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</p:sldMasterIdLst>
  <p:notesMasterIdLst>
    <p:notesMasterId r:id="rId48"/>
  </p:notesMasterIdLst>
  <p:handoutMasterIdLst>
    <p:handoutMasterId r:id="rId49"/>
  </p:handoutMasterIdLst>
  <p:sldIdLst>
    <p:sldId id="256" r:id="rId27"/>
    <p:sldId id="476" r:id="rId28"/>
    <p:sldId id="485" r:id="rId29"/>
    <p:sldId id="486" r:id="rId30"/>
    <p:sldId id="484" r:id="rId31"/>
    <p:sldId id="493" r:id="rId32"/>
    <p:sldId id="496" r:id="rId33"/>
    <p:sldId id="497" r:id="rId34"/>
    <p:sldId id="500" r:id="rId35"/>
    <p:sldId id="508" r:id="rId36"/>
    <p:sldId id="505" r:id="rId37"/>
    <p:sldId id="506" r:id="rId38"/>
    <p:sldId id="509" r:id="rId39"/>
    <p:sldId id="510" r:id="rId40"/>
    <p:sldId id="503" r:id="rId41"/>
    <p:sldId id="512" r:id="rId42"/>
    <p:sldId id="511" r:id="rId43"/>
    <p:sldId id="501" r:id="rId44"/>
    <p:sldId id="502" r:id="rId45"/>
    <p:sldId id="481" r:id="rId46"/>
    <p:sldId id="482" r:id="rId4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5pPr>
    <a:lvl6pPr marL="2286000" algn="l" defTabSz="457200" rtl="0" eaLnBrk="1" latinLnBrk="0" hangingPunct="1"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6pPr>
    <a:lvl7pPr marL="2743200" algn="l" defTabSz="457200" rtl="0" eaLnBrk="1" latinLnBrk="0" hangingPunct="1"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7pPr>
    <a:lvl8pPr marL="3200400" algn="l" defTabSz="457200" rtl="0" eaLnBrk="1" latinLnBrk="0" hangingPunct="1"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8pPr>
    <a:lvl9pPr marL="3657600" algn="l" defTabSz="457200" rtl="0" eaLnBrk="1" latinLnBrk="0" hangingPunct="1">
      <a:defRPr sz="3800" kern="1200">
        <a:solidFill>
          <a:srgbClr val="000000"/>
        </a:solidFill>
        <a:latin typeface="Cochin" pitchFamily="-107" charset="0"/>
        <a:ea typeface="ヒラギノ明朝 ProN W3" pitchFamily="-107" charset="-128"/>
        <a:cs typeface="ヒラギノ明朝 ProN W3" pitchFamily="-107" charset="-128"/>
        <a:sym typeface="Cochin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3" autoAdjust="0"/>
    <p:restoredTop sz="99833" autoAdjust="0"/>
  </p:normalViewPr>
  <p:slideViewPr>
    <p:cSldViewPr>
      <p:cViewPr>
        <p:scale>
          <a:sx n="75" d="100"/>
          <a:sy n="75" d="100"/>
        </p:scale>
        <p:origin x="-392" y="-2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14.xml"/><Relationship Id="rId41" Type="http://schemas.openxmlformats.org/officeDocument/2006/relationships/slide" Target="slides/slide15.xml"/><Relationship Id="rId42" Type="http://schemas.openxmlformats.org/officeDocument/2006/relationships/slide" Target="slides/slide16.xml"/><Relationship Id="rId43" Type="http://schemas.openxmlformats.org/officeDocument/2006/relationships/slide" Target="slides/slide17.xml"/><Relationship Id="rId44" Type="http://schemas.openxmlformats.org/officeDocument/2006/relationships/slide" Target="slides/slide18.xml"/><Relationship Id="rId45" Type="http://schemas.openxmlformats.org/officeDocument/2006/relationships/slide" Target="slides/slide19.xml"/><Relationship Id="rId46" Type="http://schemas.openxmlformats.org/officeDocument/2006/relationships/slide" Target="slides/slide20.xml"/><Relationship Id="rId47" Type="http://schemas.openxmlformats.org/officeDocument/2006/relationships/slide" Target="slides/slide21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FE0A-A5EE-E644-BD02-6B0F9ABA5E0F}" type="datetime1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63DA1-342A-9341-85E4-6BA8368B3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1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ACA59-A409-9C4D-9EC2-26B5C0C90E7F}" type="datetime1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2F71-35D3-C942-8D76-A6197D891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5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06B7-1A41-4A40-9FAA-2C94334AC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DAE8F-64DC-D84E-AB1E-05FA0626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B794-9A19-9045-B774-2FDD5448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FC26-1DB4-6B43-BBE5-91C12E27F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0BFF-FD34-0945-B588-B4554874B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9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8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AF2F-AB24-BE4A-8A07-1E29135BD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F574-D43E-3345-9D1B-31D4FB29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E022-77C3-D542-BCEE-9094E012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1D0F-D8FE-E040-8309-9EA87AE6B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4FB2-0D36-274C-BC51-ED3FB4801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539-AFB9-3647-979F-643819974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61BD-7418-C543-95A7-7E07380B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7BEE-08A5-F64E-8312-AB24670F8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54000"/>
            <a:ext cx="23114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9900" y="254000"/>
            <a:ext cx="67818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2D14-6D2D-3E4E-9572-1D3C694A4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DBCC-21D9-6446-A6F2-AE19F8F3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BE3F-EF90-FD4B-8004-F05DDD54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90EB-1981-6445-B4BF-588FCB62A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A893-7E9D-EC48-BC1A-F1B01AB9A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C6CC-6262-8543-9E3E-6722EF33D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AE11-245A-A145-A962-8507C5AB7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9BC4-C424-EA41-AF37-708DADBB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7EF2-929F-6D44-A681-C5A7898B6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584E-78D7-1649-ABC4-C20F9433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32AF-06D8-5543-AA01-43532C97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78CF-7A01-8F48-BAF9-60DCBE4FD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0A94-293C-C443-85B0-0F7D19181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CBC8-D0DA-314F-A13D-77B5E352E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A2AA-CDC8-A447-BD32-26054135E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96B3-E8D9-7F42-BB0B-B87D7C905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8DD1-34F8-8640-B938-F96A3BAA4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84E0-26EA-E943-9D88-A08D0AC5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4E57-28A2-F54D-B47D-93C54E431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AE9E-A42C-334E-82E3-A12901736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0DDC-E3BD-D545-B6B5-06328C70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4BEF-E5C9-5948-9AD0-9E15290BE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E5EF-776E-D542-BB03-612D1B0B0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7774-E2D7-F846-9A4C-4524717DD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8F21-CCF9-B94A-B1C3-0DC2D3623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80AE-FB7B-9947-B51B-04426C546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FFD6-4F21-BC48-A888-B9F1B0AA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B59D6-4A59-494E-B077-E6F7155F6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25A8-09A0-1A48-8224-A138C270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0060-A32B-744E-8B8E-C471AA701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209B-2DAF-C444-A42D-E9C75854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A983-0718-F94C-BBA3-BAAE1239A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18CB-E088-3747-9C29-5980D4B11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B5C0-3601-CB4E-AF1E-51BA76D8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8F86-54AE-584C-AEC7-160C14A01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8C1B-35B3-5244-94F5-A9A114C2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82D3-3684-DB4F-9F97-276AA117D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8322-F241-2A4E-B8E2-D79F4B418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ACDF-FC65-F44A-8456-7BD3FC5D1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08D2-0251-984E-8231-077D38EF9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615D-0377-B046-BC31-9716F7313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41F7-C5EF-B84B-B9E1-8F3DC8C4D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51EF-B7CD-834C-8580-2EF736348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A37A-8D6C-804D-B53D-B350EC7E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6B5E-4590-6E4E-B975-B8BF73877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0881-AE55-0D49-B908-51FF6C6DE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53C2-10D0-194D-93E8-BBE04744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4D10-973A-9647-AB97-56F7897F1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4E74-1B0F-B141-BFDF-472D01DD3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0BA6-684E-AA47-8D06-0DCE0E765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5141-43F5-5C45-9A94-AC60FA26A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B616-1B0C-764C-8E22-0D0406B1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670E-EA5A-C945-8C7D-5C547ED6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BF81C-9CE1-5347-84AB-A54F61925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E14F-CDC6-0747-8543-4471C7193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037B-50A3-D14F-B0CF-70FFF90E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D088-EF3B-B342-AC4E-23F5500B2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2201-39D4-2344-BFE0-A883D37BD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899D-6B94-D145-9F7C-96AA8D883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684A8-D2BA-5B4F-9A82-B239F137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1252-A388-AB4E-AE89-5FFE165CD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4959-28F4-2643-BD9F-177E6B55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2925-7734-534C-A74A-712E78B2C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F475-339B-A146-848D-87559F0F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8949-B1D4-9042-A6A5-679BA0B8F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9C34F-455A-2B45-9B57-7A3017F4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7D0-D660-0A48-9796-594C2535F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769B-1ADE-AF43-8654-91F6E7B14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9889-C3B7-3B46-B309-C3CFCCD7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3A69-402D-9742-A709-0B8CFB18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2D47-960D-ED47-B5C5-A3983E831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A92E-FC69-B24B-946D-E51125838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8061-EC13-7C4F-A613-085ACBCE8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8B17-9B18-C94D-97D6-9E946F43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8C14-C710-E540-9A41-71D085F05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9986-55A0-AA49-A677-2FEB7882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FA3C-E851-9245-8A5F-D4F57810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0D95-A1DB-A14C-BCCF-D241ADA6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1EF9-C2EC-0445-A055-DE49DF364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8F9-594B-E44A-86DB-6BA2318A5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13745-8EBC-184F-ACCC-10E6318ED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3FC3-49A3-8C42-AB65-CF650321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D168-AA14-FD49-955A-1752F0A5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9F2C-D73F-A346-BA4C-C9CB1D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A14B-C2BC-DC47-8BF1-077586F9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1CDB-FA61-7F4C-B2EF-76EA0E1F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FCA43-1A2C-3E48-B157-C9B51BF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1DB7-4F99-3B40-9C75-C4DD3A3EE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B898-6B32-6548-845D-11F2C99E9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C0F6-EB71-E241-8166-F0601B972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8321-EA11-E64C-9B04-6729E4AB3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F0AA-BB0A-0247-B4C0-986E6F949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2E89-522D-C84D-9DC4-B60F9C61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DC6B-1993-1A45-A001-AD8B00EC8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00EA-746A-4F4D-998E-47D2ED9C7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84A6-526F-F546-8DB2-D234C596E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911B-1B50-7942-A3D6-60E3F6766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072D-2594-C64E-AB4F-91CCD086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A7BD-DEFB-8E4E-8408-10BC51AA0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62E9-8B28-3140-900A-A791238D9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272E-CC0C-EA46-A433-DE27A18FE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7247-DBFC-594B-8C11-0211F3D4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099CA-E1EB-AC4F-8591-0A2A2FBF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4014-5FC2-1740-902E-FC1F988F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9126-3C47-E446-8CF2-85738DE61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E62A-1B52-3E48-AD1C-78DD82721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54E7-31EF-7644-9252-7769A1F94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4FD2-B03C-E04B-A838-B7850F3EF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B2AC-CE76-9243-96FA-E83CDBAA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CC2E-6D0C-174C-801C-7E763B34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4A0DF-0C13-E24F-A932-0D9077DE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136C-15CD-2842-BA31-42082A27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E8A5A-F913-D347-819A-040F72A1D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62A2-2A1E-E844-A07F-D56EF84F3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8D6E-3AED-8546-B314-2B4C7FAED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788E-139C-F744-A28F-77DB79B0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ED72-40E3-D44F-A0A9-BC8C122C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A410-6BAB-1A44-AEE0-C99869ED1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685E-94C8-984E-B8CB-7EBBF0C9B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FBF8-9237-6142-99AE-74AC0E88A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DE8B7-82A3-EF41-850B-F9A01DD3E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D11F-9FBC-9C44-9465-39CF3BAF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E2AD-8034-6E4D-A7D4-450E5F669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787D-3210-E64B-9E62-0213DBC8D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AE66-47CB-4646-920D-DF9ADD3FF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781F-5D10-3040-9B82-189266B7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E45F-D327-B143-86C9-B92B9125B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85A9-A4A6-7043-BFFF-F0B2A459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EF2C-27D0-4943-A128-C4EE41BA2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F62E-F107-7343-851C-08E2BD6C6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2417-8C86-C544-A3FC-E33B948FC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286-81D3-0149-BA8E-C3136E00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353C-1529-EF45-A3C2-59EB56343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3140-9CC8-1346-B7EE-F22FF16C5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39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39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E220-E788-7A44-B01C-85E50486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2ED6-231E-CF43-AFC3-99906CA14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E2B8-414F-2142-B782-7654C4DF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D6CC-312D-404F-98DA-54E649C72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ACCE-DF59-F347-BBF8-152CCC101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D0BD-3159-D44C-8EC6-45280778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8B49-4DD2-0347-B9AC-84929A1E3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C3BF-DAC1-4644-ACD5-904BB46FF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E94B-A15A-3442-A948-0008D95B5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DA5DE-80E1-F043-83A4-62D21E5C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44D0-8804-204D-B925-2C2D72A57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8B2D-6AA0-4D4C-AFEB-3E624A5A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2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2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839D-6808-9043-95F9-0A78CA957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227D-F5F9-E14F-9951-A8613AE5B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E2BF-8698-B344-860C-174D7CEB2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37C4-5D13-F746-9552-0929DF00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221A-CB6D-FA40-B5BF-C22436A9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1121-F6E9-714E-B880-D38BCBB77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6BE4-B2F1-6E45-BEEC-6415290AA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2952-5573-294A-8704-33144A44C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0583-DFF1-F74F-B743-BA57B6FDA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7E892-E725-6D42-89B6-B768E4B6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ED4D-9403-0B4E-860A-B96C645DB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7952-8835-4045-8DD4-947FE96E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9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9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B58B-77A7-7246-8C32-28FCC04D3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0556-2B75-B645-98A5-CB20E5AE5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34B3-28EE-964F-8C42-9CFA6A97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C773-1C1C-5B4E-B79E-8BCDD913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5C0F-8089-0443-9067-E6C481D69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8A7F6-9CAB-7741-A137-F52D7AE16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2F63-63D3-D648-AE62-B6927C7DC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ACC08-F6D1-1A43-AF64-A3AF9F59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6E3F-A996-4847-8807-76362854D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C4F3E-4B52-6548-918D-811305F8F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8B0A-C60C-5942-9AF1-157B8D67A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2CA5-F15E-F94E-995E-82B50DECD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12E3-9556-C748-8C52-E7A84032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F3BD-1843-E44F-8E2A-8A54FFCD0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31B0-A1F2-5D49-95C2-2A719FF0F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8854-7C3D-FC43-A009-323CEDD5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746FB-C53B-D740-A526-1F945E7D3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FC51-DA24-0E45-BEFA-A0E2EA763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CB29-8C64-3D45-9FF5-CD2563E5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9A8A-7C96-664A-8B55-C53AB3348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DDA0-7F9F-EE41-9406-2C3B9670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A05B-EF7C-A248-A997-3B1B8BF6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F115-5AB8-D241-8A7E-4659ABD3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D72E-2F56-CA46-A130-5C741A77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800" y="254000"/>
            <a:ext cx="23114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54000"/>
            <a:ext cx="67818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F5B9-69D6-9F4E-9DB8-968C0930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0959-B5BB-514A-9DBC-49A47EA8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C849-D6C5-6943-BE68-45155DBB1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A603-4411-914A-B87B-76774920B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9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8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078E-FB6E-BE42-8157-35992B6A5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32BF-4EBA-0747-BBA5-91C471B6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97BE-8E77-BE45-9AFF-A8319D87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3D78-BA72-9B46-80E4-69B8B7B3C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7394-F6E7-904E-BDE8-7EE03794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E39D-ACFD-B046-82E9-31565EA8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421B-0A09-D448-B955-81C0916F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3947-5AC6-CC4C-934B-AFEE3DBD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54000"/>
            <a:ext cx="23114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9900" y="254000"/>
            <a:ext cx="67818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99E3-6B0C-F14A-B03F-D78CCDFF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A118-4813-A744-BF60-AA9706A3F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209A-8A66-7246-8E1A-784008A9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BF11-3A2E-5040-AA10-89BC8ABB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1FD5-768E-3D48-8B69-19CBB25A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8A8F-D9CA-A847-A290-1CC0E7A07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AE60-0D1A-C747-B21F-3AAE6AB2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E793-A32B-E142-AEB1-368254491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382F-A5CC-1848-AF9A-D94B6F87E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3CC7-C7C5-4B41-81D9-29E18E2AF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17D8-C16E-A248-B7F3-78DC4CED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0395-3923-5F43-99C1-F47F4CD0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6E1E-5706-C34A-BD31-F43B8896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859F-7ECD-2A4B-A14C-99E1134CC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5ABA-784F-E04E-A30B-278E6E52C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65AB-C0A2-1F4F-925F-8FFA2854A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3E73-374C-6844-8DDE-03C9FCD3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F536-1FB1-F346-9610-92C9D68F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8CB3-23E0-E043-9638-6F6E1358B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4D45-2749-9E4C-BABD-F7D29C187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3308-41DE-4743-94CF-9AA6BE288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CDFB-5188-1943-9A80-F7418CA3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F59D-20DE-E742-824D-8B50E071A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F93-A8CD-3247-A29B-923E156EE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B3C1-619F-D041-9B77-54060EA8E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9388-5A6E-364B-950F-6717BB917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1F3D9-743F-974E-A578-279B5BC0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0960-42BD-664C-AC2E-03A46B16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8147-37E8-A04E-A243-B9F13F0C1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E1AC-D18D-4C49-AC26-D0B40DF59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39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39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1134-1462-9C4E-8EC5-758DD3137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1A85-EFDB-0546-A5AA-D573DB24C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2AD0-B09A-5940-A5BA-A09852C33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9F4E-63BF-3B4C-8023-63DFD8389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50CE-33E5-FE48-A263-9A6630143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0B0-9552-A447-BE49-124C73A07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4F92-CCEA-4647-AF08-A99B04AE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91DC-40EF-0A46-9E43-9DA86193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4AE3-A811-A642-B609-812A93AC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389-F15A-D041-84F1-256ED5BB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37409-BFA4-E745-A6F3-BAA5F6FA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67FC-7EB1-4F49-A270-8EA094A0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2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2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FC49-9C8A-C143-AF65-DFA87F40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221F-B418-FC49-B568-1882EE8F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58CC-8C93-4C4B-BB6D-BA613E2C2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826E-ED4E-C245-95EB-061757FB6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BAB2-9E31-1844-B95E-EA94DF8A6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4EA5-FB2F-614E-BB56-248B4ABEE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A065-835C-1F4F-91E1-D89648E1F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9D36-E801-0A48-821B-4EDCF38A3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3678-89A9-254E-B91D-1FA4ECA38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95004-9CB8-E04E-A365-78319380C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4943-0AAE-FB4D-838A-0AD1A22D7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5103-5390-124C-B2C8-12B55FB46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9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9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5DB1-0146-E145-B62D-D02E421D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3398-74C8-494C-9A52-FC7BBC62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DF45-A1B0-0849-8318-2A192B3D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7F2F-36D4-9545-84BC-5D709E396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57F32-9B09-834A-85D8-EFC8164B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747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747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DA2D-89F3-574B-A6FC-B685370F3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652F-7852-9C44-B450-DA20F9E0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DB68-29D1-A142-B32B-8FD3F89FC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E78F4-6918-794B-A057-4C5A19986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DB5D-81F3-EA4F-A671-5BDE32FA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B23D-1023-CA42-82DD-D1A4A16C5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0BE9-69E7-D140-BCC9-37BA8CD5A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5629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56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25BA-0281-B64B-91EA-17927408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91ED-3DCC-DD4D-95E4-D1A93A37F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0146-02BF-7C4F-AE39-3867484E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BF7F2-DD0F-664A-A663-94500B556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E634-8198-9449-BE38-038F2AD4A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B8EC-9FA7-824C-9E8B-8D8225981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CD34D-7A5E-7145-A5B6-8ABB2879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B885-9C77-A546-93BB-D829C2C9E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AD2C-D8C9-B14D-913F-5A2271F03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8837-0B85-094D-B8F6-6B270BFCB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40E5-BFCD-1247-BC20-29297CC8F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F1AE-363B-0245-A7B3-6511AE57F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800" y="254000"/>
            <a:ext cx="23114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54000"/>
            <a:ext cx="67818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4855-9853-4340-B491-556E55E8F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DC68D7F2-7E5A-E94B-878C-47C7C69DF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6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112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57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2001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446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75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254000"/>
            <a:ext cx="92456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9900" y="2374900"/>
            <a:ext cx="92456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143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141E4235-48DD-2949-9113-4AF52DD7E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xmlns:p14="http://schemas.microsoft.com/office/powerpoint/2010/main"/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F60168D3-FE80-D243-8D93-AF67F754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371CDB4D-7030-7D4C-AD17-61441012D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4C0BBB5A-3383-4E41-98D2-B2D96BA8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7A9C35B7-85C9-D148-94A9-61D810B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6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112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57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2001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446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75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CC26EBE7-D95E-2C40-A310-B603425B5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6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112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57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2001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446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75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204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7AC4921C-087E-294D-BA7D-F47531BA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467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7229FE14-6298-3146-823D-2D6AFF88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59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2253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4E9D3B0D-6E32-BA47-86E1-00ED136D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71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374900"/>
            <a:ext cx="39624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235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A03A7F9B-BA9D-5D44-9541-16D8AF52C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968CEBD0-56C6-D942-B31C-C8FFE2ED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730500"/>
            <a:ext cx="10464800" cy="427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E5AFA0EC-A24F-094A-8BD6-106F9B2F3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text styles</a:t>
            </a:r>
          </a:p>
          <a:p>
            <a:pPr lvl="1"/>
            <a:r>
              <a:rPr lang="en-US">
                <a:sym typeface="Copperplate" pitchFamily="-108" charset="0"/>
              </a:rPr>
              <a:t>Second level</a:t>
            </a:r>
          </a:p>
          <a:p>
            <a:pPr lvl="2"/>
            <a:r>
              <a:rPr lang="en-US">
                <a:sym typeface="Copperplate" pitchFamily="-108" charset="0"/>
              </a:rPr>
              <a:t>Third level</a:t>
            </a:r>
          </a:p>
          <a:p>
            <a:pPr lvl="3"/>
            <a:r>
              <a:rPr lang="en-US">
                <a:sym typeface="Copperplate" pitchFamily="-108" charset="0"/>
              </a:rPr>
              <a:t>Fourth level</a:t>
            </a:r>
          </a:p>
          <a:p>
            <a:pPr lvl="4"/>
            <a:r>
              <a:rPr lang="en-US">
                <a:sym typeface="Copperplate" pitchFamily="-108" charset="0"/>
              </a:rPr>
              <a:t>Fifth level</a:t>
            </a:r>
          </a:p>
        </p:txBody>
      </p:sp>
      <p:sp>
        <p:nvSpPr>
          <p:cNvPr id="2560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FB5D0F80-F89C-D644-AECA-B2F64D56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8961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F5A32248-E151-D646-B389-E4D53811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8006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text styles</a:t>
            </a:r>
          </a:p>
          <a:p>
            <a:pPr lvl="1"/>
            <a:r>
              <a:rPr lang="en-US">
                <a:sym typeface="Copperplate" pitchFamily="-108" charset="0"/>
              </a:rPr>
              <a:t>Second level</a:t>
            </a:r>
          </a:p>
          <a:p>
            <a:pPr lvl="2"/>
            <a:r>
              <a:rPr lang="en-US">
                <a:sym typeface="Copperplate" pitchFamily="-108" charset="0"/>
              </a:rPr>
              <a:t>Third level</a:t>
            </a:r>
          </a:p>
          <a:p>
            <a:pPr lvl="3"/>
            <a:r>
              <a:rPr lang="en-US">
                <a:sym typeface="Copperplate" pitchFamily="-108" charset="0"/>
              </a:rPr>
              <a:t>Fourth level</a:t>
            </a:r>
          </a:p>
          <a:p>
            <a:pPr lvl="4"/>
            <a:r>
              <a:rPr lang="en-US">
                <a:sym typeface="Copperplate" pitchFamily="-108" charset="0"/>
              </a:rPr>
              <a:t>Fifth level</a:t>
            </a:r>
          </a:p>
        </p:txBody>
      </p:sp>
      <p:sp>
        <p:nvSpPr>
          <p:cNvPr id="276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4E5AB29E-0E5A-7C41-AF5D-4719EC61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332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286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D32360FB-0DDC-7D4D-BA88-8F0E51AF9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254000"/>
            <a:ext cx="92456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2374900"/>
            <a:ext cx="92456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297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8106C003-EA1E-C54D-9EA2-B94A366BB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xmlns:p14="http://schemas.microsoft.com/office/powerpoint/2010/main"/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254000"/>
            <a:ext cx="92456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9900" y="2374900"/>
            <a:ext cx="92456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307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9CCFC320-2C39-134C-B552-A2A06158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xmlns:p14="http://schemas.microsoft.com/office/powerpoint/2010/main"/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374900"/>
            <a:ext cx="39624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B488394F-8131-D242-BF9A-775A0DAA2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730500"/>
            <a:ext cx="10464800" cy="427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819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B69FDD48-8EEB-A749-B515-77025102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text styles</a:t>
            </a:r>
          </a:p>
          <a:p>
            <a:pPr lvl="1"/>
            <a:r>
              <a:rPr lang="en-US">
                <a:sym typeface="Copperplate" pitchFamily="-108" charset="0"/>
              </a:rPr>
              <a:t>Second level</a:t>
            </a:r>
          </a:p>
          <a:p>
            <a:pPr lvl="2"/>
            <a:r>
              <a:rPr lang="en-US">
                <a:sym typeface="Copperplate" pitchFamily="-108" charset="0"/>
              </a:rPr>
              <a:t>Third level</a:t>
            </a:r>
          </a:p>
          <a:p>
            <a:pPr lvl="3"/>
            <a:r>
              <a:rPr lang="en-US">
                <a:sym typeface="Copperplate" pitchFamily="-108" charset="0"/>
              </a:rPr>
              <a:t>Fourth level</a:t>
            </a:r>
          </a:p>
          <a:p>
            <a:pPr lvl="4"/>
            <a:r>
              <a:rPr lang="en-US">
                <a:sym typeface="Copperplate" pitchFamily="-108" charset="0"/>
              </a:rPr>
              <a:t>Fifth level</a:t>
            </a:r>
          </a:p>
        </p:txBody>
      </p:sp>
      <p:sp>
        <p:nvSpPr>
          <p:cNvPr id="92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CA8F6B86-71AE-174F-A132-341B155EB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8961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024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F78D572B-F56B-2E49-B103-D0CAC8272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8006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text styles</a:t>
            </a:r>
          </a:p>
          <a:p>
            <a:pPr lvl="1"/>
            <a:r>
              <a:rPr lang="en-US">
                <a:sym typeface="Copperplate" pitchFamily="-108" charset="0"/>
              </a:rPr>
              <a:t>Second level</a:t>
            </a:r>
          </a:p>
          <a:p>
            <a:pPr lvl="2"/>
            <a:r>
              <a:rPr lang="en-US">
                <a:sym typeface="Copperplate" pitchFamily="-108" charset="0"/>
              </a:rPr>
              <a:t>Third level</a:t>
            </a:r>
          </a:p>
          <a:p>
            <a:pPr lvl="3"/>
            <a:r>
              <a:rPr lang="en-US">
                <a:sym typeface="Copperplate" pitchFamily="-108" charset="0"/>
              </a:rPr>
              <a:t>Fourth level</a:t>
            </a:r>
          </a:p>
          <a:p>
            <a:pPr lvl="4"/>
            <a:r>
              <a:rPr lang="en-US">
                <a:sym typeface="Copperplate" pitchFamily="-108" charset="0"/>
              </a:rPr>
              <a:t>Fifth level</a:t>
            </a:r>
          </a:p>
        </p:txBody>
      </p:sp>
      <p:sp>
        <p:nvSpPr>
          <p:cNvPr id="1126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6188" y="9271000"/>
            <a:ext cx="36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50800" dir="13500000" algn="ctr" rotWithShape="0">
              <a:schemeClr val="bg2">
                <a:alpha val="74998"/>
              </a:scheme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+mn-lt"/>
                <a:ea typeface="Copperplate" pitchFamily="-108" charset="0"/>
                <a:cs typeface="Copperplate" pitchFamily="-108" charset="0"/>
                <a:sym typeface="Copperplate" pitchFamily="-108" charset="0"/>
              </a:defRPr>
            </a:lvl1pPr>
          </a:lstStyle>
          <a:p>
            <a:pPr>
              <a:defRPr/>
            </a:pPr>
            <a:fld id="{A84963B8-DCD4-4240-B6ED-5BC580DA2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xmlns:p14="http://schemas.microsoft.com/office/powerpoint/2010/main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74700"/>
            <a:ext cx="10464800" cy="817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1229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DDDBE3F5-07E5-BC45-84EB-810019DE6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xmlns:p14="http://schemas.microsoft.com/office/powerpoint/2010/main"/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254000"/>
            <a:ext cx="92456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" dist="25399" dir="2700000" algn="ctr" rotWithShape="0">
              <a:srgbClr val="F9F8ED">
                <a:alpha val="74998"/>
              </a:srgb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pitchFamily="-108" charset="0"/>
              </a:rPr>
              <a:t>Click to edit Master title style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2374900"/>
            <a:ext cx="9245600" cy="657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ochin" pitchFamily="-107" charset="0"/>
              </a:rPr>
              <a:t>Second level</a:t>
            </a:r>
          </a:p>
          <a:p>
            <a:pPr lvl="2"/>
            <a:r>
              <a:rPr lang="en-US">
                <a:sym typeface="Cochin" pitchFamily="-107" charset="0"/>
              </a:rPr>
              <a:t>Third level</a:t>
            </a:r>
          </a:p>
          <a:p>
            <a:pPr lvl="3"/>
            <a:r>
              <a:rPr lang="en-US">
                <a:sym typeface="Cochin" pitchFamily="-107" charset="0"/>
              </a:rPr>
              <a:t>Fourth level</a:t>
            </a:r>
          </a:p>
          <a:p>
            <a:pPr lvl="4"/>
            <a:r>
              <a:rPr lang="en-US">
                <a:sym typeface="Cochin" pitchFamily="-107" charset="0"/>
              </a:rPr>
              <a:t>Fifth level</a:t>
            </a:r>
          </a:p>
        </p:txBody>
      </p:sp>
      <p:sp>
        <p:nvSpPr>
          <p:cNvPr id="1331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37300" y="9290050"/>
            <a:ext cx="3175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chin" pitchFamily="-108" charset="0"/>
                <a:ea typeface="Cochin" pitchFamily="-108" charset="0"/>
                <a:cs typeface="Cochin" pitchFamily="-108" charset="0"/>
                <a:sym typeface="Cochin" pitchFamily="-108" charset="0"/>
              </a:defRPr>
            </a:lvl1pPr>
          </a:lstStyle>
          <a:p>
            <a:pPr>
              <a:defRPr/>
            </a:pPr>
            <a:fld id="{8802A41B-1739-3E44-B613-344D3261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xmlns:p14="http://schemas.microsoft.com/office/powerpoint/2010/main"/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107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7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pitchFamily="-108" charset="0"/>
          <a:ea typeface="ヒラギノ明朝 ProN W3" pitchFamily="-108" charset="-128"/>
          <a:cs typeface="ヒラギノ明朝 ProN W3" pitchFamily="-108" charset="-128"/>
          <a:sym typeface="Copperplate" pitchFamily="-108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7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A3D0A5-14B0-BF48-A3BD-3BD63A4A0ED3}" type="slidenum">
              <a:rPr lang="en-US" smtClean="0">
                <a:latin typeface="Cochin" pitchFamily="-107" charset="0"/>
                <a:ea typeface="Cochin" pitchFamily="-107" charset="0"/>
                <a:cs typeface="Cochin" pitchFamily="-107" charset="0"/>
                <a:sym typeface="Cochin" pitchFamily="-107" charset="0"/>
              </a:rPr>
              <a:pPr/>
              <a:t>1</a:t>
            </a:fld>
            <a:endParaRPr lang="en-US" smtClean="0">
              <a:latin typeface="Cochin" pitchFamily="-107" charset="0"/>
              <a:ea typeface="Cochin" pitchFamily="-107" charset="0"/>
              <a:cs typeface="Cochin" pitchFamily="-107" charset="0"/>
              <a:sym typeface="Cochin" pitchFamily="-107" charset="0"/>
            </a:endParaRPr>
          </a:p>
        </p:txBody>
      </p:sp>
      <p:sp>
        <p:nvSpPr>
          <p:cNvPr id="369667" name="Rectangle 1"/>
          <p:cNvSpPr>
            <a:spLocks/>
          </p:cNvSpPr>
          <p:nvPr/>
        </p:nvSpPr>
        <p:spPr bwMode="auto">
          <a:xfrm>
            <a:off x="1893888" y="3508648"/>
            <a:ext cx="9505056" cy="122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ea typeface="Cochin" pitchFamily="-107" charset="0"/>
                <a:cs typeface="Cochin" pitchFamily="-107" charset="0"/>
              </a:rPr>
              <a:t>SUSY @ the Near Energy Frontier, FNAL</a:t>
            </a:r>
            <a:endParaRPr lang="en-US" dirty="0" smtClean="0">
              <a:solidFill>
                <a:srgbClr val="FF0000"/>
              </a:solidFill>
              <a:ea typeface="Cochin" pitchFamily="-107" charset="0"/>
              <a:cs typeface="Cochin" pitchFamily="-107" charset="0"/>
            </a:endParaRPr>
          </a:p>
          <a:p>
            <a:r>
              <a:rPr lang="en-US" dirty="0" smtClean="0">
                <a:solidFill>
                  <a:srgbClr val="FF0000"/>
                </a:solidFill>
                <a:ea typeface="Cochin" pitchFamily="-107" charset="0"/>
                <a:cs typeface="Cochin" pitchFamily="-107" charset="0"/>
              </a:rPr>
              <a:t>Nov. 11</a:t>
            </a:r>
            <a:r>
              <a:rPr lang="en-US" dirty="0" smtClean="0">
                <a:solidFill>
                  <a:srgbClr val="FF0000"/>
                </a:solidFill>
                <a:ea typeface="Cochin" pitchFamily="-107" charset="0"/>
                <a:cs typeface="Cochin" pitchFamily="-107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ea typeface="Cochin" pitchFamily="-107" charset="0"/>
                <a:cs typeface="Cochin" pitchFamily="-107" charset="0"/>
              </a:rPr>
              <a:t>2013</a:t>
            </a:r>
            <a:endParaRPr lang="en-US" dirty="0">
              <a:solidFill>
                <a:srgbClr val="FF0000"/>
              </a:solidFill>
              <a:ea typeface="Cochin" pitchFamily="-107" charset="0"/>
              <a:cs typeface="Cochin" pitchFamily="-107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824" y="52264"/>
            <a:ext cx="10657184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 smtClean="0">
                <a:solidFill>
                  <a:srgbClr val="4061F3"/>
                </a:solidFill>
                <a:sym typeface="Copperplate" pitchFamily="-108" charset="0"/>
              </a:rPr>
              <a:t>Ewkinos</a:t>
            </a:r>
            <a:r>
              <a:rPr lang="en-US" sz="7200" b="1" dirty="0" smtClean="0">
                <a:solidFill>
                  <a:srgbClr val="4061F3"/>
                </a:solidFill>
                <a:sym typeface="Copperplate" pitchFamily="-108" charset="0"/>
              </a:rPr>
              <a:t> at the LHC*</a:t>
            </a:r>
            <a:endParaRPr lang="en-US" sz="6000" dirty="0">
              <a:solidFill>
                <a:srgbClr val="4061F3"/>
              </a:solidFill>
              <a:sym typeface="Copperplate" pitchFamily="-108" charset="0"/>
            </a:endParaRPr>
          </a:p>
        </p:txBody>
      </p:sp>
      <p:sp>
        <p:nvSpPr>
          <p:cNvPr id="369669" name="Rectangle 3"/>
          <p:cNvSpPr>
            <a:spLocks/>
          </p:cNvSpPr>
          <p:nvPr/>
        </p:nvSpPr>
        <p:spPr bwMode="auto">
          <a:xfrm>
            <a:off x="2325936" y="2524398"/>
            <a:ext cx="8568952" cy="98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chemeClr val="tx1"/>
                </a:solidFill>
                <a:ea typeface="Cochin" pitchFamily="-107" charset="0"/>
                <a:cs typeface="Cochin" pitchFamily="-107" charset="0"/>
              </a:rPr>
              <a:t>Tao </a:t>
            </a:r>
            <a:r>
              <a:rPr lang="en-US" sz="4800" dirty="0" smtClean="0">
                <a:solidFill>
                  <a:schemeClr val="tx1"/>
                </a:solidFill>
                <a:ea typeface="Cochin" pitchFamily="-107" charset="0"/>
                <a:cs typeface="Cochin" pitchFamily="-107" charset="0"/>
              </a:rPr>
              <a:t>Han, Univ. of Pittsburgh</a:t>
            </a:r>
            <a:endParaRPr lang="en-US" dirty="0">
              <a:solidFill>
                <a:schemeClr val="tx1"/>
              </a:solidFill>
              <a:ea typeface="Cochin" pitchFamily="-107" charset="0"/>
              <a:cs typeface="Cochin" pitchFamily="-107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09" y="5020816"/>
            <a:ext cx="3303898" cy="3744416"/>
          </a:xfrm>
          <a:prstGeom prst="rect">
            <a:avLst/>
          </a:prstGeom>
        </p:spPr>
      </p:pic>
      <p:pic>
        <p:nvPicPr>
          <p:cNvPr id="4" name="Picture 3" descr="Cathedral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31" y="5020816"/>
            <a:ext cx="2539657" cy="3816424"/>
          </a:xfrm>
          <a:prstGeom prst="rect">
            <a:avLst/>
          </a:prstGeom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4558184" y="9073008"/>
            <a:ext cx="8208912" cy="7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* TH, </a:t>
            </a:r>
            <a:r>
              <a:rPr lang="en-US" sz="2400" dirty="0">
                <a:latin typeface="Verdana" charset="0"/>
                <a:ea typeface="ＭＳ Ｐゴシック" charset="0"/>
                <a:sym typeface="Verdana" charset="0"/>
              </a:rPr>
              <a:t>Sanjay </a:t>
            </a:r>
            <a:r>
              <a:rPr lang="en-US" sz="2400" dirty="0" err="1" smtClean="0">
                <a:latin typeface="Verdana" charset="0"/>
                <a:ea typeface="ＭＳ Ｐゴシック" charset="0"/>
                <a:sym typeface="Verdana" charset="0"/>
              </a:rPr>
              <a:t>Padhi</a:t>
            </a:r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, </a:t>
            </a:r>
            <a:r>
              <a:rPr lang="en-US" sz="2400" dirty="0" err="1" smtClean="0">
                <a:latin typeface="Verdana" charset="0"/>
                <a:ea typeface="ＭＳ Ｐゴシック" charset="0"/>
                <a:sym typeface="Verdana" charset="0"/>
              </a:rPr>
              <a:t>Shufang</a:t>
            </a:r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 Su: </a:t>
            </a:r>
            <a:r>
              <a:rPr lang="en-US" sz="2400" b="1" dirty="0" smtClean="0"/>
              <a:t>arXiv</a:t>
            </a:r>
            <a:r>
              <a:rPr lang="en-US" sz="2400" b="1" dirty="0"/>
              <a:t>:</a:t>
            </a:r>
            <a:r>
              <a:rPr lang="en-US" sz="2400" b="1" dirty="0" smtClean="0"/>
              <a:t>1309.5966 </a:t>
            </a:r>
            <a:endParaRPr lang="en-US" sz="2400" dirty="0"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860" y="1204392"/>
            <a:ext cx="79432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 smtClean="0"/>
              <a:t>In the light of the Higgs boson.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Nearly degeneracy a real challenge.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02968-AF54-A849-895C-C0B94631C08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1505" name="Rectangle 1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712" y="1813555"/>
            <a:ext cx="168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6600"/>
                </a:solidFill>
              </a:rPr>
              <a:t>W h:</a:t>
            </a:r>
            <a:endParaRPr lang="en-US" sz="4800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20" y="52264"/>
            <a:ext cx="9761085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1650" y="5956920"/>
            <a:ext cx="168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Z</a:t>
            </a:r>
            <a:r>
              <a:rPr lang="en-US" sz="4800" dirty="0" smtClean="0">
                <a:solidFill>
                  <a:srgbClr val="FF6600"/>
                </a:solidFill>
              </a:rPr>
              <a:t> h:</a:t>
            </a:r>
            <a:endParaRPr lang="en-US" sz="48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4" y="4660776"/>
            <a:ext cx="8962548" cy="46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6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A7242-CBFF-0242-9C63-0E8F98939EC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37" name="Rectangle 1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0" y="307058"/>
            <a:ext cx="13004800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 marL="56444">
              <a:defRPr/>
            </a:pP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Neutralino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/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Chargino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search: </a:t>
            </a:r>
            <a:r>
              <a:rPr lang="en-US" sz="4600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Wh</a:t>
            </a: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/</a:t>
            </a:r>
            <a:r>
              <a:rPr lang="en-US" sz="4600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Zh</a:t>
            </a: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Channels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3564752" y="7469088"/>
            <a:ext cx="5866266" cy="8002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Unique signal ! </a:t>
            </a:r>
          </a:p>
          <a:p>
            <a:pPr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complementary to 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WZ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channels !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3" y="2059094"/>
            <a:ext cx="12413262" cy="514773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3" name="Rectangle 7"/>
          <p:cNvSpPr>
            <a:spLocks/>
          </p:cNvSpPr>
          <p:nvPr/>
        </p:nvSpPr>
        <p:spPr bwMode="auto">
          <a:xfrm>
            <a:off x="2970240" y="2655147"/>
            <a:ext cx="613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</a:p>
        </p:txBody>
      </p:sp>
      <p:sp>
        <p:nvSpPr>
          <p:cNvPr id="39944" name="Rectangle 8"/>
          <p:cNvSpPr>
            <a:spLocks/>
          </p:cNvSpPr>
          <p:nvPr/>
        </p:nvSpPr>
        <p:spPr bwMode="auto">
          <a:xfrm>
            <a:off x="7830307" y="2655147"/>
            <a:ext cx="502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ZH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7006456" y="8693224"/>
            <a:ext cx="5760640" cy="8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TH, </a:t>
            </a:r>
            <a:r>
              <a:rPr lang="en-US" sz="2400" dirty="0">
                <a:latin typeface="Verdana" charset="0"/>
                <a:ea typeface="ＭＳ Ｐゴシック" charset="0"/>
                <a:sym typeface="Verdana" charset="0"/>
              </a:rPr>
              <a:t>Sanjay </a:t>
            </a:r>
            <a:r>
              <a:rPr lang="en-US" sz="2400" dirty="0" err="1" smtClean="0">
                <a:latin typeface="Verdana" charset="0"/>
                <a:ea typeface="ＭＳ Ｐゴシック" charset="0"/>
                <a:sym typeface="Verdana" charset="0"/>
              </a:rPr>
              <a:t>Padhi</a:t>
            </a:r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, </a:t>
            </a:r>
            <a:r>
              <a:rPr lang="en-US" sz="2400" dirty="0" err="1" smtClean="0">
                <a:latin typeface="Verdana" charset="0"/>
                <a:ea typeface="ＭＳ Ｐゴシック" charset="0"/>
                <a:sym typeface="Verdana" charset="0"/>
              </a:rPr>
              <a:t>Shufang</a:t>
            </a:r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 Su: </a:t>
            </a:r>
            <a:r>
              <a:rPr lang="en-US" sz="2400" b="1" dirty="0" smtClean="0"/>
              <a:t>arXiv</a:t>
            </a:r>
            <a:r>
              <a:rPr lang="en-US" sz="2400" b="1" dirty="0"/>
              <a:t>:</a:t>
            </a:r>
            <a:r>
              <a:rPr lang="en-US" sz="2400" b="1" dirty="0" smtClean="0"/>
              <a:t>1309.5966 </a:t>
            </a:r>
            <a:endParaRPr lang="en-US" sz="2400" dirty="0">
              <a:latin typeface="Verdana" charset="0"/>
              <a:ea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42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27188-C6D5-894B-B94E-376F907452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0961" name="Rectangle 1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77991" y="307058"/>
            <a:ext cx="11830756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 marL="56444">
              <a:defRPr/>
            </a:pP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Neutralino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/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Chargino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search: Combined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1492424"/>
            <a:ext cx="11649913" cy="478070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/>
          </p:cNvSpPr>
          <p:nvPr/>
        </p:nvSpPr>
        <p:spPr bwMode="auto">
          <a:xfrm>
            <a:off x="885776" y="5812904"/>
            <a:ext cx="1253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WH+ZH</a:t>
            </a:r>
          </a:p>
        </p:txBody>
      </p:sp>
      <p:sp>
        <p:nvSpPr>
          <p:cNvPr id="40968" name="Rectangle 8"/>
          <p:cNvSpPr>
            <a:spLocks/>
          </p:cNvSpPr>
          <p:nvPr/>
        </p:nvSpPr>
        <p:spPr bwMode="auto">
          <a:xfrm>
            <a:off x="6711459" y="5812904"/>
            <a:ext cx="2054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All Combined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662" y="6316960"/>
            <a:ext cx="8445194" cy="30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70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3A71B-58F2-0040-9B50-52E60D2A0C2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1317824" y="193148"/>
            <a:ext cx="8856984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BII             ,        Case CII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pic>
        <p:nvPicPr>
          <p:cNvPr id="10" name="Picture 9" descr="CSBR_HiggsinoLSP_WinoNLSP_LHC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40" y="4568084"/>
            <a:ext cx="5472608" cy="4113957"/>
          </a:xfrm>
          <a:prstGeom prst="rect">
            <a:avLst/>
          </a:prstGeom>
        </p:spPr>
      </p:pic>
      <p:pic>
        <p:nvPicPr>
          <p:cNvPr id="11" name="Picture 10" descr="CSBR_WinoLSP_HiggsinoNLSP_LHC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4516761"/>
            <a:ext cx="5544616" cy="4168088"/>
          </a:xfrm>
          <a:prstGeom prst="rect">
            <a:avLst/>
          </a:prstGeom>
        </p:spPr>
      </p:pic>
      <p:sp>
        <p:nvSpPr>
          <p:cNvPr id="30" name="Rectangle 4"/>
          <p:cNvSpPr>
            <a:spLocks/>
          </p:cNvSpPr>
          <p:nvPr/>
        </p:nvSpPr>
        <p:spPr bwMode="auto">
          <a:xfrm>
            <a:off x="4126136" y="484313"/>
            <a:ext cx="2351943" cy="432048"/>
          </a:xfrm>
          <a:prstGeom prst="rect">
            <a:avLst/>
          </a:prstGeom>
          <a:noFill/>
          <a:ln w="38100" cap="flat">
            <a:solidFill>
              <a:srgbClr val="0000C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μ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&lt; 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10174808" y="484312"/>
            <a:ext cx="2351943" cy="432048"/>
          </a:xfrm>
          <a:prstGeom prst="rect">
            <a:avLst/>
          </a:prstGeom>
          <a:noFill/>
          <a:ln w="38100" cap="flat">
            <a:solidFill>
              <a:srgbClr val="0000C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μ &lt;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32" y="1345087"/>
            <a:ext cx="3960440" cy="3171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073" y="1348408"/>
            <a:ext cx="3907903" cy="3189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0580" y="8621216"/>
            <a:ext cx="50801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reach to Case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8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3A71B-58F2-0040-9B50-52E60D2A0C2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1317824" y="193148"/>
            <a:ext cx="8856984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BI                      Case CI 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3982120" y="484312"/>
            <a:ext cx="2160240" cy="432048"/>
          </a:xfrm>
          <a:prstGeom prst="rect">
            <a:avLst/>
          </a:prstGeom>
          <a:noFill/>
          <a:ln w="38100" cap="flat">
            <a:solidFill>
              <a:srgbClr val="0000C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&lt;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&lt; μ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9886776" y="484312"/>
            <a:ext cx="2160240" cy="432048"/>
          </a:xfrm>
          <a:prstGeom prst="rect">
            <a:avLst/>
          </a:prstGeom>
          <a:noFill/>
          <a:ln w="38100" cap="flat">
            <a:solidFill>
              <a:srgbClr val="0000C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μ &lt;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&lt; M</a:t>
            </a:r>
            <a:r>
              <a:rPr lang="en-US" sz="2600" baseline="-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1480" y="8189168"/>
            <a:ext cx="102640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difficult: </a:t>
            </a:r>
          </a:p>
          <a:p>
            <a:r>
              <a:rPr lang="en-US" dirty="0" smtClean="0"/>
              <a:t>NLSP production small; LSP nearly degenerate.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552" y="1204392"/>
            <a:ext cx="3744416" cy="3021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64" y="1204392"/>
            <a:ext cx="3752266" cy="3018583"/>
          </a:xfrm>
          <a:prstGeom prst="rect">
            <a:avLst/>
          </a:prstGeom>
        </p:spPr>
      </p:pic>
      <p:pic>
        <p:nvPicPr>
          <p:cNvPr id="4" name="Picture 3" descr="HiggsinoLSP_BinoNLSP_LHC1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40" y="4228728"/>
            <a:ext cx="5328592" cy="4005695"/>
          </a:xfrm>
          <a:prstGeom prst="rect">
            <a:avLst/>
          </a:prstGeom>
        </p:spPr>
      </p:pic>
      <p:pic>
        <p:nvPicPr>
          <p:cNvPr id="5" name="Picture 4" descr="WinoLSP_BinoNLSP_LHC1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4228728"/>
            <a:ext cx="5328592" cy="40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02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B28A8-8F9B-1541-B8F8-506B2567C9F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7889" name="Rectangle 1"/>
          <p:cNvSpPr>
            <a:spLocks/>
          </p:cNvSpPr>
          <p:nvPr/>
        </p:nvSpPr>
        <p:spPr bwMode="auto">
          <a:xfrm>
            <a:off x="165696" y="196280"/>
            <a:ext cx="12839104" cy="795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Compressed Spectrum/Nearly Degenerate LSP’s</a:t>
            </a:r>
            <a:endParaRPr lang="en-US" sz="44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10" name="Rectangle 66"/>
          <p:cNvSpPr>
            <a:spLocks/>
          </p:cNvSpPr>
          <p:nvPr/>
        </p:nvSpPr>
        <p:spPr bwMode="auto">
          <a:xfrm>
            <a:off x="2325936" y="1132384"/>
            <a:ext cx="9001000" cy="93610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If the missing particle (LSP) mass is close to that of the parent, then the missing KINETIC energy is small. 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744" y="2183468"/>
            <a:ext cx="67062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ISR Mono jet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+ soft l’s</a:t>
            </a:r>
            <a:endParaRPr lang="en-US" dirty="0"/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-194344" y="7613104"/>
            <a:ext cx="90730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* </a:t>
            </a:r>
            <a:r>
              <a:rPr lang="en-US" sz="2400" dirty="0" err="1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Giudice</a:t>
            </a:r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, TH, L.-T. Wang, K. Wang: </a:t>
            </a:r>
            <a:r>
              <a:rPr lang="en-US" sz="2400" b="1" dirty="0" smtClean="0">
                <a:solidFill>
                  <a:srgbClr val="660066"/>
                </a:solidFill>
              </a:rPr>
              <a:t>arXiv</a:t>
            </a:r>
            <a:r>
              <a:rPr lang="en-US" sz="2400" b="1" dirty="0">
                <a:solidFill>
                  <a:srgbClr val="660066"/>
                </a:solidFill>
              </a:rPr>
              <a:t>:</a:t>
            </a:r>
            <a:r>
              <a:rPr lang="en-US" sz="2400" b="1" dirty="0" smtClean="0">
                <a:solidFill>
                  <a:srgbClr val="660066"/>
                </a:solidFill>
              </a:rPr>
              <a:t>1004.4902 </a:t>
            </a:r>
            <a:endParaRPr lang="en-US" sz="2400" dirty="0">
              <a:solidFill>
                <a:srgbClr val="660066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-50328" y="8189168"/>
            <a:ext cx="7848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+ S. </a:t>
            </a:r>
            <a:r>
              <a:rPr lang="en-US" sz="2400" dirty="0" err="1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Gori</a:t>
            </a:r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, S. Jung, L.-T. Wang, </a:t>
            </a:r>
            <a:r>
              <a:rPr lang="en-US" sz="2400" b="1" dirty="0" smtClean="0">
                <a:solidFill>
                  <a:srgbClr val="660066"/>
                </a:solidFill>
              </a:rPr>
              <a:t>arXiv</a:t>
            </a:r>
            <a:r>
              <a:rPr lang="en-US" sz="2400" b="1" dirty="0">
                <a:solidFill>
                  <a:srgbClr val="660066"/>
                </a:solidFill>
              </a:rPr>
              <a:t>:</a:t>
            </a:r>
            <a:r>
              <a:rPr lang="en-US" sz="2400" b="1" dirty="0" smtClean="0">
                <a:solidFill>
                  <a:srgbClr val="660066"/>
                </a:solidFill>
              </a:rPr>
              <a:t>1004.4902 </a:t>
            </a:r>
            <a:endParaRPr lang="en-US" sz="2400" dirty="0">
              <a:solidFill>
                <a:srgbClr val="660066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520" y="3009235"/>
            <a:ext cx="6336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 2, 3 soft leptons observed?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pT</a:t>
            </a:r>
            <a:r>
              <a:rPr lang="en-US" sz="2800" dirty="0" smtClean="0">
                <a:solidFill>
                  <a:srgbClr val="FF0000"/>
                </a:solidFill>
              </a:rPr>
              <a:t>(l) &gt; 10 </a:t>
            </a:r>
            <a:r>
              <a:rPr lang="en-US" sz="2800" dirty="0" err="1" smtClean="0">
                <a:solidFill>
                  <a:srgbClr val="FF0000"/>
                </a:solidFill>
              </a:rPr>
              <a:t>GeV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pT</a:t>
            </a:r>
            <a:r>
              <a:rPr lang="en-US" sz="2800" dirty="0" smtClean="0">
                <a:solidFill>
                  <a:srgbClr val="FF0000"/>
                </a:solidFill>
              </a:rPr>
              <a:t>(j) &gt; 30 </a:t>
            </a:r>
            <a:r>
              <a:rPr lang="en-US" sz="2800" dirty="0" err="1" smtClean="0">
                <a:solidFill>
                  <a:srgbClr val="FF0000"/>
                </a:solidFill>
              </a:rPr>
              <a:t>GeV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4000" dirty="0" smtClean="0">
                <a:solidFill>
                  <a:srgbClr val="660066"/>
                </a:solidFill>
              </a:rPr>
              <a:t>(S. </a:t>
            </a:r>
            <a:r>
              <a:rPr lang="en-US" sz="4000" dirty="0" err="1" smtClean="0">
                <a:solidFill>
                  <a:srgbClr val="660066"/>
                </a:solidFill>
              </a:rPr>
              <a:t>Gori’s</a:t>
            </a:r>
            <a:r>
              <a:rPr lang="en-US" sz="4000" dirty="0" smtClean="0">
                <a:solidFill>
                  <a:srgbClr val="660066"/>
                </a:solidFill>
              </a:rPr>
              <a:t> talk)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2480" y="4902929"/>
            <a:ext cx="5422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Current mono </a:t>
            </a:r>
            <a:r>
              <a:rPr lang="en-US" sz="3200" dirty="0" err="1" smtClean="0">
                <a:solidFill>
                  <a:srgbClr val="0000FF"/>
                </a:solidFill>
              </a:rPr>
              <a:t>jet+E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3200" baseline="30000" dirty="0" err="1" smtClean="0">
                <a:solidFill>
                  <a:srgbClr val="0000FF"/>
                </a:solidFill>
              </a:rPr>
              <a:t>miss</a:t>
            </a:r>
            <a:endParaRPr lang="en-US" sz="3200" baseline="30000" dirty="0" smtClean="0">
              <a:solidFill>
                <a:srgbClr val="0000FF"/>
              </a:solidFill>
            </a:endParaRPr>
          </a:p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     may put weak bounds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Work by ATLAS/CMS?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0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B28A8-8F9B-1541-B8F8-506B2567C9F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889" name="Rectangle 1"/>
          <p:cNvSpPr>
            <a:spLocks/>
          </p:cNvSpPr>
          <p:nvPr/>
        </p:nvSpPr>
        <p:spPr bwMode="auto">
          <a:xfrm>
            <a:off x="165696" y="196280"/>
            <a:ext cx="12839104" cy="795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Compressed Spectrum/Nearly Degenerate LSP’s</a:t>
            </a:r>
            <a:endParaRPr lang="en-US" sz="44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2" y="3304103"/>
            <a:ext cx="4320480" cy="42369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720" y="1463388"/>
            <a:ext cx="6840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VBF: 2 jets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+ </a:t>
            </a:r>
            <a:r>
              <a:rPr lang="en-US" dirty="0"/>
              <a:t>soft </a:t>
            </a:r>
            <a:r>
              <a:rPr lang="en-US" dirty="0" smtClean="0"/>
              <a:t>l’s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957784" y="8280920"/>
            <a:ext cx="11953328" cy="6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* B. </a:t>
            </a:r>
            <a:r>
              <a:rPr lang="en-US" sz="2400" dirty="0" err="1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Dutta</a:t>
            </a:r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, T. </a:t>
            </a:r>
            <a:r>
              <a:rPr lang="en-US" sz="2400" dirty="0" err="1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K</a:t>
            </a:r>
            <a:r>
              <a:rPr lang="en-US" sz="2400" dirty="0" err="1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amon</a:t>
            </a:r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 et al., </a:t>
            </a:r>
            <a:r>
              <a:rPr lang="en-US" sz="2400" b="1" dirty="0">
                <a:solidFill>
                  <a:srgbClr val="660066"/>
                </a:solidFill>
              </a:rPr>
              <a:t>arXiv:1210.0964; arXiv:</a:t>
            </a:r>
            <a:r>
              <a:rPr lang="en-US" sz="2400" b="1" dirty="0" smtClean="0">
                <a:solidFill>
                  <a:srgbClr val="660066"/>
                </a:solidFill>
              </a:rPr>
              <a:t>1304.7779; arXiv:1308.0355.</a:t>
            </a:r>
            <a:endParaRPr lang="en-US" sz="2400" dirty="0">
              <a:solidFill>
                <a:srgbClr val="660066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93688" y="2572544"/>
            <a:ext cx="7920880" cy="6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* </a:t>
            </a:r>
            <a:r>
              <a:rPr lang="en-US" sz="2400" dirty="0" err="1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Giudice</a:t>
            </a:r>
            <a:r>
              <a:rPr lang="en-US" sz="2400" dirty="0" smtClean="0">
                <a:solidFill>
                  <a:srgbClr val="660066"/>
                </a:solidFill>
                <a:latin typeface="Verdana" charset="0"/>
                <a:ea typeface="ＭＳ Ｐゴシック" charset="0"/>
                <a:sym typeface="Verdana" charset="0"/>
              </a:rPr>
              <a:t>, TH, L.-T. Wang, K. Wang: </a:t>
            </a:r>
            <a:r>
              <a:rPr lang="en-US" sz="2400" b="1" dirty="0" smtClean="0">
                <a:solidFill>
                  <a:srgbClr val="660066"/>
                </a:solidFill>
              </a:rPr>
              <a:t>arXiv</a:t>
            </a:r>
            <a:r>
              <a:rPr lang="en-US" sz="2400" b="1" dirty="0">
                <a:solidFill>
                  <a:srgbClr val="660066"/>
                </a:solidFill>
              </a:rPr>
              <a:t>:</a:t>
            </a:r>
            <a:r>
              <a:rPr lang="en-US" sz="2400" b="1" dirty="0" smtClean="0">
                <a:solidFill>
                  <a:srgbClr val="660066"/>
                </a:solidFill>
              </a:rPr>
              <a:t>1004.4902 </a:t>
            </a:r>
            <a:endParaRPr lang="en-US" sz="2400" dirty="0">
              <a:solidFill>
                <a:srgbClr val="660066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28" y="3931435"/>
            <a:ext cx="6704384" cy="3969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904" y="1060377"/>
            <a:ext cx="2811000" cy="230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6052" y="39830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 </a:t>
            </a:r>
            <a:r>
              <a:rPr lang="en-US" sz="2400" dirty="0" err="1" smtClean="0"/>
              <a:t>TeV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16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B28A8-8F9B-1541-B8F8-506B2567C9F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7889" name="Rectangle 1"/>
          <p:cNvSpPr>
            <a:spLocks/>
          </p:cNvSpPr>
          <p:nvPr/>
        </p:nvSpPr>
        <p:spPr bwMode="auto">
          <a:xfrm>
            <a:off x="3456054" y="196280"/>
            <a:ext cx="6214698" cy="795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Concluding Remarks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13561"/>
              </p:ext>
            </p:extLst>
          </p:nvPr>
        </p:nvGraphicFramePr>
        <p:xfrm>
          <a:off x="2727396" y="1539246"/>
          <a:ext cx="7574845" cy="3841610"/>
        </p:xfrm>
        <a:graphic>
          <a:graphicData uri="http://schemas.openxmlformats.org/drawingml/2006/table">
            <a:tbl>
              <a:tblPr/>
              <a:tblGrid>
                <a:gridCol w="1560125"/>
                <a:gridCol w="2980267"/>
                <a:gridCol w="3034453"/>
              </a:tblGrid>
              <a:tr h="534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Channel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Signal (LHC)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Signal (ILC)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W</a:t>
                      </a:r>
                      <a:r>
                        <a:rPr kumimoji="0" lang="en-US" sz="2600" b="0" i="0" u="none" strike="noStrike" cap="none" normalizeH="0" baseline="32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+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W</a:t>
                      </a:r>
                      <a:r>
                        <a:rPr kumimoji="0" lang="en-US" sz="2600" b="0" i="0" u="none" strike="noStrike" cap="none" normalizeH="0" baseline="32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-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OS2L + MET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49803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hadronic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 (4j),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A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semileptonic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A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A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leptonic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A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 final states +MT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534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W</a:t>
                      </a:r>
                      <a:r>
                        <a:rPr kumimoji="0" lang="en-US" sz="2600" b="0" i="0" u="none" strike="noStrike" cap="none" normalizeH="0" baseline="32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W</a:t>
                      </a:r>
                      <a:r>
                        <a:rPr kumimoji="0" lang="en-US" sz="2600" b="0" i="0" u="none" strike="noStrike" cap="none" normalizeH="0" baseline="32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±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SS2L + MET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WZ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3L + MET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Wh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1L + bb + MET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Zh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OS2l +bb + MET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LSP pair</a:t>
                      </a:r>
                    </a:p>
                  </a:txBody>
                  <a:tcPr marL="72249" marR="72249" marT="72249" marB="7224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Mono-jet, VBF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mic Sans M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ヒラギノ明朝 ProN W3" charset="0"/>
                          <a:cs typeface="Arial Bold" charset="0"/>
                          <a:sym typeface="Arial Bold" charset="0"/>
                        </a:rPr>
                        <a:t>ISR photon + soft</a:t>
                      </a:r>
                    </a:p>
                  </a:txBody>
                  <a:tcPr marL="72249" marR="72249" marT="72249" marB="72249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37954" name="Rectangle 66"/>
          <p:cNvSpPr>
            <a:spLocks/>
          </p:cNvSpPr>
          <p:nvPr/>
        </p:nvSpPr>
        <p:spPr bwMode="auto">
          <a:xfrm>
            <a:off x="453728" y="5524872"/>
            <a:ext cx="4680520" cy="12961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and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Zh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channels 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comparable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/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complementary: M ~ 500-700 </a:t>
            </a:r>
            <a:r>
              <a:rPr lang="en-US" sz="2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GeV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7955" name="AutoShape 67"/>
          <p:cNvSpPr>
            <a:spLocks/>
          </p:cNvSpPr>
          <p:nvPr/>
        </p:nvSpPr>
        <p:spPr bwMode="auto">
          <a:xfrm>
            <a:off x="975360" y="3940696"/>
            <a:ext cx="1408853" cy="523804"/>
          </a:xfrm>
          <a:prstGeom prst="rightArrow">
            <a:avLst>
              <a:gd name="adj1" fmla="val 22435"/>
              <a:gd name="adj2" fmla="val 11037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66"/>
          <p:cNvSpPr>
            <a:spLocks/>
          </p:cNvSpPr>
          <p:nvPr/>
        </p:nvSpPr>
        <p:spPr bwMode="auto">
          <a:xfrm>
            <a:off x="5278264" y="6604992"/>
            <a:ext cx="6840760" cy="93610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Compressed/nearly degenerate spectrum: Very difficult (for 200 </a:t>
            </a:r>
            <a:r>
              <a:rPr lang="en-US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GeV</a:t>
            </a:r>
            <a:r>
              <a:rPr lang="en-US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or so) !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11" name="Rectangle 66"/>
          <p:cNvSpPr>
            <a:spLocks/>
          </p:cNvSpPr>
          <p:nvPr/>
        </p:nvSpPr>
        <p:spPr bwMode="auto">
          <a:xfrm>
            <a:off x="6286376" y="7901136"/>
            <a:ext cx="5256584" cy="11521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May need cleaner environment like the ILC. 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55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4" grpId="0" build="p" autoUpdateAnimBg="0"/>
      <p:bldP spid="37955" grpId="0" animBg="1"/>
      <p:bldP spid="10" grpId="0" build="p" autoUpdateAnimBg="0"/>
      <p:bldP spid="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3F812-9617-A94F-8172-4A8ABCBDD9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841" name="Rectangle 1"/>
          <p:cNvSpPr>
            <a:spLocks/>
          </p:cNvSpPr>
          <p:nvPr/>
        </p:nvSpPr>
        <p:spPr bwMode="auto">
          <a:xfrm>
            <a:off x="3478064" y="268288"/>
            <a:ext cx="5782650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B Signals 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AutoShape 4"/>
          <p:cNvSpPr>
            <a:spLocks/>
          </p:cNvSpPr>
          <p:nvPr/>
        </p:nvSpPr>
        <p:spPr bwMode="auto">
          <a:xfrm>
            <a:off x="5924409" y="5581227"/>
            <a:ext cx="6014720" cy="523804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5888284" y="6123094"/>
            <a:ext cx="6014720" cy="523804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38" y="1752035"/>
            <a:ext cx="5716693" cy="9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3772747"/>
            <a:ext cx="11017956" cy="456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2616766"/>
            <a:ext cx="10837333" cy="121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/>
          </p:cNvSpPr>
          <p:nvPr/>
        </p:nvSpPr>
        <p:spPr bwMode="auto">
          <a:xfrm>
            <a:off x="9880036" y="4407182"/>
            <a:ext cx="559929" cy="2348089"/>
          </a:xfrm>
          <a:prstGeom prst="roundRect">
            <a:avLst>
              <a:gd name="adj" fmla="val 4838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AutoShape 10"/>
          <p:cNvSpPr>
            <a:spLocks/>
          </p:cNvSpPr>
          <p:nvPr/>
        </p:nvSpPr>
        <p:spPr bwMode="auto">
          <a:xfrm>
            <a:off x="10385778" y="4407182"/>
            <a:ext cx="559929" cy="2348089"/>
          </a:xfrm>
          <a:prstGeom prst="roundRect">
            <a:avLst>
              <a:gd name="adj" fmla="val 4838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6371449" y="8651805"/>
            <a:ext cx="5436729" cy="59605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comparable to </a:t>
            </a: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WZ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</a:t>
            </a:r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2239716" y="3811129"/>
            <a:ext cx="9609102" cy="59605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ILC, ISR analyses for Wino LSP pair</a:t>
            </a:r>
          </a:p>
        </p:txBody>
      </p:sp>
    </p:spTree>
    <p:extLst>
      <p:ext uri="{BB962C8B-B14F-4D97-AF65-F5344CB8AC3E}">
        <p14:creationId xmlns:p14="http://schemas.microsoft.com/office/powerpoint/2010/main" val="296590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845" grpId="0" animBg="1"/>
      <p:bldP spid="3" grpId="0" animBg="1"/>
      <p:bldP spid="3" grpId="1" animBg="1"/>
      <p:bldP spid="35850" grpId="0" animBg="1"/>
      <p:bldP spid="35850" grpId="1" animBg="1"/>
      <p:bldP spid="3585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957E3-D676-3F4E-A076-4D83137B7C9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5" name="Rectangle 1"/>
          <p:cNvSpPr>
            <a:spLocks/>
          </p:cNvSpPr>
          <p:nvPr/>
        </p:nvSpPr>
        <p:spPr bwMode="auto">
          <a:xfrm>
            <a:off x="2951998" y="307058"/>
            <a:ext cx="6286706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C Signals 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AutoShape 4"/>
          <p:cNvSpPr>
            <a:spLocks/>
          </p:cNvSpPr>
          <p:nvPr/>
        </p:nvSpPr>
        <p:spPr bwMode="auto">
          <a:xfrm>
            <a:off x="5852160" y="5021298"/>
            <a:ext cx="6141156" cy="505742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38" y="1860409"/>
            <a:ext cx="5716693" cy="9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3793067"/>
            <a:ext cx="10837333" cy="406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6" y="2619022"/>
            <a:ext cx="10837333" cy="12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AutoShape 8"/>
          <p:cNvSpPr>
            <a:spLocks/>
          </p:cNvSpPr>
          <p:nvPr/>
        </p:nvSpPr>
        <p:spPr bwMode="auto">
          <a:xfrm>
            <a:off x="9880036" y="4407182"/>
            <a:ext cx="559929" cy="1155982"/>
          </a:xfrm>
          <a:prstGeom prst="roundRect">
            <a:avLst>
              <a:gd name="adj" fmla="val 4838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10385778" y="4407182"/>
            <a:ext cx="559929" cy="1155982"/>
          </a:xfrm>
          <a:prstGeom prst="roundRect">
            <a:avLst>
              <a:gd name="adj" fmla="val 4838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6389511" y="8073813"/>
            <a:ext cx="5436729" cy="59605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comparable to </a:t>
            </a: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WZ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</a:t>
            </a: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2239716" y="3811129"/>
            <a:ext cx="9609102" cy="59605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ILC,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Χ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1,2</a:t>
            </a:r>
            <a:r>
              <a:rPr lang="en-US" sz="2600" baseline="3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Χ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</a:t>
            </a:r>
            <a:r>
              <a:rPr lang="en-US" sz="2600" baseline="3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pair or ISR analyses for Higgsino LSP pair</a:t>
            </a:r>
          </a:p>
        </p:txBody>
      </p:sp>
    </p:spTree>
    <p:extLst>
      <p:ext uri="{BB962C8B-B14F-4D97-AF65-F5344CB8AC3E}">
        <p14:creationId xmlns:p14="http://schemas.microsoft.com/office/powerpoint/2010/main" val="28364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6873" grpId="0" animBg="1"/>
      <p:bldP spid="36873" grpId="1" animBg="1"/>
      <p:bldP spid="3687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/>
          </p:cNvSpPr>
          <p:nvPr/>
        </p:nvSpPr>
        <p:spPr bwMode="auto">
          <a:xfrm>
            <a:off x="4126136" y="8477200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TH, Sanjay </a:t>
            </a:r>
            <a:r>
              <a:rPr lang="en-US" sz="2400" dirty="0" err="1" smtClean="0">
                <a:latin typeface="Verdana" charset="0"/>
                <a:ea typeface="ＭＳ Ｐゴシック" charset="0"/>
                <a:sym typeface="Verdana" charset="0"/>
              </a:rPr>
              <a:t>Padhi</a:t>
            </a:r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, and </a:t>
            </a:r>
            <a:r>
              <a:rPr lang="en-US" sz="2400" dirty="0" err="1">
                <a:latin typeface="Verdana" charset="0"/>
                <a:ea typeface="ＭＳ Ｐゴシック" charset="0"/>
                <a:sym typeface="Verdana" charset="0"/>
              </a:rPr>
              <a:t>Shufang</a:t>
            </a:r>
            <a:r>
              <a:rPr lang="en-US" sz="2400" dirty="0">
                <a:latin typeface="Verdana" charset="0"/>
                <a:ea typeface="ＭＳ Ｐゴシック" charset="0"/>
                <a:sym typeface="Verdana" charset="0"/>
              </a:rPr>
              <a:t> </a:t>
            </a:r>
            <a:r>
              <a:rPr lang="en-US" sz="2400" dirty="0" smtClean="0">
                <a:latin typeface="Verdana" charset="0"/>
                <a:ea typeface="ＭＳ Ｐゴシック" charset="0"/>
                <a:sym typeface="Verdana" charset="0"/>
              </a:rPr>
              <a:t>Su,</a:t>
            </a:r>
            <a:r>
              <a:rPr lang="en-US" sz="2400" dirty="0">
                <a:latin typeface="Verdana" charset="0"/>
                <a:ea typeface="ＭＳ Ｐゴシック" charset="0"/>
                <a:sym typeface="Verdana" charset="0"/>
              </a:rPr>
              <a:t> </a:t>
            </a:r>
            <a:r>
              <a:rPr lang="en-US" sz="2400" b="1" dirty="0" smtClean="0"/>
              <a:t>arXiv</a:t>
            </a:r>
            <a:r>
              <a:rPr lang="en-US" sz="2400" b="1" dirty="0"/>
              <a:t>:</a:t>
            </a:r>
            <a:r>
              <a:rPr lang="en-US" sz="2400" b="1" dirty="0" smtClean="0"/>
              <a:t>1309.5966 </a:t>
            </a:r>
            <a:endParaRPr lang="en-US" sz="2400" dirty="0"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741760" y="6060716"/>
            <a:ext cx="11523698" cy="1264356"/>
          </a:xfrm>
          <a:prstGeom prst="roundRect">
            <a:avLst>
              <a:gd name="adj" fmla="val 21426"/>
            </a:avLst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Exploring </a:t>
            </a:r>
            <a:r>
              <a:rPr lang="en-US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LHC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reach for the electroweak sector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  <a:p>
            <a:pPr marL="56444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charginos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Neutralinos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with the help of the Higgs boson</a:t>
            </a:r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487680" y="3868688"/>
            <a:ext cx="12029440" cy="1390791"/>
          </a:xfrm>
          <a:prstGeom prst="roundRect">
            <a:avLst>
              <a:gd name="adj" fmla="val 19477"/>
            </a:avLst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Comprehensive scan in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</a:t>
            </a:r>
            <a:r>
              <a:rPr lang="en-US" sz="2800" b="1" baseline="-6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M</a:t>
            </a:r>
            <a:r>
              <a:rPr lang="en-US" sz="2800" b="1" baseline="-6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and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μ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and study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the decays characteristics, signal classification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525736" y="1708448"/>
            <a:ext cx="12029440" cy="1390791"/>
          </a:xfrm>
          <a:prstGeom prst="roundRect">
            <a:avLst>
              <a:gd name="adj" fmla="val 19477"/>
            </a:avLst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With respect 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Gaugino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/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Higgsino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masses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</a:t>
            </a:r>
            <a:r>
              <a:rPr lang="en-US" sz="2800" b="1" baseline="-6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M</a:t>
            </a:r>
            <a:r>
              <a:rPr lang="en-US" sz="2800" b="1" baseline="-6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and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μ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</a:p>
          <a:p>
            <a:pPr marL="56444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Categorize the theory into 6 distinctive cases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99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  <p:bldP spid="10246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B28F4-18AC-5B46-8892-924019ACB59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336409" y="307058"/>
            <a:ext cx="12318436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Current limits: neutralino/chargino 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43182" y="8272498"/>
            <a:ext cx="3016391" cy="4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000">
                <a:latin typeface="Verdana" charset="0"/>
                <a:ea typeface="ＭＳ Ｐゴシック" charset="0"/>
                <a:sym typeface="Verdana" charset="0"/>
              </a:rPr>
              <a:t>LEPSUSYWG/01-03.1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577991" y="1643662"/>
            <a:ext cx="2546773" cy="632178"/>
          </a:xfrm>
          <a:prstGeom prst="rect">
            <a:avLst/>
          </a:prstGeom>
          <a:noFill/>
          <a:ln w="25400" cap="flat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canonical case </a:t>
            </a:r>
          </a:p>
        </p:txBody>
      </p: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158045" y="2438400"/>
            <a:ext cx="3397956" cy="4389120"/>
            <a:chOff x="0" y="0"/>
            <a:chExt cx="1505" cy="1944"/>
          </a:xfrm>
        </p:grpSpPr>
        <p:sp>
          <p:nvSpPr>
            <p:cNvPr id="15366" name="AutoShape 6"/>
            <p:cNvSpPr>
              <a:spLocks/>
            </p:cNvSpPr>
            <p:nvPr/>
          </p:nvSpPr>
          <p:spPr bwMode="auto">
            <a:xfrm>
              <a:off x="0" y="0"/>
              <a:ext cx="1505" cy="1944"/>
            </a:xfrm>
            <a:prstGeom prst="roundRect">
              <a:avLst>
                <a:gd name="adj" fmla="val 7972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538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"/>
              <a:ext cx="1449" cy="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69" name="Rectangle 9"/>
          <p:cNvSpPr>
            <a:spLocks/>
          </p:cNvSpPr>
          <p:nvPr/>
        </p:nvSpPr>
        <p:spPr bwMode="auto">
          <a:xfrm>
            <a:off x="180622" y="7188765"/>
            <a:ext cx="3359573" cy="921173"/>
          </a:xfrm>
          <a:prstGeom prst="rect">
            <a:avLst/>
          </a:prstGeom>
          <a:noFill/>
          <a:ln w="25400" cap="flat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mχ</a:t>
            </a:r>
            <a:r>
              <a:rPr lang="en-US" sz="2600" baseline="-6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baseline="32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±</a:t>
            </a: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&gt; 103.5 GeV </a:t>
            </a:r>
          </a:p>
          <a:p>
            <a:pPr>
              <a:defRPr/>
            </a:pP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for m</a:t>
            </a:r>
            <a:r>
              <a: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snue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&gt; 300 GeV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1129" y="2438400"/>
            <a:ext cx="3603413" cy="4389120"/>
            <a:chOff x="0" y="0"/>
            <a:chExt cx="1596" cy="1944"/>
          </a:xfrm>
        </p:grpSpPr>
        <p:sp>
          <p:nvSpPr>
            <p:cNvPr id="15370" name="AutoShape 10"/>
            <p:cNvSpPr>
              <a:spLocks/>
            </p:cNvSpPr>
            <p:nvPr/>
          </p:nvSpPr>
          <p:spPr bwMode="auto">
            <a:xfrm>
              <a:off x="0" y="0"/>
              <a:ext cx="1491" cy="1923"/>
            </a:xfrm>
            <a:prstGeom prst="roundRect">
              <a:avLst>
                <a:gd name="adj" fmla="val 8046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"/>
              <a:ext cx="1594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73" name="Rectangle 13"/>
          <p:cNvSpPr>
            <a:spLocks/>
          </p:cNvSpPr>
          <p:nvPr/>
        </p:nvSpPr>
        <p:spPr bwMode="auto">
          <a:xfrm>
            <a:off x="4226560" y="7224889"/>
            <a:ext cx="2781582" cy="921173"/>
          </a:xfrm>
          <a:prstGeom prst="rect">
            <a:avLst/>
          </a:prstGeom>
          <a:noFill/>
          <a:ln w="25400" cap="flat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mχ</a:t>
            </a:r>
            <a:r>
              <a:rPr lang="en-US" sz="2600" baseline="-6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baseline="32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±</a:t>
            </a: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&gt; 91.9 /92.4       </a:t>
            </a:r>
          </a:p>
          <a:p>
            <a:pPr marL="0" lvl="2">
              <a:defRPr/>
            </a:pP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          GeV</a:t>
            </a: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4118187" y="1643662"/>
            <a:ext cx="2980267" cy="632178"/>
          </a:xfrm>
          <a:prstGeom prst="rect">
            <a:avLst/>
          </a:prstGeom>
          <a:noFill/>
          <a:ln w="25400" cap="flat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degenerate case</a:t>
            </a:r>
          </a:p>
        </p:txBody>
      </p:sp>
      <p:sp>
        <p:nvSpPr>
          <p:cNvPr id="15372" name="Rectangle 15"/>
          <p:cNvSpPr>
            <a:spLocks/>
          </p:cNvSpPr>
          <p:nvPr/>
        </p:nvSpPr>
        <p:spPr bwMode="auto">
          <a:xfrm>
            <a:off x="4100125" y="8272498"/>
            <a:ext cx="3016391" cy="4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000">
                <a:latin typeface="Verdana" charset="0"/>
                <a:ea typeface="ＭＳ Ｐゴシック" charset="0"/>
                <a:sym typeface="Verdana" charset="0"/>
              </a:rPr>
              <a:t>LEPSUSYWG/02-04.1</a:t>
            </a:r>
          </a:p>
        </p:txBody>
      </p:sp>
      <p:sp>
        <p:nvSpPr>
          <p:cNvPr id="5" name="Rectangle 16"/>
          <p:cNvSpPr>
            <a:spLocks/>
          </p:cNvSpPr>
          <p:nvPr/>
        </p:nvSpPr>
        <p:spPr bwMode="auto">
          <a:xfrm>
            <a:off x="8073814" y="6953956"/>
            <a:ext cx="4425244" cy="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000">
                <a:latin typeface="Verdana" charset="0"/>
                <a:ea typeface="ＭＳ Ｐゴシック" charset="0"/>
                <a:sym typeface="Verdana" charset="0"/>
              </a:rPr>
              <a:t>CDF Note 10636</a:t>
            </a:r>
          </a:p>
          <a:p>
            <a:pPr marL="706674" indent="-650230"/>
            <a:r>
              <a:rPr lang="en-US" sz="2000">
                <a:latin typeface="Verdana" charset="0"/>
                <a:ea typeface="ＭＳ Ｐゴシック" charset="0"/>
                <a:sym typeface="Verdana" charset="0"/>
              </a:rPr>
              <a:t>D0: arXiv:0901.0646</a:t>
            </a:r>
          </a:p>
        </p:txBody>
      </p:sp>
      <p:sp>
        <p:nvSpPr>
          <p:cNvPr id="15377" name="Rectangle 17"/>
          <p:cNvSpPr>
            <a:spLocks/>
          </p:cNvSpPr>
          <p:nvPr/>
        </p:nvSpPr>
        <p:spPr bwMode="auto">
          <a:xfrm>
            <a:off x="8073814" y="1499165"/>
            <a:ext cx="4425244" cy="5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trilepton+MET</a:t>
            </a: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from </a:t>
            </a:r>
            <a:r>
              <a:rPr lang="en-US" sz="26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χ</a:t>
            </a:r>
            <a:r>
              <a:rPr lang="en-US" sz="2600" baseline="-60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baseline="320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±</a:t>
            </a: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χ</a:t>
            </a:r>
            <a:r>
              <a:rPr lang="en-US" sz="2600" baseline="-60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baseline="320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</a:t>
            </a:r>
          </a:p>
        </p:txBody>
      </p:sp>
      <p:sp>
        <p:nvSpPr>
          <p:cNvPr id="15378" name="Rectangle 18"/>
          <p:cNvSpPr>
            <a:spLocks/>
          </p:cNvSpPr>
          <p:nvPr/>
        </p:nvSpPr>
        <p:spPr bwMode="auto">
          <a:xfrm>
            <a:off x="8218311" y="7911253"/>
            <a:ext cx="4154311" cy="139079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mχ</a:t>
            </a:r>
            <a:r>
              <a:rPr lang="en-US" sz="2600" baseline="-6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baseline="32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</a:t>
            </a: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&gt; 47/50 GeV </a:t>
            </a:r>
          </a:p>
          <a:p>
            <a:pPr>
              <a:defRPr/>
            </a:pP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(CMSSM, mSUGRA)</a:t>
            </a:r>
          </a:p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No mass limit in general</a:t>
            </a:r>
          </a:p>
        </p:txBody>
      </p:sp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7" y="2183273"/>
            <a:ext cx="4876800" cy="349729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80" name="Rectangle 20"/>
          <p:cNvSpPr>
            <a:spLocks/>
          </p:cNvSpPr>
          <p:nvPr/>
        </p:nvSpPr>
        <p:spPr bwMode="auto">
          <a:xfrm>
            <a:off x="8290560" y="5960534"/>
            <a:ext cx="3991751" cy="92117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mχ</a:t>
            </a:r>
            <a:r>
              <a:rPr lang="en-US" sz="2600" baseline="-6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baseline="32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±</a:t>
            </a: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&gt; 167 GeV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</a:p>
          <a:p>
            <a:pPr>
              <a:defRPr/>
            </a:pP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(mSUGRA tanβ=3, A</a:t>
            </a:r>
            <a:r>
              <a: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=0)</a:t>
            </a:r>
          </a:p>
        </p:txBody>
      </p:sp>
      <p:sp>
        <p:nvSpPr>
          <p:cNvPr id="15381" name="Rectangle 21"/>
          <p:cNvSpPr>
            <a:spLocks/>
          </p:cNvSpPr>
          <p:nvPr/>
        </p:nvSpPr>
        <p:spPr bwMode="auto">
          <a:xfrm>
            <a:off x="2962204" y="3648569"/>
            <a:ext cx="7062329" cy="36666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Have at least one of these assumptions:  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gaugino mass unification: </a:t>
            </a:r>
          </a:p>
          <a:p>
            <a:pPr>
              <a:defRPr/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= (5/3) tan</a:t>
            </a:r>
            <a:r>
              <a:rPr lang="en-US" sz="2600" baseline="3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θ</a:t>
            </a:r>
            <a:r>
              <a: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M</a:t>
            </a:r>
            <a:r>
              <a: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= 1/2 M</a:t>
            </a:r>
            <a:r>
              <a: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baseline="-60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sfermion mass unification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decouple sfermions</a:t>
            </a: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mSUGRA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particular benchmark point</a:t>
            </a:r>
            <a:endParaRPr lang="en-US" sz="2600">
              <a:effectLst>
                <a:outerShdw blurRad="38100" dist="38100" dir="2700000" algn="tl">
                  <a:srgbClr val="FFFFFF"/>
                </a:outerShdw>
              </a:effectLst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058556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D8D58-0DE9-C640-BB81-04EE6E22692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684107" y="307058"/>
            <a:ext cx="11632071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CMS limits 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4517814" y="1643662"/>
            <a:ext cx="3973689" cy="541867"/>
          </a:xfrm>
          <a:prstGeom prst="rect">
            <a:avLst/>
          </a:prstGeom>
          <a:noFill/>
          <a:ln w="25400" cap="flat">
            <a:solidFill>
              <a:srgbClr val="19191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dilepton/trilepton + MET 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16" y="2309708"/>
            <a:ext cx="6917831" cy="6633351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/>
          </p:cNvSpPr>
          <p:nvPr/>
        </p:nvSpPr>
        <p:spPr bwMode="auto">
          <a:xfrm>
            <a:off x="9609102" y="1625600"/>
            <a:ext cx="3178951" cy="4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000">
                <a:latin typeface="Verdana" charset="0"/>
                <a:ea typeface="ＭＳ Ｐゴシック" charset="0"/>
                <a:sym typeface="Verdana" charset="0"/>
              </a:rPr>
              <a:t>CMS PAS SUS-12-022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592711" y="2239716"/>
            <a:ext cx="6231467" cy="5635413"/>
            <a:chOff x="0" y="0"/>
            <a:chExt cx="2760" cy="2496"/>
          </a:xfrm>
        </p:grpSpPr>
        <p:sp>
          <p:nvSpPr>
            <p:cNvPr id="3" name="Oval 7"/>
            <p:cNvSpPr>
              <a:spLocks/>
            </p:cNvSpPr>
            <p:nvPr/>
          </p:nvSpPr>
          <p:spPr bwMode="auto">
            <a:xfrm>
              <a:off x="0" y="1656"/>
              <a:ext cx="1040" cy="8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/>
            </p:cNvSpPr>
            <p:nvPr/>
          </p:nvSpPr>
          <p:spPr bwMode="auto">
            <a:xfrm>
              <a:off x="704" y="0"/>
              <a:ext cx="2056" cy="19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lepton rich final states to </a:t>
              </a:r>
            </a:p>
            <a:p>
              <a:pPr>
                <a:defRPr/>
              </a:pP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enhance reach: only works for </a:t>
              </a:r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Wino NLSP</a:t>
              </a: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with light </a:t>
              </a:r>
              <a:r>
                <a:rPr lang="en-US" sz="2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slepton_L</a:t>
              </a: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.</a:t>
              </a:r>
              <a:endPara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endParaRPr>
            </a:p>
            <a:p>
              <a:pPr>
                <a:defRPr/>
              </a:pPr>
              <a:endPara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endParaRPr>
            </a:p>
            <a:p>
              <a:pPr>
                <a:defRPr/>
              </a:pP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Limits weaker for </a:t>
              </a:r>
            </a:p>
            <a:p>
              <a:pPr>
                <a:buSzPct val="100000"/>
                <a:buFont typeface="Thonburi" charset="0"/>
                <a:buChar char="๏"/>
                <a:defRPr/>
              </a:pP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</a:t>
              </a: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slepton_L</a:t>
              </a: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heavy</a:t>
              </a:r>
              <a:endParaRPr lang="en-US" sz="2600" baseline="-6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  <a:p>
              <a:pPr>
                <a:buSzPct val="100000"/>
                <a:buFont typeface="Thonburi" charset="0"/>
                <a:buChar char="๏"/>
                <a:defRPr/>
              </a:pPr>
              <a:r>
                <a:rPr lang="en-US" sz="2600" baseline="-6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  </a:t>
              </a: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2</a:t>
              </a:r>
              <a:r>
                <a:rPr lang="en-US" sz="2600" baseline="32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</a:t>
              </a: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,χ</a:t>
              </a:r>
              <a:r>
                <a:rPr lang="en-US" sz="2600" baseline="-6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±</a:t>
              </a: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 </a:t>
              </a:r>
              <a:r>
                <a:rPr lang="en-US" sz="2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being Higgsinos</a:t>
              </a:r>
              <a:endPara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  <a:p>
              <a:pPr>
                <a:buSzPct val="100000"/>
                <a:buFont typeface="Thonburi" charset="0"/>
                <a:buChar char="๏"/>
                <a:defRPr/>
              </a:pP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  small m</a:t>
              </a:r>
              <a:r>
                <a:rPr lang="en-US" sz="2600" baseline="-6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χ1± 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-</a:t>
              </a:r>
              <a:r>
                <a:rPr lang="en-US" sz="2600" baseline="-6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 </a:t>
              </a:r>
              <a:r>
                <a:rPr lang="en-US" sz="26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m</a:t>
              </a:r>
              <a:r>
                <a:rPr lang="en-US" sz="2600" baseline="-6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χ10</a:t>
              </a:r>
            </a:p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Times New Roman" charset="0"/>
              </a:endParaRP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596053" y="5256107"/>
            <a:ext cx="6917831" cy="3233138"/>
            <a:chOff x="0" y="0"/>
            <a:chExt cx="3064" cy="1432"/>
          </a:xfrm>
        </p:grpSpPr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0" y="0"/>
              <a:ext cx="3064" cy="304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19191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100% WZ Br -- Usually not realized!</a:t>
              </a:r>
            </a:p>
          </p:txBody>
        </p:sp>
        <p:sp>
          <p:nvSpPr>
            <p:cNvPr id="16395" name="Oval 11"/>
            <p:cNvSpPr>
              <a:spLocks/>
            </p:cNvSpPr>
            <p:nvPr/>
          </p:nvSpPr>
          <p:spPr bwMode="auto">
            <a:xfrm>
              <a:off x="1592" y="792"/>
              <a:ext cx="1040" cy="6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450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B5FC0-3353-3347-BC40-569E14AD7C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57" name="Rectangle 1"/>
          <p:cNvSpPr>
            <a:spLocks/>
          </p:cNvSpPr>
          <p:nvPr/>
        </p:nvSpPr>
        <p:spPr bwMode="auto">
          <a:xfrm>
            <a:off x="5926336" y="628328"/>
            <a:ext cx="6857533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Order of </a:t>
            </a:r>
            <a:r>
              <a:rPr lang="en-US" sz="46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</a:t>
            </a:r>
            <a:r>
              <a:rPr lang="en-US" sz="4600" baseline="-60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  <a:r>
              <a:rPr lang="en-US" sz="46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M</a:t>
            </a:r>
            <a:r>
              <a:rPr lang="en-US" sz="4600" baseline="-60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and </a:t>
            </a: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μ :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AutoShape 4"/>
          <p:cNvSpPr>
            <a:spLocks/>
          </p:cNvSpPr>
          <p:nvPr/>
        </p:nvSpPr>
        <p:spPr bwMode="auto">
          <a:xfrm>
            <a:off x="72008" y="2251756"/>
            <a:ext cx="3406056" cy="6729500"/>
          </a:xfrm>
          <a:prstGeom prst="roundRect">
            <a:avLst>
              <a:gd name="adj" fmla="val 8819"/>
            </a:avLst>
          </a:prstGeom>
          <a:solidFill>
            <a:srgbClr val="E6E6E6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523805" y="6646898"/>
            <a:ext cx="2853831" cy="24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e.g.: </a:t>
            </a:r>
            <a:endParaRPr lang="en-US" sz="26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>
              <a:defRPr/>
            </a:pP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sugra</a:t>
            </a: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 </a:t>
            </a: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CMSSM</a:t>
            </a: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 </a:t>
            </a:r>
          </a:p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gaugino mass unification,...</a:t>
            </a:r>
          </a:p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canonical case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940544" y="2420397"/>
            <a:ext cx="1618467" cy="80021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Bino</a:t>
            </a:r>
            <a:r>
              <a:rPr lang="en-US" sz="2600" b="1" dirty="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LSP </a:t>
            </a:r>
          </a:p>
          <a:p>
            <a:pPr>
              <a:defRPr/>
            </a:pP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μ</a:t>
            </a:r>
          </a:p>
        </p:txBody>
      </p:sp>
      <p:grpSp>
        <p:nvGrpSpPr>
          <p:cNvPr id="19464" name="Group 13"/>
          <p:cNvGrpSpPr>
            <a:grpSpLocks/>
          </p:cNvGrpSpPr>
          <p:nvPr/>
        </p:nvGrpSpPr>
        <p:grpSpPr bwMode="auto">
          <a:xfrm>
            <a:off x="505742" y="3576320"/>
            <a:ext cx="2402276" cy="2582898"/>
            <a:chOff x="0" y="0"/>
            <a:chExt cx="1064" cy="1144"/>
          </a:xfrm>
        </p:grpSpPr>
        <p:sp>
          <p:nvSpPr>
            <p:cNvPr id="19491" name="Line 7"/>
            <p:cNvSpPr>
              <a:spLocks noChangeShapeType="1"/>
            </p:cNvSpPr>
            <p:nvPr/>
          </p:nvSpPr>
          <p:spPr bwMode="auto">
            <a:xfrm rot="10800000" flipH="1">
              <a:off x="0" y="375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2" name="Line 8"/>
            <p:cNvSpPr>
              <a:spLocks noChangeShapeType="1"/>
            </p:cNvSpPr>
            <p:nvPr/>
          </p:nvSpPr>
          <p:spPr bwMode="auto">
            <a:xfrm rot="10800000" flipH="1">
              <a:off x="7" y="72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Line 9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4" name="Line 10"/>
            <p:cNvSpPr>
              <a:spLocks noChangeShapeType="1"/>
            </p:cNvSpPr>
            <p:nvPr/>
          </p:nvSpPr>
          <p:spPr bwMode="auto">
            <a:xfrm rot="10800000" flipH="1">
              <a:off x="632" y="56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Line 11"/>
            <p:cNvSpPr>
              <a:spLocks noChangeShapeType="1"/>
            </p:cNvSpPr>
            <p:nvPr/>
          </p:nvSpPr>
          <p:spPr bwMode="auto">
            <a:xfrm rot="10800000" flipH="1">
              <a:off x="632" y="328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6" name="Line 12"/>
            <p:cNvSpPr>
              <a:spLocks noChangeShapeType="1"/>
            </p:cNvSpPr>
            <p:nvPr/>
          </p:nvSpPr>
          <p:spPr bwMode="auto">
            <a:xfrm rot="10800000" flipH="1">
              <a:off x="7" y="1144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70" name="Rectangle 14"/>
          <p:cNvSpPr>
            <a:spLocks/>
          </p:cNvSpPr>
          <p:nvPr/>
        </p:nvSpPr>
        <p:spPr bwMode="auto">
          <a:xfrm>
            <a:off x="1939432" y="5870222"/>
            <a:ext cx="975360" cy="50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Bino</a:t>
            </a: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>
            <a:off x="8579557" y="2212503"/>
            <a:ext cx="4187539" cy="6840761"/>
          </a:xfrm>
          <a:prstGeom prst="roundRect">
            <a:avLst>
              <a:gd name="adj" fmla="val 6250"/>
            </a:avLst>
          </a:prstGeom>
          <a:solidFill>
            <a:srgbClr val="E6E6E6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72" name="AutoShape 16"/>
          <p:cNvSpPr>
            <a:spLocks/>
          </p:cNvSpPr>
          <p:nvPr/>
        </p:nvSpPr>
        <p:spPr bwMode="auto">
          <a:xfrm>
            <a:off x="3720336" y="2212504"/>
            <a:ext cx="4654272" cy="6840760"/>
          </a:xfrm>
          <a:prstGeom prst="roundRect">
            <a:avLst>
              <a:gd name="adj" fmla="val 5769"/>
            </a:avLst>
          </a:prstGeom>
          <a:solidFill>
            <a:srgbClr val="E6E6E6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73" name="Rectangle 17"/>
          <p:cNvSpPr>
            <a:spLocks/>
          </p:cNvSpPr>
          <p:nvPr/>
        </p:nvSpPr>
        <p:spPr bwMode="auto">
          <a:xfrm>
            <a:off x="4955941" y="2420397"/>
            <a:ext cx="1618467" cy="80021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Wino LSP</a:t>
            </a:r>
          </a:p>
          <a:p>
            <a:pPr>
              <a:defRPr/>
            </a:pP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μ </a:t>
            </a:r>
          </a:p>
        </p:txBody>
      </p:sp>
      <p:grpSp>
        <p:nvGrpSpPr>
          <p:cNvPr id="19469" name="Group 24"/>
          <p:cNvGrpSpPr>
            <a:grpSpLocks/>
          </p:cNvGrpSpPr>
          <p:nvPr/>
        </p:nvGrpSpPr>
        <p:grpSpPr bwMode="auto">
          <a:xfrm>
            <a:off x="4371058" y="3612444"/>
            <a:ext cx="2402276" cy="2582898"/>
            <a:chOff x="0" y="0"/>
            <a:chExt cx="1064" cy="1144"/>
          </a:xfrm>
        </p:grpSpPr>
        <p:sp>
          <p:nvSpPr>
            <p:cNvPr id="19485" name="Line 18"/>
            <p:cNvSpPr>
              <a:spLocks noChangeShapeType="1"/>
            </p:cNvSpPr>
            <p:nvPr/>
          </p:nvSpPr>
          <p:spPr bwMode="auto">
            <a:xfrm rot="10800000" flipH="1">
              <a:off x="0" y="303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6" name="Line 19"/>
            <p:cNvSpPr>
              <a:spLocks noChangeShapeType="1"/>
            </p:cNvSpPr>
            <p:nvPr/>
          </p:nvSpPr>
          <p:spPr bwMode="auto">
            <a:xfrm rot="10800000" flipH="1">
              <a:off x="7" y="72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7" name="Line 20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8" name="Line 21"/>
            <p:cNvSpPr>
              <a:spLocks noChangeShapeType="1"/>
            </p:cNvSpPr>
            <p:nvPr/>
          </p:nvSpPr>
          <p:spPr bwMode="auto">
            <a:xfrm rot="10800000" flipH="1">
              <a:off x="632" y="48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9" name="Line 22"/>
            <p:cNvSpPr>
              <a:spLocks noChangeShapeType="1"/>
            </p:cNvSpPr>
            <p:nvPr/>
          </p:nvSpPr>
          <p:spPr bwMode="auto">
            <a:xfrm rot="10800000" flipH="1">
              <a:off x="632" y="1136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0" name="Line 23"/>
            <p:cNvSpPr>
              <a:spLocks noChangeShapeType="1"/>
            </p:cNvSpPr>
            <p:nvPr/>
          </p:nvSpPr>
          <p:spPr bwMode="auto">
            <a:xfrm rot="10800000" flipH="1">
              <a:off x="7" y="1144"/>
              <a:ext cx="4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81" name="Rectangle 25"/>
          <p:cNvSpPr>
            <a:spLocks/>
          </p:cNvSpPr>
          <p:nvPr/>
        </p:nvSpPr>
        <p:spPr bwMode="auto">
          <a:xfrm>
            <a:off x="7021342" y="5834098"/>
            <a:ext cx="8180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Wino</a:t>
            </a:r>
          </a:p>
        </p:txBody>
      </p:sp>
      <p:sp>
        <p:nvSpPr>
          <p:cNvPr id="19482" name="Rectangle 26"/>
          <p:cNvSpPr>
            <a:spLocks/>
          </p:cNvSpPr>
          <p:nvPr/>
        </p:nvSpPr>
        <p:spPr bwMode="auto">
          <a:xfrm>
            <a:off x="3738880" y="6646898"/>
            <a:ext cx="2853831" cy="5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e.g.: </a:t>
            </a:r>
            <a:r>
              <a:rPr lang="en-US" sz="26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AMSB,...</a:t>
            </a:r>
          </a:p>
        </p:txBody>
      </p:sp>
      <p:sp>
        <p:nvSpPr>
          <p:cNvPr id="5" name="Rectangle 27"/>
          <p:cNvSpPr>
            <a:spLocks/>
          </p:cNvSpPr>
          <p:nvPr/>
        </p:nvSpPr>
        <p:spPr bwMode="auto">
          <a:xfrm>
            <a:off x="3677948" y="7242951"/>
            <a:ext cx="4840676" cy="16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Chen et. al., </a:t>
            </a:r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hep-ph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/9512230</a:t>
            </a:r>
          </a:p>
          <a:p>
            <a:pPr marL="706674" indent="-650230"/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Moroi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 et. al., </a:t>
            </a:r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hep-ph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/9904250</a:t>
            </a:r>
          </a:p>
          <a:p>
            <a:pPr marL="706674" indent="-650230"/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Gherghetta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 et. al., </a:t>
            </a:r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hep-ph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/9904378</a:t>
            </a:r>
          </a:p>
          <a:p>
            <a:pPr marL="706674" indent="-650230"/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Bear et. al., </a:t>
            </a:r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hep-ph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/0007073</a:t>
            </a:r>
          </a:p>
          <a:p>
            <a:pPr marL="706674" indent="-650230"/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Moroi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 et. al., </a:t>
            </a:r>
            <a:r>
              <a:rPr lang="en-US" sz="2000" dirty="0" err="1">
                <a:latin typeface="Verdana" charset="0"/>
                <a:ea typeface="ＭＳ Ｐゴシック" charset="0"/>
                <a:sym typeface="Verdana" charset="0"/>
              </a:rPr>
              <a:t>ArXiv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: 0802.3725</a:t>
            </a:r>
          </a:p>
        </p:txBody>
      </p:sp>
      <p:sp>
        <p:nvSpPr>
          <p:cNvPr id="19484" name="Rectangle 28"/>
          <p:cNvSpPr>
            <a:spLocks/>
          </p:cNvSpPr>
          <p:nvPr/>
        </p:nvSpPr>
        <p:spPr bwMode="auto">
          <a:xfrm>
            <a:off x="8950672" y="2428528"/>
            <a:ext cx="2232247" cy="864096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Higgsino LSP</a:t>
            </a:r>
          </a:p>
          <a:p>
            <a:pPr>
              <a:defRPr/>
            </a:pP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μ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</a:p>
        </p:txBody>
      </p:sp>
      <p:grpSp>
        <p:nvGrpSpPr>
          <p:cNvPr id="19474" name="Group 36"/>
          <p:cNvGrpSpPr>
            <a:grpSpLocks/>
          </p:cNvGrpSpPr>
          <p:nvPr/>
        </p:nvGrpSpPr>
        <p:grpSpPr bwMode="auto">
          <a:xfrm>
            <a:off x="8742116" y="3576320"/>
            <a:ext cx="2384213" cy="2582898"/>
            <a:chOff x="0" y="0"/>
            <a:chExt cx="1056" cy="1144"/>
          </a:xfrm>
        </p:grpSpPr>
        <p:sp>
          <p:nvSpPr>
            <p:cNvPr id="19478" name="Line 29"/>
            <p:cNvSpPr>
              <a:spLocks noChangeShapeType="1"/>
            </p:cNvSpPr>
            <p:nvPr/>
          </p:nvSpPr>
          <p:spPr bwMode="auto">
            <a:xfrm rot="10800000" flipH="1">
              <a:off x="0" y="16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9479" name="Group 35"/>
            <p:cNvGrpSpPr>
              <a:grpSpLocks/>
            </p:cNvGrpSpPr>
            <p:nvPr/>
          </p:nvGrpSpPr>
          <p:grpSpPr bwMode="auto">
            <a:xfrm>
              <a:off x="0" y="0"/>
              <a:ext cx="1056" cy="1144"/>
              <a:chOff x="0" y="0"/>
              <a:chExt cx="1056" cy="1144"/>
            </a:xfrm>
          </p:grpSpPr>
          <p:sp>
            <p:nvSpPr>
              <p:cNvPr id="19480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0" y="1071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Line 31"/>
              <p:cNvSpPr>
                <a:spLocks noChangeShapeType="1"/>
              </p:cNvSpPr>
              <p:nvPr/>
            </p:nvSpPr>
            <p:spPr bwMode="auto">
              <a:xfrm rot="10800000" flipH="1">
                <a:off x="0" y="24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624" y="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3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624" y="110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0" y="114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9493" name="Rectangle 37"/>
          <p:cNvSpPr>
            <a:spLocks/>
          </p:cNvSpPr>
          <p:nvPr/>
        </p:nvSpPr>
        <p:spPr bwMode="auto">
          <a:xfrm>
            <a:off x="11404622" y="5870222"/>
            <a:ext cx="1355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Higgsino</a:t>
            </a:r>
          </a:p>
        </p:txBody>
      </p:sp>
      <p:sp>
        <p:nvSpPr>
          <p:cNvPr id="19476" name="Rectangle 38"/>
          <p:cNvSpPr>
            <a:spLocks/>
          </p:cNvSpPr>
          <p:nvPr/>
        </p:nvSpPr>
        <p:spPr bwMode="auto">
          <a:xfrm>
            <a:off x="8705991" y="7531465"/>
            <a:ext cx="3775004" cy="1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7" bIns="0"/>
          <a:lstStyle/>
          <a:p>
            <a:pPr marL="706674" indent="-650230"/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Baer, Barger and Huang</a:t>
            </a:r>
            <a:r>
              <a:rPr lang="en-US" sz="2000" dirty="0" smtClean="0">
                <a:latin typeface="Verdana" charset="0"/>
                <a:ea typeface="ＭＳ Ｐゴシック" charset="0"/>
                <a:sym typeface="Verdana" charset="0"/>
              </a:rPr>
              <a:t>,</a:t>
            </a:r>
          </a:p>
          <a:p>
            <a:pPr marL="706674" indent="-650230"/>
            <a:r>
              <a:rPr lang="en-US" sz="2000" dirty="0" err="1" smtClean="0">
                <a:latin typeface="Verdana" charset="0"/>
                <a:ea typeface="ＭＳ Ｐゴシック" charset="0"/>
                <a:sym typeface="Verdana" charset="0"/>
              </a:rPr>
              <a:t>ArXiv</a:t>
            </a:r>
            <a:r>
              <a:rPr lang="en-US" sz="2000" dirty="0">
                <a:latin typeface="Verdana" charset="0"/>
                <a:ea typeface="ＭＳ Ｐゴシック" charset="0"/>
                <a:sym typeface="Verdana" charset="0"/>
              </a:rPr>
              <a:t>: </a:t>
            </a:r>
            <a:r>
              <a:rPr lang="en-US" sz="2000" dirty="0" smtClean="0">
                <a:latin typeface="Verdana" charset="0"/>
                <a:ea typeface="ＭＳ Ｐゴシック" charset="0"/>
                <a:sym typeface="Verdana" charset="0"/>
              </a:rPr>
              <a:t>1107.5581, …</a:t>
            </a:r>
          </a:p>
          <a:p>
            <a:pPr marL="706674" indent="-650230"/>
            <a:endParaRPr lang="en-US" sz="2000" dirty="0">
              <a:latin typeface="Verdana" charset="0"/>
              <a:ea typeface="ＭＳ Ｐゴシック" charset="0"/>
              <a:sym typeface="Verdana" charset="0"/>
            </a:endParaRPr>
          </a:p>
          <a:p>
            <a:pPr marL="706674" indent="-650230"/>
            <a:r>
              <a:rPr lang="en-US" sz="2000" dirty="0" smtClean="0">
                <a:latin typeface="Verdana" charset="0"/>
                <a:ea typeface="ＭＳ Ｐゴシック" charset="0"/>
                <a:sym typeface="Verdana" charset="0"/>
              </a:rPr>
              <a:t>“Natural SUSY”?</a:t>
            </a:r>
            <a:endParaRPr lang="en-US" sz="2000" dirty="0"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19495" name="Rectangle 39"/>
          <p:cNvSpPr>
            <a:spLocks/>
          </p:cNvSpPr>
          <p:nvPr/>
        </p:nvSpPr>
        <p:spPr bwMode="auto">
          <a:xfrm>
            <a:off x="8543431" y="6646898"/>
            <a:ext cx="4172373" cy="5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e.g.:</a:t>
            </a:r>
            <a:r>
              <a:rPr lang="ja-JP" alt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Comic Sans MS" charset="0"/>
                <a:sym typeface="Comic Sans MS" charset="0"/>
              </a:rPr>
              <a:t>“</a:t>
            </a: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Higgsino-world</a:t>
            </a:r>
            <a:r>
              <a:rPr lang="ja-JP" alt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Comic Sans MS" charset="0"/>
                <a:sym typeface="Comic Sans MS" charset="0"/>
              </a:rPr>
              <a:t>”</a:t>
            </a:r>
            <a:r>
              <a:rPr lang="en-US" sz="26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,...</a:t>
            </a:r>
          </a:p>
        </p:txBody>
      </p: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237704" y="201306"/>
            <a:ext cx="5874739" cy="1867182"/>
            <a:chOff x="-95" y="194"/>
            <a:chExt cx="2602" cy="827"/>
          </a:xfrm>
        </p:grpSpPr>
        <p:sp>
          <p:nvSpPr>
            <p:cNvPr id="43" name="Rectangle 4"/>
            <p:cNvSpPr>
              <a:spLocks/>
            </p:cNvSpPr>
            <p:nvPr/>
          </p:nvSpPr>
          <p:spPr bwMode="auto">
            <a:xfrm>
              <a:off x="-95" y="194"/>
              <a:ext cx="2602" cy="827"/>
            </a:xfrm>
            <a:prstGeom prst="rect">
              <a:avLst/>
            </a:prstGeom>
            <a:noFill/>
            <a:ln w="38100" cap="flat">
              <a:solidFill>
                <a:srgbClr val="0000C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56444" algn="l">
                <a:buClr>
                  <a:srgbClr val="0000CA"/>
                </a:buClr>
                <a:buSzPct val="100000"/>
                <a:buFont typeface="Thonburi" charset="0"/>
                <a:buChar char="๏"/>
                <a:defRPr/>
              </a:pPr>
              <a:r>
                <a:rPr lang="en-US" sz="2600" b="1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</a:t>
              </a:r>
              <a:r>
                <a:rPr lang="en-US" sz="2600" b="1" dirty="0" err="1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Gauginos</a:t>
              </a:r>
              <a:r>
                <a:rPr lang="en-US" sz="2600" b="1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and </a:t>
              </a:r>
              <a:r>
                <a:rPr lang="en-US" sz="2600" b="1" dirty="0" err="1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Higgsinos</a:t>
              </a:r>
              <a:endParaRPr 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endParaRPr>
            </a:p>
            <a:p>
              <a:pPr marL="56444" algn="l">
                <a:buClr>
                  <a:srgbClr val="800000"/>
                </a:buClr>
                <a:buSzPct val="125000"/>
                <a:buFont typeface="Comic Sans MS" charset="0"/>
                <a:buChar char="-"/>
                <a:defRPr/>
              </a:pPr>
              <a:r>
                <a:rPr lang="en-US" sz="2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</a:t>
              </a:r>
              <a:r>
                <a:rPr lang="en-US" sz="2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Neutral ones: </a:t>
              </a:r>
              <a:r>
                <a:rPr lang="en-US" sz="2600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Bino</a:t>
              </a: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, Wino, H</a:t>
              </a:r>
              <a:r>
                <a:rPr lang="en-US" sz="2600" baseline="-6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u</a:t>
              </a:r>
              <a:r>
                <a:rPr lang="en-US" sz="2600" baseline="3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</a:t>
              </a: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, H</a:t>
              </a:r>
              <a:r>
                <a:rPr lang="en-US" sz="2600" baseline="-6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d</a:t>
              </a:r>
              <a:r>
                <a:rPr lang="en-US" sz="2600" baseline="3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</a:t>
              </a:r>
            </a:p>
            <a:p>
              <a:pPr marL="56444" algn="l">
                <a:buClr>
                  <a:srgbClr val="800000"/>
                </a:buClr>
                <a:buSzPct val="125000"/>
                <a:buFont typeface="Comic Sans MS" charset="0"/>
                <a:buChar char="-"/>
                <a:defRPr/>
              </a:pPr>
              <a:r>
                <a:rPr lang="en-US" sz="2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charged ones: Winos, </a:t>
              </a: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H</a:t>
              </a:r>
              <a:r>
                <a:rPr lang="en-US" sz="2600" baseline="-6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u</a:t>
              </a:r>
              <a:r>
                <a:rPr lang="en-US" sz="2600" baseline="3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+</a:t>
              </a:r>
              <a:r>
                <a:rPr lang="en-US" sz="2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, </a:t>
              </a:r>
              <a:r>
                <a:rPr lang="en-US" sz="2600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H</a:t>
              </a:r>
              <a:r>
                <a:rPr lang="en-US" sz="2600" baseline="-6000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d</a:t>
              </a:r>
              <a:r>
                <a:rPr lang="en-US" sz="2600" baseline="3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-</a:t>
              </a:r>
            </a:p>
            <a:p>
              <a:pPr marL="56444" algn="l">
                <a:buClr>
                  <a:srgbClr val="800000"/>
                </a:buClr>
                <a:buSzPct val="125000"/>
                <a:buFont typeface="Comic Sans MS" charset="0"/>
                <a:buChar char="-"/>
                <a:defRPr/>
              </a:pPr>
              <a:endParaRPr lang="en-US" sz="2600" baseline="32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  <a:p>
              <a:pPr marL="56444" algn="l">
                <a:buClr>
                  <a:srgbClr val="0000CA"/>
                </a:buClr>
                <a:buSzPct val="100000"/>
                <a:buFont typeface="Thonburi" charset="0"/>
                <a:buChar char="๏"/>
                <a:defRPr/>
              </a:pPr>
              <a:r>
                <a:rPr lang="en-US" sz="2600" baseline="32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 </a:t>
              </a:r>
              <a:r>
                <a:rPr lang="en-US" sz="2600" b="1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Parameters: </a:t>
              </a:r>
              <a:r>
                <a:rPr lang="en-US" sz="2600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M</a:t>
              </a:r>
              <a:r>
                <a:rPr lang="en-US" sz="2600" baseline="-6000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, M</a:t>
              </a:r>
              <a:r>
                <a:rPr lang="en-US" sz="2600" baseline="-6000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2</a:t>
              </a:r>
              <a:r>
                <a:rPr lang="en-US" sz="2600" dirty="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, μ, tanβ</a:t>
              </a:r>
            </a:p>
          </p:txBody>
        </p:sp>
        <p:sp>
          <p:nvSpPr>
            <p:cNvPr id="44" name="Rectangle 5"/>
            <p:cNvSpPr>
              <a:spLocks/>
            </p:cNvSpPr>
            <p:nvPr/>
          </p:nvSpPr>
          <p:spPr bwMode="auto">
            <a:xfrm>
              <a:off x="2289" y="287"/>
              <a:ext cx="1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>
                <a:defRPr/>
              </a:pP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~</a:t>
              </a:r>
            </a:p>
          </p:txBody>
        </p:sp>
        <p:sp>
          <p:nvSpPr>
            <p:cNvPr id="45" name="Rectangle 6"/>
            <p:cNvSpPr>
              <a:spLocks/>
            </p:cNvSpPr>
            <p:nvPr/>
          </p:nvSpPr>
          <p:spPr bwMode="auto">
            <a:xfrm>
              <a:off x="1982" y="287"/>
              <a:ext cx="1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~</a:t>
              </a:r>
            </a:p>
          </p:txBody>
        </p:sp>
        <p:sp>
          <p:nvSpPr>
            <p:cNvPr id="46" name="Rectangle 7"/>
            <p:cNvSpPr>
              <a:spLocks/>
            </p:cNvSpPr>
            <p:nvPr/>
          </p:nvSpPr>
          <p:spPr bwMode="auto">
            <a:xfrm>
              <a:off x="2202" y="461"/>
              <a:ext cx="1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>
                <a:defRPr/>
              </a:pP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~</a:t>
              </a:r>
            </a:p>
          </p:txBody>
        </p:sp>
        <p:sp>
          <p:nvSpPr>
            <p:cNvPr id="47" name="Rectangle 8"/>
            <p:cNvSpPr>
              <a:spLocks/>
            </p:cNvSpPr>
            <p:nvPr/>
          </p:nvSpPr>
          <p:spPr bwMode="auto">
            <a:xfrm>
              <a:off x="1851" y="461"/>
              <a:ext cx="1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>
                <a:defRPr/>
              </a:pPr>
              <a:r>
                <a:rPr lang="en-US" sz="2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064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50AFD-9712-654D-B38F-65D62640C57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481" name="Rectangle 1"/>
          <p:cNvSpPr>
            <a:spLocks/>
          </p:cNvSpPr>
          <p:nvPr/>
        </p:nvSpPr>
        <p:spPr bwMode="auto">
          <a:xfrm>
            <a:off x="2663966" y="19026"/>
            <a:ext cx="8374938" cy="7533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Overall, Six 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cases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813768" y="2716560"/>
            <a:ext cx="7947378" cy="113792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AI: </a:t>
            </a:r>
            <a:r>
              <a:rPr lang="en-US" sz="2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Bino LSP-Wino NLSP</a:t>
            </a: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μ</a:t>
            </a:r>
          </a:p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AII: </a:t>
            </a:r>
            <a:r>
              <a:rPr lang="en-US" sz="2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Bino LSP-Higgsino NLSP</a:t>
            </a: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μ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813768" y="4170928"/>
            <a:ext cx="7947378" cy="113792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BI: 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Wino LSP-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Bino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NLSP</a:t>
            </a:r>
            <a:r>
              <a:rPr lang="en-US" sz="2600" b="1" dirty="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μ</a:t>
            </a:r>
          </a:p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BII: 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Wino LSP-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Higgsino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NLSP</a:t>
            </a:r>
            <a:r>
              <a:rPr lang="en-US" sz="2600" b="1" dirty="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μ &lt; 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813768" y="5524872"/>
            <a:ext cx="7947378" cy="113792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CI: </a:t>
            </a:r>
            <a:r>
              <a:rPr lang="en-US" sz="2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Higgsino LSP-Bino NLSP</a:t>
            </a: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μ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</a:p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CII: </a:t>
            </a:r>
            <a:r>
              <a:rPr lang="en-US" sz="2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Higgsino LSP-Wino NLSP</a:t>
            </a:r>
            <a:r>
              <a:rPr lang="en-US" sz="2600" b="1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μ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</a:p>
        </p:txBody>
      </p:sp>
      <p:sp>
        <p:nvSpPr>
          <p:cNvPr id="20488" name="AutoShape 8"/>
          <p:cNvSpPr>
            <a:spLocks/>
          </p:cNvSpPr>
          <p:nvPr/>
        </p:nvSpPr>
        <p:spPr bwMode="auto">
          <a:xfrm>
            <a:off x="885776" y="4228728"/>
            <a:ext cx="7808416" cy="899980"/>
          </a:xfrm>
          <a:prstGeom prst="roundRect">
            <a:avLst>
              <a:gd name="adj" fmla="val 42856"/>
            </a:avLst>
          </a:prstGeom>
          <a:solidFill>
            <a:srgbClr val="FF6666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9" name="AutoShape 9"/>
          <p:cNvSpPr>
            <a:spLocks/>
          </p:cNvSpPr>
          <p:nvPr/>
        </p:nvSpPr>
        <p:spPr bwMode="auto">
          <a:xfrm>
            <a:off x="885776" y="5548715"/>
            <a:ext cx="7736408" cy="912261"/>
          </a:xfrm>
          <a:prstGeom prst="roundRect">
            <a:avLst>
              <a:gd name="adj" fmla="val 42856"/>
            </a:avLst>
          </a:prstGeom>
          <a:solidFill>
            <a:srgbClr val="FF6666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453728" y="1132384"/>
            <a:ext cx="8424936" cy="13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 algn="l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               New Terminology: 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LSP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(s):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usual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LSP+degenerate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states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  <a:p>
            <a:pPr algn="l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NLSP(s):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2nd set low-lying (degenerate) states</a:t>
            </a:r>
          </a:p>
        </p:txBody>
      </p:sp>
      <p:sp>
        <p:nvSpPr>
          <p:cNvPr id="13" name="AutoShape 8"/>
          <p:cNvSpPr>
            <a:spLocks/>
          </p:cNvSpPr>
          <p:nvPr/>
        </p:nvSpPr>
        <p:spPr bwMode="auto">
          <a:xfrm>
            <a:off x="885776" y="2752684"/>
            <a:ext cx="7808416" cy="899980"/>
          </a:xfrm>
          <a:prstGeom prst="roundRect">
            <a:avLst>
              <a:gd name="adj" fmla="val 42856"/>
            </a:avLst>
          </a:prstGeom>
          <a:solidFill>
            <a:srgbClr val="FF6666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 descr="mass_M2NLSP_M1L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42" y="1060376"/>
            <a:ext cx="3768862" cy="2833190"/>
          </a:xfrm>
          <a:prstGeom prst="rect">
            <a:avLst/>
          </a:prstGeom>
        </p:spPr>
      </p:pic>
      <p:pic>
        <p:nvPicPr>
          <p:cNvPr id="4" name="Picture 3" descr="mass_M1NLSP_M2LS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44" y="3975950"/>
            <a:ext cx="3784660" cy="2845066"/>
          </a:xfrm>
          <a:prstGeom prst="rect">
            <a:avLst/>
          </a:prstGeom>
        </p:spPr>
      </p:pic>
      <p:pic>
        <p:nvPicPr>
          <p:cNvPr id="5" name="Picture 4" descr="mass_M1NLSP_muLS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6676501"/>
            <a:ext cx="4032448" cy="3031337"/>
          </a:xfrm>
          <a:prstGeom prst="rect">
            <a:avLst/>
          </a:prstGeom>
        </p:spPr>
      </p:pic>
      <p:pic>
        <p:nvPicPr>
          <p:cNvPr id="6" name="Picture 5" descr="mass_M2NLSP_muLSP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9" y="6728324"/>
            <a:ext cx="4024385" cy="30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3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CAB1F-B06C-E24D-BF90-765CB1BD2F9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3" name="Rectangle 1"/>
          <p:cNvSpPr>
            <a:spLocks/>
          </p:cNvSpPr>
          <p:nvPr/>
        </p:nvSpPr>
        <p:spPr bwMode="auto">
          <a:xfrm>
            <a:off x="935774" y="49132"/>
            <a:ext cx="11111242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Decay of heavy 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neutralino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and 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chargino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AutoShape 4"/>
          <p:cNvSpPr>
            <a:spLocks/>
          </p:cNvSpPr>
          <p:nvPr/>
        </p:nvSpPr>
        <p:spPr bwMode="auto">
          <a:xfrm>
            <a:off x="309712" y="1492424"/>
            <a:ext cx="5888284" cy="3612444"/>
          </a:xfrm>
          <a:prstGeom prst="roundRect">
            <a:avLst>
              <a:gd name="adj" fmla="val 7500"/>
            </a:avLst>
          </a:prstGeom>
          <a:solidFill>
            <a:srgbClr val="E6E6E6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597744" y="2418152"/>
            <a:ext cx="1794441" cy="2472122"/>
            <a:chOff x="-56" y="37"/>
            <a:chExt cx="794" cy="1094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 rot="10800000">
              <a:off x="544" y="37"/>
              <a:ext cx="4" cy="10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/>
            </p:cNvSpPr>
            <p:nvPr/>
          </p:nvSpPr>
          <p:spPr bwMode="auto">
            <a:xfrm>
              <a:off x="-56" y="279"/>
              <a:ext cx="79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 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h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53728" y="1673014"/>
            <a:ext cx="6181790" cy="3756942"/>
            <a:chOff x="6" y="0"/>
            <a:chExt cx="2737" cy="1664"/>
          </a:xfrm>
        </p:grpSpPr>
        <p:sp>
          <p:nvSpPr>
            <p:cNvPr id="18490" name="Line 8"/>
            <p:cNvSpPr>
              <a:spLocks noChangeShapeType="1"/>
            </p:cNvSpPr>
            <p:nvPr/>
          </p:nvSpPr>
          <p:spPr bwMode="auto">
            <a:xfrm rot="10800000" flipH="1">
              <a:off x="496" y="238"/>
              <a:ext cx="5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rot="10800000" flipH="1">
              <a:off x="1552" y="153"/>
              <a:ext cx="5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2" name="Line 10"/>
            <p:cNvSpPr>
              <a:spLocks noChangeShapeType="1"/>
            </p:cNvSpPr>
            <p:nvPr/>
          </p:nvSpPr>
          <p:spPr bwMode="auto">
            <a:xfrm rot="10800000" flipH="1">
              <a:off x="496" y="1505"/>
              <a:ext cx="5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3" name="AutoShape 11"/>
            <p:cNvSpPr>
              <a:spLocks/>
            </p:cNvSpPr>
            <p:nvPr/>
          </p:nvSpPr>
          <p:spPr bwMode="auto">
            <a:xfrm rot="-157682">
              <a:off x="6" y="1363"/>
              <a:ext cx="346" cy="301"/>
            </a:xfrm>
            <a:custGeom>
              <a:avLst/>
              <a:gdLst/>
              <a:ahLst/>
              <a:cxnLst/>
              <a:rect l="0" t="0" r="r" b="b"/>
              <a:pathLst>
                <a:path w="21489" h="21432">
                  <a:moveTo>
                    <a:pt x="0" y="0"/>
                  </a:moveTo>
                  <a:lnTo>
                    <a:pt x="21489" y="-168"/>
                  </a:lnTo>
                  <a:lnTo>
                    <a:pt x="21378" y="21264"/>
                  </a:lnTo>
                  <a:lnTo>
                    <a:pt x="-111" y="21432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</a:t>
              </a:r>
            </a:p>
          </p:txBody>
        </p:sp>
        <p:sp>
          <p:nvSpPr>
            <p:cNvPr id="18444" name="Rectangle 12"/>
            <p:cNvSpPr>
              <a:spLocks/>
            </p:cNvSpPr>
            <p:nvPr/>
          </p:nvSpPr>
          <p:spPr bwMode="auto">
            <a:xfrm>
              <a:off x="2193" y="0"/>
              <a:ext cx="55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±</a:t>
              </a:r>
            </a:p>
          </p:txBody>
        </p:sp>
        <p:sp>
          <p:nvSpPr>
            <p:cNvPr id="18445" name="AutoShape 13"/>
            <p:cNvSpPr>
              <a:spLocks/>
            </p:cNvSpPr>
            <p:nvPr/>
          </p:nvSpPr>
          <p:spPr bwMode="auto">
            <a:xfrm rot="-157682">
              <a:off x="8" y="88"/>
              <a:ext cx="346" cy="300"/>
            </a:xfrm>
            <a:custGeom>
              <a:avLst/>
              <a:gdLst/>
              <a:ahLst/>
              <a:cxnLst/>
              <a:rect l="0" t="0" r="r" b="b"/>
              <a:pathLst>
                <a:path w="21489" h="21432">
                  <a:moveTo>
                    <a:pt x="0" y="0"/>
                  </a:moveTo>
                  <a:lnTo>
                    <a:pt x="21489" y="-168"/>
                  </a:lnTo>
                  <a:lnTo>
                    <a:pt x="21378" y="21264"/>
                  </a:lnTo>
                  <a:lnTo>
                    <a:pt x="-111" y="21432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2</a:t>
              </a:r>
              <a:r>
                <a:rPr lang="en-US" sz="2600" baseline="320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</a:t>
              </a: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rot="10800000" flipH="1">
              <a:off x="928" y="236"/>
              <a:ext cx="1009" cy="121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Rectangle 15"/>
            <p:cNvSpPr>
              <a:spLocks/>
            </p:cNvSpPr>
            <p:nvPr/>
          </p:nvSpPr>
          <p:spPr bwMode="auto">
            <a:xfrm>
              <a:off x="1457" y="685"/>
              <a:ext cx="7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 </a:t>
              </a:r>
              <a:r>
                <a: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W</a:t>
              </a:r>
              <a:r>
                <a:rPr lang="en-US" sz="2600" baseline="3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±</a:t>
              </a: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rot="10800000">
              <a:off x="882" y="330"/>
              <a:ext cx="4" cy="1094"/>
            </a:xfrm>
            <a:prstGeom prst="line">
              <a:avLst/>
            </a:prstGeom>
            <a:noFill/>
            <a:ln w="38100">
              <a:solidFill>
                <a:srgbClr val="0000CA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17"/>
            <p:cNvSpPr>
              <a:spLocks/>
            </p:cNvSpPr>
            <p:nvPr/>
          </p:nvSpPr>
          <p:spPr bwMode="auto">
            <a:xfrm>
              <a:off x="926" y="571"/>
              <a:ext cx="79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 </a:t>
              </a:r>
              <a:r>
                <a:rPr lang="en-US" sz="24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Z</a:t>
              </a:r>
            </a:p>
          </p:txBody>
        </p:sp>
      </p:grpSp>
      <p:grpSp>
        <p:nvGrpSpPr>
          <p:cNvPr id="18465" name="Group 33"/>
          <p:cNvGrpSpPr>
            <a:grpSpLocks/>
          </p:cNvGrpSpPr>
          <p:nvPr/>
        </p:nvGrpSpPr>
        <p:grpSpPr bwMode="auto">
          <a:xfrm>
            <a:off x="451555" y="5308848"/>
            <a:ext cx="6338877" cy="4264130"/>
            <a:chOff x="0" y="0"/>
            <a:chExt cx="2796" cy="1800"/>
          </a:xfrm>
        </p:grpSpPr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0" y="0"/>
              <a:ext cx="2548" cy="1800"/>
            </a:xfrm>
            <a:prstGeom prst="roundRect">
              <a:avLst>
                <a:gd name="adj" fmla="val 6662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477" name="Group 32"/>
            <p:cNvGrpSpPr>
              <a:grpSpLocks/>
            </p:cNvGrpSpPr>
            <p:nvPr/>
          </p:nvGrpSpPr>
          <p:grpSpPr bwMode="auto">
            <a:xfrm>
              <a:off x="59" y="63"/>
              <a:ext cx="2737" cy="1648"/>
              <a:chOff x="7" y="0"/>
              <a:chExt cx="2737" cy="1648"/>
            </a:xfrm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1606" y="1333"/>
                <a:ext cx="1138" cy="314"/>
                <a:chOff x="0" y="0"/>
                <a:chExt cx="1137" cy="313"/>
              </a:xfrm>
            </p:grpSpPr>
            <p:sp>
              <p:nvSpPr>
                <p:cNvPr id="12" name="Line 2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48"/>
                  <a:ext cx="48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53" name="Rectangle 21"/>
                <p:cNvSpPr>
                  <a:spLocks/>
                </p:cNvSpPr>
                <p:nvPr/>
              </p:nvSpPr>
              <p:spPr bwMode="auto">
                <a:xfrm>
                  <a:off x="611" y="0"/>
                  <a:ext cx="526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±</a:t>
                  </a:r>
                </a:p>
              </p:txBody>
            </p:sp>
          </p:grpSp>
          <p:sp>
            <p:nvSpPr>
              <p:cNvPr id="13" name="Rectangle 23"/>
              <p:cNvSpPr>
                <a:spLocks/>
              </p:cNvSpPr>
              <p:nvPr/>
            </p:nvSpPr>
            <p:spPr bwMode="auto">
              <a:xfrm>
                <a:off x="7" y="0"/>
                <a:ext cx="330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6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600" baseline="-6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</a:t>
                </a:r>
                <a:r>
                  <a:rPr lang="en-US" sz="2600" baseline="3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</a:t>
                </a:r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7" y="158"/>
                <a:ext cx="1494" cy="1490"/>
                <a:chOff x="7" y="0"/>
                <a:chExt cx="1494" cy="1489"/>
              </a:xfrm>
            </p:grpSpPr>
            <p:sp>
              <p:nvSpPr>
                <p:cNvPr id="18481" name="Line 2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74" y="0"/>
                  <a:ext cx="48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82" name="Line 2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74" y="1322"/>
                  <a:ext cx="48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" name="AutoShape 26"/>
                <p:cNvSpPr>
                  <a:spLocks/>
                </p:cNvSpPr>
                <p:nvPr/>
              </p:nvSpPr>
              <p:spPr bwMode="auto">
                <a:xfrm rot="-157682">
                  <a:off x="7" y="1175"/>
                  <a:ext cx="330" cy="31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09" h="21335">
                      <a:moveTo>
                        <a:pt x="0" y="0"/>
                      </a:moveTo>
                      <a:lnTo>
                        <a:pt x="21409" y="-265"/>
                      </a:lnTo>
                      <a:lnTo>
                        <a:pt x="21218" y="21070"/>
                      </a:lnTo>
                      <a:lnTo>
                        <a:pt x="-191" y="21335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</a:t>
                  </a:r>
                </a:p>
              </p:txBody>
            </p:sp>
            <p:sp>
              <p:nvSpPr>
                <p:cNvPr id="18484" name="Line 27"/>
                <p:cNvSpPr>
                  <a:spLocks noChangeShapeType="1"/>
                </p:cNvSpPr>
                <p:nvPr/>
              </p:nvSpPr>
              <p:spPr bwMode="auto">
                <a:xfrm rot="10800000">
                  <a:off x="596" y="118"/>
                  <a:ext cx="6" cy="109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" name="Rectangle 28"/>
                <p:cNvSpPr>
                  <a:spLocks/>
                </p:cNvSpPr>
                <p:nvPr/>
              </p:nvSpPr>
              <p:spPr bwMode="auto">
                <a:xfrm>
                  <a:off x="12" y="347"/>
                  <a:ext cx="758" cy="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4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h</a:t>
                  </a:r>
                </a:p>
              </p:txBody>
            </p:sp>
            <p:sp>
              <p:nvSpPr>
                <p:cNvPr id="18486" name="Line 29"/>
                <p:cNvSpPr>
                  <a:spLocks noChangeShapeType="1"/>
                </p:cNvSpPr>
                <p:nvPr/>
              </p:nvSpPr>
              <p:spPr bwMode="auto">
                <a:xfrm rot="10800000">
                  <a:off x="868" y="118"/>
                  <a:ext cx="5" cy="1097"/>
                </a:xfrm>
                <a:prstGeom prst="line">
                  <a:avLst/>
                </a:prstGeom>
                <a:noFill/>
                <a:ln w="38100">
                  <a:solidFill>
                    <a:srgbClr val="0000CA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" name="Rectangle 30"/>
                <p:cNvSpPr>
                  <a:spLocks/>
                </p:cNvSpPr>
                <p:nvPr/>
              </p:nvSpPr>
              <p:spPr bwMode="auto">
                <a:xfrm>
                  <a:off x="743" y="347"/>
                  <a:ext cx="758" cy="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 dirty="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 dirty="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 dirty="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400" dirty="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Z</a:t>
                  </a:r>
                </a:p>
              </p:txBody>
            </p:sp>
          </p:grpSp>
        </p:grpSp>
      </p:grp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3207160" y="6159218"/>
            <a:ext cx="2287128" cy="2774810"/>
            <a:chOff x="0" y="0"/>
            <a:chExt cx="1013" cy="1228"/>
          </a:xfrm>
        </p:grpSpPr>
        <p:sp>
          <p:nvSpPr>
            <p:cNvPr id="18" name="Line 34"/>
            <p:cNvSpPr>
              <a:spLocks noChangeShapeType="1"/>
            </p:cNvSpPr>
            <p:nvPr/>
          </p:nvSpPr>
          <p:spPr bwMode="auto">
            <a:xfrm rot="10800000">
              <a:off x="0" y="0"/>
              <a:ext cx="891" cy="122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7" name="Rectangle 35"/>
            <p:cNvSpPr>
              <a:spLocks/>
            </p:cNvSpPr>
            <p:nvPr/>
          </p:nvSpPr>
          <p:spPr bwMode="auto">
            <a:xfrm>
              <a:off x="255" y="313"/>
              <a:ext cx="75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± </a:t>
              </a:r>
              <a:r>
                <a: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W</a:t>
              </a:r>
            </a:p>
          </p:txBody>
        </p:sp>
      </p:grpSp>
      <p:sp>
        <p:nvSpPr>
          <p:cNvPr id="18469" name="AutoShape 37"/>
          <p:cNvSpPr>
            <a:spLocks/>
          </p:cNvSpPr>
          <p:nvPr/>
        </p:nvSpPr>
        <p:spPr bwMode="auto">
          <a:xfrm>
            <a:off x="957784" y="3724672"/>
            <a:ext cx="6120680" cy="792088"/>
          </a:xfrm>
          <a:prstGeom prst="roundRect">
            <a:avLst>
              <a:gd name="adj" fmla="val 34088"/>
            </a:avLst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A rich mixture of </a:t>
            </a: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  <a:p>
            <a:pPr marL="56444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W/Z/h)(W/Z/h)+MET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final states!</a:t>
            </a:r>
          </a:p>
        </p:txBody>
      </p:sp>
      <p:grpSp>
        <p:nvGrpSpPr>
          <p:cNvPr id="18491" name="Group 59"/>
          <p:cNvGrpSpPr>
            <a:grpSpLocks/>
          </p:cNvGrpSpPr>
          <p:nvPr/>
        </p:nvGrpSpPr>
        <p:grpSpPr bwMode="auto">
          <a:xfrm>
            <a:off x="6502400" y="5380856"/>
            <a:ext cx="6336704" cy="4246309"/>
            <a:chOff x="0" y="0"/>
            <a:chExt cx="2831" cy="1824"/>
          </a:xfrm>
        </p:grpSpPr>
        <p:sp>
          <p:nvSpPr>
            <p:cNvPr id="18470" name="AutoShape 38"/>
            <p:cNvSpPr>
              <a:spLocks/>
            </p:cNvSpPr>
            <p:nvPr/>
          </p:nvSpPr>
          <p:spPr bwMode="auto">
            <a:xfrm>
              <a:off x="0" y="20"/>
              <a:ext cx="2662" cy="1774"/>
            </a:xfrm>
            <a:prstGeom prst="roundRect">
              <a:avLst>
                <a:gd name="adj" fmla="val 6764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454" name="Group 58"/>
            <p:cNvGrpSpPr>
              <a:grpSpLocks/>
            </p:cNvGrpSpPr>
            <p:nvPr/>
          </p:nvGrpSpPr>
          <p:grpSpPr bwMode="auto">
            <a:xfrm>
              <a:off x="6" y="0"/>
              <a:ext cx="2825" cy="1824"/>
              <a:chOff x="0" y="0"/>
              <a:chExt cx="2824" cy="1824"/>
            </a:xfrm>
          </p:grpSpPr>
          <p:grpSp>
            <p:nvGrpSpPr>
              <p:cNvPr id="18455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2824" cy="1824"/>
                <a:chOff x="0" y="0"/>
                <a:chExt cx="2824" cy="1824"/>
              </a:xfrm>
            </p:grpSpPr>
            <p:sp>
              <p:nvSpPr>
                <p:cNvPr id="18464" name="Line 3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88" y="337"/>
                  <a:ext cx="49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" name="Line 4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653" y="1651"/>
                  <a:ext cx="4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66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88" y="1651"/>
                  <a:ext cx="49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74" name="AutoShape 42"/>
                <p:cNvSpPr>
                  <a:spLocks/>
                </p:cNvSpPr>
                <p:nvPr/>
              </p:nvSpPr>
              <p:spPr bwMode="auto">
                <a:xfrm rot="-157682">
                  <a:off x="6" y="1504"/>
                  <a:ext cx="340" cy="31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42" h="21373">
                      <a:moveTo>
                        <a:pt x="0" y="0"/>
                      </a:moveTo>
                      <a:lnTo>
                        <a:pt x="21442" y="-227"/>
                      </a:lnTo>
                      <a:lnTo>
                        <a:pt x="21284" y="21146"/>
                      </a:lnTo>
                      <a:lnTo>
                        <a:pt x="-158" y="21373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</a:t>
                  </a:r>
                </a:p>
              </p:txBody>
            </p:sp>
            <p:sp>
              <p:nvSpPr>
                <p:cNvPr id="18475" name="Rectangle 43"/>
                <p:cNvSpPr>
                  <a:spLocks/>
                </p:cNvSpPr>
                <p:nvPr/>
              </p:nvSpPr>
              <p:spPr bwMode="auto">
                <a:xfrm>
                  <a:off x="2283" y="1503"/>
                  <a:ext cx="541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±</a:t>
                  </a:r>
                </a:p>
              </p:txBody>
            </p:sp>
            <p:sp>
              <p:nvSpPr>
                <p:cNvPr id="18476" name="Rectangle 44"/>
                <p:cNvSpPr>
                  <a:spLocks/>
                </p:cNvSpPr>
                <p:nvPr/>
              </p:nvSpPr>
              <p:spPr bwMode="auto">
                <a:xfrm>
                  <a:off x="119" y="276"/>
                  <a:ext cx="340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</a:t>
                  </a:r>
                </a:p>
              </p:txBody>
            </p:sp>
            <p:sp>
              <p:nvSpPr>
                <p:cNvPr id="20" name="Line 4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88" y="159"/>
                  <a:ext cx="49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78" name="Rectangle 46"/>
                <p:cNvSpPr>
                  <a:spLocks/>
                </p:cNvSpPr>
                <p:nvPr/>
              </p:nvSpPr>
              <p:spPr bwMode="auto">
                <a:xfrm>
                  <a:off x="123" y="0"/>
                  <a:ext cx="339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3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</a:t>
                  </a:r>
                </a:p>
              </p:txBody>
            </p:sp>
            <p:sp>
              <p:nvSpPr>
                <p:cNvPr id="18472" name="Line 4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616" y="237"/>
                  <a:ext cx="4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80" name="Rectangle 48"/>
                <p:cNvSpPr>
                  <a:spLocks/>
                </p:cNvSpPr>
                <p:nvPr/>
              </p:nvSpPr>
              <p:spPr bwMode="auto">
                <a:xfrm>
                  <a:off x="2250" y="93"/>
                  <a:ext cx="541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</a:t>
                  </a:r>
                  <a:r>
                    <a:rPr lang="en-US" sz="26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±</a:t>
                  </a:r>
                </a:p>
              </p:txBody>
            </p:sp>
          </p:grpSp>
          <p:grpSp>
            <p:nvGrpSpPr>
              <p:cNvPr id="18456" name="Group 54"/>
              <p:cNvGrpSpPr>
                <a:grpSpLocks/>
              </p:cNvGrpSpPr>
              <p:nvPr/>
            </p:nvGrpSpPr>
            <p:grpSpPr bwMode="auto">
              <a:xfrm>
                <a:off x="129" y="384"/>
                <a:ext cx="1397" cy="1212"/>
                <a:chOff x="0" y="0"/>
                <a:chExt cx="1397" cy="1212"/>
              </a:xfrm>
            </p:grpSpPr>
            <p:sp>
              <p:nvSpPr>
                <p:cNvPr id="18460" name="Line 50"/>
                <p:cNvSpPr>
                  <a:spLocks noChangeShapeType="1"/>
                </p:cNvSpPr>
                <p:nvPr/>
              </p:nvSpPr>
              <p:spPr bwMode="auto">
                <a:xfrm rot="10800000">
                  <a:off x="550" y="53"/>
                  <a:ext cx="5" cy="110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83" name="Rectangle 51"/>
                <p:cNvSpPr>
                  <a:spLocks/>
                </p:cNvSpPr>
                <p:nvPr/>
              </p:nvSpPr>
              <p:spPr bwMode="auto">
                <a:xfrm>
                  <a:off x="131" y="617"/>
                  <a:ext cx="781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4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h</a:t>
                  </a:r>
                </a:p>
              </p:txBody>
            </p:sp>
            <p:sp>
              <p:nvSpPr>
                <p:cNvPr id="18462" name="Line 52"/>
                <p:cNvSpPr>
                  <a:spLocks noChangeShapeType="1"/>
                </p:cNvSpPr>
                <p:nvPr/>
              </p:nvSpPr>
              <p:spPr bwMode="auto">
                <a:xfrm rot="10800000">
                  <a:off x="661" y="53"/>
                  <a:ext cx="5" cy="1106"/>
                </a:xfrm>
                <a:prstGeom prst="line">
                  <a:avLst/>
                </a:prstGeom>
                <a:noFill/>
                <a:ln w="38100">
                  <a:solidFill>
                    <a:srgbClr val="0000CA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85" name="Rectangle 53"/>
                <p:cNvSpPr>
                  <a:spLocks/>
                </p:cNvSpPr>
                <p:nvPr/>
              </p:nvSpPr>
              <p:spPr bwMode="auto">
                <a:xfrm>
                  <a:off x="617" y="625"/>
                  <a:ext cx="781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4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Z</a:t>
                  </a:r>
                </a:p>
              </p:txBody>
            </p:sp>
          </p:grpSp>
          <p:grpSp>
            <p:nvGrpSpPr>
              <p:cNvPr id="18457" name="Group 57"/>
              <p:cNvGrpSpPr>
                <a:grpSpLocks/>
              </p:cNvGrpSpPr>
              <p:nvPr/>
            </p:nvGrpSpPr>
            <p:grpSpPr bwMode="auto">
              <a:xfrm>
                <a:off x="913" y="385"/>
                <a:ext cx="891" cy="1235"/>
                <a:chOff x="0" y="0"/>
                <a:chExt cx="891" cy="1234"/>
              </a:xfrm>
            </p:grpSpPr>
            <p:sp>
              <p:nvSpPr>
                <p:cNvPr id="18458" name="Line 55"/>
                <p:cNvSpPr>
                  <a:spLocks noChangeShapeType="1"/>
                </p:cNvSpPr>
                <p:nvPr/>
              </p:nvSpPr>
              <p:spPr bwMode="auto">
                <a:xfrm rot="10800000">
                  <a:off x="0" y="6"/>
                  <a:ext cx="891" cy="1228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88" name="Rectangle 56"/>
                <p:cNvSpPr>
                  <a:spLocks/>
                </p:cNvSpPr>
                <p:nvPr/>
              </p:nvSpPr>
              <p:spPr bwMode="auto">
                <a:xfrm>
                  <a:off x="98" y="0"/>
                  <a:ext cx="759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600" baseline="-6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600" baseline="32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± </a:t>
                  </a:r>
                  <a:r>
                    <a:rPr lang="en-US" sz="2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W</a:t>
                  </a:r>
                </a:p>
              </p:txBody>
            </p:sp>
          </p:grpSp>
        </p:grpSp>
      </p:grpSp>
      <p:grpSp>
        <p:nvGrpSpPr>
          <p:cNvPr id="18494" name="Group 62"/>
          <p:cNvGrpSpPr>
            <a:grpSpLocks/>
          </p:cNvGrpSpPr>
          <p:nvPr/>
        </p:nvGrpSpPr>
        <p:grpSpPr bwMode="auto">
          <a:xfrm>
            <a:off x="8636001" y="6371449"/>
            <a:ext cx="1939430" cy="2826883"/>
            <a:chOff x="0" y="0"/>
            <a:chExt cx="858" cy="1251"/>
          </a:xfrm>
        </p:grpSpPr>
        <p:sp>
          <p:nvSpPr>
            <p:cNvPr id="18451" name="Line 6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858" cy="11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3" name="Rectangle 61"/>
            <p:cNvSpPr>
              <a:spLocks/>
            </p:cNvSpPr>
            <p:nvPr/>
          </p:nvSpPr>
          <p:spPr bwMode="auto">
            <a:xfrm>
              <a:off x="267" y="971"/>
              <a:ext cx="49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0 </a:t>
              </a:r>
              <a:r>
                <a: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W</a:t>
              </a:r>
            </a:p>
          </p:txBody>
        </p:sp>
      </p:grpSp>
      <p:grpSp>
        <p:nvGrpSpPr>
          <p:cNvPr id="18499" name="Group 67"/>
          <p:cNvGrpSpPr>
            <a:grpSpLocks/>
          </p:cNvGrpSpPr>
          <p:nvPr/>
        </p:nvGrpSpPr>
        <p:grpSpPr bwMode="auto">
          <a:xfrm>
            <a:off x="9886810" y="6586037"/>
            <a:ext cx="3366346" cy="2499163"/>
            <a:chOff x="-14" y="53"/>
            <a:chExt cx="1491" cy="1106"/>
          </a:xfrm>
        </p:grpSpPr>
        <p:sp>
          <p:nvSpPr>
            <p:cNvPr id="18447" name="Line 63"/>
            <p:cNvSpPr>
              <a:spLocks noChangeShapeType="1"/>
            </p:cNvSpPr>
            <p:nvPr/>
          </p:nvSpPr>
          <p:spPr bwMode="auto">
            <a:xfrm rot="10800000">
              <a:off x="550" y="53"/>
              <a:ext cx="5" cy="11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6" name="Rectangle 64"/>
            <p:cNvSpPr>
              <a:spLocks/>
            </p:cNvSpPr>
            <p:nvPr/>
          </p:nvSpPr>
          <p:spPr bwMode="auto">
            <a:xfrm>
              <a:off x="-14" y="292"/>
              <a:ext cx="7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± 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h</a:t>
              </a:r>
            </a:p>
          </p:txBody>
        </p:sp>
        <p:sp>
          <p:nvSpPr>
            <p:cNvPr id="18449" name="Line 65"/>
            <p:cNvSpPr>
              <a:spLocks noChangeShapeType="1"/>
            </p:cNvSpPr>
            <p:nvPr/>
          </p:nvSpPr>
          <p:spPr bwMode="auto">
            <a:xfrm rot="10800000">
              <a:off x="669" y="53"/>
              <a:ext cx="5" cy="1106"/>
            </a:xfrm>
            <a:prstGeom prst="line">
              <a:avLst/>
            </a:prstGeom>
            <a:noFill/>
            <a:ln w="38100">
              <a:solidFill>
                <a:srgbClr val="0000CA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8" name="Rectangle 66"/>
            <p:cNvSpPr>
              <a:spLocks/>
            </p:cNvSpPr>
            <p:nvPr/>
          </p:nvSpPr>
          <p:spPr bwMode="auto">
            <a:xfrm>
              <a:off x="697" y="201"/>
              <a:ext cx="7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χ</a:t>
              </a:r>
              <a:r>
                <a:rPr lang="en-US" sz="2600" baseline="-60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</a:t>
              </a:r>
              <a:r>
                <a:rPr lang="en-US" sz="2600" baseline="320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± </a:t>
              </a:r>
              <a:r>
                <a:rPr lang="en-US" sz="2400">
                  <a:solidFill>
                    <a:srgbClr val="0000CA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Z</a:t>
              </a:r>
            </a:p>
          </p:txBody>
        </p:sp>
      </p:grpSp>
      <p:pic>
        <p:nvPicPr>
          <p:cNvPr id="72" name="Picture 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844352"/>
            <a:ext cx="5832648" cy="47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78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05439-CC22-6046-8106-56BB1C9BB5A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649" name="Rectangle 1"/>
          <p:cNvSpPr>
            <a:spLocks/>
          </p:cNvSpPr>
          <p:nvPr/>
        </p:nvSpPr>
        <p:spPr bwMode="auto">
          <a:xfrm>
            <a:off x="3096014" y="49132"/>
            <a:ext cx="6862770" cy="795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Leading Production 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grpSp>
        <p:nvGrpSpPr>
          <p:cNvPr id="27653" name="Group 6"/>
          <p:cNvGrpSpPr>
            <a:grpSpLocks/>
          </p:cNvGrpSpPr>
          <p:nvPr/>
        </p:nvGrpSpPr>
        <p:grpSpPr bwMode="auto">
          <a:xfrm>
            <a:off x="4486176" y="1132384"/>
            <a:ext cx="8352928" cy="2016224"/>
            <a:chOff x="0" y="0"/>
            <a:chExt cx="5088" cy="1224"/>
          </a:xfrm>
        </p:grpSpPr>
        <p:sp>
          <p:nvSpPr>
            <p:cNvPr id="2" name="AutoShape 4"/>
            <p:cNvSpPr>
              <a:spLocks/>
            </p:cNvSpPr>
            <p:nvPr/>
          </p:nvSpPr>
          <p:spPr bwMode="auto">
            <a:xfrm>
              <a:off x="0" y="0"/>
              <a:ext cx="5088" cy="1224"/>
            </a:xfrm>
            <a:prstGeom prst="roundRect">
              <a:avLst>
                <a:gd name="adj" fmla="val 9801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767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104"/>
              <a:ext cx="4954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655" name="Rectangle 7"/>
          <p:cNvSpPr>
            <a:spLocks/>
          </p:cNvSpPr>
          <p:nvPr/>
        </p:nvSpPr>
        <p:spPr bwMode="auto">
          <a:xfrm>
            <a:off x="93688" y="1132384"/>
            <a:ext cx="50405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 algn="l">
              <a:defRPr/>
            </a:pPr>
            <a:r>
              <a:rPr lang="en-US" sz="2600" b="1" dirty="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Dominant production: </a:t>
            </a:r>
          </a:p>
          <a:p>
            <a:pPr algn="l">
              <a:buClr>
                <a:srgbClr val="800000"/>
              </a:buClr>
              <a:buSzPct val="100000"/>
              <a:buFont typeface="Thonburi" charset="0"/>
              <a:buChar char="๏"/>
              <a:defRPr/>
            </a:pP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Wino pair production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: </a:t>
            </a:r>
          </a:p>
          <a:p>
            <a:pPr algn="l">
              <a:buClr>
                <a:srgbClr val="800000"/>
              </a:buClr>
              <a:buSzPct val="100000"/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    </a:t>
            </a:r>
            <a:r>
              <a:rPr lang="en-US" sz="2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+</a:t>
            </a:r>
            <a:r>
              <a:rPr lang="en-US" sz="2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-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 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±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0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 </a:t>
            </a:r>
            <a:endParaRPr lang="en-US" sz="26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  <a:p>
            <a:pPr algn="l">
              <a:buClr>
                <a:srgbClr val="800000"/>
              </a:buClr>
              <a:buSzPct val="100000"/>
              <a:buFont typeface="Thonburi" charset="0"/>
              <a:buChar char="๏"/>
              <a:defRPr/>
            </a:pP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Higgsino</a:t>
            </a: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pair 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production: </a:t>
            </a:r>
          </a:p>
          <a:p>
            <a:pPr algn="l">
              <a:buClr>
                <a:srgbClr val="800000"/>
              </a:buClr>
              <a:buSzPct val="100000"/>
              <a:defRPr/>
            </a:pP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    </a:t>
            </a:r>
            <a:r>
              <a:rPr lang="en-US" sz="2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+</a:t>
            </a:r>
            <a:r>
              <a:rPr lang="en-US" sz="2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-</a:t>
            </a: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 </a:t>
            </a: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±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0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, 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0</a:t>
            </a:r>
            <a:r>
              <a:rPr lang="en-US" sz="2600" b="1" baseline="-25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i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26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0</a:t>
            </a:r>
            <a:r>
              <a:rPr lang="en-US" sz="2600" b="1" baseline="-25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j</a:t>
            </a:r>
            <a:r>
              <a:rPr lang="en-US" sz="2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endParaRPr lang="en-US" sz="26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grpSp>
        <p:nvGrpSpPr>
          <p:cNvPr id="27663" name="Group 18"/>
          <p:cNvGrpSpPr>
            <a:grpSpLocks/>
          </p:cNvGrpSpPr>
          <p:nvPr/>
        </p:nvGrpSpPr>
        <p:grpSpPr bwMode="auto">
          <a:xfrm>
            <a:off x="3478064" y="3292624"/>
            <a:ext cx="6195342" cy="975360"/>
            <a:chOff x="0" y="0"/>
            <a:chExt cx="2744" cy="432"/>
          </a:xfrm>
        </p:grpSpPr>
        <p:sp>
          <p:nvSpPr>
            <p:cNvPr id="4" name="AutoShape 16"/>
            <p:cNvSpPr>
              <a:spLocks/>
            </p:cNvSpPr>
            <p:nvPr/>
          </p:nvSpPr>
          <p:spPr bwMode="auto">
            <a:xfrm>
              <a:off x="0" y="0"/>
              <a:ext cx="2744" cy="416"/>
            </a:xfrm>
            <a:prstGeom prst="roundRect">
              <a:avLst>
                <a:gd name="adj" fmla="val 28843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766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8"/>
              <a:ext cx="253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21"/>
          <p:cNvGrpSpPr>
            <a:grpSpLocks/>
          </p:cNvGrpSpPr>
          <p:nvPr/>
        </p:nvGrpSpPr>
        <p:grpSpPr bwMode="auto">
          <a:xfrm>
            <a:off x="2677540" y="4300736"/>
            <a:ext cx="7929316" cy="939236"/>
            <a:chOff x="0" y="0"/>
            <a:chExt cx="3512" cy="416"/>
          </a:xfrm>
        </p:grpSpPr>
        <p:sp>
          <p:nvSpPr>
            <p:cNvPr id="27667" name="AutoShape 19"/>
            <p:cNvSpPr>
              <a:spLocks/>
            </p:cNvSpPr>
            <p:nvPr/>
          </p:nvSpPr>
          <p:spPr bwMode="auto">
            <a:xfrm>
              <a:off x="0" y="0"/>
              <a:ext cx="3512" cy="416"/>
            </a:xfrm>
            <a:prstGeom prst="roundRect">
              <a:avLst>
                <a:gd name="adj" fmla="val 28843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7666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72"/>
              <a:ext cx="338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4" name="Rectangle 1"/>
          <p:cNvSpPr>
            <a:spLocks/>
          </p:cNvSpPr>
          <p:nvPr/>
        </p:nvSpPr>
        <p:spPr bwMode="auto">
          <a:xfrm>
            <a:off x="957784" y="7613104"/>
            <a:ext cx="11089232" cy="151216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400" i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(Sub-leading Production:</a:t>
            </a:r>
          </a:p>
          <a:p>
            <a:pPr marL="56444">
              <a:defRPr/>
            </a:pPr>
            <a:r>
              <a:rPr lang="el-GR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4400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i</a:t>
            </a:r>
            <a:r>
              <a:rPr lang="en-US" sz="44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 </a:t>
            </a:r>
            <a:r>
              <a:rPr lang="el-GR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Χ</a:t>
            </a:r>
            <a:r>
              <a:rPr lang="en-US" sz="44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/>
                <a:ea typeface="Lucida Grande"/>
                <a:cs typeface="Lucida Grande"/>
                <a:sym typeface="Comic Sans MS" charset="0"/>
              </a:rPr>
              <a:t>j </a:t>
            </a:r>
            <a:r>
              <a:rPr lang="en-US" sz="4400" i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+ jets, and VBF at the end.) </a:t>
            </a:r>
            <a:endParaRPr lang="en-US" sz="4400" i="1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25" name="Rectangle 3"/>
          <p:cNvSpPr>
            <a:spLocks/>
          </p:cNvSpPr>
          <p:nvPr/>
        </p:nvSpPr>
        <p:spPr bwMode="auto">
          <a:xfrm>
            <a:off x="21680" y="7541096"/>
            <a:ext cx="12968676" cy="90311"/>
          </a:xfrm>
          <a:prstGeom prst="rect">
            <a:avLst/>
          </a:prstGeom>
          <a:gradFill rotWithShape="0">
            <a:gsLst>
              <a:gs pos="0">
                <a:srgbClr val="FB0007"/>
              </a:gs>
              <a:gs pos="100000">
                <a:srgbClr val="24FF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1909598" y="5380856"/>
            <a:ext cx="9345330" cy="20162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Br(WZ) &lt; 100%,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sometime highly suppressed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complementary to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WZ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channel: new discovery potential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Zh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could also be important</a:t>
            </a:r>
          </a:p>
          <a:p>
            <a:pPr>
              <a:buSzPct val="100000"/>
              <a:buFont typeface="Thonburi" charset="0"/>
              <a:buChar char="๏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hh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usually is small</a:t>
            </a:r>
          </a:p>
        </p:txBody>
      </p:sp>
    </p:spTree>
    <p:extLst>
      <p:ext uri="{BB962C8B-B14F-4D97-AF65-F5344CB8AC3E}">
        <p14:creationId xmlns:p14="http://schemas.microsoft.com/office/powerpoint/2010/main" val="4134420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2B4F8-693A-944B-95B7-9FF64C3841A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721" name="Rectangle 1"/>
          <p:cNvSpPr>
            <a:spLocks/>
          </p:cNvSpPr>
          <p:nvPr/>
        </p:nvSpPr>
        <p:spPr bwMode="auto">
          <a:xfrm>
            <a:off x="1583846" y="268288"/>
            <a:ext cx="9959114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AI: 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Bino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LSP - Wino NLSP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1821880" y="2456462"/>
            <a:ext cx="3467947" cy="577991"/>
          </a:xfrm>
          <a:prstGeom prst="rect">
            <a:avLst/>
          </a:prstGeom>
          <a:noFill/>
          <a:ln w="38100" cap="flat">
            <a:solidFill>
              <a:srgbClr val="0000C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AI: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M</a:t>
            </a:r>
            <a:r>
              <a:rPr lang="en-US" sz="2600" baseline="-6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μ</a:t>
            </a:r>
          </a:p>
        </p:txBody>
      </p:sp>
      <p:grpSp>
        <p:nvGrpSpPr>
          <p:cNvPr id="30726" name="Group 19"/>
          <p:cNvGrpSpPr>
            <a:grpSpLocks/>
          </p:cNvGrpSpPr>
          <p:nvPr/>
        </p:nvGrpSpPr>
        <p:grpSpPr bwMode="auto">
          <a:xfrm>
            <a:off x="7523875" y="1736382"/>
            <a:ext cx="4091093" cy="2420338"/>
            <a:chOff x="0" y="0"/>
            <a:chExt cx="1812" cy="1072"/>
          </a:xfrm>
        </p:grpSpPr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0" y="0"/>
              <a:ext cx="1812" cy="1072"/>
            </a:xfrm>
            <a:prstGeom prst="roundRect">
              <a:avLst>
                <a:gd name="adj" fmla="val 11190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735" name="Group 18"/>
            <p:cNvGrpSpPr>
              <a:grpSpLocks/>
            </p:cNvGrpSpPr>
            <p:nvPr/>
          </p:nvGrpSpPr>
          <p:grpSpPr bwMode="auto">
            <a:xfrm>
              <a:off x="60" y="36"/>
              <a:ext cx="1720" cy="1022"/>
              <a:chOff x="0" y="0"/>
              <a:chExt cx="1719" cy="1021"/>
            </a:xfrm>
          </p:grpSpPr>
          <p:sp>
            <p:nvSpPr>
              <p:cNvPr id="30736" name="Line 6"/>
              <p:cNvSpPr>
                <a:spLocks noChangeShapeType="1"/>
              </p:cNvSpPr>
              <p:nvPr/>
            </p:nvSpPr>
            <p:spPr bwMode="auto">
              <a:xfrm rot="10800000" flipH="1">
                <a:off x="328" y="140"/>
                <a:ext cx="3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7" name="Line 7"/>
              <p:cNvSpPr>
                <a:spLocks noChangeShapeType="1"/>
              </p:cNvSpPr>
              <p:nvPr/>
            </p:nvSpPr>
            <p:spPr bwMode="auto">
              <a:xfrm rot="10800000" flipH="1">
                <a:off x="1024" y="89"/>
                <a:ext cx="3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8" name="Line 8"/>
              <p:cNvSpPr>
                <a:spLocks noChangeShapeType="1"/>
              </p:cNvSpPr>
              <p:nvPr/>
            </p:nvSpPr>
            <p:spPr bwMode="auto">
              <a:xfrm rot="10800000" flipH="1">
                <a:off x="328" y="884"/>
                <a:ext cx="3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29" name="AutoShape 9"/>
              <p:cNvSpPr>
                <a:spLocks/>
              </p:cNvSpPr>
              <p:nvPr/>
            </p:nvSpPr>
            <p:spPr bwMode="auto">
              <a:xfrm rot="-157682">
                <a:off x="4" y="800"/>
                <a:ext cx="248" cy="216"/>
              </a:xfrm>
              <a:custGeom>
                <a:avLst/>
                <a:gdLst/>
                <a:ahLst/>
                <a:cxnLst/>
                <a:rect l="0" t="0" r="r" b="b"/>
                <a:pathLst>
                  <a:path w="21581" h="21574">
                    <a:moveTo>
                      <a:pt x="0" y="0"/>
                    </a:moveTo>
                    <a:lnTo>
                      <a:pt x="21581" y="-26"/>
                    </a:lnTo>
                    <a:lnTo>
                      <a:pt x="21562" y="21548"/>
                    </a:lnTo>
                    <a:lnTo>
                      <a:pt x="-19" y="21574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n-US" sz="2000" baseline="3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</a:t>
                </a:r>
              </a:p>
            </p:txBody>
          </p:sp>
          <p:sp>
            <p:nvSpPr>
              <p:cNvPr id="30730" name="Rectangle 10"/>
              <p:cNvSpPr>
                <a:spLocks/>
              </p:cNvSpPr>
              <p:nvPr/>
            </p:nvSpPr>
            <p:spPr bwMode="auto">
              <a:xfrm>
                <a:off x="1447" y="0"/>
                <a:ext cx="272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n-US" sz="2000" baseline="3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±</a:t>
                </a:r>
              </a:p>
            </p:txBody>
          </p:sp>
          <p:sp>
            <p:nvSpPr>
              <p:cNvPr id="30731" name="AutoShape 11"/>
              <p:cNvSpPr>
                <a:spLocks/>
              </p:cNvSpPr>
              <p:nvPr/>
            </p:nvSpPr>
            <p:spPr bwMode="auto">
              <a:xfrm rot="-157682">
                <a:off x="5" y="50"/>
                <a:ext cx="264" cy="176"/>
              </a:xfrm>
              <a:custGeom>
                <a:avLst/>
                <a:gdLst/>
                <a:ahLst/>
                <a:cxnLst/>
                <a:rect l="0" t="0" r="r" b="b"/>
                <a:pathLst>
                  <a:path w="21585" h="21566">
                    <a:moveTo>
                      <a:pt x="0" y="0"/>
                    </a:moveTo>
                    <a:lnTo>
                      <a:pt x="21585" y="-34"/>
                    </a:lnTo>
                    <a:lnTo>
                      <a:pt x="21570" y="21532"/>
                    </a:lnTo>
                    <a:lnTo>
                      <a:pt x="-15" y="21566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</a:t>
                </a:r>
                <a:r>
                  <a:rPr lang="en-US" sz="2000" baseline="3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</a:t>
                </a:r>
              </a:p>
            </p:txBody>
          </p:sp>
          <p:sp>
            <p:nvSpPr>
              <p:cNvPr id="3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612" y="139"/>
                <a:ext cx="666" cy="7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3" name="Rectangle 13"/>
              <p:cNvSpPr>
                <a:spLocks/>
              </p:cNvSpPr>
              <p:nvPr/>
            </p:nvSpPr>
            <p:spPr bwMode="auto">
              <a:xfrm>
                <a:off x="1086" y="424"/>
                <a:ext cx="408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n-US" sz="2000" baseline="3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 </a:t>
                </a:r>
                <a:r>
                  <a:rPr lang="en-US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W</a:t>
                </a:r>
                <a:r>
                  <a:rPr lang="en-US" sz="2000" baseline="3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±</a:t>
                </a:r>
              </a:p>
            </p:txBody>
          </p:sp>
          <p:sp>
            <p:nvSpPr>
              <p:cNvPr id="4" name="Line 14"/>
              <p:cNvSpPr>
                <a:spLocks noChangeShapeType="1"/>
              </p:cNvSpPr>
              <p:nvPr/>
            </p:nvSpPr>
            <p:spPr bwMode="auto">
              <a:xfrm rot="10800000">
                <a:off x="374" y="175"/>
                <a:ext cx="1" cy="68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" name="Rectangle 15"/>
              <p:cNvSpPr>
                <a:spLocks/>
              </p:cNvSpPr>
              <p:nvPr/>
            </p:nvSpPr>
            <p:spPr bwMode="auto">
              <a:xfrm>
                <a:off x="75" y="335"/>
                <a:ext cx="3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n-US" sz="2000" baseline="3200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 </a:t>
                </a:r>
                <a:r>
                  <a:rPr lang="en-US" sz="2000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h</a:t>
                </a:r>
              </a:p>
            </p:txBody>
          </p:sp>
          <p:sp>
            <p:nvSpPr>
              <p:cNvPr id="6" name="Line 16"/>
              <p:cNvSpPr>
                <a:spLocks noChangeShapeType="1"/>
              </p:cNvSpPr>
              <p:nvPr/>
            </p:nvSpPr>
            <p:spPr bwMode="auto">
              <a:xfrm rot="10800000">
                <a:off x="562" y="175"/>
                <a:ext cx="1" cy="680"/>
              </a:xfrm>
              <a:prstGeom prst="line">
                <a:avLst/>
              </a:prstGeom>
              <a:noFill/>
              <a:ln w="38100">
                <a:solidFill>
                  <a:srgbClr val="0000CA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" name="Rectangle 17"/>
              <p:cNvSpPr>
                <a:spLocks/>
              </p:cNvSpPr>
              <p:nvPr/>
            </p:nvSpPr>
            <p:spPr bwMode="auto">
              <a:xfrm>
                <a:off x="611" y="335"/>
                <a:ext cx="4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solidFill>
                      <a:srgbClr val="0000CA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solidFill>
                      <a:srgbClr val="0000CA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n-US" sz="2000" baseline="32000">
                    <a:solidFill>
                      <a:srgbClr val="0000CA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 </a:t>
                </a:r>
                <a:r>
                  <a:rPr lang="en-US" sz="2000">
                    <a:solidFill>
                      <a:srgbClr val="0000CA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Z</a:t>
                </a:r>
              </a:p>
            </p:txBody>
          </p:sp>
        </p:grpSp>
      </p:grpSp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9" y="4444752"/>
            <a:ext cx="6145671" cy="467811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3" name="Rectangle 23"/>
          <p:cNvSpPr>
            <a:spLocks/>
          </p:cNvSpPr>
          <p:nvPr/>
        </p:nvSpPr>
        <p:spPr bwMode="auto">
          <a:xfrm>
            <a:off x="3107661" y="7531947"/>
            <a:ext cx="10208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χ</a:t>
            </a:r>
            <a:r>
              <a:rPr lang="en-US" sz="2800" baseline="-6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800" baseline="32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+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χ</a:t>
            </a:r>
            <a:r>
              <a:rPr lang="en-US" sz="2800" baseline="-6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800" baseline="32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-</a:t>
            </a:r>
          </a:p>
        </p:txBody>
      </p:sp>
      <p:sp>
        <p:nvSpPr>
          <p:cNvPr id="30745" name="Rectangle 25"/>
          <p:cNvSpPr>
            <a:spLocks/>
          </p:cNvSpPr>
          <p:nvPr/>
        </p:nvSpPr>
        <p:spPr bwMode="auto">
          <a:xfrm>
            <a:off x="3776041" y="6592711"/>
            <a:ext cx="10658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χ</a:t>
            </a:r>
            <a:r>
              <a:rPr lang="en-US" sz="2800" baseline="-600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800" baseline="3200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±</a:t>
            </a:r>
            <a:r>
              <a:rPr lang="en-US" sz="280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χ</a:t>
            </a:r>
            <a:r>
              <a:rPr lang="en-US" sz="2800" baseline="-600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800" baseline="32000">
                <a:solidFill>
                  <a:srgbClr val="FF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</a:t>
            </a:r>
          </a:p>
        </p:txBody>
      </p:sp>
      <p:sp>
        <p:nvSpPr>
          <p:cNvPr id="30746" name="Rectangle 26"/>
          <p:cNvSpPr>
            <a:spLocks/>
          </p:cNvSpPr>
          <p:nvPr/>
        </p:nvSpPr>
        <p:spPr bwMode="auto">
          <a:xfrm>
            <a:off x="1356280" y="5111609"/>
            <a:ext cx="118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LHC 14</a:t>
            </a:r>
          </a:p>
        </p:txBody>
      </p:sp>
      <p:pic>
        <p:nvPicPr>
          <p:cNvPr id="8" name="Picture 7" descr="CSBR_BinoLSP_WinoNLSP_LHC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08" y="4444752"/>
            <a:ext cx="6264696" cy="47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7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3A71B-58F2-0040-9B50-52E60D2A0C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1511838" y="193148"/>
            <a:ext cx="10391162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AII: 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Bino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LSP - </a:t>
            </a:r>
            <a:r>
              <a:rPr lang="en-US" sz="46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Higgsino</a:t>
            </a:r>
            <a:r>
              <a:rPr lang="en-US" sz="46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NLSP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2037904" y="2284512"/>
            <a:ext cx="3504071" cy="577991"/>
          </a:xfrm>
          <a:prstGeom prst="rect">
            <a:avLst/>
          </a:prstGeom>
          <a:noFill/>
          <a:ln w="38100" cap="flat">
            <a:solidFill>
              <a:srgbClr val="0000C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 dirty="0">
                <a:solidFill>
                  <a:srgbClr val="0000C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Case AII: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&lt; μ &lt; M</a:t>
            </a:r>
            <a:r>
              <a:rPr lang="en-US" sz="2600" baseline="-6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</a:p>
        </p:txBody>
      </p:sp>
      <p:grpSp>
        <p:nvGrpSpPr>
          <p:cNvPr id="31750" name="Group 22"/>
          <p:cNvGrpSpPr>
            <a:grpSpLocks/>
          </p:cNvGrpSpPr>
          <p:nvPr/>
        </p:nvGrpSpPr>
        <p:grpSpPr bwMode="auto">
          <a:xfrm>
            <a:off x="7582520" y="1636440"/>
            <a:ext cx="4154311" cy="2440657"/>
            <a:chOff x="0" y="0"/>
            <a:chExt cx="1840" cy="1080"/>
          </a:xfrm>
        </p:grpSpPr>
        <p:sp>
          <p:nvSpPr>
            <p:cNvPr id="31749" name="AutoShape 5"/>
            <p:cNvSpPr>
              <a:spLocks/>
            </p:cNvSpPr>
            <p:nvPr/>
          </p:nvSpPr>
          <p:spPr bwMode="auto">
            <a:xfrm>
              <a:off x="0" y="19"/>
              <a:ext cx="1747" cy="1061"/>
            </a:xfrm>
            <a:prstGeom prst="roundRect">
              <a:avLst>
                <a:gd name="adj" fmla="val 11306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756" name="Group 21"/>
            <p:cNvGrpSpPr>
              <a:grpSpLocks/>
            </p:cNvGrpSpPr>
            <p:nvPr/>
          </p:nvGrpSpPr>
          <p:grpSpPr bwMode="auto">
            <a:xfrm>
              <a:off x="93" y="0"/>
              <a:ext cx="1747" cy="1078"/>
              <a:chOff x="0" y="0"/>
              <a:chExt cx="1746" cy="1078"/>
            </a:xfrm>
          </p:grpSpPr>
          <p:sp>
            <p:nvSpPr>
              <p:cNvPr id="31757" name="Line 6"/>
              <p:cNvSpPr>
                <a:spLocks noChangeShapeType="1"/>
              </p:cNvSpPr>
              <p:nvPr/>
            </p:nvSpPr>
            <p:spPr bwMode="auto">
              <a:xfrm rot="10800000" flipH="1">
                <a:off x="316" y="112"/>
                <a:ext cx="3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751" name="Rectangle 7"/>
              <p:cNvSpPr>
                <a:spLocks/>
              </p:cNvSpPr>
              <p:nvPr/>
            </p:nvSpPr>
            <p:spPr bwMode="auto">
              <a:xfrm>
                <a:off x="1" y="0"/>
                <a:ext cx="32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>
                  <a:defRPr/>
                </a:pPr>
                <a:r>
                  <a:rPr lang="en-US" sz="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χ</a:t>
                </a:r>
                <a:r>
                  <a:rPr lang="en-US" sz="2000" baseline="-6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3</a:t>
                </a:r>
                <a:r>
                  <a:rPr lang="en-US" sz="2000" baseline="32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0</a:t>
                </a:r>
              </a:p>
            </p:txBody>
          </p:sp>
          <p:grpSp>
            <p:nvGrpSpPr>
              <p:cNvPr id="31759" name="Group 20"/>
              <p:cNvGrpSpPr>
                <a:grpSpLocks/>
              </p:cNvGrpSpPr>
              <p:nvPr/>
            </p:nvGrpSpPr>
            <p:grpSpPr bwMode="auto">
              <a:xfrm>
                <a:off x="0" y="105"/>
                <a:ext cx="1746" cy="973"/>
                <a:chOff x="0" y="0"/>
                <a:chExt cx="1746" cy="973"/>
              </a:xfrm>
            </p:grpSpPr>
            <p:sp>
              <p:nvSpPr>
                <p:cNvPr id="31760" name="Line 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16" y="139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1761" name="Line 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87" y="89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1762" name="Line 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16" y="875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1755" name="AutoShape 11"/>
                <p:cNvSpPr>
                  <a:spLocks/>
                </p:cNvSpPr>
                <p:nvPr/>
              </p:nvSpPr>
              <p:spPr bwMode="auto">
                <a:xfrm rot="-157682">
                  <a:off x="3" y="790"/>
                  <a:ext cx="288" cy="17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71" h="21519">
                      <a:moveTo>
                        <a:pt x="0" y="0"/>
                      </a:moveTo>
                      <a:lnTo>
                        <a:pt x="21571" y="-81"/>
                      </a:lnTo>
                      <a:lnTo>
                        <a:pt x="21542" y="21438"/>
                      </a:lnTo>
                      <a:lnTo>
                        <a:pt x="-29" y="2151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0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0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</a:t>
                  </a:r>
                </a:p>
              </p:txBody>
            </p:sp>
            <p:sp>
              <p:nvSpPr>
                <p:cNvPr id="3" name="Rectangle 12"/>
                <p:cNvSpPr>
                  <a:spLocks/>
                </p:cNvSpPr>
                <p:nvPr/>
              </p:nvSpPr>
              <p:spPr bwMode="auto">
                <a:xfrm>
                  <a:off x="1395" y="0"/>
                  <a:ext cx="35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0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0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±</a:t>
                  </a:r>
                </a:p>
              </p:txBody>
            </p:sp>
            <p:sp>
              <p:nvSpPr>
                <p:cNvPr id="4" name="Rectangle 13"/>
                <p:cNvSpPr>
                  <a:spLocks/>
                </p:cNvSpPr>
                <p:nvPr/>
              </p:nvSpPr>
              <p:spPr bwMode="auto">
                <a:xfrm>
                  <a:off x="5" y="49"/>
                  <a:ext cx="320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000" baseline="-6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2</a:t>
                  </a:r>
                  <a:r>
                    <a:rPr lang="en-US" sz="2000" baseline="32000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</a:t>
                  </a:r>
                </a:p>
              </p:txBody>
            </p:sp>
            <p:sp>
              <p:nvSpPr>
                <p:cNvPr id="31766" name="Line 1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90" y="137"/>
                  <a:ext cx="642" cy="70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" name="Rectangle 15"/>
                <p:cNvSpPr>
                  <a:spLocks/>
                </p:cNvSpPr>
                <p:nvPr/>
              </p:nvSpPr>
              <p:spPr bwMode="auto">
                <a:xfrm>
                  <a:off x="1047" y="419"/>
                  <a:ext cx="505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000" baseline="-6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000" baseline="3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W</a:t>
                  </a:r>
                  <a:r>
                    <a:rPr lang="en-US" sz="2000" baseline="3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±</a:t>
                  </a:r>
                </a:p>
              </p:txBody>
            </p:sp>
            <p:sp>
              <p:nvSpPr>
                <p:cNvPr id="6" name="Line 16"/>
                <p:cNvSpPr>
                  <a:spLocks noChangeShapeType="1"/>
                </p:cNvSpPr>
                <p:nvPr/>
              </p:nvSpPr>
              <p:spPr bwMode="auto">
                <a:xfrm rot="10800000">
                  <a:off x="365" y="178"/>
                  <a:ext cx="1" cy="664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" name="Rectangle 17"/>
                <p:cNvSpPr>
                  <a:spLocks/>
                </p:cNvSpPr>
                <p:nvPr/>
              </p:nvSpPr>
              <p:spPr bwMode="auto">
                <a:xfrm>
                  <a:off x="72" y="332"/>
                  <a:ext cx="505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000">
                      <a:solidFill>
                        <a:srgbClr val="800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000" baseline="-6000">
                      <a:solidFill>
                        <a:srgbClr val="800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000" baseline="32000">
                      <a:solidFill>
                        <a:srgbClr val="800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000">
                      <a:solidFill>
                        <a:srgbClr val="800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h</a:t>
                  </a:r>
                </a:p>
              </p:txBody>
            </p:sp>
            <p:sp>
              <p:nvSpPr>
                <p:cNvPr id="8" name="Line 18"/>
                <p:cNvSpPr>
                  <a:spLocks noChangeShapeType="1"/>
                </p:cNvSpPr>
                <p:nvPr/>
              </p:nvSpPr>
              <p:spPr bwMode="auto">
                <a:xfrm rot="10800000">
                  <a:off x="546" y="178"/>
                  <a:ext cx="1" cy="664"/>
                </a:xfrm>
                <a:prstGeom prst="line">
                  <a:avLst/>
                </a:prstGeom>
                <a:noFill/>
                <a:ln w="38100">
                  <a:solidFill>
                    <a:srgbClr val="0000CA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1763" name="Rectangle 19"/>
                <p:cNvSpPr>
                  <a:spLocks/>
                </p:cNvSpPr>
                <p:nvPr/>
              </p:nvSpPr>
              <p:spPr bwMode="auto">
                <a:xfrm>
                  <a:off x="589" y="332"/>
                  <a:ext cx="506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>
                    <a:defRPr/>
                  </a:pPr>
                  <a:r>
                    <a:rPr lang="en-US" sz="20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χ</a:t>
                  </a:r>
                  <a:r>
                    <a:rPr lang="en-US" sz="2000" baseline="-60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1</a:t>
                  </a:r>
                  <a:r>
                    <a:rPr lang="en-US" sz="2000" baseline="320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0 </a:t>
                  </a:r>
                  <a:r>
                    <a:rPr lang="en-US" sz="2000">
                      <a:solidFill>
                        <a:srgbClr val="0000CA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 Bold" charset="0"/>
                      <a:ea typeface="ＭＳ Ｐゴシック" charset="0"/>
                      <a:cs typeface="Arial Bold" charset="0"/>
                      <a:sym typeface="Arial Bold" charset="0"/>
                    </a:rPr>
                    <a:t>Z</a:t>
                  </a:r>
                </a:p>
              </p:txBody>
            </p:sp>
          </p:grpSp>
        </p:grpSp>
      </p:grpSp>
      <p:pic>
        <p:nvPicPr>
          <p:cNvPr id="3176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4321061"/>
            <a:ext cx="6358384" cy="4804211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70" name="Rectangle 26"/>
          <p:cNvSpPr>
            <a:spLocks/>
          </p:cNvSpPr>
          <p:nvPr/>
        </p:nvSpPr>
        <p:spPr bwMode="auto">
          <a:xfrm>
            <a:off x="1031160" y="4985173"/>
            <a:ext cx="118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LHC 14</a:t>
            </a:r>
          </a:p>
        </p:txBody>
      </p:sp>
      <p:pic>
        <p:nvPicPr>
          <p:cNvPr id="9" name="Picture 8" descr="CSBR_BinoLSP_HiggsinoNLSP_LHC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4300736"/>
            <a:ext cx="6408712" cy="48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6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A70C4-60C3-3E4F-B4D2-FB0174D9D0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4817" name="Rectangle 1"/>
          <p:cNvSpPr>
            <a:spLocks/>
          </p:cNvSpPr>
          <p:nvPr/>
        </p:nvSpPr>
        <p:spPr bwMode="auto">
          <a:xfrm>
            <a:off x="575734" y="307058"/>
            <a:ext cx="11632071" cy="939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 anchor="ctr"/>
          <a:lstStyle/>
          <a:p>
            <a:pPr marL="56444">
              <a:defRPr/>
            </a:pPr>
            <a:r>
              <a:rPr lang="en-US" sz="46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Case A signals: </a:t>
            </a:r>
            <a:endParaRPr lang="en-US" sz="4600" dirty="0">
              <a:solidFill>
                <a:srgbClr val="FF0000"/>
              </a:solidFill>
              <a:latin typeface="Comic Sans MS" charset="0"/>
              <a:ea typeface="ＭＳ Ｐゴシック" charset="0"/>
              <a:cs typeface="Comic Sans MS" charset="0"/>
              <a:sym typeface="Comic Sans MS" charset="0"/>
            </a:endParaRP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6350894" y="1625600"/>
            <a:ext cx="84009" cy="923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7" bIns="0" anchorCtr="1">
            <a:spAutoFit/>
          </a:bodyPr>
          <a:lstStyle/>
          <a:p>
            <a:pPr marL="56444">
              <a:defRPr/>
            </a:pPr>
            <a:r>
              <a:rPr lang="en-US" sz="600">
                <a:solidFill>
                  <a:srgbClr val="9400ED"/>
                </a:solidFill>
                <a:latin typeface="Arial Black" charset="0"/>
                <a:ea typeface="ＭＳ Ｐゴシック" charset="0"/>
                <a:cs typeface="Arial Black" charset="0"/>
                <a:sym typeface="Arial Black" charset="0"/>
              </a:rPr>
              <a:t>-</a:t>
            </a:r>
          </a:p>
        </p:txBody>
      </p:sp>
      <p:sp>
        <p:nvSpPr>
          <p:cNvPr id="2" name="AutoShape 4"/>
          <p:cNvSpPr>
            <a:spLocks/>
          </p:cNvSpPr>
          <p:nvPr/>
        </p:nvSpPr>
        <p:spPr bwMode="auto">
          <a:xfrm>
            <a:off x="5852160" y="6719147"/>
            <a:ext cx="2275840" cy="523804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5816036" y="7279076"/>
            <a:ext cx="5924409" cy="523804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>
            <a:off x="5852160" y="5165795"/>
            <a:ext cx="2275840" cy="451556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251200"/>
            <a:ext cx="10837333" cy="45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4825" name="Group 10"/>
          <p:cNvGrpSpPr>
            <a:grpSpLocks/>
          </p:cNvGrpSpPr>
          <p:nvPr/>
        </p:nvGrpSpPr>
        <p:grpSpPr bwMode="auto">
          <a:xfrm>
            <a:off x="1389832" y="1669192"/>
            <a:ext cx="6195342" cy="975360"/>
            <a:chOff x="0" y="0"/>
            <a:chExt cx="2744" cy="432"/>
          </a:xfrm>
        </p:grpSpPr>
        <p:sp>
          <p:nvSpPr>
            <p:cNvPr id="3" name="AutoShape 8"/>
            <p:cNvSpPr>
              <a:spLocks/>
            </p:cNvSpPr>
            <p:nvPr/>
          </p:nvSpPr>
          <p:spPr bwMode="auto">
            <a:xfrm>
              <a:off x="0" y="0"/>
              <a:ext cx="2744" cy="416"/>
            </a:xfrm>
            <a:prstGeom prst="roundRect">
              <a:avLst>
                <a:gd name="adj" fmla="val 28843"/>
              </a:avLst>
            </a:prstGeom>
            <a:solidFill>
              <a:srgbClr val="E6E6E6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483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8"/>
              <a:ext cx="253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7149986" y="2787964"/>
            <a:ext cx="5563164" cy="2880924"/>
            <a:chOff x="8" y="-12"/>
            <a:chExt cx="2464" cy="1276"/>
          </a:xfrm>
        </p:grpSpPr>
        <p:sp>
          <p:nvSpPr>
            <p:cNvPr id="4" name="Line 11"/>
            <p:cNvSpPr>
              <a:spLocks noChangeShapeType="1"/>
            </p:cNvSpPr>
            <p:nvPr/>
          </p:nvSpPr>
          <p:spPr bwMode="auto">
            <a:xfrm flipH="1">
              <a:off x="1024" y="214"/>
              <a:ext cx="65" cy="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8" name="Rectangle 12"/>
            <p:cNvSpPr>
              <a:spLocks/>
            </p:cNvSpPr>
            <p:nvPr/>
          </p:nvSpPr>
          <p:spPr bwMode="auto">
            <a:xfrm>
              <a:off x="8" y="-12"/>
              <a:ext cx="2464" cy="296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current </a:t>
              </a:r>
              <a:r>
                <a:rPr lang="en-US" sz="2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WZ+MET</a:t>
              </a:r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limit weakened</a:t>
              </a:r>
            </a:p>
          </p:txBody>
        </p:sp>
        <p:sp>
          <p:nvSpPr>
            <p:cNvPr id="5" name="AutoShape 13"/>
            <p:cNvSpPr>
              <a:spLocks/>
            </p:cNvSpPr>
            <p:nvPr/>
          </p:nvSpPr>
          <p:spPr bwMode="auto">
            <a:xfrm>
              <a:off x="883" y="592"/>
              <a:ext cx="256" cy="672"/>
            </a:xfrm>
            <a:prstGeom prst="roundRect">
              <a:avLst>
                <a:gd name="adj" fmla="val 46875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31" name="AutoShape 15"/>
          <p:cNvSpPr>
            <a:spLocks/>
          </p:cNvSpPr>
          <p:nvPr/>
        </p:nvSpPr>
        <p:spPr bwMode="auto">
          <a:xfrm>
            <a:off x="9157547" y="5635413"/>
            <a:ext cx="577991" cy="1228231"/>
          </a:xfrm>
          <a:prstGeom prst="roundRect">
            <a:avLst>
              <a:gd name="adj" fmla="val 4687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AutoShape 16"/>
          <p:cNvSpPr>
            <a:spLocks/>
          </p:cNvSpPr>
          <p:nvPr/>
        </p:nvSpPr>
        <p:spPr bwMode="auto">
          <a:xfrm>
            <a:off x="9699413" y="5635413"/>
            <a:ext cx="577991" cy="1228231"/>
          </a:xfrm>
          <a:prstGeom prst="roundRect">
            <a:avLst>
              <a:gd name="adj" fmla="val 4687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3" name="AutoShape 17"/>
          <p:cNvSpPr>
            <a:spLocks/>
          </p:cNvSpPr>
          <p:nvPr/>
        </p:nvSpPr>
        <p:spPr bwMode="auto">
          <a:xfrm>
            <a:off x="10313529" y="7044267"/>
            <a:ext cx="451556" cy="90311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8230592" y="2166985"/>
            <a:ext cx="4027876" cy="2853831"/>
            <a:chOff x="0" y="0"/>
            <a:chExt cx="1784" cy="1264"/>
          </a:xfrm>
        </p:grpSpPr>
        <p:sp>
          <p:nvSpPr>
            <p:cNvPr id="6" name="AutoShape 18"/>
            <p:cNvSpPr>
              <a:spLocks/>
            </p:cNvSpPr>
            <p:nvPr/>
          </p:nvSpPr>
          <p:spPr bwMode="auto">
            <a:xfrm>
              <a:off x="656" y="592"/>
              <a:ext cx="256" cy="672"/>
            </a:xfrm>
            <a:prstGeom prst="roundRect">
              <a:avLst>
                <a:gd name="adj" fmla="val 46875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5" name="Rectangle 19"/>
            <p:cNvSpPr>
              <a:spLocks/>
            </p:cNvSpPr>
            <p:nvPr/>
          </p:nvSpPr>
          <p:spPr bwMode="auto">
            <a:xfrm>
              <a:off x="0" y="0"/>
              <a:ext cx="1784" cy="296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>
                <a:defRPr/>
              </a:pP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new discovery potential</a:t>
              </a:r>
            </a:p>
          </p:txBody>
        </p:sp>
        <p:sp>
          <p:nvSpPr>
            <p:cNvPr id="34834" name="Line 20"/>
            <p:cNvSpPr>
              <a:spLocks noChangeShapeType="1"/>
            </p:cNvSpPr>
            <p:nvPr/>
          </p:nvSpPr>
          <p:spPr bwMode="auto">
            <a:xfrm flipH="1">
              <a:off x="738" y="235"/>
              <a:ext cx="65" cy="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38" name="Rectangle 22"/>
          <p:cNvSpPr>
            <a:spLocks/>
          </p:cNvSpPr>
          <p:nvPr/>
        </p:nvSpPr>
        <p:spPr bwMode="auto">
          <a:xfrm>
            <a:off x="6696569" y="8109938"/>
            <a:ext cx="5436729" cy="59605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rgbClr val="0000CA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7" bIns="0"/>
          <a:lstStyle/>
          <a:p>
            <a:pPr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Wh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comparable to </a:t>
            </a: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WZ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 channel</a:t>
            </a:r>
          </a:p>
        </p:txBody>
      </p:sp>
    </p:spTree>
    <p:extLst>
      <p:ext uri="{BB962C8B-B14F-4D97-AF65-F5344CB8AC3E}">
        <p14:creationId xmlns:p14="http://schemas.microsoft.com/office/powerpoint/2010/main" val="1688156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821" grpId="0" animBg="1"/>
      <p:bldP spid="34822" grpId="0" animBg="1"/>
      <p:bldP spid="34831" grpId="0" animBg="1"/>
      <p:bldP spid="34831" grpId="1" animBg="1"/>
      <p:bldP spid="34832" grpId="0" animBg="1"/>
      <p:bldP spid="34832" grpId="1" animBg="1"/>
      <p:bldP spid="34833" grpId="0" animBg="1"/>
      <p:bldP spid="34833" grpId="1" animBg="1"/>
      <p:bldP spid="34838" grpId="0" animBg="1" autoUpdateAnimBg="0"/>
    </p:bldLst>
  </p:timing>
</p:sld>
</file>

<file path=ppt/theme/theme1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 &amp; Subtitle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pitchFamily="-108" charset="0"/>
            <a:ea typeface="ヒラギノ明朝 ProN W3" pitchFamily="-108" charset="-128"/>
            <a:cs typeface="ヒラギノ明朝 ProN W3" pitchFamily="-108" charset="-128"/>
            <a:sym typeface="Cochin" pitchFamily="-108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41489</TotalTime>
  <Pages>0</Pages>
  <Words>1290</Words>
  <Characters>0</Characters>
  <Application>Microsoft Macintosh PowerPoint</Application>
  <PresentationFormat>Custom</PresentationFormat>
  <Lines>0</Lines>
  <Paragraphs>258</Paragraphs>
  <Slides>21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Title - Top</vt:lpstr>
      <vt:lpstr>Title &amp; Bullets - 2 Column</vt:lpstr>
      <vt:lpstr>Title &amp; Bullets - Right</vt:lpstr>
      <vt:lpstr>Title - Center</vt:lpstr>
      <vt:lpstr>Title &amp; Subtitle</vt:lpstr>
      <vt:lpstr>Photo - Horizontal</vt:lpstr>
      <vt:lpstr>Photo - Vertical</vt:lpstr>
      <vt:lpstr>1_Bullets</vt:lpstr>
      <vt:lpstr>Title &amp; Bullets - Alternate L</vt:lpstr>
      <vt:lpstr>Title &amp; Bullets - Alternate R</vt:lpstr>
      <vt:lpstr>1_Title &amp; Bullets</vt:lpstr>
      <vt:lpstr>Title &amp; Bullets - Left</vt:lpstr>
      <vt:lpstr>2_Title &amp; Bullets</vt:lpstr>
      <vt:lpstr>1_Title - Top</vt:lpstr>
      <vt:lpstr>1_Blank</vt:lpstr>
      <vt:lpstr>Title, Bullets &amp; Photo</vt:lpstr>
      <vt:lpstr>1_Title &amp; Bullets - Left</vt:lpstr>
      <vt:lpstr>1_Title &amp; Bullets - 2 Column</vt:lpstr>
      <vt:lpstr>1_Title &amp; Bullets - Right</vt:lpstr>
      <vt:lpstr>1_Title - Center</vt:lpstr>
      <vt:lpstr>1_Title &amp; Subtitle</vt:lpstr>
      <vt:lpstr>1_Photo - Horizontal</vt:lpstr>
      <vt:lpstr>1_Photo - Vertical</vt:lpstr>
      <vt:lpstr>1_Title, Bullets &amp; Photo</vt:lpstr>
      <vt:lpstr>1_Title &amp; Bullets - Alternate L</vt:lpstr>
      <vt:lpstr>1_Title &amp; Bullets - Alternate R</vt:lpstr>
      <vt:lpstr>Ewkinos at the LHC*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Higgsology:  Theory and Practice</dc:title>
  <dc:subject/>
  <dc:creator/>
  <cp:keywords/>
  <dc:description/>
  <cp:lastModifiedBy>Tao Han</cp:lastModifiedBy>
  <cp:revision>515</cp:revision>
  <cp:lastPrinted>2013-11-10T03:35:46Z</cp:lastPrinted>
  <dcterms:created xsi:type="dcterms:W3CDTF">2012-12-05T16:48:07Z</dcterms:created>
  <dcterms:modified xsi:type="dcterms:W3CDTF">2013-11-11T17:35:26Z</dcterms:modified>
</cp:coreProperties>
</file>