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18"/>
  </p:notesMasterIdLst>
  <p:handoutMasterIdLst>
    <p:handoutMasterId r:id="rId19"/>
  </p:handoutMasterIdLst>
  <p:sldIdLst>
    <p:sldId id="493" r:id="rId3"/>
    <p:sldId id="521" r:id="rId4"/>
    <p:sldId id="533" r:id="rId5"/>
    <p:sldId id="538" r:id="rId6"/>
    <p:sldId id="539" r:id="rId7"/>
    <p:sldId id="540" r:id="rId8"/>
    <p:sldId id="541" r:id="rId9"/>
    <p:sldId id="547" r:id="rId10"/>
    <p:sldId id="542" r:id="rId11"/>
    <p:sldId id="549" r:id="rId12"/>
    <p:sldId id="544" r:id="rId13"/>
    <p:sldId id="548" r:id="rId14"/>
    <p:sldId id="545" r:id="rId15"/>
    <p:sldId id="546" r:id="rId16"/>
    <p:sldId id="537" r:id="rId1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00FF"/>
    <a:srgbClr val="FF0000"/>
    <a:srgbClr val="FFFF00"/>
    <a:srgbClr val="FF00FF"/>
    <a:srgbClr val="00FFFF"/>
    <a:srgbClr val="0F4F97"/>
    <a:srgbClr val="F6CE86"/>
    <a:srgbClr val="AEF8E5"/>
    <a:srgbClr val="0A8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 autoAdjust="0"/>
    <p:restoredTop sz="89064" autoAdjust="0"/>
  </p:normalViewPr>
  <p:slideViewPr>
    <p:cSldViewPr snapToGrid="0" snapToObjects="1">
      <p:cViewPr varScale="1">
        <p:scale>
          <a:sx n="180" d="100"/>
          <a:sy n="180" d="100"/>
        </p:scale>
        <p:origin x="-96" y="-288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8/30/13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8/30/13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Muon</a:t>
            </a:r>
            <a:r>
              <a:rPr lang="en-US" sz="3200" dirty="0"/>
              <a:t> cooling with space-charge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6D Vacuum meeting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7563" y="2606094"/>
            <a:ext cx="4184539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David Grote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1" y="2075538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September 10,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electrostatics</a:t>
            </a:r>
          </a:p>
          <a:p>
            <a:r>
              <a:rPr lang="en-US" dirty="0"/>
              <a:t>Simulations start with 1.25x10</a:t>
            </a:r>
            <a:r>
              <a:rPr lang="en-US" baseline="30000" dirty="0"/>
              <a:t>13</a:t>
            </a:r>
            <a:r>
              <a:rPr lang="en-US" dirty="0"/>
              <a:t> </a:t>
            </a:r>
            <a:r>
              <a:rPr lang="en-US" dirty="0" err="1"/>
              <a:t>muons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with space charge</a:t>
            </a:r>
            <a:endParaRPr lang="en-US" dirty="0"/>
          </a:p>
        </p:txBody>
      </p:sp>
      <p:pic>
        <p:nvPicPr>
          <p:cNvPr id="4" name="Picture 3" descr="ZX space charg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" y="3033887"/>
            <a:ext cx="3526359" cy="2953512"/>
          </a:xfrm>
          <a:prstGeom prst="rect">
            <a:avLst/>
          </a:prstGeom>
        </p:spPr>
      </p:pic>
      <p:pic>
        <p:nvPicPr>
          <p:cNvPr id="5" name="Picture 4" descr="ZX space charg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7" y="3033887"/>
            <a:ext cx="3533799" cy="2953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3500" y="3094564"/>
            <a:ext cx="69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8770" y="3087509"/>
            <a:ext cx="69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6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effect on </a:t>
            </a:r>
            <a:r>
              <a:rPr lang="en-US" dirty="0" err="1" smtClean="0"/>
              <a:t>emittance</a:t>
            </a:r>
            <a:endParaRPr lang="en-US" dirty="0" smtClean="0"/>
          </a:p>
          <a:p>
            <a:r>
              <a:rPr lang="en-US" dirty="0" smtClean="0"/>
              <a:t>Increase in loss – out the bunch ends.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cooling with space-charge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36649" y="3047188"/>
            <a:ext cx="2989619" cy="2953512"/>
            <a:chOff x="1360312" y="3364708"/>
            <a:chExt cx="2989619" cy="2953512"/>
          </a:xfrm>
        </p:grpSpPr>
        <p:pic>
          <p:nvPicPr>
            <p:cNvPr id="4" name="Picture 3" descr="emittance space char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312" y="3364708"/>
              <a:ext cx="2989619" cy="29535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23760" y="3897872"/>
              <a:ext cx="610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baseline="-25000" dirty="0" err="1" smtClean="0"/>
                <a:t>long</a:t>
              </a:r>
              <a:endParaRPr lang="en-US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92894" y="4703620"/>
              <a:ext cx="62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baseline="-25000" dirty="0" err="1" smtClean="0"/>
                <a:t>perp</a:t>
              </a:r>
              <a:endParaRPr lang="en-US" baseline="-25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21181" y="3037626"/>
            <a:ext cx="2994381" cy="2963074"/>
            <a:chOff x="4717341" y="3347294"/>
            <a:chExt cx="2994381" cy="2963074"/>
          </a:xfrm>
        </p:grpSpPr>
        <p:pic>
          <p:nvPicPr>
            <p:cNvPr id="10" name="Picture 9" descr="N0 space char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789" y="3347294"/>
              <a:ext cx="2937933" cy="29630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17341" y="4483674"/>
              <a:ext cx="43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1" y="3640647"/>
            <a:ext cx="177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ICOOL (no space-charge)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Warp (space-charge)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diagnostics with space charge</a:t>
            </a:r>
            <a:endParaRPr lang="en-US" dirty="0"/>
          </a:p>
        </p:txBody>
      </p:sp>
      <p:pic>
        <p:nvPicPr>
          <p:cNvPr id="4" name="Picture 3" descr="Pzavg space 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7" y="2060180"/>
            <a:ext cx="2768691" cy="2628957"/>
          </a:xfrm>
          <a:prstGeom prst="rect">
            <a:avLst/>
          </a:prstGeom>
        </p:spPr>
      </p:pic>
      <p:pic>
        <p:nvPicPr>
          <p:cNvPr id="5" name="Picture 4" descr="beta space ch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72" y="2060180"/>
            <a:ext cx="2755225" cy="2628957"/>
          </a:xfrm>
          <a:prstGeom prst="rect">
            <a:avLst/>
          </a:prstGeom>
        </p:spPr>
      </p:pic>
      <p:pic>
        <p:nvPicPr>
          <p:cNvPr id="6" name="Picture 5" descr="betaL space ch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11" y="2060180"/>
            <a:ext cx="2741718" cy="2628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645" y="4967111"/>
            <a:ext cx="310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ICOOL (no space-charge)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Warp (space-charge)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0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simulations showed (RZ) reduced particle loss.</a:t>
            </a:r>
          </a:p>
          <a:p>
            <a:r>
              <a:rPr lang="en-US" dirty="0" smtClean="0"/>
              <a:t>Here, however, little effect is seen on N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increased RF gradient – an easy knob to turn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60555" y="3243781"/>
            <a:ext cx="2949915" cy="2953512"/>
            <a:chOff x="2363611" y="3302000"/>
            <a:chExt cx="2949915" cy="2953512"/>
          </a:xfrm>
        </p:grpSpPr>
        <p:pic>
          <p:nvPicPr>
            <p:cNvPr id="4" name="Picture 3" descr="emittance RFgra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611" y="3302000"/>
              <a:ext cx="2949915" cy="29535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87355" y="3785775"/>
              <a:ext cx="610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baseline="-25000" dirty="0" err="1" smtClean="0"/>
                <a:t>long</a:t>
              </a:r>
              <a:endParaRPr lang="en-US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6489" y="4591523"/>
              <a:ext cx="62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baseline="-25000" dirty="0" err="1" smtClean="0"/>
                <a:t>perp</a:t>
              </a:r>
              <a:endParaRPr lang="en-US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2974" y="3252611"/>
            <a:ext cx="3005366" cy="2953512"/>
            <a:chOff x="5756615" y="3252611"/>
            <a:chExt cx="3005366" cy="2953512"/>
          </a:xfrm>
        </p:grpSpPr>
        <p:pic>
          <p:nvPicPr>
            <p:cNvPr id="5" name="Picture 4" descr="N0 RFgra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478" y="3252611"/>
              <a:ext cx="2935503" cy="29535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56615" y="4351205"/>
              <a:ext cx="43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333" y="3379142"/>
            <a:ext cx="11512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ICOOL</a:t>
            </a:r>
          </a:p>
          <a:p>
            <a:r>
              <a:rPr lang="en-US" dirty="0" smtClean="0"/>
              <a:t>Warp:</a:t>
            </a:r>
          </a:p>
          <a:p>
            <a:pPr marL="169863"/>
            <a:r>
              <a:rPr lang="en-US" dirty="0" smtClean="0">
                <a:solidFill>
                  <a:srgbClr val="FF0000"/>
                </a:solidFill>
              </a:rPr>
              <a:t>+0 kV</a:t>
            </a:r>
          </a:p>
          <a:p>
            <a:pPr marL="169863"/>
            <a:r>
              <a:rPr lang="en-US" dirty="0" smtClean="0">
                <a:solidFill>
                  <a:srgbClr val="00FF00"/>
                </a:solidFill>
              </a:rPr>
              <a:t>+1.5 kV</a:t>
            </a:r>
          </a:p>
          <a:p>
            <a:pPr marL="169863"/>
            <a:r>
              <a:rPr lang="en-US" dirty="0" smtClean="0">
                <a:solidFill>
                  <a:srgbClr val="0000FF"/>
                </a:solidFill>
              </a:rPr>
              <a:t>+3.0 kV</a:t>
            </a:r>
          </a:p>
          <a:p>
            <a:pPr marL="169863"/>
            <a:r>
              <a:rPr lang="en-US" dirty="0" smtClean="0">
                <a:solidFill>
                  <a:srgbClr val="00FFFF"/>
                </a:solidFill>
              </a:rPr>
              <a:t>+6.0 kV</a:t>
            </a:r>
          </a:p>
          <a:p>
            <a:pPr marL="169863"/>
            <a:r>
              <a:rPr lang="en-US" dirty="0" smtClean="0">
                <a:solidFill>
                  <a:srgbClr val="FF00FF"/>
                </a:solidFill>
              </a:rPr>
              <a:t>+7.5 kV</a:t>
            </a:r>
          </a:p>
          <a:p>
            <a:pPr marL="169863"/>
            <a:r>
              <a:rPr lang="en-US" dirty="0" smtClean="0">
                <a:solidFill>
                  <a:srgbClr val="FFFF00"/>
                </a:solidFill>
              </a:rPr>
              <a:t>+20. kV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7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Warp is setup to simulate </a:t>
            </a:r>
            <a:r>
              <a:rPr lang="en-US" dirty="0" err="1" smtClean="0"/>
              <a:t>muon</a:t>
            </a:r>
            <a:r>
              <a:rPr lang="en-US" dirty="0" smtClean="0"/>
              <a:t> cooling.</a:t>
            </a:r>
          </a:p>
          <a:p>
            <a:r>
              <a:rPr lang="en-US" dirty="0" smtClean="0"/>
              <a:t>Good agreement found with ICOOL (without space-charge).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RecFOFO</a:t>
            </a:r>
            <a:r>
              <a:rPr lang="en-US" dirty="0" smtClean="0"/>
              <a:t> design, the effect of space-charge is small – but increasing particle loss.</a:t>
            </a:r>
          </a:p>
          <a:p>
            <a:r>
              <a:rPr lang="en-US" dirty="0" smtClean="0"/>
              <a:t>Hopefully, Warp can continue to be useful for the MAP project – unfortunately it looks like there may be no funds available in FY14.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0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Warp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Comparison to ICOOL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Simulations with space-charge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Conclusions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endParaRPr lang="en-US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 is a framework for particle accelerator </a:t>
            </a:r>
            <a:r>
              <a:rPr lang="en-US" dirty="0" smtClean="0"/>
              <a:t>modeling</a:t>
            </a:r>
            <a:br>
              <a:rPr lang="en-US" dirty="0" smtClean="0"/>
            </a:br>
            <a:endParaRPr lang="en-US" sz="2000" dirty="0">
              <a:effectLst/>
            </a:endParaRPr>
          </a:p>
        </p:txBody>
      </p:sp>
      <p:sp>
        <p:nvSpPr>
          <p:cNvPr id="82" name="Rectangle 126"/>
          <p:cNvSpPr>
            <a:spLocks noChangeArrowheads="1"/>
          </p:cNvSpPr>
          <p:nvPr/>
        </p:nvSpPr>
        <p:spPr bwMode="auto">
          <a:xfrm>
            <a:off x="0" y="1289729"/>
            <a:ext cx="9144000" cy="5565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00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6121400" y="1288142"/>
            <a:ext cx="0" cy="2954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4" name="TextBox 8"/>
          <p:cNvSpPr txBox="1">
            <a:spLocks noChangeArrowheads="1"/>
          </p:cNvSpPr>
          <p:nvPr/>
        </p:nvSpPr>
        <p:spPr bwMode="auto">
          <a:xfrm>
            <a:off x="569913" y="1473879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00"/>
                </a:solidFill>
                <a:latin typeface="Calibri" charset="0"/>
                <a:cs typeface="Calibri" charset="0"/>
              </a:rPr>
              <a:t>HIF/HEDP accelerators</a:t>
            </a:r>
          </a:p>
        </p:txBody>
      </p:sp>
      <p:pic>
        <p:nvPicPr>
          <p:cNvPr id="85" name="Picture 20" descr="PoP_Vay_2011_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270804"/>
            <a:ext cx="2930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3253467"/>
            <a:ext cx="9382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17"/>
          <p:cNvSpPr txBox="1">
            <a:spLocks noChangeArrowheads="1"/>
          </p:cNvSpPr>
          <p:nvPr/>
        </p:nvSpPr>
        <p:spPr bwMode="auto">
          <a:xfrm>
            <a:off x="5821363" y="4472667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  <a:latin typeface="Calibri" charset="0"/>
                <a:cs typeface="Calibri" charset="0"/>
              </a:rPr>
              <a:t>Electron cloud studies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3300413" y="1288142"/>
            <a:ext cx="0" cy="2954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9" name="TextBox 99"/>
          <p:cNvSpPr txBox="1">
            <a:spLocks noChangeArrowheads="1"/>
          </p:cNvSpPr>
          <p:nvPr/>
        </p:nvSpPr>
        <p:spPr bwMode="auto">
          <a:xfrm>
            <a:off x="3409950" y="1473879"/>
            <a:ext cx="258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00"/>
                </a:solidFill>
                <a:latin typeface="Calibri" charset="0"/>
                <a:cs typeface="Calibri" charset="0"/>
              </a:rPr>
              <a:t>Multi-charge state beams</a:t>
            </a:r>
          </a:p>
        </p:txBody>
      </p:sp>
      <p:grpSp>
        <p:nvGrpSpPr>
          <p:cNvPr id="90" name="Group 9"/>
          <p:cNvGrpSpPr>
            <a:grpSpLocks/>
          </p:cNvGrpSpPr>
          <p:nvPr/>
        </p:nvGrpSpPr>
        <p:grpSpPr bwMode="auto">
          <a:xfrm>
            <a:off x="3560763" y="2320017"/>
            <a:ext cx="2160587" cy="1487487"/>
            <a:chOff x="3205385" y="1392349"/>
            <a:chExt cx="2160274" cy="1487505"/>
          </a:xfrm>
        </p:grpSpPr>
        <p:pic>
          <p:nvPicPr>
            <p:cNvPr id="91" name="Picture 98" descr="image00535view1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55" b="18265"/>
            <a:stretch>
              <a:fillRect/>
            </a:stretch>
          </p:blipFill>
          <p:spPr bwMode="auto">
            <a:xfrm>
              <a:off x="3334346" y="1392349"/>
              <a:ext cx="2031313" cy="92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3205385" y="2603626"/>
              <a:ext cx="1185690" cy="2762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LEBT – Project X</a:t>
              </a:r>
            </a:p>
          </p:txBody>
        </p:sp>
      </p:grpSp>
      <p:sp>
        <p:nvSpPr>
          <p:cNvPr id="93" name="TextBox 8"/>
          <p:cNvSpPr txBox="1">
            <a:spLocks noChangeArrowheads="1"/>
          </p:cNvSpPr>
          <p:nvPr/>
        </p:nvSpPr>
        <p:spPr bwMode="auto">
          <a:xfrm>
            <a:off x="6375400" y="1473879"/>
            <a:ext cx="260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00"/>
                </a:solidFill>
                <a:latin typeface="Calibri" charset="0"/>
                <a:cs typeface="Calibri" charset="0"/>
              </a:rPr>
              <a:t>Laser plasma acceleration</a:t>
            </a:r>
          </a:p>
        </p:txBody>
      </p:sp>
      <p:sp>
        <p:nvSpPr>
          <p:cNvPr id="94" name="TextBox 110"/>
          <p:cNvSpPr txBox="1">
            <a:spLocks noChangeArrowheads="1"/>
          </p:cNvSpPr>
          <p:nvPr/>
        </p:nvSpPr>
        <p:spPr bwMode="auto">
          <a:xfrm>
            <a:off x="1465263" y="4456792"/>
            <a:ext cx="142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00"/>
                </a:solidFill>
                <a:latin typeface="Calibri" charset="0"/>
                <a:cs typeface="Calibri" charset="0"/>
              </a:rPr>
              <a:t>Particle traps</a:t>
            </a:r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641350" y="4712379"/>
            <a:ext cx="3122613" cy="1714500"/>
            <a:chOff x="510116" y="4515889"/>
            <a:chExt cx="3122743" cy="1715052"/>
          </a:xfrm>
        </p:grpSpPr>
        <p:pic>
          <p:nvPicPr>
            <p:cNvPr id="96" name="Picture 109" descr="Screen Shot 2012-01-11 at 10.42.1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33" y="4823766"/>
              <a:ext cx="983714" cy="9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510116" y="5954627"/>
              <a:ext cx="1254177" cy="2763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Alpha anti-H trap</a:t>
              </a:r>
            </a:p>
          </p:txBody>
        </p:sp>
        <p:grpSp>
          <p:nvGrpSpPr>
            <p:cNvPr id="98" name="Group 113"/>
            <p:cNvGrpSpPr>
              <a:grpSpLocks/>
            </p:cNvGrpSpPr>
            <p:nvPr/>
          </p:nvGrpSpPr>
          <p:grpSpPr bwMode="auto">
            <a:xfrm>
              <a:off x="1918661" y="4515889"/>
              <a:ext cx="1516303" cy="1536315"/>
              <a:chOff x="1326958" y="206280"/>
              <a:chExt cx="6762557" cy="6748701"/>
            </a:xfrm>
          </p:grpSpPr>
          <p:pic>
            <p:nvPicPr>
              <p:cNvPr id="101" name="Picture 116" descr="Screen Shot 2012-04-25 at 7.50.58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3439" y="1385839"/>
                <a:ext cx="4432300" cy="439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Chord 101"/>
              <p:cNvSpPr/>
              <p:nvPr/>
            </p:nvSpPr>
            <p:spPr bwMode="auto">
              <a:xfrm>
                <a:off x="5715132" y="2403656"/>
                <a:ext cx="2371926" cy="2364790"/>
              </a:xfrm>
              <a:prstGeom prst="chord">
                <a:avLst>
                  <a:gd name="adj1" fmla="val 5389155"/>
                  <a:gd name="adj2" fmla="val 1619549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Chord 102"/>
              <p:cNvSpPr/>
              <p:nvPr/>
            </p:nvSpPr>
            <p:spPr bwMode="auto">
              <a:xfrm rot="16200000">
                <a:off x="3506131" y="206201"/>
                <a:ext cx="2371768" cy="2371926"/>
              </a:xfrm>
              <a:prstGeom prst="chord">
                <a:avLst>
                  <a:gd name="adj1" fmla="val 5389155"/>
                  <a:gd name="adj2" fmla="val 1619549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Chord 103"/>
              <p:cNvSpPr/>
              <p:nvPr/>
            </p:nvSpPr>
            <p:spPr bwMode="auto">
              <a:xfrm rot="5400000">
                <a:off x="3513214" y="4580018"/>
                <a:ext cx="2371768" cy="2371930"/>
              </a:xfrm>
              <a:prstGeom prst="chord">
                <a:avLst>
                  <a:gd name="adj1" fmla="val 5389155"/>
                  <a:gd name="adj2" fmla="val 1619549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Chord 104"/>
              <p:cNvSpPr/>
              <p:nvPr/>
            </p:nvSpPr>
            <p:spPr bwMode="auto">
              <a:xfrm rot="10800000">
                <a:off x="1325294" y="2410629"/>
                <a:ext cx="2371926" cy="2371768"/>
              </a:xfrm>
              <a:prstGeom prst="chord">
                <a:avLst>
                  <a:gd name="adj1" fmla="val 5389155"/>
                  <a:gd name="adj2" fmla="val 1619549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883528" y="5953040"/>
              <a:ext cx="749331" cy="2763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Paul trap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326292" y="5724366"/>
              <a:ext cx="1089070" cy="2159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rPr>
                <a:t>Courtesy H. Sugimoto</a:t>
              </a:r>
            </a:p>
          </p:txBody>
        </p:sp>
      </p:grpSp>
      <p:cxnSp>
        <p:nvCxnSpPr>
          <p:cNvPr id="106" name="Straight Connector 17"/>
          <p:cNvCxnSpPr>
            <a:cxnSpLocks noChangeShapeType="1"/>
          </p:cNvCxnSpPr>
          <p:nvPr/>
        </p:nvCxnSpPr>
        <p:spPr bwMode="auto">
          <a:xfrm>
            <a:off x="0" y="4244067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grpSp>
        <p:nvGrpSpPr>
          <p:cNvPr id="107" name="Group 20"/>
          <p:cNvGrpSpPr>
            <a:grpSpLocks/>
          </p:cNvGrpSpPr>
          <p:nvPr/>
        </p:nvGrpSpPr>
        <p:grpSpPr bwMode="auto">
          <a:xfrm>
            <a:off x="-125413" y="1664379"/>
            <a:ext cx="3262313" cy="2341563"/>
            <a:chOff x="-125183" y="1172270"/>
            <a:chExt cx="3262313" cy="2341447"/>
          </a:xfrm>
        </p:grpSpPr>
        <p:pic>
          <p:nvPicPr>
            <p:cNvPr id="108" name="Picture 107" descr="image6420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18" y="1697707"/>
              <a:ext cx="2195512" cy="1646155"/>
            </a:xfrm>
            <a:prstGeom prst="rect">
              <a:avLst/>
            </a:prstGeom>
            <a:effectLst>
              <a:outerShdw blurRad="50800" dist="38100" dir="762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 descr="image2240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183" y="1172270"/>
              <a:ext cx="2195513" cy="1646156"/>
            </a:xfrm>
            <a:prstGeom prst="rect">
              <a:avLst/>
            </a:prstGeom>
            <a:effectLst>
              <a:outerShdw blurRad="50800" dist="38100" dir="738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3" descr="NDCXII Beam in plasma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8" t="25485" r="16739" b="31496"/>
            <a:stretch>
              <a:fillRect/>
            </a:stretch>
          </p:blipFill>
          <p:spPr bwMode="auto">
            <a:xfrm>
              <a:off x="1880558" y="2888618"/>
              <a:ext cx="1181354" cy="39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Oval 132"/>
            <p:cNvSpPr>
              <a:spLocks noChangeArrowheads="1"/>
            </p:cNvSpPr>
            <p:nvPr/>
          </p:nvSpPr>
          <p:spPr bwMode="auto">
            <a:xfrm>
              <a:off x="1000045" y="3142976"/>
              <a:ext cx="182396" cy="1944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00">
                <a:solidFill>
                  <a:srgbClr val="000000"/>
                </a:solidFill>
              </a:endParaRPr>
            </a:p>
          </p:txBody>
        </p:sp>
        <p:pic>
          <p:nvPicPr>
            <p:cNvPr id="112" name="Picture 2" descr="NDCX_2_Logo_v2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42" y="3009682"/>
              <a:ext cx="953433" cy="504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" name="Group 23"/>
          <p:cNvGrpSpPr>
            <a:grpSpLocks/>
          </p:cNvGrpSpPr>
          <p:nvPr/>
        </p:nvGrpSpPr>
        <p:grpSpPr bwMode="auto">
          <a:xfrm>
            <a:off x="3678238" y="4940979"/>
            <a:ext cx="5183187" cy="1809750"/>
            <a:chOff x="3967856" y="4448798"/>
            <a:chExt cx="5182724" cy="1809750"/>
          </a:xfrm>
        </p:grpSpPr>
        <p:sp>
          <p:nvSpPr>
            <p:cNvPr id="114" name="Line 9"/>
            <p:cNvSpPr>
              <a:spLocks noChangeShapeType="1"/>
            </p:cNvSpPr>
            <p:nvPr/>
          </p:nvSpPr>
          <p:spPr bwMode="auto">
            <a:xfrm flipH="1">
              <a:off x="5318355" y="4948860"/>
              <a:ext cx="227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" name="Group 10"/>
            <p:cNvGrpSpPr>
              <a:grpSpLocks/>
            </p:cNvGrpSpPr>
            <p:nvPr/>
          </p:nvGrpSpPr>
          <p:grpSpPr bwMode="auto">
            <a:xfrm>
              <a:off x="4896080" y="4807573"/>
              <a:ext cx="1343025" cy="1133475"/>
              <a:chOff x="1765" y="792"/>
              <a:chExt cx="1787" cy="1480"/>
            </a:xfrm>
          </p:grpSpPr>
          <p:sp>
            <p:nvSpPr>
              <p:cNvPr id="161" name="Line 11"/>
              <p:cNvSpPr>
                <a:spLocks noChangeShapeType="1"/>
              </p:cNvSpPr>
              <p:nvPr/>
            </p:nvSpPr>
            <p:spPr bwMode="auto">
              <a:xfrm>
                <a:off x="2163" y="792"/>
                <a:ext cx="0" cy="108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2"/>
              <p:cNvSpPr>
                <a:spLocks noChangeShapeType="1"/>
              </p:cNvSpPr>
              <p:nvPr/>
            </p:nvSpPr>
            <p:spPr bwMode="auto">
              <a:xfrm flipH="1">
                <a:off x="2163" y="1872"/>
                <a:ext cx="1389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13"/>
              <p:cNvSpPr>
                <a:spLocks noChangeShapeType="1"/>
              </p:cNvSpPr>
              <p:nvPr/>
            </p:nvSpPr>
            <p:spPr bwMode="auto">
              <a:xfrm flipV="1">
                <a:off x="1765" y="1869"/>
                <a:ext cx="398" cy="40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" name="AutoShape 14"/>
            <p:cNvSpPr>
              <a:spLocks noChangeArrowheads="1"/>
            </p:cNvSpPr>
            <p:nvPr/>
          </p:nvSpPr>
          <p:spPr bwMode="auto">
            <a:xfrm rot="5400000">
              <a:off x="5021493" y="5315573"/>
              <a:ext cx="14605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15"/>
            <p:cNvSpPr>
              <a:spLocks noChangeArrowheads="1"/>
            </p:cNvSpPr>
            <p:nvPr/>
          </p:nvSpPr>
          <p:spPr bwMode="auto">
            <a:xfrm rot="5400000">
              <a:off x="5042130" y="5315573"/>
              <a:ext cx="212725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utoShape 16"/>
            <p:cNvSpPr>
              <a:spLocks noChangeArrowheads="1"/>
            </p:cNvSpPr>
            <p:nvPr/>
          </p:nvSpPr>
          <p:spPr bwMode="auto">
            <a:xfrm rot="5400000">
              <a:off x="5079436" y="5316367"/>
              <a:ext cx="252413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utoShape 17"/>
            <p:cNvSpPr>
              <a:spLocks noChangeArrowheads="1"/>
            </p:cNvSpPr>
            <p:nvPr/>
          </p:nvSpPr>
          <p:spPr bwMode="auto">
            <a:xfrm rot="5400000">
              <a:off x="5119918" y="5315573"/>
              <a:ext cx="28575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AutoShape 18"/>
            <p:cNvSpPr>
              <a:spLocks noChangeArrowheads="1"/>
            </p:cNvSpPr>
            <p:nvPr/>
          </p:nvSpPr>
          <p:spPr bwMode="auto">
            <a:xfrm rot="5400000">
              <a:off x="5165161" y="5316367"/>
              <a:ext cx="309563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9"/>
            <p:cNvSpPr>
              <a:spLocks noChangeArrowheads="1"/>
            </p:cNvSpPr>
            <p:nvPr/>
          </p:nvSpPr>
          <p:spPr bwMode="auto">
            <a:xfrm rot="5400000">
              <a:off x="5211993" y="5315573"/>
              <a:ext cx="33020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utoShape 20"/>
            <p:cNvSpPr>
              <a:spLocks noChangeArrowheads="1"/>
            </p:cNvSpPr>
            <p:nvPr/>
          </p:nvSpPr>
          <p:spPr bwMode="auto">
            <a:xfrm rot="5400000">
              <a:off x="5262793" y="5315573"/>
              <a:ext cx="34290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21"/>
            <p:cNvSpPr>
              <a:spLocks noChangeArrowheads="1"/>
            </p:cNvSpPr>
            <p:nvPr/>
          </p:nvSpPr>
          <p:spPr bwMode="auto">
            <a:xfrm rot="5400000">
              <a:off x="5315180" y="5315573"/>
              <a:ext cx="352425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22"/>
            <p:cNvSpPr>
              <a:spLocks noChangeArrowheads="1"/>
            </p:cNvSpPr>
            <p:nvPr/>
          </p:nvSpPr>
          <p:spPr bwMode="auto">
            <a:xfrm rot="5400000">
              <a:off x="5367568" y="5315573"/>
              <a:ext cx="36195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23"/>
            <p:cNvSpPr>
              <a:spLocks noChangeArrowheads="1"/>
            </p:cNvSpPr>
            <p:nvPr/>
          </p:nvSpPr>
          <p:spPr bwMode="auto">
            <a:xfrm rot="5400000" flipH="1">
              <a:off x="4981805" y="5196510"/>
              <a:ext cx="1135063" cy="354013"/>
            </a:xfrm>
            <a:prstGeom prst="cube">
              <a:avLst>
                <a:gd name="adj" fmla="val 84120"/>
              </a:avLst>
            </a:prstGeom>
            <a:solidFill>
              <a:srgbClr val="299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24"/>
            <p:cNvSpPr>
              <a:spLocks noChangeArrowheads="1"/>
            </p:cNvSpPr>
            <p:nvPr/>
          </p:nvSpPr>
          <p:spPr bwMode="auto">
            <a:xfrm rot="5400000">
              <a:off x="5424718" y="5315573"/>
              <a:ext cx="36195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AutoShape 25"/>
            <p:cNvSpPr>
              <a:spLocks noChangeArrowheads="1"/>
            </p:cNvSpPr>
            <p:nvPr/>
          </p:nvSpPr>
          <p:spPr bwMode="auto">
            <a:xfrm rot="5400000">
              <a:off x="5486630" y="5315573"/>
              <a:ext cx="352425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AutoShape 26"/>
            <p:cNvSpPr>
              <a:spLocks noChangeArrowheads="1"/>
            </p:cNvSpPr>
            <p:nvPr/>
          </p:nvSpPr>
          <p:spPr bwMode="auto">
            <a:xfrm rot="5400000">
              <a:off x="5548543" y="5315573"/>
              <a:ext cx="34290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AutoShape 27"/>
            <p:cNvSpPr>
              <a:spLocks noChangeArrowheads="1"/>
            </p:cNvSpPr>
            <p:nvPr/>
          </p:nvSpPr>
          <p:spPr bwMode="auto">
            <a:xfrm rot="5400000">
              <a:off x="5612043" y="5315573"/>
              <a:ext cx="33020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AutoShape 28"/>
            <p:cNvSpPr>
              <a:spLocks noChangeArrowheads="1"/>
            </p:cNvSpPr>
            <p:nvPr/>
          </p:nvSpPr>
          <p:spPr bwMode="auto">
            <a:xfrm rot="5400000">
              <a:off x="5679511" y="5316367"/>
              <a:ext cx="309563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AutoShape 29"/>
            <p:cNvSpPr>
              <a:spLocks noChangeArrowheads="1"/>
            </p:cNvSpPr>
            <p:nvPr/>
          </p:nvSpPr>
          <p:spPr bwMode="auto">
            <a:xfrm rot="5400000">
              <a:off x="5746980" y="5315573"/>
              <a:ext cx="28575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AutoShape 30"/>
            <p:cNvSpPr>
              <a:spLocks noChangeArrowheads="1"/>
            </p:cNvSpPr>
            <p:nvPr/>
          </p:nvSpPr>
          <p:spPr bwMode="auto">
            <a:xfrm rot="5400000">
              <a:off x="5820798" y="5316367"/>
              <a:ext cx="252413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utoShape 31"/>
            <p:cNvSpPr>
              <a:spLocks noChangeArrowheads="1"/>
            </p:cNvSpPr>
            <p:nvPr/>
          </p:nvSpPr>
          <p:spPr bwMode="auto">
            <a:xfrm rot="5400000">
              <a:off x="5897792" y="5315573"/>
              <a:ext cx="212725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utoShape 32"/>
            <p:cNvSpPr>
              <a:spLocks noChangeArrowheads="1"/>
            </p:cNvSpPr>
            <p:nvPr/>
          </p:nvSpPr>
          <p:spPr bwMode="auto">
            <a:xfrm rot="5400000">
              <a:off x="5988280" y="5315573"/>
              <a:ext cx="146050" cy="114300"/>
            </a:xfrm>
            <a:prstGeom prst="can">
              <a:avLst>
                <a:gd name="adj" fmla="val 50000"/>
              </a:avLst>
            </a:prstGeom>
            <a:solidFill>
              <a:srgbClr val="00279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34"/>
            <p:cNvSpPr>
              <a:spLocks noChangeShapeType="1"/>
            </p:cNvSpPr>
            <p:nvPr/>
          </p:nvSpPr>
          <p:spPr bwMode="auto">
            <a:xfrm>
              <a:off x="4107093" y="5372723"/>
              <a:ext cx="93186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utoShape 35"/>
            <p:cNvSpPr>
              <a:spLocks noChangeArrowheads="1"/>
            </p:cNvSpPr>
            <p:nvPr/>
          </p:nvSpPr>
          <p:spPr bwMode="auto">
            <a:xfrm rot="5400000" flipH="1">
              <a:off x="5039749" y="5197304"/>
              <a:ext cx="1135063" cy="352425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37" name="AutoShape 36"/>
            <p:cNvSpPr>
              <a:spLocks noChangeArrowheads="1"/>
            </p:cNvSpPr>
            <p:nvPr/>
          </p:nvSpPr>
          <p:spPr bwMode="auto">
            <a:xfrm rot="5400000" flipH="1">
              <a:off x="5097692" y="5196511"/>
              <a:ext cx="1135063" cy="354012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38" name="AutoShape 37"/>
            <p:cNvSpPr>
              <a:spLocks noChangeArrowheads="1"/>
            </p:cNvSpPr>
            <p:nvPr/>
          </p:nvSpPr>
          <p:spPr bwMode="auto">
            <a:xfrm rot="5400000" flipH="1">
              <a:off x="5154842" y="5196511"/>
              <a:ext cx="1135063" cy="354012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39" name="AutoShape 38"/>
            <p:cNvSpPr>
              <a:spLocks noChangeArrowheads="1"/>
            </p:cNvSpPr>
            <p:nvPr/>
          </p:nvSpPr>
          <p:spPr bwMode="auto">
            <a:xfrm rot="5400000" flipH="1">
              <a:off x="5212786" y="5197304"/>
              <a:ext cx="1135063" cy="352425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40" name="AutoShape 39"/>
            <p:cNvSpPr>
              <a:spLocks noChangeArrowheads="1"/>
            </p:cNvSpPr>
            <p:nvPr/>
          </p:nvSpPr>
          <p:spPr bwMode="auto">
            <a:xfrm rot="5400000" flipH="1">
              <a:off x="5267555" y="5196510"/>
              <a:ext cx="1135063" cy="354013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41" name="AutoShape 40"/>
            <p:cNvSpPr>
              <a:spLocks noChangeArrowheads="1"/>
            </p:cNvSpPr>
            <p:nvPr/>
          </p:nvSpPr>
          <p:spPr bwMode="auto">
            <a:xfrm rot="5400000" flipH="1">
              <a:off x="5321530" y="5196510"/>
              <a:ext cx="1135063" cy="354013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42" name="AutoShape 41"/>
            <p:cNvSpPr>
              <a:spLocks noChangeArrowheads="1"/>
            </p:cNvSpPr>
            <p:nvPr/>
          </p:nvSpPr>
          <p:spPr bwMode="auto">
            <a:xfrm rot="5400000" flipH="1">
              <a:off x="5378680" y="5196510"/>
              <a:ext cx="1135063" cy="354013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43" name="AutoShape 42"/>
            <p:cNvSpPr>
              <a:spLocks noChangeArrowheads="1"/>
            </p:cNvSpPr>
            <p:nvPr/>
          </p:nvSpPr>
          <p:spPr bwMode="auto">
            <a:xfrm rot="5400000" flipH="1">
              <a:off x="5438211" y="5197304"/>
              <a:ext cx="1135063" cy="352425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44" name="AutoShape 43"/>
            <p:cNvSpPr>
              <a:spLocks noChangeArrowheads="1"/>
            </p:cNvSpPr>
            <p:nvPr/>
          </p:nvSpPr>
          <p:spPr bwMode="auto">
            <a:xfrm rot="5400000" flipH="1">
              <a:off x="5496155" y="5196510"/>
              <a:ext cx="1135063" cy="354013"/>
            </a:xfrm>
            <a:prstGeom prst="cube">
              <a:avLst>
                <a:gd name="adj" fmla="val 84120"/>
              </a:avLst>
            </a:prstGeom>
            <a:solidFill>
              <a:srgbClr val="299E9F">
                <a:alpha val="10980"/>
              </a:srgbClr>
            </a:solidFill>
            <a:ln w="9525">
              <a:solidFill>
                <a:schemeClr val="tx1">
                  <a:alpha val="10196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45" name="AutoShape 44"/>
            <p:cNvSpPr>
              <a:spLocks noChangeArrowheads="1"/>
            </p:cNvSpPr>
            <p:nvPr/>
          </p:nvSpPr>
          <p:spPr bwMode="auto">
            <a:xfrm>
              <a:off x="4896080" y="4804398"/>
              <a:ext cx="1343025" cy="1136650"/>
            </a:xfrm>
            <a:prstGeom prst="cube">
              <a:avLst>
                <a:gd name="adj" fmla="val 266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/>
          </p:nvSpPr>
          <p:spPr bwMode="auto">
            <a:xfrm flipV="1">
              <a:off x="6089880" y="5367960"/>
              <a:ext cx="419100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4738918" y="4448798"/>
              <a:ext cx="1739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alibri" charset="0"/>
                  <a:cs typeface="Calibri" charset="0"/>
                </a:rPr>
                <a:t>2-D slab of electrons</a:t>
              </a: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4691293" y="5980735"/>
              <a:ext cx="17986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279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alibri" charset="0"/>
                  <a:cs typeface="Calibri" charset="0"/>
                </a:rPr>
                <a:t>3-D beam</a:t>
              </a:r>
            </a:p>
          </p:txBody>
        </p:sp>
        <p:sp>
          <p:nvSpPr>
            <p:cNvPr id="149" name="Text Box 8"/>
            <p:cNvSpPr txBox="1">
              <a:spLocks noChangeArrowheads="1"/>
            </p:cNvSpPr>
            <p:nvPr/>
          </p:nvSpPr>
          <p:spPr bwMode="auto">
            <a:xfrm>
              <a:off x="6337530" y="528541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s</a:t>
              </a:r>
            </a:p>
          </p:txBody>
        </p:sp>
        <p:sp>
          <p:nvSpPr>
            <p:cNvPr id="150" name="Line 128"/>
            <p:cNvSpPr>
              <a:spLocks noChangeShapeType="1"/>
            </p:cNvSpPr>
            <p:nvPr/>
          </p:nvSpPr>
          <p:spPr bwMode="auto">
            <a:xfrm flipV="1">
              <a:off x="5039322" y="5518773"/>
              <a:ext cx="222230" cy="519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Line 128"/>
            <p:cNvSpPr>
              <a:spLocks noChangeShapeType="1"/>
            </p:cNvSpPr>
            <p:nvPr/>
          </p:nvSpPr>
          <p:spPr bwMode="auto">
            <a:xfrm flipV="1">
              <a:off x="5690139" y="4690098"/>
              <a:ext cx="5397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2" name="Group 27"/>
            <p:cNvGrpSpPr>
              <a:grpSpLocks/>
            </p:cNvGrpSpPr>
            <p:nvPr/>
          </p:nvGrpSpPr>
          <p:grpSpPr bwMode="auto">
            <a:xfrm>
              <a:off x="6719039" y="4539535"/>
              <a:ext cx="2117725" cy="1490663"/>
              <a:chOff x="2034" y="1938"/>
              <a:chExt cx="1659" cy="1740"/>
            </a:xfrm>
          </p:grpSpPr>
          <p:pic>
            <p:nvPicPr>
              <p:cNvPr id="159" name="Picture 28" descr="beam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56" r="10001"/>
              <a:stretch>
                <a:fillRect/>
              </a:stretch>
            </p:blipFill>
            <p:spPr bwMode="auto">
              <a:xfrm>
                <a:off x="2034" y="1938"/>
                <a:ext cx="1659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" name="Picture 29" descr="elec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001"/>
              <a:stretch>
                <a:fillRect/>
              </a:stretch>
            </p:blipFill>
            <p:spPr bwMode="auto">
              <a:xfrm>
                <a:off x="2034" y="2351"/>
                <a:ext cx="1658" cy="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53" name="Straight Connector 152"/>
            <p:cNvCxnSpPr/>
            <p:nvPr/>
          </p:nvCxnSpPr>
          <p:spPr bwMode="auto">
            <a:xfrm flipV="1">
              <a:off x="6591759" y="4904411"/>
              <a:ext cx="2377863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54" name="TextBox 17"/>
            <p:cNvSpPr txBox="1">
              <a:spLocks noChangeArrowheads="1"/>
            </p:cNvSpPr>
            <p:nvPr/>
          </p:nvSpPr>
          <p:spPr bwMode="auto">
            <a:xfrm>
              <a:off x="7785839" y="5949235"/>
              <a:ext cx="9753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Calibri" charset="0"/>
                  <a:cs typeface="Calibri" charset="0"/>
                </a:rPr>
                <a:t>SPS - CERN</a:t>
              </a:r>
            </a:p>
          </p:txBody>
        </p:sp>
        <p:sp>
          <p:nvSpPr>
            <p:cNvPr id="155" name="TextBox 17"/>
            <p:cNvSpPr txBox="1">
              <a:spLocks noChangeArrowheads="1"/>
            </p:cNvSpPr>
            <p:nvPr/>
          </p:nvSpPr>
          <p:spPr bwMode="auto">
            <a:xfrm>
              <a:off x="6955577" y="4541123"/>
              <a:ext cx="1021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latin typeface="Calibri" charset="0"/>
                  <a:cs typeface="Calibri" charset="0"/>
                </a:rPr>
                <a:t>p+ bunches</a:t>
              </a:r>
            </a:p>
          </p:txBody>
        </p:sp>
        <p:sp>
          <p:nvSpPr>
            <p:cNvPr id="156" name="TextBox 17"/>
            <p:cNvSpPr txBox="1">
              <a:spLocks noChangeArrowheads="1"/>
            </p:cNvSpPr>
            <p:nvPr/>
          </p:nvSpPr>
          <p:spPr bwMode="auto">
            <a:xfrm>
              <a:off x="6707927" y="5701585"/>
              <a:ext cx="8402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latin typeface="Calibri" charset="0"/>
                  <a:cs typeface="Calibri" charset="0"/>
                </a:rPr>
                <a:t>e- clouds</a:t>
              </a:r>
            </a:p>
          </p:txBody>
        </p:sp>
        <p:pic>
          <p:nvPicPr>
            <p:cNvPr id="157" name="Picture 5" descr="CERNLogo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54" b="7973"/>
            <a:stretch>
              <a:fillRect/>
            </a:stretch>
          </p:blipFill>
          <p:spPr bwMode="auto">
            <a:xfrm>
              <a:off x="8839409" y="5949004"/>
              <a:ext cx="311171" cy="2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ctangle 21"/>
            <p:cNvSpPr>
              <a:spLocks noChangeArrowheads="1"/>
            </p:cNvSpPr>
            <p:nvPr/>
          </p:nvSpPr>
          <p:spPr bwMode="auto">
            <a:xfrm>
              <a:off x="3967856" y="5283736"/>
              <a:ext cx="1039670" cy="2039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4" name="Straight Connector 163"/>
          <p:cNvCxnSpPr/>
          <p:nvPr/>
        </p:nvCxnSpPr>
        <p:spPr bwMode="auto">
          <a:xfrm>
            <a:off x="4383088" y="4242479"/>
            <a:ext cx="0" cy="2638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20136"/>
            <a:ext cx="8490129" cy="1251062"/>
          </a:xfrm>
        </p:spPr>
        <p:txBody>
          <a:bodyPr/>
          <a:lstStyle/>
          <a:p>
            <a:r>
              <a:rPr lang="en-US" sz="2400" dirty="0"/>
              <a:t>Warp: a parallel framework combining features of </a:t>
            </a:r>
            <a:br>
              <a:rPr lang="en-US" sz="2400" dirty="0"/>
            </a:br>
            <a:r>
              <a:rPr lang="en-US" sz="2400" dirty="0"/>
              <a:t>plasma (Particle-In-Cell) and accelerator codes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232" y="1566863"/>
            <a:ext cx="5949244" cy="4751357"/>
          </a:xfrm>
        </p:spPr>
        <p:txBody>
          <a:bodyPr>
            <a:noAutofit/>
          </a:bodyPr>
          <a:lstStyle/>
          <a:p>
            <a:pPr marL="228600" indent="-219075">
              <a:lnSpc>
                <a:spcPct val="90000"/>
              </a:lnSpc>
              <a:spcBef>
                <a:spcPct val="40000"/>
              </a:spcBef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Geometry: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3D (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x,y,z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), 2-1/2D (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x,y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), (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x,z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) or 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axisym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. (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r,z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) </a:t>
            </a: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Python and Fortran: 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steerable,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 input decks are programs</a:t>
            </a:r>
            <a:r>
              <a:rPr lang="en-US" altLang="ja-JP" sz="1600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Field solvers: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Electrostatic - FFT, 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multigrid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; implicit; AMR</a:t>
            </a:r>
            <a:br>
              <a:rPr lang="en-US" sz="1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              Electromagnetic - Yee, Cole-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Kark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.; PML; AMR</a:t>
            </a: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Boundaries: 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cut-cell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 --- no restriction to 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Legos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”</a:t>
            </a:r>
            <a:endParaRPr lang="en-US" altLang="ja-JP" sz="16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Applied fields: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magnets, electrodes, acceleration, user-set</a:t>
            </a:r>
            <a:endParaRPr lang="en-US" sz="1600" dirty="0">
              <a:solidFill>
                <a:srgbClr val="00279F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Bends: 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warped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 coordinates; no 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reference orbit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”</a:t>
            </a:r>
            <a:endParaRPr lang="en-US" altLang="ja-JP" sz="1600" b="1" dirty="0">
              <a:solidFill>
                <a:srgbClr val="00279F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Particle movers: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Energy- or momentum-conserving; Boris, </a:t>
            </a:r>
            <a:br>
              <a:rPr lang="en-US" sz="1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large time step 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drift-Lorentz</a:t>
            </a:r>
            <a:r>
              <a:rPr lang="ja-JP" altLang="en-US" sz="1600" dirty="0">
                <a:latin typeface="+mn-lt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dirty="0">
                <a:latin typeface="+mn-lt"/>
                <a:ea typeface="ＭＳ Ｐゴシック" charset="0"/>
                <a:cs typeface="ＭＳ Ｐゴシック" charset="0"/>
              </a:rPr>
              <a:t>, novel relativistic Leapfrog</a:t>
            </a: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Surface/volume physics: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secondary e</a:t>
            </a:r>
            <a:r>
              <a:rPr lang="en-US" sz="1600" baseline="30000" dirty="0">
                <a:latin typeface="+mn-lt"/>
                <a:ea typeface="ＭＳ Ｐゴシック" charset="0"/>
                <a:cs typeface="ＭＳ Ｐゴシック" charset="0"/>
              </a:rPr>
              <a:t>-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 &amp; photo-e</a:t>
            </a:r>
            <a:r>
              <a:rPr lang="en-US" sz="1600" baseline="30000" dirty="0">
                <a:latin typeface="+mn-lt"/>
                <a:ea typeface="ＭＳ Ｐゴシック" charset="0"/>
                <a:cs typeface="ＭＳ Ｐゴシック" charset="0"/>
              </a:rPr>
              <a:t>-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 emission, </a:t>
            </a:r>
            <a:br>
              <a:rPr lang="en-US" sz="1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gas emission/tracking/ionization</a:t>
            </a:r>
            <a:r>
              <a:rPr lang="en-US" sz="1600" b="1" dirty="0">
                <a:latin typeface="+mn-lt"/>
                <a:ea typeface="ＭＳ Ｐゴシック" charset="0"/>
                <a:cs typeface="ＭＳ Ｐゴシック" charset="0"/>
              </a:rPr>
              <a:t>, </a:t>
            </a:r>
            <a:br>
              <a:rPr lang="en-US" sz="1600" b="1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time-dependent space-charge-limited emission</a:t>
            </a:r>
          </a:p>
          <a:p>
            <a:pPr marL="228600" indent="-219075">
              <a:lnSpc>
                <a:spcPct val="90000"/>
              </a:lnSpc>
              <a:spcAft>
                <a:spcPts val="200"/>
              </a:spcAft>
              <a:tabLst>
                <a:tab pos="2286000" algn="l"/>
              </a:tabLst>
            </a:pPr>
            <a:r>
              <a:rPr lang="en-US" sz="1600" b="1" dirty="0">
                <a:solidFill>
                  <a:srgbClr val="00279F"/>
                </a:solidFill>
                <a:latin typeface="+mn-lt"/>
                <a:ea typeface="ＭＳ Ｐゴシック" charset="0"/>
                <a:cs typeface="ＭＳ Ｐゴシック" charset="0"/>
              </a:rPr>
              <a:t>Parallel: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MPI (1, 2 and 3D domain decomposition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  <a:endParaRPr lang="en-US" sz="1600" dirty="0">
              <a:solidFill>
                <a:srgbClr val="00279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903913" y="4048125"/>
            <a:ext cx="3233737" cy="2809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934075" y="4008437"/>
            <a:ext cx="320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800000"/>
                </a:solidFill>
                <a:latin typeface="+mn-lt"/>
              </a:rPr>
              <a:t>Warp 3D EM/PIC on Hopper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4935644" y="5305778"/>
            <a:ext cx="969856" cy="509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534150" y="5907087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978525" y="1447800"/>
            <a:ext cx="3159125" cy="2627312"/>
            <a:chOff x="5985658" y="821267"/>
            <a:chExt cx="3158342" cy="2626865"/>
          </a:xfrm>
        </p:grpSpPr>
        <p:pic>
          <p:nvPicPr>
            <p:cNvPr id="18" name="Picture 43" descr="rho_amr_em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" t="12367" r="4016"/>
            <a:stretch>
              <a:fillRect/>
            </a:stretch>
          </p:blipFill>
          <p:spPr bwMode="auto">
            <a:xfrm>
              <a:off x="6189775" y="821267"/>
              <a:ext cx="2954225" cy="2433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6426793" y="832028"/>
              <a:ext cx="2286677" cy="22866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7344088" y="3140252"/>
              <a:ext cx="690355" cy="30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Z (m)</a:t>
              </a:r>
            </a:p>
          </p:txBody>
        </p:sp>
        <p:sp>
          <p:nvSpPr>
            <p:cNvPr id="21" name="Text Box 46"/>
            <p:cNvSpPr txBox="1">
              <a:spLocks noChangeArrowheads="1"/>
            </p:cNvSpPr>
            <p:nvPr/>
          </p:nvSpPr>
          <p:spPr bwMode="auto">
            <a:xfrm rot="-5400000">
              <a:off x="5709237" y="1845748"/>
              <a:ext cx="8606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R (m)</a:t>
              </a:r>
            </a:p>
          </p:txBody>
        </p:sp>
      </p:grp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5926667" y="2293056"/>
            <a:ext cx="409221" cy="211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6126" r="10332" b="5296"/>
          <a:stretch>
            <a:fillRect/>
          </a:stretch>
        </p:blipFill>
        <p:spPr bwMode="auto">
          <a:xfrm>
            <a:off x="5945188" y="4538662"/>
            <a:ext cx="3159125" cy="2252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15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HIFS-VNL (LBNL,LLNL,PPPL)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ion beams and plasmas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VENUS ion source (LBNL)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beam transport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LOASIS (LBNL)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LWFA in a boosted frame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FEL/CSR (LBNL)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free e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lasers, coherent synch. radiation</a:t>
            </a:r>
            <a:endParaRPr lang="en-US" b="1" dirty="0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Anti H- trap (LBNL/U. Berkeley)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model of anti H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trap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U. Maryland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UMER sources and beam transport; teaching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Ferroelectric plasma source (</a:t>
            </a:r>
            <a:r>
              <a:rPr lang="en-US" b="1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Technion</a:t>
            </a: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U. MD)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source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Fast ignition (LLNL)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physics of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filamentation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E-cloud for HEP</a:t>
            </a:r>
            <a:r>
              <a:rPr lang="en-US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(LHC, SPS, ILC,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Cesr</a:t>
            </a: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-TA, FNAL-MI)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Warp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-POSINST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Laser Isotope Separation (LLNL)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 defunct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PLIA (CU Hong Kong)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pulsed line ion accelerator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Laser driven ion source (TU Darmstadt)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source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Magnetic Fusion (LLNL)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oblique sheath 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tokamak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 has proven useful to multiple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9517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avoids human errors in the translation.</a:t>
            </a:r>
          </a:p>
          <a:p>
            <a:r>
              <a:rPr lang="en-US" dirty="0" smtClean="0"/>
              <a:t>Warp </a:t>
            </a:r>
            <a:r>
              <a:rPr lang="en-US" dirty="0" smtClean="0"/>
              <a:t>directly reads in the same </a:t>
            </a:r>
            <a:r>
              <a:rPr lang="en-US" dirty="0" err="1" smtClean="0"/>
              <a:t>forXXX.dat</a:t>
            </a:r>
            <a:r>
              <a:rPr lang="en-US" dirty="0" smtClean="0"/>
              <a:t> data files and ecalc9f.inp.</a:t>
            </a:r>
          </a:p>
          <a:p>
            <a:r>
              <a:rPr lang="en-US" dirty="0" smtClean="0"/>
              <a:t>Warp handles all fields and manipulations, except the </a:t>
            </a:r>
            <a:r>
              <a:rPr lang="en-US" dirty="0" err="1" smtClean="0"/>
              <a:t>muon</a:t>
            </a:r>
            <a:r>
              <a:rPr lang="en-US" dirty="0" smtClean="0"/>
              <a:t>-material interaction.</a:t>
            </a:r>
          </a:p>
          <a:p>
            <a:r>
              <a:rPr lang="en-US" dirty="0" smtClean="0"/>
              <a:t>For the interaction, Warp calls </a:t>
            </a:r>
            <a:r>
              <a:rPr lang="en-US" dirty="0" err="1" smtClean="0"/>
              <a:t>delta_ray</a:t>
            </a:r>
            <a:r>
              <a:rPr lang="en-US" dirty="0" smtClean="0"/>
              <a:t> and </a:t>
            </a:r>
            <a:r>
              <a:rPr lang="en-US" dirty="0" err="1" smtClean="0"/>
              <a:t>dedx</a:t>
            </a:r>
            <a:r>
              <a:rPr lang="en-US" dirty="0" smtClean="0"/>
              <a:t> from ICOOL.</a:t>
            </a:r>
          </a:p>
          <a:p>
            <a:r>
              <a:rPr lang="en-US" dirty="0" smtClean="0"/>
              <a:t>All ICOOL input not supported, but only that needed for the current simulations.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reads and parses the ICOOL for001.dat input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4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cooling lattice in Warp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566863"/>
            <a:ext cx="4897968" cy="47513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pieces supported</a:t>
            </a:r>
          </a:p>
          <a:p>
            <a:pPr lvl="1"/>
            <a:r>
              <a:rPr lang="en-US" dirty="0" smtClean="0"/>
              <a:t>RF cavities</a:t>
            </a:r>
          </a:p>
          <a:p>
            <a:pPr lvl="2"/>
            <a:r>
              <a:rPr lang="en-US" dirty="0" smtClean="0"/>
              <a:t>Time dependent fields</a:t>
            </a:r>
            <a:endParaRPr lang="en-US" dirty="0" smtClean="0"/>
          </a:p>
          <a:p>
            <a:pPr lvl="2"/>
            <a:r>
              <a:rPr lang="en-US" dirty="0" smtClean="0"/>
              <a:t>Be windows, as absorbers and field boundary conditions</a:t>
            </a:r>
          </a:p>
          <a:p>
            <a:pPr lvl="1"/>
            <a:r>
              <a:rPr lang="en-US" dirty="0" smtClean="0"/>
              <a:t>Cooling block</a:t>
            </a:r>
          </a:p>
          <a:p>
            <a:pPr lvl="2"/>
            <a:r>
              <a:rPr lang="en-US" dirty="0" smtClean="0"/>
              <a:t>Wedge shaped</a:t>
            </a:r>
          </a:p>
          <a:p>
            <a:pPr lvl="2"/>
            <a:r>
              <a:rPr lang="en-US" dirty="0" smtClean="0"/>
              <a:t>With windows</a:t>
            </a:r>
          </a:p>
          <a:p>
            <a:pPr lvl="1"/>
            <a:r>
              <a:rPr lang="en-US" dirty="0" smtClean="0"/>
              <a:t>Solenoids</a:t>
            </a:r>
          </a:p>
          <a:p>
            <a:pPr lvl="1"/>
            <a:r>
              <a:rPr lang="en-US" dirty="0" smtClean="0"/>
              <a:t>Beam, via </a:t>
            </a:r>
            <a:r>
              <a:rPr lang="en-US" dirty="0" err="1" smtClean="0"/>
              <a:t>macroparticles</a:t>
            </a:r>
            <a:endParaRPr lang="en-US" dirty="0" smtClean="0"/>
          </a:p>
          <a:p>
            <a:pPr lvl="1"/>
            <a:r>
              <a:rPr lang="en-US" dirty="0" smtClean="0"/>
              <a:t>Warp uses time as the independent variable</a:t>
            </a:r>
          </a:p>
          <a:p>
            <a:pPr lvl="2"/>
            <a:r>
              <a:rPr lang="en-US" dirty="0" smtClean="0"/>
              <a:t>It relies on “residence corrections” for 2</a:t>
            </a:r>
            <a:r>
              <a:rPr lang="en-US" baseline="30000" dirty="0" smtClean="0"/>
              <a:t>nd</a:t>
            </a:r>
            <a:r>
              <a:rPr lang="en-US" dirty="0" smtClean="0"/>
              <a:t> order integration across boundarie</a:t>
            </a:r>
            <a:r>
              <a:rPr lang="en-US" dirty="0" smtClean="0"/>
              <a:t>s.</a:t>
            </a:r>
            <a:endParaRPr lang="en-US" dirty="0"/>
          </a:p>
        </p:txBody>
      </p:sp>
      <p:pic>
        <p:nvPicPr>
          <p:cNvPr id="3" name="Picture 2" descr="Warplatt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69" y="1785054"/>
            <a:ext cx="3621205" cy="377472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27778" y="2208389"/>
            <a:ext cx="2540000" cy="77611"/>
          </a:xfrm>
          <a:prstGeom prst="straightConnector1">
            <a:avLst/>
          </a:prstGeom>
          <a:ln w="317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27778" y="2208389"/>
            <a:ext cx="2772833" cy="578555"/>
          </a:xfrm>
          <a:prstGeom prst="straightConnector1">
            <a:avLst/>
          </a:prstGeom>
          <a:ln w="317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69167" y="3414889"/>
            <a:ext cx="4155722" cy="1058333"/>
          </a:xfrm>
          <a:prstGeom prst="straightConnector1">
            <a:avLst/>
          </a:prstGeom>
          <a:ln w="317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3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</a:t>
            </a:r>
            <a:r>
              <a:rPr lang="en-US" dirty="0" smtClean="0"/>
              <a:t>from </a:t>
            </a:r>
            <a:r>
              <a:rPr lang="en-US" dirty="0" err="1" smtClean="0"/>
              <a:t>Diktys</a:t>
            </a:r>
            <a:r>
              <a:rPr lang="en-US" dirty="0" smtClean="0"/>
              <a:t>, dated July </a:t>
            </a:r>
            <a:r>
              <a:rPr lang="en-US" dirty="0"/>
              <a:t>16,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16 stages</a:t>
            </a:r>
          </a:p>
          <a:p>
            <a:pPr lvl="1"/>
            <a:r>
              <a:rPr lang="en-US" dirty="0" smtClean="0"/>
              <a:t>8 at 325 MHz</a:t>
            </a:r>
          </a:p>
          <a:p>
            <a:pPr lvl="1"/>
            <a:r>
              <a:rPr lang="en-US" dirty="0" smtClean="0"/>
              <a:t>8 at 650 MHz</a:t>
            </a:r>
          </a:p>
          <a:p>
            <a:r>
              <a:rPr lang="en-US" dirty="0" smtClean="0"/>
              <a:t>LH wedge absorbers</a:t>
            </a:r>
          </a:p>
          <a:p>
            <a:r>
              <a:rPr lang="en-US" dirty="0" smtClean="0"/>
              <a:t>Tilted solenoids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using </a:t>
            </a:r>
            <a:r>
              <a:rPr lang="en-US" dirty="0" err="1" smtClean="0"/>
              <a:t>RecFOFO</a:t>
            </a:r>
            <a:r>
              <a:rPr lang="en-US" dirty="0" smtClean="0"/>
              <a:t> lattice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0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small differences</a:t>
            </a:r>
          </a:p>
          <a:p>
            <a:pPr lvl="1"/>
            <a:r>
              <a:rPr lang="en-US" dirty="0" smtClean="0"/>
              <a:t>Different integrations – z versus t</a:t>
            </a:r>
          </a:p>
          <a:p>
            <a:pPr lvl="1"/>
            <a:r>
              <a:rPr lang="en-US" dirty="0" smtClean="0"/>
              <a:t>Different diagnostics – Warp interpolates particles to diagnostic planes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ICOOL –</a:t>
            </a:r>
            <a:br>
              <a:rPr lang="en-US" dirty="0" smtClean="0"/>
            </a:br>
            <a:r>
              <a:rPr lang="en-US" dirty="0" smtClean="0"/>
              <a:t>no space-charge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91871" y="3382665"/>
            <a:ext cx="2946845" cy="2950426"/>
            <a:chOff x="1312334" y="3396777"/>
            <a:chExt cx="2946845" cy="2950426"/>
          </a:xfrm>
        </p:grpSpPr>
        <p:pic>
          <p:nvPicPr>
            <p:cNvPr id="6" name="Picture 5" descr="no space char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334" y="3396777"/>
              <a:ext cx="2946845" cy="2950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03779" y="3894666"/>
              <a:ext cx="610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baseline="-25000" dirty="0" err="1" smtClean="0"/>
                <a:t>long</a:t>
              </a:r>
              <a:endParaRPr lang="en-US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2913" y="4700414"/>
              <a:ext cx="62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baseline="-25000" dirty="0" err="1" smtClean="0"/>
                <a:t>perp</a:t>
              </a:r>
              <a:endParaRPr lang="en-US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89219" y="3376968"/>
            <a:ext cx="2977365" cy="2931552"/>
            <a:chOff x="5249331" y="3386668"/>
            <a:chExt cx="2977365" cy="2931552"/>
          </a:xfrm>
        </p:grpSpPr>
        <p:pic>
          <p:nvPicPr>
            <p:cNvPr id="9" name="Picture 8" descr="N0 no space char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23" y="3386668"/>
              <a:ext cx="2927973" cy="29315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49331" y="4473412"/>
              <a:ext cx="43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5611" y="3710000"/>
              <a:ext cx="115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decay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3134" y="4658078"/>
              <a:ext cx="83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ecay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221" y="3894666"/>
            <a:ext cx="1947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ICOOL decay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ICOOL no decay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Warp decay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Warp no decay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6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3_LLNL_template_v2.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ln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2013_LLNL_template_v2.04.potx</Template>
  <TotalTime>41791</TotalTime>
  <Words>724</Words>
  <Application>Microsoft Macintosh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2013_LLNL_template_v2.04</vt:lpstr>
      <vt:lpstr>1_No Background Color</vt:lpstr>
      <vt:lpstr>Muon cooling with space-charge</vt:lpstr>
      <vt:lpstr>Outline</vt:lpstr>
      <vt:lpstr>Warp is a framework for particle accelerator modeling </vt:lpstr>
      <vt:lpstr>Warp: a parallel framework combining features of  plasma (Particle-In-Cell) and accelerator codes</vt:lpstr>
      <vt:lpstr>Warp has proven useful to multiple applications</vt:lpstr>
      <vt:lpstr>Warp reads and parses the ICOOL for001.dat input file</vt:lpstr>
      <vt:lpstr>The cooling lattice in Warp</vt:lpstr>
      <vt:lpstr>Simulations using RecFOFO lattice</vt:lpstr>
      <vt:lpstr>Comparison to ICOOL – no space-charge</vt:lpstr>
      <vt:lpstr>Simulations with space charge</vt:lpstr>
      <vt:lpstr>Muon cooling with space-charge</vt:lpstr>
      <vt:lpstr>More diagnostics with space charge</vt:lpstr>
      <vt:lpstr>Effect of increased RF gradient – an easy knob to turn</vt:lpstr>
      <vt:lpstr>Conclusions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LLNL Template</dc:title>
  <dc:creator>TID</dc:creator>
  <cp:lastModifiedBy>David Grote</cp:lastModifiedBy>
  <cp:revision>1011</cp:revision>
  <cp:lastPrinted>2010-05-14T20:09:50Z</cp:lastPrinted>
  <dcterms:created xsi:type="dcterms:W3CDTF">2010-07-01T20:56:41Z</dcterms:created>
  <dcterms:modified xsi:type="dcterms:W3CDTF">2013-09-09T19:10:11Z</dcterms:modified>
</cp:coreProperties>
</file>