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sldIdLst>
    <p:sldId id="256" r:id="rId2"/>
    <p:sldId id="260" r:id="rId3"/>
    <p:sldId id="257" r:id="rId4"/>
    <p:sldId id="258" r:id="rId5"/>
    <p:sldId id="261" r:id="rId6"/>
    <p:sldId id="290" r:id="rId7"/>
    <p:sldId id="288" r:id="rId8"/>
    <p:sldId id="291" r:id="rId9"/>
    <p:sldId id="271" r:id="rId10"/>
    <p:sldId id="270" r:id="rId11"/>
    <p:sldId id="266" r:id="rId12"/>
    <p:sldId id="274" r:id="rId13"/>
    <p:sldId id="273" r:id="rId14"/>
    <p:sldId id="272" r:id="rId15"/>
    <p:sldId id="262" r:id="rId16"/>
    <p:sldId id="265" r:id="rId17"/>
    <p:sldId id="263" r:id="rId18"/>
    <p:sldId id="278" r:id="rId19"/>
    <p:sldId id="269" r:id="rId20"/>
    <p:sldId id="289" r:id="rId21"/>
    <p:sldId id="292" r:id="rId22"/>
    <p:sldId id="293" r:id="rId23"/>
    <p:sldId id="286" r:id="rId24"/>
    <p:sldId id="294" r:id="rId25"/>
    <p:sldId id="276" r:id="rId26"/>
    <p:sldId id="268" r:id="rId27"/>
    <p:sldId id="267" r:id="rId28"/>
    <p:sldId id="279" r:id="rId29"/>
    <p:sldId id="295" r:id="rId30"/>
    <p:sldId id="277" r:id="rId31"/>
    <p:sldId id="280" r:id="rId32"/>
    <p:sldId id="281" r:id="rId33"/>
    <p:sldId id="284" r:id="rId34"/>
    <p:sldId id="296" r:id="rId35"/>
    <p:sldId id="283" r:id="rId36"/>
    <p:sldId id="285" r:id="rId37"/>
    <p:sldId id="287" r:id="rId38"/>
    <p:sldId id="297" r:id="rId39"/>
    <p:sldId id="259" r:id="rId40"/>
    <p:sldId id="28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amssrv1\leveling$\mu2E%20RPP\m4dump\dump%20third%20pass%20and%20shield%20wall\TLMMTUP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amssrv1\leveling$\mu2E%20RPP\m4dump\dump%20third%20pass%20and%20shield%20wall\TLMMTU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TLM response per meter for 170 watts to beam dump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170 watts to beam dump</c:v>
          </c:tx>
          <c:spPr>
            <a:ln w="28575">
              <a:noFill/>
            </a:ln>
          </c:spPr>
          <c:xVal>
            <c:numRef>
              <c:f>Sheet1!$A$5:$A$44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xVal>
          <c:yVal>
            <c:numRef>
              <c:f>Sheet1!$E$5:$E$44</c:f>
              <c:numCache>
                <c:formatCode>0.00E+00</c:formatCode>
                <c:ptCount val="40"/>
                <c:pt idx="0">
                  <c:v>4.1364044223682147E-7</c:v>
                </c:pt>
                <c:pt idx="1">
                  <c:v>2.2099182823265545E-7</c:v>
                </c:pt>
                <c:pt idx="2">
                  <c:v>1.6875933344015405E-7</c:v>
                </c:pt>
                <c:pt idx="3">
                  <c:v>3.7549431180900546E-7</c:v>
                </c:pt>
                <c:pt idx="4">
                  <c:v>9.4683384073065276E-7</c:v>
                </c:pt>
                <c:pt idx="5">
                  <c:v>4.7096619131549525E-7</c:v>
                </c:pt>
                <c:pt idx="6">
                  <c:v>7.1348181381188957E-7</c:v>
                </c:pt>
                <c:pt idx="7">
                  <c:v>7.224323025156235E-7</c:v>
                </c:pt>
                <c:pt idx="8">
                  <c:v>6.8940073706136906E-7</c:v>
                </c:pt>
                <c:pt idx="9">
                  <c:v>1.0365518346418862E-6</c:v>
                </c:pt>
                <c:pt idx="10">
                  <c:v>1.605120974202854E-6</c:v>
                </c:pt>
                <c:pt idx="11">
                  <c:v>2.3313892004486475E-6</c:v>
                </c:pt>
                <c:pt idx="12">
                  <c:v>2.1864765261977266E-6</c:v>
                </c:pt>
                <c:pt idx="13">
                  <c:v>2.7597340169844617E-6</c:v>
                </c:pt>
                <c:pt idx="14">
                  <c:v>2.2674571382791249E-6</c:v>
                </c:pt>
                <c:pt idx="15">
                  <c:v>3.1007050152219229E-6</c:v>
                </c:pt>
                <c:pt idx="16">
                  <c:v>4.2578753404903078E-6</c:v>
                </c:pt>
                <c:pt idx="17">
                  <c:v>6.3292741547828954E-6</c:v>
                </c:pt>
                <c:pt idx="18">
                  <c:v>1.3380980612081417E-5</c:v>
                </c:pt>
                <c:pt idx="19">
                  <c:v>2.9834962345777952E-5</c:v>
                </c:pt>
                <c:pt idx="20">
                  <c:v>6.2674731613523538E-5</c:v>
                </c:pt>
                <c:pt idx="21">
                  <c:v>7.582342573305567E-5</c:v>
                </c:pt>
                <c:pt idx="22">
                  <c:v>5.4981573465790778E-5</c:v>
                </c:pt>
                <c:pt idx="23">
                  <c:v>4.2365646531004716E-5</c:v>
                </c:pt>
                <c:pt idx="24">
                  <c:v>1.858718154141967E-5</c:v>
                </c:pt>
                <c:pt idx="25">
                  <c:v>9.1273674090690661E-6</c:v>
                </c:pt>
                <c:pt idx="26">
                  <c:v>6.5509053036372412E-6</c:v>
                </c:pt>
                <c:pt idx="27">
                  <c:v>2.3974523313571552E-6</c:v>
                </c:pt>
                <c:pt idx="28">
                  <c:v>3.2349623457779257E-7</c:v>
                </c:pt>
                <c:pt idx="29">
                  <c:v>2.8364524915878866E-7</c:v>
                </c:pt>
                <c:pt idx="30">
                  <c:v>7.1199006569460085E-9</c:v>
                </c:pt>
                <c:pt idx="31">
                  <c:v>1.4357010094536152E-9</c:v>
                </c:pt>
                <c:pt idx="32">
                  <c:v>5.7006088767825774E-9</c:v>
                </c:pt>
                <c:pt idx="33">
                  <c:v>7.1326870693799172E-10</c:v>
                </c:pt>
                <c:pt idx="34">
                  <c:v>5.4406184906265138E-11</c:v>
                </c:pt>
                <c:pt idx="35">
                  <c:v>2.9089088287133614E-27</c:v>
                </c:pt>
                <c:pt idx="36">
                  <c:v>8.3623137317737694E-13</c:v>
                </c:pt>
                <c:pt idx="37">
                  <c:v>3.2882390642525311E-10</c:v>
                </c:pt>
                <c:pt idx="38">
                  <c:v>7.4885755487902897E-28</c:v>
                </c:pt>
                <c:pt idx="39">
                  <c:v>1.3519500080115419E-21</c:v>
                </c:pt>
              </c:numCache>
            </c:numRef>
          </c:yVal>
        </c:ser>
        <c:axId val="81350016"/>
        <c:axId val="81396480"/>
      </c:scatterChart>
      <c:valAx>
        <c:axId val="81350016"/>
        <c:scaling>
          <c:orientation val="minMax"/>
          <c:max val="4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detector section </a:t>
                </a:r>
              </a:p>
            </c:rich>
          </c:tx>
          <c:layout/>
        </c:title>
        <c:numFmt formatCode="General" sourceLinked="1"/>
        <c:tickLblPos val="nextTo"/>
        <c:crossAx val="81396480"/>
        <c:crosses val="autoZero"/>
        <c:crossBetween val="midCat"/>
      </c:valAx>
      <c:valAx>
        <c:axId val="813964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mJ/g at 170 watts</a:t>
                </a:r>
              </a:p>
            </c:rich>
          </c:tx>
          <c:layout/>
        </c:title>
        <c:numFmt formatCode="0.00E+00" sourceLinked="1"/>
        <c:tickLblPos val="nextTo"/>
        <c:crossAx val="81350016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b="0"/>
              <a:t>TLM response for two M4 line beam conditions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170 watts to beam dump</c:v>
          </c:tx>
          <c:spPr>
            <a:ln w="28575">
              <a:noFill/>
            </a:ln>
          </c:spPr>
          <c:xVal>
            <c:numRef>
              <c:f>plot!$A$5:$A$44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xVal>
          <c:yVal>
            <c:numRef>
              <c:f>plot!$E$5:$E$44</c:f>
              <c:numCache>
                <c:formatCode>0.00E+00</c:formatCode>
                <c:ptCount val="40"/>
                <c:pt idx="0">
                  <c:v>4.1364044223682105E-7</c:v>
                </c:pt>
                <c:pt idx="1">
                  <c:v>2.20991828232655E-7</c:v>
                </c:pt>
                <c:pt idx="2">
                  <c:v>1.6875933344015381E-7</c:v>
                </c:pt>
                <c:pt idx="3">
                  <c:v>3.7549431180900498E-7</c:v>
                </c:pt>
                <c:pt idx="4">
                  <c:v>9.4683384073065223E-7</c:v>
                </c:pt>
                <c:pt idx="5">
                  <c:v>4.7096619131549424E-7</c:v>
                </c:pt>
                <c:pt idx="6">
                  <c:v>7.1348181381188893E-7</c:v>
                </c:pt>
                <c:pt idx="7">
                  <c:v>7.2243230251562244E-7</c:v>
                </c:pt>
                <c:pt idx="8">
                  <c:v>6.8940073706136832E-7</c:v>
                </c:pt>
                <c:pt idx="9">
                  <c:v>1.0365518346418843E-6</c:v>
                </c:pt>
                <c:pt idx="10">
                  <c:v>1.6051209742028521E-6</c:v>
                </c:pt>
                <c:pt idx="11">
                  <c:v>2.3313892004486459E-6</c:v>
                </c:pt>
                <c:pt idx="12">
                  <c:v>2.1864765261977245E-6</c:v>
                </c:pt>
                <c:pt idx="13">
                  <c:v>2.7597340169844574E-6</c:v>
                </c:pt>
                <c:pt idx="14">
                  <c:v>2.267457138279122E-6</c:v>
                </c:pt>
                <c:pt idx="15">
                  <c:v>3.1007050152219191E-6</c:v>
                </c:pt>
                <c:pt idx="16">
                  <c:v>4.2578753404903053E-6</c:v>
                </c:pt>
                <c:pt idx="17">
                  <c:v>6.3292741547828869E-6</c:v>
                </c:pt>
                <c:pt idx="18">
                  <c:v>1.3380980612081396E-5</c:v>
                </c:pt>
                <c:pt idx="19">
                  <c:v>2.9834962345777918E-5</c:v>
                </c:pt>
                <c:pt idx="20">
                  <c:v>6.2674731613523483E-5</c:v>
                </c:pt>
                <c:pt idx="21">
                  <c:v>7.5823425733055589E-5</c:v>
                </c:pt>
                <c:pt idx="22">
                  <c:v>5.4981573465790738E-5</c:v>
                </c:pt>
                <c:pt idx="23">
                  <c:v>4.2365646531004649E-5</c:v>
                </c:pt>
                <c:pt idx="24">
                  <c:v>1.8587181541419647E-5</c:v>
                </c:pt>
                <c:pt idx="25">
                  <c:v>9.1273674090690593E-6</c:v>
                </c:pt>
                <c:pt idx="26">
                  <c:v>6.550905303637237E-6</c:v>
                </c:pt>
                <c:pt idx="27">
                  <c:v>2.3974523313571543E-6</c:v>
                </c:pt>
                <c:pt idx="28">
                  <c:v>3.2349623457779199E-7</c:v>
                </c:pt>
                <c:pt idx="29">
                  <c:v>2.8364524915878866E-7</c:v>
                </c:pt>
                <c:pt idx="30">
                  <c:v>7.1199006569460027E-9</c:v>
                </c:pt>
                <c:pt idx="31">
                  <c:v>1.4357010094536132E-9</c:v>
                </c:pt>
                <c:pt idx="32">
                  <c:v>5.7006088767825675E-9</c:v>
                </c:pt>
                <c:pt idx="33">
                  <c:v>7.1326870693799079E-10</c:v>
                </c:pt>
                <c:pt idx="34">
                  <c:v>5.4406184906265009E-11</c:v>
                </c:pt>
                <c:pt idx="35">
                  <c:v>2.9089088287133474E-27</c:v>
                </c:pt>
                <c:pt idx="36">
                  <c:v>8.3623137317737532E-13</c:v>
                </c:pt>
                <c:pt idx="37">
                  <c:v>3.2882390642525239E-10</c:v>
                </c:pt>
                <c:pt idx="38">
                  <c:v>7.4885755487902583E-28</c:v>
                </c:pt>
                <c:pt idx="39">
                  <c:v>1.3519500080115366E-21</c:v>
                </c:pt>
              </c:numCache>
            </c:numRef>
          </c:yVal>
        </c:ser>
        <c:ser>
          <c:idx val="1"/>
          <c:order val="1"/>
          <c:tx>
            <c:v>138 watt loss on MDC magnet</c:v>
          </c:tx>
          <c:spPr>
            <a:ln w="28575">
              <a:noFill/>
            </a:ln>
          </c:spPr>
          <c:xVal>
            <c:numRef>
              <c:f>plot!$A$5:$A$44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xVal>
          <c:yVal>
            <c:numRef>
              <c:f>plot!$J$5:$J$44</c:f>
              <c:numCache>
                <c:formatCode>0.00E+00</c:formatCode>
                <c:ptCount val="40"/>
                <c:pt idx="0">
                  <c:v>1.4655359717993912E-5</c:v>
                </c:pt>
                <c:pt idx="1">
                  <c:v>2.2717192757570901E-5</c:v>
                </c:pt>
                <c:pt idx="2">
                  <c:v>1.0152411472520428E-4</c:v>
                </c:pt>
                <c:pt idx="3">
                  <c:v>2.9749719596218553E-4</c:v>
                </c:pt>
                <c:pt idx="4">
                  <c:v>6.3740265983015549E-4</c:v>
                </c:pt>
                <c:pt idx="5">
                  <c:v>8.208876782566896E-4</c:v>
                </c:pt>
                <c:pt idx="6">
                  <c:v>1.0143887197564493E-3</c:v>
                </c:pt>
                <c:pt idx="7">
                  <c:v>7.4118570741868277E-4</c:v>
                </c:pt>
                <c:pt idx="8">
                  <c:v>6.7704053837526034E-4</c:v>
                </c:pt>
                <c:pt idx="9">
                  <c:v>7.0090850825188262E-4</c:v>
                </c:pt>
                <c:pt idx="10">
                  <c:v>6.8322063771831425E-4</c:v>
                </c:pt>
                <c:pt idx="11">
                  <c:v>7.2733376061528596E-4</c:v>
                </c:pt>
                <c:pt idx="12">
                  <c:v>7.2157987502002884E-4</c:v>
                </c:pt>
                <c:pt idx="13">
                  <c:v>7.2818618811087976E-4</c:v>
                </c:pt>
                <c:pt idx="14">
                  <c:v>6.8130267585322869E-4</c:v>
                </c:pt>
                <c:pt idx="15">
                  <c:v>5.8987982695080912E-4</c:v>
                </c:pt>
                <c:pt idx="16">
                  <c:v>4.0170645729850982E-4</c:v>
                </c:pt>
                <c:pt idx="17">
                  <c:v>4.5881909950328475E-4</c:v>
                </c:pt>
                <c:pt idx="18">
                  <c:v>2.9195641724082675E-4</c:v>
                </c:pt>
                <c:pt idx="19">
                  <c:v>3.0474282967473158E-4</c:v>
                </c:pt>
                <c:pt idx="20">
                  <c:v>2.9962826470116965E-4</c:v>
                </c:pt>
                <c:pt idx="21">
                  <c:v>1.8020317256849862E-4</c:v>
                </c:pt>
                <c:pt idx="22">
                  <c:v>1.344491267425092E-4</c:v>
                </c:pt>
                <c:pt idx="23">
                  <c:v>1.2313315173850342E-4</c:v>
                </c:pt>
                <c:pt idx="24">
                  <c:v>9.180644127543661E-5</c:v>
                </c:pt>
                <c:pt idx="25">
                  <c:v>8.9696683223842319E-5</c:v>
                </c:pt>
                <c:pt idx="26">
                  <c:v>5.5088126902739949E-5</c:v>
                </c:pt>
                <c:pt idx="27">
                  <c:v>6.5786091972440321E-5</c:v>
                </c:pt>
                <c:pt idx="28">
                  <c:v>1.0348469796506969E-5</c:v>
                </c:pt>
                <c:pt idx="29">
                  <c:v>3.9893606793783049E-6</c:v>
                </c:pt>
                <c:pt idx="30">
                  <c:v>1.0789601025476684E-8</c:v>
                </c:pt>
                <c:pt idx="31">
                  <c:v>4.7629386316295456E-12</c:v>
                </c:pt>
                <c:pt idx="32">
                  <c:v>0</c:v>
                </c:pt>
                <c:pt idx="33">
                  <c:v>3.4161031885915714E-8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4.0554238102868129E-6</c:v>
                </c:pt>
              </c:numCache>
            </c:numRef>
          </c:yVal>
        </c:ser>
        <c:axId val="45438080"/>
        <c:axId val="45440000"/>
      </c:scatterChart>
      <c:valAx>
        <c:axId val="45438080"/>
        <c:scaling>
          <c:orientation val="minMax"/>
          <c:max val="40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detector section </a:t>
                </a:r>
              </a:p>
            </c:rich>
          </c:tx>
          <c:layout/>
        </c:title>
        <c:numFmt formatCode="General" sourceLinked="1"/>
        <c:tickLblPos val="nextTo"/>
        <c:crossAx val="45440000"/>
        <c:crosses val="autoZero"/>
        <c:crossBetween val="midCat"/>
      </c:valAx>
      <c:valAx>
        <c:axId val="454400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mJ/g at 170 watts</a:t>
                </a:r>
              </a:p>
            </c:rich>
          </c:tx>
          <c:layout/>
        </c:title>
        <c:numFmt formatCode="0.00E+00" sourceLinked="1"/>
        <c:tickLblPos val="nextTo"/>
        <c:crossAx val="4543808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FFBA8-B16F-4133-AE75-C8C30CEDCAF1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2DB72-C741-4C21-9115-BEA07ADBE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9C711A2-25A2-4013-95EB-3A9F3DA9C2F8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7FEAF73-AFC3-43E3-9782-548DC05E3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E4BD-DB78-4774-9C76-986D4DF56501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64CB-FB0F-45BA-8CC8-06E326C4995F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D0F496D-0258-4FA2-9386-524F3B5A2A89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FEAF73-AFC3-43E3-9782-548DC05E3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20FDE22-E2A5-4A3F-9500-3012AA987051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7FEAF73-AFC3-43E3-9782-548DC05E3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0992-5467-4745-B640-4ED21D7EA535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0AFA-47E4-408F-A469-58809E5F8C39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949C94-8C7E-45B2-AB99-CB87A6B1369C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FEAF73-AFC3-43E3-9782-548DC05E3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DFEA-B1AA-4FA8-A6B5-CA6F61DA65C6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3FFF12-1B53-407F-87E9-68E2E80271FB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FEAF73-AFC3-43E3-9782-548DC05E3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D52978-F8D4-4307-ABB9-951423AB4F73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FEAF73-AFC3-43E3-9782-548DC05E3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C56054-AE20-4DAA-8C2B-B59C16ACDC6A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7FEAF73-AFC3-43E3-9782-548DC05E3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M4 shield wall MARS simulation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12,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42" name="Picture 2" descr="Z:\mu2E RPP\m4dump\dump third pass and shield wall\main_114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457200"/>
            <a:ext cx="7467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TLM located at ceiling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146" name="Picture 2" descr="Z:\mu2E RPP\m4dump\dump third pass and shield wall\elevation_main_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1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0"/>
            <a:ext cx="7467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Main line elevation view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4338" name="Picture 2" descr="Z:\mu2E RPP\m4dump\dump third pass and shield wall\MDCF drawin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762000"/>
            <a:ext cx="7474414" cy="601102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304800"/>
            <a:ext cx="7467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Tech division drawing of MDC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3314" name="Picture 2" descr="Z:\mu2E RPP\m4dump\dump third pass and shield wall\MDC_s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7467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MARS model of MDC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290" name="Picture 2" descr="Z:\mu2E RPP\m4dump\dump third pass and shield wall\MDC_p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6675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29200" y="4038600"/>
            <a:ext cx="330731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Magnet rotated 1.125</a:t>
            </a:r>
            <a:r>
              <a:rPr lang="en-US" dirty="0" smtClean="0">
                <a:sym typeface="Symbol"/>
              </a:rPr>
              <a:t> by eye</a:t>
            </a:r>
          </a:p>
          <a:p>
            <a:r>
              <a:rPr lang="en-US" dirty="0" smtClean="0">
                <a:sym typeface="Symbol"/>
              </a:rPr>
              <a:t>to optimize aperture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76200"/>
            <a:ext cx="7467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MDC plan view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 descr="Z:\mu2E RPP\m4dump\dump third pass and shield wall\942SQA_s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7467600" cy="533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SQA elevation view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122" name="Picture 2" descr="Z:\mu2E RPP\m4dump\dump third pass and shield wall\elevation_dump_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667501" cy="67056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Dump line elevation view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4" name="Picture 2" descr="Z:\mu2E RPP\m4dump\dump third pass and shield wall\dump_p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0" cy="6858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Dump plan view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8434" name="Picture 2" descr="Z:\mu2E RPP\m4dump\dump third pass and shield wall\shield_det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0" cy="6858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914400"/>
            <a:ext cx="7467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Tissue detector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DS of shield wall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10" idx="0"/>
          </p:cNvCxnSpPr>
          <p:nvPr/>
        </p:nvCxnSpPr>
        <p:spPr>
          <a:xfrm flipV="1">
            <a:off x="2457223" y="3048000"/>
            <a:ext cx="971777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" idx="0"/>
          </p:cNvCxnSpPr>
          <p:nvPr/>
        </p:nvCxnSpPr>
        <p:spPr>
          <a:xfrm flipH="1" flipV="1">
            <a:off x="3733800" y="2590800"/>
            <a:ext cx="1117226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95800" y="44958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TLM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4038600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4” beam pipe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218" name="Picture 2" descr="Z:\mu2E RPP\m4dump\dump third pass and shield wall\lay_det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85800"/>
            <a:ext cx="7467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Elevation view of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labyrinth detector wall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Lattice </a:t>
            </a:r>
          </a:p>
          <a:p>
            <a:pPr lvl="1"/>
            <a:r>
              <a:rPr lang="en-US" dirty="0" smtClean="0"/>
              <a:t>Collimation system sets US limit of bend </a:t>
            </a:r>
            <a:r>
              <a:rPr lang="en-US" dirty="0" smtClean="0"/>
              <a:t>magnet position</a:t>
            </a:r>
            <a:endParaRPr lang="en-US" dirty="0" smtClean="0"/>
          </a:p>
          <a:p>
            <a:pPr lvl="1"/>
            <a:r>
              <a:rPr lang="en-US" dirty="0" smtClean="0"/>
              <a:t>Image point sets US limit of shield wall</a:t>
            </a:r>
          </a:p>
          <a:p>
            <a:pPr lvl="1"/>
            <a:r>
              <a:rPr lang="en-US" dirty="0" smtClean="0"/>
              <a:t>Instrumentation and down bend set limit of DS end of shield </a:t>
            </a:r>
            <a:r>
              <a:rPr lang="en-US" dirty="0" smtClean="0"/>
              <a:t>wall</a:t>
            </a:r>
          </a:p>
          <a:p>
            <a:r>
              <a:rPr lang="en-US" dirty="0" smtClean="0"/>
              <a:t>My perspective (not a bad thing!)</a:t>
            </a:r>
          </a:p>
          <a:p>
            <a:pPr lvl="1"/>
            <a:r>
              <a:rPr lang="en-US" dirty="0" smtClean="0"/>
              <a:t>A little like looking through a keyhole</a:t>
            </a:r>
          </a:p>
          <a:p>
            <a:pPr lvl="2"/>
            <a:r>
              <a:rPr lang="en-US" dirty="0" smtClean="0"/>
              <a:t>impossible to see the big picture</a:t>
            </a:r>
          </a:p>
          <a:p>
            <a:pPr lvl="1"/>
            <a:r>
              <a:rPr lang="en-US" dirty="0" smtClean="0"/>
              <a:t>Design is very constrained by distances defined in the sketch</a:t>
            </a:r>
          </a:p>
          <a:p>
            <a:pPr lvl="1"/>
            <a:r>
              <a:rPr lang="en-US" dirty="0" smtClean="0"/>
              <a:t>Model is exactly as defined by the sketch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issues evaluated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TLM response to nominal 170 watt beam steered cleanly to the dump (simple run)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Efficacy of labyrinth (2 stage MARS run)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Efficacy of shield wall</a:t>
            </a:r>
            <a:r>
              <a:rPr lang="en-US" dirty="0" smtClean="0"/>
              <a:t> (2 stage MARS run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TLM response to 138 watt beam loss on MDC magnet</a:t>
            </a:r>
            <a:r>
              <a:rPr lang="en-US" dirty="0" smtClean="0"/>
              <a:t> (simple run)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#1 – TLM response normal operation; 170 watts to dump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Just get TLM response</a:t>
            </a:r>
          </a:p>
          <a:p>
            <a:r>
              <a:rPr lang="en-US" dirty="0" smtClean="0"/>
              <a:t>TLM divided into 40 one meter lengths</a:t>
            </a:r>
          </a:p>
          <a:p>
            <a:r>
              <a:rPr lang="en-US" dirty="0" smtClean="0"/>
              <a:t>Total response of 40 detector lengths</a:t>
            </a:r>
          </a:p>
          <a:p>
            <a:r>
              <a:rPr lang="en-US" dirty="0" smtClean="0"/>
              <a:t>Also look at </a:t>
            </a:r>
            <a:r>
              <a:rPr lang="en-US" dirty="0" err="1" smtClean="0"/>
              <a:t>hadron</a:t>
            </a:r>
            <a:r>
              <a:rPr lang="en-US" dirty="0" smtClean="0"/>
              <a:t> flux pattern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Problem #1 – TLM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1066800" y="1295400"/>
          <a:ext cx="6477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6627" name="Picture 3" descr="Z:\mu2E RPP\m4dump\dump third pass and shield wall\dump_run_plan_total_flu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0" cy="6858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7467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Problem #1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572000"/>
            <a:ext cx="5030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Moving the dump too close to the shield wall</a:t>
            </a:r>
          </a:p>
          <a:p>
            <a:r>
              <a:rPr lang="en-US" dirty="0" smtClean="0"/>
              <a:t>w</a:t>
            </a:r>
            <a:r>
              <a:rPr lang="en-US" dirty="0" smtClean="0"/>
              <a:t>ould put the plume right into the labyrinth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#2 – Efficacy of labyrinth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Requires 2 MARS runs</a:t>
            </a:r>
          </a:p>
          <a:p>
            <a:pPr lvl="1"/>
            <a:r>
              <a:rPr lang="en-US" dirty="0" smtClean="0"/>
              <a:t>Run 1</a:t>
            </a:r>
          </a:p>
          <a:p>
            <a:pPr marL="1097280" lvl="2" indent="-457200">
              <a:buFont typeface="+mj-lt"/>
              <a:buAutoNum type="alphaLcPeriod"/>
            </a:pPr>
            <a:r>
              <a:rPr lang="en-US" dirty="0" smtClean="0"/>
              <a:t>set up a surface to collect particles</a:t>
            </a:r>
          </a:p>
          <a:p>
            <a:pPr marL="1097280" lvl="2" indent="-457200">
              <a:buFont typeface="+mj-lt"/>
              <a:buAutoNum type="alphaLcPeriod"/>
            </a:pPr>
            <a:r>
              <a:rPr lang="en-US" dirty="0" smtClean="0"/>
              <a:t>U</a:t>
            </a:r>
            <a:r>
              <a:rPr lang="en-US" dirty="0" smtClean="0"/>
              <a:t>se 1E-12 MeV low energy cutoff for neutrons</a:t>
            </a:r>
          </a:p>
          <a:p>
            <a:pPr marL="685800" lvl="1" indent="-338138"/>
            <a:r>
              <a:rPr lang="en-US" dirty="0" smtClean="0"/>
              <a:t>Run 2</a:t>
            </a:r>
          </a:p>
          <a:p>
            <a:pPr marL="1097280" lvl="2" indent="-457200"/>
            <a:r>
              <a:rPr lang="en-US" dirty="0" smtClean="0"/>
              <a:t>File of particles begin at surface and are transported/interact through the labyrinth</a:t>
            </a:r>
          </a:p>
          <a:p>
            <a:pPr marL="1097280" lvl="2" indent="-457200"/>
            <a:r>
              <a:rPr lang="en-US" dirty="0" smtClean="0"/>
              <a:t>Tissue equivalent detector at end of labyrinth used to measure effective dose rate</a:t>
            </a:r>
          </a:p>
          <a:p>
            <a:pPr marL="1097280" lvl="2" indent="-457200"/>
            <a:r>
              <a:rPr lang="en-US" dirty="0" smtClean="0"/>
              <a:t>Results normalized to 170 watts and reported in mrem/hr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6386" name="Picture 2" descr="Z:\mu2E RPP\m4dump\dump third pass and shield wall\planview_dump_tra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0" cy="6858001"/>
          </a:xfrm>
          <a:prstGeom prst="rect">
            <a:avLst/>
          </a:prstGeom>
          <a:noFill/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0" y="457200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Problem #2 – particle</a:t>
            </a:r>
            <a:r>
              <a:rPr kumimoji="0" lang="en-US" sz="3000" b="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file </a:t>
            </a:r>
            <a:endParaRPr lang="en-US" sz="3000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produced in run 1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495800"/>
            <a:ext cx="31838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Particles collected</a:t>
            </a:r>
          </a:p>
          <a:p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at this surface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2887343" y="3657600"/>
            <a:ext cx="1608457" cy="83820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14800" y="3352800"/>
            <a:ext cx="685800" cy="609600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194" name="Picture 2" descr="Z:\mu2E RPP\m4dump\dump third pass and shield wall\labyrinth_run_tra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0" cy="6858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2400" y="381000"/>
            <a:ext cx="7467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Particle tracks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for Run 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170" name="Picture 2" descr="Z:\mu2E RPP\m4dump\dump third pass and shield wall\laby_detector_result_mremperhr170wat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1524000"/>
            <a:ext cx="3498073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Total (DET) – 37 mrem/hr</a:t>
            </a:r>
            <a:br>
              <a:rPr lang="en-US" dirty="0" smtClean="0"/>
            </a:br>
            <a:r>
              <a:rPr lang="en-US" dirty="0" smtClean="0"/>
              <a:t>Neutron (DEN) – 30 mrem/hr</a:t>
            </a:r>
            <a:br>
              <a:rPr lang="en-US" dirty="0" smtClean="0"/>
            </a:br>
            <a:r>
              <a:rPr lang="en-US" dirty="0" smtClean="0"/>
              <a:t>Gamma (DEG) – 1.2 mrem/hr</a:t>
            </a:r>
            <a:br>
              <a:rPr lang="en-US" dirty="0" smtClean="0"/>
            </a:br>
            <a:r>
              <a:rPr lang="en-US" dirty="0" smtClean="0"/>
              <a:t>Muon (DEM) – 0.2 </a:t>
            </a:r>
            <a:r>
              <a:rPr lang="en-US" dirty="0" smtClean="0"/>
              <a:t>mrem/hr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These rates are too high to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permit access DS of shield wall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1447800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 #2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9458" name="Picture 2" descr="Z:\mu2E RPP\m4dump\dump third pass and shield wall\shield_wall_laby_sou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#3 – efficacy of shield wall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Requires 2 MARS runs</a:t>
            </a:r>
          </a:p>
          <a:p>
            <a:pPr lvl="1"/>
            <a:r>
              <a:rPr lang="en-US" dirty="0" smtClean="0"/>
              <a:t>Run 1</a:t>
            </a:r>
          </a:p>
          <a:p>
            <a:pPr marL="1097280" lvl="2" indent="-457200">
              <a:buFont typeface="+mj-lt"/>
              <a:buAutoNum type="alphaLcPeriod"/>
            </a:pPr>
            <a:r>
              <a:rPr lang="en-US" dirty="0" smtClean="0"/>
              <a:t>set up a surface to collect particles</a:t>
            </a:r>
          </a:p>
          <a:p>
            <a:pPr marL="1097280" lvl="2" indent="-457200">
              <a:buFont typeface="+mj-lt"/>
              <a:buAutoNum type="alphaLcPeriod"/>
            </a:pPr>
            <a:r>
              <a:rPr lang="en-US" dirty="0" smtClean="0"/>
              <a:t>Turn off </a:t>
            </a:r>
            <a:r>
              <a:rPr lang="en-US" dirty="0" smtClean="0"/>
              <a:t>1E-12 MeV low energy cutoff for </a:t>
            </a:r>
            <a:r>
              <a:rPr lang="en-US" dirty="0" smtClean="0"/>
              <a:t>neutrons</a:t>
            </a:r>
          </a:p>
          <a:p>
            <a:pPr marL="1371600" lvl="3" indent="-457200">
              <a:buNone/>
            </a:pPr>
            <a:r>
              <a:rPr lang="en-US" dirty="0" smtClean="0"/>
              <a:t>(Low energy neutrons won’t make it through the shield)</a:t>
            </a:r>
            <a:endParaRPr lang="en-US" dirty="0" smtClean="0"/>
          </a:p>
          <a:p>
            <a:pPr marL="685800" lvl="1" indent="-338138"/>
            <a:r>
              <a:rPr lang="en-US" dirty="0" smtClean="0"/>
              <a:t>Run 2</a:t>
            </a:r>
          </a:p>
          <a:p>
            <a:pPr marL="1097280" lvl="2" indent="-457200"/>
            <a:r>
              <a:rPr lang="en-US" dirty="0" smtClean="0"/>
              <a:t>File of particles begin at </a:t>
            </a:r>
            <a:r>
              <a:rPr lang="en-US" dirty="0" smtClean="0"/>
              <a:t>shield wall surface </a:t>
            </a:r>
            <a:r>
              <a:rPr lang="en-US" dirty="0" smtClean="0"/>
              <a:t>and are transported/interact through the </a:t>
            </a:r>
            <a:r>
              <a:rPr lang="en-US" dirty="0" smtClean="0"/>
              <a:t>shield wall</a:t>
            </a:r>
            <a:endParaRPr lang="en-US" dirty="0" smtClean="0"/>
          </a:p>
          <a:p>
            <a:pPr marL="1097280" lvl="2" indent="-457200"/>
            <a:r>
              <a:rPr lang="en-US" dirty="0" smtClean="0"/>
              <a:t>Tissue equivalent detector </a:t>
            </a:r>
            <a:r>
              <a:rPr lang="en-US" dirty="0" smtClean="0"/>
              <a:t>DS of shield wall </a:t>
            </a:r>
            <a:r>
              <a:rPr lang="en-US" dirty="0" smtClean="0"/>
              <a:t>used to measure effective dose rate</a:t>
            </a:r>
          </a:p>
          <a:p>
            <a:pPr marL="1097280" lvl="2" indent="-457200"/>
            <a:r>
              <a:rPr lang="en-US" dirty="0" smtClean="0"/>
              <a:t>Results normalized to 170 watts and reported in mrem/hr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Plan view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7952949" cy="571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838200"/>
            <a:ext cx="497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of two sketches provided by Jim Morgan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7410" name="Picture 2" descr="Z:\mu2E RPP\m4dump\dump third pass and shield wall\planview_dump_tracks_noLOWEcuto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1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7467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Problem #3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343400"/>
            <a:ext cx="3183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Particles collected</a:t>
            </a:r>
          </a:p>
          <a:p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at this surface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>
          <a:xfrm flipV="1">
            <a:off x="2887343" y="3124200"/>
            <a:ext cx="1684657" cy="121920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267200" y="2362200"/>
            <a:ext cx="685800" cy="1676400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0482" name="Picture 2" descr="Z:\mu2E RPP\m4dump\dump third pass and shield wall\shield_wall_stage2_tra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371600" y="6096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/>
              <a:t>Particle tracks</a:t>
            </a:r>
            <a:br>
              <a:rPr lang="en-US" sz="3200" dirty="0" smtClean="0"/>
            </a:br>
            <a:r>
              <a:rPr lang="en-US" sz="3200" dirty="0" smtClean="0"/>
              <a:t>for Run </a:t>
            </a:r>
            <a:r>
              <a:rPr lang="en-US" sz="3200" dirty="0" smtClean="0"/>
              <a:t>3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1506" name="Picture 2" descr="Z:\mu2E RPP\m4dump\dump third pass and shield wall\shield_wall_result_mremperh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1752600"/>
            <a:ext cx="328006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Few hundred mrem/hr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Too high to permit access 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of shield wall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4578" name="Picture 2" descr="Z:\mu2E RPP\m4dump\dump third pass and shield wall\labyrinth_det_shieldwallrun_mremperh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9200" y="2286000"/>
            <a:ext cx="30283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Peak rate at labyrinth exit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#4 – TLM response to 138 watt beam loss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Move beam 5 cm left in model</a:t>
            </a:r>
          </a:p>
          <a:p>
            <a:r>
              <a:rPr lang="en-US" dirty="0" smtClean="0"/>
              <a:t>Keep MCD magnetic field</a:t>
            </a:r>
          </a:p>
          <a:p>
            <a:r>
              <a:rPr lang="en-US" dirty="0" smtClean="0"/>
              <a:t>Get TLM response to 138 watt beam loss – max permitted loss for the region</a:t>
            </a:r>
          </a:p>
          <a:p>
            <a:r>
              <a:rPr lang="en-US" dirty="0" smtClean="0"/>
              <a:t>Compare result with problem #1</a:t>
            </a:r>
          </a:p>
          <a:p>
            <a:r>
              <a:rPr lang="en-US" dirty="0" smtClean="0"/>
              <a:t>Determine if TLM allows normal operation to diagnostic absorber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3554" name="Picture 2" descr="Z:\mu2E RPP\m4dump\dump third pass and shield wall\missteer_into_M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1" cy="6858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7467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Problem #4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particle tracks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5602" name="Picture 2" descr="Z:\mu2E RPP\m4dump\dump third pass and shield wall\FULL_missteer_M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1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457200"/>
            <a:ext cx="7467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Problem #4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particle tracks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3" name="Chart 2"/>
          <p:cNvGraphicFramePr/>
          <p:nvPr/>
        </p:nvGraphicFramePr>
        <p:xfrm>
          <a:off x="838200" y="685800"/>
          <a:ext cx="6324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05400" y="43434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TLM response for Normal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operation is 3% of trip level - OK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TLM trip level permits 170 watt beam operation to diagnostic dump</a:t>
            </a:r>
          </a:p>
          <a:p>
            <a:r>
              <a:rPr lang="en-US" dirty="0" smtClean="0"/>
              <a:t>Labyrinth is insufficient for 170 watt operation</a:t>
            </a:r>
          </a:p>
          <a:p>
            <a:r>
              <a:rPr lang="en-US" dirty="0" smtClean="0"/>
              <a:t>Shield wall may be insufficient for 170 watt operation</a:t>
            </a:r>
          </a:p>
          <a:p>
            <a:r>
              <a:rPr lang="en-US" dirty="0" smtClean="0"/>
              <a:t>Leakage through labyrinth confuses the shield wall efficacy question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026" name="Picture 2" descr="C:\Documents and Settings\leveling\Desktop\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66" y="0"/>
            <a:ext cx="8950034" cy="5791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 descr="Absorber elevation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763000" cy="5695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152400"/>
            <a:ext cx="370966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4.3 degree bend has end of dump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shining down the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tunnel</a:t>
            </a:r>
          </a:p>
          <a:p>
            <a:pPr algn="ctr"/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This won’t do for 170 watt beam</a:t>
            </a:r>
          </a:p>
          <a:p>
            <a:pPr algn="ctr"/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Negotiated with Jim to get dump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totally within the bump</a:t>
            </a:r>
          </a:p>
          <a:p>
            <a:pPr algn="ctr"/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Requires a 5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sym typeface="Symbol"/>
              </a:rPr>
              <a:t> bend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791200"/>
            <a:ext cx="358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Sketch provided by Jim Morgan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2530" name="Picture 2" descr="Z:\mu2E RPP\m4dump\dump third pass and shield wall\newshieldwalltra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</a:t>
            </a:r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Several bend angles discussed:</a:t>
            </a:r>
          </a:p>
          <a:p>
            <a:pPr lvl="1"/>
            <a:r>
              <a:rPr lang="en-US" dirty="0" smtClean="0"/>
              <a:t>4.3 </a:t>
            </a:r>
            <a:r>
              <a:rPr lang="en-US" dirty="0" smtClean="0">
                <a:sym typeface="Symbol"/>
              </a:rPr>
              <a:t></a:t>
            </a:r>
          </a:p>
          <a:p>
            <a:pPr lvl="1"/>
            <a:r>
              <a:rPr lang="en-US" dirty="0" smtClean="0">
                <a:sym typeface="Symbol"/>
              </a:rPr>
              <a:t>4.5837 </a:t>
            </a:r>
            <a:r>
              <a:rPr lang="en-US" dirty="0" smtClean="0">
                <a:sym typeface="Symbol"/>
              </a:rPr>
              <a:t></a:t>
            </a:r>
          </a:p>
          <a:p>
            <a:pPr lvl="1"/>
            <a:r>
              <a:rPr lang="en-US" dirty="0" smtClean="0">
                <a:sym typeface="Symbol"/>
              </a:rPr>
              <a:t>5 </a:t>
            </a:r>
          </a:p>
          <a:p>
            <a:r>
              <a:rPr lang="en-US" dirty="0" smtClean="0">
                <a:sym typeface="Symbol"/>
              </a:rPr>
              <a:t>5  is modeled in this work</a:t>
            </a:r>
          </a:p>
          <a:p>
            <a:pPr lvl="1"/>
            <a:r>
              <a:rPr lang="en-US" dirty="0" smtClean="0">
                <a:sym typeface="Symbol"/>
              </a:rPr>
              <a:t>To avoid end of dump within the M4 tunnel</a:t>
            </a:r>
          </a:p>
          <a:p>
            <a:pPr lvl="1"/>
            <a:r>
              <a:rPr lang="en-US" dirty="0" smtClean="0">
                <a:sym typeface="Symbol"/>
              </a:rPr>
              <a:t>Same dimensions as those on slide 2 are used in the model</a:t>
            </a:r>
          </a:p>
          <a:p>
            <a:r>
              <a:rPr lang="en-US" dirty="0" smtClean="0">
                <a:sym typeface="Symbol"/>
              </a:rPr>
              <a:t>Shield wall has to be sufficient for normal condition – 170 watts to diagnostic absorber</a:t>
            </a:r>
          </a:p>
          <a:p>
            <a:r>
              <a:rPr lang="en-US" dirty="0" smtClean="0">
                <a:sym typeface="Symbol"/>
              </a:rPr>
              <a:t>TLM would limit the accident condition to 138 watts</a:t>
            </a:r>
          </a:p>
          <a:p>
            <a:pPr lvl="1"/>
            <a:r>
              <a:rPr lang="en-US" dirty="0" smtClean="0">
                <a:sym typeface="Symbol"/>
              </a:rPr>
              <a:t>Is this an adequate limit for the accident condition?</a:t>
            </a:r>
          </a:p>
          <a:p>
            <a:pPr lvl="1"/>
            <a:r>
              <a:rPr lang="en-US" dirty="0" smtClean="0">
                <a:sym typeface="Symbol"/>
              </a:rPr>
              <a:t>Does TLM preclude normal operation due to beam lost in the abort?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Avoid penetrations through shield wall</a:t>
            </a:r>
          </a:p>
          <a:p>
            <a:pPr lvl="1"/>
            <a:r>
              <a:rPr lang="en-US" dirty="0" smtClean="0"/>
              <a:t>Make bypass around shield wall wide as possible to accommodate cable trays</a:t>
            </a:r>
          </a:p>
          <a:p>
            <a:pPr lvl="2"/>
            <a:r>
              <a:rPr lang="en-US" dirty="0" smtClean="0"/>
              <a:t>How many do we really need?</a:t>
            </a:r>
          </a:p>
          <a:p>
            <a:pPr lvl="3"/>
            <a:r>
              <a:rPr lang="en-US" dirty="0" smtClean="0"/>
              <a:t>5 feet wide was modeled in this work</a:t>
            </a:r>
          </a:p>
          <a:p>
            <a:pPr lvl="1"/>
            <a:r>
              <a:rPr lang="en-US" dirty="0" smtClean="0"/>
              <a:t>LCW through wall should be OK</a:t>
            </a:r>
          </a:p>
          <a:p>
            <a:endParaRPr lang="en-US" dirty="0" smtClean="0"/>
          </a:p>
          <a:p>
            <a:r>
              <a:rPr lang="en-US" dirty="0" smtClean="0"/>
              <a:t>TLM positioned at the ceiling centerline of tunnel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assumptions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12 foot thick shield wall</a:t>
            </a:r>
          </a:p>
          <a:p>
            <a:r>
              <a:rPr lang="en-US" dirty="0" smtClean="0"/>
              <a:t>5 foot wide bypass </a:t>
            </a:r>
            <a:r>
              <a:rPr lang="en-US" dirty="0" err="1" smtClean="0"/>
              <a:t>labrinth</a:t>
            </a:r>
            <a:endParaRPr lang="en-US" dirty="0" smtClean="0"/>
          </a:p>
          <a:p>
            <a:r>
              <a:rPr lang="en-US" dirty="0" smtClean="0"/>
              <a:t>5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 bend</a:t>
            </a:r>
          </a:p>
          <a:p>
            <a:r>
              <a:rPr lang="en-US" dirty="0" smtClean="0">
                <a:sym typeface="Symbol"/>
              </a:rPr>
              <a:t>MDC rotated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1.125 to optimize aperture</a:t>
            </a:r>
          </a:p>
          <a:p>
            <a:r>
              <a:rPr lang="en-US" dirty="0" smtClean="0">
                <a:sym typeface="Symbol"/>
              </a:rPr>
              <a:t>4”beam tube outside of magnet apertures</a:t>
            </a:r>
          </a:p>
          <a:p>
            <a:r>
              <a:rPr lang="en-US" dirty="0" smtClean="0">
                <a:sym typeface="Symbol"/>
              </a:rPr>
              <a:t>Beam dump from mu2e-doc-3308-v1</a:t>
            </a:r>
          </a:p>
          <a:p>
            <a:r>
              <a:rPr lang="en-US" dirty="0" smtClean="0">
                <a:sym typeface="Symbol"/>
              </a:rPr>
              <a:t>170 watts normal beam power with clean transmission</a:t>
            </a:r>
          </a:p>
          <a:p>
            <a:r>
              <a:rPr lang="en-US" dirty="0" smtClean="0">
                <a:sym typeface="Symbol"/>
              </a:rPr>
              <a:t>7 SQA magnets in the model, but no B field</a:t>
            </a:r>
          </a:p>
          <a:p>
            <a:r>
              <a:rPr lang="en-US" dirty="0" smtClean="0">
                <a:sym typeface="Symbol"/>
              </a:rPr>
              <a:t>MDC field for clean transmission to dump -1.69 Tesla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0" y="762000"/>
            <a:ext cx="9048873" cy="4000909"/>
            <a:chOff x="0" y="1371600"/>
            <a:chExt cx="9048873" cy="4000909"/>
          </a:xfrm>
        </p:grpSpPr>
        <p:sp>
          <p:nvSpPr>
            <p:cNvPr id="8" name="Rectangle 7"/>
            <p:cNvSpPr/>
            <p:nvPr/>
          </p:nvSpPr>
          <p:spPr>
            <a:xfrm rot="11551330">
              <a:off x="2152058" y="3052968"/>
              <a:ext cx="4572000" cy="17543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 rot="11551330">
              <a:off x="2152058" y="3052968"/>
              <a:ext cx="4572000" cy="17543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413"/>
            <a:stretch/>
          </p:blipFill>
          <p:spPr bwMode="auto">
            <a:xfrm rot="11551330">
              <a:off x="0" y="1371600"/>
              <a:ext cx="9048873" cy="4000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1551330">
              <a:off x="5667333" y="3083960"/>
              <a:ext cx="2907792" cy="1448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 rot="11551330" flipV="1">
              <a:off x="5631998" y="2687746"/>
              <a:ext cx="2061604" cy="471438"/>
            </a:xfrm>
            <a:prstGeom prst="line">
              <a:avLst/>
            </a:prstGeom>
            <a:ln w="22225">
              <a:solidFill>
                <a:srgbClr val="E1590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1551330">
              <a:off x="980034" y="2451748"/>
              <a:ext cx="95250" cy="367472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1551330" flipH="1">
              <a:off x="1081444" y="1849273"/>
              <a:ext cx="4419600" cy="1133665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1551330" flipH="1" flipV="1">
              <a:off x="5537153" y="2293214"/>
              <a:ext cx="123825" cy="419101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 rot="10651330">
              <a:off x="807494" y="2956647"/>
              <a:ext cx="384048" cy="15544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1551330" flipV="1">
              <a:off x="1165878" y="2306357"/>
              <a:ext cx="3495675" cy="851479"/>
            </a:xfrm>
            <a:prstGeom prst="line">
              <a:avLst/>
            </a:prstGeom>
            <a:ln w="161925" cmpd="sng">
              <a:solidFill>
                <a:schemeClr val="bg1"/>
              </a:solidFill>
            </a:ln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1551330" flipH="1">
              <a:off x="1292313" y="2320228"/>
              <a:ext cx="3345364" cy="105522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 rot="10651330">
              <a:off x="2487436" y="2920978"/>
              <a:ext cx="109728" cy="164592"/>
            </a:xfrm>
            <a:prstGeom prst="rect">
              <a:avLst/>
            </a:prstGeom>
            <a:solidFill>
              <a:srgbClr val="CC3300"/>
            </a:solidFill>
            <a:ln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0651330">
              <a:off x="2656919" y="2913796"/>
              <a:ext cx="109728" cy="164592"/>
            </a:xfrm>
            <a:prstGeom prst="rect">
              <a:avLst/>
            </a:prstGeom>
            <a:solidFill>
              <a:srgbClr val="CC3300"/>
            </a:solidFill>
            <a:ln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0651330">
              <a:off x="3905136" y="2890559"/>
              <a:ext cx="109728" cy="164592"/>
            </a:xfrm>
            <a:prstGeom prst="rect">
              <a:avLst/>
            </a:prstGeom>
            <a:solidFill>
              <a:srgbClr val="CC3300"/>
            </a:solidFill>
            <a:ln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0651330">
              <a:off x="4074618" y="2883377"/>
              <a:ext cx="109728" cy="164592"/>
            </a:xfrm>
            <a:prstGeom prst="rect">
              <a:avLst/>
            </a:prstGeom>
            <a:solidFill>
              <a:srgbClr val="CC3300"/>
            </a:solidFill>
            <a:ln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0651330">
              <a:off x="4253154" y="2872905"/>
              <a:ext cx="109728" cy="164592"/>
            </a:xfrm>
            <a:prstGeom prst="rect">
              <a:avLst/>
            </a:prstGeom>
            <a:solidFill>
              <a:srgbClr val="CC3300"/>
            </a:solidFill>
            <a:ln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10411330">
              <a:off x="2791667" y="2763744"/>
              <a:ext cx="109728" cy="164592"/>
            </a:xfrm>
            <a:prstGeom prst="rect">
              <a:avLst/>
            </a:prstGeom>
            <a:solidFill>
              <a:srgbClr val="CC3300"/>
            </a:solidFill>
            <a:ln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10411330">
              <a:off x="2971725" y="2738168"/>
              <a:ext cx="109728" cy="164592"/>
            </a:xfrm>
            <a:prstGeom prst="rect">
              <a:avLst/>
            </a:prstGeom>
            <a:solidFill>
              <a:srgbClr val="CC3300"/>
            </a:solidFill>
            <a:ln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10771330">
              <a:off x="8342690" y="2829095"/>
              <a:ext cx="266700" cy="9525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un 28"/>
            <p:cNvSpPr/>
            <p:nvPr/>
          </p:nvSpPr>
          <p:spPr>
            <a:xfrm rot="11551330">
              <a:off x="6211421" y="2818633"/>
              <a:ext cx="232787" cy="232787"/>
            </a:xfrm>
            <a:prstGeom prst="su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10747277">
              <a:off x="6626271" y="2719461"/>
              <a:ext cx="1085850" cy="10607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11551330" flipH="1">
              <a:off x="5778909" y="3020758"/>
              <a:ext cx="362477" cy="97566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762000" y="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Jim’s model rotated 180</a:t>
            </a:r>
            <a:r>
              <a:rPr lang="en-US" dirty="0" smtClean="0">
                <a:sym typeface="Symbol"/>
              </a:rPr>
              <a:t>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FEAF73-AFC3-43E3-9782-548DC05E32B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266" name="Picture 2" descr="Z:\mu2E RPP\m4dump\dump third pass and shield wall\main_p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Model plan view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1860</TotalTime>
  <Words>874</Words>
  <Application>Microsoft Office PowerPoint</Application>
  <PresentationFormat>On-screen Show (4:3)</PresentationFormat>
  <Paragraphs>189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Oriel</vt:lpstr>
      <vt:lpstr>M4 shield wall MARS simulation</vt:lpstr>
      <vt:lpstr>Design considerations</vt:lpstr>
      <vt:lpstr>Slide 3</vt:lpstr>
      <vt:lpstr>Slide 4</vt:lpstr>
      <vt:lpstr>Design considerations</vt:lpstr>
      <vt:lpstr>Other considerations</vt:lpstr>
      <vt:lpstr>Model assumptions summary</vt:lpstr>
      <vt:lpstr>Jim’s model rotated 180</vt:lpstr>
      <vt:lpstr>Model plan view</vt:lpstr>
      <vt:lpstr>TLM located at ceiling </vt:lpstr>
      <vt:lpstr>Main line elevation view</vt:lpstr>
      <vt:lpstr>Tech division drawing of MDC</vt:lpstr>
      <vt:lpstr>MARS model of MDC</vt:lpstr>
      <vt:lpstr>MDC plan view</vt:lpstr>
      <vt:lpstr>SQA elevation view</vt:lpstr>
      <vt:lpstr>Dump line elevation view</vt:lpstr>
      <vt:lpstr>Dump plan view</vt:lpstr>
      <vt:lpstr>Tissue detector DS of shield wall</vt:lpstr>
      <vt:lpstr>Elevation view of  labyrinth detector wall</vt:lpstr>
      <vt:lpstr>4 issues evaluated to date</vt:lpstr>
      <vt:lpstr>Problem #1 – TLM response normal operation; 170 watts to dump</vt:lpstr>
      <vt:lpstr>Problem #1 – TLM response</vt:lpstr>
      <vt:lpstr>Problem #1</vt:lpstr>
      <vt:lpstr>Problem #2 – Efficacy of labyrinth</vt:lpstr>
      <vt:lpstr>Slide 25</vt:lpstr>
      <vt:lpstr>Particle tracks for Run 2</vt:lpstr>
      <vt:lpstr>Slide 27</vt:lpstr>
      <vt:lpstr>Slide 28</vt:lpstr>
      <vt:lpstr>Problem #3 – efficacy of shield wall</vt:lpstr>
      <vt:lpstr>Problem #3</vt:lpstr>
      <vt:lpstr>Slide 31</vt:lpstr>
      <vt:lpstr>Slide 32</vt:lpstr>
      <vt:lpstr>Slide 33</vt:lpstr>
      <vt:lpstr>Problem #4 – TLM response to 138 watt beam loss</vt:lpstr>
      <vt:lpstr>Problem #4 particle tracks</vt:lpstr>
      <vt:lpstr>Problem #4 particle tracks</vt:lpstr>
      <vt:lpstr>Slide 37</vt:lpstr>
      <vt:lpstr>Conclusions</vt:lpstr>
      <vt:lpstr>Slide 39</vt:lpstr>
      <vt:lpstr>Slide 40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M4 shield wall MARS simulation</dc:title>
  <dc:creator>Leveling</dc:creator>
  <cp:lastModifiedBy>Leveling</cp:lastModifiedBy>
  <cp:revision>65</cp:revision>
  <dcterms:created xsi:type="dcterms:W3CDTF">2013-09-10T18:50:49Z</dcterms:created>
  <dcterms:modified xsi:type="dcterms:W3CDTF">2013-09-12T13:51:31Z</dcterms:modified>
</cp:coreProperties>
</file>