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68" r:id="rId4"/>
    <p:sldId id="260" r:id="rId5"/>
    <p:sldId id="263" r:id="rId6"/>
    <p:sldId id="265" r:id="rId7"/>
    <p:sldId id="266" r:id="rId8"/>
    <p:sldId id="269" r:id="rId9"/>
    <p:sldId id="267" r:id="rId10"/>
    <p:sldId id="273" r:id="rId11"/>
    <p:sldId id="270" r:id="rId12"/>
    <p:sldId id="280" r:id="rId13"/>
    <p:sldId id="271" r:id="rId14"/>
    <p:sldId id="279" r:id="rId15"/>
    <p:sldId id="272" r:id="rId16"/>
    <p:sldId id="274" r:id="rId17"/>
    <p:sldId id="276" r:id="rId18"/>
    <p:sldId id="277" r:id="rId19"/>
    <p:sldId id="281" r:id="rId20"/>
    <p:sldId id="275" r:id="rId21"/>
    <p:sldId id="258" r:id="rId22"/>
    <p:sldId id="259"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1CD62-ED06-CA42-81C3-2DAA3F3412FF}"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E49A3-907D-7E46-90E8-6120B429312E}" type="slidenum">
              <a:rPr lang="en-US" smtClean="0"/>
              <a:t>‹#›</a:t>
            </a:fld>
            <a:endParaRPr lang="en-US"/>
          </a:p>
        </p:txBody>
      </p:sp>
    </p:spTree>
    <p:extLst>
      <p:ext uri="{BB962C8B-B14F-4D97-AF65-F5344CB8AC3E}">
        <p14:creationId xmlns:p14="http://schemas.microsoft.com/office/powerpoint/2010/main" val="1236615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missing gap? What will make these networks secure, and manageable?</a:t>
            </a:r>
            <a:r>
              <a:rPr lang="en-US" baseline="0" dirty="0" smtClean="0"/>
              <a:t> What is the ping equivalent of SDN? Or in this programmatic world, is that a different tool – </a:t>
            </a:r>
            <a:r>
              <a:rPr lang="en-US" baseline="0" dirty="0" err="1" smtClean="0"/>
              <a:t>ndb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8CB1B0-136D-B540-BE14-ED8668DD5728}" type="slidenum">
              <a:rPr lang="en-US" smtClean="0"/>
              <a:t>3</a:t>
            </a:fld>
            <a:endParaRPr lang="en-US"/>
          </a:p>
        </p:txBody>
      </p:sp>
    </p:spTree>
    <p:extLst>
      <p:ext uri="{BB962C8B-B14F-4D97-AF65-F5344CB8AC3E}">
        <p14:creationId xmlns:p14="http://schemas.microsoft.com/office/powerpoint/2010/main" val="319059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the push</a:t>
            </a:r>
            <a:r>
              <a:rPr lang="en-US" baseline="0" dirty="0" smtClean="0"/>
              <a:t> for this workshop came from the OSTP – the workshop goals and objectives that are captured in the document in front of you. I started my career programming routers in Wellfleet communications – I am sure very few people have heard of that company. But in the last 23 years from gopher to social media, pine to html-based email, billion dollar </a:t>
            </a:r>
            <a:r>
              <a:rPr lang="en-US" baseline="0" dirty="0" err="1" smtClean="0"/>
              <a:t>facebook</a:t>
            </a:r>
            <a:r>
              <a:rPr lang="en-US" baseline="0" dirty="0" smtClean="0"/>
              <a:t> and twitter IPOs, a lot of value has been created by the internet. We are at a unique stage, with new technology, that has in the past few years proven the potential to be helpful and disruptive. </a:t>
            </a:r>
          </a:p>
          <a:p>
            <a:endParaRPr lang="en-US" baseline="0" dirty="0" smtClean="0"/>
          </a:p>
          <a:p>
            <a:r>
              <a:rPr lang="en-US" baseline="0" dirty="0" smtClean="0"/>
              <a:t>This program review is to identify the gap to take SDN-based networks to the next level, to enable an engine of innovation, that when we look back, will have created equal or more value to the community at large. This is an important responsibility in your hands….How do we do that from the workshop today?</a:t>
            </a:r>
            <a:endParaRPr lang="en-US" dirty="0"/>
          </a:p>
        </p:txBody>
      </p:sp>
      <p:sp>
        <p:nvSpPr>
          <p:cNvPr id="4" name="Slide Number Placeholder 3"/>
          <p:cNvSpPr>
            <a:spLocks noGrp="1"/>
          </p:cNvSpPr>
          <p:nvPr>
            <p:ph type="sldNum" sz="quarter" idx="10"/>
          </p:nvPr>
        </p:nvSpPr>
        <p:spPr/>
        <p:txBody>
          <a:bodyPr/>
          <a:lstStyle/>
          <a:p>
            <a:fld id="{808CB1B0-136D-B540-BE14-ED8668DD5728}" type="slidenum">
              <a:rPr lang="en-US" smtClean="0"/>
              <a:t>4</a:t>
            </a:fld>
            <a:endParaRPr lang="en-US"/>
          </a:p>
        </p:txBody>
      </p:sp>
    </p:spTree>
    <p:extLst>
      <p:ext uri="{BB962C8B-B14F-4D97-AF65-F5344CB8AC3E}">
        <p14:creationId xmlns:p14="http://schemas.microsoft.com/office/powerpoint/2010/main" val="123801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a:t>
            </a:r>
            <a:r>
              <a:rPr lang="en-US" baseline="0" dirty="0" smtClean="0"/>
              <a:t> summarize the goals in different words – we need to bridge the ‘operational’ gap that we see facing SDN networks today. I see network engineers cringing at some of the techniques considered acceptable. The market has moved, from reactive flows to proactive flows, at least the majority. But there are still a lot of management gaps that make these networks operable. Some of that requires new tools, skills – architecture and planning changes, and what about policies – cannot have the same firewall policies as before. </a:t>
            </a:r>
          </a:p>
          <a:p>
            <a:endParaRPr lang="en-US" baseline="0" dirty="0" smtClean="0"/>
          </a:p>
          <a:p>
            <a:r>
              <a:rPr lang="en-US" baseline="0" dirty="0" smtClean="0"/>
              <a:t>In order to move the state of technology forward, it is important to supplement the research and innovative thinking with running networks (and running code). These networks do not have to be isolation as are many of the </a:t>
            </a:r>
            <a:r>
              <a:rPr lang="en-US" baseline="0" dirty="0" err="1" smtClean="0"/>
              <a:t>testbeds</a:t>
            </a:r>
            <a:r>
              <a:rPr lang="en-US" baseline="0" dirty="0" smtClean="0"/>
              <a:t> today – but need to be connected to the general purpose internet, and be carrying the same browser packets that the regular networks carry. I see some of you shaking your heads, well if you think that is fantasy, then pointing out a gap, and laying that challenge in front of the so many smart people in front of me today is the right thing to do. It is not possible today, hence the need for a concerted effort to bridge that gap and address security.</a:t>
            </a:r>
          </a:p>
          <a:p>
            <a:endParaRPr lang="en-US" baseline="0" dirty="0" smtClean="0"/>
          </a:p>
          <a:p>
            <a:r>
              <a:rPr lang="en-US" baseline="0" dirty="0" smtClean="0"/>
              <a:t>And in addition to that, the focus is on the users and applications – since a network that serves no users or applications, is similar to the tree that fell in the forest when no one was listening.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8CB1B0-136D-B540-BE14-ED8668DD5728}" type="slidenum">
              <a:rPr lang="en-US" smtClean="0"/>
              <a:t>5</a:t>
            </a:fld>
            <a:endParaRPr lang="en-US"/>
          </a:p>
        </p:txBody>
      </p:sp>
    </p:spTree>
    <p:extLst>
      <p:ext uri="{BB962C8B-B14F-4D97-AF65-F5344CB8AC3E}">
        <p14:creationId xmlns:p14="http://schemas.microsoft.com/office/powerpoint/2010/main" val="21667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a:t>
            </a:r>
            <a:r>
              <a:rPr lang="en-US" baseline="0" dirty="0" smtClean="0"/>
              <a:t> start the workshop, I would like to thank the people who championed this workshop and made it happen, through their sponsorship. Grant Miller from NITRD, Vince </a:t>
            </a:r>
            <a:r>
              <a:rPr lang="en-US" baseline="0" dirty="0" err="1" smtClean="0"/>
              <a:t>Dattoria</a:t>
            </a:r>
            <a:r>
              <a:rPr lang="en-US" baseline="0" dirty="0" smtClean="0"/>
              <a:t>, program manager ESnet from DOE, and Bryan Lyles, program manager NSF. In addition, I had a lot of logistical support from Keri Cagle from OARU, and Angela Carter from NITRD – without them you wouldn’t be enjoying a seamless registration experience. </a:t>
            </a:r>
          </a:p>
          <a:p>
            <a:endParaRPr lang="en-US" baseline="0" dirty="0" smtClean="0"/>
          </a:p>
          <a:p>
            <a:r>
              <a:rPr lang="en-US" baseline="0" dirty="0" smtClean="0"/>
              <a:t>A lot of effort was put in by the organizing committee, Chip </a:t>
            </a:r>
            <a:r>
              <a:rPr lang="en-US" baseline="0" dirty="0" err="1" smtClean="0"/>
              <a:t>Ellitt</a:t>
            </a:r>
            <a:r>
              <a:rPr lang="en-US" baseline="0" dirty="0" smtClean="0"/>
              <a:t>, Ron Hutchins, Roy </a:t>
            </a:r>
            <a:r>
              <a:rPr lang="en-US" baseline="0" dirty="0" err="1" smtClean="0"/>
              <a:t>campbell</a:t>
            </a:r>
            <a:r>
              <a:rPr lang="en-US" baseline="0" dirty="0" smtClean="0"/>
              <a:t>, </a:t>
            </a:r>
            <a:r>
              <a:rPr lang="en-US" baseline="0" dirty="0" err="1" smtClean="0"/>
              <a:t>eric</a:t>
            </a:r>
            <a:r>
              <a:rPr lang="en-US" baseline="0" dirty="0" smtClean="0"/>
              <a:t> </a:t>
            </a:r>
            <a:r>
              <a:rPr lang="en-US" baseline="0" dirty="0" err="1" smtClean="0"/>
              <a:t>boyd</a:t>
            </a:r>
            <a:r>
              <a:rPr lang="en-US" baseline="0" dirty="0" smtClean="0"/>
              <a:t> and Bill Snow. In addition, we had a ‘problem-removal committee’ the steering group from LSN and NSF </a:t>
            </a:r>
            <a:r>
              <a:rPr lang="en-US" baseline="0" dirty="0" err="1" smtClean="0"/>
              <a:t>Pis</a:t>
            </a:r>
            <a:r>
              <a:rPr lang="en-US" baseline="0" dirty="0" smtClean="0"/>
              <a:t> who are going to work to disburse the payments for travel to academics. Please see me if you are unaware of that and/or want funding.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8CB1B0-136D-B540-BE14-ED8668DD5728}" type="slidenum">
              <a:rPr lang="en-US" smtClean="0"/>
              <a:t>8</a:t>
            </a:fld>
            <a:endParaRPr lang="en-US"/>
          </a:p>
        </p:txBody>
      </p:sp>
    </p:spTree>
    <p:extLst>
      <p:ext uri="{BB962C8B-B14F-4D97-AF65-F5344CB8AC3E}">
        <p14:creationId xmlns:p14="http://schemas.microsoft.com/office/powerpoint/2010/main" val="44303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Keynotes – will provide</a:t>
            </a:r>
            <a:r>
              <a:rPr lang="en-US" baseline="0" dirty="0" smtClean="0"/>
              <a:t> you a sampling of the various perspectives, Breakout groups – here is your opportunity to speak up and share ideas, point missing gaps, Readouts and discussion amongst the larger team, and then a workshop report to ensure that we do not contain your insights and knowledge just within the four walls of this room. Before we start on them, let me share with you my perspective and then hopefully you will be able to listen to the keynotes with those lenses. </a:t>
            </a:r>
          </a:p>
          <a:p>
            <a:endParaRPr lang="en-US" dirty="0"/>
          </a:p>
        </p:txBody>
      </p:sp>
      <p:sp>
        <p:nvSpPr>
          <p:cNvPr id="4" name="Slide Number Placeholder 3"/>
          <p:cNvSpPr>
            <a:spLocks noGrp="1"/>
          </p:cNvSpPr>
          <p:nvPr>
            <p:ph type="sldNum" sz="quarter" idx="10"/>
          </p:nvPr>
        </p:nvSpPr>
        <p:spPr/>
        <p:txBody>
          <a:bodyPr/>
          <a:lstStyle/>
          <a:p>
            <a:fld id="{808CB1B0-136D-B540-BE14-ED8668DD5728}" type="slidenum">
              <a:rPr lang="en-US" smtClean="0"/>
              <a:t>9</a:t>
            </a:fld>
            <a:endParaRPr lang="en-US"/>
          </a:p>
        </p:txBody>
      </p:sp>
    </p:spTree>
    <p:extLst>
      <p:ext uri="{BB962C8B-B14F-4D97-AF65-F5344CB8AC3E}">
        <p14:creationId xmlns:p14="http://schemas.microsoft.com/office/powerpoint/2010/main" val="108003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 are hard to manage, and harder to evolve</a:t>
            </a:r>
            <a:endParaRPr lang="en-US" dirty="0"/>
          </a:p>
        </p:txBody>
      </p:sp>
      <p:sp>
        <p:nvSpPr>
          <p:cNvPr id="4" name="Slide Number Placeholder 3"/>
          <p:cNvSpPr>
            <a:spLocks noGrp="1"/>
          </p:cNvSpPr>
          <p:nvPr>
            <p:ph type="sldNum" sz="quarter" idx="10"/>
          </p:nvPr>
        </p:nvSpPr>
        <p:spPr/>
        <p:txBody>
          <a:bodyPr/>
          <a:lstStyle/>
          <a:p>
            <a:fld id="{C898E522-294A-6748-A899-337BA1C6BCFE}" type="slidenum">
              <a:rPr lang="en-US" smtClean="0"/>
              <a:t>21</a:t>
            </a:fld>
            <a:endParaRPr lang="en-US"/>
          </a:p>
        </p:txBody>
      </p:sp>
    </p:spTree>
    <p:extLst>
      <p:ext uri="{BB962C8B-B14F-4D97-AF65-F5344CB8AC3E}">
        <p14:creationId xmlns:p14="http://schemas.microsoft.com/office/powerpoint/2010/main" val="53012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Makes networking look like the rest of the industry</a:t>
            </a:r>
          </a:p>
          <a:p>
            <a:endParaRPr lang="en-US" dirty="0"/>
          </a:p>
        </p:txBody>
      </p:sp>
      <p:sp>
        <p:nvSpPr>
          <p:cNvPr id="4" name="Slide Number Placeholder 3"/>
          <p:cNvSpPr>
            <a:spLocks noGrp="1"/>
          </p:cNvSpPr>
          <p:nvPr>
            <p:ph type="sldNum" sz="quarter" idx="10"/>
          </p:nvPr>
        </p:nvSpPr>
        <p:spPr/>
        <p:txBody>
          <a:bodyPr/>
          <a:lstStyle/>
          <a:p>
            <a:fld id="{C898E522-294A-6748-A899-337BA1C6BCFE}" type="slidenum">
              <a:rPr lang="en-US" smtClean="0"/>
              <a:t>22</a:t>
            </a:fld>
            <a:endParaRPr lang="en-US"/>
          </a:p>
        </p:txBody>
      </p:sp>
    </p:spTree>
    <p:extLst>
      <p:ext uri="{BB962C8B-B14F-4D97-AF65-F5344CB8AC3E}">
        <p14:creationId xmlns:p14="http://schemas.microsoft.com/office/powerpoint/2010/main" val="107594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9" descr="ESnet_bckgr_art.png"/>
          <p:cNvPicPr>
            <a:picLocks noChangeAspect="1"/>
          </p:cNvPicPr>
          <p:nvPr/>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45B2D-2A65-6440-A56C-CD8CBB927F0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B08DB-3775-BE40-94EE-5C97F5D5561A}" type="slidenum">
              <a:rPr lang="en-US" smtClean="0"/>
              <a:t>‹#›</a:t>
            </a:fld>
            <a:endParaRPr lang="en-US"/>
          </a:p>
        </p:txBody>
      </p:sp>
    </p:spTree>
    <p:extLst>
      <p:ext uri="{BB962C8B-B14F-4D97-AF65-F5344CB8AC3E}">
        <p14:creationId xmlns:p14="http://schemas.microsoft.com/office/powerpoint/2010/main" val="53884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457200" y="6303963"/>
            <a:ext cx="2133600" cy="182562"/>
          </a:xfrm>
        </p:spPr>
        <p:txBody>
          <a:bodyPr/>
          <a:lstStyle>
            <a:lvl1pPr>
              <a:defRPr smtClean="0">
                <a:solidFill>
                  <a:schemeClr val="tx1"/>
                </a:solidFill>
              </a:defRPr>
            </a:lvl1pPr>
          </a:lstStyle>
          <a:p>
            <a:fld id="{22C45B2D-2A65-6440-A56C-CD8CBB927F09}" type="datetimeFigureOut">
              <a:rPr lang="en-US" smtClean="0"/>
              <a:t>2/26/2014</a:t>
            </a:fld>
            <a:endParaRPr lang="en-US"/>
          </a:p>
        </p:txBody>
      </p:sp>
      <p:sp>
        <p:nvSpPr>
          <p:cNvPr id="5" name="Footer Placeholder 4"/>
          <p:cNvSpPr>
            <a:spLocks noGrp="1"/>
          </p:cNvSpPr>
          <p:nvPr>
            <p:ph type="ftr" sz="quarter" idx="11"/>
          </p:nvPr>
        </p:nvSpPr>
        <p:spPr>
          <a:xfrm>
            <a:off x="3124200" y="6303963"/>
            <a:ext cx="2895600" cy="182562"/>
          </a:xfrm>
        </p:spPr>
        <p:txBody>
          <a:bodyPr/>
          <a:lstStyle>
            <a:lvl1pPr>
              <a:defRPr dirty="0" smtClean="0">
                <a:solidFill>
                  <a:schemeClr val="tx1"/>
                </a:solidFill>
              </a:defRPr>
            </a:lvl1pPr>
          </a:lstStyle>
          <a:p>
            <a:endParaRPr lang="en-US"/>
          </a:p>
        </p:txBody>
      </p:sp>
      <p:sp>
        <p:nvSpPr>
          <p:cNvPr id="6" name="Slide Number Placeholder 5"/>
          <p:cNvSpPr>
            <a:spLocks noGrp="1"/>
          </p:cNvSpPr>
          <p:nvPr>
            <p:ph type="sldNum" sz="quarter" idx="12"/>
          </p:nvPr>
        </p:nvSpPr>
        <p:spPr>
          <a:xfrm>
            <a:off x="6553200" y="6303963"/>
            <a:ext cx="2133600" cy="182562"/>
          </a:xfrm>
        </p:spPr>
        <p:txBody>
          <a:bodyPr/>
          <a:lstStyle>
            <a:lvl1pPr>
              <a:defRPr>
                <a:solidFill>
                  <a:schemeClr val="tx1"/>
                </a:solidFill>
              </a:defRPr>
            </a:lvl1pPr>
          </a:lstStyle>
          <a:p>
            <a:fld id="{820B08DB-3775-BE40-94EE-5C97F5D556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ESnet_color_lg.png"/>
          <p:cNvPicPr>
            <a:picLocks noChangeAspect="1"/>
          </p:cNvPicPr>
          <p:nvPr/>
        </p:nvPicPr>
        <p:blipFill>
          <a:blip r:embed="rId2"/>
          <a:srcRect/>
          <a:stretch>
            <a:fillRect/>
          </a:stretch>
        </p:blipFill>
        <p:spPr bwMode="auto">
          <a:xfrm>
            <a:off x="457200" y="433388"/>
            <a:ext cx="1700213" cy="2036762"/>
          </a:xfrm>
          <a:prstGeom prst="rect">
            <a:avLst/>
          </a:prstGeom>
          <a:noFill/>
          <a:ln w="9525">
            <a:noFill/>
            <a:miter lim="800000"/>
            <a:headEnd/>
            <a:tailEnd/>
          </a:ln>
        </p:spPr>
      </p:pic>
      <p:sp>
        <p:nvSpPr>
          <p:cNvPr id="5" name="TextBox 4"/>
          <p:cNvSpPr txBox="1"/>
          <p:nvPr/>
        </p:nvSpPr>
        <p:spPr>
          <a:xfrm>
            <a:off x="7607300" y="0"/>
            <a:ext cx="1536700" cy="1714500"/>
          </a:xfrm>
          <a:prstGeom prst="rect">
            <a:avLst/>
          </a:prstGeom>
          <a:solidFill>
            <a:schemeClr val="bg1"/>
          </a:solidFill>
        </p:spPr>
        <p:txBody>
          <a:bodyPr>
            <a:spAutoFit/>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57200" y="4406900"/>
            <a:ext cx="8037513" cy="1362075"/>
          </a:xfrm>
        </p:spPr>
        <p:txBody>
          <a:bodyPr anchor="t"/>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037513"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fld id="{22C45B2D-2A65-6440-A56C-CD8CBB927F09}" type="datetimeFigureOut">
              <a:rPr lang="en-US" smtClean="0"/>
              <a:t>2/26/2014</a:t>
            </a:fld>
            <a:endParaRPr lang="en-US"/>
          </a:p>
        </p:txBody>
      </p:sp>
      <p:sp>
        <p:nvSpPr>
          <p:cNvPr id="7" name="Footer Placeholder 4"/>
          <p:cNvSpPr>
            <a:spLocks noGrp="1"/>
          </p:cNvSpPr>
          <p:nvPr>
            <p:ph type="ftr" sz="quarter" idx="11"/>
          </p:nvPr>
        </p:nvSpPr>
        <p:spPr/>
        <p:txBody>
          <a:bodyPr/>
          <a:lstStyle>
            <a:lvl1pPr>
              <a:defRPr dirty="0" smtClean="0"/>
            </a:lvl1pPr>
          </a:lstStyle>
          <a:p>
            <a:endParaRPr lang="en-US"/>
          </a:p>
        </p:txBody>
      </p:sp>
      <p:sp>
        <p:nvSpPr>
          <p:cNvPr id="8"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274638"/>
            <a:ext cx="70993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spcBef>
                <a:spcPts val="900"/>
              </a:spcBef>
              <a:defRPr sz="1800"/>
            </a:lvl1pPr>
            <a:lvl2pPr>
              <a:spcBef>
                <a:spcPts val="600"/>
              </a:spcBef>
              <a:defRPr sz="1800"/>
            </a:lvl2pPr>
            <a:lvl3pPr>
              <a:spcBef>
                <a:spcPts val="400"/>
              </a:spcBef>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spcBef>
                <a:spcPts val="9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Date Placeholder 3"/>
          <p:cNvSpPr>
            <a:spLocks noGrp="1"/>
          </p:cNvSpPr>
          <p:nvPr>
            <p:ph type="dt" sz="half" idx="10"/>
          </p:nvPr>
        </p:nvSpPr>
        <p:spPr/>
        <p:txBody>
          <a:bodyPr/>
          <a:lstStyle>
            <a:lvl1pPr>
              <a:defRPr smtClean="0"/>
            </a:lvl1pPr>
          </a:lstStyle>
          <a:p>
            <a:fld id="{22C45B2D-2A65-6440-A56C-CD8CBB927F09}" type="datetimeFigureOut">
              <a:rPr lang="en-US" smtClean="0"/>
              <a:t>2/26/2014</a:t>
            </a:fld>
            <a:endParaRPr lang="en-US"/>
          </a:p>
        </p:txBody>
      </p:sp>
      <p:sp>
        <p:nvSpPr>
          <p:cNvPr id="7" name="Footer Placeholder 4"/>
          <p:cNvSpPr>
            <a:spLocks noGrp="1"/>
          </p:cNvSpPr>
          <p:nvPr>
            <p:ph type="ftr" sz="quarter" idx="11"/>
          </p:nvPr>
        </p:nvSpPr>
        <p:spPr/>
        <p:txBody>
          <a:bodyPr/>
          <a:lstStyle>
            <a:lvl1pPr>
              <a:defRPr dirty="0" smtClean="0"/>
            </a:lvl1pPr>
          </a:lstStyle>
          <a:p>
            <a:endParaRPr lang="en-US"/>
          </a:p>
        </p:txBody>
      </p:sp>
      <p:sp>
        <p:nvSpPr>
          <p:cNvPr id="8"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274638"/>
            <a:ext cx="71501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p:txBody>
          <a:bodyPr/>
          <a:lstStyle>
            <a:lvl1pPr>
              <a:defRPr smtClean="0"/>
            </a:lvl1pPr>
          </a:lstStyle>
          <a:p>
            <a:fld id="{22C45B2D-2A65-6440-A56C-CD8CBB927F09}" type="datetimeFigureOut">
              <a:rPr lang="en-US" smtClean="0"/>
              <a:t>2/26/2014</a:t>
            </a:fld>
            <a:endParaRPr lang="en-US"/>
          </a:p>
        </p:txBody>
      </p:sp>
      <p:sp>
        <p:nvSpPr>
          <p:cNvPr id="9" name="Footer Placeholder 4"/>
          <p:cNvSpPr>
            <a:spLocks noGrp="1"/>
          </p:cNvSpPr>
          <p:nvPr>
            <p:ph type="ftr" sz="quarter" idx="11"/>
          </p:nvPr>
        </p:nvSpPr>
        <p:spPr/>
        <p:txBody>
          <a:bodyPr/>
          <a:lstStyle>
            <a:lvl1pPr>
              <a:defRPr dirty="0" smtClean="0"/>
            </a:lvl1pPr>
          </a:lstStyle>
          <a:p>
            <a:endParaRPr lang="en-US"/>
          </a:p>
        </p:txBody>
      </p:sp>
      <p:sp>
        <p:nvSpPr>
          <p:cNvPr id="10"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274638"/>
            <a:ext cx="70993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fld id="{22C45B2D-2A65-6440-A56C-CD8CBB927F09}" type="datetimeFigureOut">
              <a:rPr lang="en-US" smtClean="0"/>
              <a:t>2/26/2014</a:t>
            </a:fld>
            <a:endParaRPr lang="en-US"/>
          </a:p>
        </p:txBody>
      </p:sp>
      <p:sp>
        <p:nvSpPr>
          <p:cNvPr id="5" name="Footer Placeholder 4"/>
          <p:cNvSpPr>
            <a:spLocks noGrp="1"/>
          </p:cNvSpPr>
          <p:nvPr>
            <p:ph type="ftr" sz="quarter" idx="11"/>
          </p:nvPr>
        </p:nvSpPr>
        <p:spPr/>
        <p:txBody>
          <a:bodyPr/>
          <a:lstStyle>
            <a:lvl1pPr>
              <a:defRPr dirty="0" smtClean="0"/>
            </a:lvl1pPr>
          </a:lstStyle>
          <a:p>
            <a:endParaRPr lang="en-US"/>
          </a:p>
        </p:txBody>
      </p:sp>
      <p:sp>
        <p:nvSpPr>
          <p:cNvPr id="6"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2C45B2D-2A65-6440-A56C-CD8CBB927F09}" type="datetimeFigureOut">
              <a:rPr lang="en-US" smtClean="0"/>
              <a:t>2/26/2014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ESnet_color_sm.png"/>
          <p:cNvPicPr>
            <a:picLocks noChangeAspect="1"/>
          </p:cNvPicPr>
          <p:nvPr/>
        </p:nvPicPr>
        <p:blipFill>
          <a:blip r:embed="rId2"/>
          <a:srcRect/>
          <a:stretch>
            <a:fillRect/>
          </a:stretch>
        </p:blipFill>
        <p:spPr bwMode="auto">
          <a:xfrm>
            <a:off x="7807325" y="274638"/>
            <a:ext cx="1000125" cy="1176337"/>
          </a:xfrm>
          <a:prstGeom prst="rect">
            <a:avLst/>
          </a:prstGeom>
          <a:noFill/>
          <a:ln w="9525">
            <a:noFill/>
            <a:miter lim="800000"/>
            <a:headEnd/>
            <a:tailEnd/>
          </a:ln>
        </p:spPr>
      </p:pic>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fld id="{22C45B2D-2A65-6440-A56C-CD8CBB927F09}" type="datetimeFigureOut">
              <a:rPr lang="en-US" smtClean="0"/>
              <a:t>2/26/2014</a:t>
            </a:fld>
            <a:endParaRPr lang="en-US"/>
          </a:p>
        </p:txBody>
      </p:sp>
      <p:sp>
        <p:nvSpPr>
          <p:cNvPr id="7" name="Footer Placeholder 4"/>
          <p:cNvSpPr>
            <a:spLocks noGrp="1"/>
          </p:cNvSpPr>
          <p:nvPr>
            <p:ph type="ftr" sz="quarter" idx="11"/>
          </p:nvPr>
        </p:nvSpPr>
        <p:spPr/>
        <p:txBody>
          <a:bodyPr/>
          <a:lstStyle>
            <a:lvl1pPr>
              <a:defRPr dirty="0" smtClean="0"/>
            </a:lvl1pPr>
          </a:lstStyle>
          <a:p>
            <a:endParaRPr lang="en-US"/>
          </a:p>
        </p:txBody>
      </p:sp>
      <p:sp>
        <p:nvSpPr>
          <p:cNvPr id="8"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C45B2D-2A65-6440-A56C-CD8CBB927F09}" type="datetimeFigureOut">
              <a:rPr lang="en-US" smtClean="0"/>
              <a:t>2/26/2014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20B08DB-3775-BE40-94EE-5C97F5D556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ESnet_bckgr_art.png"/>
          <p:cNvPicPr>
            <a:picLocks noChangeAspect="1"/>
          </p:cNvPicPr>
          <p:nvPr/>
        </p:nvPicPr>
        <p:blipFill>
          <a:blip r:embed="rId12"/>
          <a:srcRect l="45847"/>
          <a:stretch>
            <a:fillRect/>
          </a:stretch>
        </p:blipFill>
        <p:spPr bwMode="auto">
          <a:xfrm>
            <a:off x="0" y="1588"/>
            <a:ext cx="2805113" cy="68564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First level bullet</a:t>
            </a:r>
          </a:p>
          <a:p>
            <a:pPr lvl="2"/>
            <a:r>
              <a:rPr lang="en-US"/>
              <a:t>	Second level bullet</a:t>
            </a:r>
          </a:p>
          <a:p>
            <a:pPr lvl="3"/>
            <a:r>
              <a:rPr lang="en-US"/>
              <a:t>	Third level bullet</a:t>
            </a:r>
          </a:p>
        </p:txBody>
      </p:sp>
      <p:sp>
        <p:nvSpPr>
          <p:cNvPr id="4" name="Date Placeholder 3"/>
          <p:cNvSpPr>
            <a:spLocks noGrp="1"/>
          </p:cNvSpPr>
          <p:nvPr>
            <p:ph type="dt" sz="half" idx="2"/>
          </p:nvPr>
        </p:nvSpPr>
        <p:spPr>
          <a:xfrm>
            <a:off x="457200" y="6307138"/>
            <a:ext cx="2133600" cy="184150"/>
          </a:xfrm>
          <a:prstGeom prst="rect">
            <a:avLst/>
          </a:prstGeom>
        </p:spPr>
        <p:txBody>
          <a:bodyPr vert="horz" lIns="91440" tIns="45720" rIns="91440" bIns="45720" rtlCol="0" anchor="ctr"/>
          <a:lstStyle>
            <a:lvl1pPr algn="l" fontAlgn="auto">
              <a:spcBef>
                <a:spcPts val="0"/>
              </a:spcBef>
              <a:spcAft>
                <a:spcPts val="0"/>
              </a:spcAft>
              <a:defRPr sz="600" smtClean="0">
                <a:solidFill>
                  <a:schemeClr val="tx1"/>
                </a:solidFill>
                <a:latin typeface="+mn-lt"/>
                <a:ea typeface="+mn-ea"/>
                <a:cs typeface="+mn-cs"/>
              </a:defRPr>
            </a:lvl1pPr>
          </a:lstStyle>
          <a:p>
            <a:fld id="{22C45B2D-2A65-6440-A56C-CD8CBB927F09}" type="datetimeFigureOut">
              <a:rPr lang="en-US" smtClean="0"/>
              <a:t>2/26/2014</a:t>
            </a:fld>
            <a:endParaRPr lang="en-US"/>
          </a:p>
        </p:txBody>
      </p:sp>
      <p:sp>
        <p:nvSpPr>
          <p:cNvPr id="5" name="Footer Placeholder 4"/>
          <p:cNvSpPr>
            <a:spLocks noGrp="1"/>
          </p:cNvSpPr>
          <p:nvPr>
            <p:ph type="ftr" sz="quarter" idx="3"/>
          </p:nvPr>
        </p:nvSpPr>
        <p:spPr>
          <a:xfrm>
            <a:off x="2590800" y="6307138"/>
            <a:ext cx="3962400" cy="184150"/>
          </a:xfrm>
          <a:prstGeom prst="rect">
            <a:avLst/>
          </a:prstGeom>
        </p:spPr>
        <p:txBody>
          <a:bodyPr vert="horz" wrap="square" lIns="0" tIns="0" rIns="0" bIns="0" rtlCol="0" anchor="ctr"/>
          <a:lstStyle>
            <a:lvl1pPr algn="ctr" fontAlgn="auto">
              <a:spcBef>
                <a:spcPts val="0"/>
              </a:spcBef>
              <a:spcAft>
                <a:spcPts val="0"/>
              </a:spcAft>
              <a:defRPr sz="600" dirty="0" smtClean="0">
                <a:solidFill>
                  <a:schemeClr val="tx1"/>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07138"/>
            <a:ext cx="2133600" cy="184150"/>
          </a:xfrm>
          <a:prstGeom prst="rect">
            <a:avLst/>
          </a:prstGeom>
        </p:spPr>
        <p:txBody>
          <a:bodyPr vert="horz" lIns="91440" tIns="45720" rIns="91440" bIns="45720" rtlCol="0" anchor="ctr"/>
          <a:lstStyle>
            <a:lvl1pPr algn="r" fontAlgn="auto">
              <a:spcBef>
                <a:spcPts val="0"/>
              </a:spcBef>
              <a:spcAft>
                <a:spcPts val="0"/>
              </a:spcAft>
              <a:defRPr sz="600" smtClean="0">
                <a:solidFill>
                  <a:schemeClr val="tx1"/>
                </a:solidFill>
                <a:latin typeface="+mn-lt"/>
                <a:ea typeface="+mn-ea"/>
                <a:cs typeface="+mn-cs"/>
              </a:defRPr>
            </a:lvl1pPr>
          </a:lstStyle>
          <a:p>
            <a:fld id="{820B08DB-3775-BE40-94EE-5C97F5D5561A}" type="slidenum">
              <a:rPr lang="en-US" smtClean="0"/>
              <a:t>‹#›</a:t>
            </a:fld>
            <a:endParaRPr lang="en-US"/>
          </a:p>
        </p:txBody>
      </p:sp>
      <p:pic>
        <p:nvPicPr>
          <p:cNvPr id="1032" name="Picture 9" descr="ESnet_color_sm.png"/>
          <p:cNvPicPr>
            <a:picLocks noChangeAspect="1"/>
          </p:cNvPicPr>
          <p:nvPr/>
        </p:nvPicPr>
        <p:blipFill>
          <a:blip r:embed="rId13"/>
          <a:srcRect/>
          <a:stretch>
            <a:fillRect/>
          </a:stretch>
        </p:blipFill>
        <p:spPr bwMode="auto">
          <a:xfrm>
            <a:off x="7807325" y="274638"/>
            <a:ext cx="1000125" cy="1176337"/>
          </a:xfrm>
          <a:prstGeom prst="rect">
            <a:avLst/>
          </a:prstGeom>
          <a:noFill/>
          <a:ln w="9525">
            <a:noFill/>
            <a:miter lim="800000"/>
            <a:headEnd/>
            <a:tailEnd/>
          </a:ln>
        </p:spPr>
      </p:pic>
      <p:sp>
        <p:nvSpPr>
          <p:cNvPr id="17" name="Text Placeholder 9"/>
          <p:cNvSpPr txBox="1">
            <a:spLocks/>
          </p:cNvSpPr>
          <p:nvPr/>
        </p:nvSpPr>
        <p:spPr bwMode="auto">
          <a:xfrm>
            <a:off x="-111125" y="6496050"/>
            <a:ext cx="4683125" cy="514350"/>
          </a:xfrm>
          <a:prstGeom prst="rect">
            <a:avLst/>
          </a:prstGeom>
          <a:solidFill>
            <a:srgbClr val="629FC3"/>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Lawrence Berkeley National Laboratory</a:t>
            </a:r>
          </a:p>
        </p:txBody>
      </p:sp>
      <p:sp>
        <p:nvSpPr>
          <p:cNvPr id="18" name="Text Placeholder 9"/>
          <p:cNvSpPr txBox="1">
            <a:spLocks/>
          </p:cNvSpPr>
          <p:nvPr/>
        </p:nvSpPr>
        <p:spPr bwMode="auto">
          <a:xfrm>
            <a:off x="4572000" y="6496050"/>
            <a:ext cx="4683125" cy="514350"/>
          </a:xfrm>
          <a:prstGeom prst="rect">
            <a:avLst/>
          </a:prstGeom>
          <a:solidFill>
            <a:schemeClr val="tx1"/>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U.S. Department of Energy  |  Office of Science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1" fontAlgn="base" hangingPunct="1">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1" fontAlgn="base" hangingPunct="1">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1" fontAlgn="base" hangingPunct="1">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Software-Defined Networking</a:t>
            </a:r>
            <a:br>
              <a:rPr lang="en-US" dirty="0" smtClean="0"/>
            </a:br>
            <a:r>
              <a:rPr lang="en-US" dirty="0" smtClean="0"/>
              <a:t>Workshop: Motivations and preliminary findings</a:t>
            </a:r>
            <a:endParaRPr lang="en-US" dirty="0"/>
          </a:p>
        </p:txBody>
      </p:sp>
      <p:sp>
        <p:nvSpPr>
          <p:cNvPr id="5" name="Subtitle 4"/>
          <p:cNvSpPr>
            <a:spLocks noGrp="1"/>
          </p:cNvSpPr>
          <p:nvPr>
            <p:ph type="subTitle" idx="1"/>
          </p:nvPr>
        </p:nvSpPr>
        <p:spPr/>
        <p:txBody>
          <a:bodyPr/>
          <a:lstStyle/>
          <a:p>
            <a:r>
              <a:rPr lang="en-US" dirty="0" smtClean="0"/>
              <a:t>Inder Monga</a:t>
            </a:r>
          </a:p>
          <a:p>
            <a:r>
              <a:rPr lang="en-US" dirty="0" smtClean="0"/>
              <a:t>Chief Technologist and Area Lead, ESnet</a:t>
            </a:r>
            <a:endParaRPr lang="en-US" dirty="0"/>
          </a:p>
        </p:txBody>
      </p:sp>
      <p:sp>
        <p:nvSpPr>
          <p:cNvPr id="6" name="Text Placeholder 5"/>
          <p:cNvSpPr>
            <a:spLocks noGrp="1"/>
          </p:cNvSpPr>
          <p:nvPr>
            <p:ph type="body" sz="quarter" idx="11"/>
          </p:nvPr>
        </p:nvSpPr>
        <p:spPr/>
        <p:txBody>
          <a:bodyPr/>
          <a:lstStyle/>
          <a:p>
            <a:r>
              <a:rPr lang="en-US" dirty="0" smtClean="0"/>
              <a:t>ESCC Meeting</a:t>
            </a:r>
          </a:p>
          <a:p>
            <a:r>
              <a:rPr lang="en-US" dirty="0" smtClean="0"/>
              <a:t>February 26</a:t>
            </a:r>
            <a:r>
              <a:rPr lang="en-US" baseline="30000" dirty="0" smtClean="0"/>
              <a:t>th</a:t>
            </a:r>
            <a:r>
              <a:rPr lang="en-US" dirty="0" smtClean="0"/>
              <a:t>, 2014</a:t>
            </a:r>
            <a:endParaRPr lang="en-US" dirty="0"/>
          </a:p>
        </p:txBody>
      </p:sp>
    </p:spTree>
    <p:extLst>
      <p:ext uri="{BB962C8B-B14F-4D97-AF65-F5344CB8AC3E}">
        <p14:creationId xmlns:p14="http://schemas.microsoft.com/office/powerpoint/2010/main" val="218464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56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6" name="Title 5"/>
          <p:cNvSpPr>
            <a:spLocks noGrp="1"/>
          </p:cNvSpPr>
          <p:nvPr>
            <p:ph type="title"/>
          </p:nvPr>
        </p:nvSpPr>
        <p:spPr>
          <a:xfrm>
            <a:off x="6640488" y="22567"/>
            <a:ext cx="2583403" cy="1538327"/>
          </a:xfrm>
        </p:spPr>
        <p:txBody>
          <a:bodyPr/>
          <a:lstStyle/>
          <a:p>
            <a:r>
              <a:rPr lang="en-US" sz="2400" dirty="0" smtClean="0">
                <a:solidFill>
                  <a:schemeClr val="bg1"/>
                </a:solidFill>
              </a:rPr>
              <a:t>Workshop Attendance</a:t>
            </a:r>
            <a:br>
              <a:rPr lang="en-US" sz="2400" dirty="0" smtClean="0">
                <a:solidFill>
                  <a:schemeClr val="bg1"/>
                </a:solidFill>
              </a:rPr>
            </a:br>
            <a:r>
              <a:rPr lang="en-US" sz="2400" dirty="0" smtClean="0">
                <a:solidFill>
                  <a:schemeClr val="bg1"/>
                </a:solidFill>
              </a:rPr>
              <a:t>Dec 17-18, 2013</a:t>
            </a:r>
            <a:endParaRPr lang="en-US" sz="2400" dirty="0">
              <a:solidFill>
                <a:schemeClr val="bg1"/>
              </a:solidFill>
            </a:endParaRPr>
          </a:p>
        </p:txBody>
      </p:sp>
    </p:spTree>
    <p:extLst>
      <p:ext uri="{BB962C8B-B14F-4D97-AF65-F5344CB8AC3E}">
        <p14:creationId xmlns:p14="http://schemas.microsoft.com/office/powerpoint/2010/main" val="387839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gaps (only a subset)</a:t>
            </a:r>
            <a:endParaRPr lang="en-US" dirty="0"/>
          </a:p>
        </p:txBody>
      </p:sp>
      <p:sp>
        <p:nvSpPr>
          <p:cNvPr id="3" name="Content Placeholder 2"/>
          <p:cNvSpPr>
            <a:spLocks noGrp="1"/>
          </p:cNvSpPr>
          <p:nvPr>
            <p:ph idx="1"/>
          </p:nvPr>
        </p:nvSpPr>
        <p:spPr/>
        <p:txBody>
          <a:bodyPr/>
          <a:lstStyle/>
          <a:p>
            <a:endParaRPr lang="en-US" dirty="0" smtClean="0"/>
          </a:p>
          <a:p>
            <a:r>
              <a:rPr lang="en-US" b="1" dirty="0" smtClean="0"/>
              <a:t>Time </a:t>
            </a:r>
            <a:r>
              <a:rPr lang="en-US" b="1" dirty="0"/>
              <a:t>is right for prototyping operational, multi-domain SDNs </a:t>
            </a:r>
            <a:endParaRPr lang="en-US" b="1" dirty="0" smtClean="0"/>
          </a:p>
          <a:p>
            <a:pPr lvl="1">
              <a:buFont typeface="Arial"/>
              <a:buChar char="•"/>
            </a:pPr>
            <a:r>
              <a:rPr lang="en-US" dirty="0" smtClean="0"/>
              <a:t>Connect up </a:t>
            </a:r>
            <a:r>
              <a:rPr lang="en-US" dirty="0" err="1" smtClean="0"/>
              <a:t>testbeds</a:t>
            </a:r>
            <a:r>
              <a:rPr lang="en-US" dirty="0" smtClean="0"/>
              <a:t> and operational networks</a:t>
            </a:r>
          </a:p>
          <a:p>
            <a:pPr lvl="1">
              <a:buFont typeface="Arial"/>
              <a:buChar char="•"/>
            </a:pPr>
            <a:r>
              <a:rPr lang="en-US" dirty="0" smtClean="0"/>
              <a:t>Build the </a:t>
            </a:r>
            <a:r>
              <a:rPr lang="en-US" dirty="0" err="1" smtClean="0"/>
              <a:t>SBone</a:t>
            </a:r>
            <a:r>
              <a:rPr lang="en-US" dirty="0" smtClean="0"/>
              <a:t>, the </a:t>
            </a:r>
            <a:r>
              <a:rPr lang="en-US" dirty="0" err="1" smtClean="0"/>
              <a:t>ARPAnet</a:t>
            </a:r>
            <a:r>
              <a:rPr lang="en-US" dirty="0" smtClean="0"/>
              <a:t>, ….with new technologies</a:t>
            </a:r>
          </a:p>
          <a:p>
            <a:pPr marL="114300" indent="0"/>
            <a:endParaRPr lang="en-US" dirty="0"/>
          </a:p>
          <a:p>
            <a:pPr marL="114300" indent="0"/>
            <a:r>
              <a:rPr lang="en-US" b="1" dirty="0"/>
              <a:t>Multi-domain SDN deployment is key</a:t>
            </a:r>
          </a:p>
          <a:p>
            <a:endParaRPr lang="en-US" b="1" dirty="0" smtClean="0"/>
          </a:p>
        </p:txBody>
      </p:sp>
    </p:spTree>
    <p:extLst>
      <p:ext uri="{BB962C8B-B14F-4D97-AF65-F5344CB8AC3E}">
        <p14:creationId xmlns:p14="http://schemas.microsoft.com/office/powerpoint/2010/main" val="424274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and gaps contd.</a:t>
            </a:r>
          </a:p>
        </p:txBody>
      </p:sp>
      <p:sp>
        <p:nvSpPr>
          <p:cNvPr id="3" name="Content Placeholder 2"/>
          <p:cNvSpPr>
            <a:spLocks noGrp="1"/>
          </p:cNvSpPr>
          <p:nvPr>
            <p:ph idx="1"/>
          </p:nvPr>
        </p:nvSpPr>
        <p:spPr>
          <a:xfrm>
            <a:off x="457200" y="1270046"/>
            <a:ext cx="8229600" cy="4856118"/>
          </a:xfrm>
        </p:spPr>
        <p:txBody>
          <a:bodyPr/>
          <a:lstStyle/>
          <a:p>
            <a:r>
              <a:rPr lang="en-US" b="1" dirty="0" smtClean="0"/>
              <a:t>Software</a:t>
            </a:r>
            <a:r>
              <a:rPr lang="en-US" b="1" dirty="0"/>
              <a:t>-Defined Networking should transition to Software-Defined </a:t>
            </a:r>
            <a:r>
              <a:rPr lang="en-US" b="1" dirty="0" smtClean="0"/>
              <a:t>‘</a:t>
            </a:r>
            <a:r>
              <a:rPr lang="en-US" b="1" dirty="0"/>
              <a:t>Instrument’ (SDI)</a:t>
            </a:r>
          </a:p>
          <a:p>
            <a:pPr lvl="1">
              <a:buFont typeface="Arial"/>
              <a:buChar char="•"/>
            </a:pPr>
            <a:r>
              <a:rPr lang="en-US" dirty="0"/>
              <a:t>Include compute, storage along with network</a:t>
            </a:r>
          </a:p>
          <a:p>
            <a:pPr lvl="1">
              <a:buFont typeface="Arial"/>
              <a:buChar char="•"/>
            </a:pPr>
            <a:r>
              <a:rPr lang="en-US" dirty="0"/>
              <a:t>Break the networking black box</a:t>
            </a:r>
          </a:p>
          <a:p>
            <a:endParaRPr lang="en-US" dirty="0"/>
          </a:p>
        </p:txBody>
      </p:sp>
      <p:pic>
        <p:nvPicPr>
          <p:cNvPr id="4" name="Picture 3" descr="Screen Shot 2013-05-06 at 9.47.02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7883" y="2786961"/>
            <a:ext cx="4325318" cy="3460254"/>
          </a:xfrm>
          <a:prstGeom prst="rect">
            <a:avLst/>
          </a:prstGeom>
        </p:spPr>
      </p:pic>
      <p:pic>
        <p:nvPicPr>
          <p:cNvPr id="5" name="Picture 4" descr="Screen Shot 2013-05-06 at 9.49.1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494" y="3734655"/>
            <a:ext cx="3678969" cy="1257300"/>
          </a:xfrm>
          <a:prstGeom prst="rect">
            <a:avLst/>
          </a:prstGeom>
        </p:spPr>
      </p:pic>
    </p:spTree>
    <p:extLst>
      <p:ext uri="{BB962C8B-B14F-4D97-AF65-F5344CB8AC3E}">
        <p14:creationId xmlns:p14="http://schemas.microsoft.com/office/powerpoint/2010/main" val="47119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gaps contd.</a:t>
            </a:r>
            <a:endParaRPr lang="en-US" dirty="0"/>
          </a:p>
        </p:txBody>
      </p:sp>
      <p:sp>
        <p:nvSpPr>
          <p:cNvPr id="3" name="Content Placeholder 2"/>
          <p:cNvSpPr>
            <a:spLocks noGrp="1"/>
          </p:cNvSpPr>
          <p:nvPr>
            <p:ph idx="1"/>
          </p:nvPr>
        </p:nvSpPr>
        <p:spPr>
          <a:xfrm>
            <a:off x="457200" y="1270570"/>
            <a:ext cx="8229600" cy="4525963"/>
          </a:xfrm>
        </p:spPr>
        <p:txBody>
          <a:bodyPr/>
          <a:lstStyle/>
          <a:p>
            <a:pPr marL="114300" indent="0"/>
            <a:r>
              <a:rPr lang="en-US" b="1" dirty="0" smtClean="0"/>
              <a:t>Build multiple, community supported Software-Defined </a:t>
            </a:r>
            <a:r>
              <a:rPr lang="en-US" b="1" dirty="0" err="1" smtClean="0"/>
              <a:t>eXchanges</a:t>
            </a:r>
            <a:r>
              <a:rPr lang="en-US" b="1" dirty="0" smtClean="0"/>
              <a:t> (SDX)</a:t>
            </a:r>
            <a:endParaRPr lang="en-US" dirty="0" smtClean="0"/>
          </a:p>
          <a:p>
            <a:pPr marL="457200">
              <a:buFont typeface="Arial"/>
              <a:buChar char="•"/>
            </a:pPr>
            <a:r>
              <a:rPr lang="en-US" dirty="0" smtClean="0"/>
              <a:t>Tackling exchanging IP data is table-stakes for a larger deployment </a:t>
            </a:r>
          </a:p>
          <a:p>
            <a:pPr marL="457200">
              <a:buFont typeface="Arial"/>
              <a:buChar char="•"/>
            </a:pPr>
            <a:endParaRPr lang="en-US" dirty="0"/>
          </a:p>
          <a:p>
            <a:pPr marL="114300" indent="0"/>
            <a:endParaRPr lang="en-US" dirty="0"/>
          </a:p>
          <a:p>
            <a:pPr marL="0" indent="0"/>
            <a:endParaRPr lang="en-US" dirty="0"/>
          </a:p>
        </p:txBody>
      </p:sp>
      <p:pic>
        <p:nvPicPr>
          <p:cNvPr id="4" name="Picture 3"/>
          <p:cNvPicPr>
            <a:picLocks noChangeAspect="1"/>
          </p:cNvPicPr>
          <p:nvPr/>
        </p:nvPicPr>
        <p:blipFill>
          <a:blip r:embed="rId2"/>
          <a:stretch>
            <a:fillRect/>
          </a:stretch>
        </p:blipFill>
        <p:spPr>
          <a:xfrm>
            <a:off x="342900" y="2739785"/>
            <a:ext cx="4446006" cy="3464680"/>
          </a:xfrm>
          <a:prstGeom prst="rect">
            <a:avLst/>
          </a:prstGeom>
        </p:spPr>
      </p:pic>
      <p:sp>
        <p:nvSpPr>
          <p:cNvPr id="5" name="TextBox 4"/>
          <p:cNvSpPr txBox="1"/>
          <p:nvPr/>
        </p:nvSpPr>
        <p:spPr>
          <a:xfrm>
            <a:off x="342900" y="6204465"/>
            <a:ext cx="2807905" cy="276999"/>
          </a:xfrm>
          <a:prstGeom prst="rect">
            <a:avLst/>
          </a:prstGeom>
          <a:noFill/>
        </p:spPr>
        <p:txBody>
          <a:bodyPr wrap="none" rtlCol="0">
            <a:spAutoFit/>
          </a:bodyPr>
          <a:lstStyle/>
          <a:p>
            <a:r>
              <a:rPr lang="en-US" sz="1200" dirty="0" smtClean="0"/>
              <a:t>Collaboration with Josh Bailey, Google</a:t>
            </a:r>
            <a:endParaRPr lang="en-US" sz="1200" dirty="0"/>
          </a:p>
        </p:txBody>
      </p:sp>
      <p:pic>
        <p:nvPicPr>
          <p:cNvPr id="6" name="Picture 5"/>
          <p:cNvPicPr>
            <a:picLocks noChangeAspect="1"/>
          </p:cNvPicPr>
          <p:nvPr/>
        </p:nvPicPr>
        <p:blipFill>
          <a:blip r:embed="rId3"/>
          <a:stretch>
            <a:fillRect/>
          </a:stretch>
        </p:blipFill>
        <p:spPr>
          <a:xfrm>
            <a:off x="4510388" y="3967200"/>
            <a:ext cx="4468812" cy="1539675"/>
          </a:xfrm>
          <a:prstGeom prst="rect">
            <a:avLst/>
          </a:prstGeom>
        </p:spPr>
      </p:pic>
      <p:sp>
        <p:nvSpPr>
          <p:cNvPr id="7" name="TextBox 6"/>
          <p:cNvSpPr txBox="1"/>
          <p:nvPr/>
        </p:nvSpPr>
        <p:spPr>
          <a:xfrm>
            <a:off x="4788906" y="6079866"/>
            <a:ext cx="2200242" cy="276999"/>
          </a:xfrm>
          <a:prstGeom prst="rect">
            <a:avLst/>
          </a:prstGeom>
          <a:noFill/>
        </p:spPr>
        <p:txBody>
          <a:bodyPr wrap="none" rtlCol="0">
            <a:spAutoFit/>
          </a:bodyPr>
          <a:lstStyle/>
          <a:p>
            <a:r>
              <a:rPr lang="en-US" sz="1200" dirty="0" smtClean="0"/>
              <a:t>Nick </a:t>
            </a:r>
            <a:r>
              <a:rPr lang="en-US" sz="1200" dirty="0" err="1" smtClean="0"/>
              <a:t>Feamster</a:t>
            </a:r>
            <a:r>
              <a:rPr lang="en-US" sz="1200" dirty="0" smtClean="0"/>
              <a:t>, </a:t>
            </a:r>
            <a:r>
              <a:rPr lang="en-US" sz="1200" dirty="0" err="1" smtClean="0"/>
              <a:t>Georgial</a:t>
            </a:r>
            <a:r>
              <a:rPr lang="en-US" sz="1200" dirty="0" smtClean="0"/>
              <a:t> Tech</a:t>
            </a:r>
            <a:endParaRPr lang="en-US" sz="1200" dirty="0"/>
          </a:p>
        </p:txBody>
      </p:sp>
    </p:spTree>
    <p:extLst>
      <p:ext uri="{BB962C8B-B14F-4D97-AF65-F5344CB8AC3E}">
        <p14:creationId xmlns:p14="http://schemas.microsoft.com/office/powerpoint/2010/main" val="74348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and gaps contd.</a:t>
            </a:r>
          </a:p>
        </p:txBody>
      </p:sp>
      <p:sp>
        <p:nvSpPr>
          <p:cNvPr id="3" name="Content Placeholder 2"/>
          <p:cNvSpPr>
            <a:spLocks noGrp="1"/>
          </p:cNvSpPr>
          <p:nvPr>
            <p:ph idx="1"/>
          </p:nvPr>
        </p:nvSpPr>
        <p:spPr>
          <a:xfrm>
            <a:off x="457200" y="1308826"/>
            <a:ext cx="8229600" cy="4817338"/>
          </a:xfrm>
        </p:spPr>
        <p:txBody>
          <a:bodyPr/>
          <a:lstStyle/>
          <a:p>
            <a:r>
              <a:rPr lang="en-US" b="1" dirty="0"/>
              <a:t>Open the SDN app-store</a:t>
            </a:r>
          </a:p>
          <a:p>
            <a:pPr lvl="1">
              <a:buFont typeface="Arial"/>
              <a:buChar char="•"/>
            </a:pPr>
            <a:r>
              <a:rPr lang="en-US" dirty="0"/>
              <a:t>Leveraging applications within a community will </a:t>
            </a:r>
            <a:r>
              <a:rPr lang="en-US" dirty="0" smtClean="0"/>
              <a:t>benefit </a:t>
            </a:r>
            <a:r>
              <a:rPr lang="en-US" dirty="0"/>
              <a:t>all</a:t>
            </a:r>
          </a:p>
          <a:p>
            <a:pPr lvl="1">
              <a:buFont typeface="Arial"/>
              <a:buChar char="•"/>
            </a:pPr>
            <a:r>
              <a:rPr lang="en-US" dirty="0"/>
              <a:t>Support both ‘open’ and ‘closed’ source</a:t>
            </a:r>
          </a:p>
          <a:p>
            <a:pPr>
              <a:buFont typeface="Arial"/>
              <a:buChar char="•"/>
            </a:pPr>
            <a:r>
              <a:rPr lang="en-US" dirty="0"/>
              <a:t>Will require a set of standard APIs</a:t>
            </a:r>
          </a:p>
          <a:p>
            <a:endParaRPr lang="en-US" dirty="0"/>
          </a:p>
        </p:txBody>
      </p:sp>
      <p:pic>
        <p:nvPicPr>
          <p:cNvPr id="4" name="Picture 3"/>
          <p:cNvPicPr>
            <a:picLocks noChangeAspect="1"/>
          </p:cNvPicPr>
          <p:nvPr/>
        </p:nvPicPr>
        <p:blipFill>
          <a:blip r:embed="rId2"/>
          <a:stretch>
            <a:fillRect/>
          </a:stretch>
        </p:blipFill>
        <p:spPr>
          <a:xfrm>
            <a:off x="665058" y="3501978"/>
            <a:ext cx="5248369" cy="2624185"/>
          </a:xfrm>
          <a:prstGeom prst="rect">
            <a:avLst/>
          </a:prstGeom>
        </p:spPr>
      </p:pic>
    </p:spTree>
    <p:extLst>
      <p:ext uri="{BB962C8B-B14F-4D97-AF65-F5344CB8AC3E}">
        <p14:creationId xmlns:p14="http://schemas.microsoft.com/office/powerpoint/2010/main" val="338134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gaps contd.</a:t>
            </a:r>
            <a:endParaRPr lang="en-US" dirty="0"/>
          </a:p>
        </p:txBody>
      </p:sp>
      <p:sp>
        <p:nvSpPr>
          <p:cNvPr id="3" name="Content Placeholder 2"/>
          <p:cNvSpPr>
            <a:spLocks noGrp="1"/>
          </p:cNvSpPr>
          <p:nvPr>
            <p:ph idx="1"/>
          </p:nvPr>
        </p:nvSpPr>
        <p:spPr/>
        <p:txBody>
          <a:bodyPr/>
          <a:lstStyle/>
          <a:p>
            <a:r>
              <a:rPr lang="en-US" b="1" dirty="0" smtClean="0"/>
              <a:t>Community focus needed to bridge network management and service manageability gap</a:t>
            </a:r>
          </a:p>
          <a:p>
            <a:pPr lvl="1">
              <a:buFont typeface="Arial"/>
              <a:buChar char="•"/>
            </a:pPr>
            <a:r>
              <a:rPr lang="en-US" dirty="0" smtClean="0"/>
              <a:t>no common debugging statistics?</a:t>
            </a:r>
          </a:p>
          <a:p>
            <a:pPr lvl="1">
              <a:buFont typeface="Arial"/>
              <a:buChar char="•"/>
            </a:pPr>
            <a:endParaRPr lang="en-US" dirty="0"/>
          </a:p>
          <a:p>
            <a:pPr marL="228600" lvl="1" indent="0"/>
            <a:r>
              <a:rPr lang="en-US" b="1" dirty="0" smtClean="0"/>
              <a:t>What are the ‘ping’ and ‘</a:t>
            </a:r>
            <a:r>
              <a:rPr lang="en-US" b="1" dirty="0" err="1" smtClean="0"/>
              <a:t>traceroute</a:t>
            </a:r>
            <a:r>
              <a:rPr lang="en-US" b="1" dirty="0" smtClean="0"/>
              <a:t>’ equivalents for SDN?</a:t>
            </a:r>
          </a:p>
          <a:p>
            <a:pPr marL="800100" lvl="2">
              <a:buFont typeface="Arial"/>
              <a:buChar char="•"/>
            </a:pPr>
            <a:r>
              <a:rPr lang="en-US" dirty="0" smtClean="0"/>
              <a:t>Simple tools to debug connectivity, and when it does not work. </a:t>
            </a:r>
          </a:p>
          <a:p>
            <a:pPr marL="914400" lvl="2" indent="-342900"/>
            <a:endParaRPr lang="en-US" dirty="0" smtClean="0"/>
          </a:p>
          <a:p>
            <a:pPr marL="228600" lvl="1" indent="0"/>
            <a:r>
              <a:rPr lang="en-US" b="1" dirty="0" smtClean="0"/>
              <a:t>Need a northbound API for debugging, not just for applications</a:t>
            </a:r>
          </a:p>
          <a:p>
            <a:pPr marL="800100" lvl="2">
              <a:buFont typeface="Arial"/>
              <a:buChar char="•"/>
            </a:pPr>
            <a:r>
              <a:rPr lang="en-US" dirty="0" smtClean="0"/>
              <a:t>Query network state </a:t>
            </a:r>
          </a:p>
          <a:p>
            <a:pPr marL="800100" lvl="2">
              <a:buFont typeface="Arial"/>
              <a:buChar char="•"/>
            </a:pPr>
            <a:r>
              <a:rPr lang="en-US" dirty="0" smtClean="0"/>
              <a:t>Interoperable across vendors and controllers</a:t>
            </a:r>
            <a:endParaRPr lang="en-US" dirty="0"/>
          </a:p>
        </p:txBody>
      </p:sp>
    </p:spTree>
    <p:extLst>
      <p:ext uri="{BB962C8B-B14F-4D97-AF65-F5344CB8AC3E}">
        <p14:creationId xmlns:p14="http://schemas.microsoft.com/office/powerpoint/2010/main" val="412080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and gaps contd.</a:t>
            </a:r>
          </a:p>
        </p:txBody>
      </p:sp>
      <p:sp>
        <p:nvSpPr>
          <p:cNvPr id="3" name="Content Placeholder 2"/>
          <p:cNvSpPr>
            <a:spLocks noGrp="1"/>
          </p:cNvSpPr>
          <p:nvPr>
            <p:ph idx="1"/>
          </p:nvPr>
        </p:nvSpPr>
        <p:spPr/>
        <p:txBody>
          <a:bodyPr/>
          <a:lstStyle/>
          <a:p>
            <a:r>
              <a:rPr lang="en-US" b="1" dirty="0" smtClean="0"/>
              <a:t>Community best practices for building SDN networks</a:t>
            </a:r>
          </a:p>
          <a:p>
            <a:pPr lvl="1">
              <a:buFont typeface="Arial"/>
              <a:buChar char="•"/>
            </a:pPr>
            <a:r>
              <a:rPr lang="en-US" dirty="0" smtClean="0"/>
              <a:t>Architecture for the control plane, sizing the control plane etc.</a:t>
            </a:r>
          </a:p>
          <a:p>
            <a:pPr>
              <a:buFont typeface="Arial"/>
              <a:buChar char="•"/>
            </a:pPr>
            <a:endParaRPr lang="en-US" dirty="0"/>
          </a:p>
          <a:p>
            <a:pPr marL="114300" indent="0"/>
            <a:endParaRPr lang="en-US" dirty="0" smtClean="0"/>
          </a:p>
          <a:p>
            <a:pPr marL="114300" indent="0"/>
            <a:r>
              <a:rPr lang="en-US" b="1" dirty="0" smtClean="0"/>
              <a:t>Network Bootstrapping</a:t>
            </a:r>
          </a:p>
          <a:p>
            <a:pPr marL="114300" indent="0"/>
            <a:endParaRPr lang="en-US" b="1" dirty="0"/>
          </a:p>
          <a:p>
            <a:pPr marL="114300" indent="0"/>
            <a:endParaRPr lang="en-US" b="1" dirty="0" smtClean="0"/>
          </a:p>
          <a:p>
            <a:pPr marL="114300" indent="0"/>
            <a:r>
              <a:rPr lang="en-US" b="1" dirty="0" smtClean="0"/>
              <a:t>Education (Unlearning and learning)</a:t>
            </a:r>
          </a:p>
          <a:p>
            <a:pPr marL="114300" indent="0"/>
            <a:endParaRPr lang="en-US" dirty="0" smtClean="0"/>
          </a:p>
          <a:p>
            <a:pPr marL="0" indent="0"/>
            <a:endParaRPr lang="en-US" dirty="0"/>
          </a:p>
        </p:txBody>
      </p:sp>
    </p:spTree>
    <p:extLst>
      <p:ext uri="{BB962C8B-B14F-4D97-AF65-F5344CB8AC3E}">
        <p14:creationId xmlns:p14="http://schemas.microsoft.com/office/powerpoint/2010/main" val="67765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and gaps contd.</a:t>
            </a:r>
          </a:p>
        </p:txBody>
      </p:sp>
      <p:sp>
        <p:nvSpPr>
          <p:cNvPr id="3" name="Content Placeholder 2"/>
          <p:cNvSpPr>
            <a:spLocks noGrp="1"/>
          </p:cNvSpPr>
          <p:nvPr>
            <p:ph idx="1"/>
          </p:nvPr>
        </p:nvSpPr>
        <p:spPr/>
        <p:txBody>
          <a:bodyPr/>
          <a:lstStyle/>
          <a:p>
            <a:r>
              <a:rPr lang="en-US" b="1" dirty="0" smtClean="0"/>
              <a:t>Profiles for various applications, so vendors/software developers can build to these profiles (supports the app-store idea)</a:t>
            </a:r>
          </a:p>
          <a:p>
            <a:pPr lvl="1">
              <a:buFont typeface="Arial"/>
              <a:buChar char="•"/>
            </a:pPr>
            <a:r>
              <a:rPr lang="en-US" dirty="0" smtClean="0"/>
              <a:t>Don’t know how to make that happen, but a strong desire to have since SDN means so many things</a:t>
            </a:r>
          </a:p>
          <a:p>
            <a:pPr lvl="1">
              <a:buFont typeface="Arial"/>
              <a:buChar char="•"/>
            </a:pPr>
            <a:endParaRPr lang="en-US" dirty="0" smtClean="0"/>
          </a:p>
          <a:p>
            <a:pPr lvl="1">
              <a:buFont typeface="Arial"/>
              <a:buChar char="•"/>
            </a:pPr>
            <a:endParaRPr lang="en-US" dirty="0"/>
          </a:p>
          <a:p>
            <a:pPr marL="0" indent="0"/>
            <a:r>
              <a:rPr lang="en-US" b="1" dirty="0"/>
              <a:t>Managing underlays and overlays – network virtualization</a:t>
            </a:r>
          </a:p>
          <a:p>
            <a:pPr lvl="1">
              <a:buFont typeface="Arial"/>
              <a:buChar char="•"/>
            </a:pPr>
            <a:r>
              <a:rPr lang="en-US" dirty="0"/>
              <a:t>Techniques not well understood, research topic</a:t>
            </a:r>
            <a:br>
              <a:rPr lang="en-US" dirty="0"/>
            </a:br>
            <a:endParaRPr lang="en-US" dirty="0"/>
          </a:p>
          <a:p>
            <a:pPr marL="342900" lvl="1" indent="0">
              <a:buNone/>
            </a:pPr>
            <a:endParaRPr lang="en-US" dirty="0"/>
          </a:p>
        </p:txBody>
      </p:sp>
    </p:spTree>
    <p:extLst>
      <p:ext uri="{BB962C8B-B14F-4D97-AF65-F5344CB8AC3E}">
        <p14:creationId xmlns:p14="http://schemas.microsoft.com/office/powerpoint/2010/main" val="398106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r>
              <a:rPr lang="en-US" b="1" dirty="0" smtClean="0"/>
              <a:t>Still a nascent topic, lots of definitions and discussions</a:t>
            </a:r>
          </a:p>
          <a:p>
            <a:r>
              <a:rPr lang="en-US" b="1" dirty="0" smtClean="0"/>
              <a:t>Uses </a:t>
            </a:r>
            <a:r>
              <a:rPr lang="en-US" b="1" dirty="0"/>
              <a:t>of SDN for Security</a:t>
            </a:r>
          </a:p>
          <a:p>
            <a:pPr lvl="1">
              <a:buFont typeface="Arial"/>
              <a:buChar char="•"/>
            </a:pPr>
            <a:r>
              <a:rPr lang="en-US" dirty="0" smtClean="0"/>
              <a:t>Secure </a:t>
            </a:r>
            <a:r>
              <a:rPr lang="en-US" dirty="0"/>
              <a:t>updates for applications</a:t>
            </a:r>
          </a:p>
          <a:p>
            <a:pPr lvl="1">
              <a:buFont typeface="Arial"/>
              <a:buChar char="•"/>
            </a:pPr>
            <a:r>
              <a:rPr lang="en-US" dirty="0" smtClean="0"/>
              <a:t>Flexible </a:t>
            </a:r>
            <a:r>
              <a:rPr lang="en-US" dirty="0"/>
              <a:t>intrusion detection</a:t>
            </a:r>
          </a:p>
          <a:p>
            <a:pPr lvl="1">
              <a:buFont typeface="Arial"/>
              <a:buChar char="•"/>
            </a:pPr>
            <a:r>
              <a:rPr lang="en-US" dirty="0" smtClean="0"/>
              <a:t>Flexible </a:t>
            </a:r>
            <a:r>
              <a:rPr lang="en-US" dirty="0"/>
              <a:t>Reaction/</a:t>
            </a:r>
            <a:r>
              <a:rPr lang="en-US" dirty="0" smtClean="0"/>
              <a:t>Provisioning</a:t>
            </a:r>
          </a:p>
          <a:p>
            <a:r>
              <a:rPr lang="en-US" b="1" dirty="0" smtClean="0"/>
              <a:t>Making SDN secure</a:t>
            </a:r>
          </a:p>
          <a:p>
            <a:pPr lvl="1"/>
            <a:r>
              <a:rPr lang="en-US" dirty="0" smtClean="0"/>
              <a:t>Trust Model</a:t>
            </a:r>
          </a:p>
          <a:p>
            <a:pPr lvl="1"/>
            <a:r>
              <a:rPr lang="en-US" dirty="0" smtClean="0"/>
              <a:t>Correlation of complex network issues</a:t>
            </a:r>
          </a:p>
          <a:p>
            <a:pPr lvl="1"/>
            <a:r>
              <a:rPr lang="en-US" dirty="0" smtClean="0"/>
              <a:t>Policies (AAA, resource management, admission control etc.)</a:t>
            </a:r>
          </a:p>
          <a:p>
            <a:pPr lvl="1"/>
            <a:r>
              <a:rPr lang="en-US" dirty="0" smtClean="0"/>
              <a:t>Consistency model (valid </a:t>
            </a:r>
            <a:r>
              <a:rPr lang="en-US" dirty="0" err="1" smtClean="0"/>
              <a:t>vs</a:t>
            </a:r>
            <a:r>
              <a:rPr lang="en-US" dirty="0" smtClean="0"/>
              <a:t> invalid network state)</a:t>
            </a:r>
            <a:endParaRPr lang="en-US" dirty="0"/>
          </a:p>
        </p:txBody>
      </p:sp>
    </p:spTree>
    <p:extLst>
      <p:ext uri="{BB962C8B-B14F-4D97-AF65-F5344CB8AC3E}">
        <p14:creationId xmlns:p14="http://schemas.microsoft.com/office/powerpoint/2010/main" val="103705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duin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90720"/>
            <a:ext cx="9144000" cy="3959258"/>
          </a:xfrm>
          <a:prstGeom prst="rect">
            <a:avLst/>
          </a:prstGeom>
        </p:spPr>
      </p:pic>
    </p:spTree>
    <p:extLst>
      <p:ext uri="{BB962C8B-B14F-4D97-AF65-F5344CB8AC3E}">
        <p14:creationId xmlns:p14="http://schemas.microsoft.com/office/powerpoint/2010/main" val="410777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867"/>
            <a:ext cx="7099300" cy="707735"/>
          </a:xfrm>
        </p:spPr>
        <p:txBody>
          <a:bodyPr/>
          <a:lstStyle/>
          <a:p>
            <a:r>
              <a:rPr lang="en-US" dirty="0" smtClean="0"/>
              <a:t>SDN in a nutshell…</a:t>
            </a:r>
            <a:endParaRPr lang="en-US" dirty="0"/>
          </a:p>
        </p:txBody>
      </p:sp>
      <p:sp>
        <p:nvSpPr>
          <p:cNvPr id="4" name="Rectangle 3"/>
          <p:cNvSpPr/>
          <p:nvPr/>
        </p:nvSpPr>
        <p:spPr>
          <a:xfrm>
            <a:off x="3185313" y="3461114"/>
            <a:ext cx="2355677" cy="513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SDN Controller</a:t>
            </a:r>
            <a:endParaRPr lang="en-US" b="1" dirty="0"/>
          </a:p>
        </p:txBody>
      </p:sp>
      <p:sp>
        <p:nvSpPr>
          <p:cNvPr id="5" name="Rectangle 4"/>
          <p:cNvSpPr/>
          <p:nvPr/>
        </p:nvSpPr>
        <p:spPr>
          <a:xfrm>
            <a:off x="2479216" y="5009594"/>
            <a:ext cx="1113252" cy="513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Switch</a:t>
            </a:r>
            <a:endParaRPr lang="en-US" dirty="0"/>
          </a:p>
        </p:txBody>
      </p:sp>
      <p:sp>
        <p:nvSpPr>
          <p:cNvPr id="6" name="Rectangle 5"/>
          <p:cNvSpPr/>
          <p:nvPr/>
        </p:nvSpPr>
        <p:spPr>
          <a:xfrm>
            <a:off x="5138598" y="5009594"/>
            <a:ext cx="1303947" cy="513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Optical Transport</a:t>
            </a:r>
            <a:endParaRPr lang="en-US" dirty="0"/>
          </a:p>
        </p:txBody>
      </p:sp>
      <p:sp>
        <p:nvSpPr>
          <p:cNvPr id="7" name="Rectangle 6"/>
          <p:cNvSpPr/>
          <p:nvPr/>
        </p:nvSpPr>
        <p:spPr>
          <a:xfrm>
            <a:off x="3812947" y="5009594"/>
            <a:ext cx="1074475" cy="513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Router</a:t>
            </a:r>
            <a:endParaRPr lang="en-US" dirty="0"/>
          </a:p>
        </p:txBody>
      </p:sp>
      <p:cxnSp>
        <p:nvCxnSpPr>
          <p:cNvPr id="9" name="Straight Connector 8"/>
          <p:cNvCxnSpPr>
            <a:stCxn id="4" idx="2"/>
            <a:endCxn id="5" idx="0"/>
          </p:cNvCxnSpPr>
          <p:nvPr/>
        </p:nvCxnSpPr>
        <p:spPr>
          <a:xfrm flipH="1">
            <a:off x="3035842" y="3974949"/>
            <a:ext cx="1327310" cy="1034645"/>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2"/>
            <a:endCxn id="7" idx="0"/>
          </p:cNvCxnSpPr>
          <p:nvPr/>
        </p:nvCxnSpPr>
        <p:spPr>
          <a:xfrm flipH="1">
            <a:off x="4350185" y="3974949"/>
            <a:ext cx="12967" cy="1034645"/>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4" idx="2"/>
            <a:endCxn id="6" idx="0"/>
          </p:cNvCxnSpPr>
          <p:nvPr/>
        </p:nvCxnSpPr>
        <p:spPr>
          <a:xfrm>
            <a:off x="4363152" y="3974949"/>
            <a:ext cx="1427420" cy="1034645"/>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283758" y="2811551"/>
            <a:ext cx="4401140" cy="29860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185313" y="2927890"/>
            <a:ext cx="911248" cy="4405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Vendor App 1</a:t>
            </a:r>
            <a:endParaRPr lang="en-US" sz="1400" dirty="0"/>
          </a:p>
        </p:txBody>
      </p:sp>
      <p:sp>
        <p:nvSpPr>
          <p:cNvPr id="19" name="Rectangle 18"/>
          <p:cNvSpPr/>
          <p:nvPr/>
        </p:nvSpPr>
        <p:spPr>
          <a:xfrm>
            <a:off x="4760525" y="2927890"/>
            <a:ext cx="756145" cy="4405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Vendor App n</a:t>
            </a:r>
            <a:endParaRPr lang="en-US" sz="1400" dirty="0"/>
          </a:p>
        </p:txBody>
      </p:sp>
      <p:sp>
        <p:nvSpPr>
          <p:cNvPr id="32" name="Title 1"/>
          <p:cNvSpPr txBox="1">
            <a:spLocks/>
          </p:cNvSpPr>
          <p:nvPr/>
        </p:nvSpPr>
        <p:spPr bwMode="auto">
          <a:xfrm>
            <a:off x="418424" y="846400"/>
            <a:ext cx="74241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eaLnBrk="1" fontAlgn="base" hangingPunct="1">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dirty="0" smtClean="0"/>
              <a:t>…but operational networking is more </a:t>
            </a:r>
          </a:p>
          <a:p>
            <a:r>
              <a:rPr lang="en-US" dirty="0" smtClean="0"/>
              <a:t>than the nutshell</a:t>
            </a:r>
            <a:endParaRPr lang="en-US" dirty="0"/>
          </a:p>
        </p:txBody>
      </p:sp>
      <p:sp>
        <p:nvSpPr>
          <p:cNvPr id="34" name="TextBox 33"/>
          <p:cNvSpPr txBox="1"/>
          <p:nvPr/>
        </p:nvSpPr>
        <p:spPr>
          <a:xfrm>
            <a:off x="639813" y="4256105"/>
            <a:ext cx="877839" cy="369332"/>
          </a:xfrm>
          <a:prstGeom prst="rect">
            <a:avLst/>
          </a:prstGeom>
          <a:noFill/>
        </p:spPr>
        <p:txBody>
          <a:bodyPr wrap="none" rtlCol="0">
            <a:spAutoFit/>
          </a:bodyPr>
          <a:lstStyle/>
          <a:p>
            <a:r>
              <a:rPr lang="en-US" dirty="0" smtClean="0"/>
              <a:t>people</a:t>
            </a:r>
            <a:endParaRPr lang="en-US" dirty="0"/>
          </a:p>
        </p:txBody>
      </p:sp>
      <p:sp>
        <p:nvSpPr>
          <p:cNvPr id="35" name="TextBox 34"/>
          <p:cNvSpPr txBox="1"/>
          <p:nvPr/>
        </p:nvSpPr>
        <p:spPr>
          <a:xfrm>
            <a:off x="639813" y="2927890"/>
            <a:ext cx="1236712" cy="369332"/>
          </a:xfrm>
          <a:prstGeom prst="rect">
            <a:avLst/>
          </a:prstGeom>
          <a:noFill/>
        </p:spPr>
        <p:txBody>
          <a:bodyPr wrap="none" rtlCol="0">
            <a:spAutoFit/>
          </a:bodyPr>
          <a:lstStyle/>
          <a:p>
            <a:r>
              <a:rPr lang="en-US" dirty="0" smtClean="0"/>
              <a:t>processes</a:t>
            </a:r>
            <a:endParaRPr lang="en-US" dirty="0"/>
          </a:p>
        </p:txBody>
      </p:sp>
      <p:sp>
        <p:nvSpPr>
          <p:cNvPr id="36" name="TextBox 35"/>
          <p:cNvSpPr txBox="1"/>
          <p:nvPr/>
        </p:nvSpPr>
        <p:spPr>
          <a:xfrm>
            <a:off x="7025547" y="3080290"/>
            <a:ext cx="1763185" cy="369332"/>
          </a:xfrm>
          <a:prstGeom prst="rect">
            <a:avLst/>
          </a:prstGeom>
          <a:noFill/>
        </p:spPr>
        <p:txBody>
          <a:bodyPr wrap="none" rtlCol="0">
            <a:spAutoFit/>
          </a:bodyPr>
          <a:lstStyle/>
          <a:p>
            <a:r>
              <a:rPr lang="en-US" dirty="0" smtClean="0"/>
              <a:t>troubleshooting</a:t>
            </a:r>
            <a:endParaRPr lang="en-US" dirty="0"/>
          </a:p>
        </p:txBody>
      </p:sp>
      <p:sp>
        <p:nvSpPr>
          <p:cNvPr id="37" name="TextBox 36"/>
          <p:cNvSpPr txBox="1"/>
          <p:nvPr/>
        </p:nvSpPr>
        <p:spPr>
          <a:xfrm>
            <a:off x="6960968" y="4256105"/>
            <a:ext cx="1737262" cy="369332"/>
          </a:xfrm>
          <a:prstGeom prst="rect">
            <a:avLst/>
          </a:prstGeom>
          <a:noFill/>
        </p:spPr>
        <p:txBody>
          <a:bodyPr wrap="none" rtlCol="0">
            <a:spAutoFit/>
          </a:bodyPr>
          <a:lstStyle/>
          <a:p>
            <a:r>
              <a:rPr lang="en-US" dirty="0" smtClean="0"/>
              <a:t>Fault diagnosis</a:t>
            </a:r>
            <a:endParaRPr lang="en-US" dirty="0"/>
          </a:p>
        </p:txBody>
      </p:sp>
      <p:sp>
        <p:nvSpPr>
          <p:cNvPr id="38" name="TextBox 37"/>
          <p:cNvSpPr txBox="1"/>
          <p:nvPr/>
        </p:nvSpPr>
        <p:spPr>
          <a:xfrm>
            <a:off x="1517652" y="2236825"/>
            <a:ext cx="783049" cy="369332"/>
          </a:xfrm>
          <a:prstGeom prst="rect">
            <a:avLst/>
          </a:prstGeom>
          <a:noFill/>
        </p:spPr>
        <p:txBody>
          <a:bodyPr wrap="none" rtlCol="0">
            <a:spAutoFit/>
          </a:bodyPr>
          <a:lstStyle/>
          <a:p>
            <a:r>
              <a:rPr lang="en-US" b="1" dirty="0" smtClean="0"/>
              <a:t>Tools</a:t>
            </a:r>
            <a:endParaRPr lang="en-US" b="1" dirty="0"/>
          </a:p>
        </p:txBody>
      </p:sp>
      <p:sp>
        <p:nvSpPr>
          <p:cNvPr id="39" name="TextBox 38"/>
          <p:cNvSpPr txBox="1"/>
          <p:nvPr/>
        </p:nvSpPr>
        <p:spPr>
          <a:xfrm>
            <a:off x="6569443" y="2236825"/>
            <a:ext cx="1159505" cy="369332"/>
          </a:xfrm>
          <a:prstGeom prst="rect">
            <a:avLst/>
          </a:prstGeom>
          <a:noFill/>
        </p:spPr>
        <p:txBody>
          <a:bodyPr wrap="none" rtlCol="0">
            <a:spAutoFit/>
          </a:bodyPr>
          <a:lstStyle/>
          <a:p>
            <a:r>
              <a:rPr lang="en-US" b="1" dirty="0" smtClean="0"/>
              <a:t>Software</a:t>
            </a:r>
            <a:endParaRPr lang="en-US" b="1" dirty="0"/>
          </a:p>
        </p:txBody>
      </p:sp>
      <p:sp>
        <p:nvSpPr>
          <p:cNvPr id="40" name="Rectangle 39"/>
          <p:cNvSpPr/>
          <p:nvPr/>
        </p:nvSpPr>
        <p:spPr>
          <a:xfrm>
            <a:off x="3894560" y="2236825"/>
            <a:ext cx="992862" cy="4405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Customer Apps </a:t>
            </a:r>
            <a:endParaRPr lang="en-US" sz="1400" dirty="0"/>
          </a:p>
        </p:txBody>
      </p:sp>
    </p:spTree>
    <p:extLst>
      <p:ext uri="{BB962C8B-B14F-4D97-AF65-F5344CB8AC3E}">
        <p14:creationId xmlns:p14="http://schemas.microsoft.com/office/powerpoint/2010/main" val="11144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500"/>
                                  </p:stCondLst>
                                  <p:childTnLst>
                                    <p:set>
                                      <p:cBhvr>
                                        <p:cTn id="41" dur="1" fill="hold">
                                          <p:stCondLst>
                                            <p:cond delay="0"/>
                                          </p:stCondLst>
                                        </p:cTn>
                                        <p:tgtEl>
                                          <p:spTgt spid="35"/>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50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grpId="0" nodeType="afterEffect">
                                  <p:stCondLst>
                                    <p:cond delay="10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par>
                          <p:cTn id="53" fill="hold">
                            <p:stCondLst>
                              <p:cond delay="1600"/>
                            </p:stCondLst>
                            <p:childTnLst>
                              <p:par>
                                <p:cTn id="54" presetID="1" presetClass="entr" presetSubtype="0" fill="hold" grpId="0" nodeType="afterEffect">
                                  <p:stCondLst>
                                    <p:cond delay="200"/>
                                  </p:stCondLst>
                                  <p:childTnLst>
                                    <p:set>
                                      <p:cBhvr>
                                        <p:cTn id="5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17" grpId="0" animBg="1"/>
      <p:bldP spid="19" grpId="0" animBg="1"/>
      <p:bldP spid="32" grpId="0"/>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503"/>
            <a:ext cx="7099300" cy="1819482"/>
          </a:xfrm>
        </p:spPr>
        <p:txBody>
          <a:bodyPr/>
          <a:lstStyle/>
          <a:p>
            <a:r>
              <a:rPr lang="en-US" b="1" dirty="0" smtClean="0"/>
              <a:t>My inspiration and recommendation: </a:t>
            </a:r>
            <a:br>
              <a:rPr lang="en-US" b="1" dirty="0" smtClean="0"/>
            </a:br>
            <a:r>
              <a:rPr lang="en-US" sz="2400" dirty="0" smtClean="0"/>
              <a:t>Draw upon principles of ‘Maker Movement’ when thinking about SDN </a:t>
            </a:r>
            <a:br>
              <a:rPr lang="en-US" sz="2400" dirty="0" smtClean="0"/>
            </a:br>
            <a:r>
              <a:rPr lang="en-US" sz="2400" dirty="0" smtClean="0"/>
              <a:t>– this could be ‘our’ DIY project!</a:t>
            </a:r>
            <a:endParaRPr lang="en-US" sz="2400" dirty="0"/>
          </a:p>
        </p:txBody>
      </p:sp>
      <p:sp>
        <p:nvSpPr>
          <p:cNvPr id="3" name="Content Placeholder 2"/>
          <p:cNvSpPr>
            <a:spLocks noGrp="1"/>
          </p:cNvSpPr>
          <p:nvPr>
            <p:ph idx="1"/>
          </p:nvPr>
        </p:nvSpPr>
        <p:spPr>
          <a:xfrm>
            <a:off x="457200" y="2336495"/>
            <a:ext cx="8229600" cy="3343698"/>
          </a:xfrm>
        </p:spPr>
        <p:txBody>
          <a:bodyPr/>
          <a:lstStyle/>
          <a:p>
            <a:pPr>
              <a:buFont typeface="Arial"/>
              <a:buChar char="•"/>
            </a:pPr>
            <a:r>
              <a:rPr lang="en-US" dirty="0" smtClean="0"/>
              <a:t>If </a:t>
            </a:r>
            <a:r>
              <a:rPr lang="en-US" dirty="0"/>
              <a:t>it can be </a:t>
            </a:r>
            <a:r>
              <a:rPr lang="en-US" dirty="0" smtClean="0"/>
              <a:t>imagined, </a:t>
            </a:r>
            <a:r>
              <a:rPr lang="en-US" dirty="0"/>
              <a:t>it can be made.</a:t>
            </a:r>
          </a:p>
          <a:p>
            <a:pPr>
              <a:buFont typeface="Arial"/>
              <a:buChar char="•"/>
            </a:pPr>
            <a:r>
              <a:rPr lang="en-US" dirty="0"/>
              <a:t>The first step in making a thing, even a non-physical thing, is visualizing it.</a:t>
            </a:r>
          </a:p>
          <a:p>
            <a:pPr>
              <a:buFont typeface="Arial"/>
              <a:buChar char="•"/>
            </a:pPr>
            <a:r>
              <a:rPr lang="en-US" dirty="0" smtClean="0"/>
              <a:t>A </a:t>
            </a:r>
            <a:r>
              <a:rPr lang="en-US" dirty="0"/>
              <a:t>most effective step in refining/developing a thing is collaborating with others on it.</a:t>
            </a:r>
          </a:p>
          <a:p>
            <a:pPr>
              <a:buFont typeface="Arial"/>
              <a:buChar char="•"/>
            </a:pPr>
            <a:r>
              <a:rPr lang="en-US" dirty="0" smtClean="0"/>
              <a:t>Begin </a:t>
            </a:r>
            <a:r>
              <a:rPr lang="en-US" dirty="0"/>
              <a:t>with the end in mind.</a:t>
            </a:r>
          </a:p>
          <a:p>
            <a:pPr>
              <a:buFont typeface="Arial"/>
              <a:buChar char="•"/>
            </a:pPr>
            <a:r>
              <a:rPr lang="en-US" dirty="0"/>
              <a:t>Making things always combines form with function.</a:t>
            </a:r>
          </a:p>
          <a:p>
            <a:pPr>
              <a:buFont typeface="Arial"/>
              <a:buChar char="•"/>
            </a:pPr>
            <a:r>
              <a:rPr lang="en-US" b="1" dirty="0"/>
              <a:t>The art of making should be appreciated and celebrated.</a:t>
            </a:r>
          </a:p>
        </p:txBody>
      </p:sp>
      <p:sp>
        <p:nvSpPr>
          <p:cNvPr id="4" name="TextBox 3"/>
          <p:cNvSpPr txBox="1"/>
          <p:nvPr/>
        </p:nvSpPr>
        <p:spPr>
          <a:xfrm>
            <a:off x="6329664" y="6049679"/>
            <a:ext cx="2357136" cy="276999"/>
          </a:xfrm>
          <a:prstGeom prst="rect">
            <a:avLst/>
          </a:prstGeom>
          <a:noFill/>
        </p:spPr>
        <p:txBody>
          <a:bodyPr wrap="none" rtlCol="0">
            <a:spAutoFit/>
          </a:bodyPr>
          <a:lstStyle/>
          <a:p>
            <a:r>
              <a:rPr lang="en-US" sz="1200" dirty="0" smtClean="0"/>
              <a:t>Credit to </a:t>
            </a:r>
            <a:r>
              <a:rPr lang="en-US" sz="1200" dirty="0" err="1" smtClean="0"/>
              <a:t>wikipedia</a:t>
            </a:r>
            <a:r>
              <a:rPr lang="en-US" sz="1200" dirty="0" smtClean="0"/>
              <a:t> for principles</a:t>
            </a:r>
            <a:endParaRPr lang="en-US" sz="1200" dirty="0"/>
          </a:p>
        </p:txBody>
      </p:sp>
    </p:spTree>
    <p:extLst>
      <p:ext uri="{BB962C8B-B14F-4D97-AF65-F5344CB8AC3E}">
        <p14:creationId xmlns:p14="http://schemas.microsoft.com/office/powerpoint/2010/main" val="38316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99300" cy="1006857"/>
          </a:xfrm>
        </p:spPr>
        <p:txBody>
          <a:bodyPr/>
          <a:lstStyle/>
          <a:p>
            <a:r>
              <a:rPr lang="en-US" dirty="0" smtClean="0"/>
              <a:t>10+ Layers of an Operational Network</a:t>
            </a:r>
            <a:br>
              <a:rPr lang="en-US" dirty="0" smtClean="0"/>
            </a:br>
            <a:endParaRPr lang="en-US" dirty="0"/>
          </a:p>
        </p:txBody>
      </p:sp>
      <p:grpSp>
        <p:nvGrpSpPr>
          <p:cNvPr id="14" name="Group 13"/>
          <p:cNvGrpSpPr/>
          <p:nvPr/>
        </p:nvGrpSpPr>
        <p:grpSpPr>
          <a:xfrm>
            <a:off x="132958" y="4691187"/>
            <a:ext cx="6857325" cy="1178517"/>
            <a:chOff x="132958" y="4691187"/>
            <a:chExt cx="6857325" cy="1178517"/>
          </a:xfrm>
        </p:grpSpPr>
        <p:sp>
          <p:nvSpPr>
            <p:cNvPr id="5" name="Rounded Rectangle 4"/>
            <p:cNvSpPr/>
            <p:nvPr/>
          </p:nvSpPr>
          <p:spPr>
            <a:xfrm>
              <a:off x="1933482" y="4782722"/>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a:t>
              </a:r>
            </a:p>
            <a:p>
              <a:pPr algn="ctr"/>
              <a:r>
                <a:rPr lang="en-US" sz="1400" dirty="0" smtClean="0"/>
                <a:t>(control and data plane)</a:t>
              </a:r>
              <a:endParaRPr lang="en-US" sz="1400" dirty="0"/>
            </a:p>
          </p:txBody>
        </p:sp>
        <p:sp>
          <p:nvSpPr>
            <p:cNvPr id="8" name="Left Bracket 7"/>
            <p:cNvSpPr/>
            <p:nvPr/>
          </p:nvSpPr>
          <p:spPr>
            <a:xfrm>
              <a:off x="1338565" y="4691187"/>
              <a:ext cx="125848" cy="117851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32958" y="5183189"/>
              <a:ext cx="1159843" cy="369332"/>
            </a:xfrm>
            <a:prstGeom prst="rect">
              <a:avLst/>
            </a:prstGeom>
            <a:noFill/>
          </p:spPr>
          <p:txBody>
            <a:bodyPr wrap="none" rtlCol="0">
              <a:spAutoFit/>
            </a:bodyPr>
            <a:lstStyle/>
            <a:p>
              <a:r>
                <a:rPr lang="en-US" dirty="0" smtClean="0"/>
                <a:t>Layer 0-7</a:t>
              </a:r>
              <a:endParaRPr lang="en-US" dirty="0"/>
            </a:p>
          </p:txBody>
        </p:sp>
      </p:grpSp>
      <p:grpSp>
        <p:nvGrpSpPr>
          <p:cNvPr id="15" name="Group 14"/>
          <p:cNvGrpSpPr/>
          <p:nvPr/>
        </p:nvGrpSpPr>
        <p:grpSpPr>
          <a:xfrm>
            <a:off x="132958" y="3178788"/>
            <a:ext cx="6857325" cy="1178517"/>
            <a:chOff x="132958" y="3178788"/>
            <a:chExt cx="6857325" cy="1178517"/>
          </a:xfrm>
        </p:grpSpPr>
        <p:sp>
          <p:nvSpPr>
            <p:cNvPr id="6" name="Rounded Rectangle 5"/>
            <p:cNvSpPr/>
            <p:nvPr/>
          </p:nvSpPr>
          <p:spPr>
            <a:xfrm>
              <a:off x="1933482" y="3218835"/>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Management, Tools, Measurement</a:t>
              </a:r>
              <a:endParaRPr lang="en-US" dirty="0"/>
            </a:p>
          </p:txBody>
        </p:sp>
        <p:sp>
          <p:nvSpPr>
            <p:cNvPr id="9" name="Left Bracket 8"/>
            <p:cNvSpPr/>
            <p:nvPr/>
          </p:nvSpPr>
          <p:spPr>
            <a:xfrm>
              <a:off x="1338565" y="3178788"/>
              <a:ext cx="125848" cy="117851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132958" y="3573534"/>
              <a:ext cx="1159843" cy="369332"/>
            </a:xfrm>
            <a:prstGeom prst="rect">
              <a:avLst/>
            </a:prstGeom>
            <a:noFill/>
          </p:spPr>
          <p:txBody>
            <a:bodyPr wrap="none" rtlCol="0">
              <a:spAutoFit/>
            </a:bodyPr>
            <a:lstStyle/>
            <a:p>
              <a:r>
                <a:rPr lang="en-US" dirty="0" smtClean="0"/>
                <a:t>Layer 8-9</a:t>
              </a:r>
              <a:endParaRPr lang="en-US" dirty="0"/>
            </a:p>
          </p:txBody>
        </p:sp>
      </p:grpSp>
      <p:grpSp>
        <p:nvGrpSpPr>
          <p:cNvPr id="16" name="Group 15"/>
          <p:cNvGrpSpPr/>
          <p:nvPr/>
        </p:nvGrpSpPr>
        <p:grpSpPr>
          <a:xfrm>
            <a:off x="132958" y="1666389"/>
            <a:ext cx="6857325" cy="1178517"/>
            <a:chOff x="132958" y="1666389"/>
            <a:chExt cx="6857325" cy="1178517"/>
          </a:xfrm>
        </p:grpSpPr>
        <p:sp>
          <p:nvSpPr>
            <p:cNvPr id="7" name="Rounded Rectangle 6"/>
            <p:cNvSpPr/>
            <p:nvPr/>
          </p:nvSpPr>
          <p:spPr>
            <a:xfrm>
              <a:off x="1933482" y="1666389"/>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People</a:t>
              </a:r>
              <a:br>
                <a:rPr lang="en-US" dirty="0" smtClean="0"/>
              </a:br>
              <a:r>
                <a:rPr lang="en-US" sz="1400" dirty="0" smtClean="0"/>
                <a:t>(network engineers, </a:t>
              </a:r>
              <a:r>
                <a:rPr lang="en-US" sz="1400" dirty="0" err="1" smtClean="0"/>
                <a:t>sysadmins</a:t>
              </a:r>
              <a:r>
                <a:rPr lang="en-US" sz="1400" dirty="0" smtClean="0"/>
                <a:t>, operators)</a:t>
              </a:r>
              <a:endParaRPr lang="en-US" sz="1400" dirty="0"/>
            </a:p>
          </p:txBody>
        </p:sp>
        <p:sp>
          <p:nvSpPr>
            <p:cNvPr id="10" name="Left Bracket 9"/>
            <p:cNvSpPr/>
            <p:nvPr/>
          </p:nvSpPr>
          <p:spPr>
            <a:xfrm>
              <a:off x="1327124" y="1666389"/>
              <a:ext cx="125848" cy="117851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132958" y="1963878"/>
              <a:ext cx="1082974" cy="369332"/>
            </a:xfrm>
            <a:prstGeom prst="rect">
              <a:avLst/>
            </a:prstGeom>
            <a:noFill/>
          </p:spPr>
          <p:txBody>
            <a:bodyPr wrap="none" rtlCol="0">
              <a:spAutoFit/>
            </a:bodyPr>
            <a:lstStyle/>
            <a:p>
              <a:r>
                <a:rPr lang="en-US" dirty="0" smtClean="0"/>
                <a:t>Layer 10</a:t>
              </a:r>
              <a:endParaRPr lang="en-US" dirty="0"/>
            </a:p>
          </p:txBody>
        </p:sp>
      </p:grpSp>
    </p:spTree>
    <p:extLst>
      <p:ext uri="{BB962C8B-B14F-4D97-AF65-F5344CB8AC3E}">
        <p14:creationId xmlns:p14="http://schemas.microsoft.com/office/powerpoint/2010/main" val="33209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adopting SDN means to Operational Skillsets?</a:t>
            </a:r>
            <a:br>
              <a:rPr lang="en-US" dirty="0" smtClean="0"/>
            </a:br>
            <a:endParaRPr lang="en-US" dirty="0"/>
          </a:p>
        </p:txBody>
      </p:sp>
      <p:grpSp>
        <p:nvGrpSpPr>
          <p:cNvPr id="14" name="Group 13"/>
          <p:cNvGrpSpPr/>
          <p:nvPr/>
        </p:nvGrpSpPr>
        <p:grpSpPr>
          <a:xfrm>
            <a:off x="132958" y="4691187"/>
            <a:ext cx="6857325" cy="1178517"/>
            <a:chOff x="132958" y="4691187"/>
            <a:chExt cx="6857325" cy="1178517"/>
          </a:xfrm>
        </p:grpSpPr>
        <p:sp>
          <p:nvSpPr>
            <p:cNvPr id="5" name="Rounded Rectangle 4"/>
            <p:cNvSpPr/>
            <p:nvPr/>
          </p:nvSpPr>
          <p:spPr>
            <a:xfrm>
              <a:off x="1933482" y="4782722"/>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a:t>
              </a:r>
            </a:p>
            <a:p>
              <a:pPr algn="ctr"/>
              <a:r>
                <a:rPr lang="en-US" sz="1400" dirty="0" smtClean="0"/>
                <a:t>(control and data plane)</a:t>
              </a:r>
              <a:endParaRPr lang="en-US" sz="1400" dirty="0"/>
            </a:p>
          </p:txBody>
        </p:sp>
        <p:sp>
          <p:nvSpPr>
            <p:cNvPr id="8" name="Left Bracket 7"/>
            <p:cNvSpPr/>
            <p:nvPr/>
          </p:nvSpPr>
          <p:spPr>
            <a:xfrm>
              <a:off x="1338565" y="4691187"/>
              <a:ext cx="125848" cy="117851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32958" y="5183189"/>
              <a:ext cx="1159843" cy="369332"/>
            </a:xfrm>
            <a:prstGeom prst="rect">
              <a:avLst/>
            </a:prstGeom>
            <a:noFill/>
          </p:spPr>
          <p:txBody>
            <a:bodyPr wrap="none" rtlCol="0">
              <a:spAutoFit/>
            </a:bodyPr>
            <a:lstStyle/>
            <a:p>
              <a:r>
                <a:rPr lang="en-US" dirty="0" smtClean="0"/>
                <a:t>Layer 0-7</a:t>
              </a:r>
              <a:endParaRPr lang="en-US" dirty="0"/>
            </a:p>
          </p:txBody>
        </p:sp>
      </p:grpSp>
      <p:grpSp>
        <p:nvGrpSpPr>
          <p:cNvPr id="15" name="Group 14"/>
          <p:cNvGrpSpPr/>
          <p:nvPr/>
        </p:nvGrpSpPr>
        <p:grpSpPr>
          <a:xfrm>
            <a:off x="132958" y="3178788"/>
            <a:ext cx="6857325" cy="1178517"/>
            <a:chOff x="132958" y="3178788"/>
            <a:chExt cx="6857325" cy="1178517"/>
          </a:xfrm>
        </p:grpSpPr>
        <p:sp>
          <p:nvSpPr>
            <p:cNvPr id="6" name="Rounded Rectangle 5"/>
            <p:cNvSpPr/>
            <p:nvPr/>
          </p:nvSpPr>
          <p:spPr>
            <a:xfrm>
              <a:off x="1933482" y="3218835"/>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Management, Tools, Measurement</a:t>
              </a:r>
            </a:p>
          </p:txBody>
        </p:sp>
        <p:sp>
          <p:nvSpPr>
            <p:cNvPr id="9" name="Left Bracket 8"/>
            <p:cNvSpPr/>
            <p:nvPr/>
          </p:nvSpPr>
          <p:spPr>
            <a:xfrm>
              <a:off x="1338565" y="3178788"/>
              <a:ext cx="125848" cy="117851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132958" y="3573534"/>
              <a:ext cx="1159843" cy="369332"/>
            </a:xfrm>
            <a:prstGeom prst="rect">
              <a:avLst/>
            </a:prstGeom>
            <a:noFill/>
          </p:spPr>
          <p:txBody>
            <a:bodyPr wrap="none" rtlCol="0">
              <a:spAutoFit/>
            </a:bodyPr>
            <a:lstStyle/>
            <a:p>
              <a:r>
                <a:rPr lang="en-US" dirty="0" smtClean="0"/>
                <a:t>Layer 8-9</a:t>
              </a:r>
              <a:endParaRPr lang="en-US" dirty="0"/>
            </a:p>
          </p:txBody>
        </p:sp>
      </p:grpSp>
      <p:grpSp>
        <p:nvGrpSpPr>
          <p:cNvPr id="16" name="Group 15"/>
          <p:cNvGrpSpPr/>
          <p:nvPr/>
        </p:nvGrpSpPr>
        <p:grpSpPr>
          <a:xfrm>
            <a:off x="132958" y="1666389"/>
            <a:ext cx="6857325" cy="1178517"/>
            <a:chOff x="132958" y="1666389"/>
            <a:chExt cx="6857325" cy="1178517"/>
          </a:xfrm>
        </p:grpSpPr>
        <p:sp>
          <p:nvSpPr>
            <p:cNvPr id="7" name="Rounded Rectangle 6"/>
            <p:cNvSpPr/>
            <p:nvPr/>
          </p:nvSpPr>
          <p:spPr>
            <a:xfrm>
              <a:off x="1933482" y="1666389"/>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People</a:t>
              </a:r>
              <a:br>
                <a:rPr lang="en-US" dirty="0" smtClean="0"/>
              </a:br>
              <a:r>
                <a:rPr lang="en-US" sz="1400" dirty="0" smtClean="0"/>
                <a:t>(network engineers, </a:t>
              </a:r>
              <a:r>
                <a:rPr lang="en-US" sz="1400" dirty="0" err="1" smtClean="0"/>
                <a:t>sysadmins</a:t>
              </a:r>
              <a:r>
                <a:rPr lang="en-US" sz="1400" dirty="0" smtClean="0"/>
                <a:t>, operators)</a:t>
              </a:r>
              <a:endParaRPr lang="en-US" sz="1400" dirty="0"/>
            </a:p>
          </p:txBody>
        </p:sp>
        <p:sp>
          <p:nvSpPr>
            <p:cNvPr id="10" name="Left Bracket 9"/>
            <p:cNvSpPr/>
            <p:nvPr/>
          </p:nvSpPr>
          <p:spPr>
            <a:xfrm>
              <a:off x="1327124" y="1666389"/>
              <a:ext cx="125848" cy="117851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132958" y="1963878"/>
              <a:ext cx="1082974" cy="369332"/>
            </a:xfrm>
            <a:prstGeom prst="rect">
              <a:avLst/>
            </a:prstGeom>
            <a:noFill/>
          </p:spPr>
          <p:txBody>
            <a:bodyPr wrap="none" rtlCol="0">
              <a:spAutoFit/>
            </a:bodyPr>
            <a:lstStyle/>
            <a:p>
              <a:r>
                <a:rPr lang="en-US" dirty="0" smtClean="0"/>
                <a:t>Layer 10</a:t>
              </a:r>
              <a:endParaRPr lang="en-US" dirty="0"/>
            </a:p>
          </p:txBody>
        </p:sp>
      </p:grpSp>
      <p:sp>
        <p:nvSpPr>
          <p:cNvPr id="17" name="Rounded Rectangle 16"/>
          <p:cNvSpPr/>
          <p:nvPr/>
        </p:nvSpPr>
        <p:spPr>
          <a:xfrm>
            <a:off x="1933482" y="4794164"/>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a:t>
            </a:r>
          </a:p>
          <a:p>
            <a:pPr algn="ctr"/>
            <a:r>
              <a:rPr lang="en-US" sz="1400" dirty="0" smtClean="0"/>
              <a:t>(API + data plane)</a:t>
            </a:r>
            <a:endParaRPr lang="en-US" sz="1400" dirty="0"/>
          </a:p>
        </p:txBody>
      </p:sp>
      <p:sp>
        <p:nvSpPr>
          <p:cNvPr id="18" name="Rounded Rectangle 17"/>
          <p:cNvSpPr/>
          <p:nvPr/>
        </p:nvSpPr>
        <p:spPr>
          <a:xfrm>
            <a:off x="1933482" y="3230277"/>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Operating System (control)</a:t>
            </a:r>
          </a:p>
          <a:p>
            <a:pPr algn="ctr"/>
            <a:r>
              <a:rPr lang="en-US" dirty="0" smtClean="0"/>
              <a:t>+</a:t>
            </a:r>
            <a:r>
              <a:rPr lang="en-US" dirty="0"/>
              <a:t/>
            </a:r>
            <a:br>
              <a:rPr lang="en-US" dirty="0"/>
            </a:br>
            <a:r>
              <a:rPr lang="en-US" b="1" dirty="0" smtClean="0"/>
              <a:t>New tools, service plane and management</a:t>
            </a:r>
          </a:p>
        </p:txBody>
      </p:sp>
      <p:sp>
        <p:nvSpPr>
          <p:cNvPr id="19" name="Rounded Rectangle 18"/>
          <p:cNvSpPr/>
          <p:nvPr/>
        </p:nvSpPr>
        <p:spPr>
          <a:xfrm>
            <a:off x="1910600" y="1677831"/>
            <a:ext cx="5056801" cy="108698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People</a:t>
            </a:r>
            <a:br>
              <a:rPr lang="en-US" dirty="0" smtClean="0"/>
            </a:br>
            <a:r>
              <a:rPr lang="en-US" sz="1400" dirty="0" smtClean="0"/>
              <a:t>(network engineers**, </a:t>
            </a:r>
            <a:r>
              <a:rPr lang="en-US" sz="1400" dirty="0" err="1" smtClean="0"/>
              <a:t>sysadmins</a:t>
            </a:r>
            <a:r>
              <a:rPr lang="en-US" sz="1400" dirty="0" smtClean="0"/>
              <a:t>, operators**)</a:t>
            </a:r>
            <a:br>
              <a:rPr lang="en-US" sz="1400" dirty="0" smtClean="0"/>
            </a:br>
            <a:r>
              <a:rPr lang="en-US" sz="1400" dirty="0" smtClean="0"/>
              <a:t>+</a:t>
            </a:r>
            <a:br>
              <a:rPr lang="en-US" sz="1400" dirty="0" smtClean="0"/>
            </a:br>
            <a:r>
              <a:rPr lang="en-US" sz="1400" dirty="0" smtClean="0"/>
              <a:t>(software engineers/</a:t>
            </a:r>
            <a:r>
              <a:rPr lang="en-US" sz="1400" dirty="0" err="1" smtClean="0"/>
              <a:t>devops</a:t>
            </a:r>
            <a:r>
              <a:rPr lang="en-US" sz="1400" dirty="0" smtClean="0"/>
              <a:t>)</a:t>
            </a:r>
            <a:endParaRPr lang="en-US" sz="1400" dirty="0"/>
          </a:p>
        </p:txBody>
      </p:sp>
      <p:sp>
        <p:nvSpPr>
          <p:cNvPr id="4" name="TextBox 3"/>
          <p:cNvSpPr txBox="1"/>
          <p:nvPr/>
        </p:nvSpPr>
        <p:spPr>
          <a:xfrm>
            <a:off x="6875876" y="6106795"/>
            <a:ext cx="2146742" cy="276999"/>
          </a:xfrm>
          <a:prstGeom prst="rect">
            <a:avLst/>
          </a:prstGeom>
          <a:noFill/>
        </p:spPr>
        <p:txBody>
          <a:bodyPr wrap="none" rtlCol="0">
            <a:spAutoFit/>
          </a:bodyPr>
          <a:lstStyle/>
          <a:p>
            <a:r>
              <a:rPr lang="en-US" sz="1200" dirty="0" smtClean="0"/>
              <a:t>** need to develop new skills</a:t>
            </a:r>
            <a:endParaRPr lang="en-US" sz="1200" dirty="0"/>
          </a:p>
        </p:txBody>
      </p:sp>
      <p:sp>
        <p:nvSpPr>
          <p:cNvPr id="22" name="Striped Right Arrow 21"/>
          <p:cNvSpPr/>
          <p:nvPr/>
        </p:nvSpPr>
        <p:spPr>
          <a:xfrm rot="16200000">
            <a:off x="4137646" y="4258199"/>
            <a:ext cx="545512" cy="640747"/>
          </a:xfrm>
          <a:prstGeom prst="stripedRightArrow">
            <a:avLst>
              <a:gd name="adj1" fmla="val 50000"/>
              <a:gd name="adj2" fmla="val 34608"/>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rot="16200000">
            <a:off x="4137647" y="2694310"/>
            <a:ext cx="545512" cy="640747"/>
          </a:xfrm>
          <a:prstGeom prst="stripedRightArrow">
            <a:avLst>
              <a:gd name="adj1" fmla="val 50000"/>
              <a:gd name="adj2" fmla="val 34608"/>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6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193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5949" y="0"/>
            <a:ext cx="10072359" cy="6858000"/>
          </a:xfrm>
          <a:prstGeom prst="rect">
            <a:avLst/>
          </a:prstGeom>
        </p:spPr>
      </p:pic>
      <p:sp>
        <p:nvSpPr>
          <p:cNvPr id="14" name="Rectangle 13"/>
          <p:cNvSpPr/>
          <p:nvPr/>
        </p:nvSpPr>
        <p:spPr>
          <a:xfrm>
            <a:off x="1866838" y="133716"/>
            <a:ext cx="5180249" cy="646331"/>
          </a:xfrm>
          <a:prstGeom prst="rect">
            <a:avLst/>
          </a:prstGeom>
        </p:spPr>
        <p:txBody>
          <a:bodyPr wrap="none">
            <a:spAutoFit/>
          </a:bodyPr>
          <a:lstStyle/>
          <a:p>
            <a:r>
              <a:rPr lang="en-US" sz="3600" b="1" dirty="0"/>
              <a:t>T</a:t>
            </a:r>
            <a:r>
              <a:rPr lang="en-US" sz="3600" b="1" dirty="0" smtClean="0"/>
              <a:t>he ‘SDN operational gap’</a:t>
            </a:r>
            <a:endParaRPr lang="en-US" sz="3600" dirty="0"/>
          </a:p>
        </p:txBody>
      </p:sp>
      <p:sp>
        <p:nvSpPr>
          <p:cNvPr id="15" name="TextBox 14"/>
          <p:cNvSpPr txBox="1"/>
          <p:nvPr/>
        </p:nvSpPr>
        <p:spPr>
          <a:xfrm>
            <a:off x="2229456" y="4817382"/>
            <a:ext cx="3874157" cy="2031325"/>
          </a:xfrm>
          <a:prstGeom prst="rect">
            <a:avLst/>
          </a:prstGeom>
          <a:noFill/>
          <a:ln>
            <a:noFill/>
          </a:ln>
        </p:spPr>
        <p:txBody>
          <a:bodyPr wrap="square" rtlCol="0">
            <a:spAutoFit/>
          </a:bodyPr>
          <a:lstStyle/>
          <a:p>
            <a:pPr algn="ctr"/>
            <a:r>
              <a:rPr lang="en-US" b="1" dirty="0" smtClean="0">
                <a:solidFill>
                  <a:schemeClr val="tx2">
                    <a:lumMod val="50000"/>
                  </a:schemeClr>
                </a:solidFill>
              </a:rPr>
              <a:t>+ GENI </a:t>
            </a:r>
          </a:p>
          <a:p>
            <a:pPr algn="ctr"/>
            <a:r>
              <a:rPr lang="en-US" b="1" dirty="0" smtClean="0">
                <a:solidFill>
                  <a:schemeClr val="tx2">
                    <a:lumMod val="50000"/>
                  </a:schemeClr>
                </a:solidFill>
              </a:rPr>
              <a:t>+ CCNIE </a:t>
            </a:r>
          </a:p>
          <a:p>
            <a:pPr algn="ctr"/>
            <a:r>
              <a:rPr lang="en-US" b="1" dirty="0" smtClean="0">
                <a:solidFill>
                  <a:schemeClr val="tx2">
                    <a:lumMod val="50000"/>
                  </a:schemeClr>
                </a:solidFill>
              </a:rPr>
              <a:t>+ ASCR </a:t>
            </a:r>
          </a:p>
          <a:p>
            <a:pPr algn="ctr"/>
            <a:r>
              <a:rPr lang="en-US" b="1" dirty="0" smtClean="0">
                <a:solidFill>
                  <a:schemeClr val="tx2">
                    <a:lumMod val="50000"/>
                  </a:schemeClr>
                </a:solidFill>
              </a:rPr>
              <a:t>+ DARPA </a:t>
            </a:r>
          </a:p>
          <a:p>
            <a:pPr algn="ctr"/>
            <a:r>
              <a:rPr lang="en-US" b="1" dirty="0" smtClean="0">
                <a:solidFill>
                  <a:schemeClr val="tx2">
                    <a:lumMod val="50000"/>
                  </a:schemeClr>
                </a:solidFill>
              </a:rPr>
              <a:t>+ Academia  </a:t>
            </a:r>
          </a:p>
          <a:p>
            <a:pPr algn="ctr"/>
            <a:r>
              <a:rPr lang="en-US" b="1" dirty="0" smtClean="0">
                <a:solidFill>
                  <a:schemeClr val="tx2">
                    <a:lumMod val="50000"/>
                  </a:schemeClr>
                </a:solidFill>
              </a:rPr>
              <a:t>+ Vendors</a:t>
            </a:r>
          </a:p>
          <a:p>
            <a:pPr algn="ctr"/>
            <a:r>
              <a:rPr lang="en-US" b="1" dirty="0" smtClean="0">
                <a:solidFill>
                  <a:schemeClr val="tx2">
                    <a:lumMod val="50000"/>
                  </a:schemeClr>
                </a:solidFill>
              </a:rPr>
              <a:t>+__________________?</a:t>
            </a:r>
            <a:endParaRPr lang="en-US" b="1" dirty="0">
              <a:solidFill>
                <a:schemeClr val="tx2">
                  <a:lumMod val="50000"/>
                </a:schemeClr>
              </a:solidFill>
            </a:endParaRPr>
          </a:p>
        </p:txBody>
      </p:sp>
      <p:sp>
        <p:nvSpPr>
          <p:cNvPr id="16" name="TextBox 15"/>
          <p:cNvSpPr txBox="1"/>
          <p:nvPr/>
        </p:nvSpPr>
        <p:spPr>
          <a:xfrm>
            <a:off x="785795" y="3949377"/>
            <a:ext cx="7931043" cy="461665"/>
          </a:xfrm>
          <a:prstGeom prst="rect">
            <a:avLst/>
          </a:prstGeom>
          <a:noFill/>
        </p:spPr>
        <p:txBody>
          <a:bodyPr wrap="square" rtlCol="0">
            <a:spAutoFit/>
          </a:bodyPr>
          <a:lstStyle/>
          <a:p>
            <a:pPr algn="ctr"/>
            <a:r>
              <a:rPr lang="en-US" sz="2400" dirty="0" smtClean="0"/>
              <a:t>Identify gaps and propose approaches</a:t>
            </a:r>
            <a:endParaRPr lang="en-US" sz="2400" dirty="0"/>
          </a:p>
        </p:txBody>
      </p:sp>
      <p:sp>
        <p:nvSpPr>
          <p:cNvPr id="17" name="Up Arrow 16"/>
          <p:cNvSpPr/>
          <p:nvPr/>
        </p:nvSpPr>
        <p:spPr>
          <a:xfrm rot="10800000">
            <a:off x="3782773" y="4451932"/>
            <a:ext cx="493406" cy="353813"/>
          </a:xfrm>
          <a:prstGeom prst="up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6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3925" y="1804943"/>
            <a:ext cx="4139409" cy="4139409"/>
          </a:xfrm>
          <a:prstGeom prst="rect">
            <a:avLst/>
          </a:prstGeom>
        </p:spPr>
      </p:pic>
      <p:sp>
        <p:nvSpPr>
          <p:cNvPr id="2" name="Title 1"/>
          <p:cNvSpPr>
            <a:spLocks noGrp="1"/>
          </p:cNvSpPr>
          <p:nvPr>
            <p:ph type="title"/>
          </p:nvPr>
        </p:nvSpPr>
        <p:spPr>
          <a:xfrm>
            <a:off x="224540" y="274638"/>
            <a:ext cx="7099300" cy="1143000"/>
          </a:xfrm>
        </p:spPr>
        <p:txBody>
          <a:bodyPr/>
          <a:lstStyle/>
          <a:p>
            <a:r>
              <a:rPr lang="en-US" dirty="0" smtClean="0"/>
              <a:t>Workshop to focus on the gaps</a:t>
            </a:r>
            <a:endParaRPr lang="en-US" dirty="0"/>
          </a:p>
        </p:txBody>
      </p:sp>
    </p:spTree>
    <p:extLst>
      <p:ext uri="{BB962C8B-B14F-4D97-AF65-F5344CB8AC3E}">
        <p14:creationId xmlns:p14="http://schemas.microsoft.com/office/powerpoint/2010/main" val="147468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Goals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Bridge the ‘operational’ gap </a:t>
            </a:r>
          </a:p>
          <a:p>
            <a:pPr lvl="2"/>
            <a:r>
              <a:rPr lang="en-US" dirty="0" smtClean="0"/>
              <a:t>architecture, tools and policies</a:t>
            </a:r>
          </a:p>
          <a:p>
            <a:pPr marL="514350" indent="-514350">
              <a:buFont typeface="+mj-lt"/>
              <a:buAutoNum type="arabicPeriod"/>
            </a:pPr>
            <a:r>
              <a:rPr lang="en-US" dirty="0" smtClean="0"/>
              <a:t>Deploy and operate </a:t>
            </a:r>
            <a:r>
              <a:rPr lang="en-US" b="1" dirty="0" smtClean="0"/>
              <a:t>securely</a:t>
            </a:r>
            <a:r>
              <a:rPr lang="en-US" dirty="0" smtClean="0"/>
              <a:t> multi-layer, multi-domain SDN networks</a:t>
            </a:r>
          </a:p>
          <a:p>
            <a:pPr lvl="2"/>
            <a:r>
              <a:rPr lang="en-US" dirty="0"/>
              <a:t>Interwork with the current set of Internet technologies</a:t>
            </a:r>
          </a:p>
          <a:p>
            <a:pPr marL="514350" indent="-514350">
              <a:buFont typeface="+mj-lt"/>
              <a:buAutoNum type="arabicPeriod"/>
            </a:pPr>
            <a:r>
              <a:rPr lang="en-US" dirty="0" smtClean="0"/>
              <a:t>Identify research, development and technologies needed to support new, innovative users and applications</a:t>
            </a:r>
          </a:p>
        </p:txBody>
      </p:sp>
    </p:spTree>
    <p:extLst>
      <p:ext uri="{BB962C8B-B14F-4D97-AF65-F5344CB8AC3E}">
        <p14:creationId xmlns:p14="http://schemas.microsoft.com/office/powerpoint/2010/main" val="310248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807" y="237041"/>
            <a:ext cx="8618751" cy="1754327"/>
          </a:xfrm>
          <a:prstGeom prst="rect">
            <a:avLst/>
          </a:prstGeom>
          <a:noFill/>
        </p:spPr>
        <p:txBody>
          <a:bodyPr wrap="square" rtlCol="0">
            <a:spAutoFit/>
          </a:bodyPr>
          <a:lstStyle/>
          <a:p>
            <a:r>
              <a:rPr lang="en-US" sz="3600" dirty="0" smtClean="0"/>
              <a:t>It is about </a:t>
            </a:r>
            <a:r>
              <a:rPr lang="en-US" sz="3600" i="1" dirty="0" smtClean="0"/>
              <a:t>running</a:t>
            </a:r>
            <a:r>
              <a:rPr lang="en-US" sz="3600" dirty="0" smtClean="0"/>
              <a:t> networks</a:t>
            </a:r>
          </a:p>
          <a:p>
            <a:r>
              <a:rPr lang="en-US" sz="3600" dirty="0" smtClean="0"/>
              <a:t>(not just about network </a:t>
            </a:r>
            <a:r>
              <a:rPr lang="en-US" sz="3600" i="1" dirty="0" smtClean="0"/>
              <a:t>research</a:t>
            </a:r>
            <a:r>
              <a:rPr lang="en-US" sz="3600" dirty="0" smtClean="0"/>
              <a:t>)</a:t>
            </a:r>
            <a:endParaRPr lang="en-US" sz="3600" dirty="0"/>
          </a:p>
          <a:p>
            <a:endParaRPr lang="en-US" sz="3600" u="sng" dirty="0" smtClean="0"/>
          </a:p>
        </p:txBody>
      </p:sp>
      <p:pic>
        <p:nvPicPr>
          <p:cNvPr id="3" name="Picture 2"/>
          <p:cNvPicPr>
            <a:picLocks noChangeAspect="1"/>
          </p:cNvPicPr>
          <p:nvPr/>
        </p:nvPicPr>
        <p:blipFill>
          <a:blip r:embed="rId2"/>
          <a:stretch>
            <a:fillRect/>
          </a:stretch>
        </p:blipFill>
        <p:spPr>
          <a:xfrm>
            <a:off x="841367" y="3059927"/>
            <a:ext cx="2962527" cy="2695076"/>
          </a:xfrm>
          <a:prstGeom prst="rect">
            <a:avLst/>
          </a:prstGeom>
          <a:ln>
            <a:solidFill>
              <a:srgbClr val="000090"/>
            </a:solidFill>
          </a:ln>
        </p:spPr>
      </p:pic>
      <p:sp>
        <p:nvSpPr>
          <p:cNvPr id="4" name="Rectangle 3"/>
          <p:cNvSpPr/>
          <p:nvPr/>
        </p:nvSpPr>
        <p:spPr>
          <a:xfrm>
            <a:off x="722585" y="5959517"/>
            <a:ext cx="2771274" cy="369332"/>
          </a:xfrm>
          <a:prstGeom prst="rect">
            <a:avLst/>
          </a:prstGeom>
        </p:spPr>
        <p:txBody>
          <a:bodyPr wrap="square">
            <a:spAutoFit/>
          </a:bodyPr>
          <a:lstStyle/>
          <a:p>
            <a:r>
              <a:rPr lang="en-US" sz="900" dirty="0" smtClean="0"/>
              <a:t>http://</a:t>
            </a:r>
            <a:r>
              <a:rPr lang="en-US" sz="900" dirty="0" err="1" smtClean="0"/>
              <a:t>www.computerhistory.org</a:t>
            </a:r>
            <a:r>
              <a:rPr lang="en-US" sz="900" dirty="0" smtClean="0"/>
              <a:t>/</a:t>
            </a:r>
            <a:r>
              <a:rPr lang="en-US" sz="900" dirty="0" err="1" smtClean="0"/>
              <a:t>internet_history</a:t>
            </a:r>
            <a:r>
              <a:rPr lang="en-US" sz="900" dirty="0" smtClean="0"/>
              <a:t>/</a:t>
            </a:r>
            <a:r>
              <a:rPr lang="en-US" sz="900" dirty="0" err="1" smtClean="0"/>
              <a:t>full_size_images</a:t>
            </a:r>
            <a:r>
              <a:rPr lang="en-US" sz="900" dirty="0" smtClean="0"/>
              <a:t>/1969_4-node_map.gif</a:t>
            </a:r>
            <a:endParaRPr lang="en-US" sz="900" dirty="0"/>
          </a:p>
        </p:txBody>
      </p:sp>
      <p:pic>
        <p:nvPicPr>
          <p:cNvPr id="5" name="Picture 4"/>
          <p:cNvPicPr>
            <a:picLocks noChangeAspect="1"/>
          </p:cNvPicPr>
          <p:nvPr/>
        </p:nvPicPr>
        <p:blipFill>
          <a:blip r:embed="rId3"/>
          <a:stretch>
            <a:fillRect/>
          </a:stretch>
        </p:blipFill>
        <p:spPr>
          <a:xfrm rot="5400000">
            <a:off x="5410732" y="2403211"/>
            <a:ext cx="2700208" cy="4003375"/>
          </a:xfrm>
          <a:prstGeom prst="rect">
            <a:avLst/>
          </a:prstGeom>
          <a:ln>
            <a:solidFill>
              <a:srgbClr val="000090"/>
            </a:solidFill>
          </a:ln>
        </p:spPr>
      </p:pic>
      <p:sp>
        <p:nvSpPr>
          <p:cNvPr id="6" name="TextBox 5"/>
          <p:cNvSpPr txBox="1"/>
          <p:nvPr/>
        </p:nvSpPr>
        <p:spPr>
          <a:xfrm>
            <a:off x="4640364" y="5959517"/>
            <a:ext cx="3811495" cy="230832"/>
          </a:xfrm>
          <a:prstGeom prst="rect">
            <a:avLst/>
          </a:prstGeom>
          <a:noFill/>
        </p:spPr>
        <p:txBody>
          <a:bodyPr wrap="square" rtlCol="0">
            <a:spAutoFit/>
          </a:bodyPr>
          <a:lstStyle/>
          <a:p>
            <a:r>
              <a:rPr lang="en-US" sz="900" dirty="0" smtClean="0"/>
              <a:t>Future of </a:t>
            </a:r>
            <a:r>
              <a:rPr lang="en-US" sz="900" dirty="0" err="1" smtClean="0"/>
              <a:t>intersite</a:t>
            </a:r>
            <a:r>
              <a:rPr lang="en-US" sz="900" dirty="0" smtClean="0"/>
              <a:t> networking, LBL, 1986</a:t>
            </a:r>
            <a:endParaRPr lang="en-US" sz="900" dirty="0"/>
          </a:p>
        </p:txBody>
      </p:sp>
      <p:sp>
        <p:nvSpPr>
          <p:cNvPr id="8" name="TextBox 7"/>
          <p:cNvSpPr txBox="1"/>
          <p:nvPr/>
        </p:nvSpPr>
        <p:spPr>
          <a:xfrm>
            <a:off x="841367" y="3059927"/>
            <a:ext cx="1133006" cy="276999"/>
          </a:xfrm>
          <a:prstGeom prst="rect">
            <a:avLst/>
          </a:prstGeom>
          <a:solidFill>
            <a:schemeClr val="tx2">
              <a:lumMod val="50000"/>
            </a:schemeClr>
          </a:solidFill>
        </p:spPr>
        <p:txBody>
          <a:bodyPr wrap="square" rtlCol="0">
            <a:spAutoFit/>
          </a:bodyPr>
          <a:lstStyle/>
          <a:p>
            <a:r>
              <a:rPr lang="en-US" sz="1200" dirty="0" err="1" smtClean="0">
                <a:solidFill>
                  <a:schemeClr val="bg1"/>
                </a:solidFill>
              </a:rPr>
              <a:t>ARPAnet</a:t>
            </a:r>
            <a:r>
              <a:rPr lang="en-US" sz="1200" dirty="0" smtClean="0">
                <a:solidFill>
                  <a:schemeClr val="bg1"/>
                </a:solidFill>
              </a:rPr>
              <a:t>, 1969</a:t>
            </a:r>
            <a:endParaRPr lang="en-US" sz="1200" dirty="0">
              <a:solidFill>
                <a:schemeClr val="bg1"/>
              </a:solidFill>
            </a:endParaRPr>
          </a:p>
        </p:txBody>
      </p:sp>
      <p:sp>
        <p:nvSpPr>
          <p:cNvPr id="9" name="TextBox 8"/>
          <p:cNvSpPr txBox="1"/>
          <p:nvPr/>
        </p:nvSpPr>
        <p:spPr>
          <a:xfrm>
            <a:off x="4759148" y="3045037"/>
            <a:ext cx="1133006" cy="276999"/>
          </a:xfrm>
          <a:prstGeom prst="rect">
            <a:avLst/>
          </a:prstGeom>
          <a:solidFill>
            <a:schemeClr val="tx2">
              <a:lumMod val="50000"/>
            </a:schemeClr>
          </a:solidFill>
        </p:spPr>
        <p:txBody>
          <a:bodyPr wrap="square" rtlCol="0">
            <a:spAutoFit/>
          </a:bodyPr>
          <a:lstStyle/>
          <a:p>
            <a:r>
              <a:rPr lang="en-US" sz="1200" dirty="0" err="1" smtClean="0">
                <a:solidFill>
                  <a:schemeClr val="bg1"/>
                </a:solidFill>
              </a:rPr>
              <a:t>HEPnet</a:t>
            </a:r>
            <a:r>
              <a:rPr lang="en-US" sz="1200" dirty="0" smtClean="0">
                <a:solidFill>
                  <a:schemeClr val="bg1"/>
                </a:solidFill>
              </a:rPr>
              <a:t>, 1986</a:t>
            </a:r>
            <a:endParaRPr lang="en-US" sz="1200" dirty="0">
              <a:solidFill>
                <a:schemeClr val="bg1"/>
              </a:solidFill>
            </a:endParaRPr>
          </a:p>
        </p:txBody>
      </p:sp>
      <p:sp>
        <p:nvSpPr>
          <p:cNvPr id="10" name="TextBox 9"/>
          <p:cNvSpPr txBox="1"/>
          <p:nvPr/>
        </p:nvSpPr>
        <p:spPr>
          <a:xfrm>
            <a:off x="1779243" y="1839949"/>
            <a:ext cx="5959809" cy="1261884"/>
          </a:xfrm>
          <a:prstGeom prst="rect">
            <a:avLst/>
          </a:prstGeom>
          <a:noFill/>
        </p:spPr>
        <p:txBody>
          <a:bodyPr wrap="none" rtlCol="0">
            <a:spAutoFit/>
          </a:bodyPr>
          <a:lstStyle/>
          <a:p>
            <a:r>
              <a:rPr lang="en-US" sz="2800" dirty="0" smtClean="0"/>
              <a:t>Develop, deploy and (inter)operate </a:t>
            </a:r>
          </a:p>
          <a:p>
            <a:r>
              <a:rPr lang="en-US" sz="2800" dirty="0" smtClean="0"/>
              <a:t>a prototype multi-domain SDN network</a:t>
            </a:r>
          </a:p>
          <a:p>
            <a:endParaRPr lang="en-US" sz="2000" dirty="0"/>
          </a:p>
        </p:txBody>
      </p:sp>
    </p:spTree>
    <p:extLst>
      <p:ext uri="{BB962C8B-B14F-4D97-AF65-F5344CB8AC3E}">
        <p14:creationId xmlns:p14="http://schemas.microsoft.com/office/powerpoint/2010/main" val="31122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47" y="210324"/>
            <a:ext cx="8229600" cy="1041001"/>
          </a:xfrm>
        </p:spPr>
        <p:txBody>
          <a:bodyPr>
            <a:noAutofit/>
          </a:bodyPr>
          <a:lstStyle/>
          <a:p>
            <a:r>
              <a:rPr lang="en-US" sz="3600" dirty="0" smtClean="0"/>
              <a:t>What does that help achieve?</a:t>
            </a:r>
            <a:endParaRPr lang="en-US" sz="3600" dirty="0"/>
          </a:p>
        </p:txBody>
      </p:sp>
      <p:sp>
        <p:nvSpPr>
          <p:cNvPr id="4" name="Rectangle 3"/>
          <p:cNvSpPr/>
          <p:nvPr/>
        </p:nvSpPr>
        <p:spPr>
          <a:xfrm>
            <a:off x="225804" y="1454803"/>
            <a:ext cx="5155977" cy="4832092"/>
          </a:xfrm>
          <a:prstGeom prst="rect">
            <a:avLst/>
          </a:prstGeom>
        </p:spPr>
        <p:txBody>
          <a:bodyPr wrap="square">
            <a:spAutoFit/>
          </a:bodyPr>
          <a:lstStyle/>
          <a:p>
            <a:pPr marL="342900" indent="-342900">
              <a:buFont typeface="Arial"/>
              <a:buChar char="•"/>
            </a:pPr>
            <a:r>
              <a:rPr lang="en-US" sz="2200" dirty="0" smtClean="0"/>
              <a:t>Build an ecosystem of security-savvy, operational SDN experts with government and academic networks leading the way</a:t>
            </a:r>
          </a:p>
          <a:p>
            <a:pPr marL="342900" indent="-342900">
              <a:buFont typeface="Arial"/>
              <a:buChar char="•"/>
            </a:pPr>
            <a:endParaRPr lang="en-US" sz="2200" dirty="0" smtClean="0"/>
          </a:p>
          <a:p>
            <a:pPr marL="342900" indent="-342900">
              <a:buFont typeface="Arial"/>
              <a:buChar char="•"/>
            </a:pPr>
            <a:r>
              <a:rPr lang="en-US" sz="2200" dirty="0"/>
              <a:t>R</a:t>
            </a:r>
            <a:r>
              <a:rPr lang="en-US" sz="2200" dirty="0" smtClean="0"/>
              <a:t>apid prototypes with open-source tools, engage the open-source community</a:t>
            </a:r>
          </a:p>
          <a:p>
            <a:pPr marL="342900" indent="-342900">
              <a:buFont typeface="Arial"/>
              <a:buChar char="•"/>
            </a:pPr>
            <a:endParaRPr lang="en-US" sz="2200" dirty="0" smtClean="0"/>
          </a:p>
          <a:p>
            <a:pPr marL="342900" indent="-342900">
              <a:buFont typeface="Arial"/>
              <a:buChar char="•"/>
            </a:pPr>
            <a:r>
              <a:rPr lang="en-US" sz="2200" dirty="0" smtClean="0"/>
              <a:t>Share experiences, build knowledge</a:t>
            </a:r>
          </a:p>
          <a:p>
            <a:pPr marL="342900" indent="-342900">
              <a:buFont typeface="Arial"/>
              <a:buChar char="•"/>
            </a:pPr>
            <a:endParaRPr lang="en-US" sz="2200" dirty="0" smtClean="0"/>
          </a:p>
          <a:p>
            <a:pPr marL="342900" indent="-342900">
              <a:buFont typeface="Arial"/>
              <a:buChar char="•"/>
            </a:pPr>
            <a:r>
              <a:rPr lang="en-US" sz="2200" dirty="0" smtClean="0"/>
              <a:t>Engage operational knowledge with academia, open-source enthusiasts and industry at a larger scale</a:t>
            </a:r>
            <a:endParaRPr lang="en-US" sz="2200" dirty="0"/>
          </a:p>
        </p:txBody>
      </p:sp>
      <p:pic>
        <p:nvPicPr>
          <p:cNvPr id="7" name="Picture 6"/>
          <p:cNvPicPr>
            <a:picLocks noChangeAspect="1"/>
          </p:cNvPicPr>
          <p:nvPr/>
        </p:nvPicPr>
        <p:blipFill>
          <a:blip r:embed="rId2"/>
          <a:stretch>
            <a:fillRect/>
          </a:stretch>
        </p:blipFill>
        <p:spPr>
          <a:xfrm>
            <a:off x="5717227" y="1542058"/>
            <a:ext cx="2969573" cy="4458765"/>
          </a:xfrm>
          <a:prstGeom prst="rect">
            <a:avLst/>
          </a:prstGeom>
        </p:spPr>
      </p:pic>
      <p:sp>
        <p:nvSpPr>
          <p:cNvPr id="8" name="Rectangle 7"/>
          <p:cNvSpPr/>
          <p:nvPr/>
        </p:nvSpPr>
        <p:spPr>
          <a:xfrm>
            <a:off x="5717227" y="1542058"/>
            <a:ext cx="2969573" cy="4458765"/>
          </a:xfrm>
          <a:prstGeom prst="rect">
            <a:avLst/>
          </a:prstGeom>
          <a:no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49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399" y="2513046"/>
            <a:ext cx="4811364" cy="1143000"/>
          </a:xfrm>
          <a:noFill/>
          <a:ln>
            <a:solidFill>
              <a:srgbClr val="000090"/>
            </a:solidFill>
          </a:ln>
        </p:spPr>
        <p:txBody>
          <a:bodyPr>
            <a:noAutofit/>
          </a:bodyPr>
          <a:lstStyle/>
          <a:p>
            <a:pPr algn="ctr"/>
            <a:r>
              <a:rPr lang="en-US" sz="3600" b="1" dirty="0" smtClean="0"/>
              <a:t>Workshop Organizers</a:t>
            </a:r>
            <a:endParaRPr lang="en-US" sz="3600" b="1" dirty="0"/>
          </a:p>
        </p:txBody>
      </p:sp>
      <p:pic>
        <p:nvPicPr>
          <p:cNvPr id="3" name="Picture 2"/>
          <p:cNvPicPr>
            <a:picLocks noChangeAspect="1"/>
          </p:cNvPicPr>
          <p:nvPr/>
        </p:nvPicPr>
        <p:blipFill>
          <a:blip r:embed="rId3"/>
          <a:stretch>
            <a:fillRect/>
          </a:stretch>
        </p:blipFill>
        <p:spPr>
          <a:xfrm>
            <a:off x="1938399" y="775314"/>
            <a:ext cx="1270000" cy="13970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3671481" y="775314"/>
            <a:ext cx="1397000" cy="1397000"/>
          </a:xfrm>
          <a:prstGeom prst="rect">
            <a:avLst/>
          </a:prstGeom>
        </p:spPr>
      </p:pic>
      <p:pic>
        <p:nvPicPr>
          <p:cNvPr id="5" name="Picture 4"/>
          <p:cNvPicPr>
            <a:picLocks noChangeAspect="1"/>
          </p:cNvPicPr>
          <p:nvPr/>
        </p:nvPicPr>
        <p:blipFill>
          <a:blip r:embed="rId6"/>
          <a:stretch>
            <a:fillRect/>
          </a:stretch>
        </p:blipFill>
        <p:spPr>
          <a:xfrm>
            <a:off x="5599292" y="775314"/>
            <a:ext cx="1150471" cy="1397000"/>
          </a:xfrm>
          <a:prstGeom prst="rect">
            <a:avLst/>
          </a:prstGeom>
        </p:spPr>
      </p:pic>
      <p:pic>
        <p:nvPicPr>
          <p:cNvPr id="9" name="Picture 8"/>
          <p:cNvPicPr>
            <a:picLocks noChangeAspect="1"/>
          </p:cNvPicPr>
          <p:nvPr/>
        </p:nvPicPr>
        <p:blipFill>
          <a:blip r:embed="rId7"/>
          <a:stretch>
            <a:fillRect/>
          </a:stretch>
        </p:blipFill>
        <p:spPr>
          <a:xfrm>
            <a:off x="1871888" y="4128993"/>
            <a:ext cx="960627" cy="1015435"/>
          </a:xfrm>
          <a:prstGeom prst="rect">
            <a:avLst/>
          </a:prstGeom>
        </p:spPr>
      </p:pic>
      <p:pic>
        <p:nvPicPr>
          <p:cNvPr id="10" name="Picture 9"/>
          <p:cNvPicPr>
            <a:picLocks noChangeAspect="1"/>
          </p:cNvPicPr>
          <p:nvPr/>
        </p:nvPicPr>
        <p:blipFill>
          <a:blip r:embed="rId8"/>
          <a:stretch>
            <a:fillRect/>
          </a:stretch>
        </p:blipFill>
        <p:spPr>
          <a:xfrm>
            <a:off x="7659674" y="4128993"/>
            <a:ext cx="940380" cy="1123869"/>
          </a:xfrm>
          <a:prstGeom prst="rect">
            <a:avLst/>
          </a:prstGeom>
        </p:spPr>
      </p:pic>
      <p:pic>
        <p:nvPicPr>
          <p:cNvPr id="11" name="Picture 10"/>
          <p:cNvPicPr>
            <a:picLocks noChangeAspect="1"/>
          </p:cNvPicPr>
          <p:nvPr/>
        </p:nvPicPr>
        <p:blipFill>
          <a:blip r:embed="rId9"/>
          <a:stretch>
            <a:fillRect/>
          </a:stretch>
        </p:blipFill>
        <p:spPr>
          <a:xfrm>
            <a:off x="3274409" y="4128993"/>
            <a:ext cx="1123869" cy="1123869"/>
          </a:xfrm>
          <a:prstGeom prst="rect">
            <a:avLst/>
          </a:prstGeom>
        </p:spPr>
      </p:pic>
      <p:pic>
        <p:nvPicPr>
          <p:cNvPr id="13" name="Picture 12"/>
          <p:cNvPicPr>
            <a:picLocks noChangeAspect="1"/>
          </p:cNvPicPr>
          <p:nvPr/>
        </p:nvPicPr>
        <p:blipFill>
          <a:blip r:embed="rId10"/>
          <a:stretch>
            <a:fillRect/>
          </a:stretch>
        </p:blipFill>
        <p:spPr>
          <a:xfrm>
            <a:off x="4832261" y="4128992"/>
            <a:ext cx="1077969" cy="1077969"/>
          </a:xfrm>
          <a:prstGeom prst="rect">
            <a:avLst/>
          </a:prstGeom>
        </p:spPr>
      </p:pic>
      <p:pic>
        <p:nvPicPr>
          <p:cNvPr id="14" name="Picture 13"/>
          <p:cNvPicPr>
            <a:picLocks noChangeAspect="1"/>
          </p:cNvPicPr>
          <p:nvPr/>
        </p:nvPicPr>
        <p:blipFill>
          <a:blip r:embed="rId11"/>
          <a:stretch>
            <a:fillRect/>
          </a:stretch>
        </p:blipFill>
        <p:spPr>
          <a:xfrm>
            <a:off x="6390114" y="4133159"/>
            <a:ext cx="835576" cy="1115537"/>
          </a:xfrm>
          <a:prstGeom prst="rect">
            <a:avLst/>
          </a:prstGeom>
        </p:spPr>
      </p:pic>
      <p:sp>
        <p:nvSpPr>
          <p:cNvPr id="15" name="Rectangle 14"/>
          <p:cNvSpPr/>
          <p:nvPr/>
        </p:nvSpPr>
        <p:spPr>
          <a:xfrm>
            <a:off x="81489" y="5604844"/>
            <a:ext cx="4787320" cy="954107"/>
          </a:xfrm>
          <a:prstGeom prst="rect">
            <a:avLst/>
          </a:prstGeom>
          <a:ln>
            <a:solidFill>
              <a:srgbClr val="000090"/>
            </a:solidFill>
          </a:ln>
        </p:spPr>
        <p:txBody>
          <a:bodyPr wrap="square">
            <a:spAutoFit/>
          </a:bodyPr>
          <a:lstStyle/>
          <a:p>
            <a:pPr algn="ctr"/>
            <a:r>
              <a:rPr lang="en-US" sz="1400" b="1" u="sng" dirty="0" smtClean="0"/>
              <a:t>Steering Committee</a:t>
            </a:r>
          </a:p>
          <a:p>
            <a:r>
              <a:rPr lang="en-US" sz="1400" dirty="0" smtClean="0"/>
              <a:t>Vince </a:t>
            </a:r>
            <a:r>
              <a:rPr lang="en-US" sz="1400" dirty="0" err="1" smtClean="0"/>
              <a:t>Dattoria</a:t>
            </a:r>
            <a:r>
              <a:rPr lang="en-US" sz="1400" dirty="0" smtClean="0"/>
              <a:t> (DOE), Bryan Lyles (NSF), Robert </a:t>
            </a:r>
            <a:r>
              <a:rPr lang="en-US" sz="1400" dirty="0" err="1" smtClean="0"/>
              <a:t>Bonneau</a:t>
            </a:r>
            <a:r>
              <a:rPr lang="en-US" sz="1400" dirty="0" smtClean="0"/>
              <a:t> (AFRL), Matthew Goodman (DARPA), Kevin Thompson (NSF), Bob Walter (DARPA)</a:t>
            </a:r>
            <a:endParaRPr lang="en-US" sz="1400" dirty="0"/>
          </a:p>
        </p:txBody>
      </p:sp>
      <p:sp>
        <p:nvSpPr>
          <p:cNvPr id="16" name="Rectangle 15"/>
          <p:cNvSpPr/>
          <p:nvPr/>
        </p:nvSpPr>
        <p:spPr>
          <a:xfrm>
            <a:off x="3317489" y="3711780"/>
            <a:ext cx="2326278" cy="369332"/>
          </a:xfrm>
          <a:prstGeom prst="rect">
            <a:avLst/>
          </a:prstGeom>
        </p:spPr>
        <p:txBody>
          <a:bodyPr wrap="none">
            <a:spAutoFit/>
          </a:bodyPr>
          <a:lstStyle/>
          <a:p>
            <a:pPr algn="ctr"/>
            <a:r>
              <a:rPr lang="en-US" b="1" u="sng" dirty="0" smtClean="0"/>
              <a:t>Organizing Committee</a:t>
            </a:r>
          </a:p>
        </p:txBody>
      </p:sp>
      <p:sp>
        <p:nvSpPr>
          <p:cNvPr id="20" name="Rectangle 19"/>
          <p:cNvSpPr/>
          <p:nvPr/>
        </p:nvSpPr>
        <p:spPr>
          <a:xfrm>
            <a:off x="3732304" y="300990"/>
            <a:ext cx="1056700" cy="369332"/>
          </a:xfrm>
          <a:prstGeom prst="rect">
            <a:avLst/>
          </a:prstGeom>
        </p:spPr>
        <p:txBody>
          <a:bodyPr wrap="none">
            <a:spAutoFit/>
          </a:bodyPr>
          <a:lstStyle/>
          <a:p>
            <a:pPr algn="ctr"/>
            <a:r>
              <a:rPr lang="en-US" b="1" u="sng" dirty="0" smtClean="0"/>
              <a:t>Sponsors</a:t>
            </a:r>
          </a:p>
        </p:txBody>
      </p:sp>
      <p:pic>
        <p:nvPicPr>
          <p:cNvPr id="21" name="Picture 20" descr="Face shot small.jpeg"/>
          <p:cNvPicPr>
            <a:picLocks noChangeAspect="1"/>
          </p:cNvPicPr>
          <p:nvPr/>
        </p:nvPicPr>
        <p:blipFill rotWithShape="1">
          <a:blip r:embed="rId12">
            <a:extLst>
              <a:ext uri="{28A0092B-C50C-407E-A947-70E740481C1C}">
                <a14:useLocalDpi xmlns:a14="http://schemas.microsoft.com/office/drawing/2010/main" val="0"/>
              </a:ext>
            </a:extLst>
          </a:blip>
          <a:srcRect b="24831"/>
          <a:stretch/>
        </p:blipFill>
        <p:spPr>
          <a:xfrm>
            <a:off x="417419" y="4128992"/>
            <a:ext cx="1026250" cy="1077969"/>
          </a:xfrm>
          <a:prstGeom prst="rect">
            <a:avLst/>
          </a:prstGeom>
        </p:spPr>
      </p:pic>
      <p:sp>
        <p:nvSpPr>
          <p:cNvPr id="23" name="TextBox 22"/>
          <p:cNvSpPr txBox="1"/>
          <p:nvPr/>
        </p:nvSpPr>
        <p:spPr>
          <a:xfrm>
            <a:off x="1938399" y="2025372"/>
            <a:ext cx="1270000" cy="276999"/>
          </a:xfrm>
          <a:prstGeom prst="rect">
            <a:avLst/>
          </a:prstGeom>
          <a:solidFill>
            <a:srgbClr val="000090"/>
          </a:solidFill>
        </p:spPr>
        <p:txBody>
          <a:bodyPr wrap="square" rtlCol="0">
            <a:spAutoFit/>
          </a:bodyPr>
          <a:lstStyle/>
          <a:p>
            <a:pPr algn="ctr"/>
            <a:r>
              <a:rPr lang="en-US" sz="1200" dirty="0" smtClean="0">
                <a:solidFill>
                  <a:srgbClr val="FFFFFF"/>
                </a:solidFill>
              </a:rPr>
              <a:t>Grant Miller</a:t>
            </a:r>
            <a:endParaRPr lang="en-US" sz="1200" dirty="0">
              <a:solidFill>
                <a:srgbClr val="FFFFFF"/>
              </a:solidFill>
            </a:endParaRPr>
          </a:p>
        </p:txBody>
      </p:sp>
      <p:sp>
        <p:nvSpPr>
          <p:cNvPr id="24" name="TextBox 23"/>
          <p:cNvSpPr txBox="1"/>
          <p:nvPr/>
        </p:nvSpPr>
        <p:spPr>
          <a:xfrm>
            <a:off x="3671481" y="2025372"/>
            <a:ext cx="1397000" cy="276999"/>
          </a:xfrm>
          <a:prstGeom prst="rect">
            <a:avLst/>
          </a:prstGeom>
          <a:solidFill>
            <a:srgbClr val="000090"/>
          </a:solidFill>
        </p:spPr>
        <p:txBody>
          <a:bodyPr wrap="square" rtlCol="0">
            <a:spAutoFit/>
          </a:bodyPr>
          <a:lstStyle/>
          <a:p>
            <a:pPr algn="ctr"/>
            <a:r>
              <a:rPr lang="en-US" sz="1200" dirty="0" smtClean="0">
                <a:solidFill>
                  <a:srgbClr val="FFFFFF"/>
                </a:solidFill>
              </a:rPr>
              <a:t>Vince </a:t>
            </a:r>
            <a:r>
              <a:rPr lang="en-US" sz="1200" dirty="0" err="1" smtClean="0">
                <a:solidFill>
                  <a:srgbClr val="FFFFFF"/>
                </a:solidFill>
              </a:rPr>
              <a:t>Dattoria</a:t>
            </a:r>
            <a:endParaRPr lang="en-US" sz="1200" dirty="0">
              <a:solidFill>
                <a:srgbClr val="FFFFFF"/>
              </a:solidFill>
            </a:endParaRPr>
          </a:p>
        </p:txBody>
      </p:sp>
      <p:sp>
        <p:nvSpPr>
          <p:cNvPr id="25" name="TextBox 24"/>
          <p:cNvSpPr txBox="1"/>
          <p:nvPr/>
        </p:nvSpPr>
        <p:spPr>
          <a:xfrm>
            <a:off x="5599292" y="2025372"/>
            <a:ext cx="1150471" cy="276999"/>
          </a:xfrm>
          <a:prstGeom prst="rect">
            <a:avLst/>
          </a:prstGeom>
          <a:solidFill>
            <a:srgbClr val="000090"/>
          </a:solidFill>
        </p:spPr>
        <p:txBody>
          <a:bodyPr wrap="square" rtlCol="0">
            <a:spAutoFit/>
          </a:bodyPr>
          <a:lstStyle/>
          <a:p>
            <a:pPr algn="ctr"/>
            <a:r>
              <a:rPr lang="en-US" sz="1200" dirty="0" smtClean="0">
                <a:solidFill>
                  <a:srgbClr val="FFFFFF"/>
                </a:solidFill>
              </a:rPr>
              <a:t>Bryan Lyles</a:t>
            </a:r>
            <a:endParaRPr lang="en-US" sz="1200" dirty="0">
              <a:solidFill>
                <a:srgbClr val="FFFFFF"/>
              </a:solidFill>
            </a:endParaRPr>
          </a:p>
        </p:txBody>
      </p:sp>
      <p:sp>
        <p:nvSpPr>
          <p:cNvPr id="27" name="TextBox 26"/>
          <p:cNvSpPr txBox="1"/>
          <p:nvPr/>
        </p:nvSpPr>
        <p:spPr>
          <a:xfrm>
            <a:off x="402034" y="5138344"/>
            <a:ext cx="1041635" cy="276999"/>
          </a:xfrm>
          <a:prstGeom prst="rect">
            <a:avLst/>
          </a:prstGeom>
          <a:solidFill>
            <a:srgbClr val="000090"/>
          </a:solidFill>
        </p:spPr>
        <p:txBody>
          <a:bodyPr wrap="square" rtlCol="0">
            <a:spAutoFit/>
          </a:bodyPr>
          <a:lstStyle/>
          <a:p>
            <a:pPr algn="ctr"/>
            <a:r>
              <a:rPr lang="en-US" sz="1200" dirty="0" smtClean="0">
                <a:solidFill>
                  <a:srgbClr val="FFFFFF"/>
                </a:solidFill>
              </a:rPr>
              <a:t>Inder Monga</a:t>
            </a:r>
            <a:endParaRPr lang="en-US" sz="1200" dirty="0">
              <a:solidFill>
                <a:srgbClr val="FFFFFF"/>
              </a:solidFill>
            </a:endParaRPr>
          </a:p>
        </p:txBody>
      </p:sp>
      <p:sp>
        <p:nvSpPr>
          <p:cNvPr id="28" name="TextBox 27"/>
          <p:cNvSpPr txBox="1"/>
          <p:nvPr/>
        </p:nvSpPr>
        <p:spPr>
          <a:xfrm>
            <a:off x="1871887" y="5138344"/>
            <a:ext cx="960628" cy="276999"/>
          </a:xfrm>
          <a:prstGeom prst="rect">
            <a:avLst/>
          </a:prstGeom>
          <a:solidFill>
            <a:srgbClr val="000090"/>
          </a:solidFill>
        </p:spPr>
        <p:txBody>
          <a:bodyPr wrap="square" rtlCol="0">
            <a:spAutoFit/>
          </a:bodyPr>
          <a:lstStyle/>
          <a:p>
            <a:pPr algn="ctr"/>
            <a:r>
              <a:rPr lang="en-US" sz="1200" dirty="0" smtClean="0">
                <a:solidFill>
                  <a:srgbClr val="FFFFFF"/>
                </a:solidFill>
              </a:rPr>
              <a:t>Chip Elliott</a:t>
            </a:r>
            <a:endParaRPr lang="en-US" sz="1200" dirty="0">
              <a:solidFill>
                <a:srgbClr val="FFFFFF"/>
              </a:solidFill>
            </a:endParaRPr>
          </a:p>
        </p:txBody>
      </p:sp>
      <p:sp>
        <p:nvSpPr>
          <p:cNvPr id="29" name="TextBox 28"/>
          <p:cNvSpPr txBox="1"/>
          <p:nvPr/>
        </p:nvSpPr>
        <p:spPr>
          <a:xfrm>
            <a:off x="3274409" y="5144428"/>
            <a:ext cx="1123869" cy="276999"/>
          </a:xfrm>
          <a:prstGeom prst="rect">
            <a:avLst/>
          </a:prstGeom>
          <a:solidFill>
            <a:srgbClr val="000090"/>
          </a:solidFill>
        </p:spPr>
        <p:txBody>
          <a:bodyPr wrap="square" rtlCol="0">
            <a:spAutoFit/>
          </a:bodyPr>
          <a:lstStyle/>
          <a:p>
            <a:pPr algn="ctr"/>
            <a:r>
              <a:rPr lang="en-US" sz="1200" dirty="0" smtClean="0">
                <a:solidFill>
                  <a:srgbClr val="FFFFFF"/>
                </a:solidFill>
              </a:rPr>
              <a:t>Ron Hutchins</a:t>
            </a:r>
            <a:endParaRPr lang="en-US" sz="1200" dirty="0">
              <a:solidFill>
                <a:srgbClr val="FFFFFF"/>
              </a:solidFill>
            </a:endParaRPr>
          </a:p>
        </p:txBody>
      </p:sp>
      <p:sp>
        <p:nvSpPr>
          <p:cNvPr id="30" name="TextBox 29"/>
          <p:cNvSpPr txBox="1"/>
          <p:nvPr/>
        </p:nvSpPr>
        <p:spPr>
          <a:xfrm>
            <a:off x="4832261" y="5144428"/>
            <a:ext cx="1077969" cy="276999"/>
          </a:xfrm>
          <a:prstGeom prst="rect">
            <a:avLst/>
          </a:prstGeom>
          <a:solidFill>
            <a:srgbClr val="000090"/>
          </a:solidFill>
        </p:spPr>
        <p:txBody>
          <a:bodyPr wrap="square" rtlCol="0">
            <a:spAutoFit/>
          </a:bodyPr>
          <a:lstStyle/>
          <a:p>
            <a:r>
              <a:rPr lang="en-US" sz="1200" dirty="0" smtClean="0">
                <a:solidFill>
                  <a:srgbClr val="FFFFFF"/>
                </a:solidFill>
              </a:rPr>
              <a:t>Roy Campbell</a:t>
            </a:r>
            <a:endParaRPr lang="en-US" sz="1200" dirty="0">
              <a:solidFill>
                <a:srgbClr val="FFFFFF"/>
              </a:solidFill>
            </a:endParaRPr>
          </a:p>
        </p:txBody>
      </p:sp>
      <p:sp>
        <p:nvSpPr>
          <p:cNvPr id="31" name="TextBox 30"/>
          <p:cNvSpPr txBox="1"/>
          <p:nvPr/>
        </p:nvSpPr>
        <p:spPr>
          <a:xfrm>
            <a:off x="6390115" y="5144428"/>
            <a:ext cx="835576" cy="276999"/>
          </a:xfrm>
          <a:prstGeom prst="rect">
            <a:avLst/>
          </a:prstGeom>
          <a:solidFill>
            <a:srgbClr val="000090"/>
          </a:solidFill>
        </p:spPr>
        <p:txBody>
          <a:bodyPr wrap="square" rtlCol="0">
            <a:spAutoFit/>
          </a:bodyPr>
          <a:lstStyle/>
          <a:p>
            <a:pPr algn="ctr"/>
            <a:r>
              <a:rPr lang="en-US" sz="1200" dirty="0" smtClean="0">
                <a:solidFill>
                  <a:srgbClr val="FFFFFF"/>
                </a:solidFill>
              </a:rPr>
              <a:t>Eric Boyd</a:t>
            </a:r>
            <a:endParaRPr lang="en-US" sz="1200" dirty="0">
              <a:solidFill>
                <a:srgbClr val="FFFFFF"/>
              </a:solidFill>
            </a:endParaRPr>
          </a:p>
        </p:txBody>
      </p:sp>
      <p:sp>
        <p:nvSpPr>
          <p:cNvPr id="32" name="TextBox 31"/>
          <p:cNvSpPr txBox="1"/>
          <p:nvPr/>
        </p:nvSpPr>
        <p:spPr>
          <a:xfrm>
            <a:off x="7659674" y="5144428"/>
            <a:ext cx="940380" cy="276999"/>
          </a:xfrm>
          <a:prstGeom prst="rect">
            <a:avLst/>
          </a:prstGeom>
          <a:solidFill>
            <a:srgbClr val="000090"/>
          </a:solidFill>
        </p:spPr>
        <p:txBody>
          <a:bodyPr wrap="square" rtlCol="0">
            <a:spAutoFit/>
          </a:bodyPr>
          <a:lstStyle/>
          <a:p>
            <a:pPr algn="ctr"/>
            <a:r>
              <a:rPr lang="en-US" sz="1200" dirty="0" smtClean="0">
                <a:solidFill>
                  <a:srgbClr val="FFFFFF"/>
                </a:solidFill>
              </a:rPr>
              <a:t>Bill Snow</a:t>
            </a:r>
            <a:endParaRPr lang="en-US" sz="1200" dirty="0">
              <a:solidFill>
                <a:srgbClr val="FFFFFF"/>
              </a:solidFill>
            </a:endParaRPr>
          </a:p>
        </p:txBody>
      </p:sp>
      <p:sp>
        <p:nvSpPr>
          <p:cNvPr id="33" name="Rectangle 32"/>
          <p:cNvSpPr/>
          <p:nvPr/>
        </p:nvSpPr>
        <p:spPr>
          <a:xfrm>
            <a:off x="4868808" y="5604843"/>
            <a:ext cx="4275191" cy="1200329"/>
          </a:xfrm>
          <a:prstGeom prst="rect">
            <a:avLst/>
          </a:prstGeom>
          <a:ln>
            <a:solidFill>
              <a:srgbClr val="000090"/>
            </a:solidFill>
          </a:ln>
        </p:spPr>
        <p:txBody>
          <a:bodyPr wrap="square">
            <a:noAutofit/>
          </a:bodyPr>
          <a:lstStyle/>
          <a:p>
            <a:pPr algn="ctr"/>
            <a:r>
              <a:rPr lang="en-US" b="1" u="sng" dirty="0" smtClean="0"/>
              <a:t>NSF PIs</a:t>
            </a:r>
          </a:p>
          <a:p>
            <a:pPr algn="ctr"/>
            <a:endParaRPr lang="en-US" b="1" u="sng" dirty="0" smtClean="0"/>
          </a:p>
          <a:p>
            <a:pPr algn="ctr"/>
            <a:r>
              <a:rPr lang="en-US" dirty="0" smtClean="0"/>
              <a:t>Joe Evans and Sean </a:t>
            </a:r>
            <a:r>
              <a:rPr lang="en-US" dirty="0" err="1" smtClean="0"/>
              <a:t>Peisert</a:t>
            </a:r>
            <a:endParaRPr lang="en-US" dirty="0"/>
          </a:p>
        </p:txBody>
      </p:sp>
      <p:sp>
        <p:nvSpPr>
          <p:cNvPr id="34" name="Rectangle 33"/>
          <p:cNvSpPr/>
          <p:nvPr/>
        </p:nvSpPr>
        <p:spPr>
          <a:xfrm>
            <a:off x="150177" y="3716978"/>
            <a:ext cx="1591188" cy="369332"/>
          </a:xfrm>
          <a:prstGeom prst="rect">
            <a:avLst/>
          </a:prstGeom>
        </p:spPr>
        <p:txBody>
          <a:bodyPr wrap="none">
            <a:spAutoFit/>
          </a:bodyPr>
          <a:lstStyle/>
          <a:p>
            <a:pPr algn="ctr"/>
            <a:r>
              <a:rPr lang="en-US" b="1" u="sng" dirty="0" smtClean="0"/>
              <a:t>Workshop PI</a:t>
            </a:r>
          </a:p>
        </p:txBody>
      </p:sp>
    </p:spTree>
    <p:extLst>
      <p:ext uri="{BB962C8B-B14F-4D97-AF65-F5344CB8AC3E}">
        <p14:creationId xmlns:p14="http://schemas.microsoft.com/office/powerpoint/2010/main" val="4730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p:bldP spid="3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Workshop Structure</a:t>
            </a:r>
            <a:endParaRPr lang="en-US" sz="3600" dirty="0"/>
          </a:p>
        </p:txBody>
      </p:sp>
      <p:sp>
        <p:nvSpPr>
          <p:cNvPr id="3" name="Content Placeholder 2"/>
          <p:cNvSpPr>
            <a:spLocks noGrp="1"/>
          </p:cNvSpPr>
          <p:nvPr>
            <p:ph idx="1"/>
          </p:nvPr>
        </p:nvSpPr>
        <p:spPr>
          <a:xfrm>
            <a:off x="457200" y="1417638"/>
            <a:ext cx="8229600" cy="5151590"/>
          </a:xfrm>
        </p:spPr>
        <p:txBody>
          <a:bodyPr>
            <a:normAutofit/>
          </a:bodyPr>
          <a:lstStyle/>
          <a:p>
            <a:r>
              <a:rPr lang="en-US" dirty="0"/>
              <a:t>Keynotes - https://</a:t>
            </a:r>
            <a:r>
              <a:rPr lang="en-US" dirty="0" err="1"/>
              <a:t>www.orau.gov</a:t>
            </a:r>
            <a:r>
              <a:rPr lang="en-US" dirty="0"/>
              <a:t>/sdnpr2013/</a:t>
            </a:r>
            <a:endParaRPr lang="en-US" dirty="0" smtClean="0"/>
          </a:p>
          <a:p>
            <a:r>
              <a:rPr lang="en-US" dirty="0" smtClean="0"/>
              <a:t>Breakout groups</a:t>
            </a:r>
          </a:p>
          <a:p>
            <a:pPr lvl="1"/>
            <a:r>
              <a:rPr lang="en-US" dirty="0" smtClean="0"/>
              <a:t>Brainstorming</a:t>
            </a:r>
          </a:p>
          <a:p>
            <a:pPr lvl="1"/>
            <a:r>
              <a:rPr lang="en-US" dirty="0" smtClean="0"/>
              <a:t>Three broad areas</a:t>
            </a:r>
          </a:p>
          <a:p>
            <a:pPr lvl="2"/>
            <a:r>
              <a:rPr lang="en-US" dirty="0" smtClean="0"/>
              <a:t>Users and Applications (UAM)</a:t>
            </a:r>
          </a:p>
          <a:p>
            <a:pPr lvl="2"/>
            <a:r>
              <a:rPr lang="en-US" dirty="0" smtClean="0"/>
              <a:t>Technology and Operational Deployment (TOD)</a:t>
            </a:r>
          </a:p>
          <a:p>
            <a:pPr lvl="2"/>
            <a:r>
              <a:rPr lang="en-US" dirty="0" smtClean="0"/>
              <a:t>Security</a:t>
            </a:r>
          </a:p>
          <a:p>
            <a:r>
              <a:rPr lang="en-US" dirty="0" smtClean="0"/>
              <a:t>Readouts and Discussion</a:t>
            </a:r>
          </a:p>
          <a:p>
            <a:r>
              <a:rPr lang="en-US" dirty="0" smtClean="0"/>
              <a:t>Workshop Report (in progress)</a:t>
            </a:r>
          </a:p>
        </p:txBody>
      </p:sp>
    </p:spTree>
    <p:extLst>
      <p:ext uri="{BB962C8B-B14F-4D97-AF65-F5344CB8AC3E}">
        <p14:creationId xmlns:p14="http://schemas.microsoft.com/office/powerpoint/2010/main" val="800106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net New Template">
  <a:themeElements>
    <a:clrScheme name="ESnet Theme Colors 1">
      <a:dk1>
        <a:sysClr val="windowText" lastClr="000000"/>
      </a:dk1>
      <a:lt1>
        <a:sysClr val="window" lastClr="FFFFFF"/>
      </a:lt1>
      <a:dk2>
        <a:srgbClr val="000000"/>
      </a:dk2>
      <a:lt2>
        <a:srgbClr val="808080"/>
      </a:lt2>
      <a:accent1>
        <a:srgbClr val="619FC4"/>
      </a:accent1>
      <a:accent2>
        <a:srgbClr val="006394"/>
      </a:accent2>
      <a:accent3>
        <a:srgbClr val="99CCCC"/>
      </a:accent3>
      <a:accent4>
        <a:srgbClr val="006666"/>
      </a:accent4>
      <a:accent5>
        <a:srgbClr val="669999"/>
      </a:accent5>
      <a:accent6>
        <a:srgbClr val="00999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ESnet New Template.thmx</Template>
  <TotalTime>306</TotalTime>
  <Words>1583</Words>
  <Application>Microsoft Office PowerPoint</Application>
  <PresentationFormat>On-screen Show (4:3)</PresentationFormat>
  <Paragraphs>193</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ESnet New Template</vt:lpstr>
      <vt:lpstr> Software-Defined Networking Workshop: Motivations and preliminary findings</vt:lpstr>
      <vt:lpstr>SDN in a nutshell…</vt:lpstr>
      <vt:lpstr>PowerPoint Presentation</vt:lpstr>
      <vt:lpstr>Workshop to focus on the gaps</vt:lpstr>
      <vt:lpstr>Three Goals</vt:lpstr>
      <vt:lpstr>PowerPoint Presentation</vt:lpstr>
      <vt:lpstr>What does that help achieve?</vt:lpstr>
      <vt:lpstr>Workshop Organizers</vt:lpstr>
      <vt:lpstr>Workshop Structure</vt:lpstr>
      <vt:lpstr>Workshop Attendance Dec 17-18, 2013</vt:lpstr>
      <vt:lpstr>Observations and gaps (only a subset)</vt:lpstr>
      <vt:lpstr>Observations and gaps contd.</vt:lpstr>
      <vt:lpstr>Observations and gaps contd.</vt:lpstr>
      <vt:lpstr>Observations and gaps contd.</vt:lpstr>
      <vt:lpstr>Observations and gaps contd.</vt:lpstr>
      <vt:lpstr>Observations and gaps contd.</vt:lpstr>
      <vt:lpstr>Observations and gaps contd.</vt:lpstr>
      <vt:lpstr>Security</vt:lpstr>
      <vt:lpstr>PowerPoint Presentation</vt:lpstr>
      <vt:lpstr>My inspiration and recommendation:  Draw upon principles of ‘Maker Movement’ when thinking about SDN  – this could be ‘our’ DIY project!</vt:lpstr>
      <vt:lpstr>10+ Layers of an Operational Network </vt:lpstr>
      <vt:lpstr>What adopting SDN means to Operational Skillsets? </vt:lpstr>
      <vt:lpstr>PowerPoint Presentation</vt:lpstr>
    </vt:vector>
  </TitlesOfParts>
  <Company>LBNL - ESnet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Operationalizing  Software-Defined Networking</dc:title>
  <dc:creator>Inder Monga</dc:creator>
  <cp:lastModifiedBy>Philip J. Demar</cp:lastModifiedBy>
  <cp:revision>26</cp:revision>
  <dcterms:created xsi:type="dcterms:W3CDTF">2014-01-07T16:54:36Z</dcterms:created>
  <dcterms:modified xsi:type="dcterms:W3CDTF">2014-02-26T21:44:14Z</dcterms:modified>
</cp:coreProperties>
</file>