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3" r:id="rId3"/>
    <p:sldId id="315" r:id="rId4"/>
    <p:sldId id="316" r:id="rId5"/>
    <p:sldId id="317" r:id="rId6"/>
    <p:sldId id="322" r:id="rId7"/>
    <p:sldId id="318" r:id="rId8"/>
    <p:sldId id="319" r:id="rId9"/>
    <p:sldId id="323" r:id="rId10"/>
    <p:sldId id="321" r:id="rId11"/>
  </p:sldIdLst>
  <p:sldSz cx="9144000" cy="6858000" type="screen4x3"/>
  <p:notesSz cx="7010400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CCC"/>
    <a:srgbClr val="629FC3"/>
    <a:srgbClr val="558ED5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446" autoAdjust="0"/>
    <p:restoredTop sz="94629" autoAdjust="0"/>
  </p:normalViewPr>
  <p:slideViewPr>
    <p:cSldViewPr snapToGrid="0" snapToObjects="1"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Q1</a:t>
            </a:r>
            <a:r>
              <a:rPr lang="en-US" baseline="0" dirty="0"/>
              <a:t> Totals 20,670 </a:t>
            </a:r>
            <a:r>
              <a:rPr lang="en-US" baseline="0" dirty="0" smtClean="0"/>
              <a:t>Ave Hours </a:t>
            </a:r>
            <a:r>
              <a:rPr lang="en-US" baseline="0" dirty="0"/>
              <a:t>per Month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'1stQTR'!$A$15:$A$18</c:f>
              <c:strCache>
                <c:ptCount val="4"/>
                <c:pt idx="0">
                  <c:v>SC Labs + ESnet</c:v>
                </c:pt>
                <c:pt idx="1">
                  <c:v>ECS Video Unknown</c:v>
                </c:pt>
                <c:pt idx="2">
                  <c:v>ECS PSTN Phone Connection</c:v>
                </c:pt>
                <c:pt idx="3">
                  <c:v>Affiliated</c:v>
                </c:pt>
              </c:strCache>
            </c:strRef>
          </c:cat>
          <c:val>
            <c:numRef>
              <c:f>'1stQTR'!$B$15:$B$18</c:f>
              <c:numCache>
                <c:formatCode>0.00</c:formatCode>
                <c:ptCount val="4"/>
                <c:pt idx="0">
                  <c:v>12976.07861111111</c:v>
                </c:pt>
                <c:pt idx="1">
                  <c:v>1759.633518518521</c:v>
                </c:pt>
                <c:pt idx="2">
                  <c:v>1403.6863888888895</c:v>
                </c:pt>
                <c:pt idx="3">
                  <c:v>4531.5199999999995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Avg.</a:t>
            </a:r>
            <a:r>
              <a:rPr lang="en-US" baseline="0" dirty="0"/>
              <a:t> </a:t>
            </a:r>
            <a:r>
              <a:rPr lang="en-US" baseline="0" dirty="0" smtClean="0"/>
              <a:t>Monthly Hours </a:t>
            </a:r>
            <a:r>
              <a:rPr lang="en-US" baseline="0" dirty="0"/>
              <a:t>Q1 2013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'1stQTR'!$B$1</c:f>
              <c:strCache>
                <c:ptCount val="1"/>
                <c:pt idx="0">
                  <c:v>ECS H323 (hrs)</c:v>
                </c:pt>
              </c:strCache>
            </c:strRef>
          </c:tx>
          <c:invertIfNegative val="0"/>
          <c:cat>
            <c:strRef>
              <c:f>'1stQTR'!$A$2:$A$12</c:f>
              <c:strCache>
                <c:ptCount val="11"/>
                <c:pt idx="0">
                  <c:v>FNAL - Fermi National Lab</c:v>
                </c:pt>
                <c:pt idx="1">
                  <c:v>ESNET - ESnet Staff</c:v>
                </c:pt>
                <c:pt idx="2">
                  <c:v>SLAC - Stanford Linear Accelerator Center</c:v>
                </c:pt>
                <c:pt idx="3">
                  <c:v>JLAB - Jefferson Labs</c:v>
                </c:pt>
                <c:pt idx="4">
                  <c:v>BNL - Brookhaven National Lab</c:v>
                </c:pt>
                <c:pt idx="5">
                  <c:v>ANL - Argonne National Laboratory</c:v>
                </c:pt>
                <c:pt idx="6">
                  <c:v>LBL - Lawrence Berkeley National Lab</c:v>
                </c:pt>
                <c:pt idx="7">
                  <c:v>ORNL - Oak Ridge National Laboratory</c:v>
                </c:pt>
                <c:pt idx="8">
                  <c:v>PPPL - Princeton Plasma Physics Laboratory</c:v>
                </c:pt>
                <c:pt idx="9">
                  <c:v>AMES - Ames Laboratory Ames Iowa</c:v>
                </c:pt>
                <c:pt idx="10">
                  <c:v>PNNL - Pacific Northwest National Laboratory</c:v>
                </c:pt>
              </c:strCache>
            </c:strRef>
          </c:cat>
          <c:val>
            <c:numRef>
              <c:f>'1stQTR'!$B$2:$B$12</c:f>
              <c:numCache>
                <c:formatCode>0.00</c:formatCode>
                <c:ptCount val="11"/>
                <c:pt idx="0">
                  <c:v>880.07277777777745</c:v>
                </c:pt>
                <c:pt idx="1">
                  <c:v>1187.702222222222</c:v>
                </c:pt>
                <c:pt idx="2">
                  <c:v>6.5000000000000002E-2</c:v>
                </c:pt>
                <c:pt idx="3">
                  <c:v>54.457962962962959</c:v>
                </c:pt>
                <c:pt idx="4">
                  <c:v>245.30972222222223</c:v>
                </c:pt>
                <c:pt idx="5">
                  <c:v>1.1255555555555556</c:v>
                </c:pt>
                <c:pt idx="6">
                  <c:v>23.135000000000002</c:v>
                </c:pt>
                <c:pt idx="7">
                  <c:v>1.0606481481481482</c:v>
                </c:pt>
                <c:pt idx="8">
                  <c:v>42.453240740740739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'1stQTR'!$C$1</c:f>
              <c:strCache>
                <c:ptCount val="1"/>
                <c:pt idx="0">
                  <c:v>ECS Desktop (hrs)</c:v>
                </c:pt>
              </c:strCache>
            </c:strRef>
          </c:tx>
          <c:invertIfNegative val="0"/>
          <c:cat>
            <c:strRef>
              <c:f>'1stQTR'!$A$2:$A$12</c:f>
              <c:strCache>
                <c:ptCount val="11"/>
                <c:pt idx="0">
                  <c:v>FNAL - Fermi National Lab</c:v>
                </c:pt>
                <c:pt idx="1">
                  <c:v>ESNET - ESnet Staff</c:v>
                </c:pt>
                <c:pt idx="2">
                  <c:v>SLAC - Stanford Linear Accelerator Center</c:v>
                </c:pt>
                <c:pt idx="3">
                  <c:v>JLAB - Jefferson Labs</c:v>
                </c:pt>
                <c:pt idx="4">
                  <c:v>BNL - Brookhaven National Lab</c:v>
                </c:pt>
                <c:pt idx="5">
                  <c:v>ANL - Argonne National Laboratory</c:v>
                </c:pt>
                <c:pt idx="6">
                  <c:v>LBL - Lawrence Berkeley National Lab</c:v>
                </c:pt>
                <c:pt idx="7">
                  <c:v>ORNL - Oak Ridge National Laboratory</c:v>
                </c:pt>
                <c:pt idx="8">
                  <c:v>PPPL - Princeton Plasma Physics Laboratory</c:v>
                </c:pt>
                <c:pt idx="9">
                  <c:v>AMES - Ames Laboratory Ames Iowa</c:v>
                </c:pt>
                <c:pt idx="10">
                  <c:v>PNNL - Pacific Northwest National Laboratory</c:v>
                </c:pt>
              </c:strCache>
            </c:strRef>
          </c:cat>
          <c:val>
            <c:numRef>
              <c:f>'1stQTR'!$C$2:$C$12</c:f>
              <c:numCache>
                <c:formatCode>0.00</c:formatCode>
                <c:ptCount val="11"/>
                <c:pt idx="0">
                  <c:v>478.57287037037031</c:v>
                </c:pt>
                <c:pt idx="1">
                  <c:v>994.39333333333343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1.6833333333333333</c:v>
                </c:pt>
                <c:pt idx="6">
                  <c:v>7.1158333333333337</c:v>
                </c:pt>
                <c:pt idx="7">
                  <c:v>3.3333333333333335E-3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2"/>
          <c:order val="2"/>
          <c:tx>
            <c:strRef>
              <c:f>'1stQTR'!$D$1</c:f>
              <c:strCache>
                <c:ptCount val="1"/>
                <c:pt idx="0">
                  <c:v>ReadyTalk</c:v>
                </c:pt>
              </c:strCache>
            </c:strRef>
          </c:tx>
          <c:invertIfNegative val="0"/>
          <c:cat>
            <c:strRef>
              <c:f>'1stQTR'!$A$2:$A$12</c:f>
              <c:strCache>
                <c:ptCount val="11"/>
                <c:pt idx="0">
                  <c:v>FNAL - Fermi National Lab</c:v>
                </c:pt>
                <c:pt idx="1">
                  <c:v>ESNET - ESnet Staff</c:v>
                </c:pt>
                <c:pt idx="2">
                  <c:v>SLAC - Stanford Linear Accelerator Center</c:v>
                </c:pt>
                <c:pt idx="3">
                  <c:v>JLAB - Jefferson Labs</c:v>
                </c:pt>
                <c:pt idx="4">
                  <c:v>BNL - Brookhaven National Lab</c:v>
                </c:pt>
                <c:pt idx="5">
                  <c:v>ANL - Argonne National Laboratory</c:v>
                </c:pt>
                <c:pt idx="6">
                  <c:v>LBL - Lawrence Berkeley National Lab</c:v>
                </c:pt>
                <c:pt idx="7">
                  <c:v>ORNL - Oak Ridge National Laboratory</c:v>
                </c:pt>
                <c:pt idx="8">
                  <c:v>PPPL - Princeton Plasma Physics Laboratory</c:v>
                </c:pt>
                <c:pt idx="9">
                  <c:v>AMES - Ames Laboratory Ames Iowa</c:v>
                </c:pt>
                <c:pt idx="10">
                  <c:v>PNNL - Pacific Northwest National Laboratory</c:v>
                </c:pt>
              </c:strCache>
            </c:strRef>
          </c:cat>
          <c:val>
            <c:numRef>
              <c:f>'1stQTR'!$D$2:$D$12</c:f>
              <c:numCache>
                <c:formatCode>0.00</c:formatCode>
                <c:ptCount val="11"/>
                <c:pt idx="0">
                  <c:v>3814.5277777777778</c:v>
                </c:pt>
                <c:pt idx="1">
                  <c:v>1.538888888888889</c:v>
                </c:pt>
                <c:pt idx="2">
                  <c:v>1539.3166666666668</c:v>
                </c:pt>
                <c:pt idx="3">
                  <c:v>1194.6333333333334</c:v>
                </c:pt>
                <c:pt idx="4">
                  <c:v>731.83333333333337</c:v>
                </c:pt>
                <c:pt idx="5">
                  <c:v>669.71666666666658</c:v>
                </c:pt>
                <c:pt idx="6">
                  <c:v>437.58333333333331</c:v>
                </c:pt>
                <c:pt idx="7">
                  <c:v>336.36111111111114</c:v>
                </c:pt>
                <c:pt idx="8">
                  <c:v>147.37222222222221</c:v>
                </c:pt>
                <c:pt idx="9">
                  <c:v>103.92777777777776</c:v>
                </c:pt>
                <c:pt idx="10">
                  <c:v>82.116666666666674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96839552"/>
        <c:axId val="96841088"/>
      </c:barChart>
      <c:catAx>
        <c:axId val="96839552"/>
        <c:scaling>
          <c:orientation val="minMax"/>
        </c:scaling>
        <c:delete val="0"/>
        <c:axPos val="b"/>
        <c:majorTickMark val="none"/>
        <c:minorTickMark val="none"/>
        <c:tickLblPos val="nextTo"/>
        <c:crossAx val="96841088"/>
        <c:crosses val="autoZero"/>
        <c:auto val="1"/>
        <c:lblAlgn val="ctr"/>
        <c:lblOffset val="100"/>
        <c:noMultiLvlLbl val="0"/>
      </c:catAx>
      <c:valAx>
        <c:axId val="96841088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spPr>
          <a:ln w="9525">
            <a:noFill/>
          </a:ln>
        </c:spPr>
        <c:crossAx val="968395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3726BA98-09A7-D845-B362-7ACA0D031074}" type="datetimeFigureOut">
              <a:rPr lang="en-US"/>
              <a:pPr>
                <a:defRPr/>
              </a:pPr>
              <a:t>2/24/2014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F7EBBC22-62A2-DA42-A7E1-5CA8AEF0CF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7724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8D14DF8-0C36-4546-A1A8-1C89C0A9DD5A}" type="datetime1">
              <a:rPr lang="en-US"/>
              <a:pPr>
                <a:defRPr/>
              </a:pPr>
              <a:t>2/24/2014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AF03E7-0DA5-084C-A73B-84F898909E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940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ESnet_bckgr_art.png"/>
          <p:cNvPicPr>
            <a:picLocks noChangeAspect="1"/>
          </p:cNvPicPr>
          <p:nvPr userDrawn="1"/>
        </p:nvPicPr>
        <p:blipFill>
          <a:blip r:embed="rId2"/>
          <a:srcRect l="45970"/>
          <a:stretch>
            <a:fillRect/>
          </a:stretch>
        </p:blipFill>
        <p:spPr bwMode="auto">
          <a:xfrm>
            <a:off x="0" y="0"/>
            <a:ext cx="279876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ESnet_color_lg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33388"/>
            <a:ext cx="170021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BL_logo_notext_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527925" y="5611813"/>
            <a:ext cx="115887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DOE_Office_Science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537200" y="5761038"/>
            <a:ext cx="17557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433887"/>
            <a:ext cx="6096000" cy="1470025"/>
          </a:xfrm>
        </p:spPr>
        <p:txBody>
          <a:bodyPr anchor="b">
            <a:noAutofit/>
          </a:bodyPr>
          <a:lstStyle>
            <a:lvl1pPr algn="l">
              <a:defRPr sz="3200" baseline="0"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2134035"/>
            <a:ext cx="6096000" cy="897481"/>
          </a:xfrm>
        </p:spPr>
        <p:txBody>
          <a:bodyPr anchor="b">
            <a:no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590800" y="3429000"/>
            <a:ext cx="4495800" cy="906462"/>
          </a:xfrm>
        </p:spPr>
        <p:txBody>
          <a:bodyPr anchor="b"/>
          <a:lstStyle>
            <a:lvl1pPr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2133600" cy="182562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87BE274-2920-464F-BD83-825BA3315F3E}" type="datetime1">
              <a:rPr lang="en-US"/>
              <a:pPr>
                <a:defRPr/>
              </a:pPr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3963"/>
            <a:ext cx="2895600" cy="182562"/>
          </a:xfrm>
        </p:spPr>
        <p:txBody>
          <a:bodyPr/>
          <a:lstStyle>
            <a:lvl1pPr>
              <a:defRPr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ESnet Template Examples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3963"/>
            <a:ext cx="2133600" cy="1825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742DE2B-1862-AC46-8E34-76F2DE4B4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Snet_color_lg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33388"/>
            <a:ext cx="170021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7607300" y="0"/>
            <a:ext cx="1536700" cy="17145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8037513" cy="1362075"/>
          </a:xfrm>
        </p:spPr>
        <p:txBody>
          <a:bodyPr anchor="t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80375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B0B81C-CA25-D345-AD32-945D9CE22E24}" type="datetime1">
              <a:rPr lang="en-US"/>
              <a:pPr>
                <a:defRPr/>
              </a:pPr>
              <a:t>2/24/2014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ESnet Template Examples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60598-22BC-DE45-8110-72C7EB64E6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ESnet_color_s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D31318-E349-C94A-82AC-28473119CDAD}" type="datetime1">
              <a:rPr lang="en-US"/>
              <a:pPr>
                <a:defRPr/>
              </a:pPr>
              <a:t>2/24/2014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ESnet Template Examples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46B7A-F0F1-B649-AD7D-33CEE8400C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ESnet_color_s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50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88AA81-2144-9A4F-982D-99A41862F6AF}" type="datetime1">
              <a:rPr lang="en-US"/>
              <a:pPr>
                <a:defRPr/>
              </a:pPr>
              <a:t>2/24/2014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ESnet Template Examples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07036-CDBF-9045-BEBA-45AC230EB3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ESnet_color_s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7A3A12-B379-6143-B591-BD63D72A8B49}" type="datetime1">
              <a:rPr lang="en-US"/>
              <a:pPr>
                <a:defRPr/>
              </a:pPr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ESnet Template Examples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CF6C2-875D-8741-96F2-AB275F5C2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56189-3560-DB44-BC74-E63444EAF5E0}" type="datetime1">
              <a:rPr lang="en-US"/>
              <a:pPr>
                <a:defRPr/>
              </a:pPr>
              <a:t>2/24/2014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ESnet Template Examples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EC85A-2B99-6746-AB8E-75939B0FA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ESnet_color_s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4038"/>
            <a:ext cx="3008313" cy="11604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14500"/>
            <a:ext cx="5111750" cy="4411663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14500"/>
            <a:ext cx="3008313" cy="4411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BD428F-E7B6-AC4C-83AA-2D7CA91E3374}" type="datetime1">
              <a:rPr lang="en-US"/>
              <a:pPr>
                <a:defRPr/>
              </a:pPr>
              <a:t>2/24/2014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ESnet Template Examples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5DDC6-6948-9542-AE23-4C88376D07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9C0B4-3A98-9D43-995D-307DDD97F3B9}" type="datetime1">
              <a:rPr lang="en-US"/>
              <a:pPr>
                <a:defRPr/>
              </a:pPr>
              <a:t>2/24/2014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ESnet Template Examples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838D-2899-3348-AC07-177A26D9D9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ESnet_bckgr_art.png"/>
          <p:cNvPicPr>
            <a:picLocks noChangeAspect="1"/>
          </p:cNvPicPr>
          <p:nvPr/>
        </p:nvPicPr>
        <p:blipFill>
          <a:blip r:embed="rId11"/>
          <a:srcRect l="45847"/>
          <a:stretch>
            <a:fillRect/>
          </a:stretch>
        </p:blipFill>
        <p:spPr bwMode="auto">
          <a:xfrm>
            <a:off x="0" y="1588"/>
            <a:ext cx="280511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099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	First level bullet</a:t>
            </a:r>
          </a:p>
          <a:p>
            <a:pPr lvl="2"/>
            <a:r>
              <a:rPr lang="en-US"/>
              <a:t>	Second level bullet</a:t>
            </a:r>
          </a:p>
          <a:p>
            <a:pPr lvl="3"/>
            <a:r>
              <a:rPr lang="en-US"/>
              <a:t>	Third level bullet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07138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D6487B-43BE-5441-912E-3A79E3056D4C}" type="datetime1">
              <a:rPr lang="en-US"/>
              <a:pPr>
                <a:defRPr/>
              </a:pPr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07138"/>
            <a:ext cx="3962400" cy="1841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ESnet Template Examples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07138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BDF6EC-3462-684F-AA49-8C502ED87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9" descr="ESnet_color_sm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9"/>
          <p:cNvSpPr txBox="1">
            <a:spLocks/>
          </p:cNvSpPr>
          <p:nvPr/>
        </p:nvSpPr>
        <p:spPr bwMode="auto">
          <a:xfrm>
            <a:off x="-111125" y="6496050"/>
            <a:ext cx="4683125" cy="514350"/>
          </a:xfrm>
          <a:prstGeom prst="rect">
            <a:avLst/>
          </a:prstGeom>
          <a:solidFill>
            <a:srgbClr val="629FC3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rmAutofit/>
          </a:bodyPr>
          <a:lstStyle>
            <a:lvl1pPr marL="574675" indent="-574675" algn="l">
              <a:buFontTx/>
              <a:buNone/>
              <a:defRPr sz="11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eaLnBrk="0" hangingPunct="0">
              <a:spcBef>
                <a:spcPts val="1200"/>
              </a:spcBef>
              <a:defRPr/>
            </a:pPr>
            <a:r>
              <a:rPr lang="en-US" dirty="0" smtClean="0">
                <a:latin typeface="+mn-lt"/>
                <a:ea typeface="ＭＳ Ｐゴシック" pitchFamily="-108" charset="-128"/>
                <a:cs typeface="ＭＳ Ｐゴシック" pitchFamily="-108" charset="-128"/>
              </a:rPr>
              <a:t>	Lawrence Berkeley National Laboratory</a:t>
            </a:r>
          </a:p>
        </p:txBody>
      </p:sp>
      <p:sp>
        <p:nvSpPr>
          <p:cNvPr id="18" name="Text Placeholder 9"/>
          <p:cNvSpPr txBox="1">
            <a:spLocks/>
          </p:cNvSpPr>
          <p:nvPr/>
        </p:nvSpPr>
        <p:spPr bwMode="auto">
          <a:xfrm>
            <a:off x="4572000" y="6496050"/>
            <a:ext cx="4683125" cy="514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rmAutofit/>
          </a:bodyPr>
          <a:lstStyle>
            <a:lvl1pPr marL="574675" indent="-574675" algn="l">
              <a:buFontTx/>
              <a:buNone/>
              <a:defRPr sz="11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eaLnBrk="0" hangingPunct="0">
              <a:spcBef>
                <a:spcPts val="1200"/>
              </a:spcBef>
              <a:defRPr/>
            </a:pPr>
            <a:r>
              <a:rPr lang="en-US" dirty="0" smtClean="0">
                <a:latin typeface="+mn-lt"/>
                <a:ea typeface="ＭＳ Ｐゴシック" pitchFamily="-108" charset="-128"/>
                <a:cs typeface="ＭＳ Ｐゴシック" pitchFamily="-108" charset="-128"/>
              </a:rPr>
              <a:t>		U.S. Department of Energy  |  Office of Science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26" r:id="rId7"/>
    <p:sldLayoutId id="2147483734" r:id="rId8"/>
    <p:sldLayoutId id="2147483727" r:id="rId9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1" fontAlgn="base" hangingPunct="1">
        <a:spcBef>
          <a:spcPts val="12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457200" indent="-228600" algn="l" defTabSz="457200" rtl="0" eaLnBrk="1" fontAlgn="base" hangingPunct="1">
        <a:spcBef>
          <a:spcPts val="900"/>
        </a:spcBef>
        <a:spcAft>
          <a:spcPct val="0"/>
        </a:spcAft>
        <a:buSzPct val="10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685800" indent="-228600" algn="l" defTabSz="457200" rtl="0" eaLnBrk="1" fontAlgn="base" hangingPunct="1">
        <a:spcBef>
          <a:spcPct val="20000"/>
        </a:spcBef>
        <a:spcAft>
          <a:spcPct val="0"/>
        </a:spcAft>
        <a:buSzPct val="85000"/>
        <a:buFont typeface="Lucida Grande" charset="0"/>
        <a:buChar char="-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914400" indent="-228600" algn="l" defTabSz="457200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590800" y="433388"/>
            <a:ext cx="60960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ECS 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590800" y="2133600"/>
            <a:ext cx="6096000" cy="8985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Michael Pfannenstiel, Patty Giuntoli, Sheila Cisko, Dan Peterson</a:t>
            </a:r>
          </a:p>
          <a:p>
            <a:pPr eaLnBrk="1" hangingPunct="1"/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90800" y="3429000"/>
            <a:ext cx="4495800" cy="90646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n-ea"/>
                <a:cs typeface="+mn-cs"/>
              </a:rPr>
              <a:t>ESCC Meeting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n-ea"/>
                <a:cs typeface="+mn-cs"/>
              </a:rPr>
              <a:t>ECS Services Update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February 2014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931075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6634"/>
            <a:ext cx="8229600" cy="4839529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Internet2 NET+ Services 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Standalone ReadyTalk contract for each Lab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Integrate with Lab Unified Communications initiatives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Consistency in service selection = ease of use across organizations, however, there may not be a one size fits all solution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ECS will work with identified POCs for requirements and service analysis 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ECS continues to evaluate and test cloud services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BE274-2920-464F-BD83-825BA3315F3E}" type="datetime1">
              <a:rPr lang="en-US" smtClean="0"/>
              <a:pPr>
                <a:defRPr/>
              </a:pPr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ESnet Template Examples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2DE2B-1862-AC46-8E34-76F2DE4B4D3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0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41" y="1600200"/>
            <a:ext cx="8472361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ECS: to be discontinued on September 30, 2014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ReadyTalk Audio and Web Collaboration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ECS Video Bridging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Q1 Metrics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Transition Planning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Lab impact analysis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POCs for collaboration services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Pilots</a:t>
            </a:r>
          </a:p>
          <a:p>
            <a:pPr>
              <a:buFont typeface="Arial" pitchFamily="34" charset="0"/>
              <a:buChar char="•"/>
            </a:pPr>
            <a:r>
              <a:rPr lang="en-US" sz="2800" smtClean="0"/>
              <a:t>Timeline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BE274-2920-464F-BD83-825BA3315F3E}" type="datetime1">
              <a:rPr lang="en-US" smtClean="0"/>
              <a:pPr>
                <a:defRPr/>
              </a:pPr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ESnet Template Examples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2DE2B-1862-AC46-8E34-76F2DE4B4D3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421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Q1- Average Monthly ECS Services Use</a:t>
            </a:r>
            <a:br>
              <a:rPr lang="en-US" dirty="0" smtClean="0"/>
            </a:br>
            <a:r>
              <a:rPr lang="en-US" sz="2000" dirty="0" smtClean="0"/>
              <a:t>ECS Video and ReadyTalk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BE274-2920-464F-BD83-825BA3315F3E}" type="datetime1">
              <a:rPr lang="en-US" smtClean="0"/>
              <a:pPr>
                <a:defRPr/>
              </a:pPr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ESnet Template Examples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2DE2B-1862-AC46-8E34-76F2DE4B4D3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8283" y="5356927"/>
            <a:ext cx="767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Customer affiliation assignment determined via analysis of ECS-Video registration database 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410829"/>
              </p:ext>
            </p:extLst>
          </p:nvPr>
        </p:nvGraphicFramePr>
        <p:xfrm>
          <a:off x="1371600" y="1355029"/>
          <a:ext cx="6400800" cy="3775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983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All ECS Services</a:t>
            </a:r>
            <a:br>
              <a:rPr lang="en-US" dirty="0" smtClean="0"/>
            </a:br>
            <a:r>
              <a:rPr lang="en-US" dirty="0" smtClean="0"/>
              <a:t>Q1 Average for SC Labs + ESnet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BE274-2920-464F-BD83-825BA3315F3E}" type="datetime1">
              <a:rPr lang="en-US" smtClean="0"/>
              <a:pPr>
                <a:defRPr/>
              </a:pPr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ESnet Template Examples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2DE2B-1862-AC46-8E34-76F2DE4B4D3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032124"/>
              </p:ext>
            </p:extLst>
          </p:nvPr>
        </p:nvGraphicFramePr>
        <p:xfrm>
          <a:off x="576469" y="1417639"/>
          <a:ext cx="7484165" cy="3931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0191" y="5704885"/>
            <a:ext cx="7420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Monthly Average, combined services is 12,976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36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93496" cy="1143000"/>
          </a:xfrm>
        </p:spPr>
        <p:txBody>
          <a:bodyPr/>
          <a:lstStyle/>
          <a:p>
            <a:r>
              <a:rPr lang="en-US" dirty="0"/>
              <a:t>All ECS Services</a:t>
            </a:r>
            <a:br>
              <a:rPr lang="en-US" dirty="0"/>
            </a:br>
            <a:r>
              <a:rPr lang="en-US" dirty="0" smtClean="0"/>
              <a:t>December </a:t>
            </a:r>
            <a:r>
              <a:rPr lang="en-US" dirty="0"/>
              <a:t>2013 for Affiliated Organizations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BE274-2920-464F-BD83-825BA3315F3E}" type="datetime1">
              <a:rPr lang="en-US" smtClean="0"/>
              <a:pPr>
                <a:defRPr/>
              </a:pPr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ESnet Template Examples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2DE2B-1862-AC46-8E34-76F2DE4B4D3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" y="1666960"/>
            <a:ext cx="8825865" cy="357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30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704498"/>
          </a:xfrm>
        </p:spPr>
        <p:txBody>
          <a:bodyPr/>
          <a:lstStyle/>
          <a:p>
            <a:r>
              <a:rPr lang="en-US" dirty="0" smtClean="0"/>
              <a:t>ECS Service Strategy Timeline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BE274-2920-464F-BD83-825BA3315F3E}" type="datetime1">
              <a:rPr lang="en-US" smtClean="0"/>
              <a:pPr>
                <a:defRPr/>
              </a:pPr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ESnet Template Examples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2DE2B-1862-AC46-8E34-76F2DE4B4D3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7487"/>
            <a:ext cx="9144000" cy="472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7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26" y="82137"/>
            <a:ext cx="7099300" cy="1143000"/>
          </a:xfrm>
        </p:spPr>
        <p:txBody>
          <a:bodyPr/>
          <a:lstStyle/>
          <a:p>
            <a:r>
              <a:rPr lang="en-US" dirty="0" smtClean="0"/>
              <a:t>Fermi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626" y="1189038"/>
            <a:ext cx="8229600" cy="4525963"/>
          </a:xfrm>
        </p:spPr>
        <p:txBody>
          <a:bodyPr/>
          <a:lstStyle/>
          <a:p>
            <a:r>
              <a:rPr lang="en-US" sz="1800" b="1" dirty="0" smtClean="0"/>
              <a:t>ReadyTalk (Audio and Web Conferencing)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518 Registered Users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Of that, ~180 are active in any month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3814 average user hours each month Q1FY14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Max meeting attendees: Q1 – 144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90% of all calls have between 1-10 endpoints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~35% use Web Sharing with audio conferences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Averaging $9,500 per month in fees in Q1 13/14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Projected annual cost $110,000 Fiscal Year 14/15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Other service possibilities: Fuze via I2 Net+, Zoom, SeeVogh, Webex 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BE274-2920-464F-BD83-825BA3315F3E}" type="datetime1">
              <a:rPr lang="en-US" smtClean="0"/>
              <a:pPr>
                <a:defRPr/>
              </a:pPr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ESnet Template Examples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2DE2B-1862-AC46-8E34-76F2DE4B4D3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2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 – ECS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1800" b="1" dirty="0"/>
              <a:t>ECS Video (Video Bridging)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395 total registered endpoints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74 active registered </a:t>
            </a:r>
            <a:r>
              <a:rPr lang="en-US" sz="1800" dirty="0" smtClean="0"/>
              <a:t>endpoints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Fermi has 48 SD and HD room or shared workspace systems. Nearly half are HD.</a:t>
            </a:r>
            <a:endParaRPr lang="en-US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Between 30-40 H323 End Points Connecting per Month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10-20 Desktop Endpoints (Jabber\Movi) Connecting per Month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880 average monthly H323 Codec Connected Hours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500 average monthly Desktop Connected Hours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Average 19 Hours </a:t>
            </a:r>
            <a:r>
              <a:rPr lang="en-US" sz="1800" dirty="0" smtClean="0"/>
              <a:t>each </a:t>
            </a:r>
            <a:r>
              <a:rPr lang="en-US" sz="1800" dirty="0"/>
              <a:t>month per endpoint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Potential Cloud Service Replacement Options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/>
              <a:t>BlueJeans, Open Exchange (Vidyo), PexIp, Acano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BE274-2920-464F-BD83-825BA3315F3E}" type="datetime1">
              <a:rPr lang="en-US" smtClean="0"/>
              <a:pPr>
                <a:defRPr/>
              </a:pPr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ESnet Template Examples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2DE2B-1862-AC46-8E34-76F2DE4B4D3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8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Collaboration POCs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670191"/>
              </p:ext>
            </p:extLst>
          </p:nvPr>
        </p:nvGraphicFramePr>
        <p:xfrm>
          <a:off x="457200" y="1600200"/>
          <a:ext cx="82296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189"/>
                <a:gridCol w="2427611"/>
                <a:gridCol w="1917812"/>
                <a:gridCol w="21969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Lab/Org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Lab/Org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Doug </a:t>
                      </a:r>
                      <a:r>
                        <a:rPr lang="en-US" dirty="0" err="1" smtClean="0"/>
                        <a:t>Stepehens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DOE-OCIO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David </a:t>
                      </a:r>
                      <a:r>
                        <a:rPr lang="en-US" dirty="0" err="1" smtClean="0"/>
                        <a:t>Biser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Argonne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Dana </a:t>
                      </a:r>
                      <a:r>
                        <a:rPr lang="en-US" dirty="0" err="1" smtClean="0"/>
                        <a:t>Stasiak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Ofc</a:t>
                      </a:r>
                      <a:r>
                        <a:rPr lang="en-US" baseline="0" dirty="0" smtClean="0"/>
                        <a:t> of 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Kevin Campbell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Brookhaven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Mary </a:t>
                      </a:r>
                      <a:r>
                        <a:rPr lang="en-US" dirty="0" err="1" smtClean="0"/>
                        <a:t>LaClair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Gary </a:t>
                      </a:r>
                      <a:r>
                        <a:rPr lang="en-US" dirty="0" err="1" smtClean="0"/>
                        <a:t>Smylie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Fermi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Sheila Cisko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DOE-NNSA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Travis </a:t>
                      </a:r>
                      <a:r>
                        <a:rPr lang="en-US" dirty="0" err="1" smtClean="0"/>
                        <a:t>Howerton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 Lab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Andy Kowalski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KCP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Michael Bloomer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LANL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Allan Marcus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NETL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Dave</a:t>
                      </a:r>
                      <a:r>
                        <a:rPr lang="en-US" baseline="0" dirty="0" smtClean="0"/>
                        <a:t> Paton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LBNL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Charlie </a:t>
                      </a:r>
                      <a:r>
                        <a:rPr lang="en-US" dirty="0" err="1" smtClean="0"/>
                        <a:t>Verboom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NNSS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Robert Morrow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LLNL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Gianni Contardo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SNL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David Dirks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ORNL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Steve </a:t>
                      </a:r>
                      <a:r>
                        <a:rPr lang="en-US" dirty="0" err="1" smtClean="0"/>
                        <a:t>Raley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SRNL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John Longo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PNNL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Michael Bassett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SRNS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Randal Sims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SLAC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Guillaume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Cessleux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Y-12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John Buck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BE274-2920-464F-BD83-825BA3315F3E}" type="datetime1">
              <a:rPr lang="en-US" smtClean="0"/>
              <a:pPr>
                <a:defRPr/>
              </a:pPr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ESnet Template Examples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2DE2B-1862-AC46-8E34-76F2DE4B4D3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135647"/>
      </p:ext>
    </p:extLst>
  </p:cSld>
  <p:clrMapOvr>
    <a:masterClrMapping/>
  </p:clrMapOvr>
</p:sld>
</file>

<file path=ppt/theme/theme1.xml><?xml version="1.0" encoding="utf-8"?>
<a:theme xmlns:a="http://schemas.openxmlformats.org/drawingml/2006/main" name="ESnetPowerpointModel">
  <a:themeElements>
    <a:clrScheme name="ESnet Theme Colors 1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619FC4"/>
      </a:accent1>
      <a:accent2>
        <a:srgbClr val="006394"/>
      </a:accent2>
      <a:accent3>
        <a:srgbClr val="99CCCC"/>
      </a:accent3>
      <a:accent4>
        <a:srgbClr val="006666"/>
      </a:accent4>
      <a:accent5>
        <a:srgbClr val="669999"/>
      </a:accent5>
      <a:accent6>
        <a:srgbClr val="00999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ESnetPowerpointModel</Template>
  <TotalTime>5642</TotalTime>
  <Words>454</Words>
  <Application>Microsoft Office PowerPoint</Application>
  <PresentationFormat>On-screen Show (4:3)</PresentationFormat>
  <Paragraphs>133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ESnetPowerpointModel</vt:lpstr>
      <vt:lpstr>ECS </vt:lpstr>
      <vt:lpstr>Discussion Topics</vt:lpstr>
      <vt:lpstr>Q1- Average Monthly ECS Services Use ECS Video and ReadyTalk</vt:lpstr>
      <vt:lpstr>All ECS Services Q1 Average for SC Labs + ESnet  </vt:lpstr>
      <vt:lpstr>All ECS Services December 2013 for Affiliated Organizations</vt:lpstr>
      <vt:lpstr>ECS Service Strategy Timeline</vt:lpstr>
      <vt:lpstr>Fermi</vt:lpstr>
      <vt:lpstr>Fermi – ECS Video</vt:lpstr>
      <vt:lpstr>Lab Collaboration POCs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Slide Arial 32 pt</dc:title>
  <dc:creator>scisko</dc:creator>
  <cp:lastModifiedBy>Philip J. Demar</cp:lastModifiedBy>
  <cp:revision>159</cp:revision>
  <cp:lastPrinted>2012-07-16T16:10:23Z</cp:lastPrinted>
  <dcterms:created xsi:type="dcterms:W3CDTF">2011-03-31T14:52:15Z</dcterms:created>
  <dcterms:modified xsi:type="dcterms:W3CDTF">2014-02-25T00:03:05Z</dcterms:modified>
</cp:coreProperties>
</file>