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386" r:id="rId2"/>
    <p:sldId id="430" r:id="rId3"/>
    <p:sldId id="415" r:id="rId4"/>
    <p:sldId id="416" r:id="rId5"/>
    <p:sldId id="417" r:id="rId6"/>
    <p:sldId id="418" r:id="rId7"/>
    <p:sldId id="431" r:id="rId8"/>
    <p:sldId id="419" r:id="rId9"/>
    <p:sldId id="420" r:id="rId10"/>
    <p:sldId id="421" r:id="rId11"/>
    <p:sldId id="423" r:id="rId12"/>
    <p:sldId id="422" r:id="rId13"/>
    <p:sldId id="425" r:id="rId14"/>
    <p:sldId id="426" r:id="rId15"/>
    <p:sldId id="433" r:id="rId16"/>
    <p:sldId id="432" r:id="rId1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00FF"/>
    <a:srgbClr val="0066CC"/>
    <a:srgbClr val="FF0000"/>
    <a:srgbClr val="0000FF"/>
    <a:srgbClr val="CC99FF"/>
    <a:srgbClr val="00808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40" autoAdjust="0"/>
    <p:restoredTop sz="94555" autoAdjust="0"/>
  </p:normalViewPr>
  <p:slideViewPr>
    <p:cSldViewPr>
      <p:cViewPr varScale="1">
        <p:scale>
          <a:sx n="74" d="100"/>
          <a:sy n="74" d="100"/>
        </p:scale>
        <p:origin x="-190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3169921" cy="480060"/>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defRPr sz="1200"/>
            </a:lvl1pPr>
          </a:lstStyle>
          <a:p>
            <a:pPr>
              <a:defRPr/>
            </a:pPr>
            <a:endParaRPr lang="en-US"/>
          </a:p>
        </p:txBody>
      </p:sp>
      <p:sp>
        <p:nvSpPr>
          <p:cNvPr id="94211" name="Rectangle 3"/>
          <p:cNvSpPr>
            <a:spLocks noGrp="1" noChangeArrowheads="1"/>
          </p:cNvSpPr>
          <p:nvPr>
            <p:ph type="dt" idx="1"/>
          </p:nvPr>
        </p:nvSpPr>
        <p:spPr bwMode="auto">
          <a:xfrm>
            <a:off x="4143587" y="0"/>
            <a:ext cx="3169921" cy="480060"/>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94213" name="Rectangle 5"/>
          <p:cNvSpPr>
            <a:spLocks noGrp="1" noChangeArrowheads="1"/>
          </p:cNvSpPr>
          <p:nvPr>
            <p:ph type="body" sz="quarter" idx="3"/>
          </p:nvPr>
        </p:nvSpPr>
        <p:spPr bwMode="auto">
          <a:xfrm>
            <a:off x="731521" y="4560571"/>
            <a:ext cx="5852160" cy="4320540"/>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4214" name="Rectangle 6"/>
          <p:cNvSpPr>
            <a:spLocks noGrp="1" noChangeArrowheads="1"/>
          </p:cNvSpPr>
          <p:nvPr>
            <p:ph type="ftr" sz="quarter" idx="4"/>
          </p:nvPr>
        </p:nvSpPr>
        <p:spPr bwMode="auto">
          <a:xfrm>
            <a:off x="0" y="9119474"/>
            <a:ext cx="3169921" cy="480060"/>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defRPr sz="1200"/>
            </a:lvl1pPr>
          </a:lstStyle>
          <a:p>
            <a:pPr>
              <a:defRPr/>
            </a:pPr>
            <a:endParaRPr lang="en-US"/>
          </a:p>
        </p:txBody>
      </p:sp>
      <p:sp>
        <p:nvSpPr>
          <p:cNvPr id="94215" name="Rectangle 7"/>
          <p:cNvSpPr>
            <a:spLocks noGrp="1" noChangeArrowheads="1"/>
          </p:cNvSpPr>
          <p:nvPr>
            <p:ph type="sldNum" sz="quarter" idx="5"/>
          </p:nvPr>
        </p:nvSpPr>
        <p:spPr bwMode="auto">
          <a:xfrm>
            <a:off x="4143587" y="9119474"/>
            <a:ext cx="3169921" cy="480060"/>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a:defRPr sz="1200"/>
            </a:lvl1pPr>
          </a:lstStyle>
          <a:p>
            <a:pPr>
              <a:defRPr/>
            </a:pPr>
            <a:fld id="{1C6D729B-0087-4C2E-82A7-1AC2897097CF}" type="slidenum">
              <a:rPr lang="en-US"/>
              <a:pPr>
                <a:defRPr/>
              </a:pPr>
              <a:t>‹#›</a:t>
            </a:fld>
            <a:endParaRPr lang="en-US"/>
          </a:p>
        </p:txBody>
      </p:sp>
    </p:spTree>
    <p:extLst>
      <p:ext uri="{BB962C8B-B14F-4D97-AF65-F5344CB8AC3E}">
        <p14:creationId xmlns:p14="http://schemas.microsoft.com/office/powerpoint/2010/main" val="16524519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pic>
        <p:nvPicPr>
          <p:cNvPr id="6" name="Picture 9" descr="Fermi logo"/>
          <p:cNvPicPr>
            <a:picLocks noChangeAspect="1" noChangeArrowheads="1"/>
          </p:cNvPicPr>
          <p:nvPr userDrawn="1"/>
        </p:nvPicPr>
        <p:blipFill>
          <a:blip r:embed="rId2"/>
          <a:srcRect/>
          <a:stretch>
            <a:fillRect/>
          </a:stretch>
        </p:blipFill>
        <p:spPr bwMode="auto">
          <a:xfrm>
            <a:off x="6553200" y="6248400"/>
            <a:ext cx="2286000" cy="434975"/>
          </a:xfrm>
          <a:prstGeom prst="rect">
            <a:avLst/>
          </a:prstGeom>
          <a:noFill/>
          <a:ln w="9525">
            <a:noFill/>
            <a:miter lim="800000"/>
            <a:headEnd/>
            <a:tailEnd/>
          </a:ln>
        </p:spPr>
      </p:pic>
      <p:pic>
        <p:nvPicPr>
          <p:cNvPr id="7" name="Picture 15" descr="DOE Office of Science logo"/>
          <p:cNvPicPr>
            <a:picLocks noChangeAspect="1" noChangeArrowheads="1"/>
          </p:cNvPicPr>
          <p:nvPr userDrawn="1"/>
        </p:nvPicPr>
        <p:blipFill>
          <a:blip r:embed="rId3"/>
          <a:srcRect/>
          <a:stretch>
            <a:fillRect/>
          </a:stretch>
        </p:blipFill>
        <p:spPr bwMode="auto">
          <a:xfrm>
            <a:off x="1295400" y="6172200"/>
            <a:ext cx="1776413" cy="600075"/>
          </a:xfrm>
          <a:prstGeom prst="rect">
            <a:avLst/>
          </a:prstGeom>
          <a:noFill/>
          <a:ln w="9525">
            <a:noFill/>
            <a:miter lim="800000"/>
            <a:headEnd/>
            <a:tailEnd/>
          </a:ln>
        </p:spPr>
      </p:pic>
      <p:pic>
        <p:nvPicPr>
          <p:cNvPr id="8" name="Picture 17" descr="DOE logo"/>
          <p:cNvPicPr>
            <a:picLocks noChangeAspect="1" noChangeArrowheads="1"/>
          </p:cNvPicPr>
          <p:nvPr userDrawn="1"/>
        </p:nvPicPr>
        <p:blipFill>
          <a:blip r:embed="rId4"/>
          <a:srcRect/>
          <a:stretch>
            <a:fillRect/>
          </a:stretch>
        </p:blipFill>
        <p:spPr bwMode="auto">
          <a:xfrm>
            <a:off x="533400" y="6172200"/>
            <a:ext cx="533400" cy="533400"/>
          </a:xfrm>
          <a:prstGeom prst="rect">
            <a:avLst/>
          </a:prstGeom>
          <a:noFill/>
          <a:ln w="9525">
            <a:noFill/>
            <a:miter lim="800000"/>
            <a:headEnd/>
            <a:tailEnd/>
          </a:ln>
        </p:spPr>
      </p:pic>
      <p:sp>
        <p:nvSpPr>
          <p:cNvPr id="6146" name="Rectangle 2"/>
          <p:cNvSpPr>
            <a:spLocks noGrp="1" noChangeArrowheads="1"/>
          </p:cNvSpPr>
          <p:nvPr>
            <p:ph type="ctrTitle"/>
          </p:nvPr>
        </p:nvSpPr>
        <p:spPr>
          <a:xfrm>
            <a:off x="914400" y="1524000"/>
            <a:ext cx="7623175" cy="1752600"/>
          </a:xfrm>
        </p:spPr>
        <p:txBody>
          <a:bodyPr/>
          <a:lstStyle>
            <a:lvl1pPr>
              <a:defRPr sz="4000"/>
            </a:lvl1pPr>
          </a:lstStyle>
          <a:p>
            <a:r>
              <a:rPr lang="en-US" altLang="en-US"/>
              <a:t>Click to edit Master title style</a:t>
            </a:r>
          </a:p>
        </p:txBody>
      </p:sp>
      <p:sp>
        <p:nvSpPr>
          <p:cNvPr id="61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200"/>
            </a:lvl1pPr>
          </a:lstStyle>
          <a:p>
            <a:r>
              <a:rPr lang="en-US" altLang="en-US"/>
              <a:t>Click to edit Master subtitle style</a:t>
            </a:r>
          </a:p>
        </p:txBody>
      </p:sp>
      <p:sp>
        <p:nvSpPr>
          <p:cNvPr id="9" name="Rectangle 4"/>
          <p:cNvSpPr>
            <a:spLocks noGrp="1" noChangeArrowheads="1"/>
          </p:cNvSpPr>
          <p:nvPr>
            <p:ph type="dt" sz="half" idx="10"/>
          </p:nvPr>
        </p:nvSpPr>
        <p:spPr/>
        <p:txBody>
          <a:bodyPr/>
          <a:lstStyle>
            <a:lvl1pPr>
              <a:defRPr/>
            </a:lvl1pPr>
          </a:lstStyle>
          <a:p>
            <a:pPr>
              <a:defRPr/>
            </a:pPr>
            <a:endParaRPr lang="en-US" altLang="en-US"/>
          </a:p>
        </p:txBody>
      </p:sp>
      <p:sp>
        <p:nvSpPr>
          <p:cNvPr id="10"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11" name="Rectangle 6"/>
          <p:cNvSpPr>
            <a:spLocks noGrp="1" noChangeArrowheads="1"/>
          </p:cNvSpPr>
          <p:nvPr>
            <p:ph type="sldNum" sz="quarter" idx="12"/>
          </p:nvPr>
        </p:nvSpPr>
        <p:spPr/>
        <p:txBody>
          <a:bodyPr/>
          <a:lstStyle>
            <a:lvl1pPr>
              <a:defRPr/>
            </a:lvl1pPr>
          </a:lstStyle>
          <a:p>
            <a:pPr>
              <a:defRPr/>
            </a:pPr>
            <a:fld id="{DF3009B4-1AD8-495B-A794-83F5D8115FD9}"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13C67A8-5215-417D-8A8D-9EA7F688268D}"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3133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3133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B59C50C-862D-460D-937F-FD12E40E390E}"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181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82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2581275"/>
            <a:ext cx="4038600" cy="830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CCCA5EB8-DE1F-46EC-9652-7B2B817D52A9}"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181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181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96EAC67-0B73-4D8F-8D6A-6CB8C28B4FE5}"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33133F-4972-4D0C-85F7-7187464FE88A}"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ECDB96A-4C4B-4B57-AFAF-8AB7E903E7F0}"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181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181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5328B62-4A8B-4259-A2CC-FEDD4706C2F2}"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4F379FFD-C7F6-48A3-BB15-D01AC993841D}"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D3E7597-A1C5-42FD-B269-F963CEA74B64}"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6AB8ADE-5DC0-413B-A63A-18026D39FC2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C087913-8A8A-49F4-8917-F33F15127770}"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D8616CB-6A22-4723-B844-81CA30E7687C}"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181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endParaRPr lang="en-US" alt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endParaRPr lang="en-US" altLang="en-US"/>
          </a:p>
        </p:txBody>
      </p:sp>
      <p:sp>
        <p:nvSpPr>
          <p:cNvPr id="512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a:defRPr/>
            </a:pPr>
            <a:fld id="{F2857B35-6C64-4EAF-A4BC-412BF7D69B14}" type="slidenum">
              <a:rPr lang="en-US" altLang="en-US"/>
              <a:pPr>
                <a:defRPr/>
              </a:pPr>
              <a:t>‹#›</a:t>
            </a:fld>
            <a:endParaRPr lang="en-US" altLang="en-US"/>
          </a:p>
        </p:txBody>
      </p:sp>
      <p:sp>
        <p:nvSpPr>
          <p:cNvPr id="512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512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pic>
        <p:nvPicPr>
          <p:cNvPr id="1033" name="Picture 9" descr="Fermi logo"/>
          <p:cNvPicPr>
            <a:picLocks noChangeAspect="1" noChangeArrowheads="1"/>
          </p:cNvPicPr>
          <p:nvPr userDrawn="1"/>
        </p:nvPicPr>
        <p:blipFill>
          <a:blip r:embed="rId15"/>
          <a:srcRect/>
          <a:stretch>
            <a:fillRect/>
          </a:stretch>
        </p:blipFill>
        <p:spPr bwMode="auto">
          <a:xfrm>
            <a:off x="7086600" y="6324600"/>
            <a:ext cx="1785938" cy="341313"/>
          </a:xfrm>
          <a:prstGeom prst="rect">
            <a:avLst/>
          </a:prstGeom>
          <a:noFill/>
          <a:ln w="9525">
            <a:noFill/>
            <a:miter lim="800000"/>
            <a:headEnd/>
            <a:tailEnd/>
          </a:ln>
        </p:spPr>
      </p:pic>
      <p:pic>
        <p:nvPicPr>
          <p:cNvPr id="1034" name="Picture 10" descr="DOE Office of Science logo"/>
          <p:cNvPicPr>
            <a:picLocks noChangeAspect="1" noChangeArrowheads="1"/>
          </p:cNvPicPr>
          <p:nvPr userDrawn="1"/>
        </p:nvPicPr>
        <p:blipFill>
          <a:blip r:embed="rId16"/>
          <a:srcRect/>
          <a:stretch>
            <a:fillRect/>
          </a:stretch>
        </p:blipFill>
        <p:spPr bwMode="auto">
          <a:xfrm>
            <a:off x="1295400" y="6248400"/>
            <a:ext cx="1700213" cy="574675"/>
          </a:xfrm>
          <a:prstGeom prst="rect">
            <a:avLst/>
          </a:prstGeom>
          <a:noFill/>
          <a:ln w="9525">
            <a:noFill/>
            <a:miter lim="800000"/>
            <a:headEnd/>
            <a:tailEnd/>
          </a:ln>
        </p:spPr>
      </p:pic>
      <p:pic>
        <p:nvPicPr>
          <p:cNvPr id="1035" name="Picture 11" descr="DOE logo"/>
          <p:cNvPicPr>
            <a:picLocks noChangeAspect="1" noChangeArrowheads="1"/>
          </p:cNvPicPr>
          <p:nvPr userDrawn="1"/>
        </p:nvPicPr>
        <p:blipFill>
          <a:blip r:embed="rId17"/>
          <a:srcRect/>
          <a:stretch>
            <a:fillRect/>
          </a:stretch>
        </p:blipFill>
        <p:spPr bwMode="auto">
          <a:xfrm>
            <a:off x="533400" y="6248400"/>
            <a:ext cx="533400" cy="533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8"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Lst>
  <p:timing>
    <p:tnLst>
      <p:par>
        <p:cTn id="1" dur="indefinite" restart="never" nodeType="tmRoot"/>
      </p:par>
    </p:tnLst>
  </p:timing>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defRPr>
      </a:lvl2pPr>
      <a:lvl3pPr algn="l" rtl="0" eaLnBrk="0" fontAlgn="base" hangingPunct="0">
        <a:spcBef>
          <a:spcPct val="0"/>
        </a:spcBef>
        <a:spcAft>
          <a:spcPct val="0"/>
        </a:spcAft>
        <a:defRPr sz="3200">
          <a:solidFill>
            <a:schemeClr val="tx2"/>
          </a:solidFill>
          <a:latin typeface="Arial" charset="0"/>
        </a:defRPr>
      </a:lvl3pPr>
      <a:lvl4pPr algn="l" rtl="0" eaLnBrk="0" fontAlgn="base" hangingPunct="0">
        <a:spcBef>
          <a:spcPct val="0"/>
        </a:spcBef>
        <a:spcAft>
          <a:spcPct val="0"/>
        </a:spcAft>
        <a:defRPr sz="3200">
          <a:solidFill>
            <a:schemeClr val="tx2"/>
          </a:solidFill>
          <a:latin typeface="Arial" charset="0"/>
        </a:defRPr>
      </a:lvl4pPr>
      <a:lvl5pPr algn="l" rtl="0" eaLnBrk="0" fontAlgn="base" hangingPunct="0">
        <a:spcBef>
          <a:spcPct val="0"/>
        </a:spcBef>
        <a:spcAft>
          <a:spcPct val="0"/>
        </a:spcAft>
        <a:defRPr sz="3200">
          <a:solidFill>
            <a:schemeClr val="tx2"/>
          </a:solidFill>
          <a:latin typeface="Arial"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0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Char char="•"/>
        <a:defRPr sz="24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Symbol" pitchFamily="18" charset="2"/>
        <a:buChar char="-"/>
        <a:defRPr sz="16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85800" y="1295400"/>
            <a:ext cx="7772400" cy="1752600"/>
          </a:xfrm>
        </p:spPr>
        <p:txBody>
          <a:bodyPr/>
          <a:lstStyle/>
          <a:p>
            <a:pPr algn="ctr" eaLnBrk="1" hangingPunct="1"/>
            <a:r>
              <a:rPr lang="en-US" dirty="0" smtClean="0"/>
              <a:t>IPv6 Status Update &amp; Discussion</a:t>
            </a:r>
            <a:endParaRPr lang="en-US" sz="1800" dirty="0" smtClean="0"/>
          </a:p>
        </p:txBody>
      </p:sp>
      <p:sp>
        <p:nvSpPr>
          <p:cNvPr id="3075" name="Rectangle 5"/>
          <p:cNvSpPr>
            <a:spLocks noGrp="1" noChangeArrowheads="1"/>
          </p:cNvSpPr>
          <p:nvPr>
            <p:ph type="subTitle" idx="1"/>
          </p:nvPr>
        </p:nvSpPr>
        <p:spPr>
          <a:xfrm>
            <a:off x="1981200" y="3962400"/>
            <a:ext cx="5257800" cy="1243013"/>
          </a:xfrm>
        </p:spPr>
        <p:txBody>
          <a:bodyPr/>
          <a:lstStyle/>
          <a:p>
            <a:pPr algn="ctr" eaLnBrk="1" hangingPunct="1"/>
            <a:r>
              <a:rPr lang="en-US" dirty="0" smtClean="0"/>
              <a:t>Phil </a:t>
            </a:r>
            <a:r>
              <a:rPr lang="en-US" dirty="0" err="1" smtClean="0"/>
              <a:t>DeMar</a:t>
            </a:r>
            <a:endParaRPr lang="en-US" dirty="0" smtClean="0"/>
          </a:p>
          <a:p>
            <a:pPr algn="ctr" eaLnBrk="1" hangingPunct="1"/>
            <a:r>
              <a:rPr lang="en-US" dirty="0" smtClean="0"/>
              <a:t>Wint</a:t>
            </a:r>
            <a:r>
              <a:rPr lang="en-US" dirty="0" smtClean="0"/>
              <a:t>er 2014 </a:t>
            </a:r>
            <a:r>
              <a:rPr lang="en-US" dirty="0" smtClean="0"/>
              <a:t>ESCC meeting</a:t>
            </a:r>
          </a:p>
          <a:p>
            <a:pPr algn="ctr" eaLnBrk="1" hangingPunct="1"/>
            <a:r>
              <a:rPr lang="en-US" dirty="0" smtClean="0"/>
              <a:t>February</a:t>
            </a:r>
            <a:r>
              <a:rPr lang="en-US" dirty="0" smtClean="0"/>
              <a:t> 25, 2014</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838200"/>
            <a:ext cx="8153400" cy="5847755"/>
          </a:xfrm>
          <a:prstGeom prst="rect">
            <a:avLst/>
          </a:prstGeom>
        </p:spPr>
        <p:txBody>
          <a:bodyPr wrap="square">
            <a:spAutoFit/>
          </a:bodyPr>
          <a:lstStyle/>
          <a:p>
            <a:pPr marL="285750" indent="-285750">
              <a:spcBef>
                <a:spcPts val="1000"/>
              </a:spcBef>
              <a:buFont typeface="Wingdings" panose="05000000000000000000" pitchFamily="2" charset="2"/>
              <a:buChar char="Ø"/>
            </a:pPr>
            <a:r>
              <a:rPr lang="en-US" dirty="0"/>
              <a:t>We plan to maintain out externally facing presence as a production service. We will expand this to include more web servers and other services, both externally- and internally-facing. We are replacing equipment where IPv6 support is substandard as part of the normal hardware life cycle. </a:t>
            </a:r>
          </a:p>
          <a:p>
            <a:pPr marL="285750" indent="-285750">
              <a:spcBef>
                <a:spcPts val="1000"/>
              </a:spcBef>
              <a:buFont typeface="Wingdings" panose="05000000000000000000" pitchFamily="2" charset="2"/>
              <a:buChar char="Ø"/>
            </a:pPr>
            <a:r>
              <a:rPr lang="en-US" dirty="0" smtClean="0"/>
              <a:t>Cyber </a:t>
            </a:r>
            <a:r>
              <a:rPr lang="en-US" dirty="0"/>
              <a:t>security is doing some work to upgrade their monitoring systems to support IPv6. Not much else is happening at the site. </a:t>
            </a:r>
          </a:p>
          <a:p>
            <a:pPr marL="285750" indent="-285750">
              <a:spcBef>
                <a:spcPts val="1000"/>
              </a:spcBef>
              <a:buFont typeface="Wingdings" panose="05000000000000000000" pitchFamily="2" charset="2"/>
              <a:buChar char="Ø"/>
            </a:pPr>
            <a:r>
              <a:rPr lang="en-US" dirty="0" smtClean="0"/>
              <a:t>Moving </a:t>
            </a:r>
            <a:r>
              <a:rPr lang="en-US" dirty="0"/>
              <a:t>IPv6 internal to client has not reached high enough on the project funding list. We are interested in pursuing more and working with our Cyber Security group as the develop and procure tools for to include IPv6 parity. No immediate realized drivers for doing such and therefore funding has appeared to continue. </a:t>
            </a:r>
          </a:p>
          <a:p>
            <a:pPr marL="285750" indent="-285750">
              <a:spcBef>
                <a:spcPts val="1000"/>
              </a:spcBef>
              <a:buFont typeface="Wingdings" panose="05000000000000000000" pitchFamily="2" charset="2"/>
              <a:buChar char="Ø"/>
            </a:pPr>
            <a:r>
              <a:rPr lang="en-US" dirty="0" smtClean="0"/>
              <a:t>IPv6 </a:t>
            </a:r>
            <a:r>
              <a:rPr lang="en-US" dirty="0"/>
              <a:t>deployed close to border - DMZs, server </a:t>
            </a:r>
            <a:r>
              <a:rPr lang="en-US" dirty="0" err="1"/>
              <a:t>lan</a:t>
            </a:r>
            <a:r>
              <a:rPr lang="en-US" dirty="0"/>
              <a:t>, working on visitor wireless. </a:t>
            </a:r>
          </a:p>
          <a:p>
            <a:pPr marL="285750" indent="-285750">
              <a:spcBef>
                <a:spcPts val="1000"/>
              </a:spcBef>
              <a:buFont typeface="Wingdings" panose="05000000000000000000" pitchFamily="2" charset="2"/>
              <a:buChar char="Ø"/>
            </a:pPr>
            <a:r>
              <a:rPr lang="en-US" dirty="0" smtClean="0"/>
              <a:t>IPv6 </a:t>
            </a:r>
            <a:r>
              <a:rPr lang="en-US" dirty="0"/>
              <a:t>not being made available to general users because of lack of integration in tools, such as IPAM, </a:t>
            </a:r>
            <a:r>
              <a:rPr lang="en-US" dirty="0" err="1"/>
              <a:t>netflow</a:t>
            </a:r>
            <a:r>
              <a:rPr lang="en-US" dirty="0"/>
              <a:t>. </a:t>
            </a:r>
            <a:endParaRPr lang="en-US" dirty="0" smtClean="0"/>
          </a:p>
          <a:p>
            <a:pPr marL="285750" indent="-285750">
              <a:spcBef>
                <a:spcPts val="1000"/>
              </a:spcBef>
              <a:buFont typeface="Wingdings" panose="05000000000000000000" pitchFamily="2" charset="2"/>
              <a:buChar char="Ø"/>
            </a:pPr>
            <a:r>
              <a:rPr lang="en-US" dirty="0"/>
              <a:t>The Laboratory is in the process of upgrading IPAM and DHCP for v6 functionality. </a:t>
            </a:r>
          </a:p>
          <a:p>
            <a:pPr marL="285750" indent="-285750">
              <a:spcBef>
                <a:spcPts val="1000"/>
              </a:spcBef>
              <a:buFont typeface="Wingdings" panose="05000000000000000000" pitchFamily="2" charset="2"/>
              <a:buChar char="Ø"/>
            </a:pPr>
            <a:endParaRPr lang="en-US" dirty="0"/>
          </a:p>
        </p:txBody>
      </p:sp>
      <p:sp>
        <p:nvSpPr>
          <p:cNvPr id="4" name="TextBox 3"/>
          <p:cNvSpPr txBox="1"/>
          <p:nvPr/>
        </p:nvSpPr>
        <p:spPr>
          <a:xfrm>
            <a:off x="457200" y="228600"/>
            <a:ext cx="8314584" cy="430887"/>
          </a:xfrm>
          <a:prstGeom prst="rect">
            <a:avLst/>
          </a:prstGeom>
          <a:noFill/>
        </p:spPr>
        <p:txBody>
          <a:bodyPr wrap="none" rtlCol="0">
            <a:spAutoFit/>
          </a:bodyPr>
          <a:lstStyle/>
          <a:p>
            <a:r>
              <a:rPr lang="en-US" sz="2200" dirty="0" smtClean="0"/>
              <a:t>Comments on:	 High-Level Summary of your Site’s IPv6 Efforts - I</a:t>
            </a:r>
            <a:endParaRPr lang="en-US" sz="2200" dirty="0"/>
          </a:p>
        </p:txBody>
      </p:sp>
    </p:spTree>
    <p:extLst>
      <p:ext uri="{BB962C8B-B14F-4D97-AF65-F5344CB8AC3E}">
        <p14:creationId xmlns:p14="http://schemas.microsoft.com/office/powerpoint/2010/main" val="1616154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914400"/>
            <a:ext cx="8153400" cy="5314275"/>
          </a:xfrm>
          <a:prstGeom prst="rect">
            <a:avLst/>
          </a:prstGeom>
        </p:spPr>
        <p:txBody>
          <a:bodyPr wrap="square">
            <a:spAutoFit/>
          </a:bodyPr>
          <a:lstStyle/>
          <a:p>
            <a:pPr marL="285750" indent="-285750">
              <a:spcBef>
                <a:spcPts val="1000"/>
              </a:spcBef>
              <a:buFont typeface="Wingdings" panose="05000000000000000000" pitchFamily="2" charset="2"/>
              <a:buChar char="Ø"/>
            </a:pPr>
            <a:r>
              <a:rPr lang="en-US" dirty="0" smtClean="0"/>
              <a:t>Intention </a:t>
            </a:r>
            <a:r>
              <a:rPr lang="en-US" dirty="0"/>
              <a:t>is to support v6 in our Science DMZ. </a:t>
            </a:r>
          </a:p>
          <a:p>
            <a:pPr marL="285750" indent="-285750">
              <a:spcBef>
                <a:spcPts val="1000"/>
              </a:spcBef>
              <a:buFont typeface="Wingdings" panose="05000000000000000000" pitchFamily="2" charset="2"/>
              <a:buChar char="Ø"/>
            </a:pPr>
            <a:r>
              <a:rPr lang="en-US" dirty="0" smtClean="0"/>
              <a:t>We </a:t>
            </a:r>
            <a:r>
              <a:rPr lang="en-US" dirty="0"/>
              <a:t>have deployed IPv6 on our Science DMZ. We have had some delays because some applications are not IPv6. Applications are non-commercial 3rd party. </a:t>
            </a:r>
          </a:p>
          <a:p>
            <a:pPr marL="285750" indent="-285750">
              <a:spcBef>
                <a:spcPts val="1000"/>
              </a:spcBef>
              <a:buFont typeface="Wingdings" panose="05000000000000000000" pitchFamily="2" charset="2"/>
              <a:buChar char="Ø"/>
            </a:pPr>
            <a:r>
              <a:rPr lang="en-US" dirty="0" smtClean="0"/>
              <a:t>Overall</a:t>
            </a:r>
            <a:r>
              <a:rPr lang="en-US" dirty="0"/>
              <a:t>, a modest effort to continue to develop IPv6 capabilities within our campus network, largely out of opportunity cost. We are also now evaluating IPv6 with our science application in anticipation of possible use within LHC GRID computing. </a:t>
            </a:r>
          </a:p>
          <a:p>
            <a:pPr marL="285750" indent="-285750">
              <a:spcBef>
                <a:spcPts val="1000"/>
              </a:spcBef>
              <a:buFont typeface="Wingdings" panose="05000000000000000000" pitchFamily="2" charset="2"/>
              <a:buChar char="Ø"/>
            </a:pPr>
            <a:r>
              <a:rPr lang="en-US" dirty="0" smtClean="0"/>
              <a:t>Integrated </a:t>
            </a:r>
            <a:r>
              <a:rPr lang="en-US" dirty="0"/>
              <a:t>into our DNS management system, available to server subnets by customer request. Fully available on the wireless networks used by 90% of users. Security infrastructure support partially implemented. Pilot of wired desktop support starting. Full router support (including multicast) 90% completed. </a:t>
            </a:r>
          </a:p>
          <a:p>
            <a:pPr marL="285750" indent="-285750">
              <a:spcBef>
                <a:spcPts val="1000"/>
              </a:spcBef>
              <a:buFont typeface="Wingdings" panose="05000000000000000000" pitchFamily="2" charset="2"/>
              <a:buChar char="Ø"/>
            </a:pPr>
            <a:r>
              <a:rPr lang="en-US" dirty="0" smtClean="0"/>
              <a:t>We </a:t>
            </a:r>
            <a:r>
              <a:rPr lang="en-US" dirty="0"/>
              <a:t>do not provide public facing services from our internal network, just from systems on the DMZ, so we do not anticipate any IPv6 changes internally. Also, Cybersecurity is concerned that IPv6 support cannot be handled by their internal systems (IPS, internal firewall, SPLUNK, etc.) </a:t>
            </a:r>
          </a:p>
        </p:txBody>
      </p:sp>
      <p:sp>
        <p:nvSpPr>
          <p:cNvPr id="5" name="TextBox 4"/>
          <p:cNvSpPr txBox="1"/>
          <p:nvPr/>
        </p:nvSpPr>
        <p:spPr>
          <a:xfrm>
            <a:off x="457200" y="254913"/>
            <a:ext cx="8314584" cy="430887"/>
          </a:xfrm>
          <a:prstGeom prst="rect">
            <a:avLst/>
          </a:prstGeom>
          <a:noFill/>
        </p:spPr>
        <p:txBody>
          <a:bodyPr wrap="none" rtlCol="0">
            <a:spAutoFit/>
          </a:bodyPr>
          <a:lstStyle/>
          <a:p>
            <a:r>
              <a:rPr lang="en-US" sz="2200" dirty="0" smtClean="0"/>
              <a:t>Comments on:	 High-Level Summary of your Site’s IPv6 Efforts - II</a:t>
            </a:r>
            <a:endParaRPr lang="en-US" sz="2200" dirty="0"/>
          </a:p>
        </p:txBody>
      </p:sp>
    </p:spTree>
    <p:extLst>
      <p:ext uri="{BB962C8B-B14F-4D97-AF65-F5344CB8AC3E}">
        <p14:creationId xmlns:p14="http://schemas.microsoft.com/office/powerpoint/2010/main" val="2263190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91483"/>
            <a:ext cx="8077200" cy="4031873"/>
          </a:xfrm>
          <a:prstGeom prst="rect">
            <a:avLst/>
          </a:prstGeom>
        </p:spPr>
        <p:txBody>
          <a:bodyPr wrap="square">
            <a:spAutoFit/>
          </a:bodyPr>
          <a:lstStyle/>
          <a:p>
            <a:pPr marL="285750" indent="-285750">
              <a:spcBef>
                <a:spcPts val="1200"/>
              </a:spcBef>
              <a:buFont typeface="Wingdings" panose="05000000000000000000" pitchFamily="2" charset="2"/>
              <a:buChar char="Ø"/>
            </a:pPr>
            <a:r>
              <a:rPr lang="en-US" dirty="0"/>
              <a:t>The general discussion of anything that is new/different with regard to IPv6 deployment at the sites is always useful. Warnings about potential pitfalls/cautionary tales are valuable. </a:t>
            </a:r>
          </a:p>
          <a:p>
            <a:pPr marL="285750" indent="-285750">
              <a:spcBef>
                <a:spcPts val="1200"/>
              </a:spcBef>
              <a:buFont typeface="Wingdings" panose="05000000000000000000" pitchFamily="2" charset="2"/>
              <a:buChar char="Ø"/>
            </a:pPr>
            <a:r>
              <a:rPr lang="en-US" dirty="0" smtClean="0"/>
              <a:t>Scanning </a:t>
            </a:r>
            <a:r>
              <a:rPr lang="en-US" dirty="0"/>
              <a:t>IPv6 network and how other may achieve this without taking years. We also looked at enabling IPv6 for remote access but still waiting on vendor support and upgrade schedule before this will work. What dynamic address assignment protocol are others planning SLAAC or DHCPv6. </a:t>
            </a:r>
          </a:p>
          <a:p>
            <a:pPr marL="285750" indent="-285750">
              <a:spcBef>
                <a:spcPts val="1200"/>
              </a:spcBef>
              <a:buFont typeface="Wingdings" panose="05000000000000000000" pitchFamily="2" charset="2"/>
              <a:buChar char="Ø"/>
            </a:pPr>
            <a:r>
              <a:rPr lang="en-US" dirty="0" smtClean="0"/>
              <a:t>security </a:t>
            </a:r>
            <a:r>
              <a:rPr lang="en-US" dirty="0"/>
              <a:t>issues </a:t>
            </a:r>
          </a:p>
          <a:p>
            <a:pPr marL="285750" indent="-285750">
              <a:spcBef>
                <a:spcPts val="1200"/>
              </a:spcBef>
              <a:buFont typeface="Wingdings" panose="05000000000000000000" pitchFamily="2" charset="2"/>
              <a:buChar char="Ø"/>
            </a:pPr>
            <a:r>
              <a:rPr lang="en-US" dirty="0" smtClean="0"/>
              <a:t>The </a:t>
            </a:r>
            <a:r>
              <a:rPr lang="en-US" dirty="0"/>
              <a:t>obvious contention between the requirements of the OMB 2014 mandate and cyber security best practice. </a:t>
            </a:r>
          </a:p>
          <a:p>
            <a:pPr marL="285750" indent="-285750">
              <a:spcBef>
                <a:spcPts val="1200"/>
              </a:spcBef>
              <a:buFont typeface="Wingdings" panose="05000000000000000000" pitchFamily="2" charset="2"/>
              <a:buChar char="Ø"/>
            </a:pPr>
            <a:r>
              <a:rPr lang="en-US" dirty="0" smtClean="0"/>
              <a:t>How </a:t>
            </a:r>
            <a:r>
              <a:rPr lang="en-US" dirty="0"/>
              <a:t>are sites handling addressing configuration options (A, M, &amp; O bits) </a:t>
            </a:r>
          </a:p>
        </p:txBody>
      </p:sp>
      <p:sp>
        <p:nvSpPr>
          <p:cNvPr id="5" name="TextBox 4"/>
          <p:cNvSpPr txBox="1"/>
          <p:nvPr/>
        </p:nvSpPr>
        <p:spPr>
          <a:xfrm>
            <a:off x="690048" y="331113"/>
            <a:ext cx="7768152" cy="430887"/>
          </a:xfrm>
          <a:prstGeom prst="rect">
            <a:avLst/>
          </a:prstGeom>
          <a:noFill/>
        </p:spPr>
        <p:txBody>
          <a:bodyPr wrap="none" rtlCol="0">
            <a:spAutoFit/>
          </a:bodyPr>
          <a:lstStyle/>
          <a:p>
            <a:r>
              <a:rPr lang="en-US" sz="2200" dirty="0" smtClean="0"/>
              <a:t>Comments on:	 IPv6 Areas You Would Like to See Discussed</a:t>
            </a:r>
            <a:endParaRPr lang="en-US" sz="2200" dirty="0"/>
          </a:p>
        </p:txBody>
      </p:sp>
    </p:spTree>
    <p:extLst>
      <p:ext uri="{BB962C8B-B14F-4D97-AF65-F5344CB8AC3E}">
        <p14:creationId xmlns:p14="http://schemas.microsoft.com/office/powerpoint/2010/main" val="1449228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667000"/>
            <a:ext cx="8229600" cy="1139825"/>
          </a:xfrm>
        </p:spPr>
        <p:txBody>
          <a:bodyPr/>
          <a:lstStyle/>
          <a:p>
            <a:pPr algn="ctr"/>
            <a:r>
              <a:rPr lang="en-US" dirty="0" smtClean="0"/>
              <a:t>Lessons-Learned Incidents or Events</a:t>
            </a:r>
            <a:endParaRPr lang="en-US" dirty="0"/>
          </a:p>
        </p:txBody>
      </p:sp>
    </p:spTree>
    <p:extLst>
      <p:ext uri="{BB962C8B-B14F-4D97-AF65-F5344CB8AC3E}">
        <p14:creationId xmlns:p14="http://schemas.microsoft.com/office/powerpoint/2010/main" val="434234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FNAL IPv6 Lesson-Learned #1 –</a:t>
            </a:r>
            <a:br>
              <a:rPr lang="en-US" dirty="0" smtClean="0"/>
            </a:br>
            <a:r>
              <a:rPr lang="en-US" dirty="0"/>
              <a:t>	</a:t>
            </a:r>
            <a:r>
              <a:rPr lang="en-US" dirty="0" smtClean="0"/>
              <a:t>Sometimes it’s the App…</a:t>
            </a:r>
            <a:endParaRPr lang="en-US" dirty="0"/>
          </a:p>
        </p:txBody>
      </p:sp>
      <p:sp>
        <p:nvSpPr>
          <p:cNvPr id="4" name="Content Placeholder 3"/>
          <p:cNvSpPr>
            <a:spLocks noGrp="1"/>
          </p:cNvSpPr>
          <p:nvPr>
            <p:ph sz="half" idx="1"/>
          </p:nvPr>
        </p:nvSpPr>
        <p:spPr>
          <a:xfrm>
            <a:off x="381000" y="1371600"/>
            <a:ext cx="5334000" cy="4924425"/>
          </a:xfrm>
        </p:spPr>
        <p:txBody>
          <a:bodyPr/>
          <a:lstStyle/>
          <a:p>
            <a:r>
              <a:rPr lang="en-US" dirty="0" smtClean="0"/>
              <a:t>Sequence:</a:t>
            </a:r>
          </a:p>
          <a:p>
            <a:pPr lvl="1">
              <a:spcBef>
                <a:spcPts val="0"/>
              </a:spcBef>
            </a:pPr>
            <a:r>
              <a:rPr lang="en-US" dirty="0" smtClean="0"/>
              <a:t>science.energy.gov</a:t>
            </a:r>
          </a:p>
          <a:p>
            <a:pPr lvl="2">
              <a:spcBef>
                <a:spcPts val="0"/>
              </a:spcBef>
            </a:pPr>
            <a:r>
              <a:rPr lang="en-US" dirty="0" smtClean="0"/>
              <a:t>Timeout failure</a:t>
            </a:r>
          </a:p>
          <a:p>
            <a:pPr lvl="2">
              <a:spcBef>
                <a:spcPts val="0"/>
              </a:spcBef>
            </a:pPr>
            <a:r>
              <a:rPr lang="en-US" dirty="0" smtClean="0"/>
              <a:t>100% </a:t>
            </a:r>
            <a:r>
              <a:rPr lang="en-US" dirty="0" err="1" smtClean="0"/>
              <a:t>reproduceable</a:t>
            </a:r>
            <a:endParaRPr lang="en-US" dirty="0" smtClean="0"/>
          </a:p>
          <a:p>
            <a:pPr lvl="1">
              <a:spcBef>
                <a:spcPts val="600"/>
              </a:spcBef>
            </a:pPr>
            <a:r>
              <a:rPr lang="en-US" dirty="0" smtClean="0"/>
              <a:t>But others can reach it… </a:t>
            </a:r>
          </a:p>
          <a:p>
            <a:pPr lvl="1">
              <a:spcBef>
                <a:spcPts val="600"/>
              </a:spcBef>
            </a:pPr>
            <a:r>
              <a:rPr lang="en-US" dirty="0" smtClean="0"/>
              <a:t>Disengaging from the IPv6-enabled network works?</a:t>
            </a:r>
          </a:p>
          <a:p>
            <a:pPr lvl="1">
              <a:spcBef>
                <a:spcPts val="600"/>
              </a:spcBef>
            </a:pPr>
            <a:r>
              <a:rPr lang="en-US" dirty="0" smtClean="0"/>
              <a:t>Check out </a:t>
            </a:r>
            <a:r>
              <a:rPr lang="en-US" dirty="0" err="1" smtClean="0"/>
              <a:t>netstat</a:t>
            </a:r>
            <a:r>
              <a:rPr lang="en-US" dirty="0" smtClean="0"/>
              <a:t> when </a:t>
            </a:r>
          </a:p>
          <a:p>
            <a:pPr marL="344487" lvl="1" indent="0">
              <a:spcBef>
                <a:spcPts val="0"/>
              </a:spcBef>
              <a:buNone/>
            </a:pPr>
            <a:r>
              <a:rPr lang="en-US" dirty="0" smtClean="0"/>
              <a:t>    attached to IPv6 network</a:t>
            </a:r>
          </a:p>
          <a:p>
            <a:pPr lvl="1">
              <a:spcBef>
                <a:spcPts val="600"/>
              </a:spcBef>
            </a:pPr>
            <a:r>
              <a:rPr lang="en-US" dirty="0" smtClean="0"/>
              <a:t>Conclusion:  science.doe.gov web server app hanging on </a:t>
            </a:r>
          </a:p>
          <a:p>
            <a:pPr marL="344487" lvl="1" indent="0">
              <a:spcBef>
                <a:spcPts val="0"/>
              </a:spcBef>
              <a:buNone/>
            </a:pPr>
            <a:r>
              <a:rPr lang="en-US" dirty="0" smtClean="0"/>
              <a:t>    IPv6 connections</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3419165"/>
            <a:ext cx="3699317" cy="2676835"/>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5324" y="1457114"/>
            <a:ext cx="3987993" cy="1819486"/>
          </a:xfrm>
          <a:prstGeom prst="rect">
            <a:avLst/>
          </a:prstGeom>
        </p:spPr>
      </p:pic>
      <p:cxnSp>
        <p:nvCxnSpPr>
          <p:cNvPr id="10" name="Straight Arrow Connector 9"/>
          <p:cNvCxnSpPr/>
          <p:nvPr/>
        </p:nvCxnSpPr>
        <p:spPr>
          <a:xfrm>
            <a:off x="3962400" y="2057400"/>
            <a:ext cx="9906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572000" y="4757582"/>
            <a:ext cx="609600" cy="27161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4520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429" y="304800"/>
            <a:ext cx="8355013" cy="1139825"/>
          </a:xfrm>
        </p:spPr>
        <p:txBody>
          <a:bodyPr/>
          <a:lstStyle/>
          <a:p>
            <a:r>
              <a:rPr lang="en-US" dirty="0" smtClean="0"/>
              <a:t>FNAL IPv6 Lesson-Learned #2 –  </a:t>
            </a:r>
            <a:br>
              <a:rPr lang="en-US" dirty="0" smtClean="0"/>
            </a:br>
            <a:r>
              <a:rPr lang="en-US" dirty="0"/>
              <a:t> </a:t>
            </a:r>
            <a:r>
              <a:rPr lang="en-US" dirty="0" smtClean="0"/>
              <a:t>         IPv6 Paths May Not Be Logical…</a:t>
            </a:r>
            <a:endParaRPr lang="en-US" dirty="0"/>
          </a:p>
        </p:txBody>
      </p:sp>
      <p:sp>
        <p:nvSpPr>
          <p:cNvPr id="4" name="Content Placeholder 3"/>
          <p:cNvSpPr>
            <a:spLocks noGrp="1"/>
          </p:cNvSpPr>
          <p:nvPr>
            <p:ph sz="half" idx="1"/>
          </p:nvPr>
        </p:nvSpPr>
        <p:spPr>
          <a:xfrm>
            <a:off x="381000" y="1371600"/>
            <a:ext cx="8153400" cy="2000548"/>
          </a:xfrm>
        </p:spPr>
        <p:txBody>
          <a:bodyPr/>
          <a:lstStyle/>
          <a:p>
            <a:r>
              <a:rPr lang="en-US" dirty="0" smtClean="0"/>
              <a:t>Sequence:</a:t>
            </a:r>
          </a:p>
          <a:p>
            <a:pPr lvl="1">
              <a:spcBef>
                <a:spcPts val="0"/>
              </a:spcBef>
            </a:pPr>
            <a:r>
              <a:rPr lang="en-US" dirty="0" smtClean="0"/>
              <a:t>FNAL </a:t>
            </a:r>
            <a:r>
              <a:rPr lang="en-US" dirty="0" err="1" smtClean="0"/>
              <a:t>HEPiX</a:t>
            </a:r>
            <a:r>
              <a:rPr lang="en-US" dirty="0" smtClean="0"/>
              <a:t> IPv6 testing shows FNAL &lt;-&gt; </a:t>
            </a:r>
            <a:r>
              <a:rPr lang="en-US" dirty="0" err="1" smtClean="0"/>
              <a:t>StarLight</a:t>
            </a:r>
            <a:r>
              <a:rPr lang="en-US" dirty="0" smtClean="0"/>
              <a:t> transfers have poorest performance?</a:t>
            </a:r>
          </a:p>
          <a:p>
            <a:pPr lvl="1">
              <a:spcBef>
                <a:spcPts val="0"/>
              </a:spcBef>
            </a:pPr>
            <a:r>
              <a:rPr lang="en-US" dirty="0" smtClean="0"/>
              <a:t>Traceroute-6 shows path is “less than optimal”</a:t>
            </a:r>
          </a:p>
          <a:p>
            <a:pPr lvl="1">
              <a:spcBef>
                <a:spcPts val="0"/>
              </a:spcBef>
            </a:pP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276600"/>
            <a:ext cx="7818459" cy="2567686"/>
          </a:xfrm>
          <a:prstGeom prst="rect">
            <a:avLst/>
          </a:prstGeom>
        </p:spPr>
      </p:pic>
      <p:sp>
        <p:nvSpPr>
          <p:cNvPr id="7" name="TextBox 6"/>
          <p:cNvSpPr txBox="1"/>
          <p:nvPr/>
        </p:nvSpPr>
        <p:spPr>
          <a:xfrm>
            <a:off x="8191381" y="3581400"/>
            <a:ext cx="800219" cy="369332"/>
          </a:xfrm>
          <a:prstGeom prst="rect">
            <a:avLst/>
          </a:prstGeom>
          <a:noFill/>
        </p:spPr>
        <p:txBody>
          <a:bodyPr wrap="none" rtlCol="0">
            <a:spAutoFit/>
          </a:bodyPr>
          <a:lstStyle/>
          <a:p>
            <a:r>
              <a:rPr lang="en-US" b="1" dirty="0" smtClean="0">
                <a:solidFill>
                  <a:srgbClr val="FF0000"/>
                </a:solidFill>
              </a:rPr>
              <a:t>FNAL</a:t>
            </a:r>
            <a:endParaRPr lang="en-US" b="1" dirty="0">
              <a:solidFill>
                <a:srgbClr val="FF0000"/>
              </a:solidFill>
            </a:endParaRPr>
          </a:p>
        </p:txBody>
      </p:sp>
      <p:sp>
        <p:nvSpPr>
          <p:cNvPr id="13" name="TextBox 12"/>
          <p:cNvSpPr txBox="1"/>
          <p:nvPr/>
        </p:nvSpPr>
        <p:spPr>
          <a:xfrm>
            <a:off x="8153400" y="4583668"/>
            <a:ext cx="838691" cy="369332"/>
          </a:xfrm>
          <a:prstGeom prst="rect">
            <a:avLst/>
          </a:prstGeom>
          <a:noFill/>
        </p:spPr>
        <p:txBody>
          <a:bodyPr wrap="none" rtlCol="0">
            <a:spAutoFit/>
          </a:bodyPr>
          <a:lstStyle/>
          <a:p>
            <a:r>
              <a:rPr lang="en-US" b="1" dirty="0" smtClean="0">
                <a:solidFill>
                  <a:srgbClr val="FF0000"/>
                </a:solidFill>
              </a:rPr>
              <a:t>CERN</a:t>
            </a:r>
            <a:endParaRPr lang="en-US" b="1" dirty="0">
              <a:solidFill>
                <a:srgbClr val="FF0000"/>
              </a:solidFill>
            </a:endParaRPr>
          </a:p>
        </p:txBody>
      </p:sp>
      <p:sp>
        <p:nvSpPr>
          <p:cNvPr id="14" name="TextBox 13"/>
          <p:cNvSpPr txBox="1"/>
          <p:nvPr/>
        </p:nvSpPr>
        <p:spPr>
          <a:xfrm>
            <a:off x="8382000" y="5269468"/>
            <a:ext cx="479618" cy="369332"/>
          </a:xfrm>
          <a:prstGeom prst="rect">
            <a:avLst/>
          </a:prstGeom>
          <a:noFill/>
        </p:spPr>
        <p:txBody>
          <a:bodyPr wrap="none" rtlCol="0">
            <a:spAutoFit/>
          </a:bodyPr>
          <a:lstStyle/>
          <a:p>
            <a:r>
              <a:rPr lang="en-US" b="1" dirty="0">
                <a:solidFill>
                  <a:srgbClr val="FF0000"/>
                </a:solidFill>
              </a:rPr>
              <a:t>S</a:t>
            </a:r>
            <a:r>
              <a:rPr lang="en-US" b="1" dirty="0" smtClean="0">
                <a:solidFill>
                  <a:srgbClr val="FF0000"/>
                </a:solidFill>
              </a:rPr>
              <a:t>L</a:t>
            </a:r>
            <a:endParaRPr lang="en-US" b="1" dirty="0">
              <a:solidFill>
                <a:srgbClr val="FF0000"/>
              </a:solidFill>
            </a:endParaRPr>
          </a:p>
        </p:txBody>
      </p:sp>
      <p:cxnSp>
        <p:nvCxnSpPr>
          <p:cNvPr id="9" name="Straight Arrow Connector 8"/>
          <p:cNvCxnSpPr/>
          <p:nvPr/>
        </p:nvCxnSpPr>
        <p:spPr>
          <a:xfrm>
            <a:off x="8609635" y="3897868"/>
            <a:ext cx="965" cy="685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8622774" y="4953000"/>
            <a:ext cx="0" cy="304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355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429" y="304800"/>
            <a:ext cx="8355013" cy="1139825"/>
          </a:xfrm>
        </p:spPr>
        <p:txBody>
          <a:bodyPr/>
          <a:lstStyle/>
          <a:p>
            <a:r>
              <a:rPr lang="en-US" dirty="0" smtClean="0"/>
              <a:t>FNAL IPv6 Lesson-Learned #3 –  Traffic</a:t>
            </a:r>
            <a:br>
              <a:rPr lang="en-US" dirty="0" smtClean="0"/>
            </a:br>
            <a:r>
              <a:rPr lang="en-US" dirty="0"/>
              <a:t> </a:t>
            </a:r>
            <a:r>
              <a:rPr lang="en-US" dirty="0" smtClean="0"/>
              <a:t>         Loads May Reveal Hidden Problems…</a:t>
            </a:r>
            <a:endParaRPr lang="en-US" dirty="0"/>
          </a:p>
        </p:txBody>
      </p:sp>
      <p:sp>
        <p:nvSpPr>
          <p:cNvPr id="4" name="Content Placeholder 3"/>
          <p:cNvSpPr>
            <a:spLocks noGrp="1"/>
          </p:cNvSpPr>
          <p:nvPr>
            <p:ph sz="half" idx="1"/>
          </p:nvPr>
        </p:nvSpPr>
        <p:spPr>
          <a:xfrm>
            <a:off x="381000" y="1371600"/>
            <a:ext cx="5334000" cy="4950073"/>
          </a:xfrm>
        </p:spPr>
        <p:txBody>
          <a:bodyPr/>
          <a:lstStyle/>
          <a:p>
            <a:r>
              <a:rPr lang="en-US" dirty="0" smtClean="0"/>
              <a:t>Sequence:</a:t>
            </a:r>
          </a:p>
          <a:p>
            <a:pPr lvl="1">
              <a:spcBef>
                <a:spcPts val="0"/>
              </a:spcBef>
            </a:pPr>
            <a:r>
              <a:rPr lang="en-US" dirty="0" smtClean="0"/>
              <a:t>FNAL joins </a:t>
            </a:r>
            <a:r>
              <a:rPr lang="en-US" dirty="0" err="1" smtClean="0"/>
              <a:t>HEPiX</a:t>
            </a:r>
            <a:r>
              <a:rPr lang="en-US" dirty="0" smtClean="0"/>
              <a:t> IPv6 test bed</a:t>
            </a:r>
          </a:p>
          <a:p>
            <a:pPr lvl="2">
              <a:spcBef>
                <a:spcPts val="1000"/>
              </a:spcBef>
            </a:pPr>
            <a:r>
              <a:rPr lang="en-US" dirty="0" smtClean="0"/>
              <a:t>IPv6 traffic levels jump </a:t>
            </a:r>
          </a:p>
          <a:p>
            <a:pPr marL="671512" lvl="2" indent="0">
              <a:spcBef>
                <a:spcPts val="0"/>
              </a:spcBef>
              <a:buNone/>
            </a:pPr>
            <a:r>
              <a:rPr lang="en-US" dirty="0" smtClean="0"/>
              <a:t>     from (o) Mb/s to</a:t>
            </a:r>
          </a:p>
          <a:p>
            <a:pPr marL="671512" lvl="2" indent="0">
              <a:spcBef>
                <a:spcPts val="0"/>
              </a:spcBef>
              <a:buNone/>
            </a:pPr>
            <a:r>
              <a:rPr lang="en-US" dirty="0"/>
              <a:t> </a:t>
            </a:r>
            <a:r>
              <a:rPr lang="en-US" dirty="0" smtClean="0"/>
              <a:t>    (o) 100Mb/s</a:t>
            </a:r>
          </a:p>
          <a:p>
            <a:pPr lvl="2">
              <a:spcBef>
                <a:spcPts val="1000"/>
              </a:spcBef>
            </a:pPr>
            <a:r>
              <a:rPr lang="en-US" dirty="0" smtClean="0"/>
              <a:t>Border router CPU </a:t>
            </a:r>
            <a:endParaRPr lang="en-US" dirty="0"/>
          </a:p>
          <a:p>
            <a:pPr marL="671512" lvl="2" indent="0">
              <a:spcBef>
                <a:spcPts val="0"/>
              </a:spcBef>
              <a:buNone/>
            </a:pPr>
            <a:r>
              <a:rPr lang="en-US" dirty="0"/>
              <a:t>     </a:t>
            </a:r>
            <a:r>
              <a:rPr lang="en-US" dirty="0" smtClean="0"/>
              <a:t>jumps from 5% to </a:t>
            </a:r>
          </a:p>
          <a:p>
            <a:pPr marL="671512" lvl="2" indent="0">
              <a:spcBef>
                <a:spcPts val="0"/>
              </a:spcBef>
              <a:buNone/>
            </a:pPr>
            <a:r>
              <a:rPr lang="en-US" dirty="0"/>
              <a:t> </a:t>
            </a:r>
            <a:r>
              <a:rPr lang="en-US" dirty="0" smtClean="0"/>
              <a:t>    </a:t>
            </a:r>
            <a:r>
              <a:rPr lang="en-US" dirty="0"/>
              <a:t>~50%</a:t>
            </a:r>
          </a:p>
          <a:p>
            <a:pPr marL="671512" lvl="2" indent="0">
              <a:spcBef>
                <a:spcPts val="0"/>
              </a:spcBef>
              <a:buNone/>
            </a:pPr>
            <a:endParaRPr lang="en-US" dirty="0"/>
          </a:p>
          <a:p>
            <a:pPr marL="671512" lvl="2" indent="0">
              <a:spcBef>
                <a:spcPts val="0"/>
              </a:spcBef>
              <a:buNone/>
            </a:pPr>
            <a:endParaRPr lang="en-US" dirty="0" smtClean="0"/>
          </a:p>
          <a:p>
            <a:pPr lvl="1">
              <a:spcBef>
                <a:spcPts val="600"/>
              </a:spcBef>
            </a:pPr>
            <a:r>
              <a:rPr lang="en-US" dirty="0" smtClean="0"/>
              <a:t>Investigation reveals</a:t>
            </a:r>
          </a:p>
          <a:p>
            <a:pPr marL="344487" lvl="1" indent="0">
              <a:spcBef>
                <a:spcPts val="0"/>
              </a:spcBef>
              <a:buNone/>
            </a:pPr>
            <a:r>
              <a:rPr lang="en-US" dirty="0"/>
              <a:t> </a:t>
            </a:r>
            <a:r>
              <a:rPr lang="en-US" dirty="0" smtClean="0"/>
              <a:t>   ‘reverse path cache’</a:t>
            </a:r>
          </a:p>
          <a:p>
            <a:pPr marL="344487" lvl="1" indent="0">
              <a:spcBef>
                <a:spcPts val="0"/>
              </a:spcBef>
              <a:buNone/>
            </a:pPr>
            <a:r>
              <a:rPr lang="en-US" dirty="0"/>
              <a:t> </a:t>
            </a:r>
            <a:r>
              <a:rPr lang="en-US" dirty="0" smtClean="0"/>
              <a:t>   command caused problem</a:t>
            </a:r>
            <a:endParaRPr lang="en-US" dirty="0"/>
          </a:p>
        </p:txBody>
      </p:sp>
      <p:cxnSp>
        <p:nvCxnSpPr>
          <p:cNvPr id="10" name="Straight Arrow Connector 9"/>
          <p:cNvCxnSpPr/>
          <p:nvPr/>
        </p:nvCxnSpPr>
        <p:spPr>
          <a:xfrm>
            <a:off x="3048000" y="3114675"/>
            <a:ext cx="9906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572000" y="4757582"/>
            <a:ext cx="609600" cy="27161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2438400"/>
            <a:ext cx="4621213" cy="13525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4217116"/>
            <a:ext cx="4621213" cy="1352550"/>
          </a:xfrm>
          <a:prstGeom prst="rect">
            <a:avLst/>
          </a:prstGeom>
        </p:spPr>
      </p:pic>
      <p:cxnSp>
        <p:nvCxnSpPr>
          <p:cNvPr id="12" name="Straight Arrow Connector 11"/>
          <p:cNvCxnSpPr/>
          <p:nvPr/>
        </p:nvCxnSpPr>
        <p:spPr>
          <a:xfrm>
            <a:off x="2362200" y="4114800"/>
            <a:ext cx="1676400" cy="533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7451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IPv6 – A</a:t>
            </a:r>
            <a:r>
              <a:rPr lang="en-US" dirty="0" smtClean="0"/>
              <a:t> Few High-Level Points</a:t>
            </a:r>
            <a:endParaRPr lang="en-US" dirty="0"/>
          </a:p>
        </p:txBody>
      </p:sp>
      <p:sp>
        <p:nvSpPr>
          <p:cNvPr id="6" name="Content Placeholder 5"/>
          <p:cNvSpPr>
            <a:spLocks noGrp="1"/>
          </p:cNvSpPr>
          <p:nvPr>
            <p:ph sz="half" idx="1"/>
          </p:nvPr>
        </p:nvSpPr>
        <p:spPr>
          <a:xfrm>
            <a:off x="457200" y="2057400"/>
            <a:ext cx="4953000" cy="3231654"/>
          </a:xfrm>
        </p:spPr>
        <p:txBody>
          <a:bodyPr/>
          <a:lstStyle/>
          <a:p>
            <a:pPr>
              <a:spcBef>
                <a:spcPts val="0"/>
              </a:spcBef>
            </a:pPr>
            <a:r>
              <a:rPr lang="en-US" sz="2400" dirty="0" smtClean="0"/>
              <a:t>IPv6 use continues to grow:</a:t>
            </a:r>
            <a:endParaRPr lang="en-US" sz="2400" dirty="0" smtClean="0"/>
          </a:p>
          <a:p>
            <a:pPr lvl="1">
              <a:spcBef>
                <a:spcPts val="0"/>
              </a:spcBef>
            </a:pPr>
            <a:r>
              <a:rPr lang="en-US" sz="2000" dirty="0" smtClean="0"/>
              <a:t>Still pretty small</a:t>
            </a:r>
          </a:p>
          <a:p>
            <a:pPr lvl="1">
              <a:spcBef>
                <a:spcPts val="0"/>
              </a:spcBef>
            </a:pPr>
            <a:r>
              <a:rPr lang="en-US" sz="2000" dirty="0" smtClean="0"/>
              <a:t>But is growth exponential? </a:t>
            </a:r>
          </a:p>
          <a:p>
            <a:pPr lvl="1">
              <a:spcBef>
                <a:spcPts val="0"/>
              </a:spcBef>
            </a:pPr>
            <a:endParaRPr lang="en-US" sz="2000" dirty="0"/>
          </a:p>
          <a:p>
            <a:pPr marL="344487" lvl="1" indent="0">
              <a:spcBef>
                <a:spcPts val="0"/>
              </a:spcBef>
              <a:buNone/>
            </a:pPr>
            <a:endParaRPr lang="en-US" sz="2000" dirty="0"/>
          </a:p>
          <a:p>
            <a:pPr>
              <a:spcBef>
                <a:spcPts val="1200"/>
              </a:spcBef>
            </a:pPr>
            <a:endParaRPr lang="en-US" sz="2000" dirty="0" smtClean="0"/>
          </a:p>
          <a:p>
            <a:pPr>
              <a:spcBef>
                <a:spcPts val="1200"/>
              </a:spcBef>
            </a:pPr>
            <a:r>
              <a:rPr lang="en-US" sz="2000" u="sng" dirty="0" smtClean="0"/>
              <a:t>Rumors</a:t>
            </a:r>
            <a:r>
              <a:rPr lang="en-US" sz="2000" dirty="0" smtClean="0"/>
              <a:t> of a new OMB IPv6 mandate:</a:t>
            </a:r>
          </a:p>
          <a:p>
            <a:pPr lvl="1">
              <a:spcBef>
                <a:spcPts val="0"/>
              </a:spcBef>
            </a:pPr>
            <a:r>
              <a:rPr lang="en-US" sz="2000" dirty="0"/>
              <a:t>Would focus on devices &amp; mobility</a:t>
            </a:r>
          </a:p>
          <a:p>
            <a:pPr lvl="1">
              <a:spcBef>
                <a:spcPts val="0"/>
              </a:spcBef>
            </a:pPr>
            <a:r>
              <a:rPr lang="en-US" sz="2000" dirty="0"/>
              <a:t>Target milestone deadline = 2016</a:t>
            </a:r>
          </a:p>
        </p:txBody>
      </p:sp>
      <p:pic>
        <p:nvPicPr>
          <p:cNvPr id="3" name="Content Placeholder 2"/>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800600" y="1524000"/>
            <a:ext cx="3988414" cy="2497138"/>
          </a:xfrm>
        </p:spPr>
      </p:pic>
    </p:spTree>
    <p:extLst>
      <p:ext uri="{BB962C8B-B14F-4D97-AF65-F5344CB8AC3E}">
        <p14:creationId xmlns:p14="http://schemas.microsoft.com/office/powerpoint/2010/main" val="4149409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600200" y="381000"/>
            <a:ext cx="5594479" cy="5124778"/>
            <a:chOff x="1600200" y="381000"/>
            <a:chExt cx="5594479" cy="5124778"/>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381000"/>
              <a:ext cx="5594479" cy="5124778"/>
            </a:xfrm>
            <a:prstGeom prst="rect">
              <a:avLst/>
            </a:prstGeom>
          </p:spPr>
        </p:pic>
        <p:sp>
          <p:nvSpPr>
            <p:cNvPr id="3" name="TextBox 2"/>
            <p:cNvSpPr txBox="1"/>
            <p:nvPr/>
          </p:nvSpPr>
          <p:spPr>
            <a:xfrm>
              <a:off x="5486400" y="1950607"/>
              <a:ext cx="312906" cy="369332"/>
            </a:xfrm>
            <a:prstGeom prst="rect">
              <a:avLst/>
            </a:prstGeom>
            <a:noFill/>
          </p:spPr>
          <p:txBody>
            <a:bodyPr wrap="none" rtlCol="0">
              <a:spAutoFit/>
            </a:bodyPr>
            <a:lstStyle/>
            <a:p>
              <a:r>
                <a:rPr lang="en-US" b="1" dirty="0" smtClean="0"/>
                <a:t>8</a:t>
              </a:r>
              <a:endParaRPr lang="en-US" b="1" dirty="0"/>
            </a:p>
          </p:txBody>
        </p:sp>
        <p:sp>
          <p:nvSpPr>
            <p:cNvPr id="5" name="TextBox 4"/>
            <p:cNvSpPr txBox="1"/>
            <p:nvPr/>
          </p:nvSpPr>
          <p:spPr>
            <a:xfrm>
              <a:off x="3581400" y="2462735"/>
              <a:ext cx="312906" cy="369332"/>
            </a:xfrm>
            <a:prstGeom prst="rect">
              <a:avLst/>
            </a:prstGeom>
            <a:noFill/>
          </p:spPr>
          <p:txBody>
            <a:bodyPr wrap="none" rtlCol="0">
              <a:spAutoFit/>
            </a:bodyPr>
            <a:lstStyle/>
            <a:p>
              <a:r>
                <a:rPr lang="en-US" b="1" dirty="0"/>
                <a:t>2</a:t>
              </a:r>
              <a:endParaRPr lang="en-US" b="1" dirty="0"/>
            </a:p>
          </p:txBody>
        </p:sp>
        <p:sp>
          <p:nvSpPr>
            <p:cNvPr id="6" name="TextBox 5"/>
            <p:cNvSpPr txBox="1"/>
            <p:nvPr/>
          </p:nvSpPr>
          <p:spPr>
            <a:xfrm>
              <a:off x="3352800" y="2983468"/>
              <a:ext cx="312906" cy="369332"/>
            </a:xfrm>
            <a:prstGeom prst="rect">
              <a:avLst/>
            </a:prstGeom>
            <a:noFill/>
          </p:spPr>
          <p:txBody>
            <a:bodyPr wrap="none" rtlCol="0">
              <a:spAutoFit/>
            </a:bodyPr>
            <a:lstStyle/>
            <a:p>
              <a:r>
                <a:rPr lang="en-US" b="1" dirty="0"/>
                <a:t>1</a:t>
              </a:r>
              <a:endParaRPr lang="en-US" b="1" dirty="0"/>
            </a:p>
          </p:txBody>
        </p:sp>
        <p:sp>
          <p:nvSpPr>
            <p:cNvPr id="8" name="TextBox 7"/>
            <p:cNvSpPr txBox="1"/>
            <p:nvPr/>
          </p:nvSpPr>
          <p:spPr>
            <a:xfrm>
              <a:off x="3352800" y="3440668"/>
              <a:ext cx="312906" cy="369332"/>
            </a:xfrm>
            <a:prstGeom prst="rect">
              <a:avLst/>
            </a:prstGeom>
            <a:noFill/>
          </p:spPr>
          <p:txBody>
            <a:bodyPr wrap="none" rtlCol="0">
              <a:spAutoFit/>
            </a:bodyPr>
            <a:lstStyle/>
            <a:p>
              <a:r>
                <a:rPr lang="en-US" b="1" dirty="0"/>
                <a:t>1</a:t>
              </a:r>
              <a:endParaRPr lang="en-US" b="1" dirty="0"/>
            </a:p>
          </p:txBody>
        </p:sp>
        <p:sp>
          <p:nvSpPr>
            <p:cNvPr id="9" name="TextBox 8"/>
            <p:cNvSpPr txBox="1"/>
            <p:nvPr/>
          </p:nvSpPr>
          <p:spPr>
            <a:xfrm>
              <a:off x="3725694" y="4431268"/>
              <a:ext cx="312906" cy="369332"/>
            </a:xfrm>
            <a:prstGeom prst="rect">
              <a:avLst/>
            </a:prstGeom>
            <a:noFill/>
          </p:spPr>
          <p:txBody>
            <a:bodyPr wrap="none" rtlCol="0">
              <a:spAutoFit/>
            </a:bodyPr>
            <a:lstStyle/>
            <a:p>
              <a:r>
                <a:rPr lang="en-US" b="1" dirty="0"/>
                <a:t>1</a:t>
              </a:r>
              <a:endParaRPr lang="en-US" b="1" dirty="0"/>
            </a:p>
          </p:txBody>
        </p:sp>
      </p:grpSp>
      <p:sp>
        <p:nvSpPr>
          <p:cNvPr id="4" name="TextBox 3"/>
          <p:cNvSpPr txBox="1"/>
          <p:nvPr/>
        </p:nvSpPr>
        <p:spPr>
          <a:xfrm>
            <a:off x="3810000" y="5780705"/>
            <a:ext cx="4925259" cy="369332"/>
          </a:xfrm>
          <a:prstGeom prst="rect">
            <a:avLst/>
          </a:prstGeom>
          <a:noFill/>
        </p:spPr>
        <p:txBody>
          <a:bodyPr wrap="none" rtlCol="0">
            <a:spAutoFit/>
          </a:bodyPr>
          <a:lstStyle/>
          <a:p>
            <a:r>
              <a:rPr lang="en-US" dirty="0" smtClean="0"/>
              <a:t>Lab IPv6 status at:  </a:t>
            </a:r>
            <a:r>
              <a:rPr lang="en-US" dirty="0" smtClean="0">
                <a:solidFill>
                  <a:schemeClr val="tx2"/>
                </a:solidFill>
              </a:rPr>
              <a:t>https</a:t>
            </a:r>
            <a:r>
              <a:rPr lang="en-US" dirty="0">
                <a:solidFill>
                  <a:schemeClr val="tx2"/>
                </a:solidFill>
              </a:rPr>
              <a:t>://my.es.net/sites/ipv6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414021" y="304800"/>
            <a:ext cx="6315957" cy="5401429"/>
            <a:chOff x="1414021" y="542171"/>
            <a:chExt cx="6315957" cy="5401429"/>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4021" y="542171"/>
              <a:ext cx="6315957" cy="5401429"/>
            </a:xfrm>
            <a:prstGeom prst="rect">
              <a:avLst/>
            </a:prstGeom>
          </p:spPr>
        </p:pic>
        <p:sp>
          <p:nvSpPr>
            <p:cNvPr id="4" name="TextBox 3"/>
            <p:cNvSpPr txBox="1"/>
            <p:nvPr/>
          </p:nvSpPr>
          <p:spPr>
            <a:xfrm>
              <a:off x="3589082" y="4724400"/>
              <a:ext cx="312906" cy="369332"/>
            </a:xfrm>
            <a:prstGeom prst="rect">
              <a:avLst/>
            </a:prstGeom>
            <a:noFill/>
          </p:spPr>
          <p:txBody>
            <a:bodyPr wrap="none" rtlCol="0">
              <a:spAutoFit/>
            </a:bodyPr>
            <a:lstStyle/>
            <a:p>
              <a:r>
                <a:rPr lang="en-US" b="1" dirty="0"/>
                <a:t>2</a:t>
              </a:r>
              <a:endParaRPr lang="en-US" b="1" dirty="0"/>
            </a:p>
          </p:txBody>
        </p:sp>
        <p:sp>
          <p:nvSpPr>
            <p:cNvPr id="5" name="TextBox 4"/>
            <p:cNvSpPr txBox="1"/>
            <p:nvPr/>
          </p:nvSpPr>
          <p:spPr>
            <a:xfrm>
              <a:off x="4030494" y="2438400"/>
              <a:ext cx="312906" cy="369332"/>
            </a:xfrm>
            <a:prstGeom prst="rect">
              <a:avLst/>
            </a:prstGeom>
            <a:noFill/>
          </p:spPr>
          <p:txBody>
            <a:bodyPr wrap="none" rtlCol="0">
              <a:spAutoFit/>
            </a:bodyPr>
            <a:lstStyle/>
            <a:p>
              <a:r>
                <a:rPr lang="en-US" b="1" dirty="0" smtClean="0"/>
                <a:t>3</a:t>
              </a:r>
              <a:endParaRPr lang="en-US" b="1" dirty="0"/>
            </a:p>
          </p:txBody>
        </p:sp>
        <p:sp>
          <p:nvSpPr>
            <p:cNvPr id="6" name="TextBox 5"/>
            <p:cNvSpPr txBox="1"/>
            <p:nvPr/>
          </p:nvSpPr>
          <p:spPr>
            <a:xfrm>
              <a:off x="4038600" y="3974068"/>
              <a:ext cx="312906" cy="369332"/>
            </a:xfrm>
            <a:prstGeom prst="rect">
              <a:avLst/>
            </a:prstGeom>
            <a:noFill/>
          </p:spPr>
          <p:txBody>
            <a:bodyPr wrap="none" rtlCol="0">
              <a:spAutoFit/>
            </a:bodyPr>
            <a:lstStyle/>
            <a:p>
              <a:r>
                <a:rPr lang="en-US" b="1" dirty="0" smtClean="0"/>
                <a:t>3</a:t>
              </a:r>
              <a:endParaRPr lang="en-US" b="1" dirty="0"/>
            </a:p>
          </p:txBody>
        </p:sp>
        <p:sp>
          <p:nvSpPr>
            <p:cNvPr id="7" name="TextBox 6"/>
            <p:cNvSpPr txBox="1"/>
            <p:nvPr/>
          </p:nvSpPr>
          <p:spPr>
            <a:xfrm>
              <a:off x="4716294" y="3212068"/>
              <a:ext cx="312906" cy="369332"/>
            </a:xfrm>
            <a:prstGeom prst="rect">
              <a:avLst/>
            </a:prstGeom>
            <a:noFill/>
          </p:spPr>
          <p:txBody>
            <a:bodyPr wrap="none" rtlCol="0">
              <a:spAutoFit/>
            </a:bodyPr>
            <a:lstStyle/>
            <a:p>
              <a:r>
                <a:rPr lang="en-US" b="1" dirty="0"/>
                <a:t>5</a:t>
              </a:r>
              <a:endParaRPr lang="en-US" b="1" dirty="0"/>
            </a:p>
          </p:txBody>
        </p:sp>
      </p:grpSp>
      <p:sp>
        <p:nvSpPr>
          <p:cNvPr id="9" name="Rectangle 8"/>
          <p:cNvSpPr/>
          <p:nvPr/>
        </p:nvSpPr>
        <p:spPr>
          <a:xfrm>
            <a:off x="762000" y="5562600"/>
            <a:ext cx="7924800" cy="584775"/>
          </a:xfrm>
          <a:prstGeom prst="rect">
            <a:avLst/>
          </a:prstGeom>
          <a:solidFill>
            <a:schemeClr val="bg1"/>
          </a:solidFill>
        </p:spPr>
        <p:txBody>
          <a:bodyPr wrap="square">
            <a:spAutoFit/>
          </a:bodyPr>
          <a:lstStyle/>
          <a:p>
            <a:r>
              <a:rPr lang="en-US" sz="1600" dirty="0" smtClean="0">
                <a:solidFill>
                  <a:schemeClr val="tx1">
                    <a:lumMod val="50000"/>
                    <a:lumOff val="50000"/>
                  </a:schemeClr>
                </a:solidFill>
              </a:rPr>
              <a:t>Comment:  Compliance </a:t>
            </a:r>
            <a:r>
              <a:rPr lang="en-US" sz="1600" dirty="0">
                <a:solidFill>
                  <a:schemeClr val="tx1">
                    <a:lumMod val="50000"/>
                    <a:lumOff val="50000"/>
                  </a:schemeClr>
                </a:solidFill>
              </a:rPr>
              <a:t>with the 2014 mandate would require a complete overhaul of our existing, best-practice cyber security implementation. </a:t>
            </a:r>
          </a:p>
        </p:txBody>
      </p:sp>
    </p:spTree>
    <p:extLst>
      <p:ext uri="{BB962C8B-B14F-4D97-AF65-F5344CB8AC3E}">
        <p14:creationId xmlns:p14="http://schemas.microsoft.com/office/powerpoint/2010/main" val="2375649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4021" y="457200"/>
            <a:ext cx="6315957" cy="5220429"/>
          </a:xfrm>
          <a:prstGeom prst="rect">
            <a:avLst/>
          </a:prstGeom>
        </p:spPr>
      </p:pic>
      <p:sp>
        <p:nvSpPr>
          <p:cNvPr id="4" name="TextBox 3"/>
          <p:cNvSpPr txBox="1"/>
          <p:nvPr/>
        </p:nvSpPr>
        <p:spPr>
          <a:xfrm>
            <a:off x="4716294" y="2831068"/>
            <a:ext cx="312906" cy="369332"/>
          </a:xfrm>
          <a:prstGeom prst="rect">
            <a:avLst/>
          </a:prstGeom>
          <a:noFill/>
        </p:spPr>
        <p:txBody>
          <a:bodyPr wrap="none" rtlCol="0">
            <a:spAutoFit/>
          </a:bodyPr>
          <a:lstStyle/>
          <a:p>
            <a:r>
              <a:rPr lang="en-US" b="1" dirty="0"/>
              <a:t>5</a:t>
            </a:r>
            <a:endParaRPr lang="en-US" b="1" dirty="0"/>
          </a:p>
        </p:txBody>
      </p:sp>
      <p:sp>
        <p:nvSpPr>
          <p:cNvPr id="5" name="TextBox 4"/>
          <p:cNvSpPr txBox="1"/>
          <p:nvPr/>
        </p:nvSpPr>
        <p:spPr>
          <a:xfrm>
            <a:off x="4724400" y="3352800"/>
            <a:ext cx="312906" cy="369332"/>
          </a:xfrm>
          <a:prstGeom prst="rect">
            <a:avLst/>
          </a:prstGeom>
          <a:noFill/>
        </p:spPr>
        <p:txBody>
          <a:bodyPr wrap="none" rtlCol="0">
            <a:spAutoFit/>
          </a:bodyPr>
          <a:lstStyle/>
          <a:p>
            <a:r>
              <a:rPr lang="en-US" b="1" dirty="0"/>
              <a:t>5</a:t>
            </a:r>
            <a:endParaRPr lang="en-US" b="1" dirty="0"/>
          </a:p>
        </p:txBody>
      </p:sp>
      <p:sp>
        <p:nvSpPr>
          <p:cNvPr id="6" name="TextBox 5"/>
          <p:cNvSpPr txBox="1"/>
          <p:nvPr/>
        </p:nvSpPr>
        <p:spPr>
          <a:xfrm>
            <a:off x="2971800" y="2286000"/>
            <a:ext cx="312906" cy="369332"/>
          </a:xfrm>
          <a:prstGeom prst="rect">
            <a:avLst/>
          </a:prstGeom>
          <a:noFill/>
        </p:spPr>
        <p:txBody>
          <a:bodyPr wrap="none" rtlCol="0">
            <a:spAutoFit/>
          </a:bodyPr>
          <a:lstStyle/>
          <a:p>
            <a:r>
              <a:rPr lang="en-US" b="1" dirty="0" smtClean="0"/>
              <a:t>0</a:t>
            </a:r>
            <a:endParaRPr lang="en-US" b="1" dirty="0"/>
          </a:p>
        </p:txBody>
      </p:sp>
      <p:sp>
        <p:nvSpPr>
          <p:cNvPr id="7" name="TextBox 6"/>
          <p:cNvSpPr txBox="1"/>
          <p:nvPr/>
        </p:nvSpPr>
        <p:spPr>
          <a:xfrm>
            <a:off x="4030494" y="3974068"/>
            <a:ext cx="312906" cy="369332"/>
          </a:xfrm>
          <a:prstGeom prst="rect">
            <a:avLst/>
          </a:prstGeom>
          <a:noFill/>
        </p:spPr>
        <p:txBody>
          <a:bodyPr wrap="none" rtlCol="0">
            <a:spAutoFit/>
          </a:bodyPr>
          <a:lstStyle/>
          <a:p>
            <a:r>
              <a:rPr lang="en-US" b="1" dirty="0" smtClean="0"/>
              <a:t>3</a:t>
            </a:r>
            <a:endParaRPr lang="en-US" b="1" dirty="0"/>
          </a:p>
        </p:txBody>
      </p:sp>
    </p:spTree>
    <p:extLst>
      <p:ext uri="{BB962C8B-B14F-4D97-AF65-F5344CB8AC3E}">
        <p14:creationId xmlns:p14="http://schemas.microsoft.com/office/powerpoint/2010/main" val="687042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379538" y="600075"/>
            <a:ext cx="6334125" cy="5191125"/>
            <a:chOff x="1379538" y="457200"/>
            <a:chExt cx="6334125" cy="5191125"/>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9538" y="457200"/>
              <a:ext cx="6334125" cy="519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5021094" y="2743200"/>
              <a:ext cx="312906" cy="369332"/>
            </a:xfrm>
            <a:prstGeom prst="rect">
              <a:avLst/>
            </a:prstGeom>
            <a:noFill/>
          </p:spPr>
          <p:txBody>
            <a:bodyPr wrap="none" rtlCol="0">
              <a:spAutoFit/>
            </a:bodyPr>
            <a:lstStyle/>
            <a:p>
              <a:r>
                <a:rPr lang="en-US" b="1" dirty="0" smtClean="0"/>
                <a:t>6</a:t>
              </a:r>
              <a:endParaRPr lang="en-US" b="1" dirty="0"/>
            </a:p>
          </p:txBody>
        </p:sp>
        <p:sp>
          <p:nvSpPr>
            <p:cNvPr id="5" name="TextBox 4"/>
            <p:cNvSpPr txBox="1"/>
            <p:nvPr/>
          </p:nvSpPr>
          <p:spPr>
            <a:xfrm>
              <a:off x="3649494" y="2209800"/>
              <a:ext cx="312906" cy="369332"/>
            </a:xfrm>
            <a:prstGeom prst="rect">
              <a:avLst/>
            </a:prstGeom>
            <a:noFill/>
          </p:spPr>
          <p:txBody>
            <a:bodyPr wrap="none" rtlCol="0">
              <a:spAutoFit/>
            </a:bodyPr>
            <a:lstStyle/>
            <a:p>
              <a:r>
                <a:rPr lang="en-US" b="1" dirty="0"/>
                <a:t>2</a:t>
              </a:r>
              <a:endParaRPr lang="en-US" b="1" dirty="0"/>
            </a:p>
          </p:txBody>
        </p:sp>
        <p:sp>
          <p:nvSpPr>
            <p:cNvPr id="6" name="TextBox 5"/>
            <p:cNvSpPr txBox="1"/>
            <p:nvPr/>
          </p:nvSpPr>
          <p:spPr>
            <a:xfrm>
              <a:off x="4343400" y="3276600"/>
              <a:ext cx="312906" cy="369332"/>
            </a:xfrm>
            <a:prstGeom prst="rect">
              <a:avLst/>
            </a:prstGeom>
            <a:noFill/>
          </p:spPr>
          <p:txBody>
            <a:bodyPr wrap="none" rtlCol="0">
              <a:spAutoFit/>
            </a:bodyPr>
            <a:lstStyle/>
            <a:p>
              <a:r>
                <a:rPr lang="en-US" b="1" dirty="0" smtClean="0"/>
                <a:t>4</a:t>
              </a:r>
              <a:endParaRPr lang="en-US" b="1" dirty="0"/>
            </a:p>
          </p:txBody>
        </p:sp>
        <p:sp>
          <p:nvSpPr>
            <p:cNvPr id="7" name="TextBox 6"/>
            <p:cNvSpPr txBox="1"/>
            <p:nvPr/>
          </p:nvSpPr>
          <p:spPr>
            <a:xfrm>
              <a:off x="3276600" y="3897868"/>
              <a:ext cx="312906" cy="369332"/>
            </a:xfrm>
            <a:prstGeom prst="rect">
              <a:avLst/>
            </a:prstGeom>
            <a:noFill/>
          </p:spPr>
          <p:txBody>
            <a:bodyPr wrap="none" rtlCol="0">
              <a:spAutoFit/>
            </a:bodyPr>
            <a:lstStyle/>
            <a:p>
              <a:r>
                <a:rPr lang="en-US" b="1" dirty="0"/>
                <a:t>1</a:t>
              </a:r>
              <a:endParaRPr lang="en-US" b="1" dirty="0"/>
            </a:p>
          </p:txBody>
        </p:sp>
      </p:grpSp>
    </p:spTree>
    <p:extLst>
      <p:ext uri="{BB962C8B-B14F-4D97-AF65-F5344CB8AC3E}">
        <p14:creationId xmlns:p14="http://schemas.microsoft.com/office/powerpoint/2010/main" val="3399957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19200"/>
            <a:ext cx="8305800" cy="4888518"/>
          </a:xfrm>
          <a:prstGeom prst="rect">
            <a:avLst/>
          </a:prstGeom>
        </p:spPr>
        <p:txBody>
          <a:bodyPr wrap="square">
            <a:spAutoFit/>
          </a:bodyPr>
          <a:lstStyle/>
          <a:p>
            <a:pPr marL="285750" indent="-285750">
              <a:spcBef>
                <a:spcPts val="1000"/>
              </a:spcBef>
              <a:buFont typeface="Wingdings" panose="05000000000000000000" pitchFamily="2" charset="2"/>
              <a:buChar char="Ø"/>
            </a:pPr>
            <a:r>
              <a:rPr lang="en-US" dirty="0"/>
              <a:t>The biggest issue: We had one vendor (email filtering) who changed their mind about supporting us over IPv6 and dropped the service without notifying us first. </a:t>
            </a:r>
          </a:p>
          <a:p>
            <a:pPr marL="285750" indent="-285750">
              <a:spcBef>
                <a:spcPts val="1000"/>
              </a:spcBef>
              <a:buFont typeface="Wingdings" panose="05000000000000000000" pitchFamily="2" charset="2"/>
              <a:buChar char="Ø"/>
            </a:pPr>
            <a:r>
              <a:rPr lang="en-US" dirty="0" smtClean="0"/>
              <a:t>Impact </a:t>
            </a:r>
            <a:r>
              <a:rPr lang="en-US" dirty="0"/>
              <a:t>only for IPv6 services not for IPv4 </a:t>
            </a:r>
          </a:p>
          <a:p>
            <a:pPr marL="285750" indent="-285750">
              <a:spcBef>
                <a:spcPts val="1000"/>
              </a:spcBef>
              <a:buFont typeface="Wingdings" panose="05000000000000000000" pitchFamily="2" charset="2"/>
              <a:buChar char="Ø"/>
            </a:pPr>
            <a:r>
              <a:rPr lang="en-US" dirty="0" smtClean="0"/>
              <a:t>Few </a:t>
            </a:r>
            <a:r>
              <a:rPr lang="en-US" dirty="0"/>
              <a:t>email issues related to </a:t>
            </a:r>
            <a:r>
              <a:rPr lang="en-US" dirty="0" err="1"/>
              <a:t>sendmail</a:t>
            </a:r>
            <a:r>
              <a:rPr lang="en-US" dirty="0"/>
              <a:t> problems; absence of IP address based blacklists; and reverse PTR requirements. </a:t>
            </a:r>
          </a:p>
          <a:p>
            <a:pPr marL="285750" indent="-285750">
              <a:spcBef>
                <a:spcPts val="1000"/>
              </a:spcBef>
              <a:buFont typeface="Wingdings" panose="05000000000000000000" pitchFamily="2" charset="2"/>
              <a:buChar char="Ø"/>
            </a:pPr>
            <a:r>
              <a:rPr lang="en-US" dirty="0" smtClean="0"/>
              <a:t>We </a:t>
            </a:r>
            <a:r>
              <a:rPr lang="en-US" dirty="0"/>
              <a:t>are in the process of implementing a new firewall and expect to have IPv6 functioning on externally facing services by the end of the fiscal year. With the previous firewall, we experienced insurmountable IPv6 implementation issues. </a:t>
            </a:r>
          </a:p>
          <a:p>
            <a:pPr marL="285750" indent="-285750">
              <a:spcBef>
                <a:spcPts val="1000"/>
              </a:spcBef>
              <a:buFont typeface="Wingdings" panose="05000000000000000000" pitchFamily="2" charset="2"/>
              <a:buChar char="Ø"/>
            </a:pPr>
            <a:r>
              <a:rPr lang="en-US" dirty="0" smtClean="0"/>
              <a:t>All </a:t>
            </a:r>
            <a:r>
              <a:rPr lang="en-US" dirty="0"/>
              <a:t>IPv6 comments pertain to our small Science DMZ. No IPv6 is on our production network. </a:t>
            </a:r>
          </a:p>
          <a:p>
            <a:pPr marL="285750" indent="-285750">
              <a:spcBef>
                <a:spcPts val="1000"/>
              </a:spcBef>
              <a:buFont typeface="Wingdings" panose="05000000000000000000" pitchFamily="2" charset="2"/>
              <a:buChar char="Ø"/>
            </a:pPr>
            <a:r>
              <a:rPr lang="en-US" dirty="0" smtClean="0"/>
              <a:t>Largely </a:t>
            </a:r>
            <a:r>
              <a:rPr lang="en-US" dirty="0"/>
              <a:t>transparent. The interesting aspect is the few IPv6-related issues have been challenging to identify as IPv6-related. Just recognizing that IPv6 is involved is the key element in dealing with the problem. </a:t>
            </a:r>
          </a:p>
        </p:txBody>
      </p:sp>
      <p:sp>
        <p:nvSpPr>
          <p:cNvPr id="3" name="TextBox 2"/>
          <p:cNvSpPr txBox="1"/>
          <p:nvPr/>
        </p:nvSpPr>
        <p:spPr>
          <a:xfrm>
            <a:off x="462099" y="381000"/>
            <a:ext cx="8377101" cy="430887"/>
          </a:xfrm>
          <a:prstGeom prst="rect">
            <a:avLst/>
          </a:prstGeom>
          <a:noFill/>
        </p:spPr>
        <p:txBody>
          <a:bodyPr wrap="none" rtlCol="0">
            <a:spAutoFit/>
          </a:bodyPr>
          <a:lstStyle/>
          <a:p>
            <a:r>
              <a:rPr lang="en-US" sz="2200" dirty="0" smtClean="0"/>
              <a:t>Comments on:  Have You Encountered IPv6 Service Disruptions?</a:t>
            </a:r>
            <a:endParaRPr lang="en-US" sz="2200" dirty="0"/>
          </a:p>
        </p:txBody>
      </p:sp>
    </p:spTree>
    <p:extLst>
      <p:ext uri="{BB962C8B-B14F-4D97-AF65-F5344CB8AC3E}">
        <p14:creationId xmlns:p14="http://schemas.microsoft.com/office/powerpoint/2010/main" val="1901291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423548" y="609600"/>
            <a:ext cx="6296904" cy="5220429"/>
            <a:chOff x="1423548" y="609600"/>
            <a:chExt cx="6296904" cy="5220429"/>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3548" y="609600"/>
              <a:ext cx="6296904" cy="5220429"/>
            </a:xfrm>
            <a:prstGeom prst="rect">
              <a:avLst/>
            </a:prstGeom>
          </p:spPr>
        </p:pic>
        <p:sp>
          <p:nvSpPr>
            <p:cNvPr id="4" name="TextBox 3"/>
            <p:cNvSpPr txBox="1"/>
            <p:nvPr/>
          </p:nvSpPr>
          <p:spPr>
            <a:xfrm>
              <a:off x="5097294" y="2971800"/>
              <a:ext cx="312906" cy="369332"/>
            </a:xfrm>
            <a:prstGeom prst="rect">
              <a:avLst/>
            </a:prstGeom>
            <a:noFill/>
          </p:spPr>
          <p:txBody>
            <a:bodyPr wrap="none" rtlCol="0">
              <a:spAutoFit/>
            </a:bodyPr>
            <a:lstStyle/>
            <a:p>
              <a:r>
                <a:rPr lang="en-US" b="1" dirty="0" smtClean="0"/>
                <a:t>6</a:t>
              </a:r>
              <a:endParaRPr lang="en-US" b="1" dirty="0"/>
            </a:p>
          </p:txBody>
        </p:sp>
        <p:sp>
          <p:nvSpPr>
            <p:cNvPr id="5" name="TextBox 4"/>
            <p:cNvSpPr txBox="1"/>
            <p:nvPr/>
          </p:nvSpPr>
          <p:spPr>
            <a:xfrm>
              <a:off x="4724400" y="2362200"/>
              <a:ext cx="312906" cy="369332"/>
            </a:xfrm>
            <a:prstGeom prst="rect">
              <a:avLst/>
            </a:prstGeom>
            <a:noFill/>
          </p:spPr>
          <p:txBody>
            <a:bodyPr wrap="none" rtlCol="0">
              <a:spAutoFit/>
            </a:bodyPr>
            <a:lstStyle/>
            <a:p>
              <a:r>
                <a:rPr lang="en-US" b="1" dirty="0"/>
                <a:t>5</a:t>
              </a:r>
              <a:endParaRPr lang="en-US" b="1" dirty="0"/>
            </a:p>
          </p:txBody>
        </p:sp>
        <p:sp>
          <p:nvSpPr>
            <p:cNvPr id="6" name="TextBox 5"/>
            <p:cNvSpPr txBox="1"/>
            <p:nvPr/>
          </p:nvSpPr>
          <p:spPr>
            <a:xfrm>
              <a:off x="3276600" y="3505200"/>
              <a:ext cx="312906" cy="369332"/>
            </a:xfrm>
            <a:prstGeom prst="rect">
              <a:avLst/>
            </a:prstGeom>
            <a:noFill/>
          </p:spPr>
          <p:txBody>
            <a:bodyPr wrap="none" rtlCol="0">
              <a:spAutoFit/>
            </a:bodyPr>
            <a:lstStyle/>
            <a:p>
              <a:r>
                <a:rPr lang="en-US" b="1" dirty="0"/>
                <a:t>1</a:t>
              </a:r>
              <a:endParaRPr lang="en-US" b="1" dirty="0"/>
            </a:p>
          </p:txBody>
        </p:sp>
        <p:sp>
          <p:nvSpPr>
            <p:cNvPr id="7" name="TextBox 6"/>
            <p:cNvSpPr txBox="1"/>
            <p:nvPr/>
          </p:nvSpPr>
          <p:spPr>
            <a:xfrm>
              <a:off x="3276600" y="4126468"/>
              <a:ext cx="312906" cy="369332"/>
            </a:xfrm>
            <a:prstGeom prst="rect">
              <a:avLst/>
            </a:prstGeom>
            <a:noFill/>
          </p:spPr>
          <p:txBody>
            <a:bodyPr wrap="none" rtlCol="0">
              <a:spAutoFit/>
            </a:bodyPr>
            <a:lstStyle/>
            <a:p>
              <a:r>
                <a:rPr lang="en-US" b="1" dirty="0"/>
                <a:t>1</a:t>
              </a:r>
              <a:endParaRPr lang="en-US" b="1" dirty="0"/>
            </a:p>
          </p:txBody>
        </p:sp>
      </p:grpSp>
    </p:spTree>
    <p:extLst>
      <p:ext uri="{BB962C8B-B14F-4D97-AF65-F5344CB8AC3E}">
        <p14:creationId xmlns:p14="http://schemas.microsoft.com/office/powerpoint/2010/main" val="1409749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609080"/>
            <a:ext cx="8458200" cy="4334520"/>
          </a:xfrm>
          <a:prstGeom prst="rect">
            <a:avLst/>
          </a:prstGeom>
        </p:spPr>
        <p:txBody>
          <a:bodyPr wrap="square">
            <a:spAutoFit/>
          </a:bodyPr>
          <a:lstStyle/>
          <a:p>
            <a:pPr marL="285750" indent="-285750">
              <a:spcBef>
                <a:spcPts val="1000"/>
              </a:spcBef>
              <a:buFont typeface="Wingdings" panose="05000000000000000000" pitchFamily="2" charset="2"/>
              <a:buChar char="Ø"/>
            </a:pPr>
            <a:r>
              <a:rPr lang="en-US" dirty="0"/>
              <a:t>Our experience is that vendor support for email filtering products </a:t>
            </a:r>
            <a:r>
              <a:rPr lang="en-US" dirty="0" smtClean="0"/>
              <a:t>is spotty. We've had several problems in this area, with cloud services and appliances. </a:t>
            </a:r>
          </a:p>
          <a:p>
            <a:pPr marL="285750" indent="-285750">
              <a:spcBef>
                <a:spcPts val="1000"/>
              </a:spcBef>
              <a:buFont typeface="Wingdings" panose="05000000000000000000" pitchFamily="2" charset="2"/>
              <a:buChar char="Ø"/>
            </a:pPr>
            <a:r>
              <a:rPr lang="en-US" dirty="0" smtClean="0"/>
              <a:t>None </a:t>
            </a:r>
          </a:p>
          <a:p>
            <a:pPr marL="285750" indent="-285750">
              <a:spcBef>
                <a:spcPts val="1000"/>
              </a:spcBef>
              <a:buFont typeface="Wingdings" panose="05000000000000000000" pitchFamily="2" charset="2"/>
              <a:buChar char="Ø"/>
            </a:pPr>
            <a:r>
              <a:rPr lang="en-US" dirty="0" smtClean="0"/>
              <a:t>We were limiting Google mail and Cisco because the was no reputation based on the IPv6 partner connection. We are still working with senderbase.org on understanding this and had to whitelist these organization so that we would not queue email.  </a:t>
            </a:r>
          </a:p>
          <a:p>
            <a:pPr marL="285750" indent="-285750">
              <a:spcBef>
                <a:spcPts val="1000"/>
              </a:spcBef>
              <a:buFont typeface="Wingdings" panose="05000000000000000000" pitchFamily="2" charset="2"/>
              <a:buChar char="Ø"/>
            </a:pPr>
            <a:r>
              <a:rPr lang="en-US" dirty="0" smtClean="0"/>
              <a:t>no </a:t>
            </a:r>
            <a:endParaRPr lang="en-US" dirty="0"/>
          </a:p>
          <a:p>
            <a:pPr marL="285750" indent="-285750">
              <a:spcBef>
                <a:spcPts val="1000"/>
              </a:spcBef>
              <a:buFont typeface="Wingdings" panose="05000000000000000000" pitchFamily="2" charset="2"/>
              <a:buChar char="Ø"/>
            </a:pPr>
            <a:r>
              <a:rPr lang="en-US" dirty="0" smtClean="0"/>
              <a:t>Yes</a:t>
            </a:r>
            <a:r>
              <a:rPr lang="en-US" dirty="0"/>
              <a:t>, several incidents worth mentioning: - Performance issues when IPv6 traffic scaled up to science data movement - Bizarre IPv6 routing - Problems accessing an external IPv6 web site </a:t>
            </a:r>
          </a:p>
          <a:p>
            <a:pPr marL="285750" indent="-285750">
              <a:spcBef>
                <a:spcPts val="1000"/>
              </a:spcBef>
              <a:buFont typeface="Wingdings" panose="05000000000000000000" pitchFamily="2" charset="2"/>
              <a:buChar char="Ø"/>
            </a:pPr>
            <a:r>
              <a:rPr lang="en-US" dirty="0" smtClean="0"/>
              <a:t>Turning </a:t>
            </a:r>
            <a:r>
              <a:rPr lang="en-US" dirty="0"/>
              <a:t>on IPv6 support in the edge firewall (Checkpoint) froze the system, even though specs claimed support. FW to be swapped out in February, 2014. </a:t>
            </a:r>
          </a:p>
        </p:txBody>
      </p:sp>
      <p:sp>
        <p:nvSpPr>
          <p:cNvPr id="9" name="TextBox 8"/>
          <p:cNvSpPr txBox="1"/>
          <p:nvPr/>
        </p:nvSpPr>
        <p:spPr>
          <a:xfrm>
            <a:off x="938142" y="297359"/>
            <a:ext cx="7367658" cy="769441"/>
          </a:xfrm>
          <a:prstGeom prst="rect">
            <a:avLst/>
          </a:prstGeom>
          <a:noFill/>
        </p:spPr>
        <p:txBody>
          <a:bodyPr wrap="none" rtlCol="0">
            <a:spAutoFit/>
          </a:bodyPr>
          <a:lstStyle/>
          <a:p>
            <a:r>
              <a:rPr lang="en-US" sz="2200" dirty="0" smtClean="0"/>
              <a:t>Comments on:	  Do You Have Any IPv6 Lessons-Learned </a:t>
            </a:r>
          </a:p>
          <a:p>
            <a:r>
              <a:rPr lang="en-US" sz="2200" dirty="0"/>
              <a:t> </a:t>
            </a:r>
            <a:r>
              <a:rPr lang="en-US" sz="2200" dirty="0" smtClean="0"/>
              <a:t>                         Incidents or Events to Share?</a:t>
            </a:r>
            <a:endParaRPr lang="en-US" sz="2200" dirty="0"/>
          </a:p>
        </p:txBody>
      </p:sp>
    </p:spTree>
    <p:extLst>
      <p:ext uri="{BB962C8B-B14F-4D97-AF65-F5344CB8AC3E}">
        <p14:creationId xmlns:p14="http://schemas.microsoft.com/office/powerpoint/2010/main" val="2795710813"/>
      </p:ext>
    </p:extLst>
  </p:cSld>
  <p:clrMapOvr>
    <a:masterClrMapping/>
  </p:clrMapOvr>
</p:sld>
</file>

<file path=ppt/theme/theme1.xml><?xml version="1.0" encoding="utf-8"?>
<a:theme xmlns:a="http://schemas.openxmlformats.org/drawingml/2006/main" name="Edge">
  <a:themeElements>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fontScheme name="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11251</TotalTime>
  <Words>1028</Words>
  <Application>Microsoft Office PowerPoint</Application>
  <PresentationFormat>On-screen Show (4:3)</PresentationFormat>
  <Paragraphs>104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Edge</vt:lpstr>
      <vt:lpstr>IPv6 Status Update &amp; Discussion</vt:lpstr>
      <vt:lpstr>IPv6 – A Few High-Level Points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Lessons-Learned Incidents or Events</vt:lpstr>
      <vt:lpstr>FNAL IPv6 Lesson-Learned #1 –  Sometimes it’s the App…</vt:lpstr>
      <vt:lpstr>FNAL IPv6 Lesson-Learned #2 –             IPv6 Paths May Not Be Logical…</vt:lpstr>
      <vt:lpstr>FNAL IPv6 Lesson-Learned #3 –  Traffic           Loads May Reveal Hidden Problems…</vt:lpstr>
    </vt:vector>
  </TitlesOfParts>
  <Company>FERMILAB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a two dimensional problem….</dc:title>
  <dc:creator>Phil DeMar</dc:creator>
  <cp:lastModifiedBy>Philip J. Demar</cp:lastModifiedBy>
  <cp:revision>403</cp:revision>
  <dcterms:created xsi:type="dcterms:W3CDTF">2005-02-25T03:28:32Z</dcterms:created>
  <dcterms:modified xsi:type="dcterms:W3CDTF">2014-02-25T06:46:30Z</dcterms:modified>
</cp:coreProperties>
</file>