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4"/>
  </p:notesMasterIdLst>
  <p:handoutMasterIdLst>
    <p:handoutMasterId r:id="rId15"/>
  </p:handoutMasterIdLst>
  <p:sldIdLst>
    <p:sldId id="269" r:id="rId5"/>
    <p:sldId id="283" r:id="rId6"/>
    <p:sldId id="264" r:id="rId7"/>
    <p:sldId id="287" r:id="rId8"/>
    <p:sldId id="276" r:id="rId9"/>
    <p:sldId id="278" r:id="rId10"/>
    <p:sldId id="279" r:id="rId11"/>
    <p:sldId id="281" r:id="rId12"/>
    <p:sldId id="285" r:id="rId13"/>
  </p:sldIdLst>
  <p:sldSz cx="9144000" cy="6858000" type="screen4x3"/>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E32"/>
    <a:srgbClr val="FFFFFF"/>
    <a:srgbClr val="C75B12"/>
    <a:srgbClr val="E17000"/>
    <a:srgbClr val="5B8F22"/>
    <a:srgbClr val="D2C295"/>
    <a:srgbClr val="A79E70"/>
    <a:srgbClr val="4D4F53"/>
    <a:srgbClr val="0099CC"/>
    <a:srgbClr val="69B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80960" autoAdjust="0"/>
  </p:normalViewPr>
  <p:slideViewPr>
    <p:cSldViewPr snapToObjects="1" showGuides="1">
      <p:cViewPr varScale="1">
        <p:scale>
          <a:sx n="59" d="100"/>
          <a:sy n="59" d="100"/>
        </p:scale>
        <p:origin x="-1686" y="-84"/>
      </p:cViewPr>
      <p:guideLst>
        <p:guide orient="horz" pos="326"/>
        <p:guide orient="horz" pos="1294"/>
        <p:guide orient="horz" pos="3745"/>
        <p:guide orient="horz" pos="3980"/>
        <p:guide orient="horz" pos="1052"/>
        <p:guide orient="horz" pos="1741"/>
        <p:guide orient="horz" pos="4183"/>
        <p:guide orient="horz" pos="566"/>
        <p:guide orient="horz" pos="2808"/>
        <p:guide pos="2880"/>
        <p:guide pos="363"/>
        <p:guide pos="5396"/>
        <p:guide pos="282"/>
        <p:guide pos="3784"/>
        <p:guide pos="3736"/>
        <p:guide pos="2179"/>
        <p:guide pos="5464"/>
        <p:guide pos="3867"/>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5" d="100"/>
          <a:sy n="85" d="100"/>
        </p:scale>
        <p:origin x="-313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FEBF33E-D9A7-42CC-B598-9AD8356CBB5A}" type="datetimeFigureOut">
              <a:rPr lang="en-US" smtClean="0"/>
              <a:pPr/>
              <a:t>2/25/2014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CEAAB5D-0CC4-45A8-B4B6-0B8B738A4E3F}" type="slidenum">
              <a:rPr lang="en-US" smtClean="0"/>
              <a:pPr/>
              <a:t>‹#›</a:t>
            </a:fld>
            <a:endParaRPr lang="en-US"/>
          </a:p>
        </p:txBody>
      </p:sp>
    </p:spTree>
    <p:extLst>
      <p:ext uri="{BB962C8B-B14F-4D97-AF65-F5344CB8AC3E}">
        <p14:creationId xmlns:p14="http://schemas.microsoft.com/office/powerpoint/2010/main" val="12965407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3B58700-9FA2-48CE-AC88-D71D45EB490A}" type="datetimeFigureOut">
              <a:rPr lang="en-US" smtClean="0"/>
              <a:pPr/>
              <a:t>2/25/2014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E9BC4E5-2BC1-4F43-85DD-A1B8F74CB7EB}" type="slidenum">
              <a:rPr lang="en-US" smtClean="0"/>
              <a:pPr/>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40+</a:t>
            </a:r>
            <a:r>
              <a:rPr lang="en-US" baseline="0" dirty="0" smtClean="0"/>
              <a:t> attendees from Labs (typically 2 per Lab) , </a:t>
            </a:r>
            <a:r>
              <a:rPr lang="en-US" baseline="0" dirty="0" err="1" smtClean="0"/>
              <a:t>ESnet</a:t>
            </a:r>
            <a:r>
              <a:rPr lang="en-US" baseline="0" dirty="0" smtClean="0"/>
              <a:t> (typically 5-10), and invited vendor technical folks (Bro – Security, Cisco &amp; Aruba – wireless, Amazon – cloud) to provide input on the major topics for the meeting</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present are:</a:t>
            </a:r>
            <a:r>
              <a:rPr lang="en-US" baseline="0" dirty="0" smtClean="0"/>
              <a:t> SLAC Lab director (</a:t>
            </a:r>
            <a:r>
              <a:rPr lang="en-US" baseline="0" dirty="0" err="1" smtClean="0"/>
              <a:t>Persis</a:t>
            </a:r>
            <a:r>
              <a:rPr lang="en-US" baseline="0" dirty="0" smtClean="0"/>
              <a:t> </a:t>
            </a:r>
            <a:r>
              <a:rPr lang="en-US" baseline="0" dirty="0" err="1" smtClean="0"/>
              <a:t>Drell</a:t>
            </a:r>
            <a:r>
              <a:rPr lang="en-US" baseline="0" dirty="0" smtClean="0"/>
              <a:t>), director SSRL (Keith Hodgson),  Arty </a:t>
            </a:r>
            <a:r>
              <a:rPr lang="en-US" baseline="0" dirty="0" err="1" smtClean="0"/>
              <a:t>Bienenstock</a:t>
            </a:r>
            <a:r>
              <a:rPr lang="en-US" baseline="0" dirty="0" smtClean="0"/>
              <a:t> (APS president, director SSRL,  Special assistant to the president Obama for Science Research Policy), Marty Perl (</a:t>
            </a:r>
            <a:r>
              <a:rPr lang="en-US" baseline="0" dirty="0" err="1" smtClean="0"/>
              <a:t>Nobelist</a:t>
            </a:r>
            <a:r>
              <a:rPr lang="en-US" baseline="0" dirty="0" smtClean="0"/>
              <a:t>), Roger </a:t>
            </a:r>
            <a:r>
              <a:rPr lang="en-US" baseline="0" dirty="0" err="1" smtClean="0"/>
              <a:t>Blandford</a:t>
            </a:r>
            <a:r>
              <a:rPr lang="en-US" baseline="0" dirty="0" smtClean="0"/>
              <a:t>, Dick Taylor (</a:t>
            </a:r>
            <a:r>
              <a:rPr lang="en-US" baseline="0" dirty="0" err="1" smtClean="0"/>
              <a:t>Nobelist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a:t>
            </a:fld>
            <a:endParaRPr lang="en-US" dirty="0"/>
          </a:p>
        </p:txBody>
      </p:sp>
    </p:spTree>
    <p:extLst>
      <p:ext uri="{BB962C8B-B14F-4D97-AF65-F5344CB8AC3E}">
        <p14:creationId xmlns:p14="http://schemas.microsoft.com/office/powerpoint/2010/main" val="421176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Plasma </a:t>
            </a:r>
            <a:r>
              <a:rPr lang="en-US" dirty="0" err="1" smtClean="0"/>
              <a:t>wakefield</a:t>
            </a:r>
            <a:r>
              <a:rPr lang="en-US" dirty="0" smtClean="0"/>
              <a:t> acceleration has a 10TW laser</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Funded by the Department of Energy Office of Science, LCLS has been a spectacular success, consistently exceeding goals and expectations. Its highly focused beam arrives in strobe-like pulses just a few millionths of a billionth of a second long. This allows researchers to take crisp pictures of atomic motion and changes in chemical bonds, shedding light on the fundamental processes of chemistry, technology and life itself. See https://portal.slac.stanford.edu/sites/lcls_public/lcls_ii/Pages/default.aspx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For data needs see https://www6.slac.stanford.edu/news/2013-06-13-X-ray-Laser-Explores-Big-Data-Frontier.aspx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images </a:t>
            </a:r>
            <a:r>
              <a:rPr lang="en-US" sz="1200" b="0" i="0" kern="1200" dirty="0" err="1" smtClean="0">
                <a:solidFill>
                  <a:schemeClr val="tx1"/>
                </a:solidFill>
                <a:effectLst/>
                <a:latin typeface="+mn-lt"/>
                <a:ea typeface="+mn-ea"/>
                <a:cs typeface="+mn-cs"/>
              </a:rPr>
              <a:t>s</a:t>
            </a:r>
            <a:r>
              <a:rPr lang="en-US" sz="1200" b="0" i="1" kern="1200" dirty="0" err="1" smtClean="0">
                <a:solidFill>
                  <a:schemeClr val="tx1"/>
                </a:solidFill>
                <a:effectLst/>
                <a:latin typeface="+mn-lt"/>
                <a:ea typeface="+mn-ea"/>
                <a:cs typeface="+mn-cs"/>
              </a:rPr>
              <a:t>howsa</a:t>
            </a:r>
            <a:r>
              <a:rPr lang="en-US" sz="1200" b="0" i="1" kern="1200" dirty="0" smtClean="0">
                <a:solidFill>
                  <a:schemeClr val="tx1"/>
                </a:solidFill>
                <a:effectLst/>
                <a:latin typeface="+mn-lt"/>
                <a:ea typeface="+mn-ea"/>
                <a:cs typeface="+mn-cs"/>
              </a:rPr>
              <a:t> basic X-ray crystallography setup at the LCLS X-ray laser. X-ray pulses (orange) strike </a:t>
            </a:r>
            <a:r>
              <a:rPr lang="en-US" sz="1200" b="0" i="1" kern="1200" dirty="0" err="1" smtClean="0">
                <a:solidFill>
                  <a:schemeClr val="tx1"/>
                </a:solidFill>
                <a:effectLst/>
                <a:latin typeface="+mn-lt"/>
                <a:ea typeface="+mn-ea"/>
                <a:cs typeface="+mn-cs"/>
              </a:rPr>
              <a:t>nanocrystals</a:t>
            </a:r>
            <a:r>
              <a:rPr lang="en-US" sz="1200" b="0" i="1" kern="1200" dirty="0" smtClean="0">
                <a:solidFill>
                  <a:schemeClr val="tx1"/>
                </a:solidFill>
                <a:effectLst/>
                <a:latin typeface="+mn-lt"/>
                <a:ea typeface="+mn-ea"/>
                <a:cs typeface="+mn-cs"/>
              </a:rPr>
              <a:t> that are streamed from a liquid jet, producing diffraction patterns that are collected by a detector. Thousands of these patterns can be averaged and analyzed to reconstruct molecular models.,</a:t>
            </a:r>
            <a:r>
              <a:rPr lang="en-US" sz="1200" b="0" i="1" kern="1200" baseline="0" dirty="0" smtClean="0">
                <a:solidFill>
                  <a:schemeClr val="tx1"/>
                </a:solidFill>
                <a:effectLst/>
                <a:latin typeface="+mn-lt"/>
                <a:ea typeface="+mn-ea"/>
                <a:cs typeface="+mn-cs"/>
              </a:rPr>
              <a:t> seen to the right</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4</a:t>
            </a:fld>
            <a:endParaRPr lang="en-US" dirty="0"/>
          </a:p>
        </p:txBody>
      </p:sp>
    </p:spTree>
    <p:extLst>
      <p:ext uri="{BB962C8B-B14F-4D97-AF65-F5344CB8AC3E}">
        <p14:creationId xmlns:p14="http://schemas.microsoft.com/office/powerpoint/2010/main" val="348557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5</a:t>
            </a:fld>
            <a:endParaRPr lang="en-US" dirty="0"/>
          </a:p>
        </p:txBody>
      </p:sp>
    </p:spTree>
    <p:extLst>
      <p:ext uri="{BB962C8B-B14F-4D97-AF65-F5344CB8AC3E}">
        <p14:creationId xmlns:p14="http://schemas.microsoft.com/office/powerpoint/2010/main" val="166372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6</a:t>
            </a:fld>
            <a:endParaRPr lang="en-US" dirty="0"/>
          </a:p>
        </p:txBody>
      </p:sp>
    </p:spTree>
    <p:extLst>
      <p:ext uri="{BB962C8B-B14F-4D97-AF65-F5344CB8AC3E}">
        <p14:creationId xmlns:p14="http://schemas.microsoft.com/office/powerpoint/2010/main" val="276264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RT, Configuration and Change Management driven by security requirements</a:t>
            </a:r>
          </a:p>
          <a:p>
            <a:r>
              <a:rPr lang="en-US" dirty="0" smtClean="0"/>
              <a:t>Current IPAM (CANDO) not IPv6 capable, has many manual processes, 30 years old, IP address not MAC based</a:t>
            </a:r>
          </a:p>
        </p:txBody>
      </p:sp>
      <p:sp>
        <p:nvSpPr>
          <p:cNvPr id="4" name="Slide Number Placeholder 3"/>
          <p:cNvSpPr>
            <a:spLocks noGrp="1"/>
          </p:cNvSpPr>
          <p:nvPr>
            <p:ph type="sldNum" sz="quarter" idx="10"/>
          </p:nvPr>
        </p:nvSpPr>
        <p:spPr/>
        <p:txBody>
          <a:bodyPr/>
          <a:lstStyle/>
          <a:p>
            <a:fld id="{FE9BC4E5-2BC1-4F43-85DD-A1B8F74CB7EB}" type="slidenum">
              <a:rPr lang="en-US" smtClean="0"/>
              <a:pPr/>
              <a:t>7</a:t>
            </a:fld>
            <a:endParaRPr lang="en-US" dirty="0"/>
          </a:p>
        </p:txBody>
      </p:sp>
    </p:spTree>
    <p:extLst>
      <p:ext uri="{BB962C8B-B14F-4D97-AF65-F5344CB8AC3E}">
        <p14:creationId xmlns:p14="http://schemas.microsoft.com/office/powerpoint/2010/main" val="16215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8</a:t>
            </a:fld>
            <a:endParaRPr lang="en-US" dirty="0"/>
          </a:p>
        </p:txBody>
      </p:sp>
    </p:spTree>
    <p:extLst>
      <p:ext uri="{BB962C8B-B14F-4D97-AF65-F5344CB8AC3E}">
        <p14:creationId xmlns:p14="http://schemas.microsoft.com/office/powerpoint/2010/main" val="2672423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8434" y="6196867"/>
            <a:ext cx="2275566" cy="66113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4019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CA" dirty="0" smtClean="0"/>
              <a:t>Click to edit Master subtitle style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3500"/>
            <a:ext cx="9158400" cy="6868800"/>
          </a:xfrm>
          <a:prstGeom prst="rect">
            <a:avLst/>
          </a:prstGeom>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buSzPct val="120000"/>
              <a:defRPr/>
            </a:lvl2pPr>
            <a:lvl3pPr>
              <a:buClr>
                <a:srgbClr val="981E32"/>
              </a:buClr>
              <a:buSzPct val="120000"/>
              <a:defRPr b="0"/>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6696461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5954724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***INSTRUCTIONS ON HOW TO APPLY IMAGE MASKING TO SLIDE LAYOUT***</a:t>
            </a:r>
            <a:br>
              <a:rPr lang="en-CA" dirty="0" smtClean="0"/>
            </a:br>
            <a:r>
              <a:rPr lang="en-CA" dirty="0" smtClean="0"/>
              <a:t>STEP 1: Click icon to insert image</a:t>
            </a:r>
            <a:br>
              <a:rPr lang="en-CA" dirty="0" smtClean="0"/>
            </a:br>
            <a:r>
              <a:rPr lang="en-CA" dirty="0" smtClean="0"/>
              <a:t>STEP 2: Once image is inserted, right-click image, and choose ‘Send to Back’</a:t>
            </a:r>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127691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4" r:id="rId3"/>
    <p:sldLayoutId id="2147483671" r:id="rId4"/>
    <p:sldLayoutId id="2147483672" r:id="rId5"/>
    <p:sldLayoutId id="2147483673" r:id="rId6"/>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576263" y="304800"/>
            <a:ext cx="8008937" cy="2246313"/>
          </a:xfrm>
        </p:spPr>
        <p:txBody>
          <a:bodyPr/>
          <a:lstStyle/>
          <a:p>
            <a:r>
              <a:rPr lang="en-CA" dirty="0" smtClean="0"/>
              <a:t>Energy Sciences Coordinating Committee: Welcome</a:t>
            </a:r>
            <a:endParaRPr lang="en-CA" dirty="0"/>
          </a:p>
        </p:txBody>
      </p:sp>
      <p:sp>
        <p:nvSpPr>
          <p:cNvPr id="6" name="Subtitle 5"/>
          <p:cNvSpPr>
            <a:spLocks noGrp="1"/>
          </p:cNvSpPr>
          <p:nvPr>
            <p:ph type="subTitle" idx="1"/>
          </p:nvPr>
        </p:nvSpPr>
        <p:spPr>
          <a:xfrm>
            <a:off x="576263" y="3810000"/>
            <a:ext cx="7989887" cy="1768602"/>
          </a:xfrm>
        </p:spPr>
        <p:txBody>
          <a:bodyPr/>
          <a:lstStyle/>
          <a:p>
            <a:r>
              <a:rPr lang="en-CA" dirty="0" smtClean="0"/>
              <a:t>James Williams, SLAC CIO</a:t>
            </a:r>
            <a:endParaRPr lang="en-CA" dirty="0"/>
          </a:p>
        </p:txBody>
      </p:sp>
      <p:sp>
        <p:nvSpPr>
          <p:cNvPr id="5" name="Text Placeholder 4"/>
          <p:cNvSpPr>
            <a:spLocks noGrp="1"/>
          </p:cNvSpPr>
          <p:nvPr>
            <p:ph type="body" sz="quarter" idx="11"/>
          </p:nvPr>
        </p:nvSpPr>
        <p:spPr>
          <a:xfrm>
            <a:off x="586896" y="2551113"/>
            <a:ext cx="8008937" cy="635889"/>
          </a:xfrm>
        </p:spPr>
        <p:txBody>
          <a:bodyPr/>
          <a:lstStyle/>
          <a:p>
            <a:r>
              <a:rPr lang="en-CA" sz="3200" dirty="0" smtClean="0"/>
              <a:t>ESCC Spring meeting, SLAC Feb </a:t>
            </a:r>
            <a:r>
              <a:rPr lang="en-CA" dirty="0" smtClean="0"/>
              <a:t>2014</a:t>
            </a:r>
          </a:p>
        </p:txBody>
      </p:sp>
      <p:sp>
        <p:nvSpPr>
          <p:cNvPr id="3" name="TextBox 2"/>
          <p:cNvSpPr txBox="1"/>
          <p:nvPr/>
        </p:nvSpPr>
        <p:spPr>
          <a:xfrm>
            <a:off x="3724102" y="6658502"/>
            <a:ext cx="184666" cy="369332"/>
          </a:xfrm>
          <a:prstGeom prst="rect">
            <a:avLst/>
          </a:prstGeom>
          <a:noFill/>
        </p:spPr>
        <p:txBody>
          <a:bodyPr wrap="none" rtlCol="0">
            <a:spAutoFit/>
          </a:bodyPr>
          <a:lstStyle/>
          <a:p>
            <a:endParaRPr lang="en-US" dirty="0"/>
          </a:p>
        </p:txBody>
      </p:sp>
      <p:pic>
        <p:nvPicPr>
          <p:cNvPr id="2050" name="Picture 2" descr="https://www.lsstcorp.org/sites/default/files/slac-aerial.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000"/>
                    </a14:imgEffect>
                  </a14:imgLayer>
                </a14:imgProps>
              </a:ext>
              <a:ext uri="{28A0092B-C50C-407E-A947-70E740481C1C}">
                <a14:useLocalDpi xmlns:a14="http://schemas.microsoft.com/office/drawing/2010/main" val="0"/>
              </a:ext>
            </a:extLst>
          </a:blip>
          <a:srcRect/>
          <a:stretch>
            <a:fillRect/>
          </a:stretch>
        </p:blipFill>
        <p:spPr bwMode="auto">
          <a:xfrm>
            <a:off x="3816435" y="3261433"/>
            <a:ext cx="5238750" cy="29051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3200400" y="3310268"/>
            <a:ext cx="3810000" cy="349036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776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r>
              <a:rPr lang="en-US" dirty="0" smtClean="0"/>
              <a:t>Where you sit today ………….</a:t>
            </a:r>
            <a:endParaRPr lang="en-US" dirty="0"/>
          </a:p>
        </p:txBody>
      </p:sp>
      <p:sp>
        <p:nvSpPr>
          <p:cNvPr id="4" name="Content Placeholder 3"/>
          <p:cNvSpPr>
            <a:spLocks noGrp="1"/>
          </p:cNvSpPr>
          <p:nvPr>
            <p:ph sz="quarter" idx="14"/>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30" y="1238250"/>
            <a:ext cx="8629870" cy="560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a:xfrm>
            <a:off x="7391400" y="1905000"/>
            <a:ext cx="1066800" cy="917448"/>
          </a:xfrm>
          <a:prstGeom prst="wedgeRectCallout">
            <a:avLst>
              <a:gd name="adj1" fmla="val 25014"/>
              <a:gd name="adj2" fmla="val 185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 Mike Honda</a:t>
            </a:r>
            <a:endParaRPr lang="en-US" dirty="0"/>
          </a:p>
        </p:txBody>
      </p:sp>
      <p:sp>
        <p:nvSpPr>
          <p:cNvPr id="7" name="Rectangular Callout 6"/>
          <p:cNvSpPr/>
          <p:nvPr/>
        </p:nvSpPr>
        <p:spPr>
          <a:xfrm>
            <a:off x="6096000" y="1905000"/>
            <a:ext cx="1066800" cy="917448"/>
          </a:xfrm>
          <a:prstGeom prst="wedgeRectCallout">
            <a:avLst>
              <a:gd name="adj1" fmla="val 122688"/>
              <a:gd name="adj2" fmla="val 188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 Anna Eshoo</a:t>
            </a:r>
            <a:endParaRPr lang="en-US" dirty="0"/>
          </a:p>
        </p:txBody>
      </p:sp>
      <p:sp>
        <p:nvSpPr>
          <p:cNvPr id="8" name="Rectangular Callout 7"/>
          <p:cNvSpPr/>
          <p:nvPr/>
        </p:nvSpPr>
        <p:spPr>
          <a:xfrm>
            <a:off x="4836042" y="1458681"/>
            <a:ext cx="1066800" cy="917448"/>
          </a:xfrm>
          <a:prstGeom prst="wedgeRectCallout">
            <a:avLst>
              <a:gd name="adj1" fmla="val 186475"/>
              <a:gd name="adj2" fmla="val 2479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Fred </a:t>
            </a:r>
            <a:r>
              <a:rPr lang="en-US" dirty="0" err="1" smtClean="0"/>
              <a:t>Kavli</a:t>
            </a:r>
            <a:endParaRPr lang="en-US" dirty="0"/>
          </a:p>
        </p:txBody>
      </p:sp>
      <p:sp>
        <p:nvSpPr>
          <p:cNvPr id="9" name="Rectangular Callout 8"/>
          <p:cNvSpPr/>
          <p:nvPr/>
        </p:nvSpPr>
        <p:spPr>
          <a:xfrm>
            <a:off x="2362200" y="1638300"/>
            <a:ext cx="1219200" cy="725424"/>
          </a:xfrm>
          <a:prstGeom prst="wedgeRectCallout">
            <a:avLst>
              <a:gd name="adj1" fmla="val 252172"/>
              <a:gd name="adj2" fmla="val 3181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Nobelist</a:t>
            </a:r>
            <a:r>
              <a:rPr lang="en-US" dirty="0" smtClean="0"/>
              <a:t> Steven Chu</a:t>
            </a:r>
            <a:endParaRPr lang="en-US" dirty="0"/>
          </a:p>
        </p:txBody>
      </p:sp>
      <p:sp>
        <p:nvSpPr>
          <p:cNvPr id="10" name="Rectangular Callout 9"/>
          <p:cNvSpPr/>
          <p:nvPr/>
        </p:nvSpPr>
        <p:spPr>
          <a:xfrm>
            <a:off x="3769242" y="1408176"/>
            <a:ext cx="1066800" cy="725424"/>
          </a:xfrm>
          <a:prstGeom prst="wedgeRectCallout">
            <a:avLst>
              <a:gd name="adj1" fmla="val 200428"/>
              <a:gd name="adj2" fmla="val 3446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NobelistBurt</a:t>
            </a:r>
            <a:r>
              <a:rPr lang="en-US" dirty="0" smtClean="0"/>
              <a:t> Richter</a:t>
            </a:r>
            <a:endParaRPr lang="en-US" dirty="0"/>
          </a:p>
        </p:txBody>
      </p:sp>
      <p:sp>
        <p:nvSpPr>
          <p:cNvPr id="6" name="Rectangle 5"/>
          <p:cNvSpPr/>
          <p:nvPr/>
        </p:nvSpPr>
        <p:spPr>
          <a:xfrm>
            <a:off x="6223443" y="5410200"/>
            <a:ext cx="23622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Kavli</a:t>
            </a:r>
            <a:r>
              <a:rPr lang="en-US" dirty="0" smtClean="0">
                <a:solidFill>
                  <a:srgbClr val="FF0000"/>
                </a:solidFill>
              </a:rPr>
              <a:t> Building Inauguration, March 17, 2006</a:t>
            </a:r>
            <a:endParaRPr lang="en-US" dirty="0"/>
          </a:p>
        </p:txBody>
      </p:sp>
    </p:spTree>
    <p:extLst>
      <p:ext uri="{BB962C8B-B14F-4D97-AF65-F5344CB8AC3E}">
        <p14:creationId xmlns:p14="http://schemas.microsoft.com/office/powerpoint/2010/main" val="232438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5BD36294-2849-48A8-8531-5354CF3095D2}" type="slidenum">
              <a:rPr lang="en-US" smtClean="0"/>
              <a:pPr/>
              <a:t>3</a:t>
            </a:fld>
            <a:endParaRPr lang="en-US" dirty="0"/>
          </a:p>
        </p:txBody>
      </p:sp>
      <p:sp>
        <p:nvSpPr>
          <p:cNvPr id="29" name="Title 28"/>
          <p:cNvSpPr>
            <a:spLocks noGrp="1"/>
          </p:cNvSpPr>
          <p:nvPr>
            <p:ph type="title"/>
          </p:nvPr>
        </p:nvSpPr>
        <p:spPr/>
        <p:txBody>
          <a:bodyPr/>
          <a:lstStyle/>
          <a:p>
            <a:r>
              <a:rPr lang="en-CA" dirty="0" smtClean="0"/>
              <a:t>SLAC National Accelerator Laboratory</a:t>
            </a:r>
            <a:endParaRPr lang="en-CA" dirty="0"/>
          </a:p>
        </p:txBody>
      </p:sp>
      <p:sp>
        <p:nvSpPr>
          <p:cNvPr id="30" name="Content Placeholder 29"/>
          <p:cNvSpPr>
            <a:spLocks noGrp="1"/>
          </p:cNvSpPr>
          <p:nvPr>
            <p:ph sz="quarter" idx="14"/>
          </p:nvPr>
        </p:nvSpPr>
        <p:spPr/>
        <p:txBody>
          <a:bodyPr/>
          <a:lstStyle/>
          <a:p>
            <a:r>
              <a:rPr lang="en-US" dirty="0" smtClean="0"/>
              <a:t>Our mission:</a:t>
            </a:r>
          </a:p>
          <a:p>
            <a:pPr lvl="1"/>
            <a:r>
              <a:rPr lang="en-US" dirty="0" smtClean="0"/>
              <a:t>Grow into a premier photon science </a:t>
            </a:r>
            <a:br>
              <a:rPr lang="en-US" dirty="0" smtClean="0"/>
            </a:br>
            <a:r>
              <a:rPr lang="en-US" dirty="0" smtClean="0"/>
              <a:t>laboratory</a:t>
            </a:r>
            <a:endParaRPr lang="en-US" dirty="0"/>
          </a:p>
          <a:p>
            <a:pPr lvl="1"/>
            <a:r>
              <a:rPr lang="en-US" dirty="0" smtClean="0"/>
              <a:t>Maintain our position as the premier </a:t>
            </a:r>
            <a:br>
              <a:rPr lang="en-US" dirty="0" smtClean="0"/>
            </a:br>
            <a:r>
              <a:rPr lang="en-US" dirty="0" smtClean="0"/>
              <a:t>accelerator laboratory</a:t>
            </a:r>
          </a:p>
          <a:p>
            <a:pPr lvl="2"/>
            <a:r>
              <a:rPr lang="en-US" dirty="0" smtClean="0"/>
              <a:t>Plasma </a:t>
            </a:r>
            <a:r>
              <a:rPr lang="en-US" dirty="0" err="1" smtClean="0"/>
              <a:t>wakefield</a:t>
            </a:r>
            <a:r>
              <a:rPr lang="en-US" dirty="0" smtClean="0"/>
              <a:t> acceleration</a:t>
            </a:r>
          </a:p>
          <a:p>
            <a:pPr lvl="2"/>
            <a:r>
              <a:rPr lang="en-US" dirty="0" smtClean="0"/>
              <a:t>ILC studies</a:t>
            </a:r>
          </a:p>
          <a:p>
            <a:pPr lvl="2"/>
            <a:r>
              <a:rPr lang="en-US" dirty="0" smtClean="0"/>
              <a:t>Bunch compression</a:t>
            </a:r>
          </a:p>
          <a:p>
            <a:pPr lvl="1"/>
            <a:r>
              <a:rPr lang="en-US" dirty="0" smtClean="0"/>
              <a:t>Pursue strategic programs in particle physics, particle astrophysics and cosmology</a:t>
            </a:r>
          </a:p>
          <a:p>
            <a:pPr lvl="1"/>
            <a:endParaRPr lang="en-US" dirty="0" smtClean="0"/>
          </a:p>
          <a:p>
            <a:endParaRPr lang="en-US" dirty="0" smtClean="0"/>
          </a:p>
          <a:p>
            <a:endParaRPr lang="en-CA" dirty="0" smtClean="0"/>
          </a:p>
          <a:p>
            <a:pPr lvl="1"/>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17003"/>
            <a:ext cx="3115968" cy="2258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5257800"/>
            <a:ext cx="3852064"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786165"/>
            <a:ext cx="28956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84" y="3000153"/>
            <a:ext cx="285750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5769270"/>
            <a:ext cx="262890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073309" y="5181600"/>
            <a:ext cx="1355436" cy="954107"/>
          </a:xfrm>
          <a:prstGeom prst="rect">
            <a:avLst/>
          </a:prstGeom>
          <a:noFill/>
        </p:spPr>
        <p:txBody>
          <a:bodyPr wrap="none" rtlCol="0">
            <a:spAutoFit/>
          </a:bodyPr>
          <a:lstStyle/>
          <a:p>
            <a:r>
              <a:rPr lang="en-US" sz="2800" b="1" dirty="0" smtClean="0">
                <a:solidFill>
                  <a:schemeClr val="accent1">
                    <a:lumMod val="60000"/>
                    <a:lumOff val="40000"/>
                  </a:schemeClr>
                </a:solidFill>
              </a:rPr>
              <a:t>ATLAS</a:t>
            </a:r>
          </a:p>
          <a:p>
            <a:r>
              <a:rPr lang="en-US" sz="2800" b="1" dirty="0" smtClean="0">
                <a:solidFill>
                  <a:schemeClr val="accent1">
                    <a:lumMod val="60000"/>
                    <a:lumOff val="40000"/>
                  </a:schemeClr>
                </a:solidFill>
              </a:rPr>
              <a:t>Tier 2</a:t>
            </a:r>
            <a:endParaRPr lang="en-US" sz="2800" b="1" dirty="0">
              <a:solidFill>
                <a:schemeClr val="accent1">
                  <a:lumMod val="60000"/>
                  <a:lumOff val="40000"/>
                </a:schemeClr>
              </a:solidFill>
            </a:endParaRPr>
          </a:p>
        </p:txBody>
      </p:sp>
      <p:sp>
        <p:nvSpPr>
          <p:cNvPr id="12" name="TextBox 11"/>
          <p:cNvSpPr txBox="1"/>
          <p:nvPr/>
        </p:nvSpPr>
        <p:spPr>
          <a:xfrm>
            <a:off x="7699130" y="1243584"/>
            <a:ext cx="1122423" cy="523220"/>
          </a:xfrm>
          <a:prstGeom prst="rect">
            <a:avLst/>
          </a:prstGeom>
          <a:noFill/>
        </p:spPr>
        <p:txBody>
          <a:bodyPr wrap="none" rtlCol="0">
            <a:spAutoFit/>
          </a:bodyPr>
          <a:lstStyle/>
          <a:p>
            <a:r>
              <a:rPr lang="en-US" sz="2800" b="1" dirty="0" smtClean="0">
                <a:solidFill>
                  <a:schemeClr val="accent1">
                    <a:lumMod val="60000"/>
                    <a:lumOff val="40000"/>
                  </a:schemeClr>
                </a:solidFill>
              </a:rPr>
              <a:t>LCLS</a:t>
            </a:r>
            <a:endParaRPr lang="en-US" sz="2800" b="1" dirty="0">
              <a:solidFill>
                <a:schemeClr val="accent1">
                  <a:lumMod val="60000"/>
                  <a:lumOff val="40000"/>
                </a:schemeClr>
              </a:solidFill>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1587" y="4786165"/>
            <a:ext cx="1785958" cy="95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403866" y="4800600"/>
            <a:ext cx="1101584" cy="523220"/>
          </a:xfrm>
          <a:prstGeom prst="rect">
            <a:avLst/>
          </a:prstGeom>
          <a:noFill/>
        </p:spPr>
        <p:txBody>
          <a:bodyPr wrap="none" rtlCol="0">
            <a:spAutoFit/>
          </a:bodyPr>
          <a:lstStyle/>
          <a:p>
            <a:r>
              <a:rPr lang="en-US" sz="2800" b="1" dirty="0" smtClean="0">
                <a:solidFill>
                  <a:schemeClr val="accent1">
                    <a:lumMod val="60000"/>
                    <a:lumOff val="40000"/>
                  </a:schemeClr>
                </a:solidFill>
              </a:rPr>
              <a:t>LSST</a:t>
            </a:r>
            <a:endParaRPr lang="en-US" sz="2800" b="1" dirty="0">
              <a:solidFill>
                <a:schemeClr val="accent1">
                  <a:lumMod val="60000"/>
                  <a:lumOff val="40000"/>
                </a:schemeClr>
              </a:solidFill>
            </a:endParaRPr>
          </a:p>
        </p:txBody>
      </p:sp>
    </p:spTree>
    <p:extLst>
      <p:ext uri="{BB962C8B-B14F-4D97-AF65-F5344CB8AC3E}">
        <p14:creationId xmlns:p14="http://schemas.microsoft.com/office/powerpoint/2010/main" val="3641245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dirty="0" smtClean="0"/>
              <a:t>LCLS-II</a:t>
            </a:r>
            <a:endParaRPr lang="en-US" dirty="0"/>
          </a:p>
        </p:txBody>
      </p:sp>
      <p:sp>
        <p:nvSpPr>
          <p:cNvPr id="4" name="Content Placeholder 3"/>
          <p:cNvSpPr>
            <a:spLocks noGrp="1"/>
          </p:cNvSpPr>
          <p:nvPr>
            <p:ph sz="quarter" idx="14"/>
          </p:nvPr>
        </p:nvSpPr>
        <p:spPr>
          <a:xfrm>
            <a:off x="304800" y="1243584"/>
            <a:ext cx="8839200" cy="5065522"/>
          </a:xfrm>
        </p:spPr>
        <p:txBody>
          <a:bodyPr>
            <a:normAutofit fontScale="92500"/>
          </a:bodyPr>
          <a:lstStyle/>
          <a:p>
            <a:pPr marL="342900" indent="-342900">
              <a:buFont typeface="Arial" panose="020B0604020202020204" pitchFamily="34" charset="0"/>
              <a:buChar char="•"/>
            </a:pPr>
            <a:r>
              <a:rPr lang="en-US" b="1" dirty="0" smtClean="0"/>
              <a:t>With LCLS there </a:t>
            </a:r>
            <a:r>
              <a:rPr lang="en-US" b="1" dirty="0"/>
              <a:t>are </a:t>
            </a:r>
            <a:r>
              <a:rPr lang="en-US" b="1" dirty="0" smtClean="0"/>
              <a:t>already huge </a:t>
            </a:r>
            <a:r>
              <a:rPr lang="en-US" b="1" dirty="0"/>
              <a:t>data, networking and computing </a:t>
            </a:r>
            <a:r>
              <a:rPr lang="en-US" b="1" dirty="0" smtClean="0"/>
              <a:t>needs:</a:t>
            </a:r>
          </a:p>
          <a:p>
            <a:pPr marL="800100" lvl="1" indent="-342900"/>
            <a:r>
              <a:rPr lang="en-US" b="1" dirty="0" smtClean="0"/>
              <a:t>10 </a:t>
            </a:r>
            <a:r>
              <a:rPr lang="en-US" b="1" dirty="0" err="1" smtClean="0"/>
              <a:t>Peta</a:t>
            </a:r>
            <a:r>
              <a:rPr lang="en-US" b="1" dirty="0" smtClean="0"/>
              <a:t> Bytes already archived</a:t>
            </a:r>
          </a:p>
          <a:p>
            <a:pPr marL="800100" lvl="1" indent="-342900"/>
            <a:r>
              <a:rPr lang="en-US" b="1" dirty="0" smtClean="0"/>
              <a:t>Can capture 10GBytes/sec</a:t>
            </a:r>
          </a:p>
          <a:p>
            <a:pPr marL="800100" lvl="1" indent="-342900"/>
            <a:r>
              <a:rPr lang="en-US" b="1" dirty="0" smtClean="0"/>
              <a:t>One </a:t>
            </a:r>
            <a:r>
              <a:rPr lang="en-US" b="1" dirty="0" err="1" smtClean="0"/>
              <a:t>expmt</a:t>
            </a:r>
            <a:r>
              <a:rPr lang="en-US" b="1" dirty="0" smtClean="0"/>
              <a:t> today produces 10M X-Ray images in 48 hours or 200TBytes </a:t>
            </a:r>
          </a:p>
          <a:p>
            <a:pPr marL="800100" lvl="1" indent="-342900"/>
            <a:r>
              <a:rPr lang="en-US" b="1" dirty="0" smtClean="0"/>
              <a:t>Big data challenges</a:t>
            </a:r>
            <a:endParaRPr lang="en-US" dirty="0"/>
          </a:p>
          <a:p>
            <a:pPr marL="342900" indent="-342900">
              <a:buFont typeface="Arial" panose="020B0604020202020204" pitchFamily="34" charset="0"/>
              <a:buChar char="•"/>
            </a:pPr>
            <a:r>
              <a:rPr lang="en-US" b="1" dirty="0" smtClean="0"/>
              <a:t>Building </a:t>
            </a:r>
            <a:r>
              <a:rPr lang="en-US" b="1" dirty="0"/>
              <a:t>on the success of the world’s most powerful X-ray laser—the </a:t>
            </a:r>
            <a:r>
              <a:rPr lang="en-US" b="1" dirty="0" err="1"/>
              <a:t>Linac</a:t>
            </a:r>
            <a:r>
              <a:rPr lang="en-US" b="1" dirty="0"/>
              <a:t> Coherent Light Source (LCLS)—</a:t>
            </a:r>
            <a:r>
              <a:rPr lang="en-US" b="1" dirty="0" smtClean="0"/>
              <a:t>SLAC together with other DoE labs  is planning </a:t>
            </a:r>
            <a:r>
              <a:rPr lang="en-US" b="1" dirty="0"/>
              <a:t>an upgrade </a:t>
            </a:r>
            <a:r>
              <a:rPr lang="en-US" b="1" dirty="0" smtClean="0"/>
              <a:t>(LCLS-II) that </a:t>
            </a:r>
            <a:r>
              <a:rPr lang="en-US" b="1" dirty="0"/>
              <a:t>will keep the United States at the forefront of X-ray science</a:t>
            </a:r>
            <a:r>
              <a:rPr lang="en-US" b="1" dirty="0" smtClean="0"/>
              <a:t>.</a:t>
            </a:r>
          </a:p>
          <a:p>
            <a:pPr marL="342900" indent="-342900">
              <a:buFont typeface="Arial" panose="020B0604020202020204" pitchFamily="34" charset="0"/>
              <a:buChar char="•"/>
            </a:pPr>
            <a:r>
              <a:rPr lang="en-US" b="1" dirty="0" smtClean="0"/>
              <a:t>This may increase data </a:t>
            </a:r>
            <a:r>
              <a:rPr lang="en-US" b="1" smtClean="0"/>
              <a:t>rates significantly</a:t>
            </a:r>
            <a:endParaRPr lang="en-US"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964" y="1590501"/>
            <a:ext cx="1697536" cy="12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664" y="1590502"/>
            <a:ext cx="2357064" cy="12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094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dirty="0" smtClean="0"/>
              <a:t>Science Computation</a:t>
            </a:r>
            <a:endParaRPr lang="en-US" dirty="0"/>
          </a:p>
        </p:txBody>
      </p:sp>
      <p:sp>
        <p:nvSpPr>
          <p:cNvPr id="4" name="Content Placeholder 3"/>
          <p:cNvSpPr>
            <a:spLocks noGrp="1"/>
          </p:cNvSpPr>
          <p:nvPr>
            <p:ph sz="quarter" idx="14"/>
          </p:nvPr>
        </p:nvSpPr>
        <p:spPr>
          <a:xfrm>
            <a:off x="-1" y="1243584"/>
            <a:ext cx="9144001" cy="5065522"/>
          </a:xfrm>
        </p:spPr>
        <p:txBody>
          <a:bodyPr>
            <a:normAutofit/>
          </a:bodyPr>
          <a:lstStyle/>
          <a:p>
            <a:pPr indent="-223838"/>
            <a:r>
              <a:rPr lang="en-US" dirty="0"/>
              <a:t>Exploring 100Gbps access for science this FY</a:t>
            </a:r>
          </a:p>
          <a:p>
            <a:r>
              <a:rPr lang="en-US" dirty="0" smtClean="0"/>
              <a:t>SRCF/Stanford Research Computing Facility</a:t>
            </a:r>
          </a:p>
          <a:p>
            <a:pPr marL="342900" indent="-342900">
              <a:buFont typeface="Arial" panose="020B0604020202020204" pitchFamily="34" charset="0"/>
              <a:buChar char="•"/>
            </a:pPr>
            <a:r>
              <a:rPr lang="en-US" dirty="0" smtClean="0"/>
              <a:t>Completed Aug 30, </a:t>
            </a:r>
            <a:br>
              <a:rPr lang="en-US" dirty="0" smtClean="0"/>
            </a:br>
            <a:r>
              <a:rPr lang="en-US" dirty="0" smtClean="0"/>
              <a:t>2013</a:t>
            </a:r>
          </a:p>
          <a:p>
            <a:pPr marL="342900" indent="-342900">
              <a:buFont typeface="Arial" panose="020B0604020202020204" pitchFamily="34" charset="0"/>
              <a:buChar char="•"/>
            </a:pPr>
            <a:r>
              <a:rPr lang="en-US" dirty="0" smtClean="0"/>
              <a:t>21,500 </a:t>
            </a:r>
            <a:r>
              <a:rPr lang="en-US" dirty="0" err="1" smtClean="0"/>
              <a:t>sqft</a:t>
            </a:r>
            <a:r>
              <a:rPr lang="en-US" dirty="0" smtClean="0"/>
              <a:t>, </a:t>
            </a:r>
          </a:p>
          <a:p>
            <a:pPr marL="342900" indent="-342900">
              <a:buFont typeface="Arial" panose="020B0604020202020204" pitchFamily="34" charset="0"/>
              <a:buChar char="•"/>
            </a:pPr>
            <a:r>
              <a:rPr lang="en-US" dirty="0"/>
              <a:t>1</a:t>
            </a:r>
            <a:r>
              <a:rPr lang="en-US" dirty="0" smtClean="0"/>
              <a:t>50 racks, </a:t>
            </a:r>
          </a:p>
          <a:p>
            <a:pPr marL="342900" indent="-342900">
              <a:buFont typeface="Arial" panose="020B0604020202020204" pitchFamily="34" charset="0"/>
              <a:buChar char="•"/>
            </a:pPr>
            <a:r>
              <a:rPr lang="en-US" dirty="0" smtClean="0"/>
              <a:t>Up to 3MW power, </a:t>
            </a:r>
          </a:p>
          <a:p>
            <a:pPr marL="342900" indent="-342900">
              <a:buFont typeface="Arial" panose="020B0604020202020204" pitchFamily="34" charset="0"/>
              <a:buChar char="•"/>
            </a:pPr>
            <a:r>
              <a:rPr lang="en-US" dirty="0" smtClean="0"/>
              <a:t>UPS, efficient power</a:t>
            </a:r>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377" y="2819400"/>
            <a:ext cx="5773344"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554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smtClean="0"/>
              <a:t>Keeping Science transport Unencumbered:</a:t>
            </a:r>
            <a:br>
              <a:rPr lang="en-US" dirty="0" smtClean="0"/>
            </a:br>
            <a:r>
              <a:rPr lang="en-US" dirty="0" smtClean="0"/>
              <a:t>DMZ for science</a:t>
            </a:r>
            <a:endParaRPr lang="en-US" dirty="0"/>
          </a:p>
        </p:txBody>
      </p:sp>
      <p:sp>
        <p:nvSpPr>
          <p:cNvPr id="4" name="Content Placeholder 3"/>
          <p:cNvSpPr>
            <a:spLocks noGrp="1"/>
          </p:cNvSpPr>
          <p:nvPr>
            <p:ph sz="quarter" idx="14"/>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43584"/>
            <a:ext cx="5908675" cy="481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1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lstStyle/>
          <a:p>
            <a:r>
              <a:rPr lang="en-US" dirty="0" smtClean="0"/>
              <a:t>Fundamentals of Cyber Security Improvement</a:t>
            </a:r>
            <a:endParaRPr lang="en-US" dirty="0"/>
          </a:p>
        </p:txBody>
      </p:sp>
      <p:sp>
        <p:nvSpPr>
          <p:cNvPr id="4" name="Content Placeholder 3"/>
          <p:cNvSpPr>
            <a:spLocks noGrp="1"/>
          </p:cNvSpPr>
          <p:nvPr>
            <p:ph sz="quarter" idx="14"/>
          </p:nvPr>
        </p:nvSpPr>
        <p:spPr>
          <a:xfrm>
            <a:off x="457200" y="1066800"/>
            <a:ext cx="8427882" cy="5715000"/>
          </a:xfrm>
        </p:spPr>
        <p:txBody>
          <a:bodyPr>
            <a:normAutofit fontScale="77500" lnSpcReduction="20000"/>
          </a:bodyPr>
          <a:lstStyle/>
          <a:p>
            <a:r>
              <a:rPr lang="en-US" dirty="0" smtClean="0"/>
              <a:t>Based on best service management practices.</a:t>
            </a:r>
          </a:p>
          <a:p>
            <a:pPr marL="342900" indent="-342900">
              <a:buFont typeface="Arial" panose="020B0604020202020204" pitchFamily="34" charset="0"/>
              <a:buChar char="•"/>
            </a:pPr>
            <a:r>
              <a:rPr lang="en-US" dirty="0" smtClean="0"/>
              <a:t>Secure Mobility, initially Secure Wireless (today only Guest/visitor)</a:t>
            </a:r>
          </a:p>
          <a:p>
            <a:pPr marL="800100" lvl="1" indent="-342900"/>
            <a:r>
              <a:rPr lang="en-US" dirty="0" smtClean="0"/>
              <a:t>Provide authentication and encryption, </a:t>
            </a:r>
            <a:br>
              <a:rPr lang="en-US" dirty="0" smtClean="0"/>
            </a:br>
            <a:r>
              <a:rPr lang="en-US" dirty="0" smtClean="0"/>
              <a:t>same </a:t>
            </a:r>
            <a:r>
              <a:rPr lang="en-US" dirty="0" err="1" smtClean="0"/>
              <a:t>priviledges</a:t>
            </a:r>
            <a:r>
              <a:rPr lang="en-US" dirty="0" smtClean="0"/>
              <a:t> as wired office</a:t>
            </a:r>
            <a:endParaRPr lang="en-US" dirty="0"/>
          </a:p>
          <a:p>
            <a:pPr marL="800100" lvl="1" indent="-342900"/>
            <a:r>
              <a:rPr lang="en-US" dirty="0" smtClean="0"/>
              <a:t>MDM, BYOD</a:t>
            </a:r>
          </a:p>
          <a:p>
            <a:pPr marL="800100" lvl="1" indent="-342900"/>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Perimeter Content inspection Firewalls</a:t>
            </a:r>
            <a:endParaRPr lang="en-US" dirty="0"/>
          </a:p>
          <a:p>
            <a:endParaRPr lang="en-US" dirty="0" smtClean="0"/>
          </a:p>
          <a:p>
            <a:endParaRPr lang="en-US" dirty="0" smtClean="0"/>
          </a:p>
          <a:p>
            <a:pPr marL="342900" indent="-342900">
              <a:buFont typeface="Arial" panose="020B0604020202020204" pitchFamily="34" charset="0"/>
              <a:buChar char="•"/>
            </a:pPr>
            <a:r>
              <a:rPr lang="en-US" dirty="0"/>
              <a:t>Security Forensics (</a:t>
            </a:r>
            <a:r>
              <a:rPr lang="en-US" dirty="0" smtClean="0"/>
              <a:t>BRO)</a:t>
            </a:r>
          </a:p>
          <a:p>
            <a:pPr marL="800100" lvl="1" indent="-342900"/>
            <a:r>
              <a:rPr lang="en-US" dirty="0" smtClean="0"/>
              <a:t>Prevent and respond to attacks</a:t>
            </a:r>
          </a:p>
          <a:p>
            <a:pPr marL="800100" lvl="1" indent="-342900"/>
            <a:r>
              <a:rPr lang="en-US" dirty="0" smtClean="0"/>
              <a:t>Collaborate with LBNL</a:t>
            </a:r>
          </a:p>
          <a:p>
            <a:pPr marL="342900" indent="-342900">
              <a:buFont typeface="Arial" panose="020B0604020202020204" pitchFamily="34" charset="0"/>
              <a:buChar char="•"/>
            </a:pPr>
            <a:r>
              <a:rPr lang="en-US" dirty="0" smtClean="0"/>
              <a:t>Service-now </a:t>
            </a:r>
            <a:r>
              <a:rPr lang="en-US" dirty="0"/>
              <a:t>to replace several existing tools: </a:t>
            </a:r>
          </a:p>
          <a:p>
            <a:pPr marL="800100" lvl="1" indent="-342900"/>
            <a:r>
              <a:rPr lang="en-US" dirty="0"/>
              <a:t>Start on incident management then request fulfilment, service catalog followed by asset management, configuration and change management  </a:t>
            </a:r>
            <a:endParaRPr lang="en-US" dirty="0" smtClean="0"/>
          </a:p>
          <a:p>
            <a:pPr marL="342900" indent="-342900">
              <a:buFont typeface="Arial" panose="020B0604020202020204" pitchFamily="34" charset="0"/>
              <a:buChar char="•"/>
            </a:pPr>
            <a:r>
              <a:rPr lang="en-US" dirty="0" smtClean="0"/>
              <a:t>IP </a:t>
            </a:r>
            <a:r>
              <a:rPr lang="en-US" dirty="0"/>
              <a:t>Address Management (</a:t>
            </a:r>
            <a:r>
              <a:rPr lang="en-US" dirty="0" err="1"/>
              <a:t>NetDb</a:t>
            </a:r>
            <a:r>
              <a:rPr lang="en-US" dirty="0"/>
              <a:t>/Stanford</a:t>
            </a:r>
            <a:r>
              <a:rPr lang="en-US" dirty="0" smtClean="0"/>
              <a:t>)</a:t>
            </a:r>
          </a:p>
          <a:p>
            <a:pPr marL="800100" lvl="1" indent="-342900"/>
            <a:r>
              <a:rPr lang="en-US" dirty="0" smtClean="0"/>
              <a:t>Faster resolution of incidents, lower overhead of  network management, increased accuracy</a:t>
            </a: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900741"/>
            <a:ext cx="1371600" cy="94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336" y="3701080"/>
            <a:ext cx="1178525" cy="114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0861" y="4926675"/>
            <a:ext cx="21717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5634" y="1828800"/>
            <a:ext cx="2819448" cy="1071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5497" y="5672247"/>
            <a:ext cx="7524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680" y="3843338"/>
            <a:ext cx="1371600" cy="932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73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dirty="0" smtClean="0"/>
              <a:t>Independent Review Board</a:t>
            </a:r>
            <a:endParaRPr lang="en-US" dirty="0"/>
          </a:p>
        </p:txBody>
      </p:sp>
      <p:sp>
        <p:nvSpPr>
          <p:cNvPr id="4" name="Content Placeholder 3"/>
          <p:cNvSpPr>
            <a:spLocks noGrp="1"/>
          </p:cNvSpPr>
          <p:nvPr>
            <p:ph sz="quarter" idx="14"/>
          </p:nvPr>
        </p:nvSpPr>
        <p:spPr/>
        <p:txBody>
          <a:bodyPr/>
          <a:lstStyle/>
          <a:p>
            <a:r>
              <a:rPr lang="en-US" dirty="0" smtClean="0"/>
              <a:t>Established </a:t>
            </a:r>
            <a:r>
              <a:rPr lang="en-US" dirty="0"/>
              <a:t>as an advisory and assurance body for the Computing Division</a:t>
            </a:r>
          </a:p>
          <a:p>
            <a:pPr marL="342900" indent="-342900">
              <a:buFont typeface="Arial" panose="020B0604020202020204" pitchFamily="34" charset="0"/>
              <a:buChar char="•"/>
            </a:pPr>
            <a:r>
              <a:rPr lang="en-US" dirty="0"/>
              <a:t>CIO at PNNL, </a:t>
            </a:r>
          </a:p>
          <a:p>
            <a:pPr marL="342900" indent="-342900">
              <a:buFont typeface="Arial" panose="020B0604020202020204" pitchFamily="34" charset="0"/>
              <a:buChar char="•"/>
            </a:pPr>
            <a:r>
              <a:rPr lang="en-US" dirty="0"/>
              <a:t>CIO at JPL, </a:t>
            </a:r>
          </a:p>
          <a:p>
            <a:pPr marL="342900" indent="-342900">
              <a:buFont typeface="Arial" panose="020B0604020202020204" pitchFamily="34" charset="0"/>
              <a:buChar char="•"/>
            </a:pPr>
            <a:r>
              <a:rPr lang="en-US" dirty="0"/>
              <a:t>CFO at LBNL. </a:t>
            </a:r>
          </a:p>
          <a:p>
            <a:pPr marL="342900" indent="-342900">
              <a:buFont typeface="Arial" panose="020B0604020202020204" pitchFamily="34" charset="0"/>
              <a:buChar char="•"/>
            </a:pPr>
            <a:r>
              <a:rPr lang="en-US" dirty="0"/>
              <a:t>CISO at LBNL</a:t>
            </a:r>
          </a:p>
          <a:p>
            <a:pPr marL="342900" indent="-342900">
              <a:buFont typeface="Arial" panose="020B0604020202020204" pitchFamily="34" charset="0"/>
              <a:buChar char="•"/>
            </a:pPr>
            <a:r>
              <a:rPr lang="en-US" dirty="0"/>
              <a:t>Associate VP for admin sys at Stanford</a:t>
            </a:r>
          </a:p>
          <a:p>
            <a:pPr marL="342900" indent="-342900">
              <a:buFont typeface="Arial" panose="020B0604020202020204" pitchFamily="34" charset="0"/>
              <a:buChar char="•"/>
            </a:pPr>
            <a:r>
              <a:rPr lang="en-US" dirty="0"/>
              <a:t>Information Security Officer at Stanford</a:t>
            </a:r>
          </a:p>
          <a:p>
            <a:pPr marL="342900" indent="-342900">
              <a:buFont typeface="Arial" panose="020B0604020202020204" pitchFamily="34" charset="0"/>
              <a:buChar char="•"/>
            </a:pPr>
            <a:r>
              <a:rPr lang="en-US" dirty="0"/>
              <a:t>CISO at Stanford</a:t>
            </a:r>
          </a:p>
          <a:p>
            <a:endParaRPr lang="en-US" dirty="0"/>
          </a:p>
        </p:txBody>
      </p:sp>
    </p:spTree>
    <p:extLst>
      <p:ext uri="{BB962C8B-B14F-4D97-AF65-F5344CB8AC3E}">
        <p14:creationId xmlns:p14="http://schemas.microsoft.com/office/powerpoint/2010/main" val="109894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lstStyle/>
          <a:p>
            <a:r>
              <a:rPr lang="en-US" dirty="0" smtClean="0"/>
              <a:t>We are pleased to have you here…….</a:t>
            </a:r>
            <a:endParaRPr lang="en-US" dirty="0"/>
          </a:p>
        </p:txBody>
      </p:sp>
      <p:sp>
        <p:nvSpPr>
          <p:cNvPr id="4" name="Content Placeholder 3"/>
          <p:cNvSpPr>
            <a:spLocks noGrp="1"/>
          </p:cNvSpPr>
          <p:nvPr>
            <p:ph sz="quarter" idx="14"/>
          </p:nvPr>
        </p:nvSpPr>
        <p:spPr/>
        <p:txBody>
          <a:bodyPr/>
          <a:lstStyle/>
          <a:p>
            <a:endParaRPr lang="en-US" dirty="0" smtClean="0"/>
          </a:p>
          <a:p>
            <a:pPr algn="ctr"/>
            <a:r>
              <a:rPr lang="en-US" sz="6600" dirty="0" smtClean="0"/>
              <a:t>WELCOME TO SLAC!</a:t>
            </a:r>
            <a:endParaRPr lang="en-US" sz="6600" dirty="0"/>
          </a:p>
        </p:txBody>
      </p:sp>
    </p:spTree>
    <p:extLst>
      <p:ext uri="{BB962C8B-B14F-4D97-AF65-F5344CB8AC3E}">
        <p14:creationId xmlns:p14="http://schemas.microsoft.com/office/powerpoint/2010/main" val="12514641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09C022A5BACE4D8A86646BFE6F373A" ma:contentTypeVersion="6" ma:contentTypeDescription="Create a new document." ma:contentTypeScope="" ma:versionID="fa09eca8e9885d653412965b564ef40e">
  <xsd:schema xmlns:xsd="http://www.w3.org/2001/XMLSchema" xmlns:xs="http://www.w3.org/2001/XMLSchema" xmlns:p="http://schemas.microsoft.com/office/2006/metadata/properties" xmlns:ns1="http://schemas.microsoft.com/sharepoint/v3" xmlns:ns2="be4c3ea6-cad5-4867-91d9-7216788d6e80" targetNamespace="http://schemas.microsoft.com/office/2006/metadata/properties" ma:root="true" ma:fieldsID="5e650a32204f281424193f6b0635a9f5" ns1:_="" ns2:_="">
    <xsd:import namespace="http://schemas.microsoft.com/sharepoint/v3"/>
    <xsd:import namespace="be4c3ea6-cad5-4867-91d9-7216788d6e80"/>
    <xsd:element name="properties">
      <xsd:complexType>
        <xsd:sequence>
          <xsd:element name="documentManagement">
            <xsd:complexType>
              <xsd:all>
                <xsd:element ref="ns1:PublishingStartDate" minOccurs="0"/>
                <xsd:element ref="ns1:PublishingExpirationDate" minOccurs="0"/>
                <xsd:element ref="ns2:AreasOfScience" minOccurs="0"/>
                <xsd:element ref="ns2:Instruments" minOccurs="0"/>
                <xsd:element ref="ns2:ContentCategory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4c3ea6-cad5-4867-91d9-7216788d6e80" elementFormDefault="qualified">
    <xsd:import namespace="http://schemas.microsoft.com/office/2006/documentManagement/types"/>
    <xsd:import namespace="http://schemas.microsoft.com/office/infopath/2007/PartnerControls"/>
    <xsd:element name="AreasOfScience" ma:index="10" nillable="true" ma:displayName="AreasOfScience" ma:list="{e1f02b6c-c9b2-4349-9939-471bf3a1aa7d}" ma:internalName="AreasOfScience" ma:showField="Title" ma:web="be4c3ea6-cad5-4867-91d9-7216788d6e80">
      <xsd:complexType>
        <xsd:complexContent>
          <xsd:extension base="dms:MultiChoiceLookup">
            <xsd:sequence>
              <xsd:element name="Value" type="dms:Lookup" maxOccurs="unbounded" minOccurs="0" nillable="true"/>
            </xsd:sequence>
          </xsd:extension>
        </xsd:complexContent>
      </xsd:complexType>
    </xsd:element>
    <xsd:element name="Instruments" ma:index="11" nillable="true" ma:displayName="Instruments" ma:list="{b890da74-bd63-4911-b17a-af6e8f3c956b}" ma:internalName="Instruments" ma:showField="Title" ma:web="be4c3ea6-cad5-4867-91d9-7216788d6e80" ma:requiredMultiChoice="true">
      <xsd:complexType>
        <xsd:complexContent>
          <xsd:extension base="dms:MultiChoiceLookup">
            <xsd:sequence>
              <xsd:element name="Value" type="dms:Lookup" maxOccurs="unbounded" minOccurs="0" nillable="true"/>
            </xsd:sequence>
          </xsd:extension>
        </xsd:complexContent>
      </xsd:complexType>
    </xsd:element>
    <xsd:element name="ContentCategory1" ma:index="12" nillable="true" ma:displayName="ContentCategory" ma:format="Dropdown" ma:internalName="ContentCategory1">
      <xsd:simpleType>
        <xsd:restriction base="dms:Choice">
          <xsd:enumeration value="Articles"/>
          <xsd:enumeration value="Design Documents"/>
          <xsd:enumeration value="Posters"/>
          <xsd:enumeration value="Talks"/>
          <xsd:enumeration value="XFEL Facilities"/>
          <xsd:enumeration value="X-Ray Interes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reasOfScience xmlns="be4c3ea6-cad5-4867-91d9-7216788d6e80"/>
    <ContentCategory1 xmlns="be4c3ea6-cad5-4867-91d9-7216788d6e80">Talks</ContentCategory1>
    <PublishingExpirationDate xmlns="http://schemas.microsoft.com/sharepoint/v3" xsi:nil="true"/>
    <Instruments xmlns="be4c3ea6-cad5-4867-91d9-7216788d6e80">
      <Value>7</Value>
    </Instruments>
    <PublishingStartDate xmlns="http://schemas.microsoft.com/sharepoint/v3" xsi:nil="true"/>
  </documentManagement>
</p:properties>
</file>

<file path=customXml/itemProps1.xml><?xml version="1.0" encoding="utf-8"?>
<ds:datastoreItem xmlns:ds="http://schemas.openxmlformats.org/officeDocument/2006/customXml" ds:itemID="{0D38D205-A273-4ABA-A83A-77DB3B1F8800}">
  <ds:schemaRefs>
    <ds:schemaRef ds:uri="http://schemas.microsoft.com/sharepoint/v3/contenttype/forms"/>
  </ds:schemaRefs>
</ds:datastoreItem>
</file>

<file path=customXml/itemProps2.xml><?xml version="1.0" encoding="utf-8"?>
<ds:datastoreItem xmlns:ds="http://schemas.openxmlformats.org/officeDocument/2006/customXml" ds:itemID="{320C2239-B20E-4DE6-814B-AECCA40A80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e4c3ea6-cad5-4867-91d9-7216788d6e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DC465C-0AFA-4B02-8D00-CB14DF55DD98}">
  <ds:schemaRefs>
    <ds:schemaRef ds:uri="http://purl.org/dc/dcmitype/"/>
    <ds:schemaRef ds:uri="http://www.w3.org/XML/1998/namespace"/>
    <ds:schemaRef ds:uri="http://purl.org/dc/terms/"/>
    <ds:schemaRef ds:uri="http://schemas.microsoft.com/office/infopath/2007/PartnerControls"/>
    <ds:schemaRef ds:uri="http://schemas.microsoft.com/office/2006/documentManagement/types"/>
    <ds:schemaRef ds:uri="be4c3ea6-cad5-4867-91d9-7216788d6e80"/>
    <ds:schemaRef ds:uri="http://schemas.microsoft.com/sharepoint/v3"/>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SLAC_PPT_052412</Template>
  <TotalTime>0</TotalTime>
  <Words>511</Words>
  <Application>Microsoft Office PowerPoint</Application>
  <PresentationFormat>On-screen Show (4:3)</PresentationFormat>
  <Paragraphs>96</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Blank</vt:lpstr>
      <vt:lpstr>Energy Sciences Coordinating Committee: Welcome</vt:lpstr>
      <vt:lpstr>Where you sit today ………….</vt:lpstr>
      <vt:lpstr>SLAC National Accelerator Laboratory</vt:lpstr>
      <vt:lpstr>LCLS-II</vt:lpstr>
      <vt:lpstr>Science Computation</vt:lpstr>
      <vt:lpstr>Keeping Science transport Unencumbered: DMZ for science</vt:lpstr>
      <vt:lpstr>Fundamentals of Cyber Security Improvement</vt:lpstr>
      <vt:lpstr>Independent Review Board</vt:lpstr>
      <vt:lpstr>We are pleased to have you here…….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SLAC Presentation Template - White</dc:title>
  <dc:creator/>
  <cp:lastModifiedBy/>
  <cp:revision>1</cp:revision>
  <dcterms:created xsi:type="dcterms:W3CDTF">2012-06-11T23:50:00Z</dcterms:created>
  <dcterms:modified xsi:type="dcterms:W3CDTF">2014-02-25T19:01:01Z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0x0101003309C022A5BACE4D8A86646BFE6F373A</vt:lpwstr>
  </property>
</Properties>
</file>