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386" r:id="rId2"/>
    <p:sldId id="415" r:id="rId3"/>
    <p:sldId id="443" r:id="rId4"/>
    <p:sldId id="431" r:id="rId5"/>
    <p:sldId id="447" r:id="rId6"/>
    <p:sldId id="446" r:id="rId7"/>
    <p:sldId id="440" r:id="rId8"/>
    <p:sldId id="441" r:id="rId9"/>
    <p:sldId id="445" r:id="rId10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99"/>
    <a:srgbClr val="FF00FF"/>
    <a:srgbClr val="0066CC"/>
    <a:srgbClr val="FF0000"/>
    <a:srgbClr val="CC99FF"/>
    <a:srgbClr val="00808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555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333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993" y="4420315"/>
            <a:ext cx="5615940" cy="418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D729B-0087-4C2E-82A7-1AC289709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911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9" descr="Fermi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6248400"/>
            <a:ext cx="22860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DOE Office of Science 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172200"/>
            <a:ext cx="17764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DOE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3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009B4-1AD8-495B-A794-83F5D8115F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C67A8-5215-417D-8A8D-9EA7F68826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3133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3133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9C50C-862D-460D-937F-FD12E40E39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82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581275"/>
            <a:ext cx="4038600" cy="83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A5EB8-DE1F-46EC-9652-7B2B817D5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EAC67-0B73-4D8F-8D6A-6CB8C28B4F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3133F-4972-4D0C-85F7-7187464FE8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DB96A-4C4B-4B57-AFAF-8AB7E903E7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28B62-4A8B-4259-A2CC-FEDD4706C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79FFD-C7F6-48A3-BB15-D01AC99384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E7597-A1C5-42FD-B269-F963CEA74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B8ADE-5DC0-413B-A63A-18026D39FC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87913-8A8A-49F4-8917-F33F151277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616CB-6A22-4723-B844-81CA30E768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F2857B35-6C64-4EAF-A4BC-412BF7D69B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9" descr="Fermi log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086600" y="6324600"/>
            <a:ext cx="17859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DOE Office of Science 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295400" y="6248400"/>
            <a:ext cx="170021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DOE logo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533400" y="6248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Char char="•"/>
        <a:defRPr sz="24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7526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FNAL Site Report</a:t>
            </a:r>
            <a:endParaRPr lang="en-US" sz="1800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5257800" cy="1649682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Phil </a:t>
            </a:r>
            <a:r>
              <a:rPr lang="en-US" dirty="0" err="1" smtClean="0"/>
              <a:t>DeMar</a:t>
            </a:r>
            <a:endParaRPr lang="en-US" dirty="0"/>
          </a:p>
          <a:p>
            <a:pPr algn="ctr" eaLnBrk="1" hangingPunct="1"/>
            <a:r>
              <a:rPr lang="en-US" dirty="0" smtClean="0"/>
              <a:t>Winter 2014 ESCC meeting</a:t>
            </a:r>
          </a:p>
          <a:p>
            <a:pPr algn="ctr" eaLnBrk="1" hangingPunct="1"/>
            <a:r>
              <a:rPr lang="en-US" dirty="0" smtClean="0"/>
              <a:t>SLAC</a:t>
            </a:r>
          </a:p>
          <a:p>
            <a:pPr algn="ctr" eaLnBrk="1" hangingPunct="1"/>
            <a:r>
              <a:rPr lang="en-US" dirty="0" smtClean="0"/>
              <a:t>February </a:t>
            </a:r>
            <a:r>
              <a:rPr lang="en-US" dirty="0"/>
              <a:t>2</a:t>
            </a:r>
            <a:r>
              <a:rPr lang="en-US" dirty="0" smtClean="0"/>
              <a:t>5, 2014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Perimeter Upgrades in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495800" cy="4850559"/>
          </a:xfrm>
        </p:spPr>
        <p:txBody>
          <a:bodyPr/>
          <a:lstStyle/>
          <a:p>
            <a:r>
              <a:rPr lang="en-US" sz="2400" dirty="0" smtClean="0"/>
              <a:t>Current implementation: </a:t>
            </a:r>
          </a:p>
          <a:p>
            <a:pPr lvl="1"/>
            <a:r>
              <a:rPr lang="en-US" sz="2000" dirty="0" smtClean="0"/>
              <a:t>Primary &amp; backup border routers for general IP traffic</a:t>
            </a:r>
          </a:p>
          <a:p>
            <a:pPr lvl="1"/>
            <a:r>
              <a:rPr lang="en-US" sz="2000" dirty="0" smtClean="0"/>
              <a:t>Separate router for high impact science data traffic</a:t>
            </a:r>
          </a:p>
          <a:p>
            <a:pPr lvl="2"/>
            <a:r>
              <a:rPr lang="en-US" sz="1800" dirty="0" smtClean="0"/>
              <a:t>Isolated via policy-based routing</a:t>
            </a:r>
          </a:p>
          <a:p>
            <a:pPr lvl="2"/>
            <a:r>
              <a:rPr lang="en-US" sz="1800" dirty="0" smtClean="0"/>
              <a:t>100GE WAN link here… 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Limitations &amp; Issues: </a:t>
            </a:r>
            <a:endParaRPr lang="en-US" sz="2400" dirty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Primary &amp; backup routers nearing end-of-life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100GE-capable platforms are “expensive”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Inefficient use of 100GE WAN link(s)</a:t>
            </a:r>
            <a:endParaRPr lang="en-US" sz="1800" dirty="0" smtClean="0"/>
          </a:p>
        </p:txBody>
      </p:sp>
      <p:pic>
        <p:nvPicPr>
          <p:cNvPr id="5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893" y="1600200"/>
            <a:ext cx="4294907" cy="3810000"/>
          </a:xfrm>
        </p:spPr>
      </p:pic>
      <p:sp>
        <p:nvSpPr>
          <p:cNvPr id="6" name="TextBox 5"/>
          <p:cNvSpPr txBox="1"/>
          <p:nvPr/>
        </p:nvSpPr>
        <p:spPr>
          <a:xfrm>
            <a:off x="6096138" y="2286000"/>
            <a:ext cx="60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6509s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65022" y="3273623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CRS</a:t>
            </a:r>
          </a:p>
          <a:p>
            <a:r>
              <a:rPr lang="en-US" sz="1100" b="1" dirty="0" smtClean="0">
                <a:solidFill>
                  <a:srgbClr val="FF0000"/>
                </a:solidFill>
              </a:rPr>
              <a:t>(loan</a:t>
            </a:r>
            <a:r>
              <a:rPr lang="en-US" sz="1200" b="1" dirty="0" smtClean="0">
                <a:solidFill>
                  <a:srgbClr val="FF0000"/>
                </a:solidFill>
              </a:rPr>
              <a:t>)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7953723" y="3010021"/>
            <a:ext cx="98711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652041" y="2439888"/>
            <a:ext cx="358359" cy="747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791200" y="2439888"/>
            <a:ext cx="287545" cy="747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82000" y="2130623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100GE</a:t>
            </a:r>
            <a:endParaRPr lang="en-US" sz="1100" b="1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8273252" y="2261428"/>
            <a:ext cx="184948" cy="6341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Migrating to New Perimeter Architecture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953000" cy="470898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 smtClean="0"/>
              <a:t>Will consolidate into two 100GE-capable border routers: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Anticipating 2x100GE WAN </a:t>
            </a:r>
            <a:r>
              <a:rPr lang="en-US" sz="2000" dirty="0" err="1" smtClean="0"/>
              <a:t>config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Science data traffic will still be separated: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Expect to deploy VRF technologies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Initially continuing with PBR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But possibly OpenFlow in the future?</a:t>
            </a:r>
            <a:endParaRPr lang="en-US" sz="18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Router procurement under way: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Expect to have new routers in place this summer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100GE interface(s) may have to wait until next year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371600"/>
            <a:ext cx="3428873" cy="4327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409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FNAL WLAN Upgrades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397031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Our long term WLAN strategy = eliminate copper in offices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Current WLAN deployment: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450 APs supporting ~2200 users (peak…)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(Virtually…) All user/office areas have WLAN coverage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Last year, completed higher-density pilot to upgrade central computing </a:t>
            </a:r>
            <a:r>
              <a:rPr lang="en-US" dirty="0" err="1" smtClean="0"/>
              <a:t>bldg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Expanding last year’s WLAN pilot to cover rest of site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 smtClean="0"/>
              <a:t>802.11n-based, but with 802.11ac (v1) modules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Expect to have 500 new APs deployed by end-of-year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Legacy 802.11g-only APs (Cisco 1231s) excessed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Older 802.11n APs (Cisco 1142s) recycled out to peripheral areas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FNAL WLAN Upgrades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283154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WLAN controllers: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Three main controllers distributed in two data centers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Each controller capable of supporting 500APs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Migration to new APs means using demo controller for legacy APs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Controller software doesn’t support 3602i’s &amp; 1231s concurrently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Some coverage issues encountered in migration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 smtClean="0"/>
              <a:t>One-to-one replacement of older units causing some coverage loss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3602i’s apparently need higher density configuration</a:t>
            </a:r>
          </a:p>
        </p:txBody>
      </p:sp>
    </p:spTree>
    <p:extLst>
      <p:ext uri="{BB962C8B-B14F-4D97-AF65-F5344CB8AC3E}">
        <p14:creationId xmlns:p14="http://schemas.microsoft.com/office/powerpoint/2010/main" val="96798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382000" cy="1139825"/>
          </a:xfrm>
        </p:spPr>
        <p:txBody>
          <a:bodyPr/>
          <a:lstStyle/>
          <a:p>
            <a:r>
              <a:rPr lang="en-US" dirty="0" smtClean="0"/>
              <a:t>FNAL Internal (Client) IPv6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19200"/>
            <a:ext cx="8458200" cy="501675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General approach: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Computing Div. (staff) LAN as eat-your-own-dog-food environment: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Working on hardening IPv6 there to production quality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Stateful </a:t>
            </a:r>
            <a:r>
              <a:rPr lang="en-US" sz="2000" dirty="0" err="1" smtClean="0"/>
              <a:t>autoconfig</a:t>
            </a:r>
            <a:r>
              <a:rPr lang="en-US" sz="2000" dirty="0" smtClean="0"/>
              <a:t> (A/M/O </a:t>
            </a:r>
            <a:r>
              <a:rPr lang="en-US" sz="2000" dirty="0" smtClean="0"/>
              <a:t>flag</a:t>
            </a:r>
            <a:r>
              <a:rPr lang="en-US" sz="2000" dirty="0" smtClean="0"/>
              <a:t>s </a:t>
            </a:r>
            <a:r>
              <a:rPr lang="en-US" sz="2000" dirty="0" smtClean="0"/>
              <a:t>= 0/1/1)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Volunteer </a:t>
            </a:r>
            <a:r>
              <a:rPr lang="en-US" dirty="0" smtClean="0"/>
              <a:t>WLAN for general users (&amp; their devices):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“Stateless” </a:t>
            </a:r>
            <a:r>
              <a:rPr lang="en-US" sz="2000" dirty="0" err="1" smtClean="0"/>
              <a:t>autoconfig</a:t>
            </a:r>
            <a:r>
              <a:rPr lang="en-US" sz="2000" dirty="0" smtClean="0"/>
              <a:t> (A/M/O </a:t>
            </a:r>
            <a:r>
              <a:rPr lang="en-US" sz="2000" dirty="0" smtClean="0"/>
              <a:t>flags = </a:t>
            </a:r>
            <a:r>
              <a:rPr lang="en-US" sz="2000" dirty="0" smtClean="0"/>
              <a:t>1/0/1)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Not in service yet (2-3 months off…)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DHCPv6 service working on </a:t>
            </a:r>
            <a:r>
              <a:rPr lang="en-US" dirty="0" err="1" smtClean="0"/>
              <a:t>InfoBlox</a:t>
            </a:r>
            <a:r>
              <a:rPr lang="en-US" dirty="0" smtClean="0"/>
              <a:t> appliance: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Test </a:t>
            </a:r>
            <a:r>
              <a:rPr lang="en-US" dirty="0" err="1" smtClean="0"/>
              <a:t>InfoBlox</a:t>
            </a:r>
            <a:r>
              <a:rPr lang="en-US" dirty="0" smtClean="0"/>
              <a:t> right now; need to migrate to production servers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Issues we’re grapping with right now: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Confusing scenarios with SLAAC: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Captive DNS-based registration process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Working with network blocking </a:t>
            </a:r>
            <a:r>
              <a:rPr lang="en-US" sz="2000" dirty="0" smtClean="0"/>
              <a:t>security tools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Lack of clarity on device client DHCPv6 support</a:t>
            </a:r>
          </a:p>
        </p:txBody>
      </p:sp>
    </p:spTree>
    <p:extLst>
      <p:ext uri="{BB962C8B-B14F-4D97-AF65-F5344CB8AC3E}">
        <p14:creationId xmlns:p14="http://schemas.microsoft.com/office/powerpoint/2010/main" val="15768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382000" cy="1139825"/>
          </a:xfrm>
        </p:spPr>
        <p:txBody>
          <a:bodyPr/>
          <a:lstStyle/>
          <a:p>
            <a:r>
              <a:rPr lang="en-US" dirty="0" smtClean="0"/>
              <a:t>Science Applications IPv6 Testing/Evaluation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19200"/>
            <a:ext cx="8458200" cy="489364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400" dirty="0" smtClean="0"/>
              <a:t>Participating in IPv6 </a:t>
            </a:r>
            <a:r>
              <a:rPr lang="en-US" sz="2400" dirty="0" err="1" smtClean="0"/>
              <a:t>HEPiX</a:t>
            </a:r>
            <a:r>
              <a:rPr lang="en-US" sz="2400" dirty="0" smtClean="0"/>
              <a:t> working group effort: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Under direction of Worldwide LHC Computing Grid (WLCG)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Driven by CERN data center address </a:t>
            </a:r>
          </a:p>
          <a:p>
            <a:pPr marL="344487" lvl="1" indent="0">
              <a:spcBef>
                <a:spcPts val="0"/>
              </a:spcBef>
              <a:buNone/>
            </a:pPr>
            <a:r>
              <a:rPr lang="en-US" dirty="0" smtClean="0"/>
              <a:t>     needs due to virtualization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~</a:t>
            </a:r>
            <a:r>
              <a:rPr lang="en-US" sz="2000" dirty="0" smtClean="0"/>
              <a:t>250k public addresses </a:t>
            </a:r>
          </a:p>
          <a:p>
            <a:pPr marL="671512" lvl="2" indent="0">
              <a:spcBef>
                <a:spcPts val="0"/>
              </a:spcBef>
              <a:buNone/>
            </a:pPr>
            <a:r>
              <a:rPr lang="en-US" sz="2000" dirty="0" smtClean="0"/>
              <a:t>     by 2015</a:t>
            </a:r>
          </a:p>
          <a:p>
            <a:pPr>
              <a:spcBef>
                <a:spcPts val="1200"/>
              </a:spcBef>
            </a:pPr>
            <a:r>
              <a:rPr lang="en-US" dirty="0" err="1" smtClean="0"/>
              <a:t>HEPiX</a:t>
            </a:r>
            <a:r>
              <a:rPr lang="en-US" dirty="0" smtClean="0"/>
              <a:t> IPv6 test bed: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Currently 12 sites, distributed </a:t>
            </a:r>
          </a:p>
          <a:p>
            <a:pPr marL="344487" lvl="1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globally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Testing methodology: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Persistent </a:t>
            </a:r>
            <a:r>
              <a:rPr lang="en-US" dirty="0" err="1" smtClean="0"/>
              <a:t>thruput</a:t>
            </a:r>
            <a:r>
              <a:rPr lang="en-US" dirty="0" smtClean="0"/>
              <a:t> testing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Dual stack configurations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LHC applications</a:t>
            </a:r>
          </a:p>
          <a:p>
            <a:pPr lvl="2">
              <a:spcBef>
                <a:spcPts val="0"/>
              </a:spcBef>
            </a:pPr>
            <a:r>
              <a:rPr lang="en-US" sz="2000" dirty="0" err="1" smtClean="0"/>
              <a:t>GridFTP</a:t>
            </a:r>
            <a:r>
              <a:rPr lang="en-US" sz="2000" dirty="0" smtClean="0"/>
              <a:t>; &lt;others&gt;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209800"/>
            <a:ext cx="3886200" cy="3893673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4114800" y="4724400"/>
            <a:ext cx="609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019800" y="35814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4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GPON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334000" cy="464742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GPON = Gigabit-capable Passive Optical Network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</a:t>
            </a:r>
            <a:r>
              <a:rPr lang="en-US" sz="2400" dirty="0" smtClean="0"/>
              <a:t>arget space = “Village” residences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Currently supported via Cisco LRE: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Uses 40 </a:t>
            </a:r>
            <a:r>
              <a:rPr lang="en-US" sz="2000" dirty="0" err="1" smtClean="0"/>
              <a:t>yr</a:t>
            </a:r>
            <a:r>
              <a:rPr lang="en-US" sz="2000" dirty="0" smtClean="0"/>
              <a:t> old phone lines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Max b/w = 5Mb/s 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Deployment goal: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GPON service into each residence unit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GPON ports provide shared ~2Gb/s downstream &amp; 1Gb/s upstream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Between 8 &amp; 16 units per port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Worst case = ~150Mb/s </a:t>
            </a:r>
            <a:r>
              <a:rPr lang="en-US" sz="2000" dirty="0" smtClean="0"/>
              <a:t>upstream &amp; </a:t>
            </a:r>
            <a:r>
              <a:rPr lang="en-US" sz="2000" dirty="0" smtClean="0"/>
              <a:t>75Mb/s </a:t>
            </a:r>
            <a:r>
              <a:rPr lang="en-US" sz="2000" dirty="0" smtClean="0"/>
              <a:t>downstream per </a:t>
            </a:r>
            <a:r>
              <a:rPr lang="en-US" sz="2000" dirty="0" smtClean="0"/>
              <a:t>unit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172200" y="4876800"/>
            <a:ext cx="243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Symbol" pitchFamily="18" charset="2"/>
              <a:buChar char="-"/>
              <a:defRPr sz="18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17462" indent="0" algn="ctr">
              <a:spcBef>
                <a:spcPts val="0"/>
              </a:spcBef>
              <a:buNone/>
            </a:pPr>
            <a:r>
              <a:rPr lang="en-US" sz="1600" u="sng" kern="0" dirty="0" smtClean="0"/>
              <a:t>Fermilab Village</a:t>
            </a:r>
          </a:p>
          <a:p>
            <a:pPr marL="17462" indent="0" algn="ctr">
              <a:spcBef>
                <a:spcPts val="0"/>
              </a:spcBef>
              <a:buNone/>
            </a:pPr>
            <a:r>
              <a:rPr lang="en-US" sz="1600" kern="0" dirty="0" smtClean="0"/>
              <a:t>~64 residence units</a:t>
            </a:r>
          </a:p>
          <a:p>
            <a:pPr marL="17462" indent="0" algn="ctr">
              <a:spcBef>
                <a:spcPts val="0"/>
              </a:spcBef>
              <a:buNone/>
            </a:pPr>
            <a:r>
              <a:rPr lang="en-US" sz="1600" kern="0" dirty="0" smtClean="0"/>
              <a:t>Internet via phone lines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950" y="1219200"/>
            <a:ext cx="2686050" cy="352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03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GPON Evaluations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924800" cy="501675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Selected vendor </a:t>
            </a:r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Zhone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Base unit (MXK198) costs $8-10k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Provides 16 GPON ports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Premise units cost ~$250/each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GPON requires single mode fiber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Investigating micro-trenching (~1ft deep) to get fiber into units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Costliest part of the project – estimating $2-3/</a:t>
            </a:r>
            <a:r>
              <a:rPr lang="en-US" dirty="0" err="1" smtClean="0"/>
              <a:t>ft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Current status – Lab test bed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Next steps – limited user trial with existing fiber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Other potential </a:t>
            </a:r>
            <a:r>
              <a:rPr lang="en-US" sz="2400" dirty="0" smtClean="0"/>
              <a:t>users: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Sensors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Environmental monitoring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Security guard shacks</a:t>
            </a:r>
          </a:p>
        </p:txBody>
      </p:sp>
    </p:spTree>
    <p:extLst>
      <p:ext uri="{BB962C8B-B14F-4D97-AF65-F5344CB8AC3E}">
        <p14:creationId xmlns:p14="http://schemas.microsoft.com/office/powerpoint/2010/main" val="152085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14769</TotalTime>
  <Words>637</Words>
  <Application>Microsoft Office PowerPoint</Application>
  <PresentationFormat>On-screen Show (4:3)</PresentationFormat>
  <Paragraphs>107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Edge</vt:lpstr>
      <vt:lpstr>FNAL Site Report</vt:lpstr>
      <vt:lpstr>Perimeter Upgrades in Progress</vt:lpstr>
      <vt:lpstr>Migrating to New Perimeter Architecture</vt:lpstr>
      <vt:lpstr>FNAL WLAN Upgrades (I)</vt:lpstr>
      <vt:lpstr>FNAL WLAN Upgrades (II)</vt:lpstr>
      <vt:lpstr>FNAL Internal (Client) IPv6 Support</vt:lpstr>
      <vt:lpstr>Science Applications IPv6 Testing/Evaluation</vt:lpstr>
      <vt:lpstr>GPON Evaluations</vt:lpstr>
      <vt:lpstr>GPON Evaluations (cont)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 two dimensional problem….</dc:title>
  <dc:creator>Phil DeMar</dc:creator>
  <cp:lastModifiedBy>Philip J. Demar</cp:lastModifiedBy>
  <cp:revision>416</cp:revision>
  <dcterms:created xsi:type="dcterms:W3CDTF">2005-02-25T03:28:32Z</dcterms:created>
  <dcterms:modified xsi:type="dcterms:W3CDTF">2014-02-25T20:43:57Z</dcterms:modified>
</cp:coreProperties>
</file>