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4"/>
    <p:sldMasterId id="2147483933" r:id="rId5"/>
    <p:sldMasterId id="2147483943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5" r:id="rId8"/>
    <p:sldId id="259" r:id="rId9"/>
    <p:sldId id="275" r:id="rId10"/>
    <p:sldId id="276" r:id="rId11"/>
    <p:sldId id="279" r:id="rId12"/>
    <p:sldId id="280" r:id="rId13"/>
    <p:sldId id="277" r:id="rId14"/>
    <p:sldId id="262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76" autoAdjust="0"/>
  </p:normalViewPr>
  <p:slideViewPr>
    <p:cSldViewPr showGuides="1"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F8BC0-7E5B-4B25-93F5-8420830FD2D6}" type="datetimeFigureOut">
              <a:rPr lang="en-US" smtClean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4E5B2-C723-4172-9C3C-D797B1E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80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C905-A7AB-4185-8DA0-D6D212DB19A0}" type="datetimeFigureOut">
              <a:rPr lang="en-US" smtClean="0"/>
              <a:t>2/25/2014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3A69-CA07-4151-9741-EC2837584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6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0F866-E43C-408E-A637-F1A094D0DE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0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3DD5-75B7-A648-BD9E-5AEF5F87E72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1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426100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85343" y="1"/>
            <a:ext cx="3071004" cy="6426099"/>
          </a:xfrm>
          <a:prstGeom prst="rect">
            <a:avLst/>
          </a:prstGeom>
          <a:gradFill flip="none" rotWithShape="1">
            <a:gsLst>
              <a:gs pos="0">
                <a:srgbClr val="008657">
                  <a:shade val="30000"/>
                  <a:satMod val="115000"/>
                </a:srgbClr>
              </a:gs>
              <a:gs pos="50000">
                <a:srgbClr val="008657">
                  <a:shade val="67500"/>
                  <a:satMod val="115000"/>
                </a:srgbClr>
              </a:gs>
              <a:gs pos="100000">
                <a:srgbClr val="008657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9" y="179737"/>
            <a:ext cx="4160172" cy="877163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80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/>
          <a:srcRect l="-1" t="-11082" r="-3675" b="-11082"/>
          <a:stretch/>
        </p:blipFill>
        <p:spPr bwMode="auto">
          <a:xfrm>
            <a:off x="303417" y="6437975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3" y="283"/>
            <a:ext cx="3075160" cy="642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4" y="660860"/>
            <a:ext cx="4626281" cy="466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9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8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5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New_DOE_Logo_Color_0428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6384925"/>
            <a:ext cx="157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6356350"/>
            <a:ext cx="31194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412875"/>
            <a:ext cx="41100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90" y="179737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90" y="1761403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95400"/>
            <a:ext cx="8229600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1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837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71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08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60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60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50143"/>
            <a:ext cx="4040188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7789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0143"/>
            <a:ext cx="4041775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7789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06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New_DOE_Logo_Color_0428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6384925"/>
            <a:ext cx="157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6356350"/>
            <a:ext cx="31194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412875"/>
            <a:ext cx="41100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90" y="179737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90" y="1761403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9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95400"/>
            <a:ext cx="8229600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100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1" y="177801"/>
            <a:ext cx="82296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19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6" y="668858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633485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l"/>
            <a:endParaRPr lang="en-US" sz="8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177800"/>
            <a:ext cx="8229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295400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1125" y="65151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8788" y="6372225"/>
            <a:ext cx="7762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177800"/>
            <a:ext cx="8229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295400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1125" y="65151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8788" y="6372225"/>
            <a:ext cx="7762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9" y="179738"/>
            <a:ext cx="4160172" cy="510909"/>
          </a:xfrm>
        </p:spPr>
        <p:txBody>
          <a:bodyPr/>
          <a:lstStyle/>
          <a:p>
            <a:r>
              <a:rPr lang="en-US" sz="3200" dirty="0" smtClean="0"/>
              <a:t>ORNL Site Report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3255297" cy="1960537"/>
          </a:xfrm>
        </p:spPr>
        <p:txBody>
          <a:bodyPr/>
          <a:lstStyle/>
          <a:p>
            <a:r>
              <a:rPr lang="en-US" b="1" dirty="0" smtClean="0"/>
              <a:t>ESCC</a:t>
            </a:r>
          </a:p>
          <a:p>
            <a:r>
              <a:rPr lang="en-US" b="1" dirty="0" smtClean="0"/>
              <a:t>Feb 25, 2014</a:t>
            </a:r>
          </a:p>
          <a:p>
            <a:r>
              <a:rPr lang="en-US" b="1" dirty="0"/>
              <a:t>Susan </a:t>
            </a:r>
            <a:r>
              <a:rPr lang="en-US" b="1" dirty="0" smtClean="0"/>
              <a:t>Hicks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1" y="177800"/>
            <a:ext cx="8229600" cy="514372"/>
          </a:xfrm>
        </p:spPr>
        <p:txBody>
          <a:bodyPr/>
          <a:lstStyle/>
          <a:p>
            <a:pPr algn="ctr"/>
            <a:r>
              <a:rPr lang="en-US" sz="3200" dirty="0" smtClean="0"/>
              <a:t>Optical Upgrades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162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14372"/>
          </a:xfrm>
        </p:spPr>
        <p:txBody>
          <a:bodyPr/>
          <a:lstStyle/>
          <a:p>
            <a:pPr algn="ctr"/>
            <a:r>
              <a:rPr lang="en-US" sz="3200" dirty="0" smtClean="0"/>
              <a:t>IPv6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2134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Deployed on border and several DMZ segments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Services</a:t>
            </a:r>
            <a:r>
              <a:rPr lang="en-US" dirty="0"/>
              <a:t> </a:t>
            </a:r>
            <a:r>
              <a:rPr lang="en-US" dirty="0" smtClean="0"/>
              <a:t>(WWW, DNS, Email)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www.fueleconomy.gov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Visitor wireless, IPv6 working with wireless controller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Integrating with management/monitoring systems</a:t>
            </a:r>
          </a:p>
          <a:p>
            <a:pPr marL="346075" lvl="1" indent="0">
              <a:spcAft>
                <a:spcPts val="600"/>
              </a:spcAft>
              <a:buNone/>
            </a:pPr>
            <a:r>
              <a:rPr lang="en-US" dirty="0" smtClean="0"/>
              <a:t>(Bro, Sourcefire, Stealthwatch, Netreg, etc.)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4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11" y="177800"/>
            <a:ext cx="8229600" cy="514372"/>
          </a:xfrm>
        </p:spPr>
        <p:txBody>
          <a:bodyPr/>
          <a:lstStyle/>
          <a:p>
            <a:pPr algn="ctr"/>
            <a:r>
              <a:rPr lang="en-US" sz="3200" dirty="0" smtClean="0"/>
              <a:t>Mobility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981603"/>
          </a:xfrm>
        </p:spPr>
        <p:txBody>
          <a:bodyPr/>
          <a:lstStyle/>
          <a:p>
            <a:r>
              <a:rPr lang="en-US" sz="2400" dirty="0" smtClean="0"/>
              <a:t>Ubiquitous wireless deployment</a:t>
            </a:r>
            <a:endParaRPr lang="en-US" sz="2400" dirty="0"/>
          </a:p>
          <a:p>
            <a:r>
              <a:rPr lang="en-US" sz="2400" dirty="0"/>
              <a:t>Citrix XenMobile </a:t>
            </a:r>
            <a:r>
              <a:rPr lang="en-US" sz="2400" dirty="0" smtClean="0"/>
              <a:t>for </a:t>
            </a:r>
            <a:r>
              <a:rPr lang="en-US" sz="2400" dirty="0"/>
              <a:t>both government-owned equipment and personally-owned </a:t>
            </a:r>
            <a:r>
              <a:rPr lang="en-US" sz="2400" dirty="0" smtClean="0"/>
              <a:t>devices</a:t>
            </a:r>
          </a:p>
          <a:p>
            <a:r>
              <a:rPr lang="en-US" sz="2400" dirty="0" smtClean="0"/>
              <a:t>Lync unified communications/collaboration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valuating ways </a:t>
            </a:r>
            <a:r>
              <a:rPr lang="en-US" sz="2400" dirty="0"/>
              <a:t>ORNL staff are already using consumer cloud storage tools, particularly Dropbox, </a:t>
            </a:r>
            <a:r>
              <a:rPr lang="en-US" sz="2400" dirty="0" smtClean="0"/>
              <a:t>piloting Dropbox </a:t>
            </a:r>
            <a:r>
              <a:rPr lang="en-US" sz="2400" dirty="0"/>
              <a:t>for Business </a:t>
            </a:r>
            <a:r>
              <a:rPr lang="en-US" sz="2400" dirty="0" smtClean="0"/>
              <a:t>to provide </a:t>
            </a:r>
            <a:r>
              <a:rPr lang="en-US" sz="2400" dirty="0"/>
              <a:t>enhanced functionality </a:t>
            </a:r>
            <a:r>
              <a:rPr lang="en-US" sz="2400" dirty="0" smtClean="0"/>
              <a:t>and </a:t>
            </a:r>
            <a:r>
              <a:rPr lang="en-US" sz="2400" dirty="0"/>
              <a:t>reduce risks to </a:t>
            </a:r>
            <a:r>
              <a:rPr lang="en-US" sz="2400" dirty="0" smtClean="0"/>
              <a:t>ORNL.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obile enabled applications in development</a:t>
            </a:r>
          </a:p>
          <a:p>
            <a:r>
              <a:rPr lang="en-US" sz="2400" dirty="0" smtClean="0"/>
              <a:t>Reevaluating BYOD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4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1" y="177800"/>
            <a:ext cx="8229600" cy="514372"/>
          </a:xfrm>
        </p:spPr>
        <p:txBody>
          <a:bodyPr/>
          <a:lstStyle/>
          <a:p>
            <a:pPr algn="ctr"/>
            <a:r>
              <a:rPr lang="en-US" sz="3200" dirty="0" smtClean="0"/>
              <a:t>Cloud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ial Narrow" panose="020B0606020202030204" pitchFamily="34" charset="0"/>
              </a:rPr>
              <a:t>Amazon Virtual Private </a:t>
            </a:r>
            <a:r>
              <a:rPr lang="fr-FR" sz="3200" dirty="0" smtClean="0">
                <a:latin typeface="Arial Narrow" panose="020B0606020202030204" pitchFamily="34" charset="0"/>
              </a:rPr>
              <a:t>Cloud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n-lt"/>
              </a:rPr>
              <a:t>Proof </a:t>
            </a:r>
            <a:r>
              <a:rPr lang="fr-FR" sz="2400" dirty="0">
                <a:latin typeface="+mn-lt"/>
              </a:rPr>
              <a:t>of concept </a:t>
            </a:r>
            <a:r>
              <a:rPr lang="fr-FR" sz="2400" dirty="0" smtClean="0">
                <a:latin typeface="+mn-lt"/>
              </a:rPr>
              <a:t>prototype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n-lt"/>
              </a:rPr>
              <a:t>Evaluating </a:t>
            </a:r>
            <a:r>
              <a:rPr lang="fr-FR" sz="2400" dirty="0">
                <a:latin typeface="+mn-lt"/>
              </a:rPr>
              <a:t>requirements for support and integration</a:t>
            </a:r>
            <a:endParaRPr lang="en-US" sz="2400" dirty="0">
              <a:latin typeface="+mn-lt"/>
            </a:endParaRPr>
          </a:p>
          <a:p>
            <a:endParaRPr lang="fr-FR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+mn-lt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Compute &amp; Data Environment for Science (CADES)</a:t>
            </a:r>
          </a:p>
          <a:p>
            <a:r>
              <a:rPr lang="en-US" sz="2800" dirty="0">
                <a:latin typeface="+mn-lt"/>
              </a:rPr>
              <a:t>	</a:t>
            </a:r>
            <a:endParaRPr lang="en-US" sz="28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ORNL vision for the future for computing and data services  </a:t>
            </a:r>
            <a:endParaRPr lang="en-US" sz="2400" dirty="0"/>
          </a:p>
          <a:p>
            <a:endParaRPr lang="en-US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123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24" y="177800"/>
            <a:ext cx="9032875" cy="469359"/>
          </a:xfrm>
        </p:spPr>
        <p:txBody>
          <a:bodyPr/>
          <a:lstStyle/>
          <a:p>
            <a:r>
              <a:rPr lang="en-US" sz="2800" dirty="0" smtClean="0"/>
              <a:t>Data Science and Compute Strategy at ORNL   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976" y="685800"/>
            <a:ext cx="8755424" cy="553111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300" dirty="0"/>
              <a:t>Consolidate </a:t>
            </a:r>
            <a:r>
              <a:rPr lang="en-US" sz="2300" dirty="0" smtClean="0"/>
              <a:t>resources and develop a flexible and elastic infrastructure to </a:t>
            </a:r>
            <a:r>
              <a:rPr lang="en-US" sz="2300" dirty="0"/>
              <a:t>satisfy needs of existing and future </a:t>
            </a:r>
            <a:r>
              <a:rPr lang="en-US" sz="2300" dirty="0" smtClean="0"/>
              <a:t>computing and data </a:t>
            </a:r>
            <a:r>
              <a:rPr lang="en-US" sz="2300" dirty="0"/>
              <a:t>projects </a:t>
            </a:r>
            <a:endParaRPr lang="en-US" sz="2300" dirty="0" smtClean="0"/>
          </a:p>
          <a:p>
            <a:pPr lvl="0">
              <a:spcAft>
                <a:spcPts val="0"/>
              </a:spcAft>
            </a:pPr>
            <a:r>
              <a:rPr lang="en-US" sz="2300" dirty="0" smtClean="0"/>
              <a:t>Establish a Compute &amp; Data Environment for Science (CADES)</a:t>
            </a:r>
            <a:endParaRPr lang="en-US" sz="2300" dirty="0"/>
          </a:p>
          <a:p>
            <a:pPr lvl="0">
              <a:spcAft>
                <a:spcPts val="0"/>
              </a:spcAft>
            </a:pPr>
            <a:r>
              <a:rPr lang="en-US" sz="2300" dirty="0" smtClean="0"/>
              <a:t>Provide cutting edge data resources for R&amp;D and for prepare for the future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8312" y="3530737"/>
            <a:ext cx="8458200" cy="2793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1495437" y="4763108"/>
            <a:ext cx="1079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15" y="2451036"/>
            <a:ext cx="823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Compute and Data Environment for Science targets full range of needs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896339"/>
            <a:ext cx="4347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Supply Common Computing and  Data Needs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518840" y="4606477"/>
            <a:ext cx="914399" cy="646331"/>
            <a:chOff x="2142030" y="5035331"/>
            <a:chExt cx="914399" cy="646331"/>
          </a:xfrm>
        </p:grpSpPr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2154730" y="5052209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42030" y="5035331"/>
              <a:ext cx="91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Structured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Storage</a:t>
              </a:r>
              <a:endParaRPr lang="en-US" sz="12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Databases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529957" y="5277676"/>
            <a:ext cx="877888" cy="600075"/>
            <a:chOff x="4047029" y="5072062"/>
            <a:chExt cx="877888" cy="600075"/>
          </a:xfrm>
        </p:grpSpPr>
        <p:sp>
          <p:nvSpPr>
            <p:cNvPr id="63" name="Freeform 45"/>
            <p:cNvSpPr>
              <a:spLocks noEditPoints="1"/>
            </p:cNvSpPr>
            <p:nvPr/>
          </p:nvSpPr>
          <p:spPr bwMode="auto">
            <a:xfrm>
              <a:off x="4047029" y="5072062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01177" y="5114924"/>
              <a:ext cx="744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Archival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Storage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7613916" y="4623408"/>
            <a:ext cx="1014370" cy="600075"/>
            <a:chOff x="8118726" y="5943600"/>
            <a:chExt cx="978990" cy="600075"/>
          </a:xfrm>
        </p:grpSpPr>
        <p:sp>
          <p:nvSpPr>
            <p:cNvPr id="61" name="Freeform 188"/>
            <p:cNvSpPr>
              <a:spLocks noEditPoints="1"/>
            </p:cNvSpPr>
            <p:nvPr/>
          </p:nvSpPr>
          <p:spPr bwMode="auto">
            <a:xfrm>
              <a:off x="8153400" y="5943600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18726" y="5986462"/>
              <a:ext cx="978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Data Fusion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Algorithms</a:t>
              </a: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690080" y="4575475"/>
            <a:ext cx="877888" cy="646331"/>
            <a:chOff x="228600" y="4995862"/>
            <a:chExt cx="877888" cy="646331"/>
          </a:xfrm>
        </p:grpSpPr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228600" y="5029200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6717" y="4995862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Data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Analysis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Systems</a:t>
              </a: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1611677" y="5235344"/>
            <a:ext cx="915635" cy="646331"/>
            <a:chOff x="2908765" y="5025806"/>
            <a:chExt cx="915635" cy="646331"/>
          </a:xfrm>
        </p:grpSpPr>
        <p:sp>
          <p:nvSpPr>
            <p:cNvPr id="57" name="Freeform 176"/>
            <p:cNvSpPr>
              <a:spLocks noEditPoints="1"/>
            </p:cNvSpPr>
            <p:nvPr/>
          </p:nvSpPr>
          <p:spPr bwMode="auto">
            <a:xfrm>
              <a:off x="2921112" y="5072062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08765" y="5025806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Ubiquitous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Storage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(Cloud)</a:t>
              </a: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1607124" y="4621731"/>
            <a:ext cx="877888" cy="600075"/>
            <a:chOff x="1179512" y="5042118"/>
            <a:chExt cx="877888" cy="600075"/>
          </a:xfrm>
        </p:grpSpPr>
        <p:sp>
          <p:nvSpPr>
            <p:cNvPr id="55" name="Freeform 75"/>
            <p:cNvSpPr>
              <a:spLocks noEditPoints="1"/>
            </p:cNvSpPr>
            <p:nvPr/>
          </p:nvSpPr>
          <p:spPr bwMode="auto">
            <a:xfrm>
              <a:off x="1179512" y="5042118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25578" y="5108793"/>
              <a:ext cx="774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File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Systems</a:t>
              </a: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3419996" y="4621823"/>
            <a:ext cx="937351" cy="600075"/>
            <a:chOff x="4963083" y="5057632"/>
            <a:chExt cx="937351" cy="600075"/>
          </a:xfrm>
        </p:grpSpPr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5001117" y="5057632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63083" y="5139736"/>
              <a:ext cx="93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Mid-Range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Compute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2386" y="3548666"/>
            <a:ext cx="756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ORNL Compute and Data Environment for Science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15" name="Group 20"/>
          <p:cNvGrpSpPr/>
          <p:nvPr/>
        </p:nvGrpSpPr>
        <p:grpSpPr>
          <a:xfrm>
            <a:off x="4610112" y="4588485"/>
            <a:ext cx="928459" cy="646331"/>
            <a:chOff x="5881928" y="5038724"/>
            <a:chExt cx="928459" cy="646331"/>
          </a:xfrm>
        </p:grpSpPr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5915517" y="5072062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81928" y="5038724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Data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Mining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Algorithms</a:t>
              </a: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5534326" y="5239580"/>
            <a:ext cx="999065" cy="646331"/>
            <a:chOff x="6858000" y="5029200"/>
            <a:chExt cx="928459" cy="646331"/>
          </a:xfrm>
        </p:grpSpPr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6891589" y="5062538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58000" y="5029200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Semantic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Analysis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Algorithms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6529543" y="4579338"/>
            <a:ext cx="1151126" cy="646331"/>
            <a:chOff x="7840474" y="5021847"/>
            <a:chExt cx="1151126" cy="646330"/>
          </a:xfrm>
        </p:grpSpPr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7882188" y="5062538"/>
              <a:ext cx="1033212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40474" y="5021847"/>
              <a:ext cx="115112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Data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Discovery &amp;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Dissemination</a:t>
              </a:r>
            </a:p>
          </p:txBody>
        </p:sp>
      </p:grpSp>
      <p:grpSp>
        <p:nvGrpSpPr>
          <p:cNvPr id="19" name="Group 23"/>
          <p:cNvGrpSpPr/>
          <p:nvPr/>
        </p:nvGrpSpPr>
        <p:grpSpPr>
          <a:xfrm>
            <a:off x="3455476" y="5285322"/>
            <a:ext cx="877888" cy="600075"/>
            <a:chOff x="4148386" y="5824538"/>
            <a:chExt cx="877888" cy="600075"/>
          </a:xfrm>
        </p:grpSpPr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148386" y="5824538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74489" y="5863351"/>
              <a:ext cx="8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Cloud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Compute</a:t>
              </a:r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5530476" y="4581928"/>
            <a:ext cx="1058678" cy="646331"/>
            <a:chOff x="6096000" y="5867400"/>
            <a:chExt cx="1058678" cy="646331"/>
          </a:xfrm>
        </p:grpSpPr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6129586" y="5900738"/>
              <a:ext cx="957014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0" y="5867400"/>
              <a:ext cx="10586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Visualization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&amp; Visual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Analytics</a:t>
              </a:r>
            </a:p>
          </p:txBody>
        </p:sp>
      </p:grpSp>
      <p:grpSp>
        <p:nvGrpSpPr>
          <p:cNvPr id="21" name="Group 25"/>
          <p:cNvGrpSpPr/>
          <p:nvPr/>
        </p:nvGrpSpPr>
        <p:grpSpPr>
          <a:xfrm>
            <a:off x="673112" y="5260751"/>
            <a:ext cx="914399" cy="646331"/>
            <a:chOff x="829770" y="5023069"/>
            <a:chExt cx="914399" cy="646331"/>
          </a:xfrm>
        </p:grpSpPr>
        <p:sp>
          <p:nvSpPr>
            <p:cNvPr id="41" name="Freeform 64"/>
            <p:cNvSpPr>
              <a:spLocks noEditPoints="1"/>
            </p:cNvSpPr>
            <p:nvPr/>
          </p:nvSpPr>
          <p:spPr bwMode="auto">
            <a:xfrm>
              <a:off x="842470" y="5039947"/>
              <a:ext cx="877888" cy="60150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9770" y="5023069"/>
              <a:ext cx="91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Semi-Structured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Storage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6"/>
          <p:cNvGrpSpPr/>
          <p:nvPr/>
        </p:nvGrpSpPr>
        <p:grpSpPr>
          <a:xfrm>
            <a:off x="4639745" y="5277458"/>
            <a:ext cx="877888" cy="600075"/>
            <a:chOff x="6870700" y="4838700"/>
            <a:chExt cx="877888" cy="600075"/>
          </a:xfrm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70700" y="4838700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4897735"/>
              <a:ext cx="7749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Scalable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Indexing</a:t>
              </a: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6518677" y="5244107"/>
            <a:ext cx="1107673" cy="646331"/>
            <a:chOff x="6849274" y="5029200"/>
            <a:chExt cx="945917" cy="646331"/>
          </a:xfrm>
        </p:grpSpPr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6891589" y="5062538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49274" y="5029200"/>
              <a:ext cx="9459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Natural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Language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Processing</a:t>
              </a:r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7647527" y="5248138"/>
            <a:ext cx="931335" cy="646331"/>
            <a:chOff x="8153400" y="5915333"/>
            <a:chExt cx="877888" cy="646331"/>
          </a:xfrm>
        </p:grpSpPr>
        <p:sp>
          <p:nvSpPr>
            <p:cNvPr id="35" name="Freeform 188"/>
            <p:cNvSpPr>
              <a:spLocks noEditPoints="1"/>
            </p:cNvSpPr>
            <p:nvPr/>
          </p:nvSpPr>
          <p:spPr bwMode="auto">
            <a:xfrm>
              <a:off x="8153400" y="5943600"/>
              <a:ext cx="877888" cy="6000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893" y="0"/>
                </a:cxn>
                <a:cxn ang="0">
                  <a:pos x="1013" y="120"/>
                </a:cxn>
                <a:cxn ang="0">
                  <a:pos x="1013" y="555"/>
                </a:cxn>
                <a:cxn ang="0">
                  <a:pos x="893" y="675"/>
                </a:cxn>
                <a:cxn ang="0">
                  <a:pos x="120" y="675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013" h="675">
                  <a:moveTo>
                    <a:pt x="120" y="0"/>
                  </a:moveTo>
                  <a:lnTo>
                    <a:pt x="120" y="0"/>
                  </a:lnTo>
                  <a:lnTo>
                    <a:pt x="893" y="0"/>
                  </a:lnTo>
                  <a:cubicBezTo>
                    <a:pt x="959" y="0"/>
                    <a:pt x="1013" y="53"/>
                    <a:pt x="1013" y="120"/>
                  </a:cubicBezTo>
                  <a:lnTo>
                    <a:pt x="1013" y="555"/>
                  </a:lnTo>
                  <a:cubicBezTo>
                    <a:pt x="1013" y="622"/>
                    <a:pt x="959" y="675"/>
                    <a:pt x="893" y="675"/>
                  </a:cubicBezTo>
                  <a:lnTo>
                    <a:pt x="120" y="675"/>
                  </a:lnTo>
                  <a:cubicBezTo>
                    <a:pt x="54" y="675"/>
                    <a:pt x="0" y="622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0" y="0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53400" y="5915333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Intelligent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User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Interfaces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46077" y="4278232"/>
            <a:ext cx="332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Compute and Data Platforms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5369" y="4261794"/>
            <a:ext cx="189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Tools, Software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673112" y="2884019"/>
            <a:ext cx="2057400" cy="533400"/>
          </a:xfrm>
          <a:prstGeom prst="chevron">
            <a:avLst/>
          </a:prstGeom>
          <a:noFill/>
          <a:ln w="12700">
            <a:solidFill>
              <a:srgbClr val="23552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578112" y="2884019"/>
            <a:ext cx="2057400" cy="533400"/>
          </a:xfrm>
          <a:prstGeom prst="chevron">
            <a:avLst/>
          </a:prstGeom>
          <a:noFill/>
          <a:ln w="12700">
            <a:solidFill>
              <a:srgbClr val="23552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483112" y="2884019"/>
            <a:ext cx="2057400" cy="533400"/>
          </a:xfrm>
          <a:prstGeom prst="chevron">
            <a:avLst/>
          </a:prstGeom>
          <a:noFill/>
          <a:ln w="12700">
            <a:solidFill>
              <a:srgbClr val="23552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388112" y="2884019"/>
            <a:ext cx="2209800" cy="533400"/>
          </a:xfrm>
          <a:prstGeom prst="chevron">
            <a:avLst/>
          </a:prstGeom>
          <a:noFill/>
          <a:ln w="12700">
            <a:solidFill>
              <a:srgbClr val="23552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65212" y="2870402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Single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PI Projects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06712" y="298470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Centers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49812" y="299753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User Facilities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51612" y="2870402"/>
            <a:ext cx="2070100" cy="5847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Multi-Institutional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Projects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92103" y="4005756"/>
            <a:ext cx="4118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Compute and Data Science Liaisons</a:t>
            </a:r>
            <a:endParaRPr lang="en-US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2743200" y="3886200"/>
            <a:ext cx="2599" cy="46194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800600"/>
            <a:ext cx="686948" cy="550886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7457184" y="3887449"/>
            <a:ext cx="0" cy="4572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312878" y="3932872"/>
            <a:ext cx="0" cy="2286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1"/>
          </p:cNvCxnSpPr>
          <p:nvPr/>
        </p:nvCxnSpPr>
        <p:spPr>
          <a:xfrm>
            <a:off x="7772400" y="2666026"/>
            <a:ext cx="0" cy="99157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862796" y="3780472"/>
            <a:ext cx="1" cy="3048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7834" y="4085272"/>
            <a:ext cx="407474" cy="95376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0234" y="4237672"/>
            <a:ext cx="407474" cy="953760"/>
          </a:xfrm>
          <a:prstGeom prst="rect">
            <a:avLst/>
          </a:prstGeom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8078" y="152400"/>
            <a:ext cx="8229600" cy="49629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charset="0"/>
              </a:rPr>
              <a:t>CADES Cloud Initial Infrastructure </a:t>
            </a:r>
            <a:endParaRPr lang="en-US" sz="3200" dirty="0">
              <a:latin typeface="Arial Black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1009650" y="42376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62050" y="43900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314450" y="45424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466850" y="46948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1619250" y="48472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781050" y="45424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933450" y="46948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1085850" y="48472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1238250" y="49996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1390650" y="5152072"/>
            <a:ext cx="285750" cy="3810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>
            <a:endCxn id="3" idx="1"/>
          </p:cNvCxnSpPr>
          <p:nvPr/>
        </p:nvCxnSpPr>
        <p:spPr>
          <a:xfrm>
            <a:off x="1143000" y="3932872"/>
            <a:ext cx="9525" cy="3048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550949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Scalable Storage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5 Petabytes</a:t>
            </a:r>
            <a:r>
              <a:rPr lang="en-US" sz="1200" dirty="0" smtClean="0">
                <a:solidFill>
                  <a:prstClr val="black"/>
                </a:solidFill>
              </a:rPr>
              <a:t> – Lustre, Cinder,  Swift, RADOS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" name="Can 36"/>
          <p:cNvSpPr/>
          <p:nvPr/>
        </p:nvSpPr>
        <p:spPr>
          <a:xfrm>
            <a:off x="2610368" y="4237672"/>
            <a:ext cx="285750" cy="381000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2381768" y="4390072"/>
            <a:ext cx="285750" cy="381000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Can 38"/>
          <p:cNvSpPr/>
          <p:nvPr/>
        </p:nvSpPr>
        <p:spPr>
          <a:xfrm>
            <a:off x="2838968" y="4390072"/>
            <a:ext cx="285750" cy="381000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2610368" y="4542472"/>
            <a:ext cx="285750" cy="381000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5000" y="4961453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Shared home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450 Terabytes </a:t>
            </a:r>
            <a:r>
              <a:rPr lang="en-US" sz="1200" dirty="0" smtClean="0">
                <a:solidFill>
                  <a:prstClr val="black"/>
                </a:solidFill>
              </a:rPr>
              <a:t>- NFS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412" name="Picture 174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3034" y="4237672"/>
            <a:ext cx="407474" cy="9537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5434" y="4390072"/>
            <a:ext cx="407474" cy="95376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948396" y="5380672"/>
            <a:ext cx="175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Utility Compute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Databases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Web Servers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Workflow Engines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Other Persistent Services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419" name="Picture 174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0032" y="4009072"/>
            <a:ext cx="603564" cy="1270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432" y="4085272"/>
            <a:ext cx="603564" cy="127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4832" y="4237672"/>
            <a:ext cx="603564" cy="1270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5396" y="4085272"/>
            <a:ext cx="603564" cy="1270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796" y="4237672"/>
            <a:ext cx="603564" cy="1270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0196" y="4390072"/>
            <a:ext cx="603564" cy="12700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3357028" y="552414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High Performance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Data Mining, Fusion &amp; Analytics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Modeling &amp; Simulation</a:t>
            </a:r>
          </a:p>
        </p:txBody>
      </p:sp>
      <p:sp>
        <p:nvSpPr>
          <p:cNvPr id="64" name="Cloud 63"/>
          <p:cNvSpPr/>
          <p:nvPr/>
        </p:nvSpPr>
        <p:spPr>
          <a:xfrm>
            <a:off x="6858000" y="1752600"/>
            <a:ext cx="18288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ESNet &amp; Internet2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7136905" y="2994718"/>
            <a:ext cx="963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100 Gbps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800" y="788075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 Data Intensive computing environment serving multiple projects and use cases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dirty="0">
                <a:solidFill>
                  <a:prstClr val="black"/>
                </a:solidFill>
              </a:rPr>
              <a:t>rich software stack enabling highly </a:t>
            </a:r>
            <a:r>
              <a:rPr lang="en-US" dirty="0" smtClean="0">
                <a:solidFill>
                  <a:prstClr val="black"/>
                </a:solidFill>
              </a:rPr>
              <a:t>integrated, collaborative, </a:t>
            </a:r>
            <a:r>
              <a:rPr lang="en-US" dirty="0">
                <a:solidFill>
                  <a:prstClr val="black"/>
                </a:solidFill>
              </a:rPr>
              <a:t>data-centric research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Supporting multiple data security levels from open </a:t>
            </a:r>
            <a:r>
              <a:rPr lang="en-US" dirty="0">
                <a:solidFill>
                  <a:prstClr val="black"/>
                </a:solidFill>
              </a:rPr>
              <a:t>research </a:t>
            </a:r>
            <a:r>
              <a:rPr lang="en-US" dirty="0" smtClean="0">
                <a:solidFill>
                  <a:prstClr val="black"/>
                </a:solidFill>
              </a:rPr>
              <a:t>enclaves to secure enclaves for PHI and proprietary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Open protocols and self-service portal for admins/users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971800"/>
            <a:ext cx="6248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OpenStack IaaS &amp; Parallel Compute/Data Environment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788" y="4237672"/>
            <a:ext cx="1682212" cy="7866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00996" y="538067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Integration With </a:t>
            </a:r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xtreme scale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27 Petaflops </a:t>
            </a:r>
            <a:r>
              <a:rPr lang="en-US" sz="1200" dirty="0" smtClean="0">
                <a:solidFill>
                  <a:prstClr val="black"/>
                </a:solidFill>
              </a:rPr>
              <a:t>– Titan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200 Petabytes </a:t>
            </a:r>
            <a:r>
              <a:rPr lang="en-US" sz="1200" dirty="0" smtClean="0">
                <a:solidFill>
                  <a:prstClr val="black"/>
                </a:solidFill>
              </a:rPr>
              <a:t>– HPSS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30 Petabytes </a:t>
            </a:r>
            <a:r>
              <a:rPr lang="en-US" sz="1200" dirty="0" smtClean="0">
                <a:solidFill>
                  <a:prstClr val="black"/>
                </a:solidFill>
              </a:rPr>
              <a:t>- Lustre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99" y="4800600"/>
            <a:ext cx="837349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4343400" y="-152400"/>
            <a:ext cx="381000" cy="800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Scalable I/O Backplane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14372"/>
          </a:xfrm>
        </p:spPr>
        <p:txBody>
          <a:bodyPr/>
          <a:lstStyle/>
          <a:p>
            <a:pPr algn="ctr"/>
            <a:r>
              <a:rPr lang="en-US" sz="3200" dirty="0" smtClean="0"/>
              <a:t>SDN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041023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Evaluating potential use cases of SDN in CADES to facilitate dynamic reconfiguration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WFO project  to evaluate SDN </a:t>
            </a:r>
            <a:r>
              <a:rPr lang="en-US" sz="2400" dirty="0" smtClean="0"/>
              <a:t>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valuating open source and vendor  controllers (Nagi Rao)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Local and wide area (simulated) path control based on performance feedback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Discussion with Ciena on SDN support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1" y="177801"/>
            <a:ext cx="8229600" cy="667875"/>
          </a:xfrm>
        </p:spPr>
        <p:txBody>
          <a:bodyPr/>
          <a:lstStyle/>
          <a:p>
            <a:pPr algn="ctr"/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229600" cy="1421928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3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FB6BC5212274E96D71AF376B66F50" ma:contentTypeVersion="0" ma:contentTypeDescription="Create a new document." ma:contentTypeScope="" ma:versionID="3321d15e2dc0b5f4ae486cb44b43c5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EB242-6382-42FC-9FCF-70E7BD45B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924C1-C1AC-46BF-AB9D-402D6189D128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5E1EA6-5C19-4F6F-BFDF-6FDA9EA16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1761</TotalTime>
  <Words>441</Words>
  <Application>Microsoft Office PowerPoint</Application>
  <PresentationFormat>On-screen Show (4:3)</PresentationFormat>
  <Paragraphs>127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Theme</vt:lpstr>
      <vt:lpstr>1_Default Theme</vt:lpstr>
      <vt:lpstr>2_Default Theme</vt:lpstr>
      <vt:lpstr>ORNL Site Report</vt:lpstr>
      <vt:lpstr>Optical Upgrades</vt:lpstr>
      <vt:lpstr>IPv6 </vt:lpstr>
      <vt:lpstr>Mobility</vt:lpstr>
      <vt:lpstr>Cloud</vt:lpstr>
      <vt:lpstr>Data Science and Compute Strategy at ORNL    </vt:lpstr>
      <vt:lpstr>CADES Cloud Initial Infrastructure </vt:lpstr>
      <vt:lpstr>SDN</vt:lpstr>
      <vt:lpstr>Questions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Philip J. Demar</cp:lastModifiedBy>
  <cp:revision>80</cp:revision>
  <dcterms:created xsi:type="dcterms:W3CDTF">2013-05-09T12:39:09Z</dcterms:created>
  <dcterms:modified xsi:type="dcterms:W3CDTF">2014-02-25T16:32:05Z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0x0101006F9FB6BC5212274E96D71AF376B66F50</vt:lpwstr>
  </property>
</Properties>
</file>