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37" r:id="rId2"/>
    <p:sldMasterId id="2147483763" r:id="rId3"/>
    <p:sldMasterId id="2147483784" r:id="rId4"/>
    <p:sldMasterId id="2147483807" r:id="rId5"/>
    <p:sldMasterId id="2147483822" r:id="rId6"/>
    <p:sldMasterId id="2147483833" r:id="rId7"/>
    <p:sldMasterId id="2147483845" r:id="rId8"/>
    <p:sldMasterId id="2147483855" r:id="rId9"/>
    <p:sldMasterId id="2147483875" r:id="rId10"/>
    <p:sldMasterId id="2147483885" r:id="rId11"/>
  </p:sldMasterIdLst>
  <p:notesMasterIdLst>
    <p:notesMasterId r:id="rId43"/>
  </p:notesMasterIdLst>
  <p:handoutMasterIdLst>
    <p:handoutMasterId r:id="rId44"/>
  </p:handoutMasterIdLst>
  <p:sldIdLst>
    <p:sldId id="441" r:id="rId12"/>
    <p:sldId id="466" r:id="rId13"/>
    <p:sldId id="325" r:id="rId14"/>
    <p:sldId id="362" r:id="rId15"/>
    <p:sldId id="327" r:id="rId16"/>
    <p:sldId id="464" r:id="rId17"/>
    <p:sldId id="436" r:id="rId18"/>
    <p:sldId id="405" r:id="rId19"/>
    <p:sldId id="449" r:id="rId20"/>
    <p:sldId id="455" r:id="rId21"/>
    <p:sldId id="341" r:id="rId22"/>
    <p:sldId id="451" r:id="rId23"/>
    <p:sldId id="452" r:id="rId24"/>
    <p:sldId id="453" r:id="rId25"/>
    <p:sldId id="454" r:id="rId26"/>
    <p:sldId id="443" r:id="rId27"/>
    <p:sldId id="444" r:id="rId28"/>
    <p:sldId id="445" r:id="rId29"/>
    <p:sldId id="446" r:id="rId30"/>
    <p:sldId id="447" r:id="rId31"/>
    <p:sldId id="448" r:id="rId32"/>
    <p:sldId id="468" r:id="rId33"/>
    <p:sldId id="467" r:id="rId34"/>
    <p:sldId id="465" r:id="rId35"/>
    <p:sldId id="459" r:id="rId36"/>
    <p:sldId id="461" r:id="rId37"/>
    <p:sldId id="458" r:id="rId38"/>
    <p:sldId id="373" r:id="rId39"/>
    <p:sldId id="462" r:id="rId40"/>
    <p:sldId id="406" r:id="rId41"/>
    <p:sldId id="361" r:id="rId4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521415D9-36F7-43E2-AB2F-B90AF26B5E84}">
      <p14:sectionLst xmlns:p14="http://schemas.microsoft.com/office/powerpoint/2010/main">
        <p14:section name="Intro" id="{2DAB5B55-28B6-B446-A697-AD606497E5C7}">
          <p14:sldIdLst>
            <p14:sldId id="441"/>
            <p14:sldId id="466"/>
            <p14:sldId id="325"/>
          </p14:sldIdLst>
        </p14:section>
        <p14:section name="Recap of Past 6 Months" id="{FF0A20D6-EA0B-BB47-BF61-840AA5CC2E1A}">
          <p14:sldIdLst>
            <p14:sldId id="362"/>
            <p14:sldId id="327"/>
            <p14:sldId id="464"/>
            <p14:sldId id="436"/>
            <p14:sldId id="405"/>
            <p14:sldId id="449"/>
            <p14:sldId id="455"/>
            <p14:sldId id="341"/>
            <p14:sldId id="451"/>
            <p14:sldId id="452"/>
            <p14:sldId id="453"/>
            <p14:sldId id="454"/>
            <p14:sldId id="443"/>
            <p14:sldId id="444"/>
            <p14:sldId id="445"/>
            <p14:sldId id="446"/>
            <p14:sldId id="447"/>
            <p14:sldId id="448"/>
            <p14:sldId id="468"/>
            <p14:sldId id="467"/>
            <p14:sldId id="465"/>
            <p14:sldId id="459"/>
            <p14:sldId id="461"/>
            <p14:sldId id="458"/>
          </p14:sldIdLst>
        </p14:section>
        <p14:section name="announcements" id="{15525C20-1CA2-4048-97AD-BF6358338272}">
          <p14:sldIdLst>
            <p14:sldId id="373"/>
            <p14:sldId id="462"/>
            <p14:sldId id="406"/>
          </p14:sldIdLst>
        </p14:section>
        <p14:section name="Conclusion" id="{E5092EEB-795E-7540-AEE7-597DFB4A024A}">
          <p14:sldIdLst>
            <p14:sldId id="361"/>
          </p14:sldIdLst>
        </p14:section>
        <p14:section name="July ESCC slides" id="{7F777912-C7F7-D44C-9621-B2EDB633C74F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00FF00"/>
    <a:srgbClr val="66FF66"/>
    <a:srgbClr val="629FC3"/>
    <a:srgbClr val="558ED5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69" autoAdjust="0"/>
    <p:restoredTop sz="58605" autoAdjust="0"/>
  </p:normalViewPr>
  <p:slideViewPr>
    <p:cSldViewPr snapToGrid="0" snapToObjects="1">
      <p:cViewPr>
        <p:scale>
          <a:sx n="100" d="100"/>
          <a:sy n="100" d="100"/>
        </p:scale>
        <p:origin x="-282" y="10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9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13FEF6-483E-BA49-9E00-E9E76195C8C4}" type="doc">
      <dgm:prSet loTypeId="urn:microsoft.com/office/officeart/2005/8/layout/hierarchy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9B8E78-BC66-CD44-B519-3D229B0A3CD5}">
      <dgm:prSet phldrT="[Text]"/>
      <dgm:spPr/>
      <dgm:t>
        <a:bodyPr/>
        <a:lstStyle/>
        <a:p>
          <a:r>
            <a:rPr lang="en-US" dirty="0" smtClean="0"/>
            <a:t>Discovery is  unconstrained by geography.</a:t>
          </a:r>
          <a:endParaRPr lang="en-US" dirty="0"/>
        </a:p>
      </dgm:t>
    </dgm:pt>
    <dgm:pt modelId="{C9D58B7E-0692-814A-9367-9ACE521B4FC1}" type="parTrans" cxnId="{FC5C76FB-AC4E-DB4B-988F-BD64EC172E5E}">
      <dgm:prSet/>
      <dgm:spPr/>
      <dgm:t>
        <a:bodyPr/>
        <a:lstStyle/>
        <a:p>
          <a:endParaRPr lang="en-US"/>
        </a:p>
      </dgm:t>
    </dgm:pt>
    <dgm:pt modelId="{199B90DB-96FB-A64F-8375-FA97F7EC83F9}" type="sibTrans" cxnId="{FC5C76FB-AC4E-DB4B-988F-BD64EC172E5E}">
      <dgm:prSet/>
      <dgm:spPr/>
      <dgm:t>
        <a:bodyPr/>
        <a:lstStyle/>
        <a:p>
          <a:endParaRPr lang="en-US"/>
        </a:p>
      </dgm:t>
    </dgm:pt>
    <dgm:pt modelId="{560177C7-BD99-3541-BD4A-FA6883BB4D62}">
      <dgm:prSet phldrT="[Text]"/>
      <dgm:spPr/>
      <dgm:t>
        <a:bodyPr/>
        <a:lstStyle/>
        <a:p>
          <a:r>
            <a:rPr lang="en-US" dirty="0" smtClean="0"/>
            <a:t>2. Provide information and tools for optimal network use.</a:t>
          </a:r>
        </a:p>
      </dgm:t>
    </dgm:pt>
    <dgm:pt modelId="{4C75125C-FA3B-EE4F-BB86-21DABDC3E4DE}" type="parTrans" cxnId="{EE71D362-946B-5F44-9728-EB2058B50C29}">
      <dgm:prSet/>
      <dgm:spPr/>
      <dgm:t>
        <a:bodyPr/>
        <a:lstStyle/>
        <a:p>
          <a:endParaRPr lang="en-US"/>
        </a:p>
      </dgm:t>
    </dgm:pt>
    <dgm:pt modelId="{39795CAF-5107-354A-930E-80879DA24A89}" type="sibTrans" cxnId="{EE71D362-946B-5F44-9728-EB2058B50C29}">
      <dgm:prSet/>
      <dgm:spPr/>
      <dgm:t>
        <a:bodyPr/>
        <a:lstStyle/>
        <a:p>
          <a:endParaRPr lang="en-US"/>
        </a:p>
      </dgm:t>
    </dgm:pt>
    <dgm:pt modelId="{E17E9942-2287-544A-A590-9EEBEDBA0B2B}">
      <dgm:prSet phldrT="[Text]" custT="1"/>
      <dgm:spPr/>
      <dgm:t>
        <a:bodyPr/>
        <a:lstStyle/>
        <a:p>
          <a:r>
            <a:rPr lang="en-US" sz="3200" dirty="0" smtClean="0"/>
            <a:t>vision:</a:t>
          </a:r>
          <a:endParaRPr lang="en-US" sz="3200" dirty="0"/>
        </a:p>
      </dgm:t>
    </dgm:pt>
    <dgm:pt modelId="{7789F2B2-A958-D44F-95CC-B4E96A997B80}" type="parTrans" cxnId="{3ED7FB32-64CF-B447-A988-AC01B7249A13}">
      <dgm:prSet/>
      <dgm:spPr/>
      <dgm:t>
        <a:bodyPr/>
        <a:lstStyle/>
        <a:p>
          <a:endParaRPr lang="en-US"/>
        </a:p>
      </dgm:t>
    </dgm:pt>
    <dgm:pt modelId="{DAEF4727-16C7-5045-8965-901ABAC4A327}" type="sibTrans" cxnId="{3ED7FB32-64CF-B447-A988-AC01B7249A13}">
      <dgm:prSet/>
      <dgm:spPr/>
      <dgm:t>
        <a:bodyPr/>
        <a:lstStyle/>
        <a:p>
          <a:endParaRPr lang="en-US"/>
        </a:p>
      </dgm:t>
    </dgm:pt>
    <dgm:pt modelId="{276540A9-09A7-A444-A2F6-87D0A9C94F6B}">
      <dgm:prSet phldrT="[Text]" custT="1"/>
      <dgm:spPr/>
      <dgm:t>
        <a:bodyPr/>
        <a:lstStyle/>
        <a:p>
          <a:r>
            <a:rPr lang="en-US" sz="3200" dirty="0" smtClean="0"/>
            <a:t>goals:</a:t>
          </a:r>
          <a:endParaRPr lang="en-US" sz="3200" dirty="0"/>
        </a:p>
      </dgm:t>
    </dgm:pt>
    <dgm:pt modelId="{0D5CC7E8-531C-1147-AB02-945476AE91DE}" type="parTrans" cxnId="{4E5CDA89-F223-0A4E-BECC-EF5FE43354F8}">
      <dgm:prSet/>
      <dgm:spPr/>
      <dgm:t>
        <a:bodyPr/>
        <a:lstStyle/>
        <a:p>
          <a:endParaRPr lang="en-US"/>
        </a:p>
      </dgm:t>
    </dgm:pt>
    <dgm:pt modelId="{85AA5222-C82F-054F-9F1C-86C217FF1FEC}" type="sibTrans" cxnId="{4E5CDA89-F223-0A4E-BECC-EF5FE43354F8}">
      <dgm:prSet/>
      <dgm:spPr/>
      <dgm:t>
        <a:bodyPr/>
        <a:lstStyle/>
        <a:p>
          <a:endParaRPr lang="en-US"/>
        </a:p>
      </dgm:t>
    </dgm:pt>
    <dgm:pt modelId="{415B5EA5-780C-4B4A-B663-63E0A14F4875}">
      <dgm:prSet/>
      <dgm:spPr/>
      <dgm:t>
        <a:bodyPr/>
        <a:lstStyle/>
        <a:p>
          <a:r>
            <a:rPr lang="en-US" dirty="0" smtClean="0"/>
            <a:t>3. Pioneer architectures, protocols, applications.</a:t>
          </a:r>
          <a:endParaRPr lang="en-US" dirty="0"/>
        </a:p>
      </dgm:t>
    </dgm:pt>
    <dgm:pt modelId="{529FD281-CBF2-6648-AB37-CC0218984B1A}" type="parTrans" cxnId="{10D7B20B-DB33-3B45-84CF-97CFCFD8F0AE}">
      <dgm:prSet/>
      <dgm:spPr/>
      <dgm:t>
        <a:bodyPr/>
        <a:lstStyle/>
        <a:p>
          <a:endParaRPr lang="en-US"/>
        </a:p>
      </dgm:t>
    </dgm:pt>
    <dgm:pt modelId="{0625F39E-0072-1A4A-A360-FA6F0FC8AD60}" type="sibTrans" cxnId="{10D7B20B-DB33-3B45-84CF-97CFCFD8F0AE}">
      <dgm:prSet/>
      <dgm:spPr/>
      <dgm:t>
        <a:bodyPr/>
        <a:lstStyle/>
        <a:p>
          <a:endParaRPr lang="en-US"/>
        </a:p>
      </dgm:t>
    </dgm:pt>
    <dgm:pt modelId="{F4DB2D92-18FE-B44C-A7AA-834C2398A1AB}">
      <dgm:prSet/>
      <dgm:spPr/>
      <dgm:t>
        <a:bodyPr/>
        <a:lstStyle/>
        <a:p>
          <a:r>
            <a:rPr lang="en-US" dirty="0" smtClean="0"/>
            <a:t>1. Improve networking practices globally.</a:t>
          </a:r>
          <a:endParaRPr lang="en-US" dirty="0"/>
        </a:p>
      </dgm:t>
    </dgm:pt>
    <dgm:pt modelId="{9AB7C857-D8FC-2043-B96B-0624F8E16519}" type="parTrans" cxnId="{4D30CBA8-DF6A-D344-AE8F-4069A75D1762}">
      <dgm:prSet/>
      <dgm:spPr/>
      <dgm:t>
        <a:bodyPr/>
        <a:lstStyle/>
        <a:p>
          <a:endParaRPr lang="en-US"/>
        </a:p>
      </dgm:t>
    </dgm:pt>
    <dgm:pt modelId="{8BA997F4-F08D-6E41-9A12-373C44EF50F5}" type="sibTrans" cxnId="{4D30CBA8-DF6A-D344-AE8F-4069A75D1762}">
      <dgm:prSet/>
      <dgm:spPr/>
      <dgm:t>
        <a:bodyPr/>
        <a:lstStyle/>
        <a:p>
          <a:endParaRPr lang="en-US"/>
        </a:p>
      </dgm:t>
    </dgm:pt>
    <dgm:pt modelId="{52FFD2BD-48FD-E941-8F0F-8891290315FC}" type="pres">
      <dgm:prSet presAssocID="{2C13FEF6-483E-BA49-9E00-E9E76195C8C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EFF75C-83A6-5645-A45D-C26D3FE02EF6}" type="pres">
      <dgm:prSet presAssocID="{2C13FEF6-483E-BA49-9E00-E9E76195C8C4}" presName="hierFlow" presStyleCnt="0"/>
      <dgm:spPr/>
    </dgm:pt>
    <dgm:pt modelId="{52A65E47-8A1B-3747-9744-4F0B52E345BC}" type="pres">
      <dgm:prSet presAssocID="{2C13FEF6-483E-BA49-9E00-E9E76195C8C4}" presName="firstBuf" presStyleCnt="0"/>
      <dgm:spPr/>
    </dgm:pt>
    <dgm:pt modelId="{8748CFBC-D43F-BF4C-A05C-EAA434424CE4}" type="pres">
      <dgm:prSet presAssocID="{2C13FEF6-483E-BA49-9E00-E9E76195C8C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AFCF532-B0AB-9C48-BE10-802A0A04B640}" type="pres">
      <dgm:prSet presAssocID="{4B9B8E78-BC66-CD44-B519-3D229B0A3CD5}" presName="Name14" presStyleCnt="0"/>
      <dgm:spPr/>
    </dgm:pt>
    <dgm:pt modelId="{A3B3D4D3-B835-574B-BA2C-C0587DDB64C8}" type="pres">
      <dgm:prSet presAssocID="{4B9B8E78-BC66-CD44-B519-3D229B0A3CD5}" presName="level1Shape" presStyleLbl="node0" presStyleIdx="0" presStyleCnt="1" custLinFactNeighborX="6696" custLinFactNeighborY="-332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22912D-D3DD-F143-9E2C-29A7C8953979}" type="pres">
      <dgm:prSet presAssocID="{4B9B8E78-BC66-CD44-B519-3D229B0A3CD5}" presName="hierChild2" presStyleCnt="0"/>
      <dgm:spPr/>
    </dgm:pt>
    <dgm:pt modelId="{D9C6E965-A625-8443-BDAC-D99F535982CC}" type="pres">
      <dgm:prSet presAssocID="{9AB7C857-D8FC-2043-B96B-0624F8E16519}" presName="Name19" presStyleLbl="parChTrans1D2" presStyleIdx="0" presStyleCnt="3"/>
      <dgm:spPr/>
      <dgm:t>
        <a:bodyPr/>
        <a:lstStyle/>
        <a:p>
          <a:endParaRPr lang="en-US"/>
        </a:p>
      </dgm:t>
    </dgm:pt>
    <dgm:pt modelId="{07EBD661-8439-2342-AEA7-7B244B51C5A6}" type="pres">
      <dgm:prSet presAssocID="{F4DB2D92-18FE-B44C-A7AA-834C2398A1AB}" presName="Name21" presStyleCnt="0"/>
      <dgm:spPr/>
    </dgm:pt>
    <dgm:pt modelId="{EDC2E5E5-4A96-5144-9CB3-CDCE807ADCA5}" type="pres">
      <dgm:prSet presAssocID="{F4DB2D92-18FE-B44C-A7AA-834C2398A1AB}" presName="level2Shape" presStyleLbl="node2" presStyleIdx="0" presStyleCnt="3" custLinFactNeighborY="-33264"/>
      <dgm:spPr/>
      <dgm:t>
        <a:bodyPr/>
        <a:lstStyle/>
        <a:p>
          <a:endParaRPr lang="en-US"/>
        </a:p>
      </dgm:t>
    </dgm:pt>
    <dgm:pt modelId="{EB682D09-5EC3-E24B-B3BB-B973CBD55557}" type="pres">
      <dgm:prSet presAssocID="{F4DB2D92-18FE-B44C-A7AA-834C2398A1AB}" presName="hierChild3" presStyleCnt="0"/>
      <dgm:spPr/>
    </dgm:pt>
    <dgm:pt modelId="{138B3E19-3248-0E46-806E-380646CD9A44}" type="pres">
      <dgm:prSet presAssocID="{4C75125C-FA3B-EE4F-BB86-21DABDC3E4DE}" presName="Name19" presStyleLbl="parChTrans1D2" presStyleIdx="1" presStyleCnt="3"/>
      <dgm:spPr/>
      <dgm:t>
        <a:bodyPr/>
        <a:lstStyle/>
        <a:p>
          <a:endParaRPr lang="en-US"/>
        </a:p>
      </dgm:t>
    </dgm:pt>
    <dgm:pt modelId="{15665D83-1196-5144-8474-CE16A18361A7}" type="pres">
      <dgm:prSet presAssocID="{560177C7-BD99-3541-BD4A-FA6883BB4D62}" presName="Name21" presStyleCnt="0"/>
      <dgm:spPr/>
    </dgm:pt>
    <dgm:pt modelId="{DBF6CD4F-3CA7-824F-B819-E1FA4865CF71}" type="pres">
      <dgm:prSet presAssocID="{560177C7-BD99-3541-BD4A-FA6883BB4D62}" presName="level2Shape" presStyleLbl="node2" presStyleIdx="1" presStyleCnt="3" custLinFactNeighborX="7203" custLinFactNeighborY="-33264"/>
      <dgm:spPr/>
      <dgm:t>
        <a:bodyPr/>
        <a:lstStyle/>
        <a:p>
          <a:endParaRPr lang="en-US"/>
        </a:p>
      </dgm:t>
    </dgm:pt>
    <dgm:pt modelId="{42875F89-6EEA-D745-ACEB-1B87C08D135F}" type="pres">
      <dgm:prSet presAssocID="{560177C7-BD99-3541-BD4A-FA6883BB4D62}" presName="hierChild3" presStyleCnt="0"/>
      <dgm:spPr/>
    </dgm:pt>
    <dgm:pt modelId="{EA3B4309-050A-3E4F-9D95-E07CDC2A1365}" type="pres">
      <dgm:prSet presAssocID="{529FD281-CBF2-6648-AB37-CC0218984B1A}" presName="Name19" presStyleLbl="parChTrans1D2" presStyleIdx="2" presStyleCnt="3"/>
      <dgm:spPr/>
      <dgm:t>
        <a:bodyPr/>
        <a:lstStyle/>
        <a:p>
          <a:endParaRPr lang="en-US"/>
        </a:p>
      </dgm:t>
    </dgm:pt>
    <dgm:pt modelId="{7CC78571-13D6-BC4F-8490-70F6B1F7CDD6}" type="pres">
      <dgm:prSet presAssocID="{415B5EA5-780C-4B4A-B663-63E0A14F4875}" presName="Name21" presStyleCnt="0"/>
      <dgm:spPr/>
    </dgm:pt>
    <dgm:pt modelId="{811BF062-AD47-4A48-AD3F-8001B559C33A}" type="pres">
      <dgm:prSet presAssocID="{415B5EA5-780C-4B4A-B663-63E0A14F4875}" presName="level2Shape" presStyleLbl="node2" presStyleIdx="2" presStyleCnt="3" custLinFactNeighborY="-33264"/>
      <dgm:spPr/>
      <dgm:t>
        <a:bodyPr/>
        <a:lstStyle/>
        <a:p>
          <a:endParaRPr lang="en-US"/>
        </a:p>
      </dgm:t>
    </dgm:pt>
    <dgm:pt modelId="{60BEF35A-5929-9A43-B5A3-157FADF22A3A}" type="pres">
      <dgm:prSet presAssocID="{415B5EA5-780C-4B4A-B663-63E0A14F4875}" presName="hierChild3" presStyleCnt="0"/>
      <dgm:spPr/>
    </dgm:pt>
    <dgm:pt modelId="{B2C1A0F5-3C9C-BB4C-B91C-C3D0778A2D18}" type="pres">
      <dgm:prSet presAssocID="{2C13FEF6-483E-BA49-9E00-E9E76195C8C4}" presName="bgShapesFlow" presStyleCnt="0"/>
      <dgm:spPr/>
    </dgm:pt>
    <dgm:pt modelId="{C95C196E-8D39-8D41-AB4D-5F202660EA9F}" type="pres">
      <dgm:prSet presAssocID="{E17E9942-2287-544A-A590-9EEBEDBA0B2B}" presName="rectComp" presStyleCnt="0"/>
      <dgm:spPr/>
    </dgm:pt>
    <dgm:pt modelId="{912A044B-DD65-2448-AF9E-1EB1ABD50AA4}" type="pres">
      <dgm:prSet presAssocID="{E17E9942-2287-544A-A590-9EEBEDBA0B2B}" presName="bgRect" presStyleLbl="bgShp" presStyleIdx="0" presStyleCnt="2" custLinFactNeighborY="-27716"/>
      <dgm:spPr/>
      <dgm:t>
        <a:bodyPr/>
        <a:lstStyle/>
        <a:p>
          <a:endParaRPr lang="en-US"/>
        </a:p>
      </dgm:t>
    </dgm:pt>
    <dgm:pt modelId="{56DA2137-7DB4-F64E-807D-21182B661708}" type="pres">
      <dgm:prSet presAssocID="{E17E9942-2287-544A-A590-9EEBEDBA0B2B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33A097-0A31-BF48-9D8B-4A545768778E}" type="pres">
      <dgm:prSet presAssocID="{E17E9942-2287-544A-A590-9EEBEDBA0B2B}" presName="spComp" presStyleCnt="0"/>
      <dgm:spPr/>
    </dgm:pt>
    <dgm:pt modelId="{8731CE26-270A-F04F-9755-B23CDA329CE1}" type="pres">
      <dgm:prSet presAssocID="{E17E9942-2287-544A-A590-9EEBEDBA0B2B}" presName="vSp" presStyleCnt="0"/>
      <dgm:spPr/>
    </dgm:pt>
    <dgm:pt modelId="{18368EDF-90A4-AE4B-88C0-EFD20377BA9A}" type="pres">
      <dgm:prSet presAssocID="{276540A9-09A7-A444-A2F6-87D0A9C94F6B}" presName="rectComp" presStyleCnt="0"/>
      <dgm:spPr/>
    </dgm:pt>
    <dgm:pt modelId="{B016A014-14E5-E046-AEE6-00C0E84499F6}" type="pres">
      <dgm:prSet presAssocID="{276540A9-09A7-A444-A2F6-87D0A9C94F6B}" presName="bgRect" presStyleLbl="bgShp" presStyleIdx="1" presStyleCnt="2" custLinFactNeighborY="-25200"/>
      <dgm:spPr/>
      <dgm:t>
        <a:bodyPr/>
        <a:lstStyle/>
        <a:p>
          <a:endParaRPr lang="en-US"/>
        </a:p>
      </dgm:t>
    </dgm:pt>
    <dgm:pt modelId="{2373E54B-ACCC-B74C-A17E-81EDC051D6F1}" type="pres">
      <dgm:prSet presAssocID="{276540A9-09A7-A444-A2F6-87D0A9C94F6B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7EF61F-5E91-D841-8F78-38481A59C6DF}" type="presOf" srcId="{529FD281-CBF2-6648-AB37-CC0218984B1A}" destId="{EA3B4309-050A-3E4F-9D95-E07CDC2A1365}" srcOrd="0" destOrd="0" presId="urn:microsoft.com/office/officeart/2005/8/layout/hierarchy6"/>
    <dgm:cxn modelId="{10D7B20B-DB33-3B45-84CF-97CFCFD8F0AE}" srcId="{4B9B8E78-BC66-CD44-B519-3D229B0A3CD5}" destId="{415B5EA5-780C-4B4A-B663-63E0A14F4875}" srcOrd="2" destOrd="0" parTransId="{529FD281-CBF2-6648-AB37-CC0218984B1A}" sibTransId="{0625F39E-0072-1A4A-A360-FA6F0FC8AD60}"/>
    <dgm:cxn modelId="{107EC29E-49E7-2243-AD65-C79D68EC0167}" type="presOf" srcId="{E17E9942-2287-544A-A590-9EEBEDBA0B2B}" destId="{912A044B-DD65-2448-AF9E-1EB1ABD50AA4}" srcOrd="0" destOrd="0" presId="urn:microsoft.com/office/officeart/2005/8/layout/hierarchy6"/>
    <dgm:cxn modelId="{02E130D1-B446-C04E-B0BD-4CF1EF67D2F7}" type="presOf" srcId="{4C75125C-FA3B-EE4F-BB86-21DABDC3E4DE}" destId="{138B3E19-3248-0E46-806E-380646CD9A44}" srcOrd="0" destOrd="0" presId="urn:microsoft.com/office/officeart/2005/8/layout/hierarchy6"/>
    <dgm:cxn modelId="{4D30CBA8-DF6A-D344-AE8F-4069A75D1762}" srcId="{4B9B8E78-BC66-CD44-B519-3D229B0A3CD5}" destId="{F4DB2D92-18FE-B44C-A7AA-834C2398A1AB}" srcOrd="0" destOrd="0" parTransId="{9AB7C857-D8FC-2043-B96B-0624F8E16519}" sibTransId="{8BA997F4-F08D-6E41-9A12-373C44EF50F5}"/>
    <dgm:cxn modelId="{75F8FDD5-D701-454B-B542-1DE69B195391}" type="presOf" srcId="{E17E9942-2287-544A-A590-9EEBEDBA0B2B}" destId="{56DA2137-7DB4-F64E-807D-21182B661708}" srcOrd="1" destOrd="0" presId="urn:microsoft.com/office/officeart/2005/8/layout/hierarchy6"/>
    <dgm:cxn modelId="{DB079808-B76D-F849-8FE3-D708D7B05433}" type="presOf" srcId="{2C13FEF6-483E-BA49-9E00-E9E76195C8C4}" destId="{52FFD2BD-48FD-E941-8F0F-8891290315FC}" srcOrd="0" destOrd="0" presId="urn:microsoft.com/office/officeart/2005/8/layout/hierarchy6"/>
    <dgm:cxn modelId="{EE71D362-946B-5F44-9728-EB2058B50C29}" srcId="{4B9B8E78-BC66-CD44-B519-3D229B0A3CD5}" destId="{560177C7-BD99-3541-BD4A-FA6883BB4D62}" srcOrd="1" destOrd="0" parTransId="{4C75125C-FA3B-EE4F-BB86-21DABDC3E4DE}" sibTransId="{39795CAF-5107-354A-930E-80879DA24A89}"/>
    <dgm:cxn modelId="{756AAF5E-D37C-8847-A325-CDF1EA15C4B0}" type="presOf" srcId="{F4DB2D92-18FE-B44C-A7AA-834C2398A1AB}" destId="{EDC2E5E5-4A96-5144-9CB3-CDCE807ADCA5}" srcOrd="0" destOrd="0" presId="urn:microsoft.com/office/officeart/2005/8/layout/hierarchy6"/>
    <dgm:cxn modelId="{5058CEBA-5755-504A-92B6-697D108C670E}" type="presOf" srcId="{276540A9-09A7-A444-A2F6-87D0A9C94F6B}" destId="{B016A014-14E5-E046-AEE6-00C0E84499F6}" srcOrd="0" destOrd="0" presId="urn:microsoft.com/office/officeart/2005/8/layout/hierarchy6"/>
    <dgm:cxn modelId="{3ED7FB32-64CF-B447-A988-AC01B7249A13}" srcId="{2C13FEF6-483E-BA49-9E00-E9E76195C8C4}" destId="{E17E9942-2287-544A-A590-9EEBEDBA0B2B}" srcOrd="1" destOrd="0" parTransId="{7789F2B2-A958-D44F-95CC-B4E96A997B80}" sibTransId="{DAEF4727-16C7-5045-8965-901ABAC4A327}"/>
    <dgm:cxn modelId="{4E5CDA89-F223-0A4E-BECC-EF5FE43354F8}" srcId="{2C13FEF6-483E-BA49-9E00-E9E76195C8C4}" destId="{276540A9-09A7-A444-A2F6-87D0A9C94F6B}" srcOrd="2" destOrd="0" parTransId="{0D5CC7E8-531C-1147-AB02-945476AE91DE}" sibTransId="{85AA5222-C82F-054F-9F1C-86C217FF1FEC}"/>
    <dgm:cxn modelId="{FC5C76FB-AC4E-DB4B-988F-BD64EC172E5E}" srcId="{2C13FEF6-483E-BA49-9E00-E9E76195C8C4}" destId="{4B9B8E78-BC66-CD44-B519-3D229B0A3CD5}" srcOrd="0" destOrd="0" parTransId="{C9D58B7E-0692-814A-9367-9ACE521B4FC1}" sibTransId="{199B90DB-96FB-A64F-8375-FA97F7EC83F9}"/>
    <dgm:cxn modelId="{126E6939-DFE2-5F41-8D51-8E8860F34BD2}" type="presOf" srcId="{560177C7-BD99-3541-BD4A-FA6883BB4D62}" destId="{DBF6CD4F-3CA7-824F-B819-E1FA4865CF71}" srcOrd="0" destOrd="0" presId="urn:microsoft.com/office/officeart/2005/8/layout/hierarchy6"/>
    <dgm:cxn modelId="{876958C4-B749-D44C-82B4-52A2A83B0F7B}" type="presOf" srcId="{415B5EA5-780C-4B4A-B663-63E0A14F4875}" destId="{811BF062-AD47-4A48-AD3F-8001B559C33A}" srcOrd="0" destOrd="0" presId="urn:microsoft.com/office/officeart/2005/8/layout/hierarchy6"/>
    <dgm:cxn modelId="{1BFDF8D3-33FD-9247-AE20-AA372FD75D6B}" type="presOf" srcId="{276540A9-09A7-A444-A2F6-87D0A9C94F6B}" destId="{2373E54B-ACCC-B74C-A17E-81EDC051D6F1}" srcOrd="1" destOrd="0" presId="urn:microsoft.com/office/officeart/2005/8/layout/hierarchy6"/>
    <dgm:cxn modelId="{47290599-C4A2-7D42-8514-7BBAEE7450D8}" type="presOf" srcId="{9AB7C857-D8FC-2043-B96B-0624F8E16519}" destId="{D9C6E965-A625-8443-BDAC-D99F535982CC}" srcOrd="0" destOrd="0" presId="urn:microsoft.com/office/officeart/2005/8/layout/hierarchy6"/>
    <dgm:cxn modelId="{C3571706-1DE8-D34B-8362-C6274394F0AB}" type="presOf" srcId="{4B9B8E78-BC66-CD44-B519-3D229B0A3CD5}" destId="{A3B3D4D3-B835-574B-BA2C-C0587DDB64C8}" srcOrd="0" destOrd="0" presId="urn:microsoft.com/office/officeart/2005/8/layout/hierarchy6"/>
    <dgm:cxn modelId="{43B8BA67-D40D-D343-B6D9-2CD1A05C13BA}" type="presParOf" srcId="{52FFD2BD-48FD-E941-8F0F-8891290315FC}" destId="{9CEFF75C-83A6-5645-A45D-C26D3FE02EF6}" srcOrd="0" destOrd="0" presId="urn:microsoft.com/office/officeart/2005/8/layout/hierarchy6"/>
    <dgm:cxn modelId="{63C01893-EB1C-1C46-AA35-4139F3D1D872}" type="presParOf" srcId="{9CEFF75C-83A6-5645-A45D-C26D3FE02EF6}" destId="{52A65E47-8A1B-3747-9744-4F0B52E345BC}" srcOrd="0" destOrd="0" presId="urn:microsoft.com/office/officeart/2005/8/layout/hierarchy6"/>
    <dgm:cxn modelId="{7DA0B208-D6D1-7D4A-B57E-35ED88B75B47}" type="presParOf" srcId="{9CEFF75C-83A6-5645-A45D-C26D3FE02EF6}" destId="{8748CFBC-D43F-BF4C-A05C-EAA434424CE4}" srcOrd="1" destOrd="0" presId="urn:microsoft.com/office/officeart/2005/8/layout/hierarchy6"/>
    <dgm:cxn modelId="{E129F140-20DF-6A43-9913-F9D65E6B4FF7}" type="presParOf" srcId="{8748CFBC-D43F-BF4C-A05C-EAA434424CE4}" destId="{CAFCF532-B0AB-9C48-BE10-802A0A04B640}" srcOrd="0" destOrd="0" presId="urn:microsoft.com/office/officeart/2005/8/layout/hierarchy6"/>
    <dgm:cxn modelId="{4517877E-49F4-B34E-84A2-F82E0C179726}" type="presParOf" srcId="{CAFCF532-B0AB-9C48-BE10-802A0A04B640}" destId="{A3B3D4D3-B835-574B-BA2C-C0587DDB64C8}" srcOrd="0" destOrd="0" presId="urn:microsoft.com/office/officeart/2005/8/layout/hierarchy6"/>
    <dgm:cxn modelId="{A840FFDF-4C6A-AA42-BECC-BA0B8F198DF7}" type="presParOf" srcId="{CAFCF532-B0AB-9C48-BE10-802A0A04B640}" destId="{B922912D-D3DD-F143-9E2C-29A7C8953979}" srcOrd="1" destOrd="0" presId="urn:microsoft.com/office/officeart/2005/8/layout/hierarchy6"/>
    <dgm:cxn modelId="{351D5F9D-83A4-4544-8A59-1C926C53E503}" type="presParOf" srcId="{B922912D-D3DD-F143-9E2C-29A7C8953979}" destId="{D9C6E965-A625-8443-BDAC-D99F535982CC}" srcOrd="0" destOrd="0" presId="urn:microsoft.com/office/officeart/2005/8/layout/hierarchy6"/>
    <dgm:cxn modelId="{5DA0DCF1-AA45-2148-8852-1EBD0C0FECF1}" type="presParOf" srcId="{B922912D-D3DD-F143-9E2C-29A7C8953979}" destId="{07EBD661-8439-2342-AEA7-7B244B51C5A6}" srcOrd="1" destOrd="0" presId="urn:microsoft.com/office/officeart/2005/8/layout/hierarchy6"/>
    <dgm:cxn modelId="{923777CA-FEBA-E749-9872-3B69CE710E7A}" type="presParOf" srcId="{07EBD661-8439-2342-AEA7-7B244B51C5A6}" destId="{EDC2E5E5-4A96-5144-9CB3-CDCE807ADCA5}" srcOrd="0" destOrd="0" presId="urn:microsoft.com/office/officeart/2005/8/layout/hierarchy6"/>
    <dgm:cxn modelId="{C1550F1D-2110-694C-B169-425D3A28D8A9}" type="presParOf" srcId="{07EBD661-8439-2342-AEA7-7B244B51C5A6}" destId="{EB682D09-5EC3-E24B-B3BB-B973CBD55557}" srcOrd="1" destOrd="0" presId="urn:microsoft.com/office/officeart/2005/8/layout/hierarchy6"/>
    <dgm:cxn modelId="{8E5376EE-6A7A-A844-A2BA-098C221AF589}" type="presParOf" srcId="{B922912D-D3DD-F143-9E2C-29A7C8953979}" destId="{138B3E19-3248-0E46-806E-380646CD9A44}" srcOrd="2" destOrd="0" presId="urn:microsoft.com/office/officeart/2005/8/layout/hierarchy6"/>
    <dgm:cxn modelId="{90C53435-76DB-2F44-A7EA-23FB1D6AF7EB}" type="presParOf" srcId="{B922912D-D3DD-F143-9E2C-29A7C8953979}" destId="{15665D83-1196-5144-8474-CE16A18361A7}" srcOrd="3" destOrd="0" presId="urn:microsoft.com/office/officeart/2005/8/layout/hierarchy6"/>
    <dgm:cxn modelId="{5E85E1F3-DDAA-0F47-8DC8-901A7B639334}" type="presParOf" srcId="{15665D83-1196-5144-8474-CE16A18361A7}" destId="{DBF6CD4F-3CA7-824F-B819-E1FA4865CF71}" srcOrd="0" destOrd="0" presId="urn:microsoft.com/office/officeart/2005/8/layout/hierarchy6"/>
    <dgm:cxn modelId="{35CDD4D2-CE50-4D40-A275-FE9054FA012D}" type="presParOf" srcId="{15665D83-1196-5144-8474-CE16A18361A7}" destId="{42875F89-6EEA-D745-ACEB-1B87C08D135F}" srcOrd="1" destOrd="0" presId="urn:microsoft.com/office/officeart/2005/8/layout/hierarchy6"/>
    <dgm:cxn modelId="{38AD68B7-ECC5-3E4D-864D-EF83BCA60E28}" type="presParOf" srcId="{B922912D-D3DD-F143-9E2C-29A7C8953979}" destId="{EA3B4309-050A-3E4F-9D95-E07CDC2A1365}" srcOrd="4" destOrd="0" presId="urn:microsoft.com/office/officeart/2005/8/layout/hierarchy6"/>
    <dgm:cxn modelId="{77DE3258-D9A1-F442-A1B5-45E248E861B6}" type="presParOf" srcId="{B922912D-D3DD-F143-9E2C-29A7C8953979}" destId="{7CC78571-13D6-BC4F-8490-70F6B1F7CDD6}" srcOrd="5" destOrd="0" presId="urn:microsoft.com/office/officeart/2005/8/layout/hierarchy6"/>
    <dgm:cxn modelId="{19236D64-4C2D-384D-A29B-146A78E32922}" type="presParOf" srcId="{7CC78571-13D6-BC4F-8490-70F6B1F7CDD6}" destId="{811BF062-AD47-4A48-AD3F-8001B559C33A}" srcOrd="0" destOrd="0" presId="urn:microsoft.com/office/officeart/2005/8/layout/hierarchy6"/>
    <dgm:cxn modelId="{71E60DBA-5748-C546-9C09-7A96AA404F89}" type="presParOf" srcId="{7CC78571-13D6-BC4F-8490-70F6B1F7CDD6}" destId="{60BEF35A-5929-9A43-B5A3-157FADF22A3A}" srcOrd="1" destOrd="0" presId="urn:microsoft.com/office/officeart/2005/8/layout/hierarchy6"/>
    <dgm:cxn modelId="{AC3CC2E5-48E5-FB4D-96F6-E1B2233E08A3}" type="presParOf" srcId="{52FFD2BD-48FD-E941-8F0F-8891290315FC}" destId="{B2C1A0F5-3C9C-BB4C-B91C-C3D0778A2D18}" srcOrd="1" destOrd="0" presId="urn:microsoft.com/office/officeart/2005/8/layout/hierarchy6"/>
    <dgm:cxn modelId="{F4744A84-BA86-274B-90FC-02124D0FA4E7}" type="presParOf" srcId="{B2C1A0F5-3C9C-BB4C-B91C-C3D0778A2D18}" destId="{C95C196E-8D39-8D41-AB4D-5F202660EA9F}" srcOrd="0" destOrd="0" presId="urn:microsoft.com/office/officeart/2005/8/layout/hierarchy6"/>
    <dgm:cxn modelId="{CE6D1B0B-D41F-1B44-B9B1-286691EB3748}" type="presParOf" srcId="{C95C196E-8D39-8D41-AB4D-5F202660EA9F}" destId="{912A044B-DD65-2448-AF9E-1EB1ABD50AA4}" srcOrd="0" destOrd="0" presId="urn:microsoft.com/office/officeart/2005/8/layout/hierarchy6"/>
    <dgm:cxn modelId="{C3D8D34A-9A30-A241-81BF-AFB1B6CFF921}" type="presParOf" srcId="{C95C196E-8D39-8D41-AB4D-5F202660EA9F}" destId="{56DA2137-7DB4-F64E-807D-21182B661708}" srcOrd="1" destOrd="0" presId="urn:microsoft.com/office/officeart/2005/8/layout/hierarchy6"/>
    <dgm:cxn modelId="{3A0D9E80-4021-2F49-99E7-657515D14C1A}" type="presParOf" srcId="{B2C1A0F5-3C9C-BB4C-B91C-C3D0778A2D18}" destId="{6533A097-0A31-BF48-9D8B-4A545768778E}" srcOrd="1" destOrd="0" presId="urn:microsoft.com/office/officeart/2005/8/layout/hierarchy6"/>
    <dgm:cxn modelId="{A0426C11-C688-9D43-8233-E5689CEFFF5F}" type="presParOf" srcId="{6533A097-0A31-BF48-9D8B-4A545768778E}" destId="{8731CE26-270A-F04F-9755-B23CDA329CE1}" srcOrd="0" destOrd="0" presId="urn:microsoft.com/office/officeart/2005/8/layout/hierarchy6"/>
    <dgm:cxn modelId="{6FC8C511-A860-2241-BABA-AB23AA8F88A7}" type="presParOf" srcId="{B2C1A0F5-3C9C-BB4C-B91C-C3D0778A2D18}" destId="{18368EDF-90A4-AE4B-88C0-EFD20377BA9A}" srcOrd="2" destOrd="0" presId="urn:microsoft.com/office/officeart/2005/8/layout/hierarchy6"/>
    <dgm:cxn modelId="{A80AF3B4-3DC3-1D49-AA34-D7959F26E2DC}" type="presParOf" srcId="{18368EDF-90A4-AE4B-88C0-EFD20377BA9A}" destId="{B016A014-14E5-E046-AEE6-00C0E84499F6}" srcOrd="0" destOrd="0" presId="urn:microsoft.com/office/officeart/2005/8/layout/hierarchy6"/>
    <dgm:cxn modelId="{8E901B88-F406-474D-87D2-A4E726A40FBF}" type="presParOf" srcId="{18368EDF-90A4-AE4B-88C0-EFD20377BA9A}" destId="{2373E54B-ACCC-B74C-A17E-81EDC051D6F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59B579A0-6672-0E43-96F6-734F3F0DE0D8}" type="datetime1">
              <a:rPr lang="en-US" smtClean="0"/>
              <a:t>2/25/2014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F7EBBC22-62A2-DA42-A7E1-5CA8AEF0CF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597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AF3371-7B35-A84E-A1FB-056D3A39E009}" type="datetime1">
              <a:rPr lang="en-US" smtClean="0"/>
              <a:t>2/25/2014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AF03E7-0DA5-084C-A73B-84F898909E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829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39688">
              <a:spcBef>
                <a:spcPts val="550"/>
              </a:spcBef>
              <a:buClr>
                <a:srgbClr val="000000"/>
              </a:buClr>
              <a:buFontTx/>
              <a:buNone/>
            </a:pPr>
            <a:endParaRPr lang="en-US" sz="1200" baseline="0" dirty="0" smtClean="0">
              <a:solidFill>
                <a:srgbClr val="000000"/>
              </a:solidFill>
              <a:latin typeface="+mn-lt"/>
              <a:cs typeface="Arial Bold" charset="0"/>
              <a:sym typeface="Arial Bold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02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210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48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9263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never been better.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46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03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055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54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293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Metcalf’s law: power of network scales w/ square</a:t>
            </a:r>
            <a:r>
              <a:rPr lang="en-US" baseline="0" dirty="0" smtClean="0"/>
              <a:t> of nodes.</a:t>
            </a:r>
          </a:p>
          <a:p>
            <a:r>
              <a:rPr lang="en-US" baseline="0" dirty="0" smtClean="0"/>
              <a:t>Eric Boyd’s corollary: value of performance measurement framework scales w/ number of nodes.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71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8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11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887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81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145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8776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DF688-748F-2049-99AE-1521BE9EBFB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668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390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649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3030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999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432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1443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3DF6B8-7357-654D-A02F-75C29CA9C985}" type="slidenum">
              <a:rPr lang="en-US" sz="1200"/>
              <a:pPr eaLnBrk="1" hangingPunct="1"/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72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883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517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517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142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27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5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5.emf"/><Relationship Id="rId4" Type="http://schemas.openxmlformats.org/officeDocument/2006/relationships/image" Target="../media/image12.emf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bckgr_ar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70"/>
          <a:stretch>
            <a:fillRect/>
          </a:stretch>
        </p:blipFill>
        <p:spPr bwMode="auto">
          <a:xfrm>
            <a:off x="0" y="0"/>
            <a:ext cx="279876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ESnet_color_l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BL_logo_notext_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5611813"/>
            <a:ext cx="11588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DOE_Office_Science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537200" y="5761038"/>
            <a:ext cx="1755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33887"/>
            <a:ext cx="6096000" cy="1470025"/>
          </a:xfrm>
        </p:spPr>
        <p:txBody>
          <a:bodyPr anchor="b">
            <a:noAutofit/>
          </a:bodyPr>
          <a:lstStyle>
            <a:lvl1pPr algn="l">
              <a:defRPr sz="3200" baseline="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2134035"/>
            <a:ext cx="6096000" cy="897481"/>
          </a:xfrm>
        </p:spPr>
        <p:txBody>
          <a:bodyPr anchor="b">
            <a:no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906462"/>
          </a:xfrm>
        </p:spPr>
        <p:txBody>
          <a:bodyPr anchor="b"/>
          <a:lstStyle>
            <a:lvl1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bckgr_ar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9876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ESnet_color_l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BL_logo_notext_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5611813"/>
            <a:ext cx="11588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DOE_Office_Science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537200" y="5761038"/>
            <a:ext cx="1755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33887"/>
            <a:ext cx="6096000" cy="1470025"/>
          </a:xfrm>
        </p:spPr>
        <p:txBody>
          <a:bodyPr anchor="b">
            <a:noAutofit/>
          </a:bodyPr>
          <a:lstStyle>
            <a:lvl1pPr algn="l">
              <a:defRPr sz="3200" baseline="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2134035"/>
            <a:ext cx="6096000" cy="897481"/>
          </a:xfrm>
        </p:spPr>
        <p:txBody>
          <a:bodyPr anchor="b">
            <a:no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906462"/>
          </a:xfrm>
        </p:spPr>
        <p:txBody>
          <a:bodyPr anchor="b"/>
          <a:lstStyle>
            <a:lvl1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022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D31318-E349-C94A-82AC-28473119CDAD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46B7A-F0F1-B649-AD7D-33CEE8400C99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142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5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88AA81-2144-9A4F-982D-99A41862F6AF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7036-CDBF-9045-BEBA-45AC230EB3BD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3672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7A3A12-B379-6143-B591-BD63D72A8B49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CF6C2-875D-8741-96F2-AB275F5C2CAF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0264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56189-3560-DB44-BC74-E63444EAF5E0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EC85A-2B99-6746-AB8E-75939B0FA4A3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59505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4038"/>
            <a:ext cx="3008313" cy="11604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14500"/>
            <a:ext cx="5111750" cy="44116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14500"/>
            <a:ext cx="3008313" cy="44116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BD428F-E7B6-AC4C-83AA-2D7CA91E3374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ESnet Template Examples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5DDC6-6948-9542-AE23-4C88376D07AA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5257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9C0B4-3A98-9D43-995D-307DDD97F3B9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ESnet Template Examples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B838D-2899-3348-AC07-177A26D9D92A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95210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bckgr_art.png"/>
          <p:cNvPicPr>
            <a:picLocks noChangeAspect="1"/>
          </p:cNvPicPr>
          <p:nvPr/>
        </p:nvPicPr>
        <p:blipFill>
          <a:blip r:embed="rId2"/>
          <a:srcRect l="45970"/>
          <a:stretch>
            <a:fillRect/>
          </a:stretch>
        </p:blipFill>
        <p:spPr bwMode="auto">
          <a:xfrm>
            <a:off x="0" y="0"/>
            <a:ext cx="279876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ESnet_color_l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BL_logo_notext_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5611813"/>
            <a:ext cx="11588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DOE_Office_Scienc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37200" y="5761038"/>
            <a:ext cx="1755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33887"/>
            <a:ext cx="6096000" cy="1470025"/>
          </a:xfrm>
        </p:spPr>
        <p:txBody>
          <a:bodyPr anchor="b">
            <a:noAutofit/>
          </a:bodyPr>
          <a:lstStyle>
            <a:lvl1pPr algn="l">
              <a:defRPr sz="3200" baseline="0"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2134035"/>
            <a:ext cx="6096000" cy="897481"/>
          </a:xfrm>
        </p:spPr>
        <p:txBody>
          <a:bodyPr anchor="b">
            <a:no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906462"/>
          </a:xfrm>
        </p:spPr>
        <p:txBody>
          <a:bodyPr anchor="b"/>
          <a:lstStyle>
            <a:lvl1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26088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3963"/>
            <a:ext cx="2133600" cy="18256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fld id="{9EA9E63A-D84D-9543-AD2D-B44DA44CFA2E}" type="datetimeFigureOut">
              <a:rPr lang="en-US">
                <a:solidFill>
                  <a:prstClr val="black"/>
                </a:solidFill>
                <a:latin typeface="Arial"/>
              </a:rPr>
              <a:pPr/>
              <a:t>2/25/2014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3963"/>
            <a:ext cx="2895600" cy="182562"/>
          </a:xfrm>
        </p:spPr>
        <p:txBody>
          <a:bodyPr/>
          <a:lstStyle>
            <a:lvl1pPr>
              <a:defRPr dirty="0" smtClean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3963"/>
            <a:ext cx="2133600" cy="1825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E603D0D-A627-1E4D-AF38-808B661F8E51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5857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ESnet_color_l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07300" y="0"/>
            <a:ext cx="1536700" cy="1714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037513" cy="1362075"/>
          </a:xfrm>
        </p:spPr>
        <p:txBody>
          <a:bodyPr anchor="t"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037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A9E63A-D84D-9543-AD2D-B44DA44CFA2E}" type="datetimeFigureOut">
              <a:rPr lang="en-US">
                <a:solidFill>
                  <a:prstClr val="black"/>
                </a:solidFill>
                <a:latin typeface="Arial"/>
              </a:rPr>
              <a:pPr/>
              <a:t>2/25/2014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03D0D-A627-1E4D-AF38-808B661F8E51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3987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A9E63A-D84D-9543-AD2D-B44DA44CFA2E}" type="datetimeFigureOut">
              <a:rPr lang="en-US">
                <a:solidFill>
                  <a:prstClr val="black"/>
                </a:solidFill>
                <a:latin typeface="Arial"/>
              </a:rPr>
              <a:pPr/>
              <a:t>2/25/2014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03D0D-A627-1E4D-AF38-808B661F8E51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227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1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ESnet_color_s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5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A9E63A-D84D-9543-AD2D-B44DA44CFA2E}" type="datetimeFigureOut">
              <a:rPr lang="en-US">
                <a:solidFill>
                  <a:prstClr val="black"/>
                </a:solidFill>
                <a:latin typeface="Arial"/>
              </a:rPr>
              <a:pPr/>
              <a:t>2/25/2014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03D0D-A627-1E4D-AF38-808B661F8E51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49262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ESnet_color_s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A9E63A-D84D-9543-AD2D-B44DA44CFA2E}" type="datetimeFigureOut">
              <a:rPr lang="en-US">
                <a:solidFill>
                  <a:prstClr val="black"/>
                </a:solidFill>
                <a:latin typeface="Arial"/>
              </a:rPr>
              <a:pPr/>
              <a:t>2/25/2014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03D0D-A627-1E4D-AF38-808B661F8E51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2527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A9E63A-D84D-9543-AD2D-B44DA44CFA2E}" type="datetimeFigureOut">
              <a:rPr lang="en-US" smtClean="0">
                <a:solidFill>
                  <a:prstClr val="black"/>
                </a:solidFill>
                <a:latin typeface="Arial"/>
              </a:rPr>
              <a:pPr/>
              <a:t>2/25/2014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03D0D-A627-1E4D-AF38-808B661F8E51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1267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4038"/>
            <a:ext cx="3008313" cy="11604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14500"/>
            <a:ext cx="5111750" cy="44116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14500"/>
            <a:ext cx="3008313" cy="44116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EA9E63A-D84D-9543-AD2D-B44DA44CFA2E}" type="datetimeFigureOut">
              <a:rPr lang="en-US">
                <a:solidFill>
                  <a:prstClr val="black"/>
                </a:solidFill>
                <a:latin typeface="Arial"/>
              </a:rPr>
              <a:pPr/>
              <a:t>2/25/2014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03D0D-A627-1E4D-AF38-808B661F8E51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7581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A9E63A-D84D-9543-AD2D-B44DA44CFA2E}" type="datetimeFigureOut">
              <a:rPr lang="en-US" smtClean="0">
                <a:solidFill>
                  <a:prstClr val="black"/>
                </a:solidFill>
                <a:latin typeface="Arial"/>
              </a:rPr>
              <a:pPr/>
              <a:t>2/25/2014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03D0D-A627-1E4D-AF38-808B661F8E51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584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bckgr_ar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70"/>
          <a:stretch>
            <a:fillRect/>
          </a:stretch>
        </p:blipFill>
        <p:spPr bwMode="auto">
          <a:xfrm>
            <a:off x="0" y="0"/>
            <a:ext cx="279876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ESnet_color_l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BL_logo_notext_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5611813"/>
            <a:ext cx="11588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DOE_Office_Science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537200" y="5761038"/>
            <a:ext cx="1755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33887"/>
            <a:ext cx="6096000" cy="1470025"/>
          </a:xfrm>
        </p:spPr>
        <p:txBody>
          <a:bodyPr anchor="b">
            <a:noAutofit/>
          </a:bodyPr>
          <a:lstStyle>
            <a:lvl1pPr algn="l">
              <a:defRPr sz="3200" baseline="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2134035"/>
            <a:ext cx="6096000" cy="897481"/>
          </a:xfrm>
        </p:spPr>
        <p:txBody>
          <a:bodyPr anchor="b">
            <a:no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906462"/>
          </a:xfrm>
        </p:spPr>
        <p:txBody>
          <a:bodyPr anchor="b"/>
          <a:lstStyle>
            <a:lvl1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3963"/>
            <a:ext cx="2133600" cy="18256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BE6592F-6AD0-3642-93EA-60C41B81D39F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7025475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fld id="{90BDF6EC-3462-684F-AA49-8C502ED87BD6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ESnet_color_lg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7607300" y="0"/>
            <a:ext cx="1536700" cy="1714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037513" cy="1362075"/>
          </a:xfrm>
        </p:spPr>
        <p:txBody>
          <a:bodyPr anchor="t"/>
          <a:lstStyle>
            <a:lvl1pPr algn="l">
              <a:defRPr sz="32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037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DA9DB6-9B07-9743-A519-1B4D4E9E879F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60598-22BC-DE45-8110-72C7EB64E6D6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38221E-9059-3A4B-91FF-4CB42216B8DB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46B7A-F0F1-B649-AD7D-33CEE8400C99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5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9AEA2A-E7CD-5F49-A1D4-FA4474D8A60F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7036-CDBF-9045-BEBA-45AC230EB3BD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E1A0E2-18DB-1841-9672-B2E457DB3954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CF6C2-875D-8741-96F2-AB275F5C2CAF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E0C56-8455-464C-ABF7-2CD05017A572}" type="datetime1">
              <a:rPr lang="en-US" smtClean="0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EC85A-2B99-6746-AB8E-75939B0FA4A3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4038"/>
            <a:ext cx="3008313" cy="11604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14500"/>
            <a:ext cx="5111750" cy="44116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14500"/>
            <a:ext cx="3008313" cy="44116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6CB8B4-F327-1340-8BAD-BD442819FFFC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5DDC6-6948-9542-AE23-4C88376D07AA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3963"/>
            <a:ext cx="2133600" cy="18256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B4DBC5A-7F4D-764B-9DA3-B401B2F61B51}" type="datetime1">
              <a:rPr lang="en-US" smtClean="0"/>
              <a:t>2/25/2014</a:t>
            </a:fld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7025475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fld id="{90BDF6EC-3462-684F-AA49-8C502ED87BD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1966E-80E0-8E4E-88FB-F55FDEF53CDC}" type="datetime1">
              <a:rPr lang="en-US" smtClean="0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B838D-2899-3348-AC07-177A26D9D92A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670354"/>
          </a:xfrm>
          <a:prstGeom prst="rect">
            <a:avLst/>
          </a:prstGeom>
        </p:spPr>
        <p:txBody>
          <a:bodyPr/>
          <a:lstStyle>
            <a:lvl1pPr algn="ctr">
              <a:lnSpc>
                <a:spcPts val="2400"/>
              </a:lnSpc>
              <a:defRPr sz="2400" baseline="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err="1" smtClean="0"/>
              <a:t>yada</a:t>
            </a:r>
            <a:r>
              <a:rPr lang="en-US" dirty="0" smtClean="0"/>
              <a:t>, </a:t>
            </a:r>
            <a:r>
              <a:rPr lang="en-US" dirty="0" err="1" smtClean="0"/>
              <a:t>yada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1610" y="6633208"/>
            <a:ext cx="2133600" cy="182562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92DB6F0-04F0-457F-8810-D925057E6353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8438" y="831273"/>
            <a:ext cx="8839200" cy="579654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9410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748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78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bckgr_art.png"/>
          <p:cNvPicPr>
            <a:picLocks noChangeAspect="1"/>
          </p:cNvPicPr>
          <p:nvPr userDrawn="1"/>
        </p:nvPicPr>
        <p:blipFill>
          <a:blip r:embed="rId2"/>
          <a:srcRect l="45970"/>
          <a:stretch>
            <a:fillRect/>
          </a:stretch>
        </p:blipFill>
        <p:spPr bwMode="auto">
          <a:xfrm>
            <a:off x="0" y="0"/>
            <a:ext cx="279876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ESnet_color_l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BL_logo_notext_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5611813"/>
            <a:ext cx="11588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DOE_Office_Science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537200" y="5761038"/>
            <a:ext cx="1755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33887"/>
            <a:ext cx="6096000" cy="1470025"/>
          </a:xfrm>
        </p:spPr>
        <p:txBody>
          <a:bodyPr anchor="b">
            <a:noAutofit/>
          </a:bodyPr>
          <a:lstStyle>
            <a:lvl1pPr algn="l">
              <a:defRPr sz="3200" baseline="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2134035"/>
            <a:ext cx="6096000" cy="897481"/>
          </a:xfrm>
        </p:spPr>
        <p:txBody>
          <a:bodyPr anchor="b">
            <a:no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906462"/>
          </a:xfrm>
        </p:spPr>
        <p:txBody>
          <a:bodyPr anchor="b"/>
          <a:lstStyle>
            <a:lvl1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3963"/>
            <a:ext cx="2133600" cy="18256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87BE274-2920-464F-BD83-825BA3315F3E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3963"/>
            <a:ext cx="2133600" cy="1825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42DE2B-1862-AC46-8E34-76F2DE4B4D31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ESnet_color_lg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7607300" y="0"/>
            <a:ext cx="1536700" cy="1714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037513" cy="1362075"/>
          </a:xfrm>
        </p:spPr>
        <p:txBody>
          <a:bodyPr anchor="t"/>
          <a:lstStyle>
            <a:lvl1pPr algn="l">
              <a:defRPr sz="32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037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B0B81C-CA25-D345-AD32-945D9CE22E24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60598-22BC-DE45-8110-72C7EB64E6D6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D31318-E349-C94A-82AC-28473119CDAD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46B7A-F0F1-B649-AD7D-33CEE8400C99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5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88AA81-2144-9A4F-982D-99A41862F6AF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7036-CDBF-9045-BEBA-45AC230EB3BD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7A3A12-B379-6143-B591-BD63D72A8B49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CF6C2-875D-8741-96F2-AB275F5C2CAF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56189-3560-DB44-BC74-E63444EAF5E0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EC85A-2B99-6746-AB8E-75939B0FA4A3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ESnet_color_lg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7607300" y="0"/>
            <a:ext cx="1536700" cy="1714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037513" cy="1362075"/>
          </a:xfrm>
        </p:spPr>
        <p:txBody>
          <a:bodyPr anchor="t"/>
          <a:lstStyle>
            <a:lvl1pPr algn="l">
              <a:defRPr sz="32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037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59F938-49E5-5844-81DB-D8F0A887F68F}" type="datetime1">
              <a:rPr lang="en-US" smtClean="0"/>
              <a:t>2/25/2014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60598-22BC-DE45-8110-72C7EB64E6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4038"/>
            <a:ext cx="3008313" cy="11604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14500"/>
            <a:ext cx="5111750" cy="44116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14500"/>
            <a:ext cx="3008313" cy="44116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BD428F-E7B6-AC4C-83AA-2D7CA91E3374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ESnet Template Examples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5DDC6-6948-9542-AE23-4C88376D07AA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9C0B4-3A98-9D43-995D-307DDD97F3B9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ESnet Template Examples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B838D-2899-3348-AC07-177A26D9D92A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2609FC-CA04-DC4E-B78B-64DE837DFA4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71071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A8F567-FB37-7341-9650-EDF41713311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891272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E21ECB-CCEF-F941-B0F1-BC3303262AF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614087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9DB5E6-CF79-4C4F-B3C6-D1BEAD8111B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352130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076BC-20EF-4E42-9517-B3308C26E3D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5450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11B2D9-594B-8E4C-BDFA-823F81F26C9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28992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2F6C5B-E5C0-8141-AFC6-902B4DA6C43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451433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718E0F-7ECF-BA47-B575-666236ECF45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47655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DC6CD0-2C5E-DC47-B064-CA174C980471}" type="datetime1">
              <a:rPr lang="en-US" smtClean="0"/>
              <a:t>2/25/2014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46B7A-F0F1-B649-AD7D-33CEE8400C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726FC3-E933-3E46-9871-502134EE902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155022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4140B9-8200-BB43-A215-896FB0957B9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90499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176EB3-5F28-5242-B532-1669DF6FF09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81623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7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bckgr_ar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9876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ESnet_color_l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BL_logo_notext_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5611813"/>
            <a:ext cx="11588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DOE_Office_Science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537200" y="5761038"/>
            <a:ext cx="1755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33887"/>
            <a:ext cx="6096000" cy="1470025"/>
          </a:xfrm>
        </p:spPr>
        <p:txBody>
          <a:bodyPr anchor="b">
            <a:noAutofit/>
          </a:bodyPr>
          <a:lstStyle>
            <a:lvl1pPr algn="l">
              <a:defRPr sz="3200" baseline="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2134035"/>
            <a:ext cx="6096000" cy="897481"/>
          </a:xfrm>
        </p:spPr>
        <p:txBody>
          <a:bodyPr anchor="b">
            <a:no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906462"/>
          </a:xfrm>
        </p:spPr>
        <p:txBody>
          <a:bodyPr anchor="b"/>
          <a:lstStyle>
            <a:lvl1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28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3963"/>
            <a:ext cx="2133600" cy="18256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87BE274-2920-464F-BD83-825BA3315F3E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3963"/>
            <a:ext cx="2133600" cy="1825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42DE2B-1862-AC46-8E34-76F2DE4B4D31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584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ESnet_color_lg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7607300" y="0"/>
            <a:ext cx="1536700" cy="1714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037513" cy="1362075"/>
          </a:xfrm>
        </p:spPr>
        <p:txBody>
          <a:bodyPr anchor="t"/>
          <a:lstStyle>
            <a:lvl1pPr algn="l">
              <a:defRPr sz="32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037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B0B81C-CA25-D345-AD32-945D9CE22E24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60598-22BC-DE45-8110-72C7EB64E6D6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117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D31318-E349-C94A-82AC-28473119CDAD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46B7A-F0F1-B649-AD7D-33CEE8400C99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3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5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88AA81-2144-9A4F-982D-99A41862F6AF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7036-CDBF-9045-BEBA-45AC230EB3BD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0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7A3A12-B379-6143-B591-BD63D72A8B49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CF6C2-875D-8741-96F2-AB275F5C2CAF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5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A0FDA8-C10F-1F49-B935-D4F18CB79055}" type="datetime1">
              <a:rPr lang="en-US" smtClean="0"/>
              <a:t>2/25/2014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7036-CDBF-9045-BEBA-45AC230EB3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56189-3560-DB44-BC74-E63444EAF5E0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EC85A-2B99-6746-AB8E-75939B0FA4A3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422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4038"/>
            <a:ext cx="3008313" cy="11604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14500"/>
            <a:ext cx="5111750" cy="44116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14500"/>
            <a:ext cx="3008313" cy="44116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BD428F-E7B6-AC4C-83AA-2D7CA91E3374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ESnet Template Examples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5DDC6-6948-9542-AE23-4C88376D07AA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83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9C0B4-3A98-9D43-995D-307DDD97F3B9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ESnet Template Examples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B838D-2899-3348-AC07-177A26D9D92A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72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bckgr_ar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9876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ESnet_color_l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BL_logo_notext_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5611813"/>
            <a:ext cx="11588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DOE_Office_Science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537200" y="5761038"/>
            <a:ext cx="1755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33887"/>
            <a:ext cx="6096000" cy="1470025"/>
          </a:xfrm>
        </p:spPr>
        <p:txBody>
          <a:bodyPr anchor="b">
            <a:noAutofit/>
          </a:bodyPr>
          <a:lstStyle>
            <a:lvl1pPr algn="l">
              <a:defRPr sz="3200" baseline="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2134035"/>
            <a:ext cx="6096000" cy="897481"/>
          </a:xfrm>
        </p:spPr>
        <p:txBody>
          <a:bodyPr anchor="b">
            <a:no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906462"/>
          </a:xfrm>
        </p:spPr>
        <p:txBody>
          <a:bodyPr anchor="b"/>
          <a:lstStyle>
            <a:lvl1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927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0" y="1"/>
            <a:ext cx="9144000" cy="9692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 descr="energy_environment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283" y="-355230"/>
            <a:ext cx="1660135" cy="1668059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8016" y="1088136"/>
            <a:ext cx="8796528" cy="5193792"/>
          </a:xfrm>
          <a:prstGeom prst="rect">
            <a:avLst/>
          </a:prstGeom>
        </p:spPr>
        <p:txBody>
          <a:bodyPr/>
          <a:lstStyle>
            <a:lvl1pPr marL="234950" indent="-234950">
              <a:defRPr sz="1800">
                <a:latin typeface="Arial"/>
              </a:defRPr>
            </a:lvl1pPr>
            <a:lvl2pPr marL="455613" indent="-220663">
              <a:defRPr sz="1800">
                <a:latin typeface="Arial"/>
              </a:defRPr>
            </a:lvl2pPr>
            <a:lvl3pPr marL="690563" indent="-234950">
              <a:defRPr sz="1800">
                <a:latin typeface="Arial"/>
              </a:defRPr>
            </a:lvl3pPr>
            <a:lvl4pPr marL="911225" indent="-220663">
              <a:defRPr sz="1800">
                <a:latin typeface="Arial"/>
              </a:defRPr>
            </a:lvl4pPr>
            <a:lvl5pPr marL="1146175" indent="-234950">
              <a:defRPr sz="1800"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102600" cy="969264"/>
          </a:xfrm>
          <a:prstGeom prst="rect">
            <a:avLst/>
          </a:prstGeom>
        </p:spPr>
        <p:txBody>
          <a:bodyPr vert="horz" lIns="274320" tIns="45720" rIns="91440" bIns="137160" rtlCol="0" anchor="b" anchorCtr="0"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4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0" y="1"/>
            <a:ext cx="9144000" cy="9692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102600" cy="969264"/>
          </a:xfrm>
          <a:prstGeom prst="rect">
            <a:avLst/>
          </a:prstGeom>
        </p:spPr>
        <p:txBody>
          <a:bodyPr vert="horz" lIns="274320" tIns="45720" rIns="91440" bIns="137160" rtlCol="0" anchor="b" anchorCtr="0"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28016" y="1088136"/>
            <a:ext cx="8796528" cy="5193792"/>
          </a:xfrm>
          <a:prstGeom prst="rect">
            <a:avLst/>
          </a:prstGeom>
        </p:spPr>
        <p:txBody>
          <a:bodyPr/>
          <a:lstStyle>
            <a:lvl1pPr marL="234950" indent="-234950">
              <a:defRPr sz="1800">
                <a:latin typeface="Arial"/>
              </a:defRPr>
            </a:lvl1pPr>
            <a:lvl2pPr marL="455613" indent="-220663">
              <a:defRPr sz="1800">
                <a:latin typeface="Arial"/>
              </a:defRPr>
            </a:lvl2pPr>
            <a:lvl3pPr marL="690563" indent="-234950">
              <a:defRPr sz="1800">
                <a:latin typeface="Arial"/>
              </a:defRPr>
            </a:lvl3pPr>
            <a:lvl4pPr marL="911225" indent="-220663">
              <a:defRPr sz="1800">
                <a:latin typeface="Arial"/>
              </a:defRPr>
            </a:lvl4pPr>
            <a:lvl5pPr marL="1146175" indent="-234950">
              <a:defRPr sz="1800"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7" descr="Untitled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5378" y="20642"/>
            <a:ext cx="939678" cy="93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18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0" y="1"/>
            <a:ext cx="9144000" cy="9692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28016" y="1088136"/>
            <a:ext cx="8796528" cy="5193792"/>
          </a:xfrm>
          <a:prstGeom prst="rect">
            <a:avLst/>
          </a:prstGeom>
        </p:spPr>
        <p:txBody>
          <a:bodyPr/>
          <a:lstStyle>
            <a:lvl1pPr marL="234950" indent="-234950">
              <a:defRPr sz="1800">
                <a:latin typeface="Arial"/>
              </a:defRPr>
            </a:lvl1pPr>
            <a:lvl2pPr marL="455613" indent="-220663">
              <a:defRPr sz="1800">
                <a:latin typeface="Arial"/>
              </a:defRPr>
            </a:lvl2pPr>
            <a:lvl3pPr marL="690563" indent="-234950">
              <a:defRPr sz="1800">
                <a:latin typeface="Arial"/>
              </a:defRPr>
            </a:lvl3pPr>
            <a:lvl4pPr marL="911225" indent="-220663">
              <a:defRPr sz="1800">
                <a:latin typeface="Arial"/>
              </a:defRPr>
            </a:lvl4pPr>
            <a:lvl5pPr marL="1146175" indent="-234950">
              <a:defRPr sz="1800"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102600" cy="969264"/>
          </a:xfrm>
          <a:prstGeom prst="rect">
            <a:avLst/>
          </a:prstGeom>
        </p:spPr>
        <p:txBody>
          <a:bodyPr vert="horz" lIns="274320" tIns="45720" rIns="91440" bIns="137160" rtlCol="0" anchor="b" anchorCtr="0"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8196632" y="46523"/>
            <a:ext cx="889894" cy="889894"/>
          </a:xfrm>
          <a:prstGeom prst="ellipse">
            <a:avLst/>
          </a:pr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20434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91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bckgr_ar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70"/>
          <a:stretch>
            <a:fillRect/>
          </a:stretch>
        </p:blipFill>
        <p:spPr bwMode="auto">
          <a:xfrm>
            <a:off x="0" y="0"/>
            <a:ext cx="279876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ESnet_color_l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BL_logo_notext_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5611813"/>
            <a:ext cx="11588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DOE_Office_Science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537200" y="5761038"/>
            <a:ext cx="1755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33887"/>
            <a:ext cx="6096000" cy="1470025"/>
          </a:xfrm>
        </p:spPr>
        <p:txBody>
          <a:bodyPr anchor="b">
            <a:noAutofit/>
          </a:bodyPr>
          <a:lstStyle>
            <a:lvl1pPr algn="l">
              <a:defRPr sz="3200" baseline="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2134035"/>
            <a:ext cx="6096000" cy="897481"/>
          </a:xfrm>
        </p:spPr>
        <p:txBody>
          <a:bodyPr anchor="b">
            <a:no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906462"/>
          </a:xfrm>
        </p:spPr>
        <p:txBody>
          <a:bodyPr anchor="b"/>
          <a:lstStyle>
            <a:lvl1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049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3963"/>
            <a:ext cx="2133600" cy="18256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87BE274-2920-464F-BD83-825BA3315F3E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3963"/>
            <a:ext cx="2133600" cy="1825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42DE2B-1862-AC46-8E34-76F2DE4B4D31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21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D0A2F4-2FEA-774A-BEE7-E7A656A7D258}" type="datetime1">
              <a:rPr lang="en-US" smtClean="0"/>
              <a:t>2/25/2014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CF6C2-875D-8741-96F2-AB275F5C2C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ESnet_color_lg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7607300" y="0"/>
            <a:ext cx="1536700" cy="1714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037513" cy="1362075"/>
          </a:xfrm>
        </p:spPr>
        <p:txBody>
          <a:bodyPr anchor="t"/>
          <a:lstStyle>
            <a:lvl1pPr algn="l">
              <a:defRPr sz="32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037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B0B81C-CA25-D345-AD32-945D9CE22E24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60598-22BC-DE45-8110-72C7EB64E6D6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4879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D31318-E349-C94A-82AC-28473119CDAD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46B7A-F0F1-B649-AD7D-33CEE8400C99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17839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5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88AA81-2144-9A4F-982D-99A41862F6AF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7036-CDBF-9045-BEBA-45AC230EB3BD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809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7A3A12-B379-6143-B591-BD63D72A8B49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CF6C2-875D-8741-96F2-AB275F5C2CAF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2850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56189-3560-DB44-BC74-E63444EAF5E0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EC85A-2B99-6746-AB8E-75939B0FA4A3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0519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4038"/>
            <a:ext cx="3008313" cy="11604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14500"/>
            <a:ext cx="5111750" cy="44116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14500"/>
            <a:ext cx="3008313" cy="44116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BD428F-E7B6-AC4C-83AA-2D7CA91E3374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ESnet Template Examples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5DDC6-6948-9542-AE23-4C88376D07AA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9857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9C0B4-3A98-9D43-995D-307DDD97F3B9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ESnet Template Examples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B838D-2899-3348-AC07-177A26D9D92A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2512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43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15968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/>
            </a:r>
            <a:br>
              <a:rPr lang="en-US" dirty="0" smtClean="0">
                <a:solidFill>
                  <a:prstClr val="white"/>
                </a:solidFill>
                <a:latin typeface="Calibri"/>
              </a:rPr>
            </a:b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 descr="ci_logo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" y="274638"/>
            <a:ext cx="1790700" cy="800100"/>
          </a:xfrm>
          <a:prstGeom prst="rect">
            <a:avLst/>
          </a:prstGeom>
        </p:spPr>
      </p:pic>
      <p:pic>
        <p:nvPicPr>
          <p:cNvPr id="20" name="Picture 19" descr="argonnlogo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0" y="6400800"/>
            <a:ext cx="812800" cy="279400"/>
          </a:xfrm>
          <a:prstGeom prst="rect">
            <a:avLst/>
          </a:prstGeom>
        </p:spPr>
      </p:pic>
      <p:pic>
        <p:nvPicPr>
          <p:cNvPr id="21" name="Picture 20" descr="uofclogo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07100" y="6477000"/>
            <a:ext cx="1003300" cy="203200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 rot="5400000">
            <a:off x="5561806" y="6553200"/>
            <a:ext cx="304800" cy="1588"/>
          </a:xfrm>
          <a:prstGeom prst="line">
            <a:avLst/>
          </a:prstGeom>
          <a:ln>
            <a:solidFill>
              <a:srgbClr val="B42E3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rot="5400000">
            <a:off x="7163594" y="6553200"/>
            <a:ext cx="304800" cy="1588"/>
          </a:xfrm>
          <a:prstGeom prst="line">
            <a:avLst/>
          </a:prstGeom>
          <a:ln>
            <a:solidFill>
              <a:srgbClr val="B42E3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7506811" y="6333282"/>
            <a:ext cx="10695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err="1" smtClean="0">
                <a:solidFill>
                  <a:prstClr val="white">
                    <a:lumMod val="85000"/>
                  </a:prstClr>
                </a:solidFill>
                <a:latin typeface="Calibri"/>
              </a:rPr>
              <a:t>www.ci.anl.gov</a:t>
            </a:r>
            <a:endParaRPr lang="en-US" sz="1050" dirty="0" smtClean="0">
              <a:solidFill>
                <a:prstClr val="white">
                  <a:lumMod val="85000"/>
                </a:prstClr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7512746" y="6497350"/>
            <a:ext cx="13472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err="1" smtClean="0">
                <a:solidFill>
                  <a:prstClr val="white">
                    <a:lumMod val="85000"/>
                  </a:prstClr>
                </a:solidFill>
                <a:latin typeface="Calibri"/>
              </a:rPr>
              <a:t>www.ci.uchicago.edu</a:t>
            </a:r>
            <a:endParaRPr lang="en-US" sz="1050" dirty="0" smtClean="0">
              <a:solidFill>
                <a:prstClr val="white">
                  <a:lumMod val="85000"/>
                </a:prstClr>
              </a:solidFill>
              <a:latin typeface="Calibri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5943600" cy="9175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10" descr="radiate.eps"/>
          <p:cNvPicPr>
            <a:picLocks noChangeAspect="1"/>
          </p:cNvPicPr>
          <p:nvPr userDrawn="1"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5410200" y="495300"/>
            <a:ext cx="37211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1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4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uofcicon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8492" y="108216"/>
            <a:ext cx="673100" cy="59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"/>
            <a:ext cx="7772400" cy="838200"/>
          </a:xfrm>
          <a:prstGeom prst="rect">
            <a:avLst/>
          </a:prstGeom>
        </p:spPr>
        <p:txBody>
          <a:bodyPr tIns="91440" bIns="137160" anchor="ctr">
            <a:normAutofit/>
          </a:bodyPr>
          <a:lstStyle>
            <a:lvl1pPr algn="l">
              <a:spcBef>
                <a:spcPts val="0"/>
              </a:spcBef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28600" y="990600"/>
            <a:ext cx="8553450" cy="525780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spcBef>
                <a:spcPts val="600"/>
              </a:spcBef>
              <a:buClr>
                <a:srgbClr val="800000"/>
              </a:buClr>
              <a:buSzPct val="80000"/>
              <a:buFont typeface="Lucida Grande"/>
              <a:buChar char="•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600"/>
              </a:spcBef>
              <a:buClr>
                <a:srgbClr val="800000"/>
              </a:buClr>
              <a:buSzPct val="80000"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600"/>
              </a:spcBef>
              <a:buClr>
                <a:srgbClr val="800000"/>
              </a:buClr>
              <a:buSzPct val="80000"/>
              <a:buFont typeface="Courier New"/>
              <a:buChar char="o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52400" y="6467445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ED12DC1-BB88-6B49-A914-5DE104335772}" type="slidenum">
              <a:rPr lang="en-US" sz="120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200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68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E3249-F0CC-5742-9DCD-1D0611B92B53}" type="datetime1">
              <a:rPr lang="en-US" smtClean="0"/>
              <a:t>2/25/2014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EC85A-2B99-6746-AB8E-75939B0FA4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52400" y="6467445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ED12DC1-BB88-6B49-A914-5DE104335772}" type="slidenum">
              <a:rPr lang="en-US" sz="120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200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13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2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39643"/>
            <a:ext cx="7086600" cy="715962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229100" y="6492875"/>
            <a:ext cx="685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75563C1-AFDE-7C43-A447-8DCD82553782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1447800"/>
            <a:ext cx="7467600" cy="47244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29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39643"/>
            <a:ext cx="7086600" cy="715962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28600" y="6433651"/>
            <a:ext cx="57912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229100" y="6492875"/>
            <a:ext cx="685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75563C1-AFDE-7C43-A447-8DCD82553782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1447800"/>
            <a:ext cx="7467600" cy="47244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57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39643"/>
            <a:ext cx="7086600" cy="715962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28600" y="6433651"/>
            <a:ext cx="57912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229100" y="6492875"/>
            <a:ext cx="685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75563C1-AFDE-7C43-A447-8DCD82553782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1447800"/>
            <a:ext cx="7467600" cy="47244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39643"/>
            <a:ext cx="7086600" cy="715962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28600" y="6433651"/>
            <a:ext cx="57912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229100" y="6492875"/>
            <a:ext cx="685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75563C1-AFDE-7C43-A447-8DCD82553782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1447800"/>
            <a:ext cx="7467600" cy="47244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5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39643"/>
            <a:ext cx="7086600" cy="715962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28600" y="6433651"/>
            <a:ext cx="57912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229100" y="6492875"/>
            <a:ext cx="685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75563C1-AFDE-7C43-A447-8DCD82553782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1447800"/>
            <a:ext cx="7467600" cy="47244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66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39643"/>
            <a:ext cx="7086600" cy="715962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28600" y="6433651"/>
            <a:ext cx="57912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229100" y="6492875"/>
            <a:ext cx="685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75563C1-AFDE-7C43-A447-8DCD82553782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1447800"/>
            <a:ext cx="7467600" cy="47244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88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rgbClr val="2B5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76200" y="6498722"/>
            <a:ext cx="2286000" cy="2963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www.globustoolkit.org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858000" y="6498722"/>
            <a:ext cx="2209800" cy="2963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www.globusonline.org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229100" y="6492875"/>
            <a:ext cx="685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ED86F0A-5EC0-B040-A6A2-A482FA242476}" type="slidenum">
              <a:rPr 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gO_White_Transparen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970" y="61154"/>
            <a:ext cx="609600" cy="489233"/>
          </a:xfrm>
          <a:prstGeom prst="rect">
            <a:avLst/>
          </a:prstGeom>
          <a:ln>
            <a:noFill/>
          </a:ln>
          <a:effectLst>
            <a:innerShdw blurRad="63500" dist="381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9" descr="globus-grid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9" y="61154"/>
            <a:ext cx="631868" cy="510225"/>
          </a:xfrm>
          <a:prstGeom prst="rect">
            <a:avLst/>
          </a:prstGeom>
          <a:effectLst>
            <a:innerShdw blurRad="50800" dist="254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51108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bckgr_art.png"/>
          <p:cNvPicPr>
            <a:picLocks noChangeAspect="1"/>
          </p:cNvPicPr>
          <p:nvPr userDrawn="1"/>
        </p:nvPicPr>
        <p:blipFill>
          <a:blip r:embed="rId2"/>
          <a:srcRect l="45970"/>
          <a:stretch>
            <a:fillRect/>
          </a:stretch>
        </p:blipFill>
        <p:spPr bwMode="auto">
          <a:xfrm>
            <a:off x="0" y="0"/>
            <a:ext cx="279876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ESnet_color_l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BL_logo_notext_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5611813"/>
            <a:ext cx="11588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DOE_Office_Science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537200" y="5761038"/>
            <a:ext cx="1755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33887"/>
            <a:ext cx="6096000" cy="1470025"/>
          </a:xfrm>
        </p:spPr>
        <p:txBody>
          <a:bodyPr anchor="b">
            <a:noAutofit/>
          </a:bodyPr>
          <a:lstStyle>
            <a:lvl1pPr algn="l">
              <a:defRPr sz="3200" baseline="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2134035"/>
            <a:ext cx="6096000" cy="897481"/>
          </a:xfrm>
        </p:spPr>
        <p:txBody>
          <a:bodyPr anchor="b">
            <a:no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906462"/>
          </a:xfrm>
        </p:spPr>
        <p:txBody>
          <a:bodyPr anchor="b"/>
          <a:lstStyle>
            <a:lvl1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309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4038"/>
            <a:ext cx="3008313" cy="11604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14500"/>
            <a:ext cx="5111750" cy="44116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14500"/>
            <a:ext cx="3008313" cy="44116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A0F404B-EE05-224C-9C9E-59EB527326A7}" type="datetime1">
              <a:rPr lang="en-US" smtClean="0"/>
              <a:t>2/25/2014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5DDC6-6948-9542-AE23-4C88376D07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3963"/>
            <a:ext cx="2133600" cy="18256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87BE274-2920-464F-BD83-825BA3315F3E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3963"/>
            <a:ext cx="2133600" cy="1825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42DE2B-1862-AC46-8E34-76F2DE4B4D31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53197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ESnet_color_lg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7607300" y="0"/>
            <a:ext cx="1536700" cy="1714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037513" cy="1362075"/>
          </a:xfrm>
        </p:spPr>
        <p:txBody>
          <a:bodyPr anchor="t"/>
          <a:lstStyle>
            <a:lvl1pPr algn="l">
              <a:defRPr sz="32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037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B0B81C-CA25-D345-AD32-945D9CE22E24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60598-22BC-DE45-8110-72C7EB64E6D6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0559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D31318-E349-C94A-82AC-28473119CDAD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46B7A-F0F1-B649-AD7D-33CEE8400C99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7343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5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88AA81-2144-9A4F-982D-99A41862F6AF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7036-CDBF-9045-BEBA-45AC230EB3BD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7209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7A3A12-B379-6143-B591-BD63D72A8B49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CF6C2-875D-8741-96F2-AB275F5C2CAF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548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56189-3560-DB44-BC74-E63444EAF5E0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EC85A-2B99-6746-AB8E-75939B0FA4A3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39286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4038"/>
            <a:ext cx="3008313" cy="11604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14500"/>
            <a:ext cx="5111750" cy="44116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14500"/>
            <a:ext cx="3008313" cy="44116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BD428F-E7B6-AC4C-83AA-2D7CA91E3374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ESnet Template Examples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5DDC6-6948-9542-AE23-4C88376D07AA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5263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9C0B4-3A98-9D43-995D-307DDD97F3B9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ESnet Template Examples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B838D-2899-3348-AC07-177A26D9D92A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09463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bckgr_art.png"/>
          <p:cNvPicPr>
            <a:picLocks noChangeAspect="1"/>
          </p:cNvPicPr>
          <p:nvPr userDrawn="1"/>
        </p:nvPicPr>
        <p:blipFill>
          <a:blip r:embed="rId2"/>
          <a:srcRect l="45970"/>
          <a:stretch>
            <a:fillRect/>
          </a:stretch>
        </p:blipFill>
        <p:spPr bwMode="auto">
          <a:xfrm>
            <a:off x="0" y="0"/>
            <a:ext cx="279876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ESnet_color_l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BL_logo_notext_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5611813"/>
            <a:ext cx="11588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DOE_Office_Science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537200" y="5761038"/>
            <a:ext cx="1755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33887"/>
            <a:ext cx="6096000" cy="1470025"/>
          </a:xfrm>
        </p:spPr>
        <p:txBody>
          <a:bodyPr anchor="b">
            <a:noAutofit/>
          </a:bodyPr>
          <a:lstStyle>
            <a:lvl1pPr algn="l">
              <a:defRPr sz="3200" baseline="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2134035"/>
            <a:ext cx="6096000" cy="897481"/>
          </a:xfrm>
        </p:spPr>
        <p:txBody>
          <a:bodyPr anchor="b">
            <a:no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906462"/>
          </a:xfrm>
        </p:spPr>
        <p:txBody>
          <a:bodyPr anchor="b"/>
          <a:lstStyle>
            <a:lvl1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32515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3963"/>
            <a:ext cx="2133600" cy="18256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87BE274-2920-464F-BD83-825BA3315F3E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3963"/>
            <a:ext cx="2133600" cy="1825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42DE2B-1862-AC46-8E34-76F2DE4B4D31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003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69677-6E47-234F-B2CF-085ED3B76CA8}" type="datetime1">
              <a:rPr lang="en-US" smtClean="0"/>
              <a:t>2/25/2014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B838D-2899-3348-AC07-177A26D9D9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ESnet_color_lg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7607300" y="0"/>
            <a:ext cx="1536700" cy="1714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037513" cy="1362075"/>
          </a:xfrm>
        </p:spPr>
        <p:txBody>
          <a:bodyPr anchor="t"/>
          <a:lstStyle>
            <a:lvl1pPr algn="l">
              <a:defRPr sz="32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037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B0B81C-CA25-D345-AD32-945D9CE22E24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60598-22BC-DE45-8110-72C7EB64E6D6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0304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D31318-E349-C94A-82AC-28473119CDAD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46B7A-F0F1-B649-AD7D-33CEE8400C99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81785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5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88AA81-2144-9A4F-982D-99A41862F6AF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7036-CDBF-9045-BEBA-45AC230EB3BD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3407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7A3A12-B379-6143-B591-BD63D72A8B49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CF6C2-875D-8741-96F2-AB275F5C2CAF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7457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56189-3560-DB44-BC74-E63444EAF5E0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EC85A-2B99-6746-AB8E-75939B0FA4A3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7440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4038"/>
            <a:ext cx="3008313" cy="11604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14500"/>
            <a:ext cx="5111750" cy="44116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14500"/>
            <a:ext cx="3008313" cy="44116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BD428F-E7B6-AC4C-83AA-2D7CA91E3374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ESnet Template Examples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5DDC6-6948-9542-AE23-4C88376D07AA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0710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9C0B4-3A98-9D43-995D-307DDD97F3B9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ESnet Template Examples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B838D-2899-3348-AC07-177A26D9D92A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0233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bckgr_art.png"/>
          <p:cNvPicPr>
            <a:picLocks noChangeAspect="1"/>
          </p:cNvPicPr>
          <p:nvPr userDrawn="1"/>
        </p:nvPicPr>
        <p:blipFill>
          <a:blip r:embed="rId2"/>
          <a:srcRect l="45970"/>
          <a:stretch>
            <a:fillRect/>
          </a:stretch>
        </p:blipFill>
        <p:spPr bwMode="auto">
          <a:xfrm>
            <a:off x="0" y="0"/>
            <a:ext cx="279876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ESnet_color_l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BL_logo_notext_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5611813"/>
            <a:ext cx="11588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DOE_Office_Science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537200" y="5761038"/>
            <a:ext cx="1755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33887"/>
            <a:ext cx="6096000" cy="1470025"/>
          </a:xfrm>
        </p:spPr>
        <p:txBody>
          <a:bodyPr anchor="b">
            <a:noAutofit/>
          </a:bodyPr>
          <a:lstStyle>
            <a:lvl1pPr algn="l">
              <a:defRPr sz="3200" baseline="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2134035"/>
            <a:ext cx="6096000" cy="897481"/>
          </a:xfrm>
        </p:spPr>
        <p:txBody>
          <a:bodyPr anchor="b">
            <a:no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906462"/>
          </a:xfrm>
        </p:spPr>
        <p:txBody>
          <a:bodyPr anchor="b"/>
          <a:lstStyle>
            <a:lvl1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1553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3963"/>
            <a:ext cx="2133600" cy="18256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87BE274-2920-464F-BD83-825BA3315F3E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3963"/>
            <a:ext cx="2133600" cy="1825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42DE2B-1862-AC46-8E34-76F2DE4B4D31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263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ESnet_color_lg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7607300" y="0"/>
            <a:ext cx="1536700" cy="1714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037513" cy="1362075"/>
          </a:xfrm>
        </p:spPr>
        <p:txBody>
          <a:bodyPr anchor="t"/>
          <a:lstStyle>
            <a:lvl1pPr algn="l">
              <a:defRPr sz="32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037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B0B81C-CA25-D345-AD32-945D9CE22E24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60598-22BC-DE45-8110-72C7EB64E6D6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570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10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13.emf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2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83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92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ESnet_bckgr_ar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47"/>
          <a:stretch>
            <a:fillRect/>
          </a:stretch>
        </p:blipFill>
        <p:spPr bwMode="auto">
          <a:xfrm>
            <a:off x="0" y="1588"/>
            <a:ext cx="28051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099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	First level bullet</a:t>
            </a:r>
          </a:p>
          <a:p>
            <a:pPr lvl="2"/>
            <a:r>
              <a:rPr lang="en-US" dirty="0"/>
              <a:t>	Second level bullet</a:t>
            </a:r>
          </a:p>
          <a:p>
            <a:pPr lvl="3"/>
            <a:r>
              <a:rPr lang="en-US" dirty="0"/>
              <a:t>	Third level bullet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8B1A1F5-467B-2C46-8DC0-6E04FBEA0743}" type="datetime1">
              <a:rPr lang="en-US" smtClean="0"/>
              <a:t>2/25/2014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5475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BDF6EC-3462-684F-AA49-8C502ED87BD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2" name="Picture 9" descr="ESnet_color_sm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Placeholder 9"/>
          <p:cNvSpPr txBox="1">
            <a:spLocks/>
          </p:cNvSpPr>
          <p:nvPr userDrawn="1"/>
        </p:nvSpPr>
        <p:spPr bwMode="auto">
          <a:xfrm>
            <a:off x="-111125" y="6496050"/>
            <a:ext cx="4683125" cy="514350"/>
          </a:xfrm>
          <a:prstGeom prst="rect">
            <a:avLst/>
          </a:prstGeom>
          <a:solidFill>
            <a:srgbClr val="629FC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latin typeface="+mn-lt"/>
                <a:ea typeface="ＭＳ Ｐゴシック" pitchFamily="-108" charset="-128"/>
                <a:cs typeface="ＭＳ Ｐゴシック" pitchFamily="-108" charset="-128"/>
              </a:rPr>
              <a:t>	Lawrence Berkeley National Laboratory</a:t>
            </a:r>
          </a:p>
        </p:txBody>
      </p:sp>
      <p:sp>
        <p:nvSpPr>
          <p:cNvPr id="18" name="Text Placeholder 9"/>
          <p:cNvSpPr txBox="1">
            <a:spLocks/>
          </p:cNvSpPr>
          <p:nvPr userDrawn="1"/>
        </p:nvSpPr>
        <p:spPr bwMode="auto">
          <a:xfrm>
            <a:off x="4572000" y="6496050"/>
            <a:ext cx="4683125" cy="514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latin typeface="+mn-lt"/>
                <a:ea typeface="ＭＳ Ｐゴシック" pitchFamily="-108" charset="-128"/>
                <a:cs typeface="ＭＳ Ｐゴシック" pitchFamily="-108" charset="-128"/>
              </a:rPr>
              <a:t>		U.S. Department of Energy  |  Office of Science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26" r:id="rId7"/>
    <p:sldLayoutId id="2147483734" r:id="rId8"/>
    <p:sldLayoutId id="2147483727" r:id="rId9"/>
    <p:sldLayoutId id="2147483736" r:id="rId10"/>
    <p:sldLayoutId id="2147483762" r:id="rId11"/>
  </p:sldLayoutIdLst>
  <p:hf sldNum="0"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ts val="12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571500" indent="-342900" algn="l" defTabSz="457200" rtl="0" eaLnBrk="0" fontAlgn="base" hangingPunct="0">
        <a:spcBef>
          <a:spcPts val="900"/>
        </a:spcBef>
        <a:spcAft>
          <a:spcPct val="0"/>
        </a:spcAft>
        <a:buSzPct val="100000"/>
        <a:buFont typeface="Arial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800100" indent="-342900" algn="l" defTabSz="457200" rtl="0" eaLnBrk="0" fontAlgn="base" hangingPunct="0">
        <a:spcBef>
          <a:spcPct val="20000"/>
        </a:spcBef>
        <a:spcAft>
          <a:spcPct val="0"/>
        </a:spcAft>
        <a:buSzPct val="85000"/>
        <a:buFont typeface="Lucida Grande"/>
        <a:buChar char="−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028700" indent="-342900" algn="l" defTabSz="457200" rtl="0" eaLnBrk="0" fontAlgn="base" hangingPunct="0">
        <a:spcBef>
          <a:spcPct val="20000"/>
        </a:spcBef>
        <a:spcAft>
          <a:spcPct val="0"/>
        </a:spcAft>
        <a:buSzPct val="80000"/>
        <a:buFont typeface="Arial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ESnet_bckgr_art.png"/>
          <p:cNvPicPr>
            <a:picLocks noChangeAspect="1"/>
          </p:cNvPicPr>
          <p:nvPr userDrawn="1"/>
        </p:nvPicPr>
        <p:blipFill>
          <a:blip r:embed="rId11"/>
          <a:srcRect l="45847"/>
          <a:stretch>
            <a:fillRect/>
          </a:stretch>
        </p:blipFill>
        <p:spPr bwMode="auto">
          <a:xfrm>
            <a:off x="0" y="1588"/>
            <a:ext cx="28051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099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	First level bullet</a:t>
            </a:r>
          </a:p>
          <a:p>
            <a:pPr lvl="2"/>
            <a:r>
              <a:rPr lang="en-US" dirty="0"/>
              <a:t>	Second level bullet</a:t>
            </a:r>
          </a:p>
          <a:p>
            <a:pPr lvl="3"/>
            <a:r>
              <a:rPr lang="en-US" dirty="0"/>
              <a:t>	Third level bullet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DD6487B-43BE-5441-912E-3A79E3056D4C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BDF6EC-3462-684F-AA49-8C502ED87BD6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32" name="Picture 9" descr="ESnet_color_sm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Placeholder 9"/>
          <p:cNvSpPr txBox="1">
            <a:spLocks/>
          </p:cNvSpPr>
          <p:nvPr userDrawn="1"/>
        </p:nvSpPr>
        <p:spPr bwMode="auto">
          <a:xfrm>
            <a:off x="-111125" y="6496050"/>
            <a:ext cx="4683125" cy="514350"/>
          </a:xfrm>
          <a:prstGeom prst="rect">
            <a:avLst/>
          </a:prstGeom>
          <a:solidFill>
            <a:srgbClr val="629FC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rPr>
              <a:t>	Lawrence Berkeley National Laboratory</a:t>
            </a:r>
          </a:p>
        </p:txBody>
      </p:sp>
      <p:sp>
        <p:nvSpPr>
          <p:cNvPr id="18" name="Text Placeholder 9"/>
          <p:cNvSpPr txBox="1">
            <a:spLocks/>
          </p:cNvSpPr>
          <p:nvPr userDrawn="1"/>
        </p:nvSpPr>
        <p:spPr bwMode="auto">
          <a:xfrm>
            <a:off x="4572000" y="6496050"/>
            <a:ext cx="4683125" cy="514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rPr>
              <a:t>		U.S. Department of Energy  |  Office of Science</a:t>
            </a:r>
          </a:p>
        </p:txBody>
      </p:sp>
    </p:spTree>
    <p:extLst>
      <p:ext uri="{BB962C8B-B14F-4D97-AF65-F5344CB8AC3E}">
        <p14:creationId xmlns:p14="http://schemas.microsoft.com/office/powerpoint/2010/main" val="138723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ts val="12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571500" indent="-342900" algn="l" defTabSz="457200" rtl="0" eaLnBrk="0" fontAlgn="base" hangingPunct="0">
        <a:spcBef>
          <a:spcPts val="900"/>
        </a:spcBef>
        <a:spcAft>
          <a:spcPct val="0"/>
        </a:spcAft>
        <a:buSzPct val="100000"/>
        <a:buFont typeface="Arial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800100" indent="-342900" algn="l" defTabSz="457200" rtl="0" eaLnBrk="0" fontAlgn="base" hangingPunct="0">
        <a:spcBef>
          <a:spcPct val="20000"/>
        </a:spcBef>
        <a:spcAft>
          <a:spcPct val="0"/>
        </a:spcAft>
        <a:buSzPct val="85000"/>
        <a:buFont typeface="Lucida Grande"/>
        <a:buChar char="−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028700" indent="-342900" algn="l" defTabSz="457200" rtl="0" eaLnBrk="0" fontAlgn="base" hangingPunct="0">
        <a:spcBef>
          <a:spcPct val="20000"/>
        </a:spcBef>
        <a:spcAft>
          <a:spcPct val="0"/>
        </a:spcAft>
        <a:buSzPct val="80000"/>
        <a:buFont typeface="Arial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ESnet_bckgr_art.png"/>
          <p:cNvPicPr>
            <a:picLocks noChangeAspect="1"/>
          </p:cNvPicPr>
          <p:nvPr/>
        </p:nvPicPr>
        <p:blipFill>
          <a:blip r:embed="rId11"/>
          <a:srcRect l="45847"/>
          <a:stretch>
            <a:fillRect/>
          </a:stretch>
        </p:blipFill>
        <p:spPr bwMode="auto">
          <a:xfrm>
            <a:off x="0" y="1588"/>
            <a:ext cx="28051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099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	First level bullet</a:t>
            </a:r>
          </a:p>
          <a:p>
            <a:pPr lvl="2"/>
            <a:r>
              <a:rPr lang="en-US"/>
              <a:t>	Second level bullet</a:t>
            </a:r>
          </a:p>
          <a:p>
            <a:pPr lvl="3"/>
            <a:r>
              <a:rPr lang="en-US"/>
              <a:t>	Third level bullet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EA9E63A-D84D-9543-AD2D-B44DA44CFA2E}" type="datetimeFigureOut">
              <a:rPr lang="en-US">
                <a:solidFill>
                  <a:prstClr val="black"/>
                </a:solidFill>
                <a:latin typeface="Arial"/>
              </a:rPr>
              <a:pPr/>
              <a:t>2/25/2014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E603D0D-A627-1E4D-AF38-808B661F8E51}" type="slidenum">
              <a:rPr lang="en-US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32" name="Picture 9" descr="ESnet_color_sm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Placeholder 9"/>
          <p:cNvSpPr txBox="1">
            <a:spLocks/>
          </p:cNvSpPr>
          <p:nvPr/>
        </p:nvSpPr>
        <p:spPr bwMode="auto">
          <a:xfrm>
            <a:off x="-111125" y="6496050"/>
            <a:ext cx="4683125" cy="514350"/>
          </a:xfrm>
          <a:prstGeom prst="rect">
            <a:avLst/>
          </a:prstGeom>
          <a:solidFill>
            <a:srgbClr val="629FC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fontAlgn="auto" hangingPunct="0"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rPr>
              <a:t>	Lawrence Berkeley National Laboratory</a:t>
            </a:r>
          </a:p>
        </p:txBody>
      </p:sp>
      <p:sp>
        <p:nvSpPr>
          <p:cNvPr id="18" name="Text Placeholder 9"/>
          <p:cNvSpPr txBox="1">
            <a:spLocks/>
          </p:cNvSpPr>
          <p:nvPr/>
        </p:nvSpPr>
        <p:spPr bwMode="auto">
          <a:xfrm>
            <a:off x="4572000" y="6496050"/>
            <a:ext cx="4683125" cy="514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fontAlgn="auto" hangingPunct="0"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rPr>
              <a:t>		U.S. Department of Energy  |  Office of Science</a:t>
            </a:r>
          </a:p>
        </p:txBody>
      </p:sp>
    </p:spTree>
    <p:extLst>
      <p:ext uri="{BB962C8B-B14F-4D97-AF65-F5344CB8AC3E}">
        <p14:creationId xmlns:p14="http://schemas.microsoft.com/office/powerpoint/2010/main" val="233651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1" fontAlgn="base" hangingPunct="1">
        <a:spcBef>
          <a:spcPts val="12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457200" indent="-228600" algn="l" defTabSz="457200" rtl="0" eaLnBrk="1" fontAlgn="base" hangingPunct="1">
        <a:spcBef>
          <a:spcPts val="900"/>
        </a:spcBef>
        <a:spcAft>
          <a:spcPct val="0"/>
        </a:spcAft>
        <a:buSzPct val="10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685800" indent="-228600" algn="l" defTabSz="457200" rtl="0" eaLnBrk="1" fontAlgn="base" hangingPunct="1">
        <a:spcBef>
          <a:spcPct val="20000"/>
        </a:spcBef>
        <a:spcAft>
          <a:spcPct val="0"/>
        </a:spcAft>
        <a:buSzPct val="85000"/>
        <a:buFont typeface="Lucida Grande" charset="0"/>
        <a:buChar char="-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914400" indent="-228600" algn="l" defTabSz="457200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ESnet_bckgr_ar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47"/>
          <a:stretch>
            <a:fillRect/>
          </a:stretch>
        </p:blipFill>
        <p:spPr bwMode="auto">
          <a:xfrm>
            <a:off x="0" y="1588"/>
            <a:ext cx="28051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099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	First level bullet</a:t>
            </a:r>
          </a:p>
          <a:p>
            <a:pPr lvl="2"/>
            <a:r>
              <a:rPr lang="en-US" dirty="0"/>
              <a:t>	Second level bullet</a:t>
            </a:r>
          </a:p>
          <a:p>
            <a:pPr lvl="3"/>
            <a:r>
              <a:rPr lang="en-US" dirty="0"/>
              <a:t>	Third level bullet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D96614-0D85-304E-B09F-A0FB2223B6CB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5475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BDF6EC-3462-684F-AA49-8C502ED87BD6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32" name="Picture 9" descr="ESnet_color_sm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Placeholder 9"/>
          <p:cNvSpPr txBox="1">
            <a:spLocks/>
          </p:cNvSpPr>
          <p:nvPr userDrawn="1"/>
        </p:nvSpPr>
        <p:spPr bwMode="auto">
          <a:xfrm>
            <a:off x="-111125" y="6496050"/>
            <a:ext cx="4683125" cy="514350"/>
          </a:xfrm>
          <a:prstGeom prst="rect">
            <a:avLst/>
          </a:prstGeom>
          <a:solidFill>
            <a:srgbClr val="629FC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rPr>
              <a:t>	Lawrence Berkeley National Laboratory</a:t>
            </a:r>
          </a:p>
        </p:txBody>
      </p:sp>
      <p:sp>
        <p:nvSpPr>
          <p:cNvPr id="18" name="Text Placeholder 9"/>
          <p:cNvSpPr txBox="1">
            <a:spLocks/>
          </p:cNvSpPr>
          <p:nvPr userDrawn="1"/>
        </p:nvSpPr>
        <p:spPr bwMode="auto">
          <a:xfrm>
            <a:off x="4572000" y="6496050"/>
            <a:ext cx="4683125" cy="514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rPr>
              <a:t>		U.S. Department of Energy  |  Office of Science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9" r:id="rId10"/>
    <p:sldLayoutId id="2147483750" r:id="rId1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ts val="12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571500" indent="-342900" algn="l" defTabSz="457200" rtl="0" eaLnBrk="0" fontAlgn="base" hangingPunct="0">
        <a:spcBef>
          <a:spcPts val="900"/>
        </a:spcBef>
        <a:spcAft>
          <a:spcPct val="0"/>
        </a:spcAft>
        <a:buSzPct val="100000"/>
        <a:buFont typeface="Arial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800100" indent="-342900" algn="l" defTabSz="457200" rtl="0" eaLnBrk="0" fontAlgn="base" hangingPunct="0">
        <a:spcBef>
          <a:spcPct val="20000"/>
        </a:spcBef>
        <a:spcAft>
          <a:spcPct val="0"/>
        </a:spcAft>
        <a:buSzPct val="85000"/>
        <a:buFont typeface="Lucida Grande"/>
        <a:buChar char="−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028700" indent="-342900" algn="l" defTabSz="457200" rtl="0" eaLnBrk="0" fontAlgn="base" hangingPunct="0">
        <a:spcBef>
          <a:spcPct val="20000"/>
        </a:spcBef>
        <a:spcAft>
          <a:spcPct val="0"/>
        </a:spcAft>
        <a:buSzPct val="80000"/>
        <a:buFont typeface="Arial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ESnet_bckgr_art.png"/>
          <p:cNvPicPr>
            <a:picLocks noChangeAspect="1"/>
          </p:cNvPicPr>
          <p:nvPr userDrawn="1"/>
        </p:nvPicPr>
        <p:blipFill>
          <a:blip r:embed="rId11"/>
          <a:srcRect l="45847"/>
          <a:stretch>
            <a:fillRect/>
          </a:stretch>
        </p:blipFill>
        <p:spPr bwMode="auto">
          <a:xfrm>
            <a:off x="0" y="1588"/>
            <a:ext cx="28051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099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	First level bullet</a:t>
            </a:r>
          </a:p>
          <a:p>
            <a:pPr lvl="2"/>
            <a:r>
              <a:rPr lang="en-US" dirty="0"/>
              <a:t>	Second level bullet</a:t>
            </a:r>
          </a:p>
          <a:p>
            <a:pPr lvl="3"/>
            <a:r>
              <a:rPr lang="en-US" dirty="0"/>
              <a:t>	Third level bullet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DD6487B-43BE-5441-912E-3A79E3056D4C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BDF6EC-3462-684F-AA49-8C502ED87BD6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32" name="Picture 9" descr="ESnet_color_sm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Placeholder 9"/>
          <p:cNvSpPr txBox="1">
            <a:spLocks/>
          </p:cNvSpPr>
          <p:nvPr userDrawn="1"/>
        </p:nvSpPr>
        <p:spPr bwMode="auto">
          <a:xfrm>
            <a:off x="-111125" y="6496050"/>
            <a:ext cx="4683125" cy="514350"/>
          </a:xfrm>
          <a:prstGeom prst="rect">
            <a:avLst/>
          </a:prstGeom>
          <a:solidFill>
            <a:srgbClr val="629FC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rPr>
              <a:t>	Lawrence Berkeley National Laboratory</a:t>
            </a:r>
          </a:p>
        </p:txBody>
      </p:sp>
      <p:sp>
        <p:nvSpPr>
          <p:cNvPr id="18" name="Text Placeholder 9"/>
          <p:cNvSpPr txBox="1">
            <a:spLocks/>
          </p:cNvSpPr>
          <p:nvPr userDrawn="1"/>
        </p:nvSpPr>
        <p:spPr bwMode="auto">
          <a:xfrm>
            <a:off x="4572000" y="6496050"/>
            <a:ext cx="4683125" cy="514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rPr>
              <a:t>		U.S. Department of Energy  |  Office of Science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ts val="12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571500" indent="-342900" algn="l" defTabSz="457200" rtl="0" eaLnBrk="0" fontAlgn="base" hangingPunct="0">
        <a:spcBef>
          <a:spcPts val="900"/>
        </a:spcBef>
        <a:spcAft>
          <a:spcPct val="0"/>
        </a:spcAft>
        <a:buSzPct val="100000"/>
        <a:buFont typeface="Arial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800100" indent="-342900" algn="l" defTabSz="457200" rtl="0" eaLnBrk="0" fontAlgn="base" hangingPunct="0">
        <a:spcBef>
          <a:spcPct val="20000"/>
        </a:spcBef>
        <a:spcAft>
          <a:spcPct val="0"/>
        </a:spcAft>
        <a:buSzPct val="85000"/>
        <a:buFont typeface="Lucida Grande"/>
        <a:buChar char="−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028700" indent="-342900" algn="l" defTabSz="457200" rtl="0" eaLnBrk="0" fontAlgn="base" hangingPunct="0">
        <a:spcBef>
          <a:spcPct val="20000"/>
        </a:spcBef>
        <a:spcAft>
          <a:spcPct val="0"/>
        </a:spcAft>
        <a:buSzPct val="80000"/>
        <a:buFont typeface="Arial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77113" y="6248400"/>
            <a:ext cx="2555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 defTabSz="914400"/>
            <a:fld id="{E85503CF-A8BF-9644-8E37-73A6DF6F23BA}" type="slidenum">
              <a:rPr lang="en-US" smtClean="0">
                <a:solidFill>
                  <a:srgbClr val="000000"/>
                </a:solidFill>
                <a:latin typeface="Arial"/>
                <a:sym typeface="Arial" charset="0"/>
              </a:rPr>
              <a:pPr defTabSz="914400"/>
              <a:t>‹#›</a:t>
            </a:fld>
            <a:endParaRPr lang="en-US" smtClean="0">
              <a:solidFill>
                <a:srgbClr val="000000"/>
              </a:solidFill>
              <a:latin typeface="Arial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07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ransition/>
  <p:hf hdr="0" ftr="0" dt="0"/>
  <p:txStyles>
    <p:titleStyle>
      <a:lvl1pPr marL="39688" algn="l" rtl="0" fontAlgn="base">
        <a:spcBef>
          <a:spcPct val="0"/>
        </a:spcBef>
        <a:spcAft>
          <a:spcPct val="0"/>
        </a:spcAft>
        <a:defRPr sz="2800">
          <a:solidFill>
            <a:srgbClr val="06405C"/>
          </a:solidFill>
          <a:latin typeface="+mj-lt"/>
          <a:ea typeface="+mj-ea"/>
          <a:cs typeface="+mj-cs"/>
          <a:sym typeface="Arial" charset="0"/>
        </a:defRPr>
      </a:lvl1pPr>
      <a:lvl2pPr marL="39688" algn="l" rtl="0" fontAlgn="base">
        <a:spcBef>
          <a:spcPct val="0"/>
        </a:spcBef>
        <a:spcAft>
          <a:spcPct val="0"/>
        </a:spcAft>
        <a:defRPr sz="2800">
          <a:solidFill>
            <a:srgbClr val="06405C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algn="l" rtl="0" fontAlgn="base">
        <a:spcBef>
          <a:spcPct val="0"/>
        </a:spcBef>
        <a:spcAft>
          <a:spcPct val="0"/>
        </a:spcAft>
        <a:defRPr sz="2800">
          <a:solidFill>
            <a:srgbClr val="06405C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algn="l" rtl="0" fontAlgn="base">
        <a:spcBef>
          <a:spcPct val="0"/>
        </a:spcBef>
        <a:spcAft>
          <a:spcPct val="0"/>
        </a:spcAft>
        <a:defRPr sz="2800">
          <a:solidFill>
            <a:srgbClr val="06405C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algn="l" rtl="0" fontAlgn="base">
        <a:spcBef>
          <a:spcPct val="0"/>
        </a:spcBef>
        <a:spcAft>
          <a:spcPct val="0"/>
        </a:spcAft>
        <a:defRPr sz="2800">
          <a:solidFill>
            <a:srgbClr val="06405C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2800">
          <a:solidFill>
            <a:srgbClr val="06405C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2800">
          <a:solidFill>
            <a:srgbClr val="06405C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2800">
          <a:solidFill>
            <a:srgbClr val="06405C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2800">
          <a:solidFill>
            <a:srgbClr val="06405C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ESnet_bckgr_art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28051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099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	First level bullet</a:t>
            </a:r>
          </a:p>
          <a:p>
            <a:pPr lvl="2"/>
            <a:r>
              <a:rPr lang="en-US" dirty="0"/>
              <a:t>	Second level bullet</a:t>
            </a:r>
          </a:p>
          <a:p>
            <a:pPr lvl="3"/>
            <a:r>
              <a:rPr lang="en-US" dirty="0"/>
              <a:t>	Third level bullet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DD6487B-43BE-5441-912E-3A79E3056D4C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BDF6EC-3462-684F-AA49-8C502ED87BD6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32" name="Picture 9" descr="ESnet_color_sm.png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Placeholder 9"/>
          <p:cNvSpPr txBox="1">
            <a:spLocks/>
          </p:cNvSpPr>
          <p:nvPr userDrawn="1"/>
        </p:nvSpPr>
        <p:spPr bwMode="auto">
          <a:xfrm>
            <a:off x="-111125" y="6496050"/>
            <a:ext cx="4683125" cy="514350"/>
          </a:xfrm>
          <a:prstGeom prst="rect">
            <a:avLst/>
          </a:prstGeom>
          <a:solidFill>
            <a:srgbClr val="629FC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rPr>
              <a:t>	Lawrence Berkeley National Laboratory</a:t>
            </a:r>
          </a:p>
        </p:txBody>
      </p:sp>
      <p:sp>
        <p:nvSpPr>
          <p:cNvPr id="18" name="Text Placeholder 9"/>
          <p:cNvSpPr txBox="1">
            <a:spLocks/>
          </p:cNvSpPr>
          <p:nvPr userDrawn="1"/>
        </p:nvSpPr>
        <p:spPr bwMode="auto">
          <a:xfrm>
            <a:off x="4572000" y="6496050"/>
            <a:ext cx="4683125" cy="514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rPr>
              <a:t>		U.S. Department of Energy  |  Office of Science</a:t>
            </a:r>
          </a:p>
        </p:txBody>
      </p:sp>
    </p:spTree>
    <p:extLst>
      <p:ext uri="{BB962C8B-B14F-4D97-AF65-F5344CB8AC3E}">
        <p14:creationId xmlns:p14="http://schemas.microsoft.com/office/powerpoint/2010/main" val="398992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ts val="12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571500" indent="-342900" algn="l" defTabSz="457200" rtl="0" eaLnBrk="0" fontAlgn="base" hangingPunct="0">
        <a:spcBef>
          <a:spcPts val="900"/>
        </a:spcBef>
        <a:spcAft>
          <a:spcPct val="0"/>
        </a:spcAft>
        <a:buSzPct val="100000"/>
        <a:buFont typeface="Arial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800100" indent="-342900" algn="l" defTabSz="457200" rtl="0" eaLnBrk="0" fontAlgn="base" hangingPunct="0">
        <a:spcBef>
          <a:spcPct val="20000"/>
        </a:spcBef>
        <a:spcAft>
          <a:spcPct val="0"/>
        </a:spcAft>
        <a:buSzPct val="85000"/>
        <a:buFont typeface="Lucida Grande"/>
        <a:buChar char="−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028700" indent="-342900" algn="l" defTabSz="457200" rtl="0" eaLnBrk="0" fontAlgn="base" hangingPunct="0">
        <a:spcBef>
          <a:spcPct val="20000"/>
        </a:spcBef>
        <a:spcAft>
          <a:spcPct val="0"/>
        </a:spcAft>
        <a:buSzPct val="80000"/>
        <a:buFont typeface="Arial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ESnet_bckgr_art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47"/>
          <a:stretch>
            <a:fillRect/>
          </a:stretch>
        </p:blipFill>
        <p:spPr bwMode="auto">
          <a:xfrm>
            <a:off x="0" y="1588"/>
            <a:ext cx="28051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099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	First level bullet</a:t>
            </a:r>
          </a:p>
          <a:p>
            <a:pPr lvl="2"/>
            <a:r>
              <a:rPr lang="en-US" dirty="0"/>
              <a:t>	Second level bullet</a:t>
            </a:r>
          </a:p>
          <a:p>
            <a:pPr lvl="3"/>
            <a:r>
              <a:rPr lang="en-US" dirty="0"/>
              <a:t>	Third level bullet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DD6487B-43BE-5441-912E-3A79E3056D4C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BDF6EC-3462-684F-AA49-8C502ED87BD6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32" name="Picture 9" descr="ESnet_color_sm.pn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Placeholder 9"/>
          <p:cNvSpPr txBox="1">
            <a:spLocks/>
          </p:cNvSpPr>
          <p:nvPr userDrawn="1"/>
        </p:nvSpPr>
        <p:spPr bwMode="auto">
          <a:xfrm>
            <a:off x="-111125" y="6496050"/>
            <a:ext cx="4683125" cy="514350"/>
          </a:xfrm>
          <a:prstGeom prst="rect">
            <a:avLst/>
          </a:prstGeom>
          <a:solidFill>
            <a:srgbClr val="629FC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rPr>
              <a:t>	Lawrence Berkeley National Laboratory</a:t>
            </a:r>
          </a:p>
        </p:txBody>
      </p:sp>
      <p:sp>
        <p:nvSpPr>
          <p:cNvPr id="18" name="Text Placeholder 9"/>
          <p:cNvSpPr txBox="1">
            <a:spLocks/>
          </p:cNvSpPr>
          <p:nvPr userDrawn="1"/>
        </p:nvSpPr>
        <p:spPr bwMode="auto">
          <a:xfrm>
            <a:off x="4572000" y="6496050"/>
            <a:ext cx="4683125" cy="514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rPr>
              <a:t>		U.S. Department of Energy  |  Office of Science</a:t>
            </a:r>
          </a:p>
        </p:txBody>
      </p:sp>
    </p:spTree>
    <p:extLst>
      <p:ext uri="{BB962C8B-B14F-4D97-AF65-F5344CB8AC3E}">
        <p14:creationId xmlns:p14="http://schemas.microsoft.com/office/powerpoint/2010/main" val="374147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ts val="12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571500" indent="-342900" algn="l" defTabSz="457200" rtl="0" eaLnBrk="0" fontAlgn="base" hangingPunct="0">
        <a:spcBef>
          <a:spcPts val="900"/>
        </a:spcBef>
        <a:spcAft>
          <a:spcPct val="0"/>
        </a:spcAft>
        <a:buSzPct val="100000"/>
        <a:buFont typeface="Arial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800100" indent="-342900" algn="l" defTabSz="457200" rtl="0" eaLnBrk="0" fontAlgn="base" hangingPunct="0">
        <a:spcBef>
          <a:spcPct val="20000"/>
        </a:spcBef>
        <a:spcAft>
          <a:spcPct val="0"/>
        </a:spcAft>
        <a:buSzPct val="85000"/>
        <a:buFont typeface="Lucida Grande"/>
        <a:buChar char="−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028700" indent="-342900" algn="l" defTabSz="457200" rtl="0" eaLnBrk="0" fontAlgn="base" hangingPunct="0">
        <a:spcBef>
          <a:spcPct val="20000"/>
        </a:spcBef>
        <a:spcAft>
          <a:spcPct val="0"/>
        </a:spcAft>
        <a:buSzPct val="80000"/>
        <a:buFont typeface="Arial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4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argonnlogo.ep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800" y="6477000"/>
            <a:ext cx="812800" cy="279400"/>
          </a:xfrm>
          <a:prstGeom prst="rect">
            <a:avLst/>
          </a:prstGeom>
        </p:spPr>
      </p:pic>
      <p:pic>
        <p:nvPicPr>
          <p:cNvPr id="10" name="Picture 9" descr="uofclogo.ep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2200" y="6553200"/>
            <a:ext cx="1003300" cy="2032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5400000">
            <a:off x="5791994" y="6629400"/>
            <a:ext cx="304800" cy="1588"/>
          </a:xfrm>
          <a:prstGeom prst="line">
            <a:avLst/>
          </a:prstGeom>
          <a:ln>
            <a:solidFill>
              <a:srgbClr val="B42E3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7241382" y="6629400"/>
            <a:ext cx="304800" cy="1588"/>
          </a:xfrm>
          <a:prstGeom prst="line">
            <a:avLst/>
          </a:prstGeom>
          <a:ln>
            <a:solidFill>
              <a:srgbClr val="B42E3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06811" y="6408000"/>
            <a:ext cx="10695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err="1" smtClean="0">
                <a:solidFill>
                  <a:prstClr val="white">
                    <a:lumMod val="85000"/>
                  </a:prstClr>
                </a:solidFill>
                <a:latin typeface="Calibri"/>
              </a:rPr>
              <a:t>www.ci.anl.gov</a:t>
            </a:r>
            <a:endParaRPr lang="en-US" sz="1050" dirty="0" smtClean="0">
              <a:solidFill>
                <a:prstClr val="white">
                  <a:lumMod val="85000"/>
                </a:prstClr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12746" y="6572068"/>
            <a:ext cx="13472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err="1" smtClean="0">
                <a:solidFill>
                  <a:prstClr val="white">
                    <a:lumMod val="85000"/>
                  </a:prstClr>
                </a:solidFill>
                <a:latin typeface="Calibri"/>
              </a:rPr>
              <a:t>www.ci.uchicago.edu</a:t>
            </a:r>
            <a:endParaRPr lang="en-US" sz="1050" dirty="0" smtClean="0">
              <a:solidFill>
                <a:prstClr val="white">
                  <a:lumMod val="85000"/>
                </a:prstClr>
              </a:solidFill>
              <a:latin typeface="Calibri"/>
            </a:endParaRPr>
          </a:p>
        </p:txBody>
      </p:sp>
      <p:pic>
        <p:nvPicPr>
          <p:cNvPr id="15" name="Picture 14" descr="radiateforwhite.eps"/>
          <p:cNvPicPr>
            <a:picLocks noChangeAspect="1"/>
          </p:cNvPicPr>
          <p:nvPr/>
        </p:nvPicPr>
        <p:blipFill>
          <a:blip r:embed="rId15">
            <a:alphaModFix amt="85000"/>
          </a:blip>
          <a:stretch>
            <a:fillRect/>
          </a:stretch>
        </p:blipFill>
        <p:spPr>
          <a:xfrm>
            <a:off x="5613400" y="838200"/>
            <a:ext cx="35306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3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ESnet_bckgr_art.png"/>
          <p:cNvPicPr>
            <a:picLocks noChangeAspect="1"/>
          </p:cNvPicPr>
          <p:nvPr userDrawn="1"/>
        </p:nvPicPr>
        <p:blipFill>
          <a:blip r:embed="rId11"/>
          <a:srcRect l="45847"/>
          <a:stretch>
            <a:fillRect/>
          </a:stretch>
        </p:blipFill>
        <p:spPr bwMode="auto">
          <a:xfrm>
            <a:off x="0" y="1588"/>
            <a:ext cx="28051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099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	First level bullet</a:t>
            </a:r>
          </a:p>
          <a:p>
            <a:pPr lvl="2"/>
            <a:r>
              <a:rPr lang="en-US" dirty="0"/>
              <a:t>	Second level bullet</a:t>
            </a:r>
          </a:p>
          <a:p>
            <a:pPr lvl="3"/>
            <a:r>
              <a:rPr lang="en-US" dirty="0"/>
              <a:t>	Third level bullet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DD6487B-43BE-5441-912E-3A79E3056D4C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BDF6EC-3462-684F-AA49-8C502ED87BD6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32" name="Picture 9" descr="ESnet_color_sm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Placeholder 9"/>
          <p:cNvSpPr txBox="1">
            <a:spLocks/>
          </p:cNvSpPr>
          <p:nvPr userDrawn="1"/>
        </p:nvSpPr>
        <p:spPr bwMode="auto">
          <a:xfrm>
            <a:off x="-111125" y="6496050"/>
            <a:ext cx="4683125" cy="514350"/>
          </a:xfrm>
          <a:prstGeom prst="rect">
            <a:avLst/>
          </a:prstGeom>
          <a:solidFill>
            <a:srgbClr val="629FC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rPr>
              <a:t>	Lawrence Berkeley National Laboratory</a:t>
            </a:r>
          </a:p>
        </p:txBody>
      </p:sp>
      <p:sp>
        <p:nvSpPr>
          <p:cNvPr id="18" name="Text Placeholder 9"/>
          <p:cNvSpPr txBox="1">
            <a:spLocks/>
          </p:cNvSpPr>
          <p:nvPr userDrawn="1"/>
        </p:nvSpPr>
        <p:spPr bwMode="auto">
          <a:xfrm>
            <a:off x="4572000" y="6496050"/>
            <a:ext cx="4683125" cy="514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rPr>
              <a:t>		U.S. Department of Energy  |  Office of Science</a:t>
            </a:r>
          </a:p>
        </p:txBody>
      </p:sp>
    </p:spTree>
    <p:extLst>
      <p:ext uri="{BB962C8B-B14F-4D97-AF65-F5344CB8AC3E}">
        <p14:creationId xmlns:p14="http://schemas.microsoft.com/office/powerpoint/2010/main" val="304576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ts val="12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571500" indent="-342900" algn="l" defTabSz="457200" rtl="0" eaLnBrk="0" fontAlgn="base" hangingPunct="0">
        <a:spcBef>
          <a:spcPts val="900"/>
        </a:spcBef>
        <a:spcAft>
          <a:spcPct val="0"/>
        </a:spcAft>
        <a:buSzPct val="100000"/>
        <a:buFont typeface="Arial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800100" indent="-342900" algn="l" defTabSz="457200" rtl="0" eaLnBrk="0" fontAlgn="base" hangingPunct="0">
        <a:spcBef>
          <a:spcPct val="20000"/>
        </a:spcBef>
        <a:spcAft>
          <a:spcPct val="0"/>
        </a:spcAft>
        <a:buSzPct val="85000"/>
        <a:buFont typeface="Lucida Grande"/>
        <a:buChar char="−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028700" indent="-342900" algn="l" defTabSz="457200" rtl="0" eaLnBrk="0" fontAlgn="base" hangingPunct="0">
        <a:spcBef>
          <a:spcPct val="20000"/>
        </a:spcBef>
        <a:spcAft>
          <a:spcPct val="0"/>
        </a:spcAft>
        <a:buSzPct val="80000"/>
        <a:buFont typeface="Arial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ESnet_bckgr_art.png"/>
          <p:cNvPicPr>
            <a:picLocks noChangeAspect="1"/>
          </p:cNvPicPr>
          <p:nvPr userDrawn="1"/>
        </p:nvPicPr>
        <p:blipFill>
          <a:blip r:embed="rId11"/>
          <a:srcRect l="45847"/>
          <a:stretch>
            <a:fillRect/>
          </a:stretch>
        </p:blipFill>
        <p:spPr bwMode="auto">
          <a:xfrm>
            <a:off x="0" y="1588"/>
            <a:ext cx="28051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099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	First level bullet</a:t>
            </a:r>
          </a:p>
          <a:p>
            <a:pPr lvl="2"/>
            <a:r>
              <a:rPr lang="en-US" dirty="0"/>
              <a:t>	Second level bullet</a:t>
            </a:r>
          </a:p>
          <a:p>
            <a:pPr lvl="3"/>
            <a:r>
              <a:rPr lang="en-US" dirty="0"/>
              <a:t>	Third level bullet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DD6487B-43BE-5441-912E-3A79E3056D4C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BDF6EC-3462-684F-AA49-8C502ED87BD6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32" name="Picture 9" descr="ESnet_color_sm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Placeholder 9"/>
          <p:cNvSpPr txBox="1">
            <a:spLocks/>
          </p:cNvSpPr>
          <p:nvPr userDrawn="1"/>
        </p:nvSpPr>
        <p:spPr bwMode="auto">
          <a:xfrm>
            <a:off x="-111125" y="6496050"/>
            <a:ext cx="4683125" cy="514350"/>
          </a:xfrm>
          <a:prstGeom prst="rect">
            <a:avLst/>
          </a:prstGeom>
          <a:solidFill>
            <a:srgbClr val="629FC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rPr>
              <a:t>	Lawrence Berkeley National Laboratory</a:t>
            </a:r>
          </a:p>
        </p:txBody>
      </p:sp>
      <p:sp>
        <p:nvSpPr>
          <p:cNvPr id="18" name="Text Placeholder 9"/>
          <p:cNvSpPr txBox="1">
            <a:spLocks/>
          </p:cNvSpPr>
          <p:nvPr userDrawn="1"/>
        </p:nvSpPr>
        <p:spPr bwMode="auto">
          <a:xfrm>
            <a:off x="4572000" y="6496050"/>
            <a:ext cx="4683125" cy="514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rPr>
              <a:t>		U.S. Department of Energy  |  Office of Science</a:t>
            </a:r>
          </a:p>
        </p:txBody>
      </p:sp>
    </p:spTree>
    <p:extLst>
      <p:ext uri="{BB962C8B-B14F-4D97-AF65-F5344CB8AC3E}">
        <p14:creationId xmlns:p14="http://schemas.microsoft.com/office/powerpoint/2010/main" val="60300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ts val="12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571500" indent="-342900" algn="l" defTabSz="457200" rtl="0" eaLnBrk="0" fontAlgn="base" hangingPunct="0">
        <a:spcBef>
          <a:spcPts val="900"/>
        </a:spcBef>
        <a:spcAft>
          <a:spcPct val="0"/>
        </a:spcAft>
        <a:buSzPct val="100000"/>
        <a:buFont typeface="Arial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800100" indent="-342900" algn="l" defTabSz="457200" rtl="0" eaLnBrk="0" fontAlgn="base" hangingPunct="0">
        <a:spcBef>
          <a:spcPct val="20000"/>
        </a:spcBef>
        <a:spcAft>
          <a:spcPct val="0"/>
        </a:spcAft>
        <a:buSzPct val="85000"/>
        <a:buFont typeface="Lucida Grande"/>
        <a:buChar char="−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028700" indent="-342900" algn="l" defTabSz="457200" rtl="0" eaLnBrk="0" fontAlgn="base" hangingPunct="0">
        <a:spcBef>
          <a:spcPct val="20000"/>
        </a:spcBef>
        <a:spcAft>
          <a:spcPct val="0"/>
        </a:spcAft>
        <a:buSzPct val="80000"/>
        <a:buFont typeface="Arial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943887"/>
            <a:ext cx="6900333" cy="977900"/>
          </a:xfrm>
          <a:ln/>
        </p:spPr>
        <p:txBody>
          <a:bodyPr lIns="228600" tIns="228600" rIns="0" bIns="228600" anchor="t"/>
          <a:lstStyle/>
          <a:p>
            <a:pPr marL="0" algn="r"/>
            <a:r>
              <a:rPr lang="en-US" sz="3600" dirty="0" smtClean="0"/>
              <a:t>Greg’s Update</a:t>
            </a:r>
            <a:r>
              <a:rPr lang="en-US" sz="3600" dirty="0" smtClean="0">
                <a:solidFill>
                  <a:srgbClr val="FF0000"/>
                </a:solidFill>
              </a:rPr>
              <a:t/>
            </a:r>
            <a:br>
              <a:rPr lang="en-US" sz="3600" dirty="0" smtClean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387" name="Rectangle 3"/>
          <p:cNvSpPr>
            <a:spLocks/>
          </p:cNvSpPr>
          <p:nvPr/>
        </p:nvSpPr>
        <p:spPr bwMode="auto">
          <a:xfrm>
            <a:off x="-901700" y="5665258"/>
            <a:ext cx="91567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 algn="r" defTabSz="914400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cs typeface="Arial" charset="0"/>
                <a:sym typeface="Arial" charset="0"/>
              </a:rPr>
              <a:t>Gregory Bell, Ph.D.</a:t>
            </a:r>
          </a:p>
          <a:p>
            <a:pPr marL="382588" indent="-342900" algn="r" defTabSz="914400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cs typeface="Arial" charset="0"/>
                <a:sym typeface="Arial" charset="0"/>
              </a:rPr>
              <a:t>Director, Scientific Networking Division</a:t>
            </a:r>
          </a:p>
          <a:p>
            <a:pPr marL="382588" indent="-342900" algn="r" defTabSz="914400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cs typeface="Arial" charset="0"/>
                <a:sym typeface="Arial" charset="0"/>
              </a:rPr>
              <a:t>Director, Energy Sciences Network</a:t>
            </a:r>
          </a:p>
          <a:p>
            <a:pPr marL="382588" indent="-342900" algn="r" defTabSz="914400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cs typeface="Arial" charset="0"/>
                <a:sym typeface="Arial" charset="0"/>
              </a:rPr>
              <a:t>Lawrence Berkeley National Laboratory</a:t>
            </a:r>
          </a:p>
        </p:txBody>
      </p:sp>
      <p:pic>
        <p:nvPicPr>
          <p:cNvPr id="1638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150" y="1125539"/>
            <a:ext cx="73088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303868" y="4585760"/>
            <a:ext cx="6900333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28600" tIns="228600" rIns="0" bIns="228600" numCol="1" anchor="t" anchorCtr="0" compatLnSpc="1">
            <a:prstTxWarp prst="textNoShape">
              <a:avLst/>
            </a:prstTxWarp>
          </a:bodyPr>
          <a:lstStyle>
            <a:lvl1pPr marL="39688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6405C"/>
                </a:solidFill>
                <a:latin typeface="+mj-lt"/>
                <a:ea typeface="+mj-ea"/>
                <a:cs typeface="+mj-cs"/>
                <a:sym typeface="Arial" charset="0"/>
              </a:defRPr>
            </a:lvl1pPr>
            <a:lvl2pPr marL="39688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6405C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39688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6405C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39688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6405C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39688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6405C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496888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6405C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54088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6405C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411288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6405C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68488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6405C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algn="r"/>
            <a:r>
              <a:rPr lang="en-US" sz="2400" dirty="0" smtClean="0">
                <a:latin typeface="Arial"/>
                <a:ea typeface="ヒラギノ角ゴ ProN W3"/>
                <a:cs typeface="ヒラギノ角ゴ ProN W3"/>
              </a:rPr>
              <a:t>ESCC @ SLAC</a:t>
            </a:r>
          </a:p>
          <a:p>
            <a:pPr marL="0" algn="r"/>
            <a:r>
              <a:rPr lang="en-US" sz="2400" dirty="0" smtClean="0">
                <a:latin typeface="Arial"/>
                <a:ea typeface="ヒラギノ角ゴ ProN W3"/>
                <a:cs typeface="ヒラギノ角ゴ ProN W3"/>
              </a:rPr>
              <a:t>February 25, 2014</a:t>
            </a:r>
            <a:endParaRPr lang="en-US" sz="2400" dirty="0">
              <a:latin typeface="Arial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009557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Cautionary Tale: Non-US Light Source Currently Cannot Store or Export Data Produced by Certain </a:t>
            </a:r>
            <a:r>
              <a:rPr lang="en-US" dirty="0" err="1" smtClean="0"/>
              <a:t>Beamlines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50200" cy="4525963"/>
          </a:xfrm>
        </p:spPr>
        <p:txBody>
          <a:bodyPr>
            <a:normAutofit lnSpcReduction="10000"/>
          </a:bodyPr>
          <a:lstStyle/>
          <a:p>
            <a:pPr marL="685800" lvl="1" indent="-457200"/>
            <a:r>
              <a:rPr lang="en-US" dirty="0" smtClean="0"/>
              <a:t>Data-intensive experiment at non-US FEL</a:t>
            </a:r>
          </a:p>
          <a:p>
            <a:pPr marL="914400" lvl="2" indent="-457200"/>
            <a:r>
              <a:rPr lang="en-US" dirty="0" smtClean="0"/>
              <a:t>correlated X-ray scattering</a:t>
            </a:r>
          </a:p>
          <a:p>
            <a:pPr marL="914400" lvl="2" indent="-457200"/>
            <a:r>
              <a:rPr lang="en-US" dirty="0"/>
              <a:t>e</a:t>
            </a:r>
            <a:r>
              <a:rPr lang="en-US" dirty="0" smtClean="0"/>
              <a:t>xpected data volume: 100TB, destined for SLAC and Stanford</a:t>
            </a:r>
          </a:p>
          <a:p>
            <a:pPr marL="914400" lvl="2" indent="-457200"/>
            <a:r>
              <a:rPr lang="en-US" dirty="0"/>
              <a:t>g</a:t>
            </a:r>
            <a:r>
              <a:rPr lang="en-US" dirty="0" smtClean="0"/>
              <a:t>enerated during 60 hours of beam time</a:t>
            </a:r>
          </a:p>
          <a:p>
            <a:pPr marL="685800" lvl="1" indent="-457200"/>
            <a:r>
              <a:rPr lang="en-US" dirty="0" smtClean="0"/>
              <a:t>Data storage allocation at light source: 10TB</a:t>
            </a:r>
          </a:p>
          <a:p>
            <a:pPr marL="914400" lvl="2" indent="-457200"/>
            <a:r>
              <a:rPr lang="en-US" dirty="0"/>
              <a:t>m</a:t>
            </a:r>
            <a:r>
              <a:rPr lang="en-US" dirty="0" smtClean="0"/>
              <a:t>ust get data off data acquisition system </a:t>
            </a:r>
            <a:r>
              <a:rPr lang="en-US" i="1" dirty="0" smtClean="0"/>
              <a:t>during</a:t>
            </a:r>
            <a:r>
              <a:rPr lang="en-US" dirty="0" smtClean="0"/>
              <a:t> the experiment</a:t>
            </a:r>
          </a:p>
          <a:p>
            <a:pPr marL="914400" lvl="2" indent="-457200"/>
            <a:r>
              <a:rPr lang="en-US" dirty="0"/>
              <a:t>t</a:t>
            </a:r>
            <a:r>
              <a:rPr lang="en-US" dirty="0" smtClean="0"/>
              <a:t>wo supported methods: slow VPN, USB disk</a:t>
            </a:r>
          </a:p>
          <a:p>
            <a:pPr marL="914400" lvl="2" indent="-457200"/>
            <a:r>
              <a:rPr lang="en-US" b="1" dirty="0" smtClean="0"/>
              <a:t>As a result, scientists must build 100TB disk array, ship it internationally</a:t>
            </a:r>
            <a:r>
              <a:rPr lang="en-US" b="1" dirty="0"/>
              <a:t> </a:t>
            </a:r>
            <a:r>
              <a:rPr lang="en-US" b="1" dirty="0" smtClean="0"/>
              <a:t>or carry the data home (not feasible). </a:t>
            </a:r>
          </a:p>
          <a:p>
            <a:pPr marL="2286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ESnet is working to minimize the risk of similar outcomes in DOE, through focused engagement aimed at improving data mobility.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7BE274-2920-464F-BD83-825BA3315F3E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03963"/>
            <a:ext cx="2133600" cy="1825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42DE2B-1862-AC46-8E34-76F2DE4B4D31}" type="slidenum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64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Reminder: NNSA Relationship has Evolved </a:t>
            </a:r>
            <a:r>
              <a:rPr lang="en-US" dirty="0" smtClean="0">
                <a:solidFill>
                  <a:srgbClr val="0000FF"/>
                </a:solidFill>
              </a:rPr>
              <a:t>[repeat of slide from previous ESCC]</a:t>
            </a:r>
            <a:endParaRPr lang="en-US" strike="sngStrike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have moved to new direct-funded model for FY13.</a:t>
            </a:r>
          </a:p>
          <a:p>
            <a:pPr>
              <a:buFont typeface="Arial"/>
              <a:buChar char="•"/>
            </a:pPr>
            <a:r>
              <a:rPr lang="en-US" dirty="0" smtClean="0"/>
              <a:t>Reduces our distraction, increases efficiency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e </a:t>
            </a:r>
            <a:r>
              <a:rPr lang="en-US" b="1" dirty="0" smtClean="0"/>
              <a:t>had</a:t>
            </a:r>
            <a:r>
              <a:rPr lang="en-US" dirty="0" smtClean="0"/>
              <a:t> 20 separate agreements, </a:t>
            </a:r>
            <a:r>
              <a:rPr lang="en-US" b="1" dirty="0" smtClean="0"/>
              <a:t>now just one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ites didn’t always pay in the past, but we think NNSA OCIO will pay </a:t>
            </a:r>
          </a:p>
          <a:p>
            <a:pPr lvl="1"/>
            <a:r>
              <a:rPr lang="en-US" dirty="0" smtClean="0"/>
              <a:t>this aligns NNSA model with model for SC</a:t>
            </a:r>
          </a:p>
          <a:p>
            <a:pPr>
              <a:buFont typeface="Arial"/>
              <a:buChar char="•"/>
            </a:pPr>
            <a:r>
              <a:rPr lang="en-US" dirty="0" smtClean="0"/>
              <a:t>Allows ESnet to focus on technical / service interfaces</a:t>
            </a:r>
          </a:p>
          <a:p>
            <a:pPr>
              <a:buFont typeface="Arial"/>
              <a:buChar char="•"/>
            </a:pPr>
            <a:r>
              <a:rPr lang="en-US" dirty="0" smtClean="0"/>
              <a:t>Site Coordinator relationship stays the same</a:t>
            </a:r>
          </a:p>
          <a:p>
            <a:pPr>
              <a:buFont typeface="Arial"/>
              <a:buChar char="•"/>
            </a:pPr>
            <a:r>
              <a:rPr lang="en-US" dirty="0" smtClean="0"/>
              <a:t>NNSA OCIO developing governance process for coordinating and  evaluating capability enhancement requests that have budget implications.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7BE274-2920-464F-BD83-825BA3315F3E}" type="datetime1">
              <a:rPr lang="en-US" smtClean="0"/>
              <a:pPr>
                <a:defRPr/>
              </a:pPr>
              <a:t>2/25/2014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03963"/>
            <a:ext cx="2133600" cy="1825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42DE2B-1862-AC46-8E34-76F2DE4B4D3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654800" y="3352800"/>
            <a:ext cx="647700" cy="431800"/>
          </a:xfrm>
          <a:prstGeom prst="straightConnector1">
            <a:avLst/>
          </a:prstGeom>
          <a:ln w="31750">
            <a:solidFill>
              <a:srgbClr val="0000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89800" y="3637290"/>
            <a:ext cx="120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w</a:t>
            </a:r>
            <a:r>
              <a:rPr lang="en-US" sz="1400" dirty="0" smtClean="0">
                <a:solidFill>
                  <a:srgbClr val="0000FF"/>
                </a:solidFill>
              </a:rPr>
              <a:t>rong in two ways!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8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1571"/>
            <a:ext cx="6637867" cy="1143000"/>
          </a:xfrm>
        </p:spPr>
        <p:txBody>
          <a:bodyPr/>
          <a:lstStyle/>
          <a:p>
            <a:r>
              <a:rPr lang="en-US" dirty="0" smtClean="0"/>
              <a:t>Cartoon Version of ESnet Strategy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8784857"/>
              </p:ext>
            </p:extLst>
          </p:nvPr>
        </p:nvGraphicFramePr>
        <p:xfrm>
          <a:off x="127000" y="1333500"/>
          <a:ext cx="8902700" cy="521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4487333" y="5401206"/>
            <a:ext cx="45995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FF"/>
                </a:solidFill>
                <a:latin typeface="Calibri"/>
              </a:rPr>
              <a:t>[Programmability: integration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of 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facilities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in real 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time; network circuits for deterministic performance, virtual topologies, enclaves.]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316135" y="5011739"/>
            <a:ext cx="778932" cy="389467"/>
          </a:xfrm>
          <a:prstGeom prst="straightConnector1">
            <a:avLst/>
          </a:prstGeom>
          <a:ln w="31750">
            <a:solidFill>
              <a:srgbClr val="0000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3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068"/>
            <a:ext cx="7099300" cy="858838"/>
          </a:xfrm>
        </p:spPr>
        <p:txBody>
          <a:bodyPr/>
          <a:lstStyle/>
          <a:p>
            <a:r>
              <a:rPr lang="en-US" dirty="0" smtClean="0"/>
              <a:t>1. Improving Networking Practice Globally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5541546" y="2235863"/>
            <a:ext cx="736611" cy="500065"/>
          </a:xfrm>
          <a:custGeom>
            <a:avLst/>
            <a:gdLst>
              <a:gd name="connsiteX0" fmla="*/ 0 w 794312"/>
              <a:gd name="connsiteY0" fmla="*/ 41646 h 473446"/>
              <a:gd name="connsiteX1" fmla="*/ 533400 w 794312"/>
              <a:gd name="connsiteY1" fmla="*/ 16246 h 473446"/>
              <a:gd name="connsiteX2" fmla="*/ 762000 w 794312"/>
              <a:gd name="connsiteY2" fmla="*/ 257546 h 473446"/>
              <a:gd name="connsiteX3" fmla="*/ 787400 w 794312"/>
              <a:gd name="connsiteY3" fmla="*/ 473446 h 47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312" h="473446">
                <a:moveTo>
                  <a:pt x="0" y="41646"/>
                </a:moveTo>
                <a:cubicBezTo>
                  <a:pt x="203200" y="10954"/>
                  <a:pt x="406400" y="-19737"/>
                  <a:pt x="533400" y="16246"/>
                </a:cubicBezTo>
                <a:cubicBezTo>
                  <a:pt x="660400" y="52229"/>
                  <a:pt x="719667" y="181346"/>
                  <a:pt x="762000" y="257546"/>
                </a:cubicBezTo>
                <a:cubicBezTo>
                  <a:pt x="804333" y="333746"/>
                  <a:pt x="795866" y="403596"/>
                  <a:pt x="787400" y="473446"/>
                </a:cubicBezTo>
              </a:path>
            </a:pathLst>
          </a:custGeom>
          <a:ln w="31750"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/>
            </a:endParaRPr>
          </a:p>
        </p:txBody>
      </p:sp>
      <p:pic>
        <p:nvPicPr>
          <p:cNvPr id="9" name="Picture 8" descr="traff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857" y="1253067"/>
            <a:ext cx="1971530" cy="1313531"/>
          </a:xfrm>
          <a:prstGeom prst="rect">
            <a:avLst/>
          </a:prstGeom>
        </p:spPr>
      </p:pic>
      <p:pic>
        <p:nvPicPr>
          <p:cNvPr id="13" name="Picture 12" descr="rai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010" y="2962384"/>
            <a:ext cx="3245871" cy="1829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2347" y="2825005"/>
            <a:ext cx="37422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prstClr val="black"/>
                </a:solidFill>
              </a:rPr>
              <a:t>ESnet’s</a:t>
            </a:r>
            <a:r>
              <a:rPr lang="en-US" dirty="0" smtClean="0">
                <a:solidFill>
                  <a:prstClr val="black"/>
                </a:solidFill>
              </a:rPr>
              <a:t> “Science DMZ” architecture now recognized as global best practice.</a:t>
            </a:r>
          </a:p>
          <a:p>
            <a:pPr algn="r"/>
            <a:endParaRPr lang="en-US" dirty="0" smtClean="0">
              <a:solidFill>
                <a:prstClr val="black"/>
              </a:solidFill>
            </a:endParaRPr>
          </a:p>
          <a:p>
            <a:pPr algn="r"/>
            <a:r>
              <a:rPr lang="en-US" dirty="0" smtClean="0">
                <a:solidFill>
                  <a:prstClr val="black"/>
                </a:solidFill>
              </a:rPr>
              <a:t>NSF investing $60M in grants to promote adoption by US universities (among other aims).  </a:t>
            </a:r>
          </a:p>
          <a:p>
            <a:pPr algn="r"/>
            <a:endParaRPr lang="en-US" dirty="0">
              <a:solidFill>
                <a:prstClr val="black"/>
              </a:solidFill>
            </a:endParaRPr>
          </a:p>
          <a:p>
            <a:pPr algn="r"/>
            <a:r>
              <a:rPr lang="en-US" dirty="0" smtClean="0">
                <a:solidFill>
                  <a:prstClr val="black"/>
                </a:solidFill>
              </a:rPr>
              <a:t>Australian, Canadian universities following suit. </a:t>
            </a:r>
            <a:endParaRPr lang="en-US" dirty="0">
              <a:solidFill>
                <a:prstClr val="black"/>
              </a:solidFill>
            </a:endParaRPr>
          </a:p>
          <a:p>
            <a:pPr algn="r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2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534"/>
            <a:ext cx="9144000" cy="701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3903028"/>
            <a:ext cx="2552700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0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100" b="1" dirty="0" smtClean="0">
                <a:solidFill>
                  <a:prstClr val="black"/>
                </a:solidFill>
                <a:latin typeface="Arial"/>
              </a:rPr>
              <a:t>Universities funded by DOE &amp; NSF</a:t>
            </a:r>
            <a:r>
              <a:rPr lang="en-US" sz="1000" dirty="0" smtClean="0">
                <a:solidFill>
                  <a:prstClr val="black"/>
                </a:solidFill>
                <a:latin typeface="Arial"/>
              </a:rPr>
              <a:t>	</a:t>
            </a:r>
          </a:p>
          <a:p>
            <a:r>
              <a:rPr lang="en-US" sz="1000" dirty="0" smtClean="0">
                <a:solidFill>
                  <a:prstClr val="black"/>
                </a:solidFill>
                <a:latin typeface="Arial"/>
              </a:rPr>
              <a:t>	BER </a:t>
            </a:r>
          </a:p>
          <a:p>
            <a:endParaRPr lang="en-US" sz="1000" dirty="0" smtClean="0">
              <a:solidFill>
                <a:prstClr val="black"/>
              </a:solidFill>
              <a:latin typeface="Arial"/>
            </a:endParaRPr>
          </a:p>
          <a:p>
            <a:endParaRPr lang="en-US" sz="800" dirty="0" smtClean="0">
              <a:solidFill>
                <a:prstClr val="black"/>
              </a:solidFill>
              <a:latin typeface="Arial"/>
            </a:endParaRPr>
          </a:p>
          <a:p>
            <a:r>
              <a:rPr lang="en-US" sz="1000" dirty="0" smtClean="0">
                <a:solidFill>
                  <a:prstClr val="black"/>
                </a:solidFill>
                <a:latin typeface="Arial"/>
              </a:rPr>
              <a:t>         	BES</a:t>
            </a:r>
          </a:p>
          <a:p>
            <a:endParaRPr lang="en-US" sz="1000" dirty="0" smtClean="0">
              <a:solidFill>
                <a:prstClr val="black"/>
              </a:solidFill>
              <a:latin typeface="Arial"/>
            </a:endParaRPr>
          </a:p>
          <a:p>
            <a:endParaRPr lang="en-US" sz="800" dirty="0" smtClean="0">
              <a:solidFill>
                <a:prstClr val="black"/>
              </a:solidFill>
              <a:latin typeface="Arial"/>
            </a:endParaRPr>
          </a:p>
          <a:p>
            <a:r>
              <a:rPr lang="en-US" sz="1000" dirty="0" smtClean="0">
                <a:solidFill>
                  <a:prstClr val="black"/>
                </a:solidFill>
                <a:latin typeface="Arial"/>
              </a:rPr>
              <a:t>	NSF CC-NIE awardees</a:t>
            </a:r>
          </a:p>
          <a:p>
            <a:endParaRPr lang="en-US" sz="10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15" descr="grn-diamo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65700"/>
            <a:ext cx="381000" cy="381000"/>
          </a:xfrm>
          <a:prstGeom prst="rect">
            <a:avLst/>
          </a:prstGeom>
        </p:spPr>
      </p:pic>
      <p:pic>
        <p:nvPicPr>
          <p:cNvPr id="17" name="Picture 16" descr="ylw-diamo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4578350"/>
            <a:ext cx="368300" cy="368300"/>
          </a:xfrm>
          <a:prstGeom prst="rect">
            <a:avLst/>
          </a:prstGeom>
        </p:spPr>
      </p:pic>
      <p:pic>
        <p:nvPicPr>
          <p:cNvPr id="18" name="Picture 17" descr="red-diamo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5925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49067" cy="1143000"/>
          </a:xfrm>
        </p:spPr>
        <p:txBody>
          <a:bodyPr/>
          <a:lstStyle/>
          <a:p>
            <a:r>
              <a:rPr lang="en-US" dirty="0" smtClean="0">
                <a:latin typeface="Arial" pitchFamily="-112" charset="0"/>
                <a:ea typeface="ＭＳ Ｐゴシック" pitchFamily="-112" charset="-128"/>
              </a:rPr>
              <a:t>2. Provide Information and Tools, so that Collaborations Can Make Optimal use of Network</a:t>
            </a:r>
            <a:endParaRPr lang="en-US" dirty="0"/>
          </a:p>
        </p:txBody>
      </p:sp>
      <p:pic>
        <p:nvPicPr>
          <p:cNvPr id="6" name="Content Placeholder 5" descr="user-taxonomy-axes-v5b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1" b="33277"/>
          <a:stretch/>
        </p:blipFill>
        <p:spPr>
          <a:xfrm>
            <a:off x="457200" y="1574800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7BE274-2920-464F-BD83-825BA3315F3E}" type="datetime1">
              <a:rPr lang="en-US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2DE2B-1862-AC46-8E34-76F2DE4B4D31}" type="slidenum">
              <a:rPr lang="en-US" smtClean="0">
                <a:solidFill>
                  <a:prstClr val="black"/>
                </a:solidFill>
                <a:latin typeface="Arial"/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6138" y="5060048"/>
            <a:ext cx="121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prstClr val="black"/>
                </a:solidFill>
              </a:rPr>
              <a:t>ESnet’s</a:t>
            </a:r>
            <a:r>
              <a:rPr lang="en-US" sz="1200" dirty="0" smtClean="0">
                <a:solidFill>
                  <a:prstClr val="black"/>
                </a:solidFill>
              </a:rPr>
              <a:t> historical focus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281334" y="4690543"/>
            <a:ext cx="338666" cy="507991"/>
          </a:xfrm>
          <a:prstGeom prst="straightConnector1">
            <a:avLst/>
          </a:prstGeom>
          <a:ln w="31750">
            <a:solidFill>
              <a:srgbClr val="0000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86065" y="4681610"/>
            <a:ext cx="121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New projects targeting 100 </a:t>
            </a:r>
            <a:r>
              <a:rPr lang="en-US" sz="1200" dirty="0" err="1" smtClean="0">
                <a:solidFill>
                  <a:prstClr val="black"/>
                </a:solidFill>
              </a:rPr>
              <a:t>beamline</a:t>
            </a:r>
            <a:r>
              <a:rPr lang="en-US" sz="1200" dirty="0" smtClean="0">
                <a:solidFill>
                  <a:prstClr val="black"/>
                </a:solidFill>
              </a:rPr>
              <a:t> users, climate community.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877733" y="4284133"/>
            <a:ext cx="457201" cy="418419"/>
          </a:xfrm>
          <a:prstGeom prst="straightConnector1">
            <a:avLst/>
          </a:prstGeom>
          <a:ln w="31750">
            <a:solidFill>
              <a:srgbClr val="0000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743200" y="4423606"/>
            <a:ext cx="609600" cy="278946"/>
          </a:xfrm>
          <a:prstGeom prst="straightConnector1">
            <a:avLst/>
          </a:prstGeom>
          <a:ln w="31750">
            <a:solidFill>
              <a:srgbClr val="0000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99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100G </a:t>
            </a:r>
            <a:r>
              <a:rPr lang="en-US" dirty="0" err="1" smtClean="0"/>
              <a:t>Testbed</a:t>
            </a:r>
            <a:r>
              <a:rPr lang="en-US" dirty="0" smtClean="0"/>
              <a:t>: 2013 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9 </a:t>
            </a:r>
            <a:r>
              <a:rPr lang="en-US" dirty="0"/>
              <a:t>New Testbed Projects</a:t>
            </a:r>
          </a:p>
          <a:p>
            <a:pPr>
              <a:buFont typeface="Arial"/>
              <a:buChar char="•"/>
            </a:pPr>
            <a:r>
              <a:rPr lang="en-US" dirty="0"/>
              <a:t>http://</a:t>
            </a:r>
            <a:r>
              <a:rPr lang="en-US" dirty="0" err="1"/>
              <a:t>www.es.net</a:t>
            </a:r>
            <a:r>
              <a:rPr lang="en-US" dirty="0"/>
              <a:t>/</a:t>
            </a:r>
            <a:r>
              <a:rPr lang="en-US" dirty="0" err="1"/>
              <a:t>RandD</a:t>
            </a:r>
            <a:r>
              <a:rPr lang="en-US" dirty="0"/>
              <a:t>/100g-testbed/current-testbed-research/. </a:t>
            </a:r>
          </a:p>
          <a:p>
            <a:r>
              <a:rPr lang="en-US" dirty="0"/>
              <a:t>13 Testbed-based publications:</a:t>
            </a:r>
          </a:p>
          <a:p>
            <a:pPr>
              <a:buFont typeface="Arial"/>
              <a:buChar char="•"/>
            </a:pPr>
            <a:r>
              <a:rPr lang="en-US" dirty="0"/>
              <a:t>http://</a:t>
            </a:r>
            <a:r>
              <a:rPr lang="en-US" dirty="0" err="1"/>
              <a:t>www.es.net</a:t>
            </a:r>
            <a:r>
              <a:rPr lang="en-US" dirty="0"/>
              <a:t>/</a:t>
            </a:r>
            <a:r>
              <a:rPr lang="en-US" dirty="0" err="1"/>
              <a:t>RandD</a:t>
            </a:r>
            <a:r>
              <a:rPr lang="en-US" dirty="0"/>
              <a:t>/100g-testbed/publications/. </a:t>
            </a:r>
          </a:p>
          <a:p>
            <a:endParaRPr lang="en-US" dirty="0"/>
          </a:p>
          <a:p>
            <a:r>
              <a:rPr lang="en-US" dirty="0" smtClean="0"/>
              <a:t>Best paper award winner: </a:t>
            </a:r>
          </a:p>
          <a:p>
            <a:pPr lvl="0"/>
            <a:r>
              <a:rPr lang="en-US" b="1" u="sng" dirty="0"/>
              <a:t>Characterizing the Impact of End-System Affinities On the End-to-End Performance of High-Speed Flows</a:t>
            </a:r>
            <a:r>
              <a:rPr lang="en-US" dirty="0"/>
              <a:t>, Nathan Hanford, Vishal </a:t>
            </a:r>
            <a:r>
              <a:rPr lang="en-US" dirty="0" err="1"/>
              <a:t>Ahuja</a:t>
            </a:r>
            <a:r>
              <a:rPr lang="en-US" dirty="0"/>
              <a:t>, </a:t>
            </a:r>
            <a:r>
              <a:rPr lang="en-US" dirty="0" err="1" smtClean="0"/>
              <a:t>Dipak</a:t>
            </a:r>
            <a:r>
              <a:rPr lang="en-US" dirty="0" smtClean="0"/>
              <a:t> </a:t>
            </a:r>
            <a:r>
              <a:rPr lang="en-US" dirty="0" err="1"/>
              <a:t>Ghosal</a:t>
            </a:r>
            <a:r>
              <a:rPr lang="en-US" dirty="0"/>
              <a:t>, </a:t>
            </a:r>
            <a:r>
              <a:rPr lang="en-US" dirty="0" smtClean="0"/>
              <a:t>et al. </a:t>
            </a:r>
            <a:r>
              <a:rPr lang="en-US" dirty="0"/>
              <a:t>3rd International Workshop on Network-aware Data Management (</a:t>
            </a:r>
            <a:r>
              <a:rPr lang="en-US" b="1" u="sng" dirty="0"/>
              <a:t>NDM13</a:t>
            </a:r>
            <a:r>
              <a:rPr lang="en-US" dirty="0"/>
              <a:t>), in conjunction with SC'13</a:t>
            </a:r>
            <a:r>
              <a:rPr lang="en-US" dirty="0" smtClean="0"/>
              <a:t>.</a:t>
            </a:r>
          </a:p>
          <a:p>
            <a:pPr lvl="1">
              <a:buFont typeface="Wingdings" charset="2"/>
              <a:buChar char="ü"/>
            </a:pPr>
            <a:r>
              <a:rPr lang="en-US" dirty="0"/>
              <a:t>v</a:t>
            </a:r>
            <a:r>
              <a:rPr lang="en-US" dirty="0" smtClean="0"/>
              <a:t>ery interesting results on impact of core selection on network throughput on Sandy-Bridge motherboards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B0B81C-CA25-D345-AD32-945D9CE22E24}" type="datetime1">
              <a:rPr lang="en-US" smtClean="0"/>
              <a:pPr>
                <a:defRPr/>
              </a:pPr>
              <a:t>2/25/2014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60598-22BC-DE45-8110-72C7EB64E6D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32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Federated Testbed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43549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/>
            <a:r>
              <a:rPr lang="en-US" dirty="0" smtClean="0"/>
              <a:t>Several sites are now doing experiments using the “Federated </a:t>
            </a:r>
            <a:r>
              <a:rPr lang="en-US" dirty="0" err="1" smtClean="0"/>
              <a:t>Testbed</a:t>
            </a:r>
            <a:r>
              <a:rPr lang="en-US" dirty="0" smtClean="0"/>
              <a:t>” model described at last ESCC.  </a:t>
            </a:r>
          </a:p>
          <a:p>
            <a:pPr lvl="1"/>
            <a:r>
              <a:rPr lang="en-US" dirty="0" smtClean="0"/>
              <a:t>OSCARS circuits over production network to connect to </a:t>
            </a:r>
            <a:r>
              <a:rPr lang="en-US" dirty="0" err="1" smtClean="0"/>
              <a:t>testbed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Current circuit endpoints: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FNAL to Testbed</a:t>
            </a:r>
          </a:p>
          <a:p>
            <a:pPr>
              <a:buFont typeface="Arial"/>
              <a:buChar char="•"/>
            </a:pPr>
            <a:r>
              <a:rPr lang="en-US" dirty="0"/>
              <a:t>NERSC to Testbed</a:t>
            </a:r>
          </a:p>
          <a:p>
            <a:pPr>
              <a:buFont typeface="Arial"/>
              <a:buChar char="•"/>
            </a:pPr>
            <a:r>
              <a:rPr lang="en-US" dirty="0"/>
              <a:t>BNL to Testbed</a:t>
            </a:r>
          </a:p>
          <a:p>
            <a:pPr>
              <a:buFont typeface="Arial"/>
              <a:buChar char="•"/>
            </a:pPr>
            <a:r>
              <a:rPr lang="en-US" dirty="0"/>
              <a:t>Caltech to CERN</a:t>
            </a:r>
          </a:p>
          <a:p>
            <a:pPr>
              <a:buFont typeface="Arial"/>
              <a:buChar char="•"/>
            </a:pPr>
            <a:r>
              <a:rPr lang="en-US" dirty="0"/>
              <a:t>NASA Goddard to Testbed</a:t>
            </a:r>
          </a:p>
          <a:p>
            <a:pPr>
              <a:buFont typeface="Arial"/>
              <a:buChar char="•"/>
            </a:pPr>
            <a:r>
              <a:rPr lang="en-US" dirty="0"/>
              <a:t>Navel Research Lab to Testbed</a:t>
            </a:r>
          </a:p>
          <a:p>
            <a:pPr>
              <a:buFont typeface="Arial"/>
              <a:buChar char="•"/>
            </a:pPr>
            <a:r>
              <a:rPr lang="en-US" dirty="0"/>
              <a:t>University of Chicago to Testbed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B0B81C-CA25-D345-AD32-945D9CE22E24}" type="datetime1">
              <a:rPr lang="en-US" smtClean="0"/>
              <a:pPr>
                <a:defRPr/>
              </a:pPr>
              <a:t>2/25/2014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60598-22BC-DE45-8110-72C7EB64E6D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Federated Testbed experiment: NERSC DTN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71900" cy="4525963"/>
          </a:xfrm>
        </p:spPr>
        <p:txBody>
          <a:bodyPr>
            <a:normAutofit fontScale="92500"/>
          </a:bodyPr>
          <a:lstStyle/>
          <a:p>
            <a:pPr marL="0" indent="0"/>
            <a:r>
              <a:rPr lang="en-US" dirty="0" smtClean="0"/>
              <a:t>Question: How many DTN nodes, connected to GPFS, are needed to fill NERSCs 100G pipe?</a:t>
            </a:r>
          </a:p>
          <a:p>
            <a:r>
              <a:rPr lang="en-US" dirty="0" smtClean="0"/>
              <a:t>Experiment:</a:t>
            </a:r>
          </a:p>
          <a:p>
            <a:pPr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   5 nodes at NERSC, 2x10G to WAN, </a:t>
            </a:r>
            <a:r>
              <a:rPr lang="en-US" dirty="0" err="1" smtClean="0"/>
              <a:t>Infiniband</a:t>
            </a:r>
            <a:r>
              <a:rPr lang="en-US" dirty="0" smtClean="0"/>
              <a:t> to GPFS</a:t>
            </a:r>
          </a:p>
          <a:p>
            <a:pPr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   read from GPFS, send to memory of ESnet testbed hosts</a:t>
            </a:r>
          </a:p>
          <a:p>
            <a:pPr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   results: 90G memory to memory, 80G disk (GPSF) to memory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7BE274-2920-464F-BD83-825BA3315F3E}" type="datetime1">
              <a:rPr lang="en-US" smtClean="0"/>
              <a:pPr>
                <a:defRPr/>
              </a:pPr>
              <a:t>2/25/2014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2DE2B-1862-AC46-8E34-76F2DE4B4D3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Picture 5" descr="ner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0" y="2734766"/>
            <a:ext cx="4794250" cy="253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9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25" y="274638"/>
            <a:ext cx="7347175" cy="1143000"/>
          </a:xfrm>
        </p:spPr>
        <p:txBody>
          <a:bodyPr/>
          <a:lstStyle/>
          <a:p>
            <a:r>
              <a:rPr lang="en-US" dirty="0" smtClean="0"/>
              <a:t>perfSONAR Deployments now at 1100 hosts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7BE274-2920-464F-BD83-825BA3315F3E}" type="datetime1">
              <a:rPr lang="en-US" smtClean="0"/>
              <a:pPr>
                <a:defRPr/>
              </a:pPr>
              <a:t>2/25/2014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2DE2B-1862-AC46-8E34-76F2DE4B4D3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Content Placeholder 5" descr="20140109-psdeployments.pn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" b="129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6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F6C5B-E5C0-8141-AFC6-902B4DA6C435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6000" y="1295400"/>
            <a:ext cx="748153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Three Cheers for: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Phil, for </a:t>
            </a:r>
            <a:r>
              <a:rPr lang="en-US" sz="3200" dirty="0" smtClean="0">
                <a:solidFill>
                  <a:srgbClr val="0000FF"/>
                </a:solidFill>
              </a:rPr>
              <a:t>extraordinary service </a:t>
            </a:r>
            <a:r>
              <a:rPr lang="en-US" sz="3200" dirty="0" smtClean="0"/>
              <a:t>to ESCC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Surya, for </a:t>
            </a:r>
            <a:r>
              <a:rPr lang="en-US" sz="3200" dirty="0" smtClean="0">
                <a:solidFill>
                  <a:srgbClr val="0000FF"/>
                </a:solidFill>
              </a:rPr>
              <a:t>rising to the occasion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Susan, for </a:t>
            </a:r>
            <a:r>
              <a:rPr lang="en-US" sz="3200" dirty="0" smtClean="0">
                <a:solidFill>
                  <a:srgbClr val="0000FF"/>
                </a:solidFill>
              </a:rPr>
              <a:t>rising to the occasion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SLAC, for </a:t>
            </a:r>
            <a:r>
              <a:rPr lang="en-US" sz="3200" dirty="0" smtClean="0">
                <a:solidFill>
                  <a:srgbClr val="0000FF"/>
                </a:solidFill>
              </a:rPr>
              <a:t>hospitality</a:t>
            </a:r>
          </a:p>
          <a:p>
            <a:endParaRPr lang="en-US" sz="3200" dirty="0"/>
          </a:p>
          <a:p>
            <a:r>
              <a:rPr lang="en-US" sz="3200" dirty="0" smtClean="0"/>
              <a:t>Plus</a:t>
            </a:r>
            <a:r>
              <a:rPr lang="en-US" sz="3200" dirty="0" smtClean="0">
                <a:solidFill>
                  <a:srgbClr val="0000FF"/>
                </a:solidFill>
              </a:rPr>
              <a:t> three more cheers for Phil.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8557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3792" cy="1143000"/>
          </a:xfrm>
        </p:spPr>
        <p:txBody>
          <a:bodyPr/>
          <a:lstStyle/>
          <a:p>
            <a:r>
              <a:rPr lang="en-US" dirty="0" smtClean="0"/>
              <a:t>SC13 Demos Supported by ESnet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044" y="1600200"/>
            <a:ext cx="4375797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Ciena 400G Super-</a:t>
            </a:r>
            <a:r>
              <a:rPr lang="en-US" dirty="0"/>
              <a:t>C</a:t>
            </a:r>
            <a:r>
              <a:rPr lang="en-US" dirty="0" smtClean="0"/>
              <a:t>hannel</a:t>
            </a:r>
          </a:p>
          <a:p>
            <a:pPr>
              <a:buFont typeface="Arial"/>
              <a:buChar char="•"/>
            </a:pPr>
            <a:r>
              <a:rPr lang="en-US" dirty="0" smtClean="0"/>
              <a:t>from Denver POP to convention center</a:t>
            </a:r>
          </a:p>
          <a:p>
            <a:r>
              <a:rPr lang="en-US" dirty="0" smtClean="0"/>
              <a:t>NASA Goddard:</a:t>
            </a:r>
          </a:p>
          <a:p>
            <a:pPr>
              <a:buFont typeface="Arial"/>
              <a:buChar char="•"/>
            </a:pPr>
            <a:r>
              <a:rPr lang="en-US" dirty="0" smtClean="0"/>
              <a:t>91Gbps from Goddard to SC13 disk-to-disk using a single pair of hosts</a:t>
            </a:r>
          </a:p>
          <a:p>
            <a:pPr marL="0" indent="0"/>
            <a:r>
              <a:rPr lang="en-US" dirty="0" smtClean="0"/>
              <a:t>Caltech Demo</a:t>
            </a:r>
          </a:p>
          <a:p>
            <a:pPr>
              <a:buFont typeface="Arial"/>
              <a:buChar char="•"/>
            </a:pPr>
            <a:r>
              <a:rPr lang="en-US" dirty="0" smtClean="0"/>
              <a:t>Goal: fill 7x100G links</a:t>
            </a:r>
          </a:p>
          <a:p>
            <a:pPr>
              <a:buFont typeface="Arial"/>
              <a:buChar char="•"/>
            </a:pPr>
            <a:r>
              <a:rPr lang="en-US" dirty="0" smtClean="0"/>
              <a:t>Endpoints: CERN, KIT, BNL, FNAL, NERSC, U </a:t>
            </a:r>
            <a:r>
              <a:rPr lang="en-US" dirty="0" err="1" smtClean="0"/>
              <a:t>Mich</a:t>
            </a:r>
            <a:r>
              <a:rPr lang="en-US" dirty="0" smtClean="0"/>
              <a:t>, Caltech</a:t>
            </a:r>
          </a:p>
          <a:p>
            <a:pPr>
              <a:buFont typeface="Arial"/>
              <a:buChar char="•"/>
            </a:pPr>
            <a:r>
              <a:rPr lang="en-US" dirty="0" smtClean="0"/>
              <a:t>ESnet traffic shown in this plot: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7BE274-2920-464F-BD83-825BA3315F3E}" type="datetime1">
              <a:rPr lang="en-US" smtClean="0"/>
              <a:pPr>
                <a:defRPr/>
              </a:pPr>
              <a:t>2/25/2014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2DE2B-1862-AC46-8E34-76F2DE4B4D3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 descr="Screen Shot 2014-02-14 at 1.24.43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774" y="2770194"/>
            <a:ext cx="2692400" cy="1892300"/>
          </a:xfrm>
          <a:prstGeom prst="rect">
            <a:avLst/>
          </a:prstGeom>
        </p:spPr>
      </p:pic>
      <p:pic>
        <p:nvPicPr>
          <p:cNvPr id="8" name="Picture 7" descr="Screen Shot 2014-02-14 at 1.21.59 P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62" y="193386"/>
            <a:ext cx="4370238" cy="2448504"/>
          </a:xfrm>
          <a:prstGeom prst="rect">
            <a:avLst/>
          </a:prstGeom>
        </p:spPr>
      </p:pic>
      <p:pic>
        <p:nvPicPr>
          <p:cNvPr id="10" name="Picture 9" descr="Screen Shot 2014-02-14 at 1.30.59 P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41" y="4804106"/>
            <a:ext cx="4590159" cy="220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0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89800" cy="1143000"/>
          </a:xfrm>
        </p:spPr>
        <p:txBody>
          <a:bodyPr/>
          <a:lstStyle/>
          <a:p>
            <a:r>
              <a:rPr lang="en-US" dirty="0"/>
              <a:t>SC13 Traffic Animation: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https://</a:t>
            </a:r>
            <a:r>
              <a:rPr lang="en-US" dirty="0" err="1"/>
              <a:t>my.es.net</a:t>
            </a:r>
            <a:r>
              <a:rPr lang="en-US" dirty="0"/>
              <a:t>/demos/sc13</a:t>
            </a:r>
          </a:p>
        </p:txBody>
      </p:sp>
      <p:pic>
        <p:nvPicPr>
          <p:cNvPr id="6" name="sc13_map_anima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91" y="1917700"/>
            <a:ext cx="8960709" cy="383734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7BE274-2920-464F-BD83-825BA3315F3E}" type="datetime1">
              <a:rPr lang="en-US" smtClean="0"/>
              <a:pPr>
                <a:defRPr/>
              </a:pPr>
              <a:t>2/25/2014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2DE2B-1862-AC46-8E34-76F2DE4B4D3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26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56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133" y="108714"/>
            <a:ext cx="8542904" cy="28315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SDN Workshop Goals, Dec 16-17, 2013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Build a community of security-savvy, operational SDN experts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Inspire government and academic networks </a:t>
            </a:r>
            <a:r>
              <a:rPr lang="en-US" sz="220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to lead the </a:t>
            </a:r>
            <a:r>
              <a:rPr lang="en-US" sz="22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way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Promote rapid prototypes with open-source tools, engaging the open-source community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Share experiences, build knowledge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Create an ecosystem of operators, academics, open-source enthusiasts, industry partners (coalition of willing / able)</a:t>
            </a:r>
            <a:endParaRPr lang="en-US" sz="22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0" y="5061754"/>
            <a:ext cx="3492500" cy="203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33" y="5510104"/>
            <a:ext cx="1975583" cy="11494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24578" b="16716"/>
          <a:stretch/>
        </p:blipFill>
        <p:spPr>
          <a:xfrm>
            <a:off x="3425777" y="5678014"/>
            <a:ext cx="1524000" cy="89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3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807" y="237041"/>
            <a:ext cx="861875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It is about </a:t>
            </a:r>
            <a:r>
              <a:rPr lang="en-US" sz="3600" i="1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running networks</a:t>
            </a:r>
            <a:r>
              <a:rPr lang="en-US" sz="36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/>
            </a:r>
            <a:br>
              <a:rPr lang="en-US" sz="36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r>
              <a:rPr lang="en-US" sz="36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(in addition to </a:t>
            </a:r>
            <a:r>
              <a:rPr lang="en-US" sz="3600" i="1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network research</a:t>
            </a:r>
            <a:r>
              <a:rPr lang="en-US" sz="36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)</a:t>
            </a:r>
            <a:endParaRPr lang="en-US" sz="36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600" u="sng" dirty="0" smtClean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67" y="3059927"/>
            <a:ext cx="2962527" cy="2695076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722585" y="5959517"/>
            <a:ext cx="2771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http://</a:t>
            </a:r>
            <a:r>
              <a:rPr lang="en-US" sz="900" dirty="0" err="1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www.computerhistory.org</a:t>
            </a:r>
            <a:r>
              <a:rPr lang="en-US" sz="9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/</a:t>
            </a:r>
            <a:r>
              <a:rPr lang="en-US" sz="900" dirty="0" err="1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internet_history</a:t>
            </a:r>
            <a:r>
              <a:rPr lang="en-US" sz="9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/</a:t>
            </a:r>
            <a:r>
              <a:rPr lang="en-US" sz="900" dirty="0" err="1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full_size_images</a:t>
            </a:r>
            <a:r>
              <a:rPr lang="en-US" sz="9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/1969_4-node_map.gif</a:t>
            </a:r>
            <a:endParaRPr lang="en-US" sz="9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10732" y="2403211"/>
            <a:ext cx="2700208" cy="4003375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640364" y="5959517"/>
            <a:ext cx="3811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Future of </a:t>
            </a:r>
            <a:r>
              <a:rPr lang="en-US" sz="900" dirty="0" err="1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intersite</a:t>
            </a:r>
            <a:r>
              <a:rPr lang="en-US" sz="9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 networking, LBL, 1986</a:t>
            </a:r>
            <a:endParaRPr lang="en-US" sz="9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1367" y="3059927"/>
            <a:ext cx="1133006" cy="2769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ARPAnet</a:t>
            </a:r>
            <a:r>
              <a:rPr lang="en-US" sz="1200" dirty="0" smtClean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, 1969</a:t>
            </a:r>
            <a:endParaRPr lang="en-US" sz="1200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9148" y="3045037"/>
            <a:ext cx="1133006" cy="2769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HEPnet</a:t>
            </a:r>
            <a:r>
              <a:rPr lang="en-US" sz="1200" dirty="0" smtClean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, 1986</a:t>
            </a:r>
            <a:endParaRPr lang="en-US" sz="1200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9243" y="1839949"/>
            <a:ext cx="595980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Develop, deploy and (inter)operate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a prototype multi-domain SDN network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43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Soon – SDN Workshop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7BE274-2920-464F-BD83-825BA3315F3E}" type="datetime1">
              <a:rPr lang="en-US" smtClean="0">
                <a:solidFill>
                  <a:prstClr val="black"/>
                </a:solidFill>
                <a:latin typeface="Arial"/>
              </a:rPr>
              <a:pPr>
                <a:defRPr/>
              </a:pPr>
              <a:t>2/25/2014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2DE2B-1862-AC46-8E34-76F2DE4B4D31}" type="slidenum">
              <a:rPr lang="en-US" smtClean="0">
                <a:solidFill>
                  <a:prstClr val="black"/>
                </a:solidFill>
                <a:latin typeface="Arial"/>
              </a:rPr>
              <a:pPr>
                <a:defRPr/>
              </a:pPr>
              <a:t>24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327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7500" y="0"/>
            <a:ext cx="5291512" cy="2726858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prstClr val="white"/>
                </a:solidFill>
                <a:latin typeface="Arial"/>
              </a:rPr>
              <a:t>Externally facing services</a:t>
            </a:r>
          </a:p>
          <a:p>
            <a:r>
              <a:rPr lang="en-US" sz="1200" dirty="0" smtClean="0">
                <a:solidFill>
                  <a:prstClr val="white"/>
                </a:solidFill>
                <a:latin typeface="Arial"/>
              </a:rPr>
              <a:t>Internally hosted</a:t>
            </a:r>
            <a:endParaRPr lang="en-US" sz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 flipH="1">
            <a:off x="6359012" y="0"/>
            <a:ext cx="2784983" cy="2726857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100000">
                <a:schemeClr val="bg1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1200" dirty="0" smtClean="0">
                <a:solidFill>
                  <a:prstClr val="white"/>
                </a:solidFill>
                <a:latin typeface="Arial"/>
              </a:rPr>
              <a:t>Externally facing services</a:t>
            </a:r>
          </a:p>
          <a:p>
            <a:pPr algn="r"/>
            <a:r>
              <a:rPr lang="en-US" sz="1200" dirty="0" smtClean="0">
                <a:solidFill>
                  <a:prstClr val="white"/>
                </a:solidFill>
                <a:latin typeface="Arial"/>
              </a:rPr>
              <a:t>Externally hosted</a:t>
            </a:r>
            <a:endParaRPr lang="en-US" sz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7499" y="2726858"/>
            <a:ext cx="5291512" cy="413114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1200" dirty="0" smtClean="0">
                <a:solidFill>
                  <a:prstClr val="white"/>
                </a:solidFill>
                <a:latin typeface="Arial"/>
              </a:rPr>
              <a:t>Internally facing services</a:t>
            </a:r>
          </a:p>
          <a:p>
            <a:r>
              <a:rPr lang="en-US" sz="1200" dirty="0" smtClean="0">
                <a:solidFill>
                  <a:prstClr val="white"/>
                </a:solidFill>
                <a:latin typeface="Arial"/>
              </a:rPr>
              <a:t>Internally hosted</a:t>
            </a:r>
            <a:endParaRPr lang="en-US" sz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6359013" y="2726858"/>
            <a:ext cx="2784983" cy="413114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1200" dirty="0" smtClean="0">
                <a:solidFill>
                  <a:prstClr val="white"/>
                </a:solidFill>
                <a:latin typeface="Arial"/>
              </a:rPr>
              <a:t>Internally facing services</a:t>
            </a:r>
          </a:p>
          <a:p>
            <a:pPr algn="r"/>
            <a:r>
              <a:rPr lang="en-US" sz="1200" dirty="0" smtClean="0">
                <a:solidFill>
                  <a:prstClr val="white"/>
                </a:solidFill>
                <a:latin typeface="Arial"/>
              </a:rPr>
              <a:t>Externally hosted</a:t>
            </a:r>
            <a:endParaRPr lang="en-US" sz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97" y="0"/>
            <a:ext cx="106450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3366FF"/>
              </a:gs>
              <a:gs pos="50000">
                <a:schemeClr val="bg1"/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"/>
              </a:rPr>
              <a:t>KEY</a:t>
            </a: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01533" y="1226298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PerfSonar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97" y="550956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24x7</a:t>
            </a:r>
          </a:p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Production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30539" y="1226298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prstClr val="white"/>
                </a:solidFill>
                <a:latin typeface="Arial"/>
              </a:rPr>
              <a:t>m</a:t>
            </a:r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y.es.net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66036" y="1226298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www.es.net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0" y="1226298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8x5</a:t>
            </a:r>
          </a:p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Production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97" y="1945356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Development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295042" y="1226298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OpenDevNet</a:t>
            </a:r>
            <a:r>
              <a:rPr lang="en-US" sz="1000" dirty="0" smtClean="0">
                <a:solidFill>
                  <a:prstClr val="white"/>
                </a:solidFill>
                <a:latin typeface="Arial"/>
              </a:rPr>
              <a:t> &amp; </a:t>
            </a:r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Testbeds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47845" y="2334604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ServiceNow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0" y="2661452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dirty="0" smtClean="0">
                <a:solidFill>
                  <a:prstClr val="white"/>
                </a:solidFill>
                <a:latin typeface="Arial"/>
              </a:rPr>
              <a:t>Under Evaluation</a:t>
            </a:r>
            <a:endParaRPr lang="en-US" sz="1000" i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868388" y="2334604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u="sng" dirty="0" smtClean="0">
                <a:solidFill>
                  <a:prstClr val="white"/>
                </a:solidFill>
                <a:latin typeface="Arial"/>
              </a:rPr>
              <a:t>Google</a:t>
            </a:r>
          </a:p>
          <a:p>
            <a:pPr algn="ctr"/>
            <a:r>
              <a:rPr lang="en-US" sz="1000" i="1" dirty="0" smtClean="0">
                <a:solidFill>
                  <a:prstClr val="white"/>
                </a:solidFill>
                <a:latin typeface="Arial"/>
              </a:rPr>
              <a:t>Apps, Mail,</a:t>
            </a:r>
            <a:r>
              <a:rPr lang="en-US" sz="1000" i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1000" i="1" dirty="0" smtClean="0">
                <a:solidFill>
                  <a:prstClr val="white"/>
                </a:solidFill>
                <a:latin typeface="Arial"/>
              </a:rPr>
              <a:t>Calendar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728321" y="3147058"/>
            <a:ext cx="1204570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i="1" u="sng" dirty="0" err="1" smtClean="0">
                <a:solidFill>
                  <a:prstClr val="white"/>
                </a:solidFill>
                <a:latin typeface="Arial"/>
              </a:rPr>
              <a:t>SalesForce.com</a:t>
            </a:r>
            <a:endParaRPr lang="en-US" sz="1000" i="1" u="sng" dirty="0" smtClean="0">
              <a:solidFill>
                <a:prstClr val="white"/>
              </a:solidFill>
              <a:latin typeface="Arial"/>
            </a:endParaRPr>
          </a:p>
          <a:p>
            <a:pPr algn="ctr"/>
            <a:r>
              <a:rPr lang="en-US" sz="1000" i="1" dirty="0" smtClean="0">
                <a:solidFill>
                  <a:prstClr val="white"/>
                </a:solidFill>
                <a:latin typeface="Arial"/>
              </a:rPr>
              <a:t>CRM</a:t>
            </a:r>
            <a:endParaRPr lang="en-US" sz="1000" i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37823" y="18671"/>
            <a:ext cx="3501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ESNet Infrastructure Services</a:t>
            </a:r>
          </a:p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Updated 2/10/2014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166036" y="3252780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Secure Terminal Services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230539" y="3252780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DNA</a:t>
            </a:r>
          </a:p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Servers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01533" y="3252780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FOSWiki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230539" y="3975236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IAM, SSO Services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826759" y="1546771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Conferencing Services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295042" y="4672655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Monitoring via </a:t>
            </a:r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Nagios</a:t>
            </a:r>
            <a:r>
              <a:rPr lang="en-US" sz="1000" dirty="0" smtClean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OpsView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578922" y="5408323"/>
            <a:ext cx="1329604" cy="778497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sng" dirty="0" smtClean="0">
                <a:solidFill>
                  <a:prstClr val="white"/>
                </a:solidFill>
                <a:latin typeface="Arial"/>
              </a:rPr>
              <a:t>HP Blade System</a:t>
            </a:r>
          </a:p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VMs, Bare Metal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908526" y="5408324"/>
            <a:ext cx="1379318" cy="778497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sng" dirty="0" smtClean="0">
                <a:solidFill>
                  <a:prstClr val="white"/>
                </a:solidFill>
                <a:latin typeface="Arial"/>
              </a:rPr>
              <a:t>Compellent System</a:t>
            </a:r>
          </a:p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NAS, SAN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7845" y="4672223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sng" dirty="0" smtClean="0">
                <a:solidFill>
                  <a:prstClr val="white"/>
                </a:solidFill>
                <a:latin typeface="Arial"/>
              </a:rPr>
              <a:t>NERSC</a:t>
            </a:r>
          </a:p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Tape Backup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287844" y="4672655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Server Backups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287844" y="2334604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Email Services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287844" y="3252763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sng" dirty="0" smtClean="0">
                <a:solidFill>
                  <a:prstClr val="white"/>
                </a:solidFill>
                <a:latin typeface="Arial"/>
              </a:rPr>
              <a:t>Proof Point </a:t>
            </a:r>
            <a:r>
              <a:rPr lang="en-US" sz="1000" dirty="0" smtClean="0">
                <a:solidFill>
                  <a:prstClr val="white"/>
                </a:solidFill>
                <a:latin typeface="Arial"/>
              </a:rPr>
              <a:t>SPAM Guard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36" name="Straight Connector 35"/>
          <p:cNvCxnSpPr>
            <a:stCxn id="33" idx="2"/>
            <a:endCxn id="34" idx="0"/>
          </p:cNvCxnSpPr>
          <p:nvPr/>
        </p:nvCxnSpPr>
        <p:spPr>
          <a:xfrm>
            <a:off x="5820096" y="3044334"/>
            <a:ext cx="0" cy="2084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2" idx="3"/>
            <a:endCxn id="31" idx="1"/>
          </p:cNvCxnSpPr>
          <p:nvPr/>
        </p:nvCxnSpPr>
        <p:spPr>
          <a:xfrm flipV="1">
            <a:off x="6352347" y="5027088"/>
            <a:ext cx="395498" cy="4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5667341" y="5408324"/>
            <a:ext cx="1359985" cy="778496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sng" dirty="0" smtClean="0">
                <a:solidFill>
                  <a:prstClr val="white"/>
                </a:solidFill>
                <a:latin typeface="Arial"/>
              </a:rPr>
              <a:t>LBL</a:t>
            </a:r>
          </a:p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HVAC, Power &amp; Space </a:t>
            </a:r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Mgmt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287844" y="3962493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SW Repos via Subversion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230539" y="2334604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Linux </a:t>
            </a:r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Distro</a:t>
            </a:r>
            <a:r>
              <a:rPr lang="en-US" sz="1000" dirty="0" smtClean="0">
                <a:solidFill>
                  <a:prstClr val="white"/>
                </a:solidFill>
                <a:latin typeface="Arial"/>
              </a:rPr>
              <a:t> Mirrors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295042" y="3962929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IM via Jabber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230539" y="4672655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Config</a:t>
            </a:r>
            <a:r>
              <a:rPr lang="en-US" sz="10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Mgmt</a:t>
            </a:r>
            <a:r>
              <a:rPr lang="en-US" sz="1000" dirty="0" smtClean="0">
                <a:solidFill>
                  <a:prstClr val="white"/>
                </a:solidFill>
                <a:latin typeface="Arial"/>
              </a:rPr>
              <a:t> via </a:t>
            </a:r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pxe</a:t>
            </a:r>
            <a:r>
              <a:rPr lang="en-US" sz="1000" dirty="0" smtClean="0">
                <a:solidFill>
                  <a:prstClr val="white"/>
                </a:solidFill>
                <a:latin typeface="Arial"/>
              </a:rPr>
              <a:t>-boot, </a:t>
            </a:r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CFEngine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101533" y="4672223"/>
            <a:ext cx="2129006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Security services:</a:t>
            </a:r>
          </a:p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Access GW, 2F GW,</a:t>
            </a:r>
          </a:p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PGP, Syslog, BRO IDS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295042" y="3252780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www1.es.net Staff Portal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101533" y="2334604"/>
            <a:ext cx="2129006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Collection Services:</a:t>
            </a:r>
          </a:p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Arbor, </a:t>
            </a:r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FlowDB</a:t>
            </a:r>
            <a:r>
              <a:rPr lang="en-US" sz="1000" dirty="0" smtClean="0">
                <a:solidFill>
                  <a:prstClr val="white"/>
                </a:solidFill>
                <a:latin typeface="Arial"/>
              </a:rPr>
              <a:t>, etc.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166036" y="3962493"/>
            <a:ext cx="1064503" cy="709730"/>
          </a:xfrm>
          <a:prstGeom prst="roundRect">
            <a:avLst/>
          </a:prstGeom>
          <a:gradFill flip="none" rotWithShape="1">
            <a:gsLst>
              <a:gs pos="34000">
                <a:srgbClr val="0000FF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DNS GUI via</a:t>
            </a:r>
          </a:p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(</a:t>
            </a:r>
            <a:r>
              <a:rPr lang="en-US" sz="1000" dirty="0" err="1" smtClean="0">
                <a:solidFill>
                  <a:prstClr val="white"/>
                </a:solidFill>
                <a:latin typeface="Arial"/>
              </a:rPr>
              <a:t>NameSurfer</a:t>
            </a:r>
            <a:r>
              <a:rPr lang="en-US" sz="1000" dirty="0" smtClean="0">
                <a:solidFill>
                  <a:prstClr val="white"/>
                </a:solidFill>
                <a:latin typeface="Arial"/>
              </a:rPr>
              <a:t>)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258132" y="739450"/>
            <a:ext cx="1543257" cy="1133288"/>
          </a:xfrm>
          <a:prstGeom prst="ellipse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800000"/>
                </a:solidFill>
                <a:latin typeface="Arial"/>
              </a:rPr>
              <a:t>Positive </a:t>
            </a:r>
            <a:r>
              <a:rPr lang="en-US" sz="1400" dirty="0">
                <a:solidFill>
                  <a:srgbClr val="800000"/>
                </a:solidFill>
                <a:latin typeface="Arial"/>
              </a:rPr>
              <a:t>c</a:t>
            </a:r>
            <a:r>
              <a:rPr lang="en-US" sz="1400" dirty="0" smtClean="0">
                <a:solidFill>
                  <a:srgbClr val="800000"/>
                </a:solidFill>
                <a:latin typeface="Arial"/>
              </a:rPr>
              <a:t>hanges </a:t>
            </a:r>
            <a:r>
              <a:rPr lang="en-US" sz="1400" dirty="0">
                <a:solidFill>
                  <a:srgbClr val="800000"/>
                </a:solidFill>
                <a:latin typeface="Arial"/>
              </a:rPr>
              <a:t>a</a:t>
            </a:r>
            <a:r>
              <a:rPr lang="en-US" sz="1400" dirty="0" smtClean="0">
                <a:solidFill>
                  <a:srgbClr val="800000"/>
                </a:solidFill>
                <a:latin typeface="Arial"/>
              </a:rPr>
              <a:t>ligned to mission</a:t>
            </a:r>
            <a:endParaRPr lang="en-US" sz="1400" dirty="0">
              <a:solidFill>
                <a:srgbClr val="800000"/>
              </a:solidFill>
              <a:latin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03757" y="3147058"/>
            <a:ext cx="1430728" cy="1035553"/>
          </a:xfrm>
          <a:prstGeom prst="rect">
            <a:avLst/>
          </a:prstGeom>
          <a:noFill/>
          <a:ln>
            <a:solidFill>
              <a:srgbClr val="8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000" dirty="0" smtClean="0">
                <a:solidFill>
                  <a:srgbClr val="800000"/>
                </a:solidFill>
                <a:latin typeface="Arial"/>
              </a:rPr>
              <a:t>Looking at Other Alternatives</a:t>
            </a:r>
            <a:endParaRPr lang="en-US" sz="1000" dirty="0">
              <a:solidFill>
                <a:srgbClr val="800000"/>
              </a:solidFill>
              <a:latin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62208" y="945567"/>
            <a:ext cx="2129006" cy="1065902"/>
            <a:chOff x="2162208" y="945567"/>
            <a:chExt cx="2129006" cy="1065902"/>
          </a:xfrm>
        </p:grpSpPr>
        <p:sp>
          <p:nvSpPr>
            <p:cNvPr id="54" name="Oval 53"/>
            <p:cNvSpPr/>
            <p:nvPr/>
          </p:nvSpPr>
          <p:spPr>
            <a:xfrm rot="16200000">
              <a:off x="2802202" y="522458"/>
              <a:ext cx="849017" cy="2129006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800000"/>
                </a:solidFill>
                <a:latin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99051" y="945567"/>
              <a:ext cx="10905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800000"/>
                  </a:solidFill>
                </a:rPr>
                <a:t>VIRTUALIZED</a:t>
              </a:r>
              <a:endParaRPr lang="en-US" sz="10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256298" y="3058687"/>
            <a:ext cx="2004426" cy="822215"/>
            <a:chOff x="2256298" y="3058687"/>
            <a:chExt cx="2004426" cy="822215"/>
          </a:xfrm>
        </p:grpSpPr>
        <p:sp>
          <p:nvSpPr>
            <p:cNvPr id="53" name="Oval 52"/>
            <p:cNvSpPr/>
            <p:nvPr/>
          </p:nvSpPr>
          <p:spPr>
            <a:xfrm>
              <a:off x="2256298" y="3276894"/>
              <a:ext cx="926013" cy="604008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800000"/>
                </a:solidFill>
                <a:latin typeface="Arial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3334711" y="3276894"/>
              <a:ext cx="926013" cy="604008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800000"/>
                </a:solidFill>
                <a:latin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99051" y="3058687"/>
              <a:ext cx="10905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800000"/>
                  </a:solidFill>
                </a:rPr>
                <a:t>UPGRADED</a:t>
              </a:r>
              <a:endParaRPr lang="en-US" sz="10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589220" y="5408323"/>
            <a:ext cx="2278968" cy="778497"/>
            <a:chOff x="5589220" y="5408323"/>
            <a:chExt cx="2278968" cy="778497"/>
          </a:xfrm>
        </p:grpSpPr>
        <p:sp>
          <p:nvSpPr>
            <p:cNvPr id="57" name="Oval 56"/>
            <p:cNvSpPr/>
            <p:nvPr/>
          </p:nvSpPr>
          <p:spPr>
            <a:xfrm>
              <a:off x="5589220" y="5408324"/>
              <a:ext cx="1438106" cy="778496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800000"/>
                </a:solidFill>
                <a:latin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777604" y="5408323"/>
              <a:ext cx="10905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800000"/>
                  </a:solidFill>
                </a:rPr>
                <a:t>UPGRADED</a:t>
              </a:r>
              <a:endParaRPr lang="en-US" sz="10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101534" y="4405728"/>
            <a:ext cx="2129006" cy="1046299"/>
            <a:chOff x="1101534" y="4405728"/>
            <a:chExt cx="2129006" cy="1046299"/>
          </a:xfrm>
        </p:grpSpPr>
        <p:sp>
          <p:nvSpPr>
            <p:cNvPr id="52" name="Oval 51"/>
            <p:cNvSpPr/>
            <p:nvPr/>
          </p:nvSpPr>
          <p:spPr>
            <a:xfrm rot="16200000">
              <a:off x="1741528" y="3963016"/>
              <a:ext cx="849017" cy="2129006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800000"/>
                </a:solidFill>
                <a:latin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24302" y="4405728"/>
              <a:ext cx="9602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800000"/>
                  </a:solidFill>
                </a:rPr>
                <a:t>UPGRADED</a:t>
              </a:r>
              <a:endParaRPr lang="en-US" sz="10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708630" y="2131867"/>
            <a:ext cx="1090584" cy="852822"/>
            <a:chOff x="6708630" y="2131867"/>
            <a:chExt cx="1090584" cy="852822"/>
          </a:xfrm>
        </p:grpSpPr>
        <p:sp>
          <p:nvSpPr>
            <p:cNvPr id="56" name="Oval 55"/>
            <p:cNvSpPr/>
            <p:nvPr/>
          </p:nvSpPr>
          <p:spPr>
            <a:xfrm>
              <a:off x="6802308" y="2380681"/>
              <a:ext cx="926013" cy="604008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800000"/>
                </a:solidFill>
                <a:latin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708630" y="2131867"/>
              <a:ext cx="10905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800000"/>
                  </a:solidFill>
                </a:rPr>
                <a:t>EXPANDED</a:t>
              </a:r>
              <a:endParaRPr lang="en-US" sz="10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416594" y="5382384"/>
            <a:ext cx="3016957" cy="1095238"/>
            <a:chOff x="2416594" y="5382384"/>
            <a:chExt cx="3016957" cy="1095238"/>
          </a:xfrm>
        </p:grpSpPr>
        <p:sp>
          <p:nvSpPr>
            <p:cNvPr id="48" name="Oval 47"/>
            <p:cNvSpPr/>
            <p:nvPr/>
          </p:nvSpPr>
          <p:spPr>
            <a:xfrm rot="16200000">
              <a:off x="3500564" y="4298414"/>
              <a:ext cx="849017" cy="3016957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800000"/>
                </a:solidFill>
                <a:latin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726568" y="6231401"/>
              <a:ext cx="23639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800000"/>
                  </a:solidFill>
                </a:rPr>
                <a:t>UPGRADED AND EXPANDED</a:t>
              </a:r>
              <a:endParaRPr lang="en-US" sz="10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667914" y="2170080"/>
            <a:ext cx="1716844" cy="1792412"/>
            <a:chOff x="4667914" y="2170080"/>
            <a:chExt cx="1716844" cy="1792412"/>
          </a:xfrm>
        </p:grpSpPr>
        <p:sp>
          <p:nvSpPr>
            <p:cNvPr id="43" name="Oval 42"/>
            <p:cNvSpPr/>
            <p:nvPr/>
          </p:nvSpPr>
          <p:spPr>
            <a:xfrm>
              <a:off x="5256015" y="2334603"/>
              <a:ext cx="1128743" cy="1627889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800000"/>
                </a:solidFill>
                <a:latin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667914" y="2170080"/>
              <a:ext cx="10905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800000"/>
                  </a:solidFill>
                </a:rPr>
                <a:t>OUTSOURCED</a:t>
              </a:r>
              <a:endParaRPr lang="en-US" sz="10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858806" y="2146238"/>
            <a:ext cx="1090584" cy="852822"/>
            <a:chOff x="6708630" y="2131867"/>
            <a:chExt cx="1090584" cy="852822"/>
          </a:xfrm>
        </p:grpSpPr>
        <p:sp>
          <p:nvSpPr>
            <p:cNvPr id="68" name="Oval 67"/>
            <p:cNvSpPr/>
            <p:nvPr/>
          </p:nvSpPr>
          <p:spPr>
            <a:xfrm>
              <a:off x="6802308" y="2380681"/>
              <a:ext cx="926013" cy="604008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800000"/>
                </a:solidFill>
                <a:latin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708630" y="2131867"/>
              <a:ext cx="10905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800000"/>
                  </a:solidFill>
                </a:rPr>
                <a:t>ADOPTED</a:t>
              </a:r>
              <a:endParaRPr lang="en-US" sz="1000" b="1" dirty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646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993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Infrastructure Project Portfolio Management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862" y="905111"/>
            <a:ext cx="6905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05282"/>
                </a:solidFill>
              </a:rPr>
              <a:t>Introduced portfolio management concept with monthly global review, resourcing, project ranking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05282"/>
                </a:solidFill>
              </a:rPr>
              <a:t>Improved staff work load and progress transparency</a:t>
            </a:r>
          </a:p>
          <a:p>
            <a:endParaRPr lang="en-US" dirty="0">
              <a:solidFill>
                <a:srgbClr val="10528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795" y="1904954"/>
            <a:ext cx="6540500" cy="4318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93862" y="2105440"/>
            <a:ext cx="1263145" cy="883456"/>
          </a:xfrm>
          <a:prstGeom prst="wedgeEllipseCallout">
            <a:avLst>
              <a:gd name="adj1" fmla="val 187160"/>
              <a:gd name="adj2" fmla="val 67549"/>
            </a:avLst>
          </a:prstGeom>
          <a:solidFill>
            <a:schemeClr val="tx1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Completing a few projects a month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421050" y="3506216"/>
            <a:ext cx="1561089" cy="787714"/>
          </a:xfrm>
          <a:prstGeom prst="wedgeEllipseCallout">
            <a:avLst>
              <a:gd name="adj1" fmla="val 128598"/>
              <a:gd name="adj2" fmla="val -21596"/>
            </a:avLst>
          </a:prstGeom>
          <a:solidFill>
            <a:schemeClr val="tx1"/>
          </a:solidFill>
          <a:ln>
            <a:solidFill>
              <a:srgbClr val="FB86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Eliminating blocked/stalled projects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517683" y="4887502"/>
            <a:ext cx="1464456" cy="883456"/>
          </a:xfrm>
          <a:prstGeom prst="wedgeEllipseCallout">
            <a:avLst>
              <a:gd name="adj1" fmla="val 134842"/>
              <a:gd name="adj2" fmla="val -54326"/>
            </a:avLst>
          </a:prstGeom>
          <a:solidFill>
            <a:schemeClr val="tx1"/>
          </a:solidFill>
          <a:ln>
            <a:solidFill>
              <a:srgbClr val="264DC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Matching active projects to available  resources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5149217" y="3051570"/>
            <a:ext cx="1629673" cy="620294"/>
          </a:xfrm>
          <a:prstGeom prst="wedgeEllipseCallout">
            <a:avLst>
              <a:gd name="adj1" fmla="val 73649"/>
              <a:gd name="adj2" fmla="val 149888"/>
            </a:avLst>
          </a:prstGeom>
          <a:solidFill>
            <a:schemeClr val="tx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Portfolio reflects desired work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7535150" y="3382075"/>
            <a:ext cx="1263145" cy="638525"/>
          </a:xfrm>
          <a:prstGeom prst="wedgeEllipseCallout">
            <a:avLst>
              <a:gd name="adj1" fmla="val -3919"/>
              <a:gd name="adj2" fmla="val 278789"/>
            </a:avLst>
          </a:prstGeom>
          <a:solidFill>
            <a:schemeClr val="tx1"/>
          </a:solidFill>
          <a:ln>
            <a:solidFill>
              <a:srgbClr val="840F8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prstClr val="white"/>
                </a:solidFill>
                <a:latin typeface="Arial"/>
              </a:rPr>
              <a:t>Resources gate new project work</a:t>
            </a:r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870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993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Dual Coast Data Centers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250" y="4024981"/>
            <a:ext cx="3594100" cy="22606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873102" y="1051815"/>
            <a:ext cx="6304677" cy="2957552"/>
            <a:chOff x="873102" y="1051815"/>
            <a:chExt cx="6304677" cy="2957552"/>
          </a:xfrm>
        </p:grpSpPr>
        <p:grpSp>
          <p:nvGrpSpPr>
            <p:cNvPr id="15" name="Group 14"/>
            <p:cNvGrpSpPr/>
            <p:nvPr/>
          </p:nvGrpSpPr>
          <p:grpSpPr>
            <a:xfrm>
              <a:off x="873102" y="1331499"/>
              <a:ext cx="2024008" cy="2162808"/>
              <a:chOff x="446472" y="1240149"/>
              <a:chExt cx="2024008" cy="216280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46472" y="1240149"/>
                <a:ext cx="2024008" cy="102187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 smtClean="0">
                    <a:solidFill>
                      <a:srgbClr val="105282"/>
                    </a:solidFill>
                    <a:latin typeface="Arial"/>
                  </a:rPr>
                  <a:t>VMware</a:t>
                </a:r>
                <a:endParaRPr lang="en-US" dirty="0">
                  <a:solidFill>
                    <a:srgbClr val="105282"/>
                  </a:solidFill>
                  <a:latin typeface="Arial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14356" y="2619186"/>
                <a:ext cx="1488241" cy="78377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 smtClean="0">
                    <a:solidFill>
                      <a:srgbClr val="105282"/>
                    </a:solidFill>
                    <a:latin typeface="Arial"/>
                  </a:rPr>
                  <a:t>Compellent</a:t>
                </a:r>
                <a:r>
                  <a:rPr lang="en-US" dirty="0" smtClean="0">
                    <a:solidFill>
                      <a:srgbClr val="105282"/>
                    </a:solidFill>
                    <a:latin typeface="Arial"/>
                  </a:rPr>
                  <a:t> Storage</a:t>
                </a:r>
                <a:endParaRPr lang="en-US" dirty="0">
                  <a:solidFill>
                    <a:srgbClr val="105282"/>
                  </a:solidFill>
                  <a:latin typeface="Arial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14356" y="1829077"/>
                <a:ext cx="1488241" cy="78377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105282"/>
                    </a:solidFill>
                    <a:latin typeface="Arial"/>
                  </a:rPr>
                  <a:t>HP Blade Center</a:t>
                </a:r>
                <a:endParaRPr lang="en-US" dirty="0">
                  <a:solidFill>
                    <a:srgbClr val="105282"/>
                  </a:solidFill>
                  <a:latin typeface="Arial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015763" y="1331499"/>
              <a:ext cx="2024008" cy="2162808"/>
              <a:chOff x="446472" y="1240149"/>
              <a:chExt cx="2024008" cy="2162808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446472" y="1240149"/>
                <a:ext cx="2024008" cy="102187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 smtClean="0">
                    <a:solidFill>
                      <a:srgbClr val="105282"/>
                    </a:solidFill>
                    <a:latin typeface="Arial"/>
                  </a:rPr>
                  <a:t>VMware</a:t>
                </a:r>
                <a:endParaRPr lang="en-US" dirty="0">
                  <a:solidFill>
                    <a:srgbClr val="105282"/>
                  </a:solidFill>
                  <a:latin typeface="Arial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14356" y="2619186"/>
                <a:ext cx="1488241" cy="78377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 smtClean="0">
                    <a:solidFill>
                      <a:srgbClr val="105282"/>
                    </a:solidFill>
                    <a:latin typeface="Arial"/>
                  </a:rPr>
                  <a:t>Compellent</a:t>
                </a:r>
                <a:r>
                  <a:rPr lang="en-US" dirty="0" smtClean="0">
                    <a:solidFill>
                      <a:srgbClr val="105282"/>
                    </a:solidFill>
                    <a:latin typeface="Arial"/>
                  </a:rPr>
                  <a:t> Storage</a:t>
                </a:r>
                <a:endParaRPr lang="en-US" dirty="0">
                  <a:solidFill>
                    <a:srgbClr val="105282"/>
                  </a:solidFill>
                  <a:latin typeface="Arial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14356" y="1829077"/>
                <a:ext cx="1488241" cy="78377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105282"/>
                    </a:solidFill>
                    <a:latin typeface="Arial"/>
                  </a:rPr>
                  <a:t>HP Blade Center</a:t>
                </a:r>
                <a:endParaRPr lang="en-US" dirty="0">
                  <a:solidFill>
                    <a:srgbClr val="105282"/>
                  </a:solidFill>
                  <a:latin typeface="Arial"/>
                </a:endParaRPr>
              </a:p>
            </p:txBody>
          </p:sp>
        </p:grpSp>
        <p:cxnSp>
          <p:nvCxnSpPr>
            <p:cNvPr id="23" name="Elbow Connector 22"/>
            <p:cNvCxnSpPr>
              <a:stCxn id="12" idx="2"/>
              <a:endCxn id="18" idx="2"/>
            </p:cNvCxnSpPr>
            <p:nvPr/>
          </p:nvCxnSpPr>
          <p:spPr>
            <a:xfrm rot="16200000" flipH="1">
              <a:off x="3956437" y="1422976"/>
              <a:ext cx="12700" cy="4142661"/>
            </a:xfrm>
            <a:prstGeom prst="bentConnector3">
              <a:avLst>
                <a:gd name="adj1" fmla="val 1800000"/>
              </a:avLst>
            </a:prstGeom>
            <a:ln>
              <a:solidFill>
                <a:srgbClr val="105282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778050" y="3409203"/>
              <a:ext cx="239468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 smtClean="0">
                  <a:solidFill>
                    <a:srgbClr val="105282"/>
                  </a:solidFill>
                </a:rPr>
                <a:t>Block level replication</a:t>
              </a:r>
            </a:p>
            <a:p>
              <a:pPr algn="ctr">
                <a:spcAft>
                  <a:spcPts val="600"/>
                </a:spcAft>
              </a:pPr>
              <a:r>
                <a:rPr lang="en-US" sz="1400" dirty="0" smtClean="0">
                  <a:solidFill>
                    <a:srgbClr val="105282"/>
                  </a:solidFill>
                </a:rPr>
                <a:t>over 10G WAN link</a:t>
              </a:r>
              <a:endParaRPr lang="en-US" sz="1400" dirty="0">
                <a:solidFill>
                  <a:srgbClr val="105282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40986" y="3510422"/>
              <a:ext cx="5357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800000"/>
                  </a:solidFill>
                </a:rPr>
                <a:t>LBL</a:t>
              </a:r>
              <a:endParaRPr lang="en-US" sz="1200" b="1" dirty="0">
                <a:solidFill>
                  <a:srgbClr val="8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36122" y="3502465"/>
              <a:ext cx="5357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800000"/>
                  </a:solidFill>
                </a:rPr>
                <a:t>BNL</a:t>
              </a:r>
              <a:endParaRPr lang="en-US" sz="1200" b="1" dirty="0">
                <a:solidFill>
                  <a:srgbClr val="8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7884" y="1054500"/>
              <a:ext cx="16271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prstClr val="black"/>
                  </a:solidFill>
                </a:rPr>
                <a:t>f</a:t>
              </a:r>
              <a:r>
                <a:rPr lang="en-US" sz="1200" dirty="0" err="1" smtClean="0">
                  <a:solidFill>
                    <a:prstClr val="black"/>
                  </a:solidFill>
                </a:rPr>
                <a:t>asterdata.es.net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90457" y="1051815"/>
              <a:ext cx="2287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(copy of) </a:t>
              </a:r>
              <a:r>
                <a:rPr lang="en-US" sz="1200" dirty="0" err="1" smtClean="0">
                  <a:solidFill>
                    <a:prstClr val="black"/>
                  </a:solidFill>
                </a:rPr>
                <a:t>fasterdata.es.net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54826" y="4196650"/>
            <a:ext cx="423563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Ensure we have current copies of critical services on both coasts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LBL is default live site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Fail to BNL service for DR, maintenance, or as needed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Pilot with web services March ‘14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302250" y="4335358"/>
            <a:ext cx="3554412" cy="1312647"/>
            <a:chOff x="5302250" y="4335358"/>
            <a:chExt cx="3554412" cy="1312647"/>
          </a:xfrm>
        </p:grpSpPr>
        <p:sp>
          <p:nvSpPr>
            <p:cNvPr id="8" name="5-Point Star 7"/>
            <p:cNvSpPr/>
            <p:nvPr/>
          </p:nvSpPr>
          <p:spPr>
            <a:xfrm>
              <a:off x="5302250" y="4940736"/>
              <a:ext cx="263771" cy="208345"/>
            </a:xfrm>
            <a:prstGeom prst="star5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8500693" y="4542512"/>
              <a:ext cx="263771" cy="208345"/>
            </a:xfrm>
            <a:prstGeom prst="star5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20896" y="4335358"/>
              <a:ext cx="5357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800000"/>
                  </a:solidFill>
                </a:rPr>
                <a:t>BNL</a:t>
              </a:r>
              <a:endParaRPr lang="en-US" sz="1200" b="1" dirty="0">
                <a:solidFill>
                  <a:srgbClr val="8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91007" y="4756609"/>
              <a:ext cx="5357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800000"/>
                  </a:solidFill>
                </a:rPr>
                <a:t>LBL</a:t>
              </a:r>
              <a:endParaRPr lang="en-US" sz="1200" b="1" dirty="0">
                <a:solidFill>
                  <a:srgbClr val="800000"/>
                </a:solidFill>
              </a:endParaRPr>
            </a:p>
          </p:txBody>
        </p:sp>
        <p:cxnSp>
          <p:nvCxnSpPr>
            <p:cNvPr id="31" name="Curved Connector 30"/>
            <p:cNvCxnSpPr>
              <a:stCxn id="8" idx="3"/>
              <a:endCxn id="9" idx="2"/>
            </p:cNvCxnSpPr>
            <p:nvPr/>
          </p:nvCxnSpPr>
          <p:spPr>
            <a:xfrm rot="5400000" flipH="1" flipV="1">
              <a:off x="6834245" y="3432256"/>
              <a:ext cx="398224" cy="3035424"/>
            </a:xfrm>
            <a:prstGeom prst="curvedConnector3">
              <a:avLst>
                <a:gd name="adj1" fmla="val -57405"/>
              </a:avLst>
            </a:prstGeom>
            <a:ln w="12700" cmpd="sng">
              <a:solidFill>
                <a:srgbClr val="8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440959" y="5109396"/>
              <a:ext cx="979334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b="1" dirty="0" smtClean="0">
                  <a:solidFill>
                    <a:srgbClr val="800000"/>
                  </a:solidFill>
                </a:rPr>
                <a:t>Service</a:t>
              </a:r>
            </a:p>
            <a:p>
              <a:pPr algn="ctr">
                <a:spcAft>
                  <a:spcPts val="600"/>
                </a:spcAft>
              </a:pPr>
              <a:r>
                <a:rPr lang="en-US" sz="1200" b="1" dirty="0" smtClean="0">
                  <a:solidFill>
                    <a:srgbClr val="800000"/>
                  </a:solidFill>
                </a:rPr>
                <a:t>Migration</a:t>
              </a:r>
              <a:endParaRPr lang="en-US" sz="1200" b="1" dirty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7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en-US" dirty="0"/>
              <a:t>h</a:t>
            </a:r>
            <a:r>
              <a:rPr lang="en-US" dirty="0" smtClean="0"/>
              <a:t>ighlights of past six months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3366FF"/>
                </a:solidFill>
              </a:rPr>
              <a:t>announcements, initiatives, and projects</a:t>
            </a:r>
          </a:p>
          <a:p>
            <a:pPr marL="0" indent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635375-EA5B-7545-9677-A1794618BB46}" type="datetime1">
              <a:rPr lang="en-US" smtClean="0"/>
              <a:t>2/25/2014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4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ECS service to sunset at end of FY2014</a:t>
            </a:r>
            <a:r>
              <a:rPr lang="en-US" dirty="0" smtClean="0"/>
              <a:t>. </a:t>
            </a:r>
          </a:p>
          <a:p>
            <a:pPr marL="0" indent="0"/>
            <a:r>
              <a:rPr lang="en-US" dirty="0" smtClean="0"/>
              <a:t>Transatlantic Extension: we hope to have final news by mid-March.</a:t>
            </a:r>
          </a:p>
          <a:p>
            <a:pPr marL="0" indent="0"/>
            <a:r>
              <a:rPr lang="en-US" dirty="0" smtClean="0"/>
              <a:t>TIC for OUO? </a:t>
            </a:r>
          </a:p>
          <a:p>
            <a:pPr>
              <a:buFont typeface="Arial"/>
              <a:buChar char="•"/>
            </a:pPr>
            <a:r>
              <a:rPr lang="en-US" dirty="0" smtClean="0"/>
              <a:t>please talk to us if this becomes an issue at your site</a:t>
            </a:r>
          </a:p>
          <a:p>
            <a:pPr>
              <a:buFont typeface="Arial"/>
              <a:buChar char="•"/>
            </a:pPr>
            <a:r>
              <a:rPr lang="en-US" dirty="0" smtClean="0"/>
              <a:t>OSCARS may be helpful</a:t>
            </a:r>
          </a:p>
          <a:p>
            <a:pPr marL="0" indent="0"/>
            <a:r>
              <a:rPr lang="en-US" dirty="0" smtClean="0"/>
              <a:t>We would like to understand your site’s SDN interests / ambitions. 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4DBC5A-7F4D-764B-9DA3-B401B2F61B51}" type="datetime1">
              <a:rPr lang="en-US" smtClean="0"/>
              <a:t>2/25/2014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4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en-US" dirty="0"/>
              <a:t>h</a:t>
            </a:r>
            <a:r>
              <a:rPr lang="en-US" dirty="0" smtClean="0"/>
              <a:t>ighlights of past six months</a:t>
            </a:r>
          </a:p>
          <a:p>
            <a:pPr marL="457200" indent="-457200">
              <a:buAutoNum type="arabicParenR"/>
            </a:pPr>
            <a:r>
              <a:rPr lang="en-US" dirty="0" smtClean="0"/>
              <a:t>announcements, initiatives, projects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635375-EA5B-7545-9677-A1794618BB46}" type="datetime1">
              <a:rPr lang="en-US" smtClean="0"/>
              <a:t>2/25/2014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8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900" y="368300"/>
            <a:ext cx="3173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we’ll be moving this Fall. </a:t>
            </a:r>
            <a:endParaRPr lang="en-US" dirty="0"/>
          </a:p>
        </p:txBody>
      </p:sp>
      <p:pic>
        <p:nvPicPr>
          <p:cNvPr id="3" name="Picture 2" descr="Screenshot 2014-02-24 17.48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63773"/>
            <a:ext cx="10477498" cy="6947173"/>
          </a:xfrm>
          <a:prstGeom prst="rect">
            <a:avLst/>
          </a:prstGeom>
        </p:spPr>
      </p:pic>
      <p:pic>
        <p:nvPicPr>
          <p:cNvPr id="22530" name="Picture 4" descr="G:\Capital Projects\Project Management\Martinez\CRT\Drawings and Renderings\Renderings\2012\CRT Southwest View 1204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31044"/>
            <a:ext cx="10456335" cy="697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2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2847380" y="3461808"/>
            <a:ext cx="6096000" cy="897481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Thank you. </a:t>
            </a:r>
          </a:p>
          <a:p>
            <a:pPr eaLnBrk="1" hangingPunct="1"/>
            <a:r>
              <a:rPr lang="en-US" sz="3200" dirty="0" err="1" smtClean="0">
                <a:latin typeface="Arial" charset="0"/>
                <a:ea typeface="Arial" charset="0"/>
                <a:cs typeface="Arial" charset="0"/>
              </a:rPr>
              <a:t>greg@es.net</a:t>
            </a:r>
            <a:endParaRPr lang="en-US" sz="32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13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en-US" dirty="0">
                <a:solidFill>
                  <a:srgbClr val="0000FF"/>
                </a:solidFill>
              </a:rPr>
              <a:t>h</a:t>
            </a:r>
            <a:r>
              <a:rPr lang="en-US" dirty="0" smtClean="0">
                <a:solidFill>
                  <a:srgbClr val="0000FF"/>
                </a:solidFill>
              </a:rPr>
              <a:t>ighlights of past six months</a:t>
            </a:r>
          </a:p>
          <a:p>
            <a:pPr marL="457200" indent="-457200">
              <a:buAutoNum type="arabicParenR"/>
            </a:pPr>
            <a:r>
              <a:rPr lang="en-US" dirty="0" smtClean="0"/>
              <a:t>announcements, initiatives, projects</a:t>
            </a:r>
          </a:p>
          <a:p>
            <a:pPr marL="0" indent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635375-EA5B-7545-9677-A1794618BB46}" type="datetime1">
              <a:rPr lang="en-US" smtClean="0"/>
              <a:t>2/25/2014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35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trend: Smoother Sailing Continues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5903" y="1318901"/>
            <a:ext cx="5483172" cy="4988237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dirty="0" smtClean="0"/>
              <a:t>ANI project now officially complete!</a:t>
            </a:r>
          </a:p>
          <a:p>
            <a:pPr marL="0" indent="0"/>
            <a:r>
              <a:rPr lang="en-US" dirty="0" smtClean="0"/>
              <a:t>Many sites connected at 100G.</a:t>
            </a:r>
          </a:p>
          <a:p>
            <a:pPr marL="0" indent="0"/>
            <a:r>
              <a:rPr lang="en-US" dirty="0" smtClean="0"/>
              <a:t>Most job vacancies now filled. </a:t>
            </a:r>
          </a:p>
          <a:p>
            <a:pPr marL="0" indent="0"/>
            <a:r>
              <a:rPr lang="en-US" dirty="0"/>
              <a:t>T</a:t>
            </a:r>
            <a:r>
              <a:rPr lang="en-US" dirty="0" smtClean="0"/>
              <a:t>wo newest teams (Tools and Science Engagement) fully staffed and firing on all cylinders. </a:t>
            </a:r>
          </a:p>
          <a:p>
            <a:pPr marL="0" indent="0"/>
            <a:r>
              <a:rPr lang="en-US" dirty="0"/>
              <a:t>O</a:t>
            </a:r>
            <a:r>
              <a:rPr lang="en-US" dirty="0" smtClean="0"/>
              <a:t>ptimizing internal processes (budget, procurement, cyber) and “interfaces.”</a:t>
            </a:r>
          </a:p>
          <a:p>
            <a:pPr marL="0" indent="0"/>
            <a:r>
              <a:rPr lang="en-US" dirty="0" smtClean="0"/>
              <a:t>First ESnet Software Retreat: refining strategy, converging on common tools, exchanging ideas. </a:t>
            </a:r>
          </a:p>
          <a:p>
            <a:pPr marL="0" indent="0"/>
            <a:r>
              <a:rPr lang="en-US" dirty="0"/>
              <a:t>Research and innovation continue.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Standard for NSI 2.0 published, to be implemented in OSCARS.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/>
              <a:t>OpenFlow</a:t>
            </a:r>
            <a:r>
              <a:rPr lang="en-US" sz="1600" dirty="0"/>
              <a:t> </a:t>
            </a:r>
            <a:r>
              <a:rPr lang="en-US" sz="1600" dirty="0" smtClean="0"/>
              <a:t>testbed; much </a:t>
            </a:r>
            <a:r>
              <a:rPr lang="en-US" sz="1600" dirty="0"/>
              <a:t>work &amp; thinking on SDN.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Since last ESCC</a:t>
            </a:r>
            <a:r>
              <a:rPr lang="en-US" sz="1600" dirty="0" smtClean="0"/>
              <a:t>: staff had </a:t>
            </a:r>
            <a:r>
              <a:rPr lang="en-US" sz="1600" dirty="0" err="1" smtClean="0"/>
              <a:t>one‘best</a:t>
            </a:r>
            <a:r>
              <a:rPr lang="en-US" sz="1600" dirty="0" smtClean="0"/>
              <a:t> paper’ </a:t>
            </a:r>
            <a:r>
              <a:rPr lang="en-US" sz="1600" dirty="0"/>
              <a:t>award and one </a:t>
            </a:r>
            <a:r>
              <a:rPr lang="en-US" sz="1600" dirty="0" smtClean="0"/>
              <a:t>nomination</a:t>
            </a:r>
            <a:r>
              <a:rPr lang="en-US" sz="1600" dirty="0"/>
              <a:t> </a:t>
            </a:r>
            <a:r>
              <a:rPr lang="en-US" sz="1600" dirty="0" smtClean="0"/>
              <a:t>(plus many papers citing ESnet testbed).  </a:t>
            </a:r>
            <a:endParaRPr lang="en-US" sz="1600" dirty="0"/>
          </a:p>
          <a:p>
            <a:pPr marL="0" indent="0"/>
            <a:endParaRPr lang="en-US" sz="1600" dirty="0" smtClean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D31318-E349-C94A-82AC-28473119CDAD}" type="datetime1">
              <a:rPr lang="en-US" smtClean="0"/>
              <a:pPr>
                <a:defRPr/>
              </a:pPr>
              <a:t>2/25/2014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46B7A-F0F1-B649-AD7D-33CEE8400C9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0" name="Content Placeholder 9" descr="white-water-rafting-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266702" y="1540932"/>
            <a:ext cx="1960080" cy="2196615"/>
          </a:xfrm>
        </p:spPr>
      </p:pic>
      <p:pic>
        <p:nvPicPr>
          <p:cNvPr id="7" name="Picture 6" descr="sailin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39751"/>
          <a:stretch/>
        </p:blipFill>
        <p:spPr>
          <a:xfrm>
            <a:off x="266702" y="4162249"/>
            <a:ext cx="1938528" cy="2144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9444" y="2370667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09444" y="5198533"/>
            <a:ext cx="762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2013,</a:t>
            </a:r>
          </a:p>
          <a:p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77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trend: Smoother Sailing Continues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5903" y="1572901"/>
            <a:ext cx="5010897" cy="4988237"/>
          </a:xfrm>
        </p:spPr>
        <p:txBody>
          <a:bodyPr>
            <a:normAutofit/>
          </a:bodyPr>
          <a:lstStyle/>
          <a:p>
            <a:pPr marL="0" indent="0"/>
            <a:r>
              <a:rPr lang="en-US" dirty="0"/>
              <a:t>A great year for </a:t>
            </a:r>
            <a:r>
              <a:rPr lang="en-US" dirty="0" err="1"/>
              <a:t>perfSONAR</a:t>
            </a:r>
            <a:r>
              <a:rPr lang="en-US" dirty="0"/>
              <a:t>!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/>
              <a:t>1100 deployments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/>
              <a:t>new collaboration among major operators (ESnet, Internet2, IU, DANTE) for coordinated development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/>
              <a:t>converged code base (no more PS </a:t>
            </a:r>
            <a:r>
              <a:rPr lang="en-US" sz="1500" dirty="0" err="1"/>
              <a:t>vs</a:t>
            </a:r>
            <a:r>
              <a:rPr lang="en-US" sz="1500" dirty="0"/>
              <a:t> MDM) </a:t>
            </a:r>
          </a:p>
          <a:p>
            <a:pPr marL="0" indent="0"/>
            <a:r>
              <a:rPr lang="en-US" dirty="0" smtClean="0"/>
              <a:t>Science Engagement workshops and webinars proving very popular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smtClean="0"/>
              <a:t>OIN consistently selling out</a:t>
            </a:r>
          </a:p>
          <a:p>
            <a:pPr marL="0" indent="0"/>
            <a:r>
              <a:rPr lang="en-US" dirty="0" smtClean="0"/>
              <a:t>Three keynotes since last ESCC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/>
              <a:t>i</a:t>
            </a:r>
            <a:r>
              <a:rPr lang="en-US" sz="1500" dirty="0" smtClean="0"/>
              <a:t>ncluding </a:t>
            </a:r>
            <a:r>
              <a:rPr lang="en-US" sz="1500" dirty="0" err="1" smtClean="0"/>
              <a:t>Inder’s</a:t>
            </a:r>
            <a:r>
              <a:rPr lang="en-US" sz="1500" dirty="0" smtClean="0"/>
              <a:t> at CHEP</a:t>
            </a:r>
          </a:p>
          <a:p>
            <a:pPr marL="0" indent="0"/>
            <a:r>
              <a:rPr lang="en-US" dirty="0" smtClean="0"/>
              <a:t>http://</a:t>
            </a:r>
            <a:r>
              <a:rPr lang="en-US" dirty="0" err="1" smtClean="0"/>
              <a:t>fasterdata.es.net</a:t>
            </a:r>
            <a:r>
              <a:rPr lang="en-US" dirty="0" smtClean="0"/>
              <a:t> has been updated </a:t>
            </a:r>
          </a:p>
          <a:p>
            <a:pPr marL="0" indent="0"/>
            <a:r>
              <a:rPr lang="en-US" dirty="0" smtClean="0"/>
              <a:t>Removing operational ‘barnacles’ to lower costs, improve mission focus 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/>
              <a:t>o</a:t>
            </a:r>
            <a:r>
              <a:rPr lang="en-US" sz="1500" dirty="0" smtClean="0"/>
              <a:t>ut of IMAP / spam filtering business</a:t>
            </a:r>
          </a:p>
          <a:p>
            <a:pPr marL="0" indent="0"/>
            <a:endParaRPr lang="en-US" sz="1600" dirty="0"/>
          </a:p>
          <a:p>
            <a:pPr marL="0" indent="0"/>
            <a:endParaRPr lang="en-US" sz="1500" dirty="0" smtClean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D31318-E349-C94A-82AC-28473119CDAD}" type="datetime1">
              <a:rPr lang="en-US" smtClean="0"/>
              <a:pPr>
                <a:defRPr/>
              </a:pPr>
              <a:t>2/25/2014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46B7A-F0F1-B649-AD7D-33CEE8400C9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" name="Content Placeholder 9" descr="white-water-rafting-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266702" y="1540932"/>
            <a:ext cx="1960080" cy="2196615"/>
          </a:xfrm>
        </p:spPr>
      </p:pic>
      <p:pic>
        <p:nvPicPr>
          <p:cNvPr id="7" name="Picture 6" descr="sailin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39751"/>
          <a:stretch/>
        </p:blipFill>
        <p:spPr>
          <a:xfrm>
            <a:off x="266702" y="4162249"/>
            <a:ext cx="1938528" cy="2144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9444" y="2370667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09444" y="5198533"/>
            <a:ext cx="762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2013,</a:t>
            </a:r>
          </a:p>
          <a:p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23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 about New (and Newish)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80300" cy="4703763"/>
          </a:xfrm>
        </p:spPr>
        <p:txBody>
          <a:bodyPr>
            <a:normAutofit fontScale="62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Peter Murphy, Software / Visualization Engineer for Tools Team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started in August</a:t>
            </a:r>
          </a:p>
          <a:p>
            <a:pPr>
              <a:buFont typeface="Arial"/>
              <a:buChar char="•"/>
            </a:pPr>
            <a:r>
              <a:rPr lang="en-US" dirty="0" smtClean="0"/>
              <a:t>Antony Courtney, Software / Visualization Engineer for Tools Team (part time)</a:t>
            </a:r>
          </a:p>
          <a:p>
            <a:pPr lvl="1">
              <a:buFont typeface="Wingdings" charset="2"/>
              <a:buChar char="ü"/>
            </a:pPr>
            <a:r>
              <a:rPr lang="en-US" dirty="0"/>
              <a:t>s</a:t>
            </a:r>
            <a:r>
              <a:rPr lang="en-US" dirty="0" smtClean="0"/>
              <a:t>tarting soon</a:t>
            </a:r>
          </a:p>
          <a:p>
            <a:pPr>
              <a:buFont typeface="Arial"/>
              <a:buChar char="•"/>
            </a:pPr>
            <a:r>
              <a:rPr lang="en-US" dirty="0" smtClean="0"/>
              <a:t>Nick </a:t>
            </a:r>
            <a:r>
              <a:rPr lang="en-US" dirty="0" err="1" smtClean="0"/>
              <a:t>Buraglio</a:t>
            </a:r>
            <a:r>
              <a:rPr lang="en-US" dirty="0" smtClean="0"/>
              <a:t>, Network Engineer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started in October</a:t>
            </a:r>
          </a:p>
          <a:p>
            <a:pPr>
              <a:buFont typeface="Arial"/>
              <a:buChar char="•"/>
            </a:pPr>
            <a:r>
              <a:rPr lang="en-US" dirty="0" smtClean="0"/>
              <a:t>David Mitchell, Network Engineer 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started in September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 err="1" smtClean="0"/>
              <a:t>Brooklin</a:t>
            </a:r>
            <a:r>
              <a:rPr lang="en-US" dirty="0" smtClean="0"/>
              <a:t> Gore, Group Lead for Infrastructure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Started in June</a:t>
            </a:r>
          </a:p>
          <a:p>
            <a:pPr>
              <a:buFont typeface="Arial"/>
              <a:buChar char="•"/>
            </a:pPr>
            <a:r>
              <a:rPr lang="en-US" dirty="0" smtClean="0"/>
              <a:t>Jason </a:t>
            </a:r>
            <a:r>
              <a:rPr lang="en-US" dirty="0" err="1" smtClean="0"/>
              <a:t>Zurawski</a:t>
            </a:r>
            <a:r>
              <a:rPr lang="en-US" dirty="0" smtClean="0"/>
              <a:t>, Science Engagement Engineer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Started in May</a:t>
            </a:r>
          </a:p>
          <a:p>
            <a:pPr>
              <a:buFont typeface="Arial"/>
              <a:buChar char="•"/>
            </a:pPr>
            <a:r>
              <a:rPr lang="en-US" dirty="0" smtClean="0"/>
              <a:t>Mary Hester, Science Engagement</a:t>
            </a:r>
          </a:p>
          <a:p>
            <a:pPr lvl="1">
              <a:buFont typeface="Wingdings" charset="2"/>
              <a:buChar char="ü"/>
            </a:pPr>
            <a:r>
              <a:rPr lang="en-US" dirty="0" smtClean="0"/>
              <a:t>Started in March</a:t>
            </a:r>
          </a:p>
          <a:p>
            <a:pPr>
              <a:buFont typeface="Arial"/>
              <a:buChar char="•"/>
            </a:pPr>
            <a:r>
              <a:rPr lang="en-US" dirty="0"/>
              <a:t>Susan Lucas, Division Deputy for Business Operations</a:t>
            </a:r>
          </a:p>
          <a:p>
            <a:pPr lvl="1">
              <a:buFont typeface="Wingdings" charset="2"/>
              <a:buChar char="ü"/>
            </a:pPr>
            <a:r>
              <a:rPr lang="en-US" dirty="0"/>
              <a:t>one year on the job</a:t>
            </a:r>
          </a:p>
          <a:p>
            <a:pPr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904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_1990 (4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9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rsc-lc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30948"/>
            <a:ext cx="7962900" cy="5260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337425" cy="1143000"/>
          </a:xfrm>
        </p:spPr>
        <p:txBody>
          <a:bodyPr/>
          <a:lstStyle/>
          <a:p>
            <a:r>
              <a:rPr lang="en-US" dirty="0" smtClean="0"/>
              <a:t>One Beamline Data Flow </a:t>
            </a:r>
            <a:r>
              <a:rPr lang="en-US" i="1" dirty="0" smtClean="0"/>
              <a:t>Tripled</a:t>
            </a:r>
            <a:r>
              <a:rPr lang="en-US" dirty="0" smtClean="0"/>
              <a:t> Network Use for DOE Supercomputing Center</a:t>
            </a:r>
            <a:endParaRPr lang="en-US" dirty="0"/>
          </a:p>
        </p:txBody>
      </p:sp>
      <p:pic>
        <p:nvPicPr>
          <p:cNvPr id="7" name="Picture 9" descr="ESnet_color_s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4625" y="2873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45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9362_ESnet_PPT_Template">
  <a:themeElements>
    <a:clrScheme name="ESnet Theme Colors 1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619FC4"/>
      </a:accent1>
      <a:accent2>
        <a:srgbClr val="006394"/>
      </a:accent2>
      <a:accent3>
        <a:srgbClr val="99CCCC"/>
      </a:accent3>
      <a:accent4>
        <a:srgbClr val="006666"/>
      </a:accent4>
      <a:accent5>
        <a:srgbClr val="669999"/>
      </a:accent5>
      <a:accent6>
        <a:srgbClr val="0099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6_19362_ESnet_PPT_Template">
  <a:themeElements>
    <a:clrScheme name="ESnet Theme Colors 1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619FC4"/>
      </a:accent1>
      <a:accent2>
        <a:srgbClr val="006394"/>
      </a:accent2>
      <a:accent3>
        <a:srgbClr val="99CCCC"/>
      </a:accent3>
      <a:accent4>
        <a:srgbClr val="006666"/>
      </a:accent4>
      <a:accent5>
        <a:srgbClr val="669999"/>
      </a:accent5>
      <a:accent6>
        <a:srgbClr val="0099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ESnet New Template">
  <a:themeElements>
    <a:clrScheme name="ESnet Theme Colors 1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619FC4"/>
      </a:accent1>
      <a:accent2>
        <a:srgbClr val="006394"/>
      </a:accent2>
      <a:accent3>
        <a:srgbClr val="99CCCC"/>
      </a:accent3>
      <a:accent4>
        <a:srgbClr val="006666"/>
      </a:accent4>
      <a:accent5>
        <a:srgbClr val="669999"/>
      </a:accent5>
      <a:accent6>
        <a:srgbClr val="0099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19362_ESnet_PPT_Template">
  <a:themeElements>
    <a:clrScheme name="ESnet Theme Colors 1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619FC4"/>
      </a:accent1>
      <a:accent2>
        <a:srgbClr val="006394"/>
      </a:accent2>
      <a:accent3>
        <a:srgbClr val="99CCCC"/>
      </a:accent3>
      <a:accent4>
        <a:srgbClr val="006666"/>
      </a:accent4>
      <a:accent5>
        <a:srgbClr val="669999"/>
      </a:accent5>
      <a:accent6>
        <a:srgbClr val="0099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19362_ESnet_PPT_Template">
  <a:themeElements>
    <a:clrScheme name="ESnet Theme Colors 1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619FC4"/>
      </a:accent1>
      <a:accent2>
        <a:srgbClr val="006394"/>
      </a:accent2>
      <a:accent3>
        <a:srgbClr val="99CCCC"/>
      </a:accent3>
      <a:accent4>
        <a:srgbClr val="006666"/>
      </a:accent4>
      <a:accent5>
        <a:srgbClr val="669999"/>
      </a:accent5>
      <a:accent6>
        <a:srgbClr val="0099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19362_ESnet_PPT_Template">
  <a:themeElements>
    <a:clrScheme name="ESnet Theme Colors 1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619FC4"/>
      </a:accent1>
      <a:accent2>
        <a:srgbClr val="006394"/>
      </a:accent2>
      <a:accent3>
        <a:srgbClr val="99CCCC"/>
      </a:accent3>
      <a:accent4>
        <a:srgbClr val="006666"/>
      </a:accent4>
      <a:accent5>
        <a:srgbClr val="669999"/>
      </a:accent5>
      <a:accent6>
        <a:srgbClr val="0099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0_19362_ESnet_PPT_Template">
  <a:themeElements>
    <a:clrScheme name="ESnet Theme Colors 1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619FC4"/>
      </a:accent1>
      <a:accent2>
        <a:srgbClr val="006394"/>
      </a:accent2>
      <a:accent3>
        <a:srgbClr val="99CCCC"/>
      </a:accent3>
      <a:accent4>
        <a:srgbClr val="006666"/>
      </a:accent4>
      <a:accent5>
        <a:srgbClr val="669999"/>
      </a:accent5>
      <a:accent6>
        <a:srgbClr val="0099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CI_blue_template_V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19362_ESnet_PPT_Template">
  <a:themeElements>
    <a:clrScheme name="ESnet Theme Colors 1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619FC4"/>
      </a:accent1>
      <a:accent2>
        <a:srgbClr val="006394"/>
      </a:accent2>
      <a:accent3>
        <a:srgbClr val="99CCCC"/>
      </a:accent3>
      <a:accent4>
        <a:srgbClr val="006666"/>
      </a:accent4>
      <a:accent5>
        <a:srgbClr val="669999"/>
      </a:accent5>
      <a:accent6>
        <a:srgbClr val="0099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19362_ESnet_PPT_Template">
  <a:themeElements>
    <a:clrScheme name="ESnet Theme Colors 1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619FC4"/>
      </a:accent1>
      <a:accent2>
        <a:srgbClr val="006394"/>
      </a:accent2>
      <a:accent3>
        <a:srgbClr val="99CCCC"/>
      </a:accent3>
      <a:accent4>
        <a:srgbClr val="006666"/>
      </a:accent4>
      <a:accent5>
        <a:srgbClr val="669999"/>
      </a:accent5>
      <a:accent6>
        <a:srgbClr val="0099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19362_ESnet_PPT_Template.pot</Template>
  <TotalTime>40884</TotalTime>
  <Words>1588</Words>
  <Application>Microsoft Office PowerPoint</Application>
  <PresentationFormat>On-screen Show (4:3)</PresentationFormat>
  <Paragraphs>339</Paragraphs>
  <Slides>31</Slides>
  <Notes>31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19362_ESnet_PPT_Template</vt:lpstr>
      <vt:lpstr>1_19362_ESnet_PPT_Template</vt:lpstr>
      <vt:lpstr>3_19362_ESnet_PPT_Template</vt:lpstr>
      <vt:lpstr>1_Blank Presentation</vt:lpstr>
      <vt:lpstr>7_19362_ESnet_PPT_Template</vt:lpstr>
      <vt:lpstr>10_19362_ESnet_PPT_Template</vt:lpstr>
      <vt:lpstr>CI_blue_template_V3</vt:lpstr>
      <vt:lpstr>2_19362_ESnet_PPT_Template</vt:lpstr>
      <vt:lpstr>4_19362_ESnet_PPT_Template</vt:lpstr>
      <vt:lpstr>6_19362_ESnet_PPT_Template</vt:lpstr>
      <vt:lpstr>ESnet New Template</vt:lpstr>
      <vt:lpstr>Greg’s Update </vt:lpstr>
      <vt:lpstr>PowerPoint Presentation</vt:lpstr>
      <vt:lpstr>Topics</vt:lpstr>
      <vt:lpstr>Topics</vt:lpstr>
      <vt:lpstr>Overall trend: Smoother Sailing Continues</vt:lpstr>
      <vt:lpstr>Overall trend: Smoother Sailing Continues</vt:lpstr>
      <vt:lpstr>Reminder about New (and Newish) Staff</vt:lpstr>
      <vt:lpstr>PowerPoint Presentation</vt:lpstr>
      <vt:lpstr>One Beamline Data Flow Tripled Network Use for DOE Supercomputing Center</vt:lpstr>
      <vt:lpstr>Cautionary Tale: Non-US Light Source Currently Cannot Store or Export Data Produced by Certain Beamlines</vt:lpstr>
      <vt:lpstr>Reminder: NNSA Relationship has Evolved [repeat of slide from previous ESCC]</vt:lpstr>
      <vt:lpstr>Cartoon Version of ESnet Strategy</vt:lpstr>
      <vt:lpstr>1. Improving Networking Practice Globally</vt:lpstr>
      <vt:lpstr>PowerPoint Presentation</vt:lpstr>
      <vt:lpstr>2. Provide Information and Tools, so that Collaborations Can Make Optimal use of Network</vt:lpstr>
      <vt:lpstr>100G Testbed: 2013 Summary</vt:lpstr>
      <vt:lpstr>Federated Testbed </vt:lpstr>
      <vt:lpstr>Sample Federated Testbed experiment: NERSC DTN Testing</vt:lpstr>
      <vt:lpstr>perfSONAR Deployments now at 1100 hosts</vt:lpstr>
      <vt:lpstr>SC13 Demos Supported by ESnet </vt:lpstr>
      <vt:lpstr>SC13 Traffic Animation:  https://my.es.net/demos/sc13</vt:lpstr>
      <vt:lpstr>PowerPoint Presentation</vt:lpstr>
      <vt:lpstr>PowerPoint Presentation</vt:lpstr>
      <vt:lpstr>Coming Soon – SDN Workshop Slide</vt:lpstr>
      <vt:lpstr>PowerPoint Presentation</vt:lpstr>
      <vt:lpstr>Infrastructure Project Portfolio Management</vt:lpstr>
      <vt:lpstr>Dual Coast Data Centers</vt:lpstr>
      <vt:lpstr>Topics</vt:lpstr>
      <vt:lpstr>Announcements</vt:lpstr>
      <vt:lpstr>PowerPoint Presentation</vt:lpstr>
      <vt:lpstr>PowerPoint Presentation</vt:lpstr>
    </vt:vector>
  </TitlesOfParts>
  <Company>Lawrence Berkeley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Title Slide Arial 32 pt</dc:title>
  <dc:creator>Wendy Tsabba</dc:creator>
  <cp:lastModifiedBy>Philip J. Demar</cp:lastModifiedBy>
  <cp:revision>456</cp:revision>
  <cp:lastPrinted>2014-02-25T13:57:33Z</cp:lastPrinted>
  <dcterms:created xsi:type="dcterms:W3CDTF">2012-01-25T15:25:38Z</dcterms:created>
  <dcterms:modified xsi:type="dcterms:W3CDTF">2014-02-25T19:02:12Z</dcterms:modified>
</cp:coreProperties>
</file>