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5" r:id="rId2"/>
  </p:sldMasterIdLst>
  <p:notesMasterIdLst>
    <p:notesMasterId r:id="rId31"/>
  </p:notesMasterIdLst>
  <p:handoutMasterIdLst>
    <p:handoutMasterId r:id="rId32"/>
  </p:handoutMasterIdLst>
  <p:sldIdLst>
    <p:sldId id="353" r:id="rId3"/>
    <p:sldId id="681" r:id="rId4"/>
    <p:sldId id="699" r:id="rId5"/>
    <p:sldId id="700" r:id="rId6"/>
    <p:sldId id="698" r:id="rId7"/>
    <p:sldId id="704" r:id="rId8"/>
    <p:sldId id="705" r:id="rId9"/>
    <p:sldId id="706" r:id="rId10"/>
    <p:sldId id="707" r:id="rId11"/>
    <p:sldId id="702" r:id="rId12"/>
    <p:sldId id="703" r:id="rId13"/>
    <p:sldId id="689" r:id="rId14"/>
    <p:sldId id="709" r:id="rId15"/>
    <p:sldId id="710" r:id="rId16"/>
    <p:sldId id="683" r:id="rId17"/>
    <p:sldId id="701" r:id="rId18"/>
    <p:sldId id="684" r:id="rId19"/>
    <p:sldId id="690" r:id="rId20"/>
    <p:sldId id="693" r:id="rId21"/>
    <p:sldId id="694" r:id="rId22"/>
    <p:sldId id="695" r:id="rId23"/>
    <p:sldId id="685" r:id="rId24"/>
    <p:sldId id="691" r:id="rId25"/>
    <p:sldId id="696" r:id="rId26"/>
    <p:sldId id="697" r:id="rId27"/>
    <p:sldId id="686" r:id="rId28"/>
    <p:sldId id="692" r:id="rId29"/>
    <p:sldId id="352"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29FC3"/>
    <a:srgbClr val="558ED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1" autoAdjust="0"/>
    <p:restoredTop sz="95111" autoAdjust="0"/>
  </p:normalViewPr>
  <p:slideViewPr>
    <p:cSldViewPr snapToGrid="0" snapToObjects="1">
      <p:cViewPr>
        <p:scale>
          <a:sx n="125" d="100"/>
          <a:sy n="125"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5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itchFamily="-108" charset="0"/>
                <a:ea typeface="ＭＳ Ｐゴシック" pitchFamily="-108" charset="-128"/>
                <a:cs typeface="ＭＳ Ｐゴシック" pitchFamily="-108" charset="-128"/>
              </a:defRPr>
            </a:lvl1pPr>
          </a:lstStyle>
          <a:p>
            <a:pPr>
              <a:defRPr/>
            </a:pPr>
            <a:fld id="{3726BA98-09A7-D845-B362-7ACA0D031074}" type="datetimeFigureOut">
              <a:rPr lang="en-US"/>
              <a:pPr>
                <a:defRPr/>
              </a:pPr>
              <a:t>2/25/2014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smtClean="0">
                <a:latin typeface="Arial"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108" charset="0"/>
                <a:ea typeface="ＭＳ Ｐゴシック" pitchFamily="-108" charset="-128"/>
                <a:cs typeface="ＭＳ Ｐゴシック" pitchFamily="-108" charset="-128"/>
              </a:defRPr>
            </a:lvl1pPr>
          </a:lstStyle>
          <a:p>
            <a:pPr>
              <a:defRPr/>
            </a:pPr>
            <a:fld id="{F7EBBC22-62A2-DA42-A7E1-5CA8AEF0CF6D}" type="slidenum">
              <a:rPr lang="en-US"/>
              <a:pPr>
                <a:defRPr/>
              </a:pPr>
              <a:t>‹#›</a:t>
            </a:fld>
            <a:endParaRPr lang="en-US" dirty="0"/>
          </a:p>
        </p:txBody>
      </p:sp>
    </p:spTree>
    <p:extLst>
      <p:ext uri="{BB962C8B-B14F-4D97-AF65-F5344CB8AC3E}">
        <p14:creationId xmlns:p14="http://schemas.microsoft.com/office/powerpoint/2010/main" val="80645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8D14DF8-0C36-4546-A1A8-1C89C0A9DD5A}" type="datetime1">
              <a:rPr lang="en-US"/>
              <a:pPr>
                <a:defRPr/>
              </a:pPr>
              <a:t>2/25/2014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AF03E7-0DA5-084C-A73B-84F898909E97}" type="slidenum">
              <a:rPr lang="en-US"/>
              <a:pPr>
                <a:defRPr/>
              </a:pPr>
              <a:t>‹#›</a:t>
            </a:fld>
            <a:endParaRPr lang="en-US" dirty="0"/>
          </a:p>
        </p:txBody>
      </p:sp>
    </p:spTree>
    <p:extLst>
      <p:ext uri="{BB962C8B-B14F-4D97-AF65-F5344CB8AC3E}">
        <p14:creationId xmlns:p14="http://schemas.microsoft.com/office/powerpoint/2010/main" val="33696829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539960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ESnet_bckgr_art.png"/>
          <p:cNvPicPr>
            <a:picLocks noChangeAspect="1"/>
          </p:cNvPicPr>
          <p:nvPr userDrawn="1"/>
        </p:nvPicPr>
        <p:blipFill>
          <a:blip r:embed="rId2"/>
          <a:srcRect l="45970"/>
          <a:stretch>
            <a:fillRect/>
          </a:stretch>
        </p:blipFill>
        <p:spPr bwMode="auto">
          <a:xfrm>
            <a:off x="0" y="0"/>
            <a:ext cx="2798763" cy="6856413"/>
          </a:xfrm>
          <a:prstGeom prst="rect">
            <a:avLst/>
          </a:prstGeom>
          <a:noFill/>
          <a:ln w="9525">
            <a:noFill/>
            <a:miter lim="800000"/>
            <a:headEnd/>
            <a:tailEnd/>
          </a:ln>
        </p:spPr>
      </p:pic>
      <p:pic>
        <p:nvPicPr>
          <p:cNvPr id="6" name="Picture 10" descr="ESnet_color_lg.png"/>
          <p:cNvPicPr>
            <a:picLocks noChangeAspect="1"/>
          </p:cNvPicPr>
          <p:nvPr userDrawn="1"/>
        </p:nvPicPr>
        <p:blipFill>
          <a:blip r:embed="rId3"/>
          <a:srcRect/>
          <a:stretch>
            <a:fillRect/>
          </a:stretch>
        </p:blipFill>
        <p:spPr bwMode="auto">
          <a:xfrm>
            <a:off x="457200" y="433388"/>
            <a:ext cx="1700213" cy="2036762"/>
          </a:xfrm>
          <a:prstGeom prst="rect">
            <a:avLst/>
          </a:prstGeom>
          <a:noFill/>
          <a:ln w="9525">
            <a:noFill/>
            <a:miter lim="800000"/>
            <a:headEnd/>
            <a:tailEnd/>
          </a:ln>
        </p:spPr>
      </p:pic>
      <p:pic>
        <p:nvPicPr>
          <p:cNvPr id="7" name="Picture 11" descr="LBL_logo_notext_2.png"/>
          <p:cNvPicPr>
            <a:picLocks noChangeAspect="1"/>
          </p:cNvPicPr>
          <p:nvPr userDrawn="1"/>
        </p:nvPicPr>
        <p:blipFill>
          <a:blip r:embed="rId4"/>
          <a:srcRect/>
          <a:stretch>
            <a:fillRect/>
          </a:stretch>
        </p:blipFill>
        <p:spPr bwMode="auto">
          <a:xfrm>
            <a:off x="7527925" y="5611813"/>
            <a:ext cx="1158875" cy="884237"/>
          </a:xfrm>
          <a:prstGeom prst="rect">
            <a:avLst/>
          </a:prstGeom>
          <a:noFill/>
          <a:ln w="9525">
            <a:noFill/>
            <a:miter lim="800000"/>
            <a:headEnd/>
            <a:tailEnd/>
          </a:ln>
        </p:spPr>
      </p:pic>
      <p:pic>
        <p:nvPicPr>
          <p:cNvPr id="8" name="Picture 12" descr="DOE_Office_Science.png"/>
          <p:cNvPicPr>
            <a:picLocks noChangeAspect="1"/>
          </p:cNvPicPr>
          <p:nvPr userDrawn="1"/>
        </p:nvPicPr>
        <p:blipFill>
          <a:blip r:embed="rId5"/>
          <a:srcRect/>
          <a:stretch>
            <a:fillRect/>
          </a:stretch>
        </p:blipFill>
        <p:spPr bwMode="auto">
          <a:xfrm>
            <a:off x="5537200" y="5761038"/>
            <a:ext cx="1755775" cy="585787"/>
          </a:xfrm>
          <a:prstGeom prst="rect">
            <a:avLst/>
          </a:prstGeom>
          <a:noFill/>
          <a:ln w="9525">
            <a:noFill/>
            <a:miter lim="800000"/>
            <a:headEnd/>
            <a:tailEnd/>
          </a:ln>
        </p:spPr>
      </p:pic>
      <p:sp>
        <p:nvSpPr>
          <p:cNvPr id="2" name="Title 1"/>
          <p:cNvSpPr>
            <a:spLocks noGrp="1"/>
          </p:cNvSpPr>
          <p:nvPr>
            <p:ph type="ctrTitle"/>
          </p:nvPr>
        </p:nvSpPr>
        <p:spPr>
          <a:xfrm>
            <a:off x="2590800" y="433887"/>
            <a:ext cx="6096000" cy="1470025"/>
          </a:xfrm>
        </p:spPr>
        <p:txBody>
          <a:bodyPr anchor="b">
            <a:noAutofit/>
          </a:bodyPr>
          <a:lstStyle>
            <a:lvl1pPr algn="l">
              <a:defRPr sz="3200" baseline="0">
                <a:latin typeface="Arial"/>
              </a:defRPr>
            </a:lvl1pPr>
          </a:lstStyle>
          <a:p>
            <a:endParaRPr lang="en-US" dirty="0"/>
          </a:p>
        </p:txBody>
      </p:sp>
      <p:sp>
        <p:nvSpPr>
          <p:cNvPr id="3" name="Subtitle 2"/>
          <p:cNvSpPr>
            <a:spLocks noGrp="1"/>
          </p:cNvSpPr>
          <p:nvPr>
            <p:ph type="subTitle" idx="1"/>
          </p:nvPr>
        </p:nvSpPr>
        <p:spPr>
          <a:xfrm>
            <a:off x="2590800" y="2134035"/>
            <a:ext cx="6096000" cy="897481"/>
          </a:xfrm>
        </p:spPr>
        <p:txBody>
          <a:bodyPr anchor="b">
            <a:noAutofit/>
          </a:bodyPr>
          <a:lstStyle>
            <a:lvl1pPr marL="0" indent="0" algn="l">
              <a:buNone/>
              <a:defRPr sz="20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5" name="Text Placeholder 14"/>
          <p:cNvSpPr>
            <a:spLocks noGrp="1"/>
          </p:cNvSpPr>
          <p:nvPr>
            <p:ph type="body" sz="quarter" idx="11"/>
          </p:nvPr>
        </p:nvSpPr>
        <p:spPr>
          <a:xfrm>
            <a:off x="2590800" y="3429000"/>
            <a:ext cx="4495800" cy="906462"/>
          </a:xfrm>
        </p:spPr>
        <p:txBody>
          <a:bodyPr anchor="b"/>
          <a:lstStyle>
            <a:lvl1pPr>
              <a:buFontTx/>
              <a:buNone/>
              <a:defRPr sz="1400">
                <a:solidFill>
                  <a:schemeClr val="tx1">
                    <a:lumMod val="50000"/>
                    <a:lumOff val="50000"/>
                  </a:schemeClr>
                </a:solidFill>
              </a:defRPr>
            </a:lvl1pPr>
          </a:lstStyle>
          <a:p>
            <a:pPr lvl="0"/>
            <a:r>
              <a:rPr lang="en-US" dirty="0" smtClean="0"/>
              <a:t>Click to edit Master text styles</a:t>
            </a:r>
          </a:p>
        </p:txBody>
      </p:sp>
      <p:pic>
        <p:nvPicPr>
          <p:cNvPr id="9" name="Picture 8" descr="PerfSONAR-powered-CMYK.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18732"/>
            <a:ext cx="1003300" cy="4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34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6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6995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639763"/>
            <a:ext cx="4340225"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639763"/>
            <a:ext cx="4341813" cy="5932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98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404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011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59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5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740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68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p:txBody>
      </p:sp>
      <p:sp>
        <p:nvSpPr>
          <p:cNvPr id="4" name="Date Placeholder 3"/>
          <p:cNvSpPr>
            <a:spLocks noGrp="1"/>
          </p:cNvSpPr>
          <p:nvPr>
            <p:ph type="dt" sz="half" idx="10"/>
          </p:nvPr>
        </p:nvSpPr>
        <p:spPr>
          <a:xfrm>
            <a:off x="457200" y="6303963"/>
            <a:ext cx="2133600" cy="182562"/>
          </a:xfrm>
        </p:spPr>
        <p:txBody>
          <a:bodyPr/>
          <a:lstStyle>
            <a:lvl1pPr>
              <a:defRPr smtClean="0">
                <a:solidFill>
                  <a:schemeClr val="tx1"/>
                </a:solidFill>
              </a:defRPr>
            </a:lvl1pPr>
          </a:lstStyle>
          <a:p>
            <a:pPr>
              <a:defRPr/>
            </a:pPr>
            <a:fld id="{087BE274-2920-464F-BD83-825BA3315F3E}"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a:xfrm>
            <a:off x="6553200" y="6303963"/>
            <a:ext cx="2133600" cy="182562"/>
          </a:xfrm>
        </p:spPr>
        <p:txBody>
          <a:bodyPr/>
          <a:lstStyle>
            <a:lvl1pPr>
              <a:defRPr>
                <a:solidFill>
                  <a:schemeClr val="tx1"/>
                </a:solidFill>
              </a:defRPr>
            </a:lvl1pPr>
          </a:lstStyle>
          <a:p>
            <a:pPr>
              <a:defRPr/>
            </a:pPr>
            <a:fld id="{C742DE2B-1862-AC46-8E34-76F2DE4B4D3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5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ESnet_color_lg.png"/>
          <p:cNvPicPr>
            <a:picLocks noChangeAspect="1"/>
          </p:cNvPicPr>
          <p:nvPr userDrawn="1"/>
        </p:nvPicPr>
        <p:blipFill>
          <a:blip r:embed="rId2"/>
          <a:srcRect/>
          <a:stretch>
            <a:fillRect/>
          </a:stretch>
        </p:blipFill>
        <p:spPr bwMode="auto">
          <a:xfrm>
            <a:off x="457200" y="433388"/>
            <a:ext cx="1700213" cy="2036762"/>
          </a:xfrm>
          <a:prstGeom prst="rect">
            <a:avLst/>
          </a:prstGeom>
          <a:noFill/>
          <a:ln w="9525">
            <a:noFill/>
            <a:miter lim="800000"/>
            <a:headEnd/>
            <a:tailEnd/>
          </a:ln>
        </p:spPr>
      </p:pic>
      <p:sp>
        <p:nvSpPr>
          <p:cNvPr id="5" name="TextBox 4"/>
          <p:cNvSpPr txBox="1"/>
          <p:nvPr userDrawn="1"/>
        </p:nvSpPr>
        <p:spPr>
          <a:xfrm>
            <a:off x="7353300" y="0"/>
            <a:ext cx="1790700" cy="1714500"/>
          </a:xfrm>
          <a:prstGeom prst="rect">
            <a:avLst/>
          </a:prstGeom>
          <a:solidFill>
            <a:schemeClr val="bg1"/>
          </a:solidFill>
        </p:spPr>
        <p:txBody>
          <a:bodyPr wrap="square">
            <a:spAutoFit/>
          </a:bodyPr>
          <a:lstStyle/>
          <a:p>
            <a:pPr>
              <a:defRPr/>
            </a:pPr>
            <a:endParaRPr lang="en-US" dirty="0">
              <a:latin typeface="Arial" pitchFamily="-108" charset="0"/>
              <a:ea typeface="ＭＳ Ｐゴシック" pitchFamily="-108" charset="-128"/>
              <a:cs typeface="ＭＳ Ｐゴシック" pitchFamily="-108" charset="-128"/>
            </a:endParaRPr>
          </a:p>
        </p:txBody>
      </p:sp>
      <p:sp>
        <p:nvSpPr>
          <p:cNvPr id="2" name="Title 1"/>
          <p:cNvSpPr>
            <a:spLocks noGrp="1"/>
          </p:cNvSpPr>
          <p:nvPr>
            <p:ph type="title"/>
          </p:nvPr>
        </p:nvSpPr>
        <p:spPr>
          <a:xfrm>
            <a:off x="457200" y="4406900"/>
            <a:ext cx="8037513" cy="1362075"/>
          </a:xfrm>
        </p:spPr>
        <p:txBody>
          <a:bodyPr anchor="t"/>
          <a:lstStyle>
            <a:lvl1pPr algn="l">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06713"/>
            <a:ext cx="8037513"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80B0B81C-CA25-D345-AD32-945D9CE22E24}"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0D60598-22BC-DE45-8110-72C7EB64E6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spcBef>
                <a:spcPts val="900"/>
              </a:spcBef>
              <a:defRPr sz="1800"/>
            </a:lvl1pPr>
            <a:lvl2pPr>
              <a:spcBef>
                <a:spcPts val="600"/>
              </a:spcBef>
              <a:defRPr sz="1800"/>
            </a:lvl2pPr>
            <a:lvl3pPr>
              <a:spcBef>
                <a:spcPts val="400"/>
              </a:spcBef>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spcBef>
                <a:spcPts val="9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Date Placeholder 3"/>
          <p:cNvSpPr>
            <a:spLocks noGrp="1"/>
          </p:cNvSpPr>
          <p:nvPr>
            <p:ph type="dt" sz="half" idx="10"/>
          </p:nvPr>
        </p:nvSpPr>
        <p:spPr/>
        <p:txBody>
          <a:bodyPr/>
          <a:lstStyle>
            <a:lvl1pPr>
              <a:defRPr smtClean="0"/>
            </a:lvl1pPr>
          </a:lstStyle>
          <a:p>
            <a:pPr>
              <a:defRPr/>
            </a:pPr>
            <a:fld id="{14D31318-E349-C94A-82AC-28473119CDAD}"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8" name="Slide Number Placeholder 5"/>
          <p:cNvSpPr>
            <a:spLocks noGrp="1"/>
          </p:cNvSpPr>
          <p:nvPr>
            <p:ph type="sldNum" sz="quarter" idx="12"/>
          </p:nvPr>
        </p:nvSpPr>
        <p:spPr/>
        <p:txBody>
          <a:bodyPr/>
          <a:lstStyle>
            <a:lvl1pPr>
              <a:defRPr/>
            </a:lvl1pPr>
          </a:lstStyle>
          <a:p>
            <a:pPr>
              <a:defRPr/>
            </a:pPr>
            <a:fld id="{D7946B7A-F0F1-B649-AD7D-33CEE8400C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501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900"/>
              </a:spcBef>
              <a:defRPr sz="1800"/>
            </a:lvl1pPr>
            <a:lvl2pPr>
              <a:spcBef>
                <a:spcPts val="600"/>
              </a:spcBef>
              <a:defRPr sz="1800"/>
            </a:lvl2pPr>
            <a:lvl3pPr>
              <a:spcBef>
                <a:spcPts val="4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Date Placeholder 3"/>
          <p:cNvSpPr>
            <a:spLocks noGrp="1"/>
          </p:cNvSpPr>
          <p:nvPr>
            <p:ph type="dt" sz="half" idx="10"/>
          </p:nvPr>
        </p:nvSpPr>
        <p:spPr/>
        <p:txBody>
          <a:bodyPr/>
          <a:lstStyle>
            <a:lvl1pPr>
              <a:defRPr smtClean="0"/>
            </a:lvl1pPr>
          </a:lstStyle>
          <a:p>
            <a:pPr>
              <a:defRPr/>
            </a:pPr>
            <a:fld id="{0788AA81-2144-9A4F-982D-99A41862F6AF}"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10" name="Slide Number Placeholder 5"/>
          <p:cNvSpPr>
            <a:spLocks noGrp="1"/>
          </p:cNvSpPr>
          <p:nvPr>
            <p:ph type="sldNum" sz="quarter" idx="12"/>
          </p:nvPr>
        </p:nvSpPr>
        <p:spPr/>
        <p:txBody>
          <a:bodyPr/>
          <a:lstStyle>
            <a:lvl1pPr>
              <a:defRPr/>
            </a:lvl1pPr>
          </a:lstStyle>
          <a:p>
            <a:pPr>
              <a:defRPr/>
            </a:pPr>
            <a:fld id="{E7B07036-CDBF-9045-BEBA-45AC230EB3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97A3A12-B379-6143-B591-BD63D72A8B49}"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12"/>
          </p:nvPr>
        </p:nvSpPr>
        <p:spPr/>
        <p:txBody>
          <a:bodyPr/>
          <a:lstStyle>
            <a:lvl1pPr>
              <a:defRPr/>
            </a:lvl1pPr>
          </a:lstStyle>
          <a:p>
            <a:pPr>
              <a:defRPr/>
            </a:pPr>
            <a:fld id="{994CF6C2-875D-8741-96F2-AB275F5C2C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D56189-3560-DB44-BC74-E63444EAF5E0}"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4" name="Slide Number Placeholder 5"/>
          <p:cNvSpPr>
            <a:spLocks noGrp="1"/>
          </p:cNvSpPr>
          <p:nvPr>
            <p:ph type="sldNum" sz="quarter" idx="12"/>
          </p:nvPr>
        </p:nvSpPr>
        <p:spPr/>
        <p:txBody>
          <a:bodyPr/>
          <a:lstStyle>
            <a:lvl1pPr>
              <a:defRPr/>
            </a:lvl1pPr>
          </a:lstStyle>
          <a:p>
            <a:pPr>
              <a:defRPr/>
            </a:pPr>
            <a:fld id="{94BEC85A-2B99-6746-AB8E-75939B0FA4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3008313" cy="1160462"/>
          </a:xfrm>
        </p:spPr>
        <p:txBody>
          <a:bodyPr anchor="b"/>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714500"/>
            <a:ext cx="5111750" cy="4411663"/>
          </a:xfrm>
        </p:spPr>
        <p:txBody>
          <a:bodyPr/>
          <a:lstStyle>
            <a:lvl1pPr>
              <a:spcBef>
                <a:spcPts val="900"/>
              </a:spcBef>
              <a:defRPr sz="1800"/>
            </a:lvl1pPr>
            <a:lvl2pPr>
              <a:defRPr sz="1800"/>
            </a:lvl2pPr>
            <a:lvl3pPr>
              <a:spcBef>
                <a:spcPts val="400"/>
              </a:spcBef>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714500"/>
            <a:ext cx="3008313" cy="4411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03BD428F-E7B6-AC4C-83AA-2D7CA91E3374}"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7" name="Footer Placeholder 4"/>
          <p:cNvSpPr>
            <a:spLocks noGrp="1"/>
          </p:cNvSpPr>
          <p:nvPr>
            <p:ph type="ftr" sz="quarter" idx="11"/>
          </p:nvPr>
        </p:nvSpPr>
        <p:spPr>
          <a:xfrm>
            <a:off x="2590800" y="6307138"/>
            <a:ext cx="3962400" cy="184150"/>
          </a:xfrm>
          <a:prstGeom prst="rect">
            <a:avLst/>
          </a:prstGeom>
        </p:spPr>
        <p:txBody>
          <a:bodyPr/>
          <a:lstStyle>
            <a:lvl1pPr>
              <a:defRPr dirty="0" smtClean="0"/>
            </a:lvl1pPr>
          </a:lstStyle>
          <a:p>
            <a:pPr>
              <a:defRPr/>
            </a:pPr>
            <a:r>
              <a:rPr lang="en-US"/>
              <a:t>ESnet Template Examples</a:t>
            </a:r>
          </a:p>
        </p:txBody>
      </p:sp>
      <p:sp>
        <p:nvSpPr>
          <p:cNvPr id="8" name="Slide Number Placeholder 5"/>
          <p:cNvSpPr>
            <a:spLocks noGrp="1"/>
          </p:cNvSpPr>
          <p:nvPr>
            <p:ph type="sldNum" sz="quarter" idx="12"/>
          </p:nvPr>
        </p:nvSpPr>
        <p:spPr/>
        <p:txBody>
          <a:bodyPr/>
          <a:lstStyle>
            <a:lvl1pPr>
              <a:defRPr/>
            </a:lvl1pPr>
          </a:lstStyle>
          <a:p>
            <a:pPr>
              <a:defRPr/>
            </a:pPr>
            <a:fld id="{4785DDC6-6948-9542-AE23-4C88376D0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29C0B4-3A98-9D43-995D-307DDD97F3B9}"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Footer Placeholder 4"/>
          <p:cNvSpPr>
            <a:spLocks noGrp="1"/>
          </p:cNvSpPr>
          <p:nvPr>
            <p:ph type="ftr" sz="quarter" idx="11"/>
          </p:nvPr>
        </p:nvSpPr>
        <p:spPr>
          <a:xfrm>
            <a:off x="2590800" y="6307138"/>
            <a:ext cx="3962400" cy="184150"/>
          </a:xfrm>
          <a:prstGeom prst="rect">
            <a:avLst/>
          </a:prstGeom>
        </p:spPr>
        <p:txBody>
          <a:bodyPr/>
          <a:lstStyle>
            <a:lvl1pPr>
              <a:defRPr/>
            </a:lvl1pPr>
          </a:lstStyle>
          <a:p>
            <a:pPr>
              <a:defRPr/>
            </a:pPr>
            <a:r>
              <a:rPr lang="en-US"/>
              <a:t>ESnet Template Examples</a:t>
            </a:r>
          </a:p>
        </p:txBody>
      </p:sp>
      <p:sp>
        <p:nvSpPr>
          <p:cNvPr id="7" name="Slide Number Placeholder 5"/>
          <p:cNvSpPr>
            <a:spLocks noGrp="1"/>
          </p:cNvSpPr>
          <p:nvPr>
            <p:ph type="sldNum" sz="quarter" idx="12"/>
          </p:nvPr>
        </p:nvSpPr>
        <p:spPr/>
        <p:txBody>
          <a:bodyPr/>
          <a:lstStyle>
            <a:lvl1pPr>
              <a:defRPr/>
            </a:lvl1pPr>
          </a:lstStyle>
          <a:p>
            <a:pPr>
              <a:defRPr/>
            </a:pPr>
            <a:fld id="{7F0B838D-2899-3348-AC07-177A26D9D92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ESnet_bckgr_art.png"/>
          <p:cNvPicPr>
            <a:picLocks noChangeAspect="1"/>
          </p:cNvPicPr>
          <p:nvPr userDrawn="1"/>
        </p:nvPicPr>
        <p:blipFill>
          <a:blip r:embed="rId11"/>
          <a:srcRect l="45847"/>
          <a:stretch>
            <a:fillRect/>
          </a:stretch>
        </p:blipFill>
        <p:spPr bwMode="auto">
          <a:xfrm>
            <a:off x="0" y="1588"/>
            <a:ext cx="2805113" cy="68564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First level bullet</a:t>
            </a:r>
          </a:p>
          <a:p>
            <a:pPr lvl="2"/>
            <a:r>
              <a:rPr lang="en-US"/>
              <a:t>	Second level bullet</a:t>
            </a:r>
          </a:p>
          <a:p>
            <a:pPr lvl="3"/>
            <a:r>
              <a:rPr lang="en-US"/>
              <a:t>	Third level bullet</a:t>
            </a:r>
          </a:p>
        </p:txBody>
      </p:sp>
      <p:sp>
        <p:nvSpPr>
          <p:cNvPr id="4" name="Date Placeholder 3"/>
          <p:cNvSpPr>
            <a:spLocks noGrp="1"/>
          </p:cNvSpPr>
          <p:nvPr>
            <p:ph type="dt" sz="half" idx="2"/>
          </p:nvPr>
        </p:nvSpPr>
        <p:spPr>
          <a:xfrm>
            <a:off x="457200" y="6307138"/>
            <a:ext cx="2133600" cy="184150"/>
          </a:xfrm>
          <a:prstGeom prst="rect">
            <a:avLst/>
          </a:prstGeom>
        </p:spPr>
        <p:txBody>
          <a:bodyPr vert="horz" lIns="91440" tIns="45720" rIns="91440" bIns="45720" rtlCol="0" anchor="ctr"/>
          <a:lstStyle>
            <a:lvl1pPr algn="l" fontAlgn="auto">
              <a:spcBef>
                <a:spcPts val="0"/>
              </a:spcBef>
              <a:spcAft>
                <a:spcPts val="0"/>
              </a:spcAft>
              <a:defRPr sz="600" smtClean="0">
                <a:solidFill>
                  <a:schemeClr val="tx1"/>
                </a:solidFill>
                <a:latin typeface="+mn-lt"/>
                <a:ea typeface="+mn-ea"/>
                <a:cs typeface="+mn-cs"/>
              </a:defRPr>
            </a:lvl1pPr>
          </a:lstStyle>
          <a:p>
            <a:pPr>
              <a:defRPr/>
            </a:pPr>
            <a:fld id="{2DD6487B-43BE-5441-912E-3A79E3056D4C}" type="datetime1">
              <a:rPr lang="en-US" smtClean="0"/>
              <a:pPr>
                <a:defRPr/>
              </a:pPr>
              <a:t>2/25/2014</a:t>
            </a:fld>
            <a:r>
              <a:rPr lang="en-US" dirty="0" smtClean="0"/>
              <a:t> – J. </a:t>
            </a:r>
            <a:r>
              <a:rPr lang="en-US" dirty="0" err="1" smtClean="0"/>
              <a:t>Zurawski</a:t>
            </a:r>
            <a:r>
              <a:rPr lang="en-US" dirty="0" smtClean="0"/>
              <a:t> (</a:t>
            </a:r>
            <a:r>
              <a:rPr lang="en-US" dirty="0" err="1" smtClean="0"/>
              <a:t>zurawski@es.net</a:t>
            </a:r>
            <a:r>
              <a:rPr lang="en-US" dirty="0" smtClean="0"/>
              <a:t>)</a:t>
            </a:r>
          </a:p>
        </p:txBody>
      </p:sp>
      <p:sp>
        <p:nvSpPr>
          <p:cNvPr id="6" name="Slide Number Placeholder 5"/>
          <p:cNvSpPr>
            <a:spLocks noGrp="1"/>
          </p:cNvSpPr>
          <p:nvPr>
            <p:ph type="sldNum" sz="quarter" idx="4"/>
          </p:nvPr>
        </p:nvSpPr>
        <p:spPr>
          <a:xfrm>
            <a:off x="6553200" y="6307138"/>
            <a:ext cx="2133600" cy="184150"/>
          </a:xfrm>
          <a:prstGeom prst="rect">
            <a:avLst/>
          </a:prstGeom>
        </p:spPr>
        <p:txBody>
          <a:bodyPr vert="horz" lIns="91440" tIns="45720" rIns="91440" bIns="45720" rtlCol="0" anchor="ctr"/>
          <a:lstStyle>
            <a:lvl1pPr algn="r" fontAlgn="auto">
              <a:spcBef>
                <a:spcPts val="0"/>
              </a:spcBef>
              <a:spcAft>
                <a:spcPts val="0"/>
              </a:spcAft>
              <a:defRPr sz="600" smtClean="0">
                <a:solidFill>
                  <a:schemeClr val="tx1"/>
                </a:solidFill>
                <a:latin typeface="+mn-lt"/>
                <a:ea typeface="+mn-ea"/>
                <a:cs typeface="+mn-cs"/>
              </a:defRPr>
            </a:lvl1pPr>
          </a:lstStyle>
          <a:p>
            <a:pPr>
              <a:defRPr/>
            </a:pPr>
            <a:fld id="{90BDF6EC-3462-684F-AA49-8C502ED87BD6}" type="slidenum">
              <a:rPr lang="en-US"/>
              <a:pPr>
                <a:defRPr/>
              </a:pPr>
              <a:t>‹#›</a:t>
            </a:fld>
            <a:endParaRPr lang="en-US" dirty="0"/>
          </a:p>
        </p:txBody>
      </p:sp>
      <p:pic>
        <p:nvPicPr>
          <p:cNvPr id="1032" name="Picture 9" descr="ESnet_color_sm.png"/>
          <p:cNvPicPr>
            <a:picLocks noChangeAspect="1"/>
          </p:cNvPicPr>
          <p:nvPr userDrawn="1"/>
        </p:nvPicPr>
        <p:blipFill>
          <a:blip r:embed="rId12"/>
          <a:srcRect/>
          <a:stretch>
            <a:fillRect/>
          </a:stretch>
        </p:blipFill>
        <p:spPr bwMode="auto">
          <a:xfrm>
            <a:off x="8323057" y="109539"/>
            <a:ext cx="727486" cy="855662"/>
          </a:xfrm>
          <a:prstGeom prst="rect">
            <a:avLst/>
          </a:prstGeom>
          <a:noFill/>
          <a:ln w="9525">
            <a:noFill/>
            <a:miter lim="800000"/>
            <a:headEnd/>
            <a:tailEnd/>
          </a:ln>
        </p:spPr>
      </p:pic>
      <p:sp>
        <p:nvSpPr>
          <p:cNvPr id="17" name="Text Placeholder 9"/>
          <p:cNvSpPr txBox="1">
            <a:spLocks/>
          </p:cNvSpPr>
          <p:nvPr userDrawn="1"/>
        </p:nvSpPr>
        <p:spPr bwMode="auto">
          <a:xfrm>
            <a:off x="-111125" y="6496050"/>
            <a:ext cx="4683125" cy="514350"/>
          </a:xfrm>
          <a:prstGeom prst="rect">
            <a:avLst/>
          </a:prstGeom>
          <a:solidFill>
            <a:srgbClr val="629FC3"/>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Lawrence Berkeley National Laboratory</a:t>
            </a:r>
          </a:p>
        </p:txBody>
      </p:sp>
      <p:sp>
        <p:nvSpPr>
          <p:cNvPr id="18" name="Text Placeholder 9"/>
          <p:cNvSpPr txBox="1">
            <a:spLocks/>
          </p:cNvSpPr>
          <p:nvPr userDrawn="1"/>
        </p:nvSpPr>
        <p:spPr bwMode="auto">
          <a:xfrm>
            <a:off x="4572000" y="6496050"/>
            <a:ext cx="4683125" cy="514350"/>
          </a:xfrm>
          <a:prstGeom prst="rect">
            <a:avLst/>
          </a:prstGeom>
          <a:solidFill>
            <a:schemeClr val="tx1"/>
          </a:solidFill>
          <a:ln w="9525">
            <a:noFill/>
            <a:miter lim="800000"/>
            <a:headEnd/>
            <a:tailEnd/>
          </a:ln>
        </p:spPr>
        <p:txBody>
          <a:bodyPr>
            <a:prstTxWarp prst="textNoShape">
              <a:avLst/>
            </a:prstTxWarp>
            <a:normAutofit/>
          </a:bodyPr>
          <a:lstStyle>
            <a:lvl1pPr marL="574675" indent="-574675" algn="l">
              <a:buFontTx/>
              <a:buNone/>
              <a:defRPr sz="1100" b="1">
                <a:ln>
                  <a:noFill/>
                </a:ln>
                <a:solidFill>
                  <a:schemeClr val="bg1"/>
                </a:solidFill>
              </a:defRPr>
            </a:lvl1pPr>
          </a:lstStyle>
          <a:p>
            <a:pPr eaLnBrk="0" hangingPunct="0">
              <a:spcBef>
                <a:spcPts val="1200"/>
              </a:spcBef>
              <a:defRPr/>
            </a:pPr>
            <a:r>
              <a:rPr lang="en-US" dirty="0" smtClean="0">
                <a:latin typeface="+mn-lt"/>
                <a:ea typeface="ＭＳ Ｐゴシック" pitchFamily="-108" charset="-128"/>
                <a:cs typeface="ＭＳ Ｐゴシック" pitchFamily="-108" charset="-128"/>
              </a:rPr>
              <a:t>		U.S. Department of Energy  |  Office of Science</a:t>
            </a:r>
          </a:p>
        </p:txBody>
      </p:sp>
      <p:pic>
        <p:nvPicPr>
          <p:cNvPr id="10" name="Picture 9" descr="PerfSONAR-powered-CMYK.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918732"/>
            <a:ext cx="1003300" cy="4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26" r:id="rId7"/>
    <p:sldLayoutId id="2147483734" r:id="rId8"/>
    <p:sldLayoutId id="2147483727" r:id="rId9"/>
  </p:sldLayoutIdLst>
  <p:hf hdr="0"/>
  <p:txStyles>
    <p:title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91440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09550" y="639763"/>
            <a:ext cx="8834438" cy="593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3864" name="Rectangle 8"/>
          <p:cNvSpPr>
            <a:spLocks noChangeArrowheads="1"/>
          </p:cNvSpPr>
          <p:nvPr/>
        </p:nvSpPr>
        <p:spPr bwMode="auto">
          <a:xfrm>
            <a:off x="8893175" y="6638925"/>
            <a:ext cx="155575" cy="152400"/>
          </a:xfrm>
          <a:prstGeom prst="rect">
            <a:avLst/>
          </a:prstGeom>
          <a:noFill/>
          <a:ln w="9525">
            <a:noFill/>
            <a:miter lim="800000"/>
            <a:headEnd/>
            <a:tailEnd/>
          </a:ln>
          <a:effectLst/>
        </p:spPr>
        <p:txBody>
          <a:bodyPr wrap="none" lIns="0" tIns="0" rIns="0" bIns="0">
            <a:spAutoFit/>
          </a:bodyPr>
          <a:lstStyle/>
          <a:p>
            <a:pPr defTabSz="914400" eaLnBrk="0" hangingPunct="0">
              <a:defRPr/>
            </a:pPr>
            <a:fld id="{B5BBFDDA-1501-42F0-BD47-C36EA8CAA672}" type="slidenum">
              <a:rPr lang="en-US" sz="1000">
                <a:solidFill>
                  <a:srgbClr val="000000"/>
                </a:solidFill>
                <a:ea typeface="+mn-ea"/>
                <a:cs typeface="Arial" charset="0"/>
              </a:rPr>
              <a:pPr defTabSz="914400" eaLnBrk="0" hangingPunct="0">
                <a:defRPr/>
              </a:pPr>
              <a:t>‹#›</a:t>
            </a:fld>
            <a:endParaRPr lang="en-US" sz="1000" dirty="0">
              <a:solidFill>
                <a:srgbClr val="000000"/>
              </a:solidFill>
              <a:ea typeface="+mn-ea"/>
              <a:cs typeface="Arial" charset="0"/>
            </a:endParaRPr>
          </a:p>
        </p:txBody>
      </p:sp>
    </p:spTree>
    <p:extLst>
      <p:ext uri="{BB962C8B-B14F-4D97-AF65-F5344CB8AC3E}">
        <p14:creationId xmlns:p14="http://schemas.microsoft.com/office/powerpoint/2010/main" val="26721731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2800">
          <a:solidFill>
            <a:schemeClr val="tx2"/>
          </a:solidFill>
          <a:latin typeface="+mj-lt"/>
          <a:ea typeface="ＭＳ Ｐゴシック" pitchFamily="-65" charset="-128"/>
          <a:cs typeface="+mj-cs"/>
        </a:defRPr>
      </a:lvl1pPr>
      <a:lvl2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2pPr>
      <a:lvl3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3pPr>
      <a:lvl4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4pPr>
      <a:lvl5pPr algn="ctr" rtl="0" eaLnBrk="0" fontAlgn="base" hangingPunct="0">
        <a:spcBef>
          <a:spcPct val="0"/>
        </a:spcBef>
        <a:spcAft>
          <a:spcPct val="0"/>
        </a:spcAft>
        <a:defRPr sz="2800">
          <a:solidFill>
            <a:schemeClr val="tx2"/>
          </a:solidFill>
          <a:latin typeface="Arial" pitchFamily="-65" charset="0"/>
          <a:ea typeface="ＭＳ Ｐゴシック" pitchFamily="-65" charset="-128"/>
        </a:defRPr>
      </a:lvl5pPr>
      <a:lvl6pPr marL="457200" algn="ctr" rtl="0" fontAlgn="base">
        <a:spcBef>
          <a:spcPct val="0"/>
        </a:spcBef>
        <a:spcAft>
          <a:spcPct val="0"/>
        </a:spcAft>
        <a:defRPr sz="2800">
          <a:solidFill>
            <a:schemeClr val="tx2"/>
          </a:solidFill>
          <a:latin typeface="Arial" pitchFamily="-65" charset="0"/>
        </a:defRPr>
      </a:lvl6pPr>
      <a:lvl7pPr marL="914400" algn="ctr" rtl="0" fontAlgn="base">
        <a:spcBef>
          <a:spcPct val="0"/>
        </a:spcBef>
        <a:spcAft>
          <a:spcPct val="0"/>
        </a:spcAft>
        <a:defRPr sz="2800">
          <a:solidFill>
            <a:schemeClr val="tx2"/>
          </a:solidFill>
          <a:latin typeface="Arial" pitchFamily="-65" charset="0"/>
        </a:defRPr>
      </a:lvl7pPr>
      <a:lvl8pPr marL="1371600" algn="ctr" rtl="0" fontAlgn="base">
        <a:spcBef>
          <a:spcPct val="0"/>
        </a:spcBef>
        <a:spcAft>
          <a:spcPct val="0"/>
        </a:spcAft>
        <a:defRPr sz="2800">
          <a:solidFill>
            <a:schemeClr val="tx2"/>
          </a:solidFill>
          <a:latin typeface="Arial" pitchFamily="-65" charset="0"/>
        </a:defRPr>
      </a:lvl8pPr>
      <a:lvl9pPr marL="1828800" algn="ctr" rtl="0" fontAlgn="base">
        <a:spcBef>
          <a:spcPct val="0"/>
        </a:spcBef>
        <a:spcAft>
          <a:spcPct val="0"/>
        </a:spcAft>
        <a:defRPr sz="28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tnews.com.au/News/372033,worlds-largest-ddos-strikes-us-europ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mailto:zurawski@es.net" TargetMode="External"/><Relationship Id="rId4" Type="http://schemas.openxmlformats.org/officeDocument/2006/relationships/hyperlink" Target="mailto:bltierney@es.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mailto:zurawski@es.ne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s-dashboard.es.net/index.cgi?dashboard=ES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zurawski@es.net" TargetMode="External"/><Relationship Id="rId4" Type="http://schemas.openxmlformats.org/officeDocument/2006/relationships/hyperlink" Target="mailto:bltierney@es.ne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engage@es.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zurawski@es.net" TargetMode="External"/><Relationship Id="rId4" Type="http://schemas.openxmlformats.org/officeDocument/2006/relationships/hyperlink" Target="mailto:bltierney@es.ne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bltierney@es.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zurawski@es.ne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zurawski@es.net" TargetMode="External"/><Relationship Id="rId2" Type="http://schemas.openxmlformats.org/officeDocument/2006/relationships/hyperlink" Target="mailto:bltierney@es.net" TargetMode="External"/><Relationship Id="rId1" Type="http://schemas.openxmlformats.org/officeDocument/2006/relationships/slideLayout" Target="../slideLayouts/slideLayout1.xml"/><Relationship Id="rId4" Type="http://schemas.openxmlformats.org/officeDocument/2006/relationships/hyperlink" Target="http://psps.perfsonar.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engage@es.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sz="2800" dirty="0" smtClean="0"/>
              <a:t>ESnet </a:t>
            </a:r>
            <a:r>
              <a:rPr lang="en-US" sz="2800" dirty="0" err="1" smtClean="0"/>
              <a:t>perfSONAR</a:t>
            </a:r>
            <a:r>
              <a:rPr lang="en-US" sz="2800" dirty="0" smtClean="0"/>
              <a:t> Update</a:t>
            </a:r>
            <a:endParaRPr lang="en-US" sz="2800"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52650"/>
            <a:ext cx="6096000" cy="876300"/>
          </a:xfrm>
        </p:spPr>
        <p:txBody>
          <a:bodyPr/>
          <a:lstStyle/>
          <a:p>
            <a:pPr eaLnBrk="1" hangingPunct="1"/>
            <a:r>
              <a:rPr lang="en-US" sz="1600" dirty="0" smtClean="0">
                <a:latin typeface="Arial" charset="0"/>
                <a:ea typeface="Arial" charset="0"/>
                <a:cs typeface="Arial" charset="0"/>
              </a:rPr>
              <a:t>Brian Tierney</a:t>
            </a:r>
          </a:p>
          <a:p>
            <a:pPr eaLnBrk="1" hangingPunct="1"/>
            <a:r>
              <a:rPr lang="en-US" sz="1600" dirty="0" smtClean="0">
                <a:latin typeface="Arial" charset="0"/>
                <a:ea typeface="Arial" charset="0"/>
                <a:cs typeface="Arial" charset="0"/>
              </a:rPr>
              <a:t>Jason Zurawski</a:t>
            </a:r>
            <a:endParaRPr lang="en-US" sz="1600" b="1" dirty="0" smtClean="0">
              <a:latin typeface="Arial" charset="0"/>
              <a:ea typeface="Arial" charset="0"/>
              <a:cs typeface="Arial" charset="0"/>
            </a:endParaRPr>
          </a:p>
        </p:txBody>
      </p:sp>
      <p:sp>
        <p:nvSpPr>
          <p:cNvPr id="8" name="Text Placeholder 7"/>
          <p:cNvSpPr>
            <a:spLocks noGrp="1"/>
          </p:cNvSpPr>
          <p:nvPr>
            <p:ph type="body" sz="quarter" idx="11"/>
          </p:nvPr>
        </p:nvSpPr>
        <p:spPr>
          <a:xfrm>
            <a:off x="3208866" y="2950633"/>
            <a:ext cx="5853854" cy="1087783"/>
          </a:xfrm>
        </p:spPr>
        <p:txBody>
          <a:bodyPr rtlCol="0">
            <a:noAutofit/>
          </a:bodyPr>
          <a:lstStyle/>
          <a:p>
            <a:pPr marL="0" indent="0" eaLnBrk="1" fontAlgn="auto" hangingPunct="1">
              <a:spcAft>
                <a:spcPts val="0"/>
              </a:spcAft>
              <a:defRPr/>
            </a:pPr>
            <a:r>
              <a:rPr lang="en-US" dirty="0">
                <a:ea typeface="+mn-ea"/>
                <a:cs typeface="+mn-cs"/>
              </a:rPr>
              <a:t>2014 Winter ESnet Site Coordinators Committee (ESCC) </a:t>
            </a:r>
            <a:r>
              <a:rPr lang="en-US" dirty="0" smtClean="0">
                <a:ea typeface="+mn-ea"/>
                <a:cs typeface="+mn-cs"/>
              </a:rPr>
              <a:t>Meeting</a:t>
            </a:r>
          </a:p>
          <a:p>
            <a:pPr marL="0" indent="0" eaLnBrk="1" fontAlgn="auto" hangingPunct="1">
              <a:spcAft>
                <a:spcPts val="0"/>
              </a:spcAft>
              <a:defRPr/>
            </a:pPr>
            <a:r>
              <a:rPr lang="en-US" dirty="0" smtClean="0">
                <a:ea typeface="+mn-ea"/>
                <a:cs typeface="+mn-cs"/>
              </a:rPr>
              <a:t>February 25</a:t>
            </a:r>
            <a:r>
              <a:rPr lang="en-US" baseline="30000" dirty="0" smtClean="0">
                <a:ea typeface="+mn-ea"/>
                <a:cs typeface="+mn-cs"/>
              </a:rPr>
              <a:t>th</a:t>
            </a:r>
            <a:r>
              <a:rPr lang="en-US" dirty="0" smtClean="0">
                <a:ea typeface="+mn-ea"/>
                <a:cs typeface="+mn-cs"/>
              </a:rPr>
              <a:t> 2014</a:t>
            </a:r>
          </a:p>
        </p:txBody>
      </p:sp>
      <p:sp>
        <p:nvSpPr>
          <p:cNvPr id="5" name="Text Placeholder 7"/>
          <p:cNvSpPr txBox="1">
            <a:spLocks/>
          </p:cNvSpPr>
          <p:nvPr/>
        </p:nvSpPr>
        <p:spPr bwMode="auto">
          <a:xfrm>
            <a:off x="0" y="6587066"/>
            <a:ext cx="8686800" cy="29633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1000" dirty="0" smtClean="0">
                <a:ea typeface="+mn-ea"/>
                <a:cs typeface="+mn-cs"/>
              </a:rPr>
              <a:t>With contributions </a:t>
            </a:r>
            <a:r>
              <a:rPr lang="en-US" sz="1000" dirty="0">
                <a:ea typeface="+mn-ea"/>
                <a:cs typeface="+mn-cs"/>
              </a:rPr>
              <a:t>from S. </a:t>
            </a:r>
            <a:r>
              <a:rPr lang="en-US" sz="1000" dirty="0" err="1" smtClean="0">
                <a:ea typeface="+mn-ea"/>
                <a:cs typeface="+mn-cs"/>
              </a:rPr>
              <a:t>Balasubramanian</a:t>
            </a:r>
            <a:r>
              <a:rPr lang="en-US" sz="1000" dirty="0" smtClean="0">
                <a:ea typeface="+mn-ea"/>
                <a:cs typeface="+mn-cs"/>
              </a:rPr>
              <a:t>, G. Bell, E. Dart, M. Hester, B. Johnston, A. Lake, E. </a:t>
            </a:r>
            <a:r>
              <a:rPr lang="en-US" sz="1000" dirty="0" err="1" smtClean="0">
                <a:ea typeface="+mn-ea"/>
                <a:cs typeface="+mn-cs"/>
              </a:rPr>
              <a:t>Pouyoul</a:t>
            </a:r>
            <a:r>
              <a:rPr lang="en-US" sz="1000" dirty="0" smtClean="0">
                <a:ea typeface="+mn-ea"/>
                <a:cs typeface="+mn-cs"/>
              </a:rPr>
              <a:t>, L. </a:t>
            </a:r>
            <a:r>
              <a:rPr lang="en-US" sz="1000" dirty="0" err="1" smtClean="0">
                <a:ea typeface="+mn-ea"/>
                <a:cs typeface="+mn-cs"/>
              </a:rPr>
              <a:t>Rotman</a:t>
            </a:r>
            <a:r>
              <a:rPr lang="en-US" sz="1000" dirty="0" smtClean="0">
                <a:ea typeface="+mn-ea"/>
                <a:cs typeface="+mn-cs"/>
              </a:rPr>
              <a:t>, </a:t>
            </a:r>
            <a:r>
              <a:rPr lang="en-US" sz="1000" dirty="0" smtClean="0"/>
              <a:t>and others @ ESnet</a:t>
            </a:r>
            <a:endParaRPr lang="en-US" sz="1000" dirty="0" smtClean="0">
              <a:ea typeface="+mn-ea"/>
              <a:cs typeface="+mn-cs"/>
            </a:endParaRPr>
          </a:p>
        </p:txBody>
      </p:sp>
    </p:spTree>
    <p:extLst>
      <p:ext uri="{BB962C8B-B14F-4D97-AF65-F5344CB8AC3E}">
        <p14:creationId xmlns:p14="http://schemas.microsoft.com/office/powerpoint/2010/main" val="3942062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models for perfSONAR deployments:</a:t>
            </a:r>
          </a:p>
        </p:txBody>
      </p:sp>
      <p:sp>
        <p:nvSpPr>
          <p:cNvPr id="3" name="Content Placeholder 2"/>
          <p:cNvSpPr>
            <a:spLocks noGrp="1"/>
          </p:cNvSpPr>
          <p:nvPr>
            <p:ph idx="1"/>
          </p:nvPr>
        </p:nvSpPr>
        <p:spPr/>
        <p:txBody>
          <a:bodyPr>
            <a:noAutofit/>
          </a:bodyPr>
          <a:lstStyle/>
          <a:p>
            <a:r>
              <a:rPr lang="en-US" dirty="0" smtClean="0">
                <a:latin typeface="Helvetica" charset="0"/>
                <a:ea typeface="MS PGothic" charset="0"/>
                <a:cs typeface="MS PGothic" charset="0"/>
              </a:rPr>
              <a:t>Toolkit Model</a:t>
            </a:r>
          </a:p>
          <a:p>
            <a:r>
              <a:rPr lang="en-US" dirty="0">
                <a:latin typeface="Helvetica" charset="0"/>
                <a:ea typeface="MS PGothic" charset="0"/>
                <a:cs typeface="MS PGothic" charset="0"/>
              </a:rPr>
              <a:t>	</a:t>
            </a:r>
            <a:r>
              <a:rPr lang="en-US" dirty="0" smtClean="0">
                <a:latin typeface="Helvetica" charset="0"/>
                <a:ea typeface="MS PGothic" charset="0"/>
                <a:cs typeface="MS PGothic" charset="0"/>
              </a:rPr>
              <a:t>Each </a:t>
            </a:r>
            <a:r>
              <a:rPr lang="en-US" dirty="0">
                <a:latin typeface="Helvetica" charset="0"/>
                <a:ea typeface="MS PGothic" charset="0"/>
                <a:cs typeface="MS PGothic" charset="0"/>
              </a:rPr>
              <a:t>perfSONAR Toolkit is a testing island</a:t>
            </a:r>
          </a:p>
          <a:p>
            <a:pPr lvl="1"/>
            <a:r>
              <a:rPr lang="en-US" dirty="0">
                <a:latin typeface="Helvetica" charset="0"/>
                <a:ea typeface="MS PGothic" charset="0"/>
                <a:cs typeface="MS PGothic" charset="0"/>
              </a:rPr>
              <a:t>The Configuration GUIs are focused on configuring the tests that this host should perform</a:t>
            </a:r>
          </a:p>
          <a:p>
            <a:pPr lvl="1"/>
            <a:r>
              <a:rPr lang="en-US" dirty="0">
                <a:latin typeface="Helvetica" charset="0"/>
                <a:ea typeface="MS PGothic" charset="0"/>
                <a:cs typeface="MS PGothic" charset="0"/>
              </a:rPr>
              <a:t>The Graphing GUIs only display results for tests that this host is </a:t>
            </a:r>
            <a:r>
              <a:rPr lang="en-US" dirty="0" smtClean="0">
                <a:latin typeface="Helvetica" charset="0"/>
                <a:ea typeface="MS PGothic" charset="0"/>
                <a:cs typeface="MS PGothic" charset="0"/>
              </a:rPr>
              <a:t>performing</a:t>
            </a:r>
          </a:p>
          <a:p>
            <a:r>
              <a:rPr lang="en-US" dirty="0" smtClean="0">
                <a:latin typeface="Helvetica" charset="0"/>
                <a:ea typeface="MS PGothic" charset="0"/>
                <a:cs typeface="MS PGothic" charset="0"/>
              </a:rPr>
              <a:t>(Virtual) Organization Model</a:t>
            </a:r>
          </a:p>
          <a:p>
            <a:r>
              <a:rPr lang="en-US" dirty="0" smtClean="0">
                <a:latin typeface="Helvetica" charset="0"/>
                <a:ea typeface="MS PGothic" charset="0"/>
                <a:cs typeface="MS PGothic" charset="0"/>
              </a:rPr>
              <a:t>	Each </a:t>
            </a:r>
            <a:r>
              <a:rPr lang="en-US" dirty="0">
                <a:latin typeface="Helvetica" charset="0"/>
                <a:ea typeface="MS PGothic" charset="0"/>
                <a:cs typeface="MS PGothic" charset="0"/>
              </a:rPr>
              <a:t>perfSONAR Toolkit is a part of a group, or multiple groups, of hosts</a:t>
            </a:r>
          </a:p>
          <a:p>
            <a:pPr lvl="1"/>
            <a:r>
              <a:rPr lang="en-US" dirty="0">
                <a:latin typeface="Helvetica" charset="0"/>
                <a:ea typeface="MS PGothic" charset="0"/>
                <a:cs typeface="MS PGothic" charset="0"/>
              </a:rPr>
              <a:t>Needs to look at the performance of the system as a whole</a:t>
            </a:r>
          </a:p>
          <a:p>
            <a:pPr lvl="1"/>
            <a:r>
              <a:rPr lang="en-US" dirty="0">
                <a:latin typeface="Helvetica" charset="0"/>
                <a:ea typeface="MS PGothic" charset="0"/>
                <a:cs typeface="MS PGothic" charset="0"/>
              </a:rPr>
              <a:t>Needs to ensure the individual instances are performing appropriate </a:t>
            </a:r>
            <a:r>
              <a:rPr lang="en-US" dirty="0" smtClean="0">
                <a:latin typeface="Helvetica" charset="0"/>
                <a:ea typeface="MS PGothic" charset="0"/>
                <a:cs typeface="MS PGothic" charset="0"/>
              </a:rPr>
              <a:t>tests</a:t>
            </a:r>
            <a:endParaRPr lang="en-US" dirty="0">
              <a:latin typeface="Helvetica" charset="0"/>
              <a:ea typeface="MS PGothic" charset="0"/>
              <a:cs typeface="MS PGothic" charset="0"/>
            </a:endParaRP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10</a:t>
            </a:fld>
            <a:endParaRPr lang="en-US" dirty="0"/>
          </a:p>
        </p:txBody>
      </p:sp>
    </p:spTree>
    <p:extLst>
      <p:ext uri="{BB962C8B-B14F-4D97-AF65-F5344CB8AC3E}">
        <p14:creationId xmlns:p14="http://schemas.microsoft.com/office/powerpoint/2010/main" val="235921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ＭＳ Ｐゴシック" charset="-128"/>
                <a:cs typeface="ＭＳ Ｐゴシック" charset="-128"/>
              </a:rPr>
              <a:t>perfSONAR Mesh Configuration</a:t>
            </a:r>
            <a:br>
              <a:rPr lang="en-US" dirty="0">
                <a:ea typeface="ＭＳ Ｐゴシック" charset="-128"/>
                <a:cs typeface="ＭＳ Ｐゴシック" charset="-128"/>
              </a:rPr>
            </a:br>
            <a:endParaRPr lang="en-US" dirty="0"/>
          </a:p>
        </p:txBody>
      </p:sp>
      <p:sp>
        <p:nvSpPr>
          <p:cNvPr id="2" name="Content Placeholder 1"/>
          <p:cNvSpPr>
            <a:spLocks noGrp="1"/>
          </p:cNvSpPr>
          <p:nvPr>
            <p:ph idx="1"/>
          </p:nvPr>
        </p:nvSpPr>
        <p:spPr/>
        <p:txBody>
          <a:bodyPr>
            <a:normAutofit fontScale="85000" lnSpcReduction="20000"/>
          </a:bodyPr>
          <a:lstStyle/>
          <a:p>
            <a:r>
              <a:rPr lang="en-US" sz="2400" dirty="0">
                <a:latin typeface="Helvetica" charset="0"/>
                <a:ea typeface="MS PGothic" charset="0"/>
                <a:cs typeface="MS PGothic" charset="0"/>
              </a:rPr>
              <a:t>Central description of the “Mesh”</a:t>
            </a:r>
          </a:p>
          <a:p>
            <a:pPr lvl="1"/>
            <a:r>
              <a:rPr lang="en-US" sz="2200" dirty="0">
                <a:latin typeface="Helvetica" charset="0"/>
                <a:ea typeface="MS PGothic" charset="0"/>
                <a:cs typeface="MS PGothic" charset="0"/>
              </a:rPr>
              <a:t>Contains descriptions of the organizations, sites and hosts involved</a:t>
            </a:r>
          </a:p>
          <a:p>
            <a:pPr lvl="1"/>
            <a:r>
              <a:rPr lang="en-US" sz="2200" dirty="0">
                <a:latin typeface="Helvetica" charset="0"/>
                <a:ea typeface="MS PGothic" charset="0"/>
                <a:cs typeface="MS PGothic" charset="0"/>
              </a:rPr>
              <a:t>Contains the set of tests to be performed by each host</a:t>
            </a:r>
          </a:p>
          <a:p>
            <a:r>
              <a:rPr lang="en-US" sz="2400" dirty="0">
                <a:latin typeface="Helvetica" charset="0"/>
                <a:ea typeface="MS PGothic" charset="0"/>
                <a:cs typeface="MS PGothic" charset="0"/>
              </a:rPr>
              <a:t>Each Toolkit is configured to download the central description, and perform the tests that the host has been told to perform</a:t>
            </a:r>
          </a:p>
          <a:p>
            <a:pPr lvl="1"/>
            <a:r>
              <a:rPr lang="en-US" sz="2200" dirty="0">
                <a:latin typeface="Helvetica" charset="0"/>
                <a:ea typeface="MS PGothic" charset="0"/>
                <a:cs typeface="MS PGothic" charset="0"/>
              </a:rPr>
              <a:t>Regularly, </a:t>
            </a:r>
            <a:r>
              <a:rPr lang="en-US" sz="2200" dirty="0" err="1">
                <a:latin typeface="Helvetica" charset="0"/>
                <a:ea typeface="MS PGothic" charset="0"/>
                <a:cs typeface="MS PGothic" charset="0"/>
              </a:rPr>
              <a:t>regrab</a:t>
            </a:r>
            <a:r>
              <a:rPr lang="en-US" sz="2200" dirty="0">
                <a:latin typeface="Helvetica" charset="0"/>
                <a:ea typeface="MS PGothic" charset="0"/>
                <a:cs typeface="MS PGothic" charset="0"/>
              </a:rPr>
              <a:t> the Mesh description, and update the set of tests to be </a:t>
            </a:r>
            <a:r>
              <a:rPr lang="en-US" sz="2200" dirty="0" smtClean="0">
                <a:latin typeface="Helvetica" charset="0"/>
                <a:ea typeface="MS PGothic" charset="0"/>
                <a:cs typeface="MS PGothic" charset="0"/>
              </a:rPr>
              <a:t>performed</a:t>
            </a:r>
          </a:p>
          <a:p>
            <a:pPr lvl="1"/>
            <a:endParaRPr lang="en-US" sz="2200" dirty="0">
              <a:latin typeface="Helvetica" charset="0"/>
              <a:ea typeface="MS PGothic" charset="0"/>
              <a:cs typeface="MS PGothic" charset="0"/>
            </a:endParaRPr>
          </a:p>
          <a:p>
            <a:r>
              <a:rPr lang="en-US" sz="2400" dirty="0">
                <a:latin typeface="Helvetica" charset="0"/>
                <a:ea typeface="MS PGothic" charset="0"/>
                <a:cs typeface="MS PGothic" charset="0"/>
              </a:rPr>
              <a:t>Benefits</a:t>
            </a:r>
          </a:p>
          <a:p>
            <a:pPr lvl="1"/>
            <a:r>
              <a:rPr lang="en-US" sz="2200" dirty="0">
                <a:latin typeface="Helvetica" charset="0"/>
                <a:ea typeface="MS PGothic" charset="0"/>
                <a:cs typeface="MS PGothic" charset="0"/>
              </a:rPr>
              <a:t>Allows for centralized configuration</a:t>
            </a:r>
          </a:p>
          <a:p>
            <a:pPr lvl="1"/>
            <a:r>
              <a:rPr lang="en-US" sz="2200" dirty="0">
                <a:latin typeface="Helvetica" charset="0"/>
                <a:ea typeface="MS PGothic" charset="0"/>
                <a:cs typeface="MS PGothic" charset="0"/>
              </a:rPr>
              <a:t>Enables GUIs that better understand the mesh</a:t>
            </a:r>
          </a:p>
          <a:p>
            <a:pPr lvl="1"/>
            <a:r>
              <a:rPr lang="en-US" sz="2200" dirty="0">
                <a:latin typeface="Helvetica" charset="0"/>
                <a:ea typeface="MS PGothic" charset="0"/>
                <a:cs typeface="MS PGothic" charset="0"/>
              </a:rPr>
              <a:t>Gives users, and administrators insight into what the mesh should be doing</a:t>
            </a:r>
          </a:p>
          <a:p>
            <a:pPr lvl="1"/>
            <a:endParaRPr lang="en-US" sz="2200" dirty="0">
              <a:latin typeface="Helvetica" charset="0"/>
              <a:ea typeface="MS PGothic" charset="0"/>
              <a:cs typeface="MS PGothic" charset="0"/>
            </a:endParaRPr>
          </a:p>
        </p:txBody>
      </p:sp>
    </p:spTree>
    <p:extLst>
      <p:ext uri="{BB962C8B-B14F-4D97-AF65-F5344CB8AC3E}">
        <p14:creationId xmlns:p14="http://schemas.microsoft.com/office/powerpoint/2010/main" val="66148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solidFill>
                  <a:srgbClr val="FF0000"/>
                </a:solidFill>
              </a:rPr>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4032480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1" y="274638"/>
            <a:ext cx="7319109" cy="1143000"/>
          </a:xfrm>
        </p:spPr>
        <p:txBody>
          <a:bodyPr/>
          <a:lstStyle/>
          <a:p>
            <a:r>
              <a:rPr lang="en-US" dirty="0" smtClean="0"/>
              <a:t>perfSONAR </a:t>
            </a:r>
            <a:r>
              <a:rPr lang="en-US" dirty="0"/>
              <a:t>Roadmap</a:t>
            </a:r>
            <a:br>
              <a:rPr lang="en-US" dirty="0"/>
            </a:br>
            <a:r>
              <a:rPr lang="en-US" sz="2000" dirty="0" smtClean="0"/>
              <a:t>https</a:t>
            </a:r>
            <a:r>
              <a:rPr lang="en-US" sz="2000" dirty="0"/>
              <a:t>://</a:t>
            </a:r>
            <a:r>
              <a:rPr lang="en-US" sz="2000" dirty="0" err="1"/>
              <a:t>code.google.com</a:t>
            </a:r>
            <a:r>
              <a:rPr lang="en-US" sz="2000" dirty="0"/>
              <a:t>/p/</a:t>
            </a:r>
            <a:r>
              <a:rPr lang="en-US" sz="2000" dirty="0" err="1"/>
              <a:t>perfsonar-ps</a:t>
            </a:r>
            <a:r>
              <a:rPr lang="en-US" sz="2000" dirty="0"/>
              <a:t>/wiki/</a:t>
            </a:r>
            <a:r>
              <a:rPr lang="en-US" sz="2000" dirty="0" err="1"/>
              <a:t>RoadMap</a:t>
            </a:r>
            <a:r>
              <a:rPr lang="en-US" dirty="0"/>
              <a:t/>
            </a:r>
            <a:br>
              <a:rPr lang="en-US" dirty="0"/>
            </a:br>
            <a:endParaRPr lang="en-US" dirty="0"/>
          </a:p>
        </p:txBody>
      </p:sp>
      <p:sp>
        <p:nvSpPr>
          <p:cNvPr id="3" name="Content Placeholder 2"/>
          <p:cNvSpPr>
            <a:spLocks noGrp="1"/>
          </p:cNvSpPr>
          <p:nvPr>
            <p:ph idx="1"/>
          </p:nvPr>
        </p:nvSpPr>
        <p:spPr>
          <a:xfrm>
            <a:off x="457200" y="1417638"/>
            <a:ext cx="8229600" cy="4986371"/>
          </a:xfrm>
        </p:spPr>
        <p:txBody>
          <a:bodyPr>
            <a:noAutofit/>
          </a:bodyPr>
          <a:lstStyle/>
          <a:p>
            <a:pPr marL="457200" indent="-457200">
              <a:lnSpc>
                <a:spcPct val="70000"/>
              </a:lnSpc>
              <a:buFont typeface="+mj-lt"/>
              <a:buAutoNum type="arabicPeriod"/>
            </a:pPr>
            <a:r>
              <a:rPr lang="en-US" sz="1600" dirty="0" smtClean="0"/>
              <a:t>perfSONAR </a:t>
            </a:r>
            <a:r>
              <a:rPr lang="en-US" sz="1600" dirty="0"/>
              <a:t>node Cost Reduction: </a:t>
            </a:r>
            <a:r>
              <a:rPr lang="en-US" sz="1600" dirty="0" smtClean="0"/>
              <a:t>Support </a:t>
            </a:r>
            <a:r>
              <a:rPr lang="en-US" sz="1600" dirty="0"/>
              <a:t>both latency testing and throughput testing on the same </a:t>
            </a:r>
            <a:r>
              <a:rPr lang="en-US" sz="1600" dirty="0" smtClean="0"/>
              <a:t>host</a:t>
            </a:r>
          </a:p>
          <a:p>
            <a:pPr marL="457200" indent="-457200">
              <a:lnSpc>
                <a:spcPct val="70000"/>
              </a:lnSpc>
              <a:buFont typeface="+mj-lt"/>
              <a:buAutoNum type="arabicPeriod"/>
            </a:pPr>
            <a:r>
              <a:rPr lang="en-US" sz="1600" dirty="0" smtClean="0"/>
              <a:t>Extensibility </a:t>
            </a:r>
            <a:r>
              <a:rPr lang="en-US" sz="1600" dirty="0"/>
              <a:t>and Ease of Use: Adding REST APIs for all components will make it much easier for others to extend perfSONAR. </a:t>
            </a:r>
            <a:endParaRPr lang="en-US" sz="1600" dirty="0" smtClean="0"/>
          </a:p>
          <a:p>
            <a:pPr marL="457200" indent="-457200">
              <a:lnSpc>
                <a:spcPct val="70000"/>
              </a:lnSpc>
              <a:buFont typeface="+mj-lt"/>
              <a:buAutoNum type="arabicPeriod"/>
            </a:pPr>
            <a:r>
              <a:rPr lang="en-US" sz="1600" dirty="0" smtClean="0"/>
              <a:t>Documentation overhaul</a:t>
            </a:r>
          </a:p>
          <a:p>
            <a:pPr marL="457200" indent="-457200">
              <a:lnSpc>
                <a:spcPct val="70000"/>
              </a:lnSpc>
              <a:buFont typeface="+mj-lt"/>
              <a:buAutoNum type="arabicPeriod"/>
            </a:pPr>
            <a:r>
              <a:rPr lang="en-US" sz="1600" dirty="0" smtClean="0"/>
              <a:t>Additional </a:t>
            </a:r>
            <a:r>
              <a:rPr lang="en-US" sz="1600" dirty="0"/>
              <a:t>Troubleshooting Capabilities: </a:t>
            </a:r>
            <a:r>
              <a:rPr lang="en-US" sz="1600" dirty="0" err="1" smtClean="0"/>
              <a:t>e,g</a:t>
            </a:r>
            <a:r>
              <a:rPr lang="en-US" sz="1600" dirty="0" smtClean="0"/>
              <a:t>.: ability </a:t>
            </a:r>
            <a:r>
              <a:rPr lang="en-US" sz="1600" dirty="0"/>
              <a:t>to collect and store TCP retransmit information. Better GUIs are needed as well, but we still need to find a good GUI developer.</a:t>
            </a:r>
          </a:p>
          <a:p>
            <a:pPr marL="457200" indent="-457200">
              <a:lnSpc>
                <a:spcPct val="70000"/>
              </a:lnSpc>
              <a:buFont typeface="+mj-lt"/>
              <a:buAutoNum type="arabicPeriod"/>
            </a:pPr>
            <a:r>
              <a:rPr lang="en-US" sz="1600" dirty="0"/>
              <a:t>Enhanced NOC support: </a:t>
            </a:r>
            <a:r>
              <a:rPr lang="en-US" sz="1600" dirty="0" smtClean="0"/>
              <a:t>ability to do custom email alerts.</a:t>
            </a:r>
          </a:p>
          <a:p>
            <a:pPr marL="457200" indent="-457200">
              <a:lnSpc>
                <a:spcPct val="70000"/>
              </a:lnSpc>
              <a:buFont typeface="+mj-lt"/>
              <a:buAutoNum type="arabicPeriod"/>
            </a:pPr>
            <a:r>
              <a:rPr lang="en-US" sz="1600" dirty="0" smtClean="0"/>
              <a:t>Enhanced </a:t>
            </a:r>
            <a:r>
              <a:rPr lang="en-US" sz="1600" dirty="0"/>
              <a:t>Release Management: utilize automated build/test systems such as OSG uses</a:t>
            </a:r>
          </a:p>
          <a:p>
            <a:r>
              <a:rPr lang="en-US" sz="1600" dirty="0"/>
              <a:t>Release Roadmap</a:t>
            </a:r>
          </a:p>
          <a:p>
            <a:pPr>
              <a:lnSpc>
                <a:spcPct val="60000"/>
              </a:lnSpc>
              <a:buFont typeface="Arial"/>
              <a:buChar char="•"/>
            </a:pPr>
            <a:r>
              <a:rPr lang="en-US" sz="1600" dirty="0"/>
              <a:t>3.3.2: Bug Fix release, </a:t>
            </a:r>
            <a:r>
              <a:rPr lang="en-US" sz="1600" dirty="0" smtClean="0"/>
              <a:t>Feb 3, 2013</a:t>
            </a:r>
            <a:endParaRPr lang="en-US" sz="1600" dirty="0"/>
          </a:p>
          <a:p>
            <a:pPr>
              <a:lnSpc>
                <a:spcPct val="60000"/>
              </a:lnSpc>
              <a:buFont typeface="Arial"/>
              <a:buChar char="•"/>
            </a:pPr>
            <a:r>
              <a:rPr lang="en-US" sz="1600" dirty="0"/>
              <a:t>3.4: Next major release that includes </a:t>
            </a:r>
            <a:r>
              <a:rPr lang="en-US" sz="1600" dirty="0" smtClean="0"/>
              <a:t>deliverables 1, 2, and </a:t>
            </a:r>
            <a:r>
              <a:rPr lang="en-US" sz="1600" dirty="0"/>
              <a:t>part of 4</a:t>
            </a:r>
            <a:r>
              <a:rPr lang="en-US" sz="1600" dirty="0" smtClean="0"/>
              <a:t>: April 2014</a:t>
            </a:r>
            <a:endParaRPr lang="en-US" sz="1600" dirty="0"/>
          </a:p>
          <a:p>
            <a:pPr>
              <a:lnSpc>
                <a:spcPct val="60000"/>
              </a:lnSpc>
              <a:buFont typeface="Arial"/>
              <a:buChar char="•"/>
            </a:pPr>
            <a:r>
              <a:rPr lang="en-US" sz="1600" dirty="0"/>
              <a:t>3.4.1 Bug fix release: May 2014</a:t>
            </a:r>
          </a:p>
          <a:p>
            <a:pPr>
              <a:lnSpc>
                <a:spcPct val="60000"/>
              </a:lnSpc>
              <a:buFont typeface="Arial"/>
              <a:buChar char="•"/>
            </a:pPr>
            <a:r>
              <a:rPr lang="en-US" sz="1600" dirty="0"/>
              <a:t>3.5 Next major </a:t>
            </a:r>
            <a:r>
              <a:rPr lang="en-US" sz="1600" dirty="0" smtClean="0"/>
              <a:t>release, early Fall 2014</a:t>
            </a:r>
            <a:endParaRPr lang="en-US" sz="1600" dirty="0"/>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13</a:t>
            </a:fld>
            <a:endParaRPr lang="en-US" dirty="0"/>
          </a:p>
        </p:txBody>
      </p:sp>
    </p:spTree>
    <p:extLst>
      <p:ext uri="{BB962C8B-B14F-4D97-AF65-F5344CB8AC3E}">
        <p14:creationId xmlns:p14="http://schemas.microsoft.com/office/powerpoint/2010/main" val="178501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 y="274638"/>
            <a:ext cx="8128000" cy="1143000"/>
          </a:xfrm>
        </p:spPr>
        <p:txBody>
          <a:bodyPr/>
          <a:lstStyle/>
          <a:p>
            <a:r>
              <a:rPr lang="en-US" dirty="0" smtClean="0"/>
              <a:t>perfSONAR collaboration has been re-invigorated</a:t>
            </a:r>
            <a:endParaRPr lang="en-US" dirty="0"/>
          </a:p>
        </p:txBody>
      </p:sp>
      <p:sp>
        <p:nvSpPr>
          <p:cNvPr id="3" name="Content Placeholder 2"/>
          <p:cNvSpPr>
            <a:spLocks noGrp="1"/>
          </p:cNvSpPr>
          <p:nvPr>
            <p:ph idx="1"/>
          </p:nvPr>
        </p:nvSpPr>
        <p:spPr/>
        <p:txBody>
          <a:bodyPr/>
          <a:lstStyle/>
          <a:p>
            <a:r>
              <a:rPr lang="en-US" dirty="0" smtClean="0"/>
              <a:t>ESnet, Internet2, and Indiana University all committing 1.5 FTE effort to the project</a:t>
            </a:r>
          </a:p>
          <a:p>
            <a:r>
              <a:rPr lang="en-US" dirty="0" smtClean="0"/>
              <a:t>perfSONAR-MDM (EU effort) will be folded into perfSONAR-PS</a:t>
            </a:r>
          </a:p>
          <a:p>
            <a:r>
              <a:rPr lang="en-US" dirty="0" smtClean="0"/>
              <a:t>NSF-sponsored perfSONAR workshop in DC last week</a:t>
            </a:r>
            <a:endParaRPr lang="en-US" dirty="0"/>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2/25/2014</a:t>
            </a:fld>
            <a:r>
              <a:rPr lang="en-US" smtClean="0"/>
              <a:t> – J. Zurawski (zurawski@es.net)</a:t>
            </a:r>
            <a:endParaRPr lang="en-US" dirty="0" smtClean="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14</a:t>
            </a:fld>
            <a:endParaRPr lang="en-US" dirty="0"/>
          </a:p>
        </p:txBody>
      </p:sp>
    </p:spTree>
    <p:extLst>
      <p:ext uri="{BB962C8B-B14F-4D97-AF65-F5344CB8AC3E}">
        <p14:creationId xmlns:p14="http://schemas.microsoft.com/office/powerpoint/2010/main" val="144546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solidFill>
                  <a:srgbClr val="FF0000"/>
                </a:solidFill>
              </a:rPr>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3676560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36"/>
            <a:ext cx="7099300" cy="832678"/>
          </a:xfrm>
        </p:spPr>
        <p:txBody>
          <a:bodyPr/>
          <a:lstStyle/>
          <a:p>
            <a:r>
              <a:rPr lang="en-US" dirty="0" smtClean="0"/>
              <a:t>Lookup Service Directory </a:t>
            </a:r>
            <a:r>
              <a:rPr lang="en-US" dirty="0"/>
              <a:t>Search: </a:t>
            </a:r>
            <a:r>
              <a:rPr lang="en-US" dirty="0" smtClean="0"/>
              <a:t/>
            </a:r>
            <a:br>
              <a:rPr lang="en-US" dirty="0" smtClean="0"/>
            </a:br>
            <a:r>
              <a:rPr lang="en-US" dirty="0" smtClean="0"/>
              <a:t>http</a:t>
            </a:r>
            <a:r>
              <a:rPr lang="en-US" dirty="0"/>
              <a:t>://</a:t>
            </a:r>
            <a:r>
              <a:rPr lang="en-US" dirty="0" err="1"/>
              <a:t>stats.es.net</a:t>
            </a:r>
            <a:r>
              <a:rPr lang="en-US" dirty="0"/>
              <a:t>/</a:t>
            </a:r>
            <a:r>
              <a:rPr lang="en-US" dirty="0" err="1"/>
              <a:t>ServicesDirectory</a:t>
            </a:r>
            <a:r>
              <a:rPr lang="en-US" dirty="0"/>
              <a:t>/</a:t>
            </a:r>
          </a:p>
        </p:txBody>
      </p:sp>
      <p:pic>
        <p:nvPicPr>
          <p:cNvPr id="7" name="Content Placeholder 6" descr="Screen Shot 2014-01-11 at 8.54.46 A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2211" t="-2847" b="3883"/>
          <a:stretch/>
        </p:blipFill>
        <p:spPr>
          <a:xfrm>
            <a:off x="-920517" y="943113"/>
            <a:ext cx="10194046" cy="5360850"/>
          </a:xfrm>
        </p:spPr>
      </p:pic>
      <p:sp>
        <p:nvSpPr>
          <p:cNvPr id="4" name="Date Placeholder 3"/>
          <p:cNvSpPr>
            <a:spLocks noGrp="1"/>
          </p:cNvSpPr>
          <p:nvPr>
            <p:ph type="dt" sz="half" idx="10"/>
          </p:nvPr>
        </p:nvSpPr>
        <p:spPr/>
        <p:txBody>
          <a:bodyPr/>
          <a:lstStyle/>
          <a:p>
            <a:pPr>
              <a:defRPr/>
            </a:pPr>
            <a:fld id="{087BE274-2920-464F-BD83-825BA3315F3E}"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16</a:t>
            </a:fld>
            <a:endParaRPr lang="en-US" dirty="0"/>
          </a:p>
        </p:txBody>
      </p:sp>
    </p:spTree>
    <p:extLst>
      <p:ext uri="{BB962C8B-B14F-4D97-AF65-F5344CB8AC3E}">
        <p14:creationId xmlns:p14="http://schemas.microsoft.com/office/powerpoint/2010/main" val="1210869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solidFill>
                  <a:srgbClr val="FF0000"/>
                </a:solidFill>
              </a:rPr>
              <a:t>Review of NTP Amplification Report in </a:t>
            </a:r>
            <a:r>
              <a:rPr lang="en-US" dirty="0" err="1" smtClean="0">
                <a:solidFill>
                  <a:srgbClr val="FF0000"/>
                </a:solidFill>
              </a:rPr>
              <a:t>perfSONAR</a:t>
            </a:r>
            <a:endParaRPr lang="en-US" dirty="0" smtClean="0">
              <a:solidFill>
                <a:srgbClr val="FF0000"/>
              </a:solidFill>
            </a:endParaRPr>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55554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417638"/>
            <a:ext cx="8229600" cy="2791263"/>
          </a:xfrm>
        </p:spPr>
        <p:txBody>
          <a:bodyPr>
            <a:normAutofit lnSpcReduction="10000"/>
          </a:bodyPr>
          <a:lstStyle/>
          <a:p>
            <a:pPr>
              <a:buFont typeface="Arial"/>
              <a:buChar char="•"/>
            </a:pPr>
            <a:r>
              <a:rPr lang="en-US" dirty="0" smtClean="0"/>
              <a:t>Google “NTP Amplification” if you haven’t heard of this</a:t>
            </a:r>
          </a:p>
          <a:p>
            <a:pPr lvl="2">
              <a:buFont typeface="Arial"/>
              <a:buChar char="•"/>
            </a:pPr>
            <a:r>
              <a:rPr lang="en-US" dirty="0">
                <a:hlinkClick r:id="rId3"/>
              </a:rPr>
              <a:t>http://www.itnews.com.au/News/372033,worlds-largest-ddos-strikes-us-</a:t>
            </a:r>
            <a:r>
              <a:rPr lang="en-US" dirty="0" smtClean="0">
                <a:hlinkClick r:id="rId3"/>
              </a:rPr>
              <a:t>europe.aspx</a:t>
            </a:r>
            <a:endParaRPr lang="en-US" dirty="0" smtClean="0"/>
          </a:p>
          <a:p>
            <a:pPr>
              <a:buFont typeface="Arial"/>
              <a:buChar char="•"/>
            </a:pPr>
            <a:r>
              <a:rPr lang="en-US" dirty="0" smtClean="0"/>
              <a:t>Reports started surfacing last year.  Hit lots of R&amp;E providers recently.  Basic synopsis:</a:t>
            </a:r>
          </a:p>
          <a:p>
            <a:pPr lvl="2">
              <a:buFont typeface="Arial"/>
              <a:buChar char="•"/>
            </a:pPr>
            <a:r>
              <a:rPr lang="en-US" dirty="0" smtClean="0"/>
              <a:t>“Protocol abuse”</a:t>
            </a:r>
          </a:p>
          <a:p>
            <a:pPr lvl="2">
              <a:buFont typeface="Arial"/>
              <a:buChar char="•"/>
            </a:pPr>
            <a:r>
              <a:rPr lang="en-US" dirty="0" smtClean="0"/>
              <a:t>NTP software didn’t need patching, configuration did to tighten up acceptable use</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4"/>
              </a:rPr>
              <a:t>bltierney@</a:t>
            </a:r>
            <a:r>
              <a:rPr lang="en-US" sz="800" dirty="0" smtClean="0">
                <a:solidFill>
                  <a:prstClr val="black"/>
                </a:solidFill>
                <a:hlinkClick r:id="rId4"/>
              </a:rPr>
              <a:t>es.net</a:t>
            </a:r>
            <a:r>
              <a:rPr lang="en-US" sz="800" dirty="0" smtClean="0">
                <a:solidFill>
                  <a:prstClr val="black"/>
                </a:solidFill>
              </a:rPr>
              <a:t>, </a:t>
            </a:r>
            <a:r>
              <a:rPr lang="en-US" sz="800" dirty="0" smtClean="0">
                <a:solidFill>
                  <a:prstClr val="black"/>
                </a:solidFill>
                <a:hlinkClick r:id="rId5"/>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pic>
        <p:nvPicPr>
          <p:cNvPr id="6" name="Picture 5" descr="Innocent-Cat-is-Shock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3055" y="3979985"/>
            <a:ext cx="3499967" cy="2323978"/>
          </a:xfrm>
          <a:prstGeom prst="rect">
            <a:avLst/>
          </a:prstGeom>
        </p:spPr>
      </p:pic>
      <p:sp>
        <p:nvSpPr>
          <p:cNvPr id="7" name="Content Placeholder 2"/>
          <p:cNvSpPr txBox="1">
            <a:spLocks/>
          </p:cNvSpPr>
          <p:nvPr/>
        </p:nvSpPr>
        <p:spPr bwMode="auto">
          <a:xfrm>
            <a:off x="457201" y="3992806"/>
            <a:ext cx="5232400" cy="21512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Font typeface="Arial"/>
              <a:buChar char="•"/>
            </a:pPr>
            <a:r>
              <a:rPr lang="en-US" dirty="0" smtClean="0"/>
              <a:t>Lots of devices at risk – Routers, Switches, Servers, the </a:t>
            </a:r>
            <a:r>
              <a:rPr lang="en-US" dirty="0" err="1" smtClean="0"/>
              <a:t>pSPT</a:t>
            </a:r>
            <a:endParaRPr lang="en-US" dirty="0" smtClean="0"/>
          </a:p>
          <a:p>
            <a:pPr>
              <a:buFont typeface="Arial"/>
              <a:buChar char="•"/>
            </a:pPr>
            <a:r>
              <a:rPr lang="en-US" dirty="0" smtClean="0"/>
              <a:t>Criticism was swift when mischief surfaced – we want to level set on the response and ask for feedback for future incidents.  </a:t>
            </a:r>
          </a:p>
          <a:p>
            <a:pPr marL="0" indent="0"/>
            <a:endParaRPr lang="en-US" dirty="0" smtClean="0"/>
          </a:p>
          <a:p>
            <a:pPr marL="0" indent="0"/>
            <a:endParaRPr lang="en-US" dirty="0" smtClean="0"/>
          </a:p>
        </p:txBody>
      </p:sp>
    </p:spTree>
    <p:extLst>
      <p:ext uri="{BB962C8B-B14F-4D97-AF65-F5344CB8AC3E}">
        <p14:creationId xmlns:p14="http://schemas.microsoft.com/office/powerpoint/2010/main" val="4171577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Reminder on </a:t>
            </a:r>
            <a:r>
              <a:rPr lang="en-US" dirty="0" err="1" smtClean="0"/>
              <a:t>pSPT</a:t>
            </a:r>
            <a:r>
              <a:rPr lang="en-US" dirty="0" smtClean="0"/>
              <a:t> Functionality and Architecture:</a:t>
            </a:r>
          </a:p>
          <a:p>
            <a:pPr lvl="2">
              <a:buFont typeface="Arial"/>
              <a:buChar char="•"/>
            </a:pPr>
            <a:r>
              <a:rPr lang="en-US" dirty="0" err="1" smtClean="0"/>
              <a:t>CentOS</a:t>
            </a:r>
            <a:r>
              <a:rPr lang="en-US" dirty="0" smtClean="0"/>
              <a:t> Linux Build (v6) with </a:t>
            </a:r>
            <a:r>
              <a:rPr lang="en-US" dirty="0" err="1" smtClean="0"/>
              <a:t>perfSONAR</a:t>
            </a:r>
            <a:r>
              <a:rPr lang="en-US" dirty="0" smtClean="0"/>
              <a:t> tools injected</a:t>
            </a:r>
          </a:p>
          <a:p>
            <a:pPr lvl="2">
              <a:buFont typeface="Arial"/>
              <a:buChar char="•"/>
            </a:pPr>
            <a:r>
              <a:rPr lang="en-US" dirty="0" smtClean="0"/>
              <a:t>Relies on upstream packages and configurations for most of this product (exception is things that we package and test)</a:t>
            </a:r>
          </a:p>
          <a:p>
            <a:pPr lvl="2">
              <a:buFont typeface="Arial"/>
              <a:buChar char="•"/>
            </a:pPr>
            <a:r>
              <a:rPr lang="en-US" dirty="0" smtClean="0"/>
              <a:t>Package and build infrastructure similar to what is used upstream</a:t>
            </a:r>
          </a:p>
          <a:p>
            <a:pPr lvl="2">
              <a:buFont typeface="Arial"/>
              <a:buChar char="•"/>
            </a:pPr>
            <a:r>
              <a:rPr lang="en-US" dirty="0" smtClean="0"/>
              <a:t>We test with network penetration tools and scanners (e.g. </a:t>
            </a:r>
            <a:r>
              <a:rPr lang="en-US" dirty="0" err="1" smtClean="0"/>
              <a:t>nessus</a:t>
            </a:r>
            <a:r>
              <a:rPr lang="en-US" dirty="0" smtClean="0"/>
              <a:t>, </a:t>
            </a:r>
            <a:r>
              <a:rPr lang="en-US" dirty="0" err="1" smtClean="0"/>
              <a:t>appscan</a:t>
            </a:r>
            <a:r>
              <a:rPr lang="en-US" dirty="0" smtClean="0"/>
              <a:t>) before each release</a:t>
            </a:r>
          </a:p>
          <a:p>
            <a:pPr lvl="2">
              <a:buFont typeface="Arial"/>
              <a:buChar char="•"/>
            </a:pPr>
            <a:r>
              <a:rPr lang="en-US" dirty="0" smtClean="0"/>
              <a:t>Community support mechanism – all announcements regarding CVEs or other operational warnings go via mailing lists.  </a:t>
            </a:r>
          </a:p>
          <a:p>
            <a:pPr lvl="2">
              <a:buFont typeface="Arial"/>
              <a:buChar char="•"/>
            </a:pPr>
            <a:r>
              <a:rPr lang="en-US" dirty="0" smtClean="0"/>
              <a:t>“yum update” is the primary means of updating software, or burning new CD ISOs for </a:t>
            </a:r>
            <a:r>
              <a:rPr lang="en-US" dirty="0" err="1" smtClean="0"/>
              <a:t>LiveCD</a:t>
            </a:r>
            <a:r>
              <a:rPr lang="en-US" dirty="0" smtClean="0"/>
              <a:t>/USB users.  </a:t>
            </a:r>
          </a:p>
          <a:p>
            <a:pPr lvl="2">
              <a:buFont typeface="Arial"/>
              <a:buChar char="•"/>
            </a:pPr>
            <a:r>
              <a:rPr lang="en-US" dirty="0" smtClean="0"/>
              <a:t>Rudimentary security countermeasures on the machine itself (</a:t>
            </a:r>
            <a:r>
              <a:rPr lang="en-US" dirty="0" err="1" smtClean="0"/>
              <a:t>iptables</a:t>
            </a:r>
            <a:r>
              <a:rPr lang="en-US" dirty="0" smtClean="0"/>
              <a:t>, fail2ban).  While this is an ‘appliance’, the project does expect users to follow BCPs for securing in your environment</a:t>
            </a:r>
          </a:p>
          <a:p>
            <a:pPr>
              <a:buFont typeface="Arial"/>
              <a:buChar char="•"/>
            </a:pP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3374051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0000"/>
                </a:solidFill>
              </a:rPr>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4077345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555752"/>
            <a:ext cx="5604820" cy="1731962"/>
          </a:xfrm>
        </p:spPr>
        <p:txBody>
          <a:bodyPr>
            <a:normAutofit/>
          </a:bodyPr>
          <a:lstStyle/>
          <a:p>
            <a:pPr>
              <a:buFont typeface="Arial"/>
              <a:buChar char="•"/>
            </a:pPr>
            <a:r>
              <a:rPr lang="en-US" dirty="0" smtClean="0"/>
              <a:t>Timeline for </a:t>
            </a:r>
            <a:r>
              <a:rPr lang="en-US" dirty="0" err="1" smtClean="0"/>
              <a:t>pSPT</a:t>
            </a:r>
            <a:r>
              <a:rPr lang="en-US" dirty="0" smtClean="0"/>
              <a:t> Project:</a:t>
            </a:r>
          </a:p>
          <a:p>
            <a:pPr lvl="2">
              <a:buFont typeface="Arial"/>
              <a:buChar char="•"/>
            </a:pPr>
            <a:r>
              <a:rPr lang="en-US" dirty="0" smtClean="0"/>
              <a:t>Received notice </a:t>
            </a:r>
            <a:r>
              <a:rPr lang="en-US" dirty="0"/>
              <a:t>[Late 2013</a:t>
            </a:r>
            <a:r>
              <a:rPr lang="en-US" dirty="0" smtClean="0"/>
              <a:t>] via non-traditional means (e.g. not via </a:t>
            </a:r>
            <a:r>
              <a:rPr lang="en-US" dirty="0" err="1" smtClean="0"/>
              <a:t>CentOS</a:t>
            </a:r>
            <a:r>
              <a:rPr lang="en-US" dirty="0" smtClean="0"/>
              <a:t> </a:t>
            </a:r>
            <a:r>
              <a:rPr lang="en-US" dirty="0" err="1" smtClean="0"/>
              <a:t>upsteam</a:t>
            </a:r>
            <a:r>
              <a:rPr lang="en-US" dirty="0" smtClean="0"/>
              <a:t> CVE) that NTP amplification was an issue</a:t>
            </a:r>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pic>
        <p:nvPicPr>
          <p:cNvPr id="6" name="Picture 5" descr="lolcats-angry-boss-employer-c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2020" y="927100"/>
            <a:ext cx="3081980" cy="2303780"/>
          </a:xfrm>
          <a:prstGeom prst="rect">
            <a:avLst/>
          </a:prstGeom>
        </p:spPr>
      </p:pic>
      <p:sp>
        <p:nvSpPr>
          <p:cNvPr id="7" name="Content Placeholder 2"/>
          <p:cNvSpPr txBox="1">
            <a:spLocks/>
          </p:cNvSpPr>
          <p:nvPr/>
        </p:nvSpPr>
        <p:spPr bwMode="auto">
          <a:xfrm>
            <a:off x="457200" y="3230880"/>
            <a:ext cx="8229600" cy="3119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Font typeface="Arial"/>
              <a:buChar char="•"/>
            </a:pPr>
            <a:r>
              <a:rPr lang="en-US" dirty="0" smtClean="0"/>
              <a:t>Updated the community via mailing lists [early 2014] that this abuse was possible, and laid out some solutions:</a:t>
            </a:r>
          </a:p>
          <a:p>
            <a:pPr lvl="3">
              <a:buFont typeface="Arial"/>
              <a:buChar char="•"/>
            </a:pPr>
            <a:r>
              <a:rPr lang="en-US" dirty="0" smtClean="0"/>
              <a:t>Edit key configuration files (works for both flavors of </a:t>
            </a:r>
            <a:r>
              <a:rPr lang="en-US" dirty="0" err="1" smtClean="0"/>
              <a:t>pSPT</a:t>
            </a:r>
            <a:r>
              <a:rPr lang="en-US" dirty="0" smtClean="0"/>
              <a:t> – </a:t>
            </a:r>
            <a:r>
              <a:rPr lang="en-US" dirty="0" err="1" smtClean="0"/>
              <a:t>LiveCD</a:t>
            </a:r>
            <a:r>
              <a:rPr lang="en-US" dirty="0" smtClean="0"/>
              <a:t> instance would not survive a reboot)</a:t>
            </a:r>
          </a:p>
          <a:p>
            <a:pPr lvl="3">
              <a:buFont typeface="Arial"/>
              <a:buChar char="•"/>
            </a:pPr>
            <a:r>
              <a:rPr lang="en-US" dirty="0" smtClean="0"/>
              <a:t>Next release would have these fixes be ‘automatic’, but there was no reason to wait</a:t>
            </a:r>
          </a:p>
          <a:p>
            <a:pPr lvl="3">
              <a:buFont typeface="Arial"/>
              <a:buChar char="•"/>
            </a:pPr>
            <a:r>
              <a:rPr lang="en-US" dirty="0" smtClean="0"/>
              <a:t>Stop NTP or Take offline (last resorts)</a:t>
            </a:r>
          </a:p>
          <a:p>
            <a:pPr lvl="2">
              <a:buFont typeface="Arial"/>
              <a:buChar char="•"/>
            </a:pPr>
            <a:r>
              <a:rPr lang="en-US" dirty="0" smtClean="0"/>
              <a:t>Released 3.3.2 [Feb 2014] with automatic fixes</a:t>
            </a:r>
          </a:p>
          <a:p>
            <a:pPr lvl="2">
              <a:buFont typeface="Arial"/>
              <a:buChar char="•"/>
            </a:pPr>
            <a:r>
              <a:rPr lang="en-US" dirty="0" smtClean="0"/>
              <a:t>Reached out to </a:t>
            </a:r>
            <a:r>
              <a:rPr lang="en-US" dirty="0" err="1" smtClean="0"/>
              <a:t>pSPT</a:t>
            </a:r>
            <a:r>
              <a:rPr lang="en-US" dirty="0" smtClean="0"/>
              <a:t> users at sites found to be running old instances, or those that failed NTP vulnerability check [Feb 2014] </a:t>
            </a:r>
          </a:p>
          <a:p>
            <a:pPr marL="0" indent="0"/>
            <a:endParaRPr lang="en-US" dirty="0" smtClean="0"/>
          </a:p>
          <a:p>
            <a:pPr marL="0" indent="0"/>
            <a:endParaRPr lang="en-US" dirty="0" smtClean="0"/>
          </a:p>
        </p:txBody>
      </p:sp>
    </p:spTree>
    <p:extLst>
      <p:ext uri="{BB962C8B-B14F-4D97-AF65-F5344CB8AC3E}">
        <p14:creationId xmlns:p14="http://schemas.microsoft.com/office/powerpoint/2010/main" val="688635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NTP Amplification Report in </a:t>
            </a:r>
            <a:r>
              <a:rPr lang="en-US" dirty="0" err="1" smtClean="0"/>
              <a:t>perfSONAR</a:t>
            </a:r>
            <a:endParaRPr lang="en-US" dirty="0"/>
          </a:p>
        </p:txBody>
      </p:sp>
      <p:sp>
        <p:nvSpPr>
          <p:cNvPr id="3" name="Content Placeholder 2"/>
          <p:cNvSpPr>
            <a:spLocks noGrp="1"/>
          </p:cNvSpPr>
          <p:nvPr>
            <p:ph idx="1"/>
          </p:nvPr>
        </p:nvSpPr>
        <p:spPr>
          <a:xfrm>
            <a:off x="457200" y="1417638"/>
            <a:ext cx="8229600" cy="4932362"/>
          </a:xfrm>
        </p:spPr>
        <p:txBody>
          <a:bodyPr>
            <a:normAutofit fontScale="92500" lnSpcReduction="10000"/>
          </a:bodyPr>
          <a:lstStyle/>
          <a:p>
            <a:pPr>
              <a:buFont typeface="Arial"/>
              <a:buChar char="•"/>
            </a:pPr>
            <a:r>
              <a:rPr lang="en-US" dirty="0" smtClean="0"/>
              <a:t>Summary of criticism:</a:t>
            </a:r>
          </a:p>
          <a:p>
            <a:pPr lvl="2">
              <a:buFont typeface="Arial"/>
              <a:buChar char="•"/>
            </a:pPr>
            <a:r>
              <a:rPr lang="en-US" dirty="0" smtClean="0"/>
              <a:t>Notice went out on </a:t>
            </a:r>
            <a:r>
              <a:rPr lang="en-US" dirty="0" err="1" smtClean="0"/>
              <a:t>pSPT</a:t>
            </a:r>
            <a:r>
              <a:rPr lang="en-US" dirty="0" smtClean="0"/>
              <a:t> related lists – was this sufficient?  If not, where else should it go?  Did the proper people get the correct notice?</a:t>
            </a:r>
          </a:p>
          <a:p>
            <a:pPr lvl="2">
              <a:buFont typeface="Arial"/>
              <a:buChar char="•"/>
            </a:pPr>
            <a:r>
              <a:rPr lang="en-US" dirty="0" smtClean="0"/>
              <a:t>Software fix was slow to come out.  This is true, other factors delayed the release.  The ‘temporary’ fix of editing the configuration would have still worked and was suggested to all very early.  Was this sufficient?</a:t>
            </a:r>
          </a:p>
          <a:p>
            <a:pPr>
              <a:buFont typeface="Arial"/>
              <a:buChar char="•"/>
            </a:pPr>
            <a:r>
              <a:rPr lang="en-US" dirty="0" smtClean="0"/>
              <a:t>Suggested changes for future events:</a:t>
            </a:r>
          </a:p>
          <a:p>
            <a:pPr lvl="2">
              <a:buFont typeface="Arial"/>
              <a:buChar char="•"/>
            </a:pPr>
            <a:r>
              <a:rPr lang="en-US" dirty="0" smtClean="0"/>
              <a:t>Better word of mouth campaign for people being on mailing lists?</a:t>
            </a:r>
          </a:p>
          <a:p>
            <a:pPr lvl="2">
              <a:buFont typeface="Arial"/>
              <a:buChar char="•"/>
            </a:pPr>
            <a:r>
              <a:rPr lang="en-US" dirty="0"/>
              <a:t>Protocol abuse of something like NTP/DNS, etc. is hard to nail down.  Are there enough </a:t>
            </a:r>
            <a:r>
              <a:rPr lang="en-US" dirty="0" smtClean="0"/>
              <a:t>countermeasures</a:t>
            </a:r>
            <a:r>
              <a:rPr lang="en-US" dirty="0"/>
              <a:t> </a:t>
            </a:r>
            <a:r>
              <a:rPr lang="en-US" dirty="0" smtClean="0"/>
              <a:t>in the software to protect?</a:t>
            </a:r>
          </a:p>
          <a:p>
            <a:pPr lvl="2">
              <a:buFont typeface="Arial"/>
              <a:buChar char="•"/>
            </a:pPr>
            <a:r>
              <a:rPr lang="en-US" dirty="0" smtClean="0"/>
              <a:t>Do we need better BCPs for deployments (covering hardware, software, network setup, security posture, etc.)?</a:t>
            </a:r>
          </a:p>
          <a:p>
            <a:pPr lvl="2">
              <a:buFont typeface="Arial"/>
              <a:buChar char="•"/>
            </a:pPr>
            <a:r>
              <a:rPr lang="en-US" dirty="0" smtClean="0"/>
              <a:t>Others?</a:t>
            </a:r>
            <a:endParaRPr lang="en-US" dirty="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86806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solidFill>
                  <a:srgbClr val="FF0000"/>
                </a:solidFill>
              </a:rPr>
              <a:t>Dashboard Review</a:t>
            </a:r>
          </a:p>
          <a:p>
            <a:pPr>
              <a:buFont typeface="Arial"/>
              <a:buChar char="•"/>
            </a:pPr>
            <a:r>
              <a:rPr lang="en-US" dirty="0" smtClean="0"/>
              <a:t>ESCC Training on </a:t>
            </a:r>
            <a:r>
              <a:rPr lang="en-US" dirty="0" err="1" smtClean="0"/>
              <a:t>perfSONAR</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2679812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Review</a:t>
            </a:r>
            <a:endParaRPr lang="en-US" dirty="0"/>
          </a:p>
        </p:txBody>
      </p:sp>
      <p:sp>
        <p:nvSpPr>
          <p:cNvPr id="3" name="Content Placeholder 2"/>
          <p:cNvSpPr>
            <a:spLocks noGrp="1"/>
          </p:cNvSpPr>
          <p:nvPr>
            <p:ph idx="1"/>
          </p:nvPr>
        </p:nvSpPr>
        <p:spPr>
          <a:xfrm>
            <a:off x="457200" y="1417638"/>
            <a:ext cx="6296290" cy="1782762"/>
          </a:xfrm>
        </p:spPr>
        <p:txBody>
          <a:bodyPr>
            <a:normAutofit/>
          </a:bodyPr>
          <a:lstStyle/>
          <a:p>
            <a:pPr>
              <a:buFont typeface="Arial"/>
              <a:buChar char="•"/>
            </a:pPr>
            <a:r>
              <a:rPr lang="en-US" dirty="0" smtClean="0"/>
              <a:t>For those that don’t know the URL:</a:t>
            </a:r>
          </a:p>
          <a:p>
            <a:pPr lvl="2">
              <a:buFont typeface="Arial"/>
              <a:buChar char="•"/>
            </a:pPr>
            <a:r>
              <a:rPr lang="en-US" dirty="0">
                <a:hlinkClick r:id="rId3"/>
              </a:rPr>
              <a:t>http://ps-dashboard.es.net/index.cgi?dashboard=</a:t>
            </a:r>
            <a:r>
              <a:rPr lang="en-US" dirty="0" smtClean="0">
                <a:hlinkClick r:id="rId3"/>
              </a:rPr>
              <a:t>ESnet</a:t>
            </a:r>
            <a:endParaRPr lang="en-US" dirty="0" smtClean="0"/>
          </a:p>
          <a:p>
            <a:pPr>
              <a:buFont typeface="Arial"/>
              <a:buChar char="•"/>
            </a:pPr>
            <a:r>
              <a:rPr lang="en-US" dirty="0" smtClean="0"/>
              <a:t>Review of recent activities in this space:</a:t>
            </a:r>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4"/>
              </a:rPr>
              <a:t>bltierney@</a:t>
            </a:r>
            <a:r>
              <a:rPr lang="en-US" sz="800" dirty="0" smtClean="0">
                <a:solidFill>
                  <a:prstClr val="black"/>
                </a:solidFill>
                <a:hlinkClick r:id="rId4"/>
              </a:rPr>
              <a:t>es.net</a:t>
            </a:r>
            <a:r>
              <a:rPr lang="en-US" sz="800" dirty="0" smtClean="0">
                <a:solidFill>
                  <a:prstClr val="black"/>
                </a:solidFill>
              </a:rPr>
              <a:t>, </a:t>
            </a:r>
            <a:r>
              <a:rPr lang="en-US" sz="800" dirty="0" smtClean="0">
                <a:solidFill>
                  <a:prstClr val="black"/>
                </a:solidFill>
                <a:hlinkClick r:id="rId5"/>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pic>
        <p:nvPicPr>
          <p:cNvPr id="6" name="Picture 5" descr="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6930" y="1020136"/>
            <a:ext cx="2674990" cy="2101778"/>
          </a:xfrm>
          <a:prstGeom prst="rect">
            <a:avLst/>
          </a:prstGeom>
        </p:spPr>
      </p:pic>
      <p:sp>
        <p:nvSpPr>
          <p:cNvPr id="7" name="Content Placeholder 2"/>
          <p:cNvSpPr txBox="1">
            <a:spLocks/>
          </p:cNvSpPr>
          <p:nvPr/>
        </p:nvSpPr>
        <p:spPr bwMode="auto">
          <a:xfrm>
            <a:off x="457200" y="2946400"/>
            <a:ext cx="8229600" cy="3220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Font typeface="Arial"/>
              <a:buChar char="•"/>
            </a:pPr>
            <a:r>
              <a:rPr lang="en-US" dirty="0" smtClean="0"/>
              <a:t>Intra-ESnet mesh may show more yellow, we are tuning some </a:t>
            </a:r>
            <a:r>
              <a:rPr lang="en-US" dirty="0" err="1" smtClean="0"/>
              <a:t>QoS</a:t>
            </a:r>
            <a:r>
              <a:rPr lang="en-US" dirty="0" smtClean="0"/>
              <a:t> parameters on our hosts to make this look better.  </a:t>
            </a:r>
          </a:p>
          <a:p>
            <a:pPr lvl="2">
              <a:buFont typeface="Arial"/>
              <a:buChar char="•"/>
            </a:pPr>
            <a:r>
              <a:rPr lang="en-US" dirty="0" smtClean="0"/>
              <a:t>Software bug with MySQL is hurting some of the OWAMP tests – hosts will go ‘orange’ from time to time</a:t>
            </a:r>
          </a:p>
          <a:p>
            <a:pPr lvl="2">
              <a:buFont typeface="Arial"/>
              <a:buChar char="•"/>
            </a:pPr>
            <a:r>
              <a:rPr lang="en-US" dirty="0" smtClean="0"/>
              <a:t>“Small sites” – added ASCR this last year, still tuning it.  SRS shows up red often, working on a network solution for that </a:t>
            </a:r>
            <a:r>
              <a:rPr lang="en-US" dirty="0" smtClean="0">
                <a:sym typeface="Wingdings"/>
              </a:rPr>
              <a:t></a:t>
            </a:r>
          </a:p>
          <a:p>
            <a:pPr lvl="2">
              <a:buFont typeface="Arial"/>
              <a:buChar char="•"/>
            </a:pPr>
            <a:r>
              <a:rPr lang="en-US" dirty="0" smtClean="0"/>
              <a:t>“Large Facilities” – this is a list of DOE and non-DOE resources known to participate in big science (e.g. XSEDE, SC Centers).  Many are doing well in testing, some need work</a:t>
            </a:r>
          </a:p>
          <a:p>
            <a:pPr marL="0" indent="0"/>
            <a:endParaRPr lang="en-US" dirty="0" smtClean="0"/>
          </a:p>
          <a:p>
            <a:pPr marL="0" indent="0"/>
            <a:endParaRPr lang="en-US" dirty="0" smtClean="0"/>
          </a:p>
        </p:txBody>
      </p:sp>
    </p:spTree>
    <p:extLst>
      <p:ext uri="{BB962C8B-B14F-4D97-AF65-F5344CB8AC3E}">
        <p14:creationId xmlns:p14="http://schemas.microsoft.com/office/powerpoint/2010/main" val="298881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Review (cont.)</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Cont.</a:t>
            </a:r>
          </a:p>
          <a:p>
            <a:pPr lvl="2">
              <a:buFont typeface="Arial"/>
              <a:buChar char="•"/>
            </a:pPr>
            <a:r>
              <a:rPr lang="en-US" dirty="0" smtClean="0"/>
              <a:t>Working with PNNL on their host – buffering issues that are now well known and will be fixed near the end of the year</a:t>
            </a:r>
          </a:p>
          <a:p>
            <a:pPr lvl="2">
              <a:buFont typeface="Arial"/>
              <a:buChar char="•"/>
            </a:pPr>
            <a:r>
              <a:rPr lang="en-US" dirty="0" smtClean="0"/>
              <a:t>PPPL getting a new host installed to test recent connectivity upgrades</a:t>
            </a:r>
          </a:p>
          <a:p>
            <a:pPr lvl="2">
              <a:buFont typeface="Arial"/>
              <a:buChar char="•"/>
            </a:pPr>
            <a:r>
              <a:rPr lang="en-US" dirty="0" smtClean="0"/>
              <a:t>LLNL and LANL are working through some firewall issues and DMZ design issues</a:t>
            </a:r>
          </a:p>
          <a:p>
            <a:pPr lvl="2">
              <a:buFont typeface="Arial"/>
              <a:buChar char="•"/>
            </a:pPr>
            <a:r>
              <a:rPr lang="en-US" dirty="0" smtClean="0"/>
              <a:t>JLAB recently upgraded to 10G – had some hiccups on the host, all is well now</a:t>
            </a:r>
            <a:endParaRPr lang="en-US" dirty="0"/>
          </a:p>
          <a:p>
            <a:pPr lvl="2">
              <a:buFont typeface="Arial"/>
              <a:buChar char="•"/>
            </a:pPr>
            <a:r>
              <a:rPr lang="en-US" dirty="0" smtClean="0"/>
              <a:t>SLAC had a wedged host earlier this year, all is well now.  </a:t>
            </a:r>
          </a:p>
          <a:p>
            <a:pPr lvl="2">
              <a:buFont typeface="Arial"/>
              <a:buChar char="•"/>
            </a:pPr>
            <a:r>
              <a:rPr lang="en-US" dirty="0" smtClean="0"/>
              <a:t>No major updates for ANL, BNL, ORNL – hosts are working well.  </a:t>
            </a:r>
          </a:p>
          <a:p>
            <a:pPr lvl="2">
              <a:buFont typeface="Arial"/>
              <a:buChar char="•"/>
            </a:pPr>
            <a:r>
              <a:rPr lang="en-US" dirty="0" smtClean="0"/>
              <a:t>International testing – European and Asia/Pac meshes are colorful.  Issues here include firewalls blocking tests, and speed mismatches (e.g. 10G to 1G) that may make things appear poor</a:t>
            </a:r>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2210445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Dashboard Review (cont.)</a:t>
            </a:r>
            <a:endParaRPr lang="en-US" dirty="0"/>
          </a:p>
        </p:txBody>
      </p:sp>
      <p:sp>
        <p:nvSpPr>
          <p:cNvPr id="3" name="Content Placeholder 2"/>
          <p:cNvSpPr>
            <a:spLocks noGrp="1"/>
          </p:cNvSpPr>
          <p:nvPr>
            <p:ph idx="1"/>
          </p:nvPr>
        </p:nvSpPr>
        <p:spPr>
          <a:xfrm>
            <a:off x="457200" y="1417638"/>
            <a:ext cx="8229600" cy="4932362"/>
          </a:xfrm>
        </p:spPr>
        <p:txBody>
          <a:bodyPr>
            <a:normAutofit lnSpcReduction="10000"/>
          </a:bodyPr>
          <a:lstStyle/>
          <a:p>
            <a:pPr>
              <a:buFont typeface="Arial"/>
              <a:buChar char="•"/>
            </a:pPr>
            <a:r>
              <a:rPr lang="en-US" dirty="0" smtClean="0"/>
              <a:t>Cont.</a:t>
            </a:r>
          </a:p>
          <a:p>
            <a:pPr lvl="2">
              <a:buFont typeface="Arial"/>
              <a:buChar char="•"/>
            </a:pPr>
            <a:r>
              <a:rPr lang="en-US" dirty="0" smtClean="0"/>
              <a:t>Added a mesh for ‘US Regional Networks’ so we can test to the providers for many schools that have DOE research presence.  The results have been very good in this space.  Helped some identify problems the were unaware of (capacity, packet loss, etc.)</a:t>
            </a:r>
          </a:p>
          <a:p>
            <a:pPr lvl="2">
              <a:buFont typeface="Arial"/>
              <a:buChar char="•"/>
            </a:pPr>
            <a:r>
              <a:rPr lang="en-US" dirty="0" smtClean="0"/>
              <a:t>Working with GA folks on transfers to China.  Special mesh for this purpose – and it shows packet loss and low throughput.  Ongoing effort.  </a:t>
            </a:r>
          </a:p>
          <a:p>
            <a:pPr>
              <a:buFont typeface="Arial"/>
              <a:buChar char="•"/>
            </a:pPr>
            <a:r>
              <a:rPr lang="en-US" dirty="0" smtClean="0"/>
              <a:t>Future Work:</a:t>
            </a:r>
          </a:p>
          <a:p>
            <a:pPr lvl="2">
              <a:buFont typeface="Arial"/>
              <a:buChar char="•"/>
            </a:pPr>
            <a:r>
              <a:rPr lang="en-US" dirty="0" smtClean="0"/>
              <a:t>We make a weekly review of the dashboard based on hosts we add (or people write us to add) and will be reaching out when we see problems and or dead machines</a:t>
            </a:r>
          </a:p>
          <a:p>
            <a:pPr lvl="2">
              <a:buFont typeface="Arial"/>
              <a:buChar char="•"/>
            </a:pPr>
            <a:r>
              <a:rPr lang="en-US" dirty="0" smtClean="0"/>
              <a:t>If you want to be a more active part of this, or have host changes, drop us a note (</a:t>
            </a:r>
            <a:r>
              <a:rPr lang="en-US" dirty="0" smtClean="0">
                <a:hlinkClick r:id="rId3"/>
              </a:rPr>
              <a:t>engage@es.net</a:t>
            </a:r>
            <a:r>
              <a:rPr lang="en-US" dirty="0" smtClean="0"/>
              <a:t>)</a:t>
            </a:r>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4"/>
              </a:rPr>
              <a:t>bltierney@</a:t>
            </a:r>
            <a:r>
              <a:rPr lang="en-US" sz="800" dirty="0" smtClean="0">
                <a:solidFill>
                  <a:prstClr val="black"/>
                </a:solidFill>
                <a:hlinkClick r:id="rId4"/>
              </a:rPr>
              <a:t>es.net</a:t>
            </a:r>
            <a:r>
              <a:rPr lang="en-US" sz="800" dirty="0" smtClean="0">
                <a:solidFill>
                  <a:prstClr val="black"/>
                </a:solidFill>
              </a:rPr>
              <a:t>, </a:t>
            </a:r>
            <a:r>
              <a:rPr lang="en-US" sz="800" dirty="0" smtClean="0">
                <a:solidFill>
                  <a:prstClr val="black"/>
                </a:solidFill>
                <a:hlinkClick r:id="rId5"/>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4223673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t>3.3.2 Release Overview</a:t>
            </a:r>
          </a:p>
          <a:p>
            <a:pPr>
              <a:buFont typeface="Arial"/>
              <a:buChar char="•"/>
            </a:pPr>
            <a:r>
              <a:rPr lang="en-US" dirty="0" smtClean="0"/>
              <a:t>Plans for 3.4 and Beyond</a:t>
            </a:r>
          </a:p>
          <a:p>
            <a:pPr>
              <a:buFont typeface="Arial"/>
              <a:buChar char="•"/>
            </a:pPr>
            <a:r>
              <a:rPr lang="en-US" dirty="0" smtClean="0"/>
              <a:t>Demonstration of LS Graphical Interface</a:t>
            </a:r>
          </a:p>
          <a:p>
            <a:pPr>
              <a:buFont typeface="Arial"/>
              <a:buChar char="•"/>
            </a:pPr>
            <a:r>
              <a:rPr lang="en-US" dirty="0" smtClean="0"/>
              <a:t>Review of NTP Amplification Report in </a:t>
            </a:r>
            <a:r>
              <a:rPr lang="en-US" dirty="0" err="1" smtClean="0"/>
              <a:t>perfSONAR</a:t>
            </a:r>
            <a:endParaRPr lang="en-US" dirty="0" smtClean="0"/>
          </a:p>
          <a:p>
            <a:pPr>
              <a:buFont typeface="Arial"/>
              <a:buChar char="•"/>
            </a:pPr>
            <a:r>
              <a:rPr lang="en-US" dirty="0" smtClean="0"/>
              <a:t>Dashboard Review</a:t>
            </a:r>
          </a:p>
          <a:p>
            <a:pPr>
              <a:buFont typeface="Arial"/>
              <a:buChar char="•"/>
            </a:pPr>
            <a:r>
              <a:rPr lang="en-US" dirty="0" smtClean="0">
                <a:solidFill>
                  <a:srgbClr val="FF0000"/>
                </a:solidFill>
              </a:rPr>
              <a:t>ESCC Training on </a:t>
            </a:r>
            <a:r>
              <a:rPr lang="en-US" dirty="0" err="1" smtClean="0">
                <a:solidFill>
                  <a:srgbClr val="FF0000"/>
                </a:solidFill>
              </a:rPr>
              <a:t>perfSONAR</a:t>
            </a:r>
            <a:endParaRPr lang="en-US" dirty="0" smtClean="0">
              <a:solidFill>
                <a:srgbClr val="FF0000"/>
              </a:solidFill>
            </a:endParaRP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1979030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ESCC Training on </a:t>
            </a:r>
            <a:r>
              <a:rPr lang="en-US" dirty="0" err="1" smtClean="0"/>
              <a:t>perfSONAR</a:t>
            </a:r>
            <a:endParaRPr lang="en-US" dirty="0"/>
          </a:p>
        </p:txBody>
      </p:sp>
      <p:sp>
        <p:nvSpPr>
          <p:cNvPr id="3" name="Content Placeholder 2"/>
          <p:cNvSpPr>
            <a:spLocks noGrp="1"/>
          </p:cNvSpPr>
          <p:nvPr>
            <p:ph idx="1"/>
          </p:nvPr>
        </p:nvSpPr>
        <p:spPr>
          <a:xfrm>
            <a:off x="457200" y="1417638"/>
            <a:ext cx="8229600" cy="4932362"/>
          </a:xfrm>
        </p:spPr>
        <p:txBody>
          <a:bodyPr>
            <a:normAutofit fontScale="92500" lnSpcReduction="20000"/>
          </a:bodyPr>
          <a:lstStyle/>
          <a:p>
            <a:pPr>
              <a:buFont typeface="Arial"/>
              <a:buChar char="•"/>
            </a:pPr>
            <a:r>
              <a:rPr lang="en-US" dirty="0" smtClean="0"/>
              <a:t>Request form July: more training in how to use </a:t>
            </a:r>
            <a:r>
              <a:rPr lang="en-US" dirty="0" err="1" smtClean="0"/>
              <a:t>perfSONAR</a:t>
            </a:r>
            <a:r>
              <a:rPr lang="en-US" dirty="0" smtClean="0"/>
              <a:t> for ESCC reps and people on campus.  Goal would be video </a:t>
            </a:r>
            <a:r>
              <a:rPr lang="en-US" dirty="0" err="1" smtClean="0"/>
              <a:t>conf</a:t>
            </a:r>
            <a:r>
              <a:rPr lang="en-US" dirty="0" smtClean="0"/>
              <a:t>/webinar format.</a:t>
            </a:r>
          </a:p>
          <a:p>
            <a:pPr lvl="2">
              <a:buFont typeface="Arial"/>
              <a:buChar char="•"/>
            </a:pPr>
            <a:r>
              <a:rPr lang="en-US" dirty="0" smtClean="0"/>
              <a:t>Did not forget this was requested – too many top priorities </a:t>
            </a:r>
            <a:r>
              <a:rPr lang="en-US" dirty="0" smtClean="0">
                <a:sym typeface="Wingdings"/>
              </a:rPr>
              <a:t></a:t>
            </a:r>
          </a:p>
          <a:p>
            <a:pPr>
              <a:buFont typeface="Arial"/>
              <a:buChar char="•"/>
            </a:pPr>
            <a:r>
              <a:rPr lang="en-US" dirty="0" smtClean="0">
                <a:sym typeface="Wingdings"/>
              </a:rPr>
              <a:t>Suggested approach:</a:t>
            </a:r>
          </a:p>
          <a:p>
            <a:pPr lvl="2">
              <a:buFont typeface="Arial"/>
              <a:buChar char="•"/>
            </a:pPr>
            <a:r>
              <a:rPr lang="en-US" dirty="0" smtClean="0">
                <a:sym typeface="Wingdings"/>
              </a:rPr>
              <a:t>1 hour webinars (longer makes it harder to focus)</a:t>
            </a:r>
          </a:p>
          <a:p>
            <a:pPr lvl="2">
              <a:buFont typeface="Arial"/>
              <a:buChar char="•"/>
            </a:pPr>
            <a:r>
              <a:rPr lang="en-US" dirty="0" smtClean="0">
                <a:sym typeface="Wingdings"/>
              </a:rPr>
              <a:t>2-3 offered total</a:t>
            </a:r>
          </a:p>
          <a:p>
            <a:pPr lvl="2">
              <a:buFont typeface="Arial"/>
              <a:buChar char="•"/>
            </a:pPr>
            <a:r>
              <a:rPr lang="en-US" dirty="0">
                <a:sym typeface="Wingdings"/>
              </a:rPr>
              <a:t>T</a:t>
            </a:r>
            <a:r>
              <a:rPr lang="en-US" dirty="0" smtClean="0">
                <a:sym typeface="Wingdings"/>
              </a:rPr>
              <a:t>opics:</a:t>
            </a:r>
          </a:p>
          <a:p>
            <a:pPr lvl="3">
              <a:buFont typeface="Arial"/>
              <a:buChar char="•"/>
            </a:pPr>
            <a:r>
              <a:rPr lang="en-US" dirty="0">
                <a:sym typeface="Wingdings"/>
              </a:rPr>
              <a:t>1</a:t>
            </a:r>
            <a:r>
              <a:rPr lang="en-US" dirty="0" smtClean="0">
                <a:sym typeface="Wingdings"/>
              </a:rPr>
              <a:t>) Basic </a:t>
            </a:r>
            <a:r>
              <a:rPr lang="en-US" dirty="0" err="1" smtClean="0">
                <a:sym typeface="Wingdings"/>
              </a:rPr>
              <a:t>perfSONAR</a:t>
            </a:r>
            <a:r>
              <a:rPr lang="en-US" dirty="0" smtClean="0">
                <a:sym typeface="Wingdings"/>
              </a:rPr>
              <a:t> installation and configuration</a:t>
            </a:r>
          </a:p>
          <a:p>
            <a:pPr lvl="3">
              <a:buFont typeface="Arial"/>
              <a:buChar char="•"/>
            </a:pPr>
            <a:r>
              <a:rPr lang="en-US" dirty="0" smtClean="0">
                <a:sym typeface="Wingdings"/>
              </a:rPr>
              <a:t>2) Using </a:t>
            </a:r>
            <a:r>
              <a:rPr lang="en-US" dirty="0" err="1" smtClean="0">
                <a:sym typeface="Wingdings"/>
              </a:rPr>
              <a:t>perfSONAR</a:t>
            </a:r>
            <a:r>
              <a:rPr lang="en-US" dirty="0" smtClean="0">
                <a:sym typeface="Wingdings"/>
              </a:rPr>
              <a:t> to debug problems</a:t>
            </a:r>
          </a:p>
          <a:p>
            <a:pPr lvl="3">
              <a:buFont typeface="Arial"/>
              <a:buChar char="•"/>
            </a:pPr>
            <a:r>
              <a:rPr lang="en-US" dirty="0" smtClean="0">
                <a:sym typeface="Wingdings"/>
              </a:rPr>
              <a:t>3) Setting up </a:t>
            </a:r>
            <a:r>
              <a:rPr lang="en-US" dirty="0" err="1" smtClean="0">
                <a:sym typeface="Wingdings"/>
              </a:rPr>
              <a:t>maddash</a:t>
            </a:r>
            <a:endParaRPr lang="en-US" dirty="0" smtClean="0">
              <a:sym typeface="Wingdings"/>
            </a:endParaRPr>
          </a:p>
          <a:p>
            <a:pPr lvl="2">
              <a:buFont typeface="Arial"/>
              <a:buChar char="•"/>
            </a:pPr>
            <a:r>
              <a:rPr lang="en-US" dirty="0" smtClean="0">
                <a:sym typeface="Wingdings"/>
              </a:rPr>
              <a:t>Scheduling – doodle poll to go out to ESCC list after this meeting ends</a:t>
            </a:r>
          </a:p>
          <a:p>
            <a:pPr lvl="2">
              <a:buFont typeface="Arial"/>
              <a:buChar char="•"/>
            </a:pPr>
            <a:r>
              <a:rPr lang="en-US" dirty="0" smtClean="0">
                <a:sym typeface="Wingdings"/>
              </a:rPr>
              <a:t>Target is for March/April/May times for these webinars</a:t>
            </a:r>
          </a:p>
          <a:p>
            <a:pPr lvl="2">
              <a:buFont typeface="Arial"/>
              <a:buChar char="•"/>
            </a:pPr>
            <a:r>
              <a:rPr lang="en-US" dirty="0" smtClean="0">
                <a:sym typeface="Wingdings"/>
              </a:rPr>
              <a:t>Will use </a:t>
            </a:r>
            <a:r>
              <a:rPr lang="en-US" dirty="0" err="1" smtClean="0">
                <a:sym typeface="Wingdings"/>
              </a:rPr>
              <a:t>readytalk</a:t>
            </a:r>
            <a:r>
              <a:rPr lang="en-US" dirty="0" smtClean="0">
                <a:sym typeface="Wingdings"/>
              </a:rPr>
              <a:t> for content sharing and audio, recordings will be made available.  This is the solution that has worked best for previous webinars (video + content sharing + recording is challenging)</a:t>
            </a: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457200" y="6303963"/>
            <a:ext cx="389128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a:t>
            </a:r>
            <a:r>
              <a:rPr lang="en-US" sz="800" dirty="0" smtClean="0">
                <a:solidFill>
                  <a:prstClr val="black"/>
                </a:solidFill>
                <a:latin typeface="Arial"/>
              </a:rPr>
              <a:t>Tierney &amp; Zurawski</a:t>
            </a:r>
            <a:r>
              <a:rPr lang="en-US" sz="800" dirty="0">
                <a:solidFill>
                  <a:prstClr val="black"/>
                </a:solidFill>
              </a:rPr>
              <a:t> (</a:t>
            </a:r>
            <a:r>
              <a:rPr lang="en-US" sz="800" dirty="0">
                <a:solidFill>
                  <a:prstClr val="black"/>
                </a:solidFill>
                <a:hlinkClick r:id="rId3"/>
              </a:rPr>
              <a:t>bltierney@</a:t>
            </a:r>
            <a:r>
              <a:rPr lang="en-US" sz="800" dirty="0" smtClean="0">
                <a:solidFill>
                  <a:prstClr val="black"/>
                </a:solidFill>
                <a:hlinkClick r:id="rId3"/>
              </a:rPr>
              <a:t>es.net</a:t>
            </a:r>
            <a:r>
              <a:rPr lang="en-US" sz="800" dirty="0" smtClean="0">
                <a:solidFill>
                  <a:prstClr val="black"/>
                </a:solidFill>
              </a:rPr>
              <a:t>, </a:t>
            </a:r>
            <a:r>
              <a:rPr lang="en-US" sz="800" dirty="0" smtClean="0">
                <a:solidFill>
                  <a:prstClr val="black"/>
                </a:solidFill>
                <a:hlinkClick r:id="rId4"/>
              </a:rPr>
              <a:t>zurawski@es.net</a:t>
            </a:r>
            <a:r>
              <a:rPr lang="en-US" sz="800" dirty="0" smtClean="0">
                <a:solidFill>
                  <a:prstClr val="black"/>
                </a:solidFill>
                <a:latin typeface="Arial"/>
              </a:rPr>
              <a:t>) </a:t>
            </a:r>
            <a:r>
              <a:rPr lang="en-US" sz="800" dirty="0">
                <a:solidFill>
                  <a:prstClr val="black"/>
                </a:solidFill>
                <a:latin typeface="Arial"/>
              </a:rPr>
              <a:t>-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spTree>
    <p:extLst>
      <p:ext uri="{BB962C8B-B14F-4D97-AF65-F5344CB8AC3E}">
        <p14:creationId xmlns:p14="http://schemas.microsoft.com/office/powerpoint/2010/main" val="523713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590800" y="433388"/>
            <a:ext cx="6096000" cy="1470025"/>
          </a:xfrm>
        </p:spPr>
        <p:txBody>
          <a:bodyPr/>
          <a:lstStyle/>
          <a:p>
            <a:pPr eaLnBrk="1" hangingPunct="1"/>
            <a:r>
              <a:rPr lang="en-US" dirty="0"/>
              <a:t>ESnet </a:t>
            </a:r>
            <a:r>
              <a:rPr lang="en-US" dirty="0" err="1"/>
              <a:t>perfSONAR</a:t>
            </a:r>
            <a:r>
              <a:rPr lang="en-US" dirty="0"/>
              <a:t> Update</a:t>
            </a:r>
            <a:endParaRPr lang="en-US" dirty="0" smtClean="0">
              <a:latin typeface="Arial" charset="0"/>
              <a:ea typeface="ＭＳ Ｐゴシック" charset="-128"/>
              <a:cs typeface="ＭＳ Ｐゴシック" charset="-128"/>
            </a:endParaRPr>
          </a:p>
        </p:txBody>
      </p:sp>
      <p:sp>
        <p:nvSpPr>
          <p:cNvPr id="13315" name="Subtitle 2"/>
          <p:cNvSpPr>
            <a:spLocks noGrp="1"/>
          </p:cNvSpPr>
          <p:nvPr>
            <p:ph type="subTitle" idx="1"/>
          </p:nvPr>
        </p:nvSpPr>
        <p:spPr>
          <a:xfrm>
            <a:off x="2590800" y="2133600"/>
            <a:ext cx="6096000" cy="898525"/>
          </a:xfrm>
        </p:spPr>
        <p:txBody>
          <a:bodyPr/>
          <a:lstStyle/>
          <a:p>
            <a:pPr eaLnBrk="1" hangingPunct="1"/>
            <a:r>
              <a:rPr lang="en-US" dirty="0" smtClean="0">
                <a:latin typeface="Arial" charset="0"/>
                <a:ea typeface="Arial" charset="0"/>
                <a:cs typeface="Arial" charset="0"/>
              </a:rPr>
              <a:t>Questions/Comments/Criticisms?</a:t>
            </a:r>
          </a:p>
        </p:txBody>
      </p:sp>
      <p:sp>
        <p:nvSpPr>
          <p:cNvPr id="8" name="Text Placeholder 7"/>
          <p:cNvSpPr>
            <a:spLocks noGrp="1"/>
          </p:cNvSpPr>
          <p:nvPr>
            <p:ph type="body" sz="quarter" idx="11"/>
          </p:nvPr>
        </p:nvSpPr>
        <p:spPr>
          <a:xfrm>
            <a:off x="4893733" y="3307292"/>
            <a:ext cx="4495800" cy="2146300"/>
          </a:xfrm>
        </p:spPr>
        <p:txBody>
          <a:bodyPr rtlCol="0">
            <a:noAutofit/>
          </a:bodyPr>
          <a:lstStyle/>
          <a:p>
            <a:pPr marL="0" indent="0" eaLnBrk="1" fontAlgn="auto" hangingPunct="1">
              <a:spcAft>
                <a:spcPts val="0"/>
              </a:spcAft>
              <a:defRPr/>
            </a:pPr>
            <a:r>
              <a:rPr lang="en-US" sz="1200" dirty="0"/>
              <a:t>Brian Tierney - </a:t>
            </a:r>
            <a:r>
              <a:rPr lang="en-US" sz="1200" dirty="0">
                <a:hlinkClick r:id="rId2"/>
              </a:rPr>
              <a:t>bltierney@</a:t>
            </a:r>
            <a:r>
              <a:rPr lang="en-US" sz="1200" dirty="0" smtClean="0">
                <a:hlinkClick r:id="rId2"/>
              </a:rPr>
              <a:t>es.net</a:t>
            </a:r>
            <a:r>
              <a:rPr lang="en-US" sz="1200" dirty="0" smtClean="0"/>
              <a:t> </a:t>
            </a:r>
            <a:endParaRPr lang="en-US" sz="1200" dirty="0"/>
          </a:p>
          <a:p>
            <a:pPr marL="0" indent="0" eaLnBrk="1" fontAlgn="auto" hangingPunct="1">
              <a:spcAft>
                <a:spcPts val="0"/>
              </a:spcAft>
              <a:defRPr/>
            </a:pPr>
            <a:r>
              <a:rPr lang="en-US" sz="1200" dirty="0" smtClean="0"/>
              <a:t>Jason Zurawski - </a:t>
            </a:r>
            <a:r>
              <a:rPr lang="en-US" sz="1200" dirty="0" smtClean="0">
                <a:hlinkClick r:id="rId3"/>
              </a:rPr>
              <a:t>zurawski@es.net</a:t>
            </a:r>
            <a:r>
              <a:rPr lang="en-US" sz="1200" dirty="0" smtClean="0"/>
              <a:t> </a:t>
            </a:r>
          </a:p>
          <a:p>
            <a:pPr marL="0" indent="0" eaLnBrk="1" fontAlgn="auto" hangingPunct="1">
              <a:spcAft>
                <a:spcPts val="0"/>
              </a:spcAft>
              <a:defRPr/>
            </a:pPr>
            <a:endParaRPr lang="en-US" sz="1200" dirty="0"/>
          </a:p>
          <a:p>
            <a:pPr marL="0" indent="0" eaLnBrk="1" fontAlgn="auto" hangingPunct="1">
              <a:spcAft>
                <a:spcPts val="0"/>
              </a:spcAft>
              <a:defRPr/>
            </a:pPr>
            <a:r>
              <a:rPr lang="en-US" dirty="0" smtClean="0">
                <a:ea typeface="+mn-ea"/>
                <a:cs typeface="+mn-cs"/>
              </a:rPr>
              <a:t>	</a:t>
            </a:r>
            <a:r>
              <a:rPr lang="en-US" dirty="0" smtClean="0">
                <a:ea typeface="+mn-ea"/>
                <a:cs typeface="+mn-cs"/>
                <a:hlinkClick r:id="rId4"/>
              </a:rPr>
              <a:t>http://psps.perfsonar.net</a:t>
            </a:r>
            <a:r>
              <a:rPr lang="en-US" dirty="0" smtClean="0">
                <a:ea typeface="+mn-ea"/>
                <a:cs typeface="+mn-cs"/>
              </a:rPr>
              <a:t> </a:t>
            </a:r>
          </a:p>
        </p:txBody>
      </p:sp>
    </p:spTree>
    <p:extLst>
      <p:ext uri="{BB962C8B-B14F-4D97-AF65-F5344CB8AC3E}">
        <p14:creationId xmlns:p14="http://schemas.microsoft.com/office/powerpoint/2010/main" val="3271714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perfSONAR?</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perfSONAR is a tool to:</a:t>
            </a:r>
          </a:p>
          <a:p>
            <a:pPr>
              <a:buFont typeface="Arial"/>
              <a:buChar char="•"/>
            </a:pPr>
            <a:r>
              <a:rPr lang="en-US" dirty="0"/>
              <a:t>S</a:t>
            </a:r>
            <a:r>
              <a:rPr lang="en-US" dirty="0" smtClean="0"/>
              <a:t>et network performance expectations</a:t>
            </a:r>
          </a:p>
          <a:p>
            <a:pPr>
              <a:buFont typeface="Arial"/>
              <a:buChar char="•"/>
            </a:pPr>
            <a:r>
              <a:rPr lang="en-US" dirty="0" smtClean="0"/>
              <a:t>Find network problems (“soft failures”)</a:t>
            </a:r>
          </a:p>
          <a:p>
            <a:pPr>
              <a:buFont typeface="Arial"/>
              <a:buChar char="•"/>
            </a:pPr>
            <a:r>
              <a:rPr lang="en-US" dirty="0" smtClean="0"/>
              <a:t>Help fix these problems</a:t>
            </a:r>
            <a:endParaRPr lang="en-US" dirty="0"/>
          </a:p>
          <a:p>
            <a:pPr marL="0" indent="0"/>
            <a:r>
              <a:rPr lang="en-US" dirty="0" smtClean="0"/>
              <a:t>All in multi-domain environments</a:t>
            </a:r>
          </a:p>
          <a:p>
            <a:pPr>
              <a:buFont typeface="Arial"/>
              <a:buChar char="•"/>
            </a:pPr>
            <a:r>
              <a:rPr lang="en-US" dirty="0" smtClean="0"/>
              <a:t>These problems are all harder when multiple networks are involved</a:t>
            </a:r>
          </a:p>
          <a:p>
            <a:pPr>
              <a:buFont typeface="Arial"/>
              <a:buChar char="•"/>
            </a:pPr>
            <a:endParaRPr lang="en-US" dirty="0"/>
          </a:p>
          <a:p>
            <a:pPr marL="0" indent="0"/>
            <a:r>
              <a:rPr lang="en-US" dirty="0" smtClean="0"/>
              <a:t>perfSONAR is provides a standard way to publish active and passive monitoring data</a:t>
            </a:r>
          </a:p>
          <a:p>
            <a:pPr lvl="1"/>
            <a:r>
              <a:rPr lang="en-US" dirty="0" smtClean="0"/>
              <a:t>This data is interesting to network researchers as well as network operators</a:t>
            </a:r>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3</a:t>
            </a:fld>
            <a:endParaRPr lang="en-US" dirty="0"/>
          </a:p>
        </p:txBody>
      </p:sp>
    </p:spTree>
    <p:extLst>
      <p:ext uri="{BB962C8B-B14F-4D97-AF65-F5344CB8AC3E}">
        <p14:creationId xmlns:p14="http://schemas.microsoft.com/office/powerpoint/2010/main" val="276848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4"/>
            <a:ext cx="7099300" cy="1143000"/>
          </a:xfrm>
        </p:spPr>
        <p:txBody>
          <a:bodyPr/>
          <a:lstStyle/>
          <a:p>
            <a:r>
              <a:rPr lang="en-US" dirty="0"/>
              <a:t>A small amount of packet loss makes a huge difference in TCP performance</a:t>
            </a:r>
          </a:p>
        </p:txBody>
      </p:sp>
      <p:sp>
        <p:nvSpPr>
          <p:cNvPr id="7" name="Date Placeholder 3"/>
          <p:cNvSpPr>
            <a:spLocks noGrp="1"/>
          </p:cNvSpPr>
          <p:nvPr>
            <p:ph type="dt" sz="half" idx="10"/>
          </p:nvPr>
        </p:nvSpPr>
        <p:spPr>
          <a:xfrm>
            <a:off x="457200" y="6303963"/>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2/25/2014</a:t>
            </a:fld>
            <a:endParaRPr lang="en-US" sz="800" dirty="0">
              <a:solidFill>
                <a:prstClr val="black"/>
              </a:solidFill>
              <a:latin typeface="Arial"/>
            </a:endParaRPr>
          </a:p>
        </p:txBody>
      </p:sp>
      <p:pic>
        <p:nvPicPr>
          <p:cNvPr id="8" name="Picture 2" descr="D:\Work\0ESNet\Papers\TERENA 2013\.0046 percent packet loss.bw-vs-lat.png"/>
          <p:cNvPicPr>
            <a:picLocks noChangeAspect="1" noChangeArrowheads="1"/>
          </p:cNvPicPr>
          <p:nvPr/>
        </p:nvPicPr>
        <p:blipFill rotWithShape="1">
          <a:blip r:embed="rId3">
            <a:extLst>
              <a:ext uri="{28A0092B-C50C-407E-A947-70E740481C1C}">
                <a14:useLocalDpi xmlns:a14="http://schemas.microsoft.com/office/drawing/2010/main" val="0"/>
              </a:ext>
            </a:extLst>
          </a:blip>
          <a:srcRect l="3721" r="10582" b="10861"/>
          <a:stretch/>
        </p:blipFill>
        <p:spPr bwMode="auto">
          <a:xfrm>
            <a:off x="51963" y="1170644"/>
            <a:ext cx="9005777" cy="3696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9896" y="1261117"/>
            <a:ext cx="8597225" cy="369332"/>
          </a:xfrm>
          <a:prstGeom prst="rect">
            <a:avLst/>
          </a:prstGeom>
          <a:solidFill>
            <a:schemeClr val="bg1"/>
          </a:solidFill>
        </p:spPr>
        <p:txBody>
          <a:bodyPr wrap="none" rtlCol="0">
            <a:spAutoFit/>
          </a:bodyPr>
          <a:lstStyle/>
          <a:p>
            <a:pPr algn="ctr" defTabSz="914400"/>
            <a:r>
              <a:rPr lang="en-US" b="1" dirty="0" smtClean="0">
                <a:solidFill>
                  <a:srgbClr val="000000"/>
                </a:solidFill>
                <a:ea typeface="+mn-ea"/>
                <a:cs typeface="Arial" charset="0"/>
              </a:rPr>
              <a:t>Throughput vs. increasing latency on a 10Gb/s link with </a:t>
            </a:r>
            <a:r>
              <a:rPr lang="en-US" b="1" i="1" u="sng" dirty="0" smtClean="0">
                <a:solidFill>
                  <a:srgbClr val="FF0000"/>
                </a:solidFill>
                <a:ea typeface="+mn-ea"/>
                <a:cs typeface="Arial" charset="0"/>
              </a:rPr>
              <a:t>0.0046%</a:t>
            </a:r>
            <a:r>
              <a:rPr lang="en-US" b="1" dirty="0" smtClean="0">
                <a:solidFill>
                  <a:srgbClr val="000000"/>
                </a:solidFill>
                <a:ea typeface="+mn-ea"/>
                <a:cs typeface="Arial" charset="0"/>
              </a:rPr>
              <a:t> packet loss</a:t>
            </a:r>
            <a:endParaRPr lang="en-US" b="1" dirty="0">
              <a:solidFill>
                <a:srgbClr val="000000"/>
              </a:solidFill>
              <a:ea typeface="+mn-ea"/>
              <a:cs typeface="Arial" charset="0"/>
            </a:endParaRPr>
          </a:p>
        </p:txBody>
      </p:sp>
      <p:sp>
        <p:nvSpPr>
          <p:cNvPr id="10" name="Rounded Rectangular Callout 9"/>
          <p:cNvSpPr/>
          <p:nvPr/>
        </p:nvSpPr>
        <p:spPr>
          <a:xfrm>
            <a:off x="1501000" y="2529200"/>
            <a:ext cx="836763" cy="465826"/>
          </a:xfrm>
          <a:prstGeom prst="wedgeRoundRectCallout">
            <a:avLst>
              <a:gd name="adj1" fmla="val -94029"/>
              <a:gd name="adj2" fmla="val 10694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a:solidFill>
                  <a:srgbClr val="000000"/>
                </a:solidFill>
                <a:ea typeface="+mn-ea"/>
                <a:cs typeface="Arial" charset="0"/>
              </a:rPr>
              <a:t>Reno (measured</a:t>
            </a:r>
            <a:r>
              <a:rPr lang="en-US" sz="1200" dirty="0" smtClean="0">
                <a:solidFill>
                  <a:srgbClr val="000000"/>
                </a:solidFill>
                <a:ea typeface="+mn-ea"/>
                <a:cs typeface="Arial" charset="0"/>
              </a:rPr>
              <a:t>)</a:t>
            </a:r>
            <a:endParaRPr lang="en-US" sz="1200" dirty="0">
              <a:solidFill>
                <a:srgbClr val="000000"/>
              </a:solidFill>
              <a:ea typeface="+mn-ea"/>
              <a:cs typeface="Arial" charset="0"/>
            </a:endParaRPr>
          </a:p>
        </p:txBody>
      </p:sp>
      <p:sp>
        <p:nvSpPr>
          <p:cNvPr id="11" name="Rounded Rectangular Callout 10"/>
          <p:cNvSpPr/>
          <p:nvPr/>
        </p:nvSpPr>
        <p:spPr>
          <a:xfrm>
            <a:off x="2067468" y="3199185"/>
            <a:ext cx="836763" cy="465826"/>
          </a:xfrm>
          <a:prstGeom prst="wedgeRoundRectCallout">
            <a:avLst>
              <a:gd name="adj1" fmla="val -69287"/>
              <a:gd name="adj2" fmla="val 138426"/>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a:solidFill>
                  <a:srgbClr val="000000"/>
                </a:solidFill>
                <a:ea typeface="+mn-ea"/>
                <a:cs typeface="Arial" charset="0"/>
              </a:rPr>
              <a:t>Reno </a:t>
            </a:r>
            <a:r>
              <a:rPr lang="en-US" sz="1200" dirty="0" smtClean="0">
                <a:solidFill>
                  <a:srgbClr val="000000"/>
                </a:solidFill>
                <a:ea typeface="+mn-ea"/>
                <a:cs typeface="Arial" charset="0"/>
              </a:rPr>
              <a:t>(theory)</a:t>
            </a:r>
            <a:endParaRPr lang="en-US" sz="1200" dirty="0">
              <a:solidFill>
                <a:srgbClr val="000000"/>
              </a:solidFill>
              <a:ea typeface="+mn-ea"/>
              <a:cs typeface="Arial" charset="0"/>
            </a:endParaRPr>
          </a:p>
        </p:txBody>
      </p:sp>
      <p:sp>
        <p:nvSpPr>
          <p:cNvPr id="12" name="Rounded Rectangular Callout 11"/>
          <p:cNvSpPr/>
          <p:nvPr/>
        </p:nvSpPr>
        <p:spPr>
          <a:xfrm>
            <a:off x="3533959" y="2923140"/>
            <a:ext cx="836763" cy="465826"/>
          </a:xfrm>
          <a:prstGeom prst="wedgeRoundRectCallout">
            <a:avLst>
              <a:gd name="adj1" fmla="val -124957"/>
              <a:gd name="adj2" fmla="val 18657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H-TCP</a:t>
            </a:r>
          </a:p>
          <a:p>
            <a:pPr algn="ctr" defTabSz="914400" eaLnBrk="0" hangingPunct="0"/>
            <a:r>
              <a:rPr lang="en-US" sz="1200" dirty="0" smtClean="0">
                <a:solidFill>
                  <a:srgbClr val="000000"/>
                </a:solidFill>
                <a:ea typeface="+mn-ea"/>
                <a:cs typeface="Arial" charset="0"/>
              </a:rPr>
              <a:t>(measured)</a:t>
            </a:r>
            <a:endParaRPr lang="en-US" sz="1200" dirty="0">
              <a:solidFill>
                <a:srgbClr val="000000"/>
              </a:solidFill>
              <a:ea typeface="+mn-ea"/>
              <a:cs typeface="Arial" charset="0"/>
            </a:endParaRPr>
          </a:p>
        </p:txBody>
      </p:sp>
      <p:sp>
        <p:nvSpPr>
          <p:cNvPr id="13" name="Rounded Rectangular Callout 12"/>
          <p:cNvSpPr/>
          <p:nvPr/>
        </p:nvSpPr>
        <p:spPr>
          <a:xfrm>
            <a:off x="2981868" y="2241653"/>
            <a:ext cx="836763" cy="465826"/>
          </a:xfrm>
          <a:prstGeom prst="wedgeRoundRectCallout">
            <a:avLst>
              <a:gd name="adj1" fmla="val -88874"/>
              <a:gd name="adj2" fmla="val -122686"/>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No packet loss</a:t>
            </a:r>
            <a:endParaRPr lang="en-US" sz="1200" dirty="0">
              <a:solidFill>
                <a:srgbClr val="000000"/>
              </a:solidFill>
              <a:ea typeface="+mn-ea"/>
              <a:cs typeface="Arial" charset="0"/>
            </a:endParaRPr>
          </a:p>
        </p:txBody>
      </p:sp>
      <p:sp>
        <p:nvSpPr>
          <p:cNvPr id="14" name="TextBox 13"/>
          <p:cNvSpPr txBox="1"/>
          <p:nvPr/>
        </p:nvSpPr>
        <p:spPr>
          <a:xfrm>
            <a:off x="5305250" y="2701754"/>
            <a:ext cx="3642109" cy="461665"/>
          </a:xfrm>
          <a:prstGeom prst="rect">
            <a:avLst/>
          </a:prstGeom>
          <a:noFill/>
        </p:spPr>
        <p:txBody>
          <a:bodyPr wrap="square" rtlCol="0">
            <a:spAutoFit/>
          </a:bodyPr>
          <a:lstStyle/>
          <a:p>
            <a:pPr algn="ctr" defTabSz="914400"/>
            <a:r>
              <a:rPr lang="en-US" sz="1200" dirty="0">
                <a:solidFill>
                  <a:srgbClr val="000000"/>
                </a:solidFill>
                <a:ea typeface="+mn-ea"/>
                <a:cs typeface="Arial" charset="0"/>
              </a:rPr>
              <a:t>(see http://fasterdata.es.net/performance-testing/perfsonar/troubleshooting/packet-loss</a:t>
            </a:r>
            <a:r>
              <a:rPr lang="en-US" sz="1200" dirty="0" smtClean="0">
                <a:solidFill>
                  <a:srgbClr val="000000"/>
                </a:solidFill>
                <a:ea typeface="+mn-ea"/>
                <a:cs typeface="Arial" charset="0"/>
              </a:rPr>
              <a:t>/)</a:t>
            </a:r>
            <a:endParaRPr lang="en-US" sz="1200" dirty="0">
              <a:solidFill>
                <a:srgbClr val="000000"/>
              </a:solidFill>
              <a:ea typeface="+mn-ea"/>
              <a:cs typeface="Arial" charset="0"/>
            </a:endParaRPr>
          </a:p>
        </p:txBody>
      </p:sp>
      <p:sp>
        <p:nvSpPr>
          <p:cNvPr id="15" name="Rectangle 14"/>
          <p:cNvSpPr/>
          <p:nvPr/>
        </p:nvSpPr>
        <p:spPr>
          <a:xfrm>
            <a:off x="1922980" y="4994272"/>
            <a:ext cx="7134760" cy="1077218"/>
          </a:xfrm>
          <a:prstGeom prst="rect">
            <a:avLst/>
          </a:prstGeom>
        </p:spPr>
        <p:txBody>
          <a:bodyPr wrap="square">
            <a:spAutoFit/>
          </a:bodyPr>
          <a:lstStyle/>
          <a:p>
            <a:pPr marL="285750" indent="-285750">
              <a:buFont typeface="Arial"/>
              <a:buChar char="•"/>
            </a:pPr>
            <a:r>
              <a:rPr lang="en-US" sz="1600" dirty="0"/>
              <a:t>On a 10 Gb/s  LAN  path the impact of low packet loss rates is </a:t>
            </a:r>
            <a:r>
              <a:rPr lang="en-US" sz="1600" dirty="0" smtClean="0"/>
              <a:t>minimal</a:t>
            </a:r>
            <a:endParaRPr lang="en-US" sz="1600" dirty="0"/>
          </a:p>
          <a:p>
            <a:pPr marL="285750" indent="-285750">
              <a:buFont typeface="Arial"/>
              <a:buChar char="•"/>
            </a:pPr>
            <a:r>
              <a:rPr lang="en-US" sz="1600" dirty="0"/>
              <a:t>On a 10Gb/s WAN path the impact of low packet loss rates is </a:t>
            </a:r>
            <a:r>
              <a:rPr lang="en-US" sz="1600" dirty="0" smtClean="0"/>
              <a:t>enormous</a:t>
            </a:r>
          </a:p>
          <a:p>
            <a:pPr marL="285750" indent="-285750">
              <a:buFont typeface="Arial"/>
              <a:buChar char="•"/>
            </a:pPr>
            <a:endParaRPr lang="en-US" sz="1600" dirty="0"/>
          </a:p>
          <a:p>
            <a:pPr marL="285750" indent="-285750">
              <a:buFont typeface="Arial"/>
              <a:buChar char="•"/>
            </a:pPr>
            <a:r>
              <a:rPr lang="en-US" sz="1600" b="1" i="1" u="sng" dirty="0"/>
              <a:t>Implications</a:t>
            </a:r>
            <a:r>
              <a:rPr lang="en-US" sz="1600" dirty="0"/>
              <a:t>: error-free paths are essential for high-volume data transfers </a:t>
            </a:r>
          </a:p>
        </p:txBody>
      </p:sp>
    </p:spTree>
    <p:extLst>
      <p:ext uri="{BB962C8B-B14F-4D97-AF65-F5344CB8AC3E}">
        <p14:creationId xmlns:p14="http://schemas.microsoft.com/office/powerpoint/2010/main" val="75174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07" y="274638"/>
            <a:ext cx="7485528" cy="1143000"/>
          </a:xfrm>
        </p:spPr>
        <p:txBody>
          <a:bodyPr/>
          <a:lstStyle/>
          <a:p>
            <a:r>
              <a:rPr lang="en-US" dirty="0"/>
              <a:t>Toolkit Deployment</a:t>
            </a:r>
            <a:br>
              <a:rPr lang="en-US" dirty="0"/>
            </a:br>
            <a:r>
              <a:rPr lang="en-US" sz="2000" dirty="0"/>
              <a:t>(Note: There is now enough critical mass to be </a:t>
            </a:r>
            <a:r>
              <a:rPr lang="en-US" sz="2000" i="1" dirty="0"/>
              <a:t>really</a:t>
            </a:r>
            <a:r>
              <a:rPr lang="en-US" sz="2000" dirty="0"/>
              <a:t> useful)</a:t>
            </a:r>
          </a:p>
        </p:txBody>
      </p:sp>
      <p:pic>
        <p:nvPicPr>
          <p:cNvPr id="4" name="Picture 3" descr="20140218-pSDeploym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5337"/>
            <a:ext cx="9144000" cy="5162663"/>
          </a:xfrm>
          <a:prstGeom prst="rect">
            <a:avLst/>
          </a:prstGeom>
        </p:spPr>
      </p:pic>
    </p:spTree>
    <p:extLst>
      <p:ext uri="{BB962C8B-B14F-4D97-AF65-F5344CB8AC3E}">
        <p14:creationId xmlns:p14="http://schemas.microsoft.com/office/powerpoint/2010/main" val="2202319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perfSONAR Update</a:t>
            </a:r>
            <a:endParaRPr lang="en-US" dirty="0"/>
          </a:p>
        </p:txBody>
      </p:sp>
      <p:sp>
        <p:nvSpPr>
          <p:cNvPr id="7" name="Content Placeholder 6"/>
          <p:cNvSpPr>
            <a:spLocks noGrp="1"/>
          </p:cNvSpPr>
          <p:nvPr>
            <p:ph idx="1"/>
          </p:nvPr>
        </p:nvSpPr>
        <p:spPr>
          <a:xfrm>
            <a:off x="457200" y="1329462"/>
            <a:ext cx="8229600" cy="4796702"/>
          </a:xfrm>
        </p:spPr>
        <p:txBody>
          <a:bodyPr/>
          <a:lstStyle/>
          <a:p>
            <a:r>
              <a:rPr lang="en-US" dirty="0" smtClean="0"/>
              <a:t>perfSONAR-PS 3.3.2 just released</a:t>
            </a:r>
          </a:p>
          <a:p>
            <a:r>
              <a:rPr lang="en-US" dirty="0" smtClean="0"/>
              <a:t>Includes a few bug fixes, and some security enhancements</a:t>
            </a:r>
          </a:p>
          <a:p>
            <a:r>
              <a:rPr lang="en-US" dirty="0"/>
              <a:t>	</a:t>
            </a:r>
            <a:r>
              <a:rPr lang="en-US" dirty="0" err="1" smtClean="0"/>
              <a:t>iptables</a:t>
            </a:r>
            <a:r>
              <a:rPr lang="en-US" dirty="0" smtClean="0"/>
              <a:t> now on by default</a:t>
            </a:r>
          </a:p>
          <a:p>
            <a:r>
              <a:rPr lang="en-US" dirty="0"/>
              <a:t>	</a:t>
            </a:r>
            <a:r>
              <a:rPr lang="en-US" dirty="0" smtClean="0"/>
              <a:t>fail2ban host IDS</a:t>
            </a:r>
          </a:p>
          <a:p>
            <a:r>
              <a:rPr lang="en-US" dirty="0"/>
              <a:t>	</a:t>
            </a:r>
            <a:r>
              <a:rPr lang="en-US" dirty="0" smtClean="0"/>
              <a:t>updated versions of bwctl, iperf3, and </a:t>
            </a:r>
            <a:r>
              <a:rPr lang="en-US" dirty="0" err="1" smtClean="0"/>
              <a:t>nuttcp</a:t>
            </a:r>
            <a:endParaRPr lang="en-US" dirty="0" smtClean="0"/>
          </a:p>
          <a:p>
            <a:r>
              <a:rPr lang="en-US" dirty="0" smtClean="0"/>
              <a:t>	http</a:t>
            </a:r>
            <a:r>
              <a:rPr lang="en-US" dirty="0"/>
              <a:t>://psps.perfsonar.net/toolkit/releasenotes/pspt-</a:t>
            </a:r>
            <a:r>
              <a:rPr lang="en-US" dirty="0" smtClean="0"/>
              <a:t>3_3_2.html</a:t>
            </a:r>
          </a:p>
          <a:p>
            <a:endParaRPr lang="en-US" dirty="0"/>
          </a:p>
        </p:txBody>
      </p:sp>
      <p:sp>
        <p:nvSpPr>
          <p:cNvPr id="4" name="Date Placeholder 3"/>
          <p:cNvSpPr>
            <a:spLocks noGrp="1"/>
          </p:cNvSpPr>
          <p:nvPr>
            <p:ph type="dt" sz="half" idx="10"/>
          </p:nvPr>
        </p:nvSpPr>
        <p:spPr/>
        <p:txBody>
          <a:bodyPr/>
          <a:lstStyle/>
          <a:p>
            <a:pPr>
              <a:defRPr/>
            </a:pPr>
            <a:fld id="{80B0B81C-CA25-D345-AD32-945D9CE22E24}"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D0D60598-22BC-DE45-8110-72C7EB64E6D6}" type="slidenum">
              <a:rPr lang="en-US" smtClean="0"/>
              <a:pPr>
                <a:defRPr/>
              </a:pPr>
              <a:t>6</a:t>
            </a:fld>
            <a:endParaRPr lang="en-US" dirty="0"/>
          </a:p>
        </p:txBody>
      </p:sp>
    </p:spTree>
    <p:extLst>
      <p:ext uri="{BB962C8B-B14F-4D97-AF65-F5344CB8AC3E}">
        <p14:creationId xmlns:p14="http://schemas.microsoft.com/office/powerpoint/2010/main" val="229440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Iperf3: https://</a:t>
            </a:r>
            <a:r>
              <a:rPr lang="en-US" dirty="0" err="1"/>
              <a:t>code.google.com</a:t>
            </a:r>
            <a:r>
              <a:rPr lang="en-US" dirty="0"/>
              <a:t>/p/</a:t>
            </a:r>
            <a:r>
              <a:rPr lang="en-US" dirty="0" err="1"/>
              <a:t>iperf</a:t>
            </a:r>
            <a:r>
              <a:rPr lang="en-US" dirty="0"/>
              <a:t>/</a:t>
            </a:r>
          </a:p>
        </p:txBody>
      </p:sp>
      <p:sp>
        <p:nvSpPr>
          <p:cNvPr id="7" name="Content Placeholder 6"/>
          <p:cNvSpPr>
            <a:spLocks noGrp="1"/>
          </p:cNvSpPr>
          <p:nvPr>
            <p:ph idx="1"/>
          </p:nvPr>
        </p:nvSpPr>
        <p:spPr>
          <a:xfrm>
            <a:off x="457199" y="1417638"/>
            <a:ext cx="8575523" cy="4886325"/>
          </a:xfrm>
        </p:spPr>
        <p:txBody>
          <a:bodyPr>
            <a:normAutofit/>
          </a:bodyPr>
          <a:lstStyle/>
          <a:p>
            <a:r>
              <a:rPr lang="en-US" dirty="0"/>
              <a:t>iperf3 is a new implementation from scratch, with the goal of a smaller, simpler code base, and a library version of the functionality that can be used in other programs</a:t>
            </a:r>
            <a:r>
              <a:rPr lang="en-US" dirty="0" smtClean="0"/>
              <a:t>.</a:t>
            </a:r>
            <a:endParaRPr lang="en-US" dirty="0"/>
          </a:p>
          <a:p>
            <a:r>
              <a:rPr lang="en-US" dirty="0" smtClean="0"/>
              <a:t>Some </a:t>
            </a:r>
            <a:r>
              <a:rPr lang="en-US" dirty="0"/>
              <a:t>new features in iperf3 include</a:t>
            </a:r>
            <a:r>
              <a:rPr lang="en-US" dirty="0" smtClean="0"/>
              <a:t>:</a:t>
            </a:r>
            <a:endParaRPr lang="en-US" dirty="0"/>
          </a:p>
          <a:p>
            <a:pPr lvl="1"/>
            <a:r>
              <a:rPr lang="en-US" dirty="0"/>
              <a:t>reports the number of TCP packets that were </a:t>
            </a:r>
            <a:r>
              <a:rPr lang="en-US" dirty="0" smtClean="0"/>
              <a:t>retransmitted and CWND</a:t>
            </a:r>
            <a:endParaRPr lang="en-US" dirty="0"/>
          </a:p>
          <a:p>
            <a:pPr lvl="1"/>
            <a:r>
              <a:rPr lang="en-US" dirty="0"/>
              <a:t>reports the average CPU utilization of the client and server (-V flag)</a:t>
            </a:r>
          </a:p>
          <a:p>
            <a:pPr lvl="1"/>
            <a:r>
              <a:rPr lang="en-US" dirty="0"/>
              <a:t>support for zero copy TCP (-Z flag)</a:t>
            </a:r>
          </a:p>
          <a:p>
            <a:pPr lvl="1"/>
            <a:r>
              <a:rPr lang="en-US" dirty="0"/>
              <a:t>JSON output format (-J flag</a:t>
            </a:r>
            <a:r>
              <a:rPr lang="en-US" dirty="0" smtClean="0"/>
              <a:t>)</a:t>
            </a:r>
          </a:p>
          <a:p>
            <a:pPr lvl="1"/>
            <a:r>
              <a:rPr lang="en-US" dirty="0" smtClean="0"/>
              <a:t>“omit” flag: ignore the first N seconds in the results </a:t>
            </a:r>
          </a:p>
          <a:p>
            <a:r>
              <a:rPr lang="en-US" dirty="0" smtClean="0"/>
              <a:t>More </a:t>
            </a:r>
            <a:r>
              <a:rPr lang="en-US" dirty="0"/>
              <a:t>at: http://</a:t>
            </a:r>
            <a:r>
              <a:rPr lang="en-US" dirty="0" err="1"/>
              <a:t>fasterdata.es.net</a:t>
            </a:r>
            <a:r>
              <a:rPr lang="en-US" dirty="0"/>
              <a:t>/performance-testing/network-troubleshooting-tools/iperf-and-iperf3/</a:t>
            </a:r>
          </a:p>
        </p:txBody>
      </p:sp>
      <p:sp>
        <p:nvSpPr>
          <p:cNvPr id="4" name="Date Placeholder 3"/>
          <p:cNvSpPr>
            <a:spLocks noGrp="1"/>
          </p:cNvSpPr>
          <p:nvPr>
            <p:ph type="dt" sz="half" idx="10"/>
          </p:nvPr>
        </p:nvSpPr>
        <p:spPr/>
        <p:txBody>
          <a:bodyPr/>
          <a:lstStyle/>
          <a:p>
            <a:pPr>
              <a:defRPr/>
            </a:pPr>
            <a:fld id="{80B0B81C-CA25-D345-AD32-945D9CE22E24}"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D0D60598-22BC-DE45-8110-72C7EB64E6D6}" type="slidenum">
              <a:rPr lang="en-US" smtClean="0"/>
              <a:pPr>
                <a:defRPr/>
              </a:pPr>
              <a:t>7</a:t>
            </a:fld>
            <a:endParaRPr lang="en-US" dirty="0"/>
          </a:p>
        </p:txBody>
      </p:sp>
    </p:spTree>
    <p:extLst>
      <p:ext uri="{BB962C8B-B14F-4D97-AF65-F5344CB8AC3E}">
        <p14:creationId xmlns:p14="http://schemas.microsoft.com/office/powerpoint/2010/main" val="393968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9300" cy="310666"/>
          </a:xfrm>
        </p:spPr>
        <p:txBody>
          <a:bodyPr/>
          <a:lstStyle/>
          <a:p>
            <a:r>
              <a:rPr lang="en-US" dirty="0" smtClean="0"/>
              <a:t>Sample iperf3 output</a:t>
            </a:r>
            <a:endParaRPr lang="en-US" dirty="0"/>
          </a:p>
        </p:txBody>
      </p:sp>
      <p:sp>
        <p:nvSpPr>
          <p:cNvPr id="3" name="Content Placeholder 2"/>
          <p:cNvSpPr>
            <a:spLocks noGrp="1"/>
          </p:cNvSpPr>
          <p:nvPr>
            <p:ph idx="1"/>
          </p:nvPr>
        </p:nvSpPr>
        <p:spPr>
          <a:xfrm>
            <a:off x="132522" y="695739"/>
            <a:ext cx="9011478" cy="5430425"/>
          </a:xfrm>
        </p:spPr>
        <p:txBody>
          <a:bodyPr>
            <a:noAutofit/>
          </a:bodyPr>
          <a:lstStyle/>
          <a:p>
            <a:pPr>
              <a:lnSpc>
                <a:spcPct val="70000"/>
              </a:lnSpc>
            </a:pPr>
            <a:r>
              <a:rPr lang="en-US" sz="1400" b="1" dirty="0">
                <a:latin typeface="Courier New"/>
                <a:cs typeface="Courier New"/>
              </a:rPr>
              <a:t>iperf3 -c 10.28.0.43</a:t>
            </a:r>
          </a:p>
          <a:p>
            <a:pPr>
              <a:lnSpc>
                <a:spcPct val="70000"/>
              </a:lnSpc>
            </a:pPr>
            <a:r>
              <a:rPr lang="en-US" sz="1400" b="1" dirty="0">
                <a:latin typeface="Courier New"/>
                <a:cs typeface="Courier New"/>
              </a:rPr>
              <a:t>Connecting to host 10.28.0.43, port 5201</a:t>
            </a:r>
          </a:p>
          <a:p>
            <a:pPr>
              <a:lnSpc>
                <a:spcPct val="70000"/>
              </a:lnSpc>
            </a:pPr>
            <a:r>
              <a:rPr lang="en-US" sz="1400" b="1" dirty="0">
                <a:latin typeface="Courier New"/>
                <a:cs typeface="Courier New"/>
              </a:rPr>
              <a:t>[  4] local 10.28.0.11 port 53389 connected to 10.28.0.43 port 5201</a:t>
            </a:r>
          </a:p>
          <a:p>
            <a:pPr>
              <a:lnSpc>
                <a:spcPct val="70000"/>
              </a:lnSpc>
            </a:pPr>
            <a:r>
              <a:rPr lang="en-US" sz="1400" b="1" dirty="0">
                <a:latin typeface="Courier New"/>
                <a:cs typeface="Courier New"/>
              </a:rPr>
              <a:t>[ ID] Interval           Transfer     Bandwidth       </a:t>
            </a:r>
            <a:r>
              <a:rPr lang="en-US" sz="1400" b="1" dirty="0" err="1">
                <a:latin typeface="Courier New"/>
                <a:cs typeface="Courier New"/>
              </a:rPr>
              <a:t>Retr</a:t>
            </a:r>
            <a:r>
              <a:rPr lang="en-US" sz="1400" b="1" dirty="0">
                <a:latin typeface="Courier New"/>
                <a:cs typeface="Courier New"/>
              </a:rPr>
              <a:t>  </a:t>
            </a:r>
            <a:r>
              <a:rPr lang="en-US" sz="1400" b="1" dirty="0" err="1">
                <a:latin typeface="Courier New"/>
                <a:cs typeface="Courier New"/>
              </a:rPr>
              <a:t>Cwnd</a:t>
            </a:r>
            <a:endParaRPr lang="en-US" sz="1400" b="1" dirty="0">
              <a:latin typeface="Courier New"/>
              <a:cs typeface="Courier New"/>
            </a:endParaRPr>
          </a:p>
          <a:p>
            <a:pPr>
              <a:lnSpc>
                <a:spcPct val="70000"/>
              </a:lnSpc>
            </a:pPr>
            <a:r>
              <a:rPr lang="sk-SK" sz="1400" b="1" dirty="0">
                <a:latin typeface="Courier New"/>
                <a:cs typeface="Courier New"/>
              </a:rPr>
              <a:t>[  4]   0.00-1.09   sec  2.50 MBytes  19.2 Mbits/sec    0    446 KBytes</a:t>
            </a:r>
          </a:p>
          <a:p>
            <a:pPr>
              <a:lnSpc>
                <a:spcPct val="70000"/>
              </a:lnSpc>
            </a:pPr>
            <a:r>
              <a:rPr lang="fr-FR" sz="1400" b="1" dirty="0">
                <a:latin typeface="Courier New"/>
                <a:cs typeface="Courier New"/>
              </a:rPr>
              <a:t>[  4]   1.09-2.09   sec  18.8 </a:t>
            </a:r>
            <a:r>
              <a:rPr lang="fr-FR" sz="1400" b="1" dirty="0" err="1">
                <a:latin typeface="Courier New"/>
                <a:cs typeface="Courier New"/>
              </a:rPr>
              <a:t>MBytes</a:t>
            </a:r>
            <a:r>
              <a:rPr lang="fr-FR" sz="1400" b="1" dirty="0">
                <a:latin typeface="Courier New"/>
                <a:cs typeface="Courier New"/>
              </a:rPr>
              <a:t>   157 Mbits/sec    0   3.46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2.09-3.09   sec   325 </a:t>
            </a:r>
            <a:r>
              <a:rPr lang="fr-FR" sz="1400" b="1" dirty="0" err="1">
                <a:latin typeface="Courier New"/>
                <a:cs typeface="Courier New"/>
              </a:rPr>
              <a:t>MBytes</a:t>
            </a:r>
            <a:r>
              <a:rPr lang="fr-FR" sz="1400" b="1" dirty="0">
                <a:latin typeface="Courier New"/>
                <a:cs typeface="Courier New"/>
              </a:rPr>
              <a:t>  2.73 Gbits/sec  154   74.9 </a:t>
            </a:r>
            <a:r>
              <a:rPr lang="fr-FR" sz="1400" b="1" dirty="0" err="1">
                <a:latin typeface="Courier New"/>
                <a:cs typeface="Courier New"/>
              </a:rPr>
              <a:t>MBytes</a:t>
            </a:r>
            <a:endParaRPr lang="fr-FR" sz="1400" b="1" dirty="0">
              <a:latin typeface="Courier New"/>
              <a:cs typeface="Courier New"/>
            </a:endParaRPr>
          </a:p>
          <a:p>
            <a:pPr>
              <a:lnSpc>
                <a:spcPct val="70000"/>
              </a:lnSpc>
            </a:pPr>
            <a:r>
              <a:rPr lang="sk-SK" sz="1400" b="1" dirty="0">
                <a:latin typeface="Courier New"/>
                <a:cs typeface="Courier New"/>
              </a:rPr>
              <a:t>[  4]   3.09-4.09   sec   430 MBytes  3.60 Gbits/sec  1356   39.1 MBytes</a:t>
            </a:r>
          </a:p>
          <a:p>
            <a:pPr>
              <a:lnSpc>
                <a:spcPct val="70000"/>
              </a:lnSpc>
            </a:pPr>
            <a:r>
              <a:rPr lang="fr-FR" sz="1400" b="1" dirty="0">
                <a:latin typeface="Courier New"/>
                <a:cs typeface="Courier New"/>
              </a:rPr>
              <a:t>[  4]   4.09-5.09   sec   419 </a:t>
            </a:r>
            <a:r>
              <a:rPr lang="fr-FR" sz="1400" b="1" dirty="0" err="1">
                <a:latin typeface="Courier New"/>
                <a:cs typeface="Courier New"/>
              </a:rPr>
              <a:t>MBytes</a:t>
            </a:r>
            <a:r>
              <a:rPr lang="fr-FR" sz="1400" b="1" dirty="0">
                <a:latin typeface="Courier New"/>
                <a:cs typeface="Courier New"/>
              </a:rPr>
              <a:t>  3.52 Gbits/sec    0   40.6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5.09-6.09   sec   434 </a:t>
            </a:r>
            <a:r>
              <a:rPr lang="fr-FR" sz="1400" b="1" dirty="0" err="1">
                <a:latin typeface="Courier New"/>
                <a:cs typeface="Courier New"/>
              </a:rPr>
              <a:t>MBytes</a:t>
            </a:r>
            <a:r>
              <a:rPr lang="fr-FR" sz="1400" b="1" dirty="0">
                <a:latin typeface="Courier New"/>
                <a:cs typeface="Courier New"/>
              </a:rPr>
              <a:t>  3.64 Gbits/sec    0   41.9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6.09-7.09   sec   454 </a:t>
            </a:r>
            <a:r>
              <a:rPr lang="fr-FR" sz="1400" b="1" dirty="0" err="1">
                <a:latin typeface="Courier New"/>
                <a:cs typeface="Courier New"/>
              </a:rPr>
              <a:t>MBytes</a:t>
            </a:r>
            <a:r>
              <a:rPr lang="fr-FR" sz="1400" b="1" dirty="0">
                <a:latin typeface="Courier New"/>
                <a:cs typeface="Courier New"/>
              </a:rPr>
              <a:t>  3.80 Gbits/sec    0   42.9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7.09-8.09   sec   444 </a:t>
            </a:r>
            <a:r>
              <a:rPr lang="fr-FR" sz="1400" b="1" dirty="0" err="1">
                <a:latin typeface="Courier New"/>
                <a:cs typeface="Courier New"/>
              </a:rPr>
              <a:t>MBytes</a:t>
            </a:r>
            <a:r>
              <a:rPr lang="fr-FR" sz="1400" b="1" dirty="0">
                <a:latin typeface="Courier New"/>
                <a:cs typeface="Courier New"/>
              </a:rPr>
              <a:t>  3.73 Gbits/sec    0   43.8 </a:t>
            </a:r>
            <a:r>
              <a:rPr lang="fr-FR" sz="1400" b="1" dirty="0" err="1">
                <a:latin typeface="Courier New"/>
                <a:cs typeface="Courier New"/>
              </a:rPr>
              <a:t>MBytes</a:t>
            </a:r>
            <a:endParaRPr lang="fr-FR" sz="1400" b="1" dirty="0">
              <a:latin typeface="Courier New"/>
              <a:cs typeface="Courier New"/>
            </a:endParaRPr>
          </a:p>
          <a:p>
            <a:pPr>
              <a:lnSpc>
                <a:spcPct val="70000"/>
              </a:lnSpc>
            </a:pPr>
            <a:r>
              <a:rPr lang="fr-FR" sz="1400" b="1" dirty="0">
                <a:latin typeface="Courier New"/>
                <a:cs typeface="Courier New"/>
              </a:rPr>
              <a:t>[  4]   8.09-9.09   sec   477 </a:t>
            </a:r>
            <a:r>
              <a:rPr lang="fr-FR" sz="1400" b="1" dirty="0" err="1">
                <a:latin typeface="Courier New"/>
                <a:cs typeface="Courier New"/>
              </a:rPr>
              <a:t>MBytes</a:t>
            </a:r>
            <a:r>
              <a:rPr lang="fr-FR" sz="1400" b="1" dirty="0">
                <a:latin typeface="Courier New"/>
                <a:cs typeface="Courier New"/>
              </a:rPr>
              <a:t>  4.00 Gbits/sec    0   44.5 </a:t>
            </a:r>
            <a:r>
              <a:rPr lang="fr-FR" sz="1400" b="1" dirty="0" err="1">
                <a:latin typeface="Courier New"/>
                <a:cs typeface="Courier New"/>
              </a:rPr>
              <a:t>MBytes</a:t>
            </a:r>
            <a:endParaRPr lang="fr-FR" sz="1400" b="1" dirty="0">
              <a:latin typeface="Courier New"/>
              <a:cs typeface="Courier New"/>
            </a:endParaRPr>
          </a:p>
          <a:p>
            <a:pPr>
              <a:lnSpc>
                <a:spcPct val="70000"/>
              </a:lnSpc>
            </a:pPr>
            <a:r>
              <a:rPr lang="sk-SK" sz="1400" b="1" dirty="0">
                <a:latin typeface="Courier New"/>
                <a:cs typeface="Courier New"/>
              </a:rPr>
              <a:t>[  4]   9.09-10.09  sec   468 MBytes  3.93 Gbits/sec    0   45.0 MBytes</a:t>
            </a:r>
          </a:p>
          <a:p>
            <a:pPr>
              <a:lnSpc>
                <a:spcPct val="70000"/>
              </a:lnSpc>
            </a:pPr>
            <a:r>
              <a:rPr lang="sk-SK" sz="1400" b="1" dirty="0">
                <a:latin typeface="Courier New"/>
                <a:cs typeface="Courier New"/>
              </a:rPr>
              <a:t>- - - - - - - - - - - - - - - - - - - - - - - - -</a:t>
            </a:r>
          </a:p>
          <a:p>
            <a:pPr>
              <a:lnSpc>
                <a:spcPct val="70000"/>
              </a:lnSpc>
            </a:pPr>
            <a:r>
              <a:rPr lang="sk-SK" sz="1400" b="1" dirty="0">
                <a:latin typeface="Courier New"/>
                <a:cs typeface="Courier New"/>
              </a:rPr>
              <a:t>[ ID] Interval           Transfer     Bandwidth       Retr</a:t>
            </a:r>
          </a:p>
          <a:p>
            <a:pPr>
              <a:lnSpc>
                <a:spcPct val="70000"/>
              </a:lnSpc>
            </a:pPr>
            <a:r>
              <a:rPr lang="en-US" sz="1400" b="1" dirty="0">
                <a:latin typeface="Courier New"/>
                <a:cs typeface="Courier New"/>
              </a:rPr>
              <a:t>[  4]   0.00-10.09  sec  3.39 </a:t>
            </a:r>
            <a:r>
              <a:rPr lang="en-US" sz="1400" b="1" dirty="0" err="1">
                <a:latin typeface="Courier New"/>
                <a:cs typeface="Courier New"/>
              </a:rPr>
              <a:t>GBytes</a:t>
            </a:r>
            <a:r>
              <a:rPr lang="en-US" sz="1400" b="1" dirty="0">
                <a:latin typeface="Courier New"/>
                <a:cs typeface="Courier New"/>
              </a:rPr>
              <a:t>  2.89 </a:t>
            </a:r>
            <a:r>
              <a:rPr lang="en-US" sz="1400" b="1" dirty="0" err="1">
                <a:latin typeface="Courier New"/>
                <a:cs typeface="Courier New"/>
              </a:rPr>
              <a:t>Gbits</a:t>
            </a:r>
            <a:r>
              <a:rPr lang="en-US" sz="1400" b="1" dirty="0">
                <a:latin typeface="Courier New"/>
                <a:cs typeface="Courier New"/>
              </a:rPr>
              <a:t>/sec  1510             sender</a:t>
            </a:r>
          </a:p>
          <a:p>
            <a:pPr>
              <a:lnSpc>
                <a:spcPct val="70000"/>
              </a:lnSpc>
            </a:pPr>
            <a:r>
              <a:rPr lang="en-US" sz="1400" b="1" dirty="0">
                <a:latin typeface="Courier New"/>
                <a:cs typeface="Courier New"/>
              </a:rPr>
              <a:t>[  4]   0.00-10.09  sec  3.32 </a:t>
            </a:r>
            <a:r>
              <a:rPr lang="en-US" sz="1400" b="1" dirty="0" err="1">
                <a:latin typeface="Courier New"/>
                <a:cs typeface="Courier New"/>
              </a:rPr>
              <a:t>GBytes</a:t>
            </a:r>
            <a:r>
              <a:rPr lang="en-US" sz="1400" b="1" dirty="0">
                <a:latin typeface="Courier New"/>
                <a:cs typeface="Courier New"/>
              </a:rPr>
              <a:t>  2.83 </a:t>
            </a:r>
            <a:r>
              <a:rPr lang="en-US" sz="1400" b="1" dirty="0" err="1">
                <a:latin typeface="Courier New"/>
                <a:cs typeface="Courier New"/>
              </a:rPr>
              <a:t>Gbits</a:t>
            </a:r>
            <a:r>
              <a:rPr lang="en-US" sz="1400" b="1" dirty="0">
                <a:latin typeface="Courier New"/>
                <a:cs typeface="Courier New"/>
              </a:rPr>
              <a:t>/sec                  receiver</a:t>
            </a:r>
          </a:p>
          <a:p>
            <a:pPr>
              <a:lnSpc>
                <a:spcPct val="70000"/>
              </a:lnSpc>
            </a:pPr>
            <a:endParaRPr lang="en-US" sz="1400" b="1" dirty="0">
              <a:latin typeface="Courier New"/>
              <a:cs typeface="Courier New"/>
            </a:endParaRPr>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8</a:t>
            </a:fld>
            <a:endParaRPr lang="en-US" dirty="0"/>
          </a:p>
        </p:txBody>
      </p:sp>
    </p:spTree>
    <p:extLst>
      <p:ext uri="{BB962C8B-B14F-4D97-AF65-F5344CB8AC3E}">
        <p14:creationId xmlns:p14="http://schemas.microsoft.com/office/powerpoint/2010/main" val="107276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bwctl features</a:t>
            </a:r>
            <a:endParaRPr lang="en-US" dirty="0"/>
          </a:p>
        </p:txBody>
      </p:sp>
      <p:sp>
        <p:nvSpPr>
          <p:cNvPr id="3" name="Content Placeholder 2"/>
          <p:cNvSpPr>
            <a:spLocks noGrp="1"/>
          </p:cNvSpPr>
          <p:nvPr>
            <p:ph idx="1"/>
          </p:nvPr>
        </p:nvSpPr>
        <p:spPr>
          <a:xfrm>
            <a:off x="167115" y="1600200"/>
            <a:ext cx="8767991" cy="4525963"/>
          </a:xfrm>
        </p:spPr>
        <p:txBody>
          <a:bodyPr>
            <a:normAutofit/>
          </a:bodyPr>
          <a:lstStyle/>
          <a:p>
            <a:r>
              <a:rPr lang="en-US" dirty="0" smtClean="0"/>
              <a:t>Bwctl now lets you run any of the following between any 2 perfSONAR nodes:</a:t>
            </a:r>
          </a:p>
          <a:p>
            <a:pPr lvl="1"/>
            <a:r>
              <a:rPr lang="en-US" dirty="0" smtClean="0"/>
              <a:t>iperf3</a:t>
            </a:r>
            <a:r>
              <a:rPr lang="en-US" dirty="0"/>
              <a:t>, </a:t>
            </a:r>
            <a:r>
              <a:rPr lang="en-US" dirty="0" err="1"/>
              <a:t>nuttcp</a:t>
            </a:r>
            <a:r>
              <a:rPr lang="en-US" dirty="0"/>
              <a:t>, ping, </a:t>
            </a:r>
            <a:r>
              <a:rPr lang="en-US" dirty="0" err="1"/>
              <a:t>owping</a:t>
            </a:r>
            <a:r>
              <a:rPr lang="en-US" dirty="0"/>
              <a:t>, traceroute, and </a:t>
            </a:r>
            <a:r>
              <a:rPr lang="en-US" dirty="0" err="1"/>
              <a:t>tracepath</a:t>
            </a:r>
            <a:r>
              <a:rPr lang="en-US" dirty="0"/>
              <a:t> </a:t>
            </a:r>
            <a:endParaRPr lang="en-US" dirty="0" smtClean="0"/>
          </a:p>
          <a:p>
            <a:r>
              <a:rPr lang="en-US" dirty="0" smtClean="0">
                <a:cs typeface="Courier"/>
              </a:rPr>
              <a:t>Sample Commands:</a:t>
            </a:r>
          </a:p>
          <a:p>
            <a:r>
              <a:rPr lang="en-US" sz="1800" dirty="0" smtClean="0">
                <a:latin typeface="Courier"/>
                <a:cs typeface="Courier"/>
              </a:rPr>
              <a:t>bwctl </a:t>
            </a:r>
            <a:r>
              <a:rPr lang="en-US" sz="1800" dirty="0">
                <a:latin typeface="Courier"/>
                <a:cs typeface="Courier"/>
              </a:rPr>
              <a:t>-c psmsu02.aglt2.org -s elpa-pt1.es.net -T </a:t>
            </a:r>
            <a:r>
              <a:rPr lang="en-US" sz="1800" dirty="0" smtClean="0">
                <a:latin typeface="Courier"/>
                <a:cs typeface="Courier"/>
              </a:rPr>
              <a:t>iperf3</a:t>
            </a:r>
            <a:endParaRPr lang="en-US" sz="1800" dirty="0">
              <a:latin typeface="Courier"/>
              <a:cs typeface="Courier"/>
            </a:endParaRPr>
          </a:p>
          <a:p>
            <a:r>
              <a:rPr lang="en-US" sz="1800" dirty="0" err="1">
                <a:latin typeface="Courier"/>
                <a:cs typeface="Courier"/>
              </a:rPr>
              <a:t>bwping</a:t>
            </a:r>
            <a:r>
              <a:rPr lang="en-US" sz="1800" dirty="0">
                <a:latin typeface="Courier"/>
                <a:cs typeface="Courier"/>
              </a:rPr>
              <a:t> -s atla-pt1.es.net -c ga-pt1.</a:t>
            </a:r>
            <a:r>
              <a:rPr lang="en-US" sz="1800" dirty="0" smtClean="0">
                <a:latin typeface="Courier"/>
                <a:cs typeface="Courier"/>
              </a:rPr>
              <a:t>es.net</a:t>
            </a:r>
            <a:endParaRPr lang="en-US" sz="1800" dirty="0">
              <a:latin typeface="Courier"/>
              <a:cs typeface="Courier"/>
            </a:endParaRPr>
          </a:p>
          <a:p>
            <a:r>
              <a:rPr lang="en-US" sz="1800" dirty="0" err="1">
                <a:latin typeface="Courier"/>
                <a:cs typeface="Courier"/>
              </a:rPr>
              <a:t>bwping</a:t>
            </a:r>
            <a:r>
              <a:rPr lang="en-US" sz="1800" dirty="0">
                <a:latin typeface="Courier"/>
                <a:cs typeface="Courier"/>
              </a:rPr>
              <a:t> -E -c </a:t>
            </a:r>
            <a:r>
              <a:rPr lang="en-US" sz="1800" dirty="0" smtClean="0">
                <a:latin typeface="Courier"/>
                <a:cs typeface="Courier"/>
                <a:hlinkClick r:id="rId2"/>
              </a:rPr>
              <a:t>www.google.com</a:t>
            </a:r>
            <a:endParaRPr lang="en-US" sz="1800" dirty="0">
              <a:latin typeface="Courier"/>
              <a:cs typeface="Courier"/>
            </a:endParaRPr>
          </a:p>
          <a:p>
            <a:r>
              <a:rPr lang="en-US" sz="1800" dirty="0" err="1">
                <a:latin typeface="Courier"/>
                <a:cs typeface="Courier"/>
              </a:rPr>
              <a:t>bwtraceroute</a:t>
            </a:r>
            <a:r>
              <a:rPr lang="en-US" sz="1800" dirty="0">
                <a:latin typeface="Courier"/>
                <a:cs typeface="Courier"/>
              </a:rPr>
              <a:t> -T </a:t>
            </a:r>
            <a:r>
              <a:rPr lang="en-US" sz="1800" dirty="0" err="1">
                <a:latin typeface="Courier"/>
                <a:cs typeface="Courier"/>
              </a:rPr>
              <a:t>tracepath</a:t>
            </a:r>
            <a:r>
              <a:rPr lang="en-US" sz="1800" dirty="0">
                <a:latin typeface="Courier"/>
                <a:cs typeface="Courier"/>
              </a:rPr>
              <a:t> -c lbl-pt1.es.net -l 8192 -s atla-pt1.</a:t>
            </a:r>
            <a:r>
              <a:rPr lang="en-US" sz="1800" dirty="0" smtClean="0">
                <a:latin typeface="Courier"/>
                <a:cs typeface="Courier"/>
              </a:rPr>
              <a:t>es.net</a:t>
            </a:r>
            <a:endParaRPr lang="en-US" sz="1800" dirty="0">
              <a:latin typeface="Courier"/>
              <a:cs typeface="Courier"/>
            </a:endParaRPr>
          </a:p>
          <a:p>
            <a:r>
              <a:rPr lang="en-US" sz="1800" dirty="0" err="1">
                <a:latin typeface="Courier"/>
                <a:cs typeface="Courier"/>
              </a:rPr>
              <a:t>bwping</a:t>
            </a:r>
            <a:r>
              <a:rPr lang="en-US" sz="1800" dirty="0">
                <a:latin typeface="Courier"/>
                <a:cs typeface="Courier"/>
              </a:rPr>
              <a:t> -T owamp -s atla-pt1.es.net -c ga-pt1.es.net -N 1000 -</a:t>
            </a:r>
            <a:r>
              <a:rPr lang="en-US" sz="1800" dirty="0" err="1">
                <a:latin typeface="Courier"/>
                <a:cs typeface="Courier"/>
              </a:rPr>
              <a:t>i</a:t>
            </a:r>
            <a:r>
              <a:rPr lang="en-US" sz="1800" dirty="0">
                <a:latin typeface="Courier"/>
                <a:cs typeface="Courier"/>
              </a:rPr>
              <a:t> .01</a:t>
            </a:r>
          </a:p>
        </p:txBody>
      </p:sp>
      <p:sp>
        <p:nvSpPr>
          <p:cNvPr id="4" name="Date Placeholder 3"/>
          <p:cNvSpPr>
            <a:spLocks noGrp="1"/>
          </p:cNvSpPr>
          <p:nvPr>
            <p:ph type="dt" sz="half" idx="10"/>
          </p:nvPr>
        </p:nvSpPr>
        <p:spPr/>
        <p:txBody>
          <a:bodyPr/>
          <a:lstStyle/>
          <a:p>
            <a:pPr>
              <a:defRPr/>
            </a:pPr>
            <a:fld id="{087BE274-2920-464F-BD83-825BA3315F3E}" type="datetime1">
              <a:rPr lang="en-US" smtClean="0"/>
              <a:pPr>
                <a:defRPr/>
              </a:pPr>
              <a:t>2/25/2014</a:t>
            </a:fld>
            <a:endParaRPr lang="en-US" dirty="0"/>
          </a:p>
        </p:txBody>
      </p:sp>
      <p:sp>
        <p:nvSpPr>
          <p:cNvPr id="5" name="Slide Number Placeholder 4"/>
          <p:cNvSpPr>
            <a:spLocks noGrp="1"/>
          </p:cNvSpPr>
          <p:nvPr>
            <p:ph type="sldNum" sz="quarter" idx="12"/>
          </p:nvPr>
        </p:nvSpPr>
        <p:spPr/>
        <p:txBody>
          <a:bodyPr/>
          <a:lstStyle/>
          <a:p>
            <a:pPr>
              <a:defRPr/>
            </a:pPr>
            <a:fld id="{C742DE2B-1862-AC46-8E34-76F2DE4B4D31}" type="slidenum">
              <a:rPr lang="en-US" smtClean="0"/>
              <a:pPr>
                <a:defRPr/>
              </a:pPr>
              <a:t>9</a:t>
            </a:fld>
            <a:endParaRPr lang="en-US" dirty="0"/>
          </a:p>
        </p:txBody>
      </p:sp>
    </p:spTree>
    <p:extLst>
      <p:ext uri="{BB962C8B-B14F-4D97-AF65-F5344CB8AC3E}">
        <p14:creationId xmlns:p14="http://schemas.microsoft.com/office/powerpoint/2010/main" val="2188893224"/>
      </p:ext>
    </p:extLst>
  </p:cSld>
  <p:clrMapOvr>
    <a:masterClrMapping/>
  </p:clrMapOvr>
</p:sld>
</file>

<file path=ppt/theme/theme1.xml><?xml version="1.0" encoding="utf-8"?>
<a:theme xmlns:a="http://schemas.openxmlformats.org/drawingml/2006/main" name="19362_ESnet_PPT_Template">
  <a:themeElements>
    <a:clrScheme name="ESnet Theme Colors 1">
      <a:dk1>
        <a:sysClr val="windowText" lastClr="000000"/>
      </a:dk1>
      <a:lt1>
        <a:sysClr val="window" lastClr="FFFFFF"/>
      </a:lt1>
      <a:dk2>
        <a:srgbClr val="000000"/>
      </a:dk2>
      <a:lt2>
        <a:srgbClr val="808080"/>
      </a:lt2>
      <a:accent1>
        <a:srgbClr val="619FC4"/>
      </a:accent1>
      <a:accent2>
        <a:srgbClr val="006394"/>
      </a:accent2>
      <a:accent3>
        <a:srgbClr val="99CCCC"/>
      </a:accent3>
      <a:accent4>
        <a:srgbClr val="006666"/>
      </a:accent4>
      <a:accent5>
        <a:srgbClr val="669999"/>
      </a:accent5>
      <a:accent6>
        <a:srgbClr val="00999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19362_ESnet_PPT_Template.pot</Template>
  <TotalTime>14230</TotalTime>
  <Words>2382</Words>
  <Application>Microsoft Office PowerPoint</Application>
  <PresentationFormat>On-screen Show (4:3)</PresentationFormat>
  <Paragraphs>279</Paragraphs>
  <Slides>28</Slides>
  <Notes>14</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19362_ESnet_PPT_Template</vt:lpstr>
      <vt:lpstr>1_Custom Design</vt:lpstr>
      <vt:lpstr>ESnet perfSONAR Update</vt:lpstr>
      <vt:lpstr>Overview</vt:lpstr>
      <vt:lpstr>What is perfSONAR?</vt:lpstr>
      <vt:lpstr>A small amount of packet loss makes a huge difference in TCP performance</vt:lpstr>
      <vt:lpstr>Toolkit Deployment (Note: There is now enough critical mass to be really useful)</vt:lpstr>
      <vt:lpstr>perfSONAR Update</vt:lpstr>
      <vt:lpstr>Iperf3: https://code.google.com/p/iperf/</vt:lpstr>
      <vt:lpstr>Sample iperf3 output</vt:lpstr>
      <vt:lpstr>New bwctl features</vt:lpstr>
      <vt:lpstr>2 models for perfSONAR deployments:</vt:lpstr>
      <vt:lpstr>perfSONAR Mesh Configuration </vt:lpstr>
      <vt:lpstr>Overview</vt:lpstr>
      <vt:lpstr>perfSONAR Roadmap https://code.google.com/p/perfsonar-ps/wiki/RoadMap </vt:lpstr>
      <vt:lpstr>perfSONAR collaboration has been re-invigorated</vt:lpstr>
      <vt:lpstr>Overview</vt:lpstr>
      <vt:lpstr>Lookup Service Directory Search:  http://stats.es.net/ServicesDirectory/</vt:lpstr>
      <vt:lpstr>Overview</vt:lpstr>
      <vt:lpstr>Review of NTP Amplification Report in perfSONAR</vt:lpstr>
      <vt:lpstr>Review of NTP Amplification Report in perfSONAR</vt:lpstr>
      <vt:lpstr>Review of NTP Amplification Report in perfSONAR</vt:lpstr>
      <vt:lpstr>Review of NTP Amplification Report in perfSONAR</vt:lpstr>
      <vt:lpstr>Overview</vt:lpstr>
      <vt:lpstr>Dashboard Review</vt:lpstr>
      <vt:lpstr>Dashboard Review (cont.)</vt:lpstr>
      <vt:lpstr>Dashboard Review (cont.)</vt:lpstr>
      <vt:lpstr>Overview</vt:lpstr>
      <vt:lpstr>ESCC Training on perfSONAR</vt:lpstr>
      <vt:lpstr>ESnet perfSONAR Update</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 Arial 32 pt</dc:title>
  <dc:creator>Wendy Tsabba</dc:creator>
  <cp:lastModifiedBy>Philip J. Demar</cp:lastModifiedBy>
  <cp:revision>321</cp:revision>
  <cp:lastPrinted>2011-09-27T17:47:57Z</cp:lastPrinted>
  <dcterms:created xsi:type="dcterms:W3CDTF">2011-02-26T00:20:18Z</dcterms:created>
  <dcterms:modified xsi:type="dcterms:W3CDTF">2014-02-25T18:40:49Z</dcterms:modified>
</cp:coreProperties>
</file>