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3" r:id="rId3"/>
    <p:sldId id="264" r:id="rId4"/>
    <p:sldId id="266" r:id="rId5"/>
    <p:sldId id="265" r:id="rId6"/>
    <p:sldId id="257" r:id="rId7"/>
    <p:sldId id="258" r:id="rId8"/>
    <p:sldId id="259" r:id="rId9"/>
    <p:sldId id="267" r:id="rId10"/>
    <p:sldId id="270" r:id="rId11"/>
    <p:sldId id="269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1" d="100"/>
          <a:sy n="91" d="100"/>
        </p:scale>
        <p:origin x="123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B2803-B60B-4796-8AF6-729F934EE77B}" type="datetimeFigureOut">
              <a:rPr lang="en-US" smtClean="0"/>
              <a:t>9/17/2013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C27A8-EF3A-44A0-A0E0-E67058F019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797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B2803-B60B-4796-8AF6-729F934EE77B}" type="datetimeFigureOut">
              <a:rPr lang="en-US" smtClean="0"/>
              <a:t>9/17/2013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C27A8-EF3A-44A0-A0E0-E67058F019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1698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B2803-B60B-4796-8AF6-729F934EE77B}" type="datetimeFigureOut">
              <a:rPr lang="en-US" smtClean="0"/>
              <a:t>9/17/2013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C27A8-EF3A-44A0-A0E0-E67058F019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3370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B2803-B60B-4796-8AF6-729F934EE77B}" type="datetimeFigureOut">
              <a:rPr lang="en-US" smtClean="0"/>
              <a:t>9/17/2013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C27A8-EF3A-44A0-A0E0-E67058F019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5341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B2803-B60B-4796-8AF6-729F934EE77B}" type="datetimeFigureOut">
              <a:rPr lang="en-US" smtClean="0"/>
              <a:t>9/17/2013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C27A8-EF3A-44A0-A0E0-E67058F019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5971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B2803-B60B-4796-8AF6-729F934EE77B}" type="datetimeFigureOut">
              <a:rPr lang="en-US" smtClean="0"/>
              <a:t>9/17/2013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C27A8-EF3A-44A0-A0E0-E67058F019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460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B2803-B60B-4796-8AF6-729F934EE77B}" type="datetimeFigureOut">
              <a:rPr lang="en-US" smtClean="0"/>
              <a:t>9/17/2013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C27A8-EF3A-44A0-A0E0-E67058F019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4170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B2803-B60B-4796-8AF6-729F934EE77B}" type="datetimeFigureOut">
              <a:rPr lang="en-US" smtClean="0"/>
              <a:t>9/17/2013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C27A8-EF3A-44A0-A0E0-E67058F019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926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B2803-B60B-4796-8AF6-729F934EE77B}" type="datetimeFigureOut">
              <a:rPr lang="en-US" smtClean="0"/>
              <a:t>9/17/2013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C27A8-EF3A-44A0-A0E0-E67058F019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710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B2803-B60B-4796-8AF6-729F934EE77B}" type="datetimeFigureOut">
              <a:rPr lang="en-US" smtClean="0"/>
              <a:t>9/17/2013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C27A8-EF3A-44A0-A0E0-E67058F019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503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B2803-B60B-4796-8AF6-729F934EE77B}" type="datetimeFigureOut">
              <a:rPr lang="en-US" smtClean="0"/>
              <a:t>9/17/2013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C27A8-EF3A-44A0-A0E0-E67058F019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9988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6B2803-B60B-4796-8AF6-729F934EE77B}" type="datetimeFigureOut">
              <a:rPr lang="en-US" smtClean="0"/>
              <a:t>9/17/2013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DC27A8-EF3A-44A0-A0E0-E67058F019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791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emf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6D ionization cooling demonstration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P. Snopok, </a:t>
            </a:r>
            <a:r>
              <a:rPr lang="en-US" dirty="0" smtClean="0"/>
              <a:t>IIT/</a:t>
            </a:r>
            <a:r>
              <a:rPr lang="en-US" dirty="0" err="1" smtClean="0"/>
              <a:t>Fermilab</a:t>
            </a:r>
            <a:endParaRPr lang="en-US" dirty="0" smtClean="0"/>
          </a:p>
          <a:p>
            <a:r>
              <a:rPr lang="en-US" dirty="0" smtClean="0"/>
              <a:t>Vacuum RF 6D cooling mini-workshop</a:t>
            </a:r>
            <a:endParaRPr lang="en-US" dirty="0" smtClean="0"/>
          </a:p>
          <a:p>
            <a:r>
              <a:rPr lang="en-US" dirty="0" smtClean="0"/>
              <a:t>September </a:t>
            </a:r>
            <a:r>
              <a:rPr lang="en-US" dirty="0" smtClean="0"/>
              <a:t>18, </a:t>
            </a:r>
            <a:r>
              <a:rPr lang="en-US" dirty="0" smtClean="0"/>
              <a:t>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378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/>
          <p:cNvSpPr/>
          <p:nvPr/>
        </p:nvSpPr>
        <p:spPr>
          <a:xfrm>
            <a:off x="195488" y="3181417"/>
            <a:ext cx="773082" cy="1009147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</a:t>
            </a:r>
            <a:r>
              <a:rPr lang="en-US" dirty="0"/>
              <a:t>Use </a:t>
            </a:r>
            <a:r>
              <a:rPr lang="en-US" dirty="0" err="1"/>
              <a:t>nuSTORM</a:t>
            </a:r>
            <a:r>
              <a:rPr lang="en-US" dirty="0"/>
              <a:t> </a:t>
            </a:r>
            <a:r>
              <a:rPr lang="en-US" dirty="0" smtClean="0"/>
              <a:t>beam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9/03/13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6D ICE meeting, K. Yonehara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9A1F2-1928-1D4A-8584-329455AEC8B6}" type="slidenum">
              <a:rPr lang="en-US" smtClean="0"/>
              <a:t>10</a:t>
            </a:fld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85911" y="3684112"/>
            <a:ext cx="1630524" cy="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Isosceles Triangle 14"/>
          <p:cNvSpPr/>
          <p:nvPr/>
        </p:nvSpPr>
        <p:spPr>
          <a:xfrm rot="18900000">
            <a:off x="1422124" y="3245045"/>
            <a:ext cx="1060704" cy="548304"/>
          </a:xfrm>
          <a:prstGeom prst="triangle">
            <a:avLst>
              <a:gd name="adj" fmla="val 49065"/>
            </a:avLst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Isosceles Triangle 15"/>
          <p:cNvSpPr/>
          <p:nvPr/>
        </p:nvSpPr>
        <p:spPr>
          <a:xfrm rot="18900000" flipH="1" flipV="1">
            <a:off x="1745032" y="2266435"/>
            <a:ext cx="1060704" cy="548304"/>
          </a:xfrm>
          <a:prstGeom prst="triangle">
            <a:avLst>
              <a:gd name="adj" fmla="val 49065"/>
            </a:avLst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2521347" y="2397944"/>
            <a:ext cx="1328689" cy="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3899646" y="1636998"/>
            <a:ext cx="455936" cy="1472460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4501636" y="1643936"/>
            <a:ext cx="1448710" cy="1472460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6115740" y="1643936"/>
            <a:ext cx="455936" cy="1472460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6737573" y="1636998"/>
            <a:ext cx="1448710" cy="1472460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8359612" y="1651793"/>
            <a:ext cx="455936" cy="1472460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Connector 23"/>
          <p:cNvCxnSpPr/>
          <p:nvPr/>
        </p:nvCxnSpPr>
        <p:spPr>
          <a:xfrm flipH="1" flipV="1">
            <a:off x="2133143" y="2758089"/>
            <a:ext cx="3334" cy="557265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1299728" y="3733717"/>
            <a:ext cx="45719" cy="333964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1299728" y="3295512"/>
            <a:ext cx="45719" cy="333964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2913384" y="2447550"/>
            <a:ext cx="45719" cy="333964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2913384" y="2009345"/>
            <a:ext cx="45719" cy="333964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4514324" y="2094227"/>
            <a:ext cx="14271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RF </a:t>
            </a:r>
            <a:r>
              <a:rPr lang="en-US" dirty="0" err="1" smtClean="0"/>
              <a:t>buncher</a:t>
            </a:r>
            <a:r>
              <a:rPr lang="en-US" dirty="0" smtClean="0"/>
              <a:t> </a:t>
            </a:r>
          </a:p>
          <a:p>
            <a:r>
              <a:rPr lang="en-US" dirty="0" smtClean="0"/>
              <a:t>or 6D cooling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6869323" y="2220217"/>
            <a:ext cx="11728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6D cooling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3512424" y="3130688"/>
            <a:ext cx="1734068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Front end</a:t>
            </a:r>
          </a:p>
          <a:p>
            <a:r>
              <a:rPr lang="en-US" sz="1600" dirty="0"/>
              <a:t>• x-y &amp; E matching</a:t>
            </a:r>
          </a:p>
          <a:p>
            <a:r>
              <a:rPr lang="en-US" sz="1600" dirty="0" smtClean="0"/>
              <a:t>• 6D detector</a:t>
            </a:r>
            <a:endParaRPr lang="en-US" sz="1600" dirty="0"/>
          </a:p>
        </p:txBody>
      </p:sp>
      <p:sp>
        <p:nvSpPr>
          <p:cNvPr id="32" name="TextBox 31"/>
          <p:cNvSpPr txBox="1"/>
          <p:nvPr/>
        </p:nvSpPr>
        <p:spPr>
          <a:xfrm>
            <a:off x="5925257" y="3134173"/>
            <a:ext cx="8453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Middle</a:t>
            </a:r>
            <a:endParaRPr lang="en-US" sz="1600" dirty="0" smtClean="0"/>
          </a:p>
        </p:txBody>
      </p:sp>
      <p:sp>
        <p:nvSpPr>
          <p:cNvPr id="33" name="TextBox 32"/>
          <p:cNvSpPr txBox="1"/>
          <p:nvPr/>
        </p:nvSpPr>
        <p:spPr>
          <a:xfrm>
            <a:off x="8006714" y="3144094"/>
            <a:ext cx="1032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Back end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210434" y="1467127"/>
            <a:ext cx="14758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Spectrometer</a:t>
            </a:r>
            <a:endParaRPr lang="en-US" sz="1600" dirty="0"/>
          </a:p>
        </p:txBody>
      </p:sp>
      <p:sp>
        <p:nvSpPr>
          <p:cNvPr id="35" name="TextBox 34"/>
          <p:cNvSpPr txBox="1"/>
          <p:nvPr/>
        </p:nvSpPr>
        <p:spPr>
          <a:xfrm>
            <a:off x="968570" y="4088068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x-y slit</a:t>
            </a:r>
            <a:endParaRPr lang="en-US" sz="1600" dirty="0"/>
          </a:p>
        </p:txBody>
      </p:sp>
      <p:sp>
        <p:nvSpPr>
          <p:cNvPr id="36" name="TextBox 35"/>
          <p:cNvSpPr txBox="1"/>
          <p:nvPr/>
        </p:nvSpPr>
        <p:spPr>
          <a:xfrm>
            <a:off x="2565405" y="2805483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x-y slit</a:t>
            </a:r>
            <a:endParaRPr lang="en-US" sz="1600" dirty="0"/>
          </a:p>
        </p:txBody>
      </p:sp>
      <p:sp>
        <p:nvSpPr>
          <p:cNvPr id="37" name="TextBox 36"/>
          <p:cNvSpPr txBox="1"/>
          <p:nvPr/>
        </p:nvSpPr>
        <p:spPr>
          <a:xfrm>
            <a:off x="85911" y="2612193"/>
            <a:ext cx="1320694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Add RF </a:t>
            </a:r>
          </a:p>
          <a:p>
            <a:r>
              <a:rPr lang="en-US" sz="1600" dirty="0" smtClean="0"/>
              <a:t>Phase rotator</a:t>
            </a:r>
            <a:endParaRPr lang="en-US" sz="1600" dirty="0"/>
          </a:p>
        </p:txBody>
      </p:sp>
      <p:sp>
        <p:nvSpPr>
          <p:cNvPr id="40" name="TextBox 39"/>
          <p:cNvSpPr txBox="1"/>
          <p:nvPr/>
        </p:nvSpPr>
        <p:spPr>
          <a:xfrm>
            <a:off x="2565405" y="4200348"/>
            <a:ext cx="576228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• RF </a:t>
            </a:r>
            <a:r>
              <a:rPr lang="en-US" dirty="0" err="1" smtClean="0"/>
              <a:t>buncher</a:t>
            </a:r>
            <a:r>
              <a:rPr lang="en-US" dirty="0" smtClean="0"/>
              <a:t>: Capture </a:t>
            </a:r>
            <a:r>
              <a:rPr lang="en-US" dirty="0" err="1" smtClean="0"/>
              <a:t>muons</a:t>
            </a:r>
            <a:r>
              <a:rPr lang="en-US" dirty="0" smtClean="0"/>
              <a:t> in an RF bunch</a:t>
            </a:r>
          </a:p>
          <a:p>
            <a:r>
              <a:rPr lang="en-US" dirty="0"/>
              <a:t> </a:t>
            </a:r>
            <a:r>
              <a:rPr lang="en-US" dirty="0" smtClean="0"/>
              <a:t>                         Possibly, it can be a 6D cooling lattice with</a:t>
            </a:r>
          </a:p>
          <a:p>
            <a:r>
              <a:rPr lang="en-US" dirty="0"/>
              <a:t> </a:t>
            </a:r>
            <a:r>
              <a:rPr lang="en-US" dirty="0" smtClean="0"/>
              <a:t>                         zero-crossing RF system w/o cooling </a:t>
            </a:r>
            <a:r>
              <a:rPr lang="en-US" dirty="0" smtClean="0"/>
              <a:t>material</a:t>
            </a:r>
          </a:p>
          <a:p>
            <a:r>
              <a:rPr lang="en-US" dirty="0"/>
              <a:t>• Add RF phase rotator in front of a spectrometer</a:t>
            </a:r>
          </a:p>
          <a:p>
            <a:r>
              <a:rPr lang="en-US" dirty="0"/>
              <a:t>   Increase number of useful </a:t>
            </a:r>
            <a:r>
              <a:rPr lang="en-US" dirty="0" err="1"/>
              <a:t>muons</a:t>
            </a:r>
            <a:r>
              <a:rPr lang="en-US" dirty="0"/>
              <a:t> in a 6D cooling</a:t>
            </a:r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060178" y="171214"/>
            <a:ext cx="27553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(Slide by </a:t>
            </a:r>
            <a:r>
              <a:rPr lang="en-US" dirty="0" err="1" smtClean="0">
                <a:solidFill>
                  <a:srgbClr val="FF0000"/>
                </a:solidFill>
              </a:rPr>
              <a:t>Katsuya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Yonehara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9648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above discussion is not unique to the </a:t>
            </a:r>
            <a:r>
              <a:rPr lang="en-US" dirty="0" err="1" smtClean="0"/>
              <a:t>nuSTORM</a:t>
            </a:r>
            <a:r>
              <a:rPr lang="en-US" dirty="0" smtClean="0"/>
              <a:t> beam</a:t>
            </a:r>
          </a:p>
          <a:p>
            <a:r>
              <a:rPr lang="en-US" dirty="0" smtClean="0"/>
              <a:t>6D ICE detectors should be relatively independent of the cooling channel choice</a:t>
            </a:r>
          </a:p>
          <a:p>
            <a:r>
              <a:rPr lang="en-US" dirty="0" smtClean="0"/>
              <a:t>Once we have decided on the Vacuum RF 6D cooling scheme + bench test cell, the simulations can be redone with that particular channel (and corresponding matching section) in mind.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29874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6D ICE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Description: Development of experimental concepts and </a:t>
            </a:r>
            <a:r>
              <a:rPr lang="en-US" dirty="0" smtClean="0"/>
              <a:t>hardware specifications </a:t>
            </a:r>
            <a:r>
              <a:rPr lang="en-US" dirty="0"/>
              <a:t>necessary to validate the feasibility of 6D </a:t>
            </a:r>
            <a:r>
              <a:rPr lang="en-US" dirty="0" smtClean="0"/>
              <a:t>ionization cooling.</a:t>
            </a:r>
          </a:p>
          <a:p>
            <a:r>
              <a:rPr lang="en-US" dirty="0" smtClean="0"/>
              <a:t>Bench test:</a:t>
            </a:r>
          </a:p>
          <a:p>
            <a:pPr lvl="1"/>
            <a:r>
              <a:rPr lang="en-US" dirty="0"/>
              <a:t>Cooling </a:t>
            </a:r>
            <a:r>
              <a:rPr lang="en-US" dirty="0" smtClean="0"/>
              <a:t>channel: will </a:t>
            </a:r>
            <a:r>
              <a:rPr lang="en-US" dirty="0"/>
              <a:t>be based on the choices made as part of the Initial Baseline </a:t>
            </a:r>
            <a:r>
              <a:rPr lang="en-US" dirty="0" smtClean="0"/>
              <a:t>Selection process </a:t>
            </a:r>
            <a:r>
              <a:rPr lang="en-US" dirty="0"/>
              <a:t>in D&amp;S by </a:t>
            </a:r>
            <a:r>
              <a:rPr lang="en-US" dirty="0" smtClean="0"/>
              <a:t>FY15. One of the key </a:t>
            </a:r>
            <a:r>
              <a:rPr lang="en-US" dirty="0"/>
              <a:t>options </a:t>
            </a:r>
            <a:r>
              <a:rPr lang="en-US" dirty="0" smtClean="0"/>
              <a:t>is a Vacuum RF cooling channel </a:t>
            </a:r>
            <a:r>
              <a:rPr lang="en-US" dirty="0"/>
              <a:t>cell, </a:t>
            </a:r>
            <a:r>
              <a:rPr lang="en-US" dirty="0" smtClean="0"/>
              <a:t>latter </a:t>
            </a:r>
            <a:r>
              <a:rPr lang="en-US" dirty="0"/>
              <a:t>stage with 650 </a:t>
            </a:r>
            <a:r>
              <a:rPr lang="en-US" dirty="0" smtClean="0"/>
              <a:t>MHz RF is preferred, but can be challenging given the </a:t>
            </a:r>
            <a:r>
              <a:rPr lang="en-US" dirty="0" err="1" smtClean="0"/>
              <a:t>muon</a:t>
            </a:r>
            <a:r>
              <a:rPr lang="en-US" dirty="0" smtClean="0"/>
              <a:t> beam we are likely to have.</a:t>
            </a:r>
            <a:endParaRPr lang="en-US" dirty="0"/>
          </a:p>
          <a:p>
            <a:pPr lvl="1"/>
            <a:r>
              <a:rPr lang="en-US" dirty="0" smtClean="0"/>
              <a:t>Hardware: component </a:t>
            </a:r>
            <a:r>
              <a:rPr lang="en-US" dirty="0"/>
              <a:t>d</a:t>
            </a:r>
            <a:r>
              <a:rPr lang="en-US" dirty="0" smtClean="0"/>
              <a:t>evelopment </a:t>
            </a:r>
            <a:r>
              <a:rPr lang="en-US" dirty="0"/>
              <a:t>will take place through the TD </a:t>
            </a:r>
            <a:r>
              <a:rPr lang="en-US" dirty="0" smtClean="0"/>
              <a:t>effort. Targeting </a:t>
            </a:r>
            <a:r>
              <a:rPr lang="en-US" dirty="0"/>
              <a:t>component availability by conclusion of Phase II (FY18).</a:t>
            </a:r>
          </a:p>
          <a:p>
            <a:pPr lvl="1"/>
            <a:r>
              <a:rPr lang="en-US" dirty="0"/>
              <a:t>Systems Demonstration:</a:t>
            </a:r>
          </a:p>
          <a:p>
            <a:pPr lvl="2"/>
            <a:r>
              <a:rPr lang="en-US" dirty="0"/>
              <a:t>Test of 6D cooling cell components.</a:t>
            </a:r>
          </a:p>
          <a:p>
            <a:pPr lvl="2"/>
            <a:r>
              <a:rPr lang="en-US" dirty="0"/>
              <a:t>Integration issues.</a:t>
            </a:r>
          </a:p>
          <a:p>
            <a:pPr lvl="2"/>
            <a:r>
              <a:rPr lang="en-US" dirty="0"/>
              <a:t>Developing detailed specifications for the tests.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28667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6D ICE goals (contd.)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Develop an instrumentation plan for characterizing the performance of </a:t>
            </a:r>
            <a:r>
              <a:rPr lang="en-US" dirty="0" smtClean="0"/>
              <a:t>a 6D </a:t>
            </a:r>
            <a:r>
              <a:rPr lang="en-US" dirty="0"/>
              <a:t>cooling channel:</a:t>
            </a:r>
          </a:p>
          <a:p>
            <a:pPr lvl="1"/>
            <a:r>
              <a:rPr lang="en-US" dirty="0"/>
              <a:t>Instrumentation techniques.</a:t>
            </a:r>
          </a:p>
          <a:p>
            <a:pPr lvl="1"/>
            <a:r>
              <a:rPr lang="en-US" dirty="0"/>
              <a:t>Performance evaluation </a:t>
            </a:r>
            <a:r>
              <a:rPr lang="en-US" dirty="0" err="1"/>
              <a:t>vs</a:t>
            </a:r>
            <a:r>
              <a:rPr lang="en-US" dirty="0"/>
              <a:t> </a:t>
            </a:r>
            <a:r>
              <a:rPr lang="en-US" dirty="0" smtClean="0"/>
              <a:t>intensity (current efforts are based on the </a:t>
            </a:r>
            <a:r>
              <a:rPr lang="en-US" dirty="0" err="1" smtClean="0"/>
              <a:t>nuSTORM</a:t>
            </a:r>
            <a:r>
              <a:rPr lang="en-US" dirty="0" smtClean="0"/>
              <a:t> beam).</a:t>
            </a:r>
            <a:endParaRPr lang="en-US" dirty="0"/>
          </a:p>
          <a:p>
            <a:r>
              <a:rPr lang="en-US" dirty="0"/>
              <a:t>Evaluate the necessity for a beam demonstration:</a:t>
            </a:r>
          </a:p>
          <a:p>
            <a:pPr lvl="1"/>
            <a:r>
              <a:rPr lang="en-US" dirty="0"/>
              <a:t>We cannot launch a demonstration unless we have a clear path to success.</a:t>
            </a:r>
          </a:p>
          <a:p>
            <a:pPr lvl="1"/>
            <a:r>
              <a:rPr lang="en-US" dirty="0"/>
              <a:t>Any demonstration is likely to be expensive, overall requires a very </a:t>
            </a:r>
            <a:r>
              <a:rPr lang="en-US" dirty="0" smtClean="0"/>
              <a:t>careful cost-benefit </a:t>
            </a:r>
            <a:r>
              <a:rPr lang="en-US" dirty="0"/>
              <a:t>analysis.</a:t>
            </a:r>
          </a:p>
          <a:p>
            <a:pPr lvl="1"/>
            <a:r>
              <a:rPr lang="en-US" dirty="0"/>
              <a:t>Except for a few cases </a:t>
            </a:r>
            <a:r>
              <a:rPr lang="en-US" dirty="0" smtClean="0"/>
              <a:t>(</a:t>
            </a:r>
            <a:r>
              <a:rPr lang="en-US" dirty="0" err="1" smtClean="0"/>
              <a:t>nuSTORM</a:t>
            </a:r>
            <a:r>
              <a:rPr lang="en-US" dirty="0" smtClean="0"/>
              <a:t>), impacts </a:t>
            </a:r>
            <a:r>
              <a:rPr lang="en-US" dirty="0"/>
              <a:t>on working facilities are </a:t>
            </a:r>
            <a:r>
              <a:rPr lang="en-US" dirty="0" smtClean="0"/>
              <a:t>likely.</a:t>
            </a:r>
            <a:endParaRPr lang="en-US" dirty="0"/>
          </a:p>
          <a:p>
            <a:r>
              <a:rPr lang="en-US" dirty="0"/>
              <a:t>Is there a route that would provide hardware that could </a:t>
            </a:r>
            <a:r>
              <a:rPr lang="en-US" dirty="0" smtClean="0"/>
              <a:t>immediately address </a:t>
            </a:r>
            <a:r>
              <a:rPr lang="en-US" dirty="0"/>
              <a:t>experimental needs?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28136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Deliverables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Feasibility Phase I through FY15:</a:t>
            </a:r>
          </a:p>
          <a:p>
            <a:pPr lvl="1"/>
            <a:r>
              <a:rPr lang="en-US" dirty="0"/>
              <a:t>Development of a plan for a MAP 6D cooling bench test.</a:t>
            </a:r>
          </a:p>
          <a:p>
            <a:pPr lvl="1"/>
            <a:r>
              <a:rPr lang="en-US" dirty="0"/>
              <a:t>Close coordination with D&amp;S and TD activities.</a:t>
            </a:r>
          </a:p>
          <a:p>
            <a:pPr lvl="1"/>
            <a:r>
              <a:rPr lang="en-US" dirty="0"/>
              <a:t>Development of a suite of experimental options.</a:t>
            </a:r>
          </a:p>
          <a:p>
            <a:pPr lvl="1"/>
            <a:r>
              <a:rPr lang="en-US" dirty="0"/>
              <a:t>Report during FY15.</a:t>
            </a:r>
          </a:p>
          <a:p>
            <a:r>
              <a:rPr lang="en-US" dirty="0"/>
              <a:t>Feasibility Phase II through FY18:</a:t>
            </a:r>
          </a:p>
          <a:p>
            <a:pPr lvl="1"/>
            <a:r>
              <a:rPr lang="en-US" dirty="0"/>
              <a:t>Detailed evaluation of potential beam demonstrations.</a:t>
            </a:r>
          </a:p>
          <a:p>
            <a:pPr lvl="1"/>
            <a:r>
              <a:rPr lang="en-US" dirty="0"/>
              <a:t>Setup for the 6D bench test.</a:t>
            </a:r>
          </a:p>
          <a:p>
            <a:pPr lvl="1"/>
            <a:r>
              <a:rPr lang="en-US" dirty="0"/>
              <a:t>Possible proposal at the conclusion of the Feasibility Assessment.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22351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Muon</a:t>
            </a:r>
            <a:r>
              <a:rPr lang="en-US" dirty="0" smtClean="0"/>
              <a:t> beam options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“Beyond MICE” experiment utilizing the existing infrastructure:</a:t>
            </a:r>
          </a:p>
          <a:p>
            <a:pPr lvl="1"/>
            <a:r>
              <a:rPr lang="en-US" dirty="0"/>
              <a:t>t</a:t>
            </a:r>
            <a:r>
              <a:rPr lang="en-US" dirty="0" smtClean="0"/>
              <a:t>he scene is set,</a:t>
            </a:r>
          </a:p>
          <a:p>
            <a:pPr lvl="1"/>
            <a:r>
              <a:rPr lang="en-US" dirty="0" smtClean="0"/>
              <a:t>depends on the MICE timeline,</a:t>
            </a:r>
          </a:p>
          <a:p>
            <a:pPr lvl="1"/>
            <a:r>
              <a:rPr lang="en-US" dirty="0" smtClean="0"/>
              <a:t>Impact on ISIS,</a:t>
            </a:r>
          </a:p>
          <a:p>
            <a:pPr lvl="1"/>
            <a:r>
              <a:rPr lang="en-US" dirty="0" smtClean="0"/>
              <a:t>low </a:t>
            </a:r>
            <a:r>
              <a:rPr lang="en-US" dirty="0" err="1" smtClean="0"/>
              <a:t>muon</a:t>
            </a:r>
            <a:r>
              <a:rPr lang="en-US" dirty="0" smtClean="0"/>
              <a:t> intensities.</a:t>
            </a:r>
          </a:p>
          <a:p>
            <a:r>
              <a:rPr lang="en-US" dirty="0" err="1" smtClean="0"/>
              <a:t>nuSTORM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“spent” beam, little overhead,</a:t>
            </a:r>
          </a:p>
          <a:p>
            <a:pPr lvl="1"/>
            <a:r>
              <a:rPr lang="en-US" dirty="0" smtClean="0"/>
              <a:t>little/no disruption to the running neutrino program,</a:t>
            </a:r>
          </a:p>
          <a:p>
            <a:pPr lvl="1"/>
            <a:r>
              <a:rPr lang="en-US" dirty="0" smtClean="0"/>
              <a:t>relatively high </a:t>
            </a:r>
            <a:r>
              <a:rPr lang="en-US" dirty="0" err="1" smtClean="0"/>
              <a:t>muon</a:t>
            </a:r>
            <a:r>
              <a:rPr lang="en-US" dirty="0" smtClean="0"/>
              <a:t> beam intensity.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369572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Muon</a:t>
            </a:r>
            <a:r>
              <a:rPr lang="en-US" dirty="0" smtClean="0"/>
              <a:t> beam @ </a:t>
            </a:r>
            <a:r>
              <a:rPr lang="en-US" dirty="0" err="1" smtClean="0"/>
              <a:t>nuSTORM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8650" y="2499202"/>
            <a:ext cx="7886700" cy="3004183"/>
          </a:xfrm>
          <a:prstGeom prst="rect">
            <a:avLst/>
          </a:prstGeom>
        </p:spPr>
      </p:pic>
      <p:pic>
        <p:nvPicPr>
          <p:cNvPr id="5" name="Picture 4" descr="Low_E_MuDist11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4559" y="4379053"/>
            <a:ext cx="3369442" cy="247894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789" y="1376862"/>
            <a:ext cx="2743212" cy="2040263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7458070" y="3674378"/>
            <a:ext cx="511471" cy="41945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>
            <a:stCxn id="6" idx="0"/>
          </p:cNvCxnSpPr>
          <p:nvPr/>
        </p:nvCxnSpPr>
        <p:spPr>
          <a:xfrm flipV="1">
            <a:off x="7713806" y="3103927"/>
            <a:ext cx="71440" cy="57045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6" idx="4"/>
          </p:cNvCxnSpPr>
          <p:nvPr/>
        </p:nvCxnSpPr>
        <p:spPr>
          <a:xfrm flipH="1">
            <a:off x="7281644" y="4093828"/>
            <a:ext cx="432162" cy="92278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7749526" y="3737485"/>
            <a:ext cx="118124" cy="14661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9350" y="1527944"/>
            <a:ext cx="2038350" cy="1861208"/>
          </a:xfrm>
          <a:prstGeom prst="rect">
            <a:avLst/>
          </a:prstGeom>
        </p:spPr>
      </p:pic>
      <p:pic>
        <p:nvPicPr>
          <p:cNvPr id="18" name="Picture 17" descr="PionStartMom.eps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30541"/>
            <a:ext cx="2872740" cy="2927459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19" name="Oval 18"/>
          <p:cNvSpPr/>
          <p:nvPr/>
        </p:nvSpPr>
        <p:spPr>
          <a:xfrm>
            <a:off x="3474720" y="3884103"/>
            <a:ext cx="556260" cy="42881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Arrow Connector 20"/>
          <p:cNvCxnSpPr>
            <a:stCxn id="19" idx="0"/>
          </p:cNvCxnSpPr>
          <p:nvPr/>
        </p:nvCxnSpPr>
        <p:spPr>
          <a:xfrm flipH="1" flipV="1">
            <a:off x="3438525" y="2853507"/>
            <a:ext cx="314325" cy="103059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9" idx="4"/>
          </p:cNvCxnSpPr>
          <p:nvPr/>
        </p:nvCxnSpPr>
        <p:spPr>
          <a:xfrm flipH="1">
            <a:off x="2263978" y="4312920"/>
            <a:ext cx="1488872" cy="37969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3284220" y="6311898"/>
            <a:ext cx="2575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Simulations by </a:t>
            </a:r>
            <a:r>
              <a:rPr lang="en-US" dirty="0" err="1" smtClean="0"/>
              <a:t>Ao</a:t>
            </a:r>
            <a:r>
              <a:rPr lang="en-US" dirty="0" smtClean="0"/>
              <a:t> Liu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11561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Cooling cells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00" dirty="0" smtClean="0"/>
              <a:t>Two cells of a basic 201.25 MHz RFOFO cooling channel</a:t>
            </a:r>
            <a:r>
              <a:rPr lang="en-US" sz="2600" dirty="0" smtClean="0"/>
              <a:t>.</a:t>
            </a:r>
            <a:endParaRPr lang="en-US" sz="2600" dirty="0" smtClean="0"/>
          </a:p>
          <a:p>
            <a:r>
              <a:rPr lang="en-US" sz="2600" dirty="0" smtClean="0"/>
              <a:t>No matching section.</a:t>
            </a:r>
          </a:p>
          <a:p>
            <a:r>
              <a:rPr lang="en-US" sz="2600" dirty="0" smtClean="0"/>
              <a:t>Aperture is limited to 25 cm</a:t>
            </a:r>
            <a:r>
              <a:rPr lang="ru-RU" sz="2600" dirty="0" smtClean="0"/>
              <a:t> (</a:t>
            </a:r>
            <a:r>
              <a:rPr lang="en-US" sz="2600" dirty="0" smtClean="0"/>
              <a:t>for beam size calculation).</a:t>
            </a:r>
          </a:p>
          <a:p>
            <a:r>
              <a:rPr lang="en-US" sz="2600" dirty="0" smtClean="0"/>
              <a:t>9.4% transmission within aperture cuts.</a:t>
            </a:r>
            <a:endParaRPr lang="en-US" sz="2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309" y="4212333"/>
            <a:ext cx="6373381" cy="2441453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3036569" y="5394960"/>
            <a:ext cx="3070860" cy="143256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8013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Distribution </a:t>
            </a:r>
            <a:r>
              <a:rPr lang="en-US" dirty="0" smtClean="0"/>
              <a:t>before and after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908627" y="4109694"/>
            <a:ext cx="33267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Acceptance (red) and distribution</a:t>
            </a:r>
          </a:p>
          <a:p>
            <a:pPr algn="ctr"/>
            <a:r>
              <a:rPr lang="en-US" dirty="0" smtClean="0"/>
              <a:t>after two cooling cells (blue)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81" y="1539688"/>
            <a:ext cx="2813775" cy="2092745"/>
          </a:xfrm>
        </p:spPr>
      </p:pic>
      <p:pic>
        <p:nvPicPr>
          <p:cNvPr id="11" name="Content Placeholder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7987" y="1539687"/>
            <a:ext cx="2813776" cy="2092746"/>
          </a:xfrm>
          <a:prstGeom prst="rect">
            <a:avLst/>
          </a:prstGeom>
        </p:spPr>
      </p:pic>
      <p:pic>
        <p:nvPicPr>
          <p:cNvPr id="12" name="Content Placeholder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8894" y="1539687"/>
            <a:ext cx="2839737" cy="211205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079818" y="3682766"/>
            <a:ext cx="1048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</a:t>
            </a:r>
            <a:r>
              <a:rPr lang="el-GR" dirty="0" smtClean="0"/>
              <a:t>Δ</a:t>
            </a:r>
            <a:r>
              <a:rPr lang="en-US" dirty="0" smtClean="0"/>
              <a:t>T-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total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231906" y="3682766"/>
            <a:ext cx="6801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(x-</a:t>
            </a:r>
            <a:r>
              <a:rPr lang="en-US" dirty="0" err="1" smtClean="0"/>
              <a:t>p</a:t>
            </a:r>
            <a:r>
              <a:rPr lang="en-US" baseline="-25000" dirty="0" err="1" smtClean="0"/>
              <a:t>x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993731" y="3682766"/>
            <a:ext cx="6900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(y-</a:t>
            </a:r>
            <a:r>
              <a:rPr lang="en-US" dirty="0" err="1" smtClean="0"/>
              <a:t>p</a:t>
            </a:r>
            <a:r>
              <a:rPr lang="en-US" baseline="-25000" dirty="0" err="1" smtClean="0"/>
              <a:t>y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773430" y="4770120"/>
            <a:ext cx="759714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No observable cooling in transverse or longitudinal </a:t>
            </a:r>
            <a:r>
              <a:rPr lang="en-US" sz="2800" dirty="0" smtClean="0"/>
              <a:t>direction, but no heating either.</a:t>
            </a:r>
            <a:endParaRPr lang="en-US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Matching </a:t>
            </a:r>
            <a:r>
              <a:rPr lang="en-US" sz="2800" dirty="0" smtClean="0"/>
              <a:t>section is </a:t>
            </a:r>
            <a:r>
              <a:rPr lang="en-US" sz="2800" dirty="0" smtClean="0"/>
              <a:t>required.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The result will be worse with a 325 MHz cell.</a:t>
            </a:r>
          </a:p>
        </p:txBody>
      </p:sp>
    </p:spTree>
    <p:extLst>
      <p:ext uri="{BB962C8B-B14F-4D97-AF65-F5344CB8AC3E}">
        <p14:creationId xmlns:p14="http://schemas.microsoft.com/office/powerpoint/2010/main" val="38538393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nuSTORM</a:t>
            </a:r>
            <a:r>
              <a:rPr lang="en-US" dirty="0" smtClean="0"/>
              <a:t> beam structure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80-85 bunches @ 53 MHz (18.8 ns)</a:t>
            </a:r>
          </a:p>
          <a:p>
            <a:r>
              <a:rPr lang="en-US" dirty="0" smtClean="0"/>
              <a:t>About 1.33 sec apart</a:t>
            </a:r>
          </a:p>
          <a:p>
            <a:r>
              <a:rPr lang="en-US" dirty="0" smtClean="0"/>
              <a:t>10</a:t>
            </a:r>
            <a:r>
              <a:rPr lang="en-US" baseline="30000" dirty="0" smtClean="0"/>
              <a:t>10</a:t>
            </a:r>
            <a:r>
              <a:rPr lang="en-US" dirty="0" smtClean="0"/>
              <a:t> </a:t>
            </a:r>
            <a:r>
              <a:rPr lang="en-US" dirty="0" err="1" smtClean="0"/>
              <a:t>muons</a:t>
            </a:r>
            <a:r>
              <a:rPr lang="en-US" dirty="0" smtClean="0"/>
              <a:t> per pulse in the range (0,300) MeV/c</a:t>
            </a:r>
          </a:p>
          <a:p>
            <a:r>
              <a:rPr lang="en-US" dirty="0" smtClean="0"/>
              <a:t>How to match to the experiment?</a:t>
            </a:r>
          </a:p>
          <a:p>
            <a:pPr lvl="1"/>
            <a:r>
              <a:rPr lang="en-US" dirty="0" smtClean="0"/>
              <a:t>53x6 = 318 MHz, 53x12 = 636 MHz, 53x15 = 795 MHz</a:t>
            </a:r>
          </a:p>
          <a:p>
            <a:r>
              <a:rPr lang="en-US" dirty="0" smtClean="0"/>
              <a:t>More cooling cells </a:t>
            </a:r>
            <a:r>
              <a:rPr lang="en-US" dirty="0" err="1" smtClean="0"/>
              <a:t>vs</a:t>
            </a:r>
            <a:r>
              <a:rPr lang="en-US" dirty="0" smtClean="0"/>
              <a:t> more precise diagnostics?</a:t>
            </a:r>
          </a:p>
          <a:p>
            <a:r>
              <a:rPr lang="en-US" dirty="0" smtClean="0"/>
              <a:t>Longitudinal diagnostics: single-particle </a:t>
            </a:r>
            <a:r>
              <a:rPr lang="en-US" dirty="0" err="1" smtClean="0"/>
              <a:t>vs</a:t>
            </a:r>
            <a:r>
              <a:rPr lang="en-US" dirty="0" smtClean="0"/>
              <a:t> multi-particle?</a:t>
            </a:r>
          </a:p>
          <a:p>
            <a:r>
              <a:rPr lang="en-US" dirty="0" smtClean="0"/>
              <a:t>Background is not an issue (simulated by </a:t>
            </a:r>
            <a:r>
              <a:rPr lang="en-US" dirty="0" err="1" smtClean="0"/>
              <a:t>Ao</a:t>
            </a:r>
            <a:r>
              <a:rPr lang="en-US" dirty="0" smtClean="0"/>
              <a:t> Liu)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48361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914</TotalTime>
  <Words>705</Words>
  <Application>Microsoft Office PowerPoint</Application>
  <PresentationFormat>On-screen Show (4:3)</PresentationFormat>
  <Paragraphs>94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6D ionization cooling demonstration</vt:lpstr>
      <vt:lpstr>6D ICE goals</vt:lpstr>
      <vt:lpstr>6D ICE goals (contd.)</vt:lpstr>
      <vt:lpstr>Deliverables </vt:lpstr>
      <vt:lpstr>Muon beam options</vt:lpstr>
      <vt:lpstr>Muon beam @ nuSTORM</vt:lpstr>
      <vt:lpstr>Cooling cells</vt:lpstr>
      <vt:lpstr>Distribution before and after</vt:lpstr>
      <vt:lpstr>nuSTORM beam structure</vt:lpstr>
      <vt:lpstr>Example: Use nuSTORM beam</vt:lpstr>
      <vt:lpstr>Summary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nuSTORM muon beam</dc:title>
  <dc:creator>Pavel Snopok</dc:creator>
  <cp:lastModifiedBy>Pavel Snopok</cp:lastModifiedBy>
  <cp:revision>18</cp:revision>
  <dcterms:created xsi:type="dcterms:W3CDTF">2013-09-03T15:52:02Z</dcterms:created>
  <dcterms:modified xsi:type="dcterms:W3CDTF">2013-09-18T18:52:33Z</dcterms:modified>
</cp:coreProperties>
</file>