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465" r:id="rId2"/>
    <p:sldId id="466" r:id="rId3"/>
    <p:sldId id="470" r:id="rId4"/>
    <p:sldId id="468" r:id="rId5"/>
    <p:sldId id="469" r:id="rId6"/>
    <p:sldId id="471" r:id="rId7"/>
    <p:sldId id="467" r:id="rId8"/>
    <p:sldId id="473" r:id="rId9"/>
    <p:sldId id="475" r:id="rId10"/>
    <p:sldId id="477" r:id="rId11"/>
    <p:sldId id="476" r:id="rId12"/>
    <p:sldId id="478" r:id="rId13"/>
    <p:sldId id="474" r:id="rId14"/>
    <p:sldId id="479" r:id="rId15"/>
    <p:sldId id="506" r:id="rId16"/>
    <p:sldId id="508" r:id="rId17"/>
    <p:sldId id="509" r:id="rId18"/>
    <p:sldId id="510" r:id="rId19"/>
    <p:sldId id="511" r:id="rId20"/>
    <p:sldId id="513" r:id="rId21"/>
    <p:sldId id="514" r:id="rId22"/>
    <p:sldId id="515" r:id="rId23"/>
    <p:sldId id="516" r:id="rId24"/>
    <p:sldId id="518" r:id="rId25"/>
    <p:sldId id="519" r:id="rId26"/>
    <p:sldId id="521" r:id="rId27"/>
    <p:sldId id="520" r:id="rId28"/>
    <p:sldId id="522" r:id="rId29"/>
    <p:sldId id="52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03729"/>
    <a:srgbClr val="ECCA9E"/>
    <a:srgbClr val="F5D1A1"/>
    <a:srgbClr val="E4C295"/>
    <a:srgbClr val="F4C593"/>
    <a:srgbClr val="DFB284"/>
    <a:srgbClr val="E5AD7E"/>
    <a:srgbClr val="C19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22" autoAdjust="0"/>
  </p:normalViewPr>
  <p:slideViewPr>
    <p:cSldViewPr snapToGrid="0" snapToObjects="1">
      <p:cViewPr>
        <p:scale>
          <a:sx n="150" d="100"/>
          <a:sy n="150" d="100"/>
        </p:scale>
        <p:origin x="-115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E7ED-7422-A54A-AFA4-34993901F360}" type="datetimeFigureOut">
              <a:rPr lang="en-US" smtClean="0">
                <a:latin typeface="Arial"/>
              </a:rPr>
              <a:t>9/4/13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A70E-65FE-F64D-B53C-0E4BE7ADFCC5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132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5ED446A-913C-684E-A7EE-E0D6D85A9573}" type="datetimeFigureOut">
              <a:rPr lang="en-US" smtClean="0"/>
              <a:pPr/>
              <a:t>9/4/13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7221AF4E-A08A-BE4F-8E27-DF0469266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6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5957" y="6413500"/>
            <a:ext cx="5321300" cy="365125"/>
          </a:xfrm>
        </p:spPr>
        <p:txBody>
          <a:bodyPr/>
          <a:lstStyle/>
          <a:p>
            <a:r>
              <a:rPr lang="en-US" smtClean="0"/>
              <a:t>Capabilities Frontier Summary - HEPAP Meeting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90625"/>
            <a:ext cx="7772400" cy="269557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6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1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hysicsfaca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08" y="50800"/>
            <a:ext cx="3263392" cy="223520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8632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7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6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pic>
          <p:nvPicPr>
            <p:cNvPr id="10" name="Picture 24" descr="C:\Documents and Settings\kevin.XENOLAND\My Documents\fnalppt\sub-pages\Fermi_Blue_subpage.jp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 r="16667"/>
            <a:stretch/>
          </p:blipFill>
          <p:spPr bwMode="auto">
            <a:xfrm>
              <a:off x="7467257" y="0"/>
              <a:ext cx="16894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4" descr="C:\Documents and Settings\kevin.XENOLAND\My Documents\fnalppt\sub-pages\Fermi_Blue_subpage.jp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05"/>
            <a:stretch/>
          </p:blipFill>
          <p:spPr bwMode="auto">
            <a:xfrm>
              <a:off x="0" y="0"/>
              <a:ext cx="7607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 descr="FermilabLogo_White]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57" y="6489487"/>
            <a:ext cx="1628790" cy="2954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064500" cy="954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0" y="1050926"/>
            <a:ext cx="8921750" cy="5362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6100" y="6426200"/>
            <a:ext cx="184115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September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100" y="6426200"/>
            <a:ext cx="6540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Capabilities Frontier Summary - HEPAP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7235-C917-8F48-A936-FEF3725D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Frontier Capabilities </a:t>
            </a:r>
            <a:br>
              <a:rPr lang="en-US" dirty="0" smtClean="0"/>
            </a:br>
            <a:r>
              <a:rPr lang="en-US" dirty="0" smtClean="0"/>
              <a:t>Working Group Summary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378200"/>
            <a:ext cx="7772400" cy="28067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Mark Palmer</a:t>
            </a:r>
          </a:p>
          <a:p>
            <a:r>
              <a:rPr lang="en-US" i="1" dirty="0" smtClean="0"/>
              <a:t>for the Study Group Conveners</a:t>
            </a:r>
          </a:p>
          <a:p>
            <a:endParaRPr lang="en-US" dirty="0"/>
          </a:p>
          <a:p>
            <a:r>
              <a:rPr lang="en-US" dirty="0" smtClean="0"/>
              <a:t>High Energy Physics Advisory Panel Meeting</a:t>
            </a:r>
            <a:endParaRPr lang="en-US" dirty="0"/>
          </a:p>
          <a:p>
            <a:r>
              <a:rPr lang="en-US" dirty="0" smtClean="0"/>
              <a:t>September 5, 2013</a:t>
            </a:r>
          </a:p>
          <a:p>
            <a:r>
              <a:rPr lang="en-US" dirty="0" smtClean="0"/>
              <a:t>The National Science Foundation</a:t>
            </a:r>
          </a:p>
          <a:p>
            <a:endParaRPr lang="en-US" dirty="0"/>
          </a:p>
        </p:txBody>
      </p:sp>
      <p:pic>
        <p:nvPicPr>
          <p:cNvPr id="9" name="Picture 12" descr="DOE_Se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" y="5881696"/>
            <a:ext cx="9144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9" descr="nsf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07" y="5881696"/>
            <a:ext cx="9172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90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921750" cy="954087"/>
          </a:xfrm>
        </p:spPr>
        <p:txBody>
          <a:bodyPr>
            <a:normAutofit/>
          </a:bodyPr>
          <a:lstStyle/>
          <a:p>
            <a:r>
              <a:rPr lang="en-US" sz="3600" dirty="0"/>
              <a:t>Underground Capabilities: </a:t>
            </a:r>
            <a:r>
              <a:rPr lang="en-US" sz="3600" dirty="0" smtClean="0"/>
              <a:t>Experiments II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62026"/>
            <a:ext cx="8921750" cy="2832100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Long Baseline </a:t>
            </a:r>
            <a:r>
              <a:rPr lang="en-US" b="1" dirty="0" smtClean="0">
                <a:latin typeface="Symbol" charset="2"/>
                <a:cs typeface="Symbol" charset="2"/>
              </a:rPr>
              <a:t>n</a:t>
            </a:r>
            <a:r>
              <a:rPr lang="en-US" b="1" dirty="0"/>
              <a:t>s</a:t>
            </a:r>
            <a:r>
              <a:rPr lang="en-US" b="1" dirty="0" smtClean="0">
                <a:cs typeface="Symbol" charset="2"/>
              </a:rPr>
              <a:t>, Nucleon Decay and Atmospheric </a:t>
            </a:r>
            <a:r>
              <a:rPr lang="en-US" b="1" dirty="0" smtClean="0">
                <a:latin typeface="Symbol" charset="2"/>
                <a:cs typeface="Symbol" charset="2"/>
              </a:rPr>
              <a:t>n</a:t>
            </a:r>
            <a:r>
              <a:rPr lang="en-US" b="1" dirty="0"/>
              <a:t>s</a:t>
            </a:r>
            <a:endParaRPr lang="en-US" b="1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International effort proposed for CP violation search (</a:t>
            </a:r>
            <a:r>
              <a:rPr lang="en-US" sz="2200" dirty="0" smtClean="0">
                <a:latin typeface="Symbol" charset="2"/>
                <a:cs typeface="Symbol" charset="2"/>
              </a:rPr>
              <a:t>n</a:t>
            </a:r>
            <a:r>
              <a:rPr lang="en-US" sz="2200" dirty="0" smtClean="0">
                <a:cs typeface="Symbol" charset="2"/>
              </a:rPr>
              <a:t> beams/massive detectors)</a:t>
            </a: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Atmospheric neutrinos + large underground detector </a:t>
            </a:r>
            <a:r>
              <a:rPr lang="en-US" sz="2200" dirty="0" smtClean="0">
                <a:latin typeface="Wingdings 3" charset="2"/>
                <a:cs typeface="Wingdings 3" charset="2"/>
              </a:rPr>
              <a:t>a</a:t>
            </a:r>
            <a:r>
              <a:rPr lang="en-US" sz="2200" dirty="0" smtClean="0">
                <a:cs typeface="Wingdings 3" charset="2"/>
              </a:rPr>
              <a:t> </a:t>
            </a:r>
            <a:r>
              <a:rPr lang="en-US" sz="2200" dirty="0" smtClean="0"/>
              <a:t>potentially gives sensitivity to all currently unknown oscillation parameters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Underground detectors could simultaneously support the search for nucleon decay, atmospheric neutrinos and other physics</a:t>
            </a:r>
            <a:endParaRPr lang="en-US" sz="2100" dirty="0" smtClean="0"/>
          </a:p>
          <a:p>
            <a:pPr marL="228600" lvl="1" indent="0">
              <a:lnSpc>
                <a:spcPct val="110000"/>
              </a:lnSpc>
              <a:buNone/>
            </a:pPr>
            <a:r>
              <a:rPr lang="en-US" sz="1900" dirty="0" smtClean="0">
                <a:solidFill>
                  <a:srgbClr val="FFFF00"/>
                </a:solidFill>
                <a:latin typeface="Wingdings 3" charset="2"/>
                <a:cs typeface="Wingdings 3" charset="2"/>
              </a:rPr>
              <a:t>a</a:t>
            </a:r>
            <a:r>
              <a:rPr lang="en-US" sz="1900" dirty="0" smtClean="0">
                <a:solidFill>
                  <a:srgbClr val="FFFF00"/>
                </a:solidFill>
              </a:rPr>
              <a:t> Plan for </a:t>
            </a:r>
            <a:r>
              <a:rPr lang="en-US" sz="1900" dirty="0" err="1">
                <a:solidFill>
                  <a:srgbClr val="FFFF00"/>
                </a:solidFill>
              </a:rPr>
              <a:t>H</a:t>
            </a:r>
            <a:r>
              <a:rPr lang="en-US" sz="1900" dirty="0" err="1" smtClean="0">
                <a:solidFill>
                  <a:srgbClr val="FFFF00"/>
                </a:solidFill>
              </a:rPr>
              <a:t>yperK</a:t>
            </a:r>
            <a:r>
              <a:rPr lang="en-US" sz="1900" dirty="0" smtClean="0">
                <a:solidFill>
                  <a:srgbClr val="FFFF00"/>
                </a:solidFill>
              </a:rPr>
              <a:t> and LBNO – a </a:t>
            </a:r>
            <a:r>
              <a:rPr lang="en-US" sz="1900" b="1" i="1" dirty="0" smtClean="0">
                <a:solidFill>
                  <a:srgbClr val="FFFF00"/>
                </a:solidFill>
              </a:rPr>
              <a:t>lost opportunity</a:t>
            </a:r>
            <a:r>
              <a:rPr lang="en-US" sz="1900" dirty="0" smtClean="0">
                <a:solidFill>
                  <a:srgbClr val="FFFF00"/>
                </a:solidFill>
              </a:rPr>
              <a:t> if not achieved with LBNE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3794126"/>
            <a:ext cx="8921750" cy="2682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Low-Energy </a:t>
            </a:r>
            <a:r>
              <a:rPr lang="en-US" b="1" dirty="0" smtClean="0">
                <a:latin typeface="Symbol" charset="2"/>
                <a:cs typeface="Symbol" charset="2"/>
              </a:rPr>
              <a:t>n</a:t>
            </a:r>
            <a:r>
              <a:rPr lang="en-US" b="1" dirty="0" smtClean="0">
                <a:cs typeface="Symbol" charset="2"/>
              </a:rPr>
              <a:t>s in Large Detectors</a:t>
            </a:r>
            <a:endParaRPr lang="en-US" b="1" dirty="0"/>
          </a:p>
          <a:p>
            <a:pPr>
              <a:lnSpc>
                <a:spcPct val="110000"/>
              </a:lnSpc>
            </a:pPr>
            <a:r>
              <a:rPr lang="en-US" sz="2200" dirty="0" smtClean="0"/>
              <a:t>Opportunities for physics/astrophysics from supernova </a:t>
            </a:r>
            <a:r>
              <a:rPr lang="en-US" sz="2200" dirty="0" smtClean="0">
                <a:latin typeface="Symbol" charset="2"/>
                <a:cs typeface="Symbol" charset="2"/>
              </a:rPr>
              <a:t>n </a:t>
            </a:r>
            <a:r>
              <a:rPr lang="en-US" sz="2200" dirty="0" smtClean="0">
                <a:cs typeface="Symbol" charset="2"/>
              </a:rPr>
              <a:t>burst</a:t>
            </a:r>
            <a:endParaRPr lang="en-US" sz="1900" dirty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SN capability typically </a:t>
            </a:r>
            <a:r>
              <a:rPr lang="en-US" sz="1800" b="1" i="1" dirty="0" smtClean="0">
                <a:solidFill>
                  <a:srgbClr val="FFFF00"/>
                </a:solidFill>
              </a:rPr>
              <a:t>free</a:t>
            </a:r>
            <a:r>
              <a:rPr lang="en-US" sz="1800" dirty="0" smtClean="0"/>
              <a:t> with an </a:t>
            </a:r>
            <a:r>
              <a:rPr lang="en-US" sz="1800" b="1" i="1" dirty="0" smtClean="0">
                <a:solidFill>
                  <a:srgbClr val="FFFF00"/>
                </a:solidFill>
              </a:rPr>
              <a:t>underground</a:t>
            </a:r>
            <a:r>
              <a:rPr lang="en-US" sz="1800" dirty="0" smtClean="0"/>
              <a:t> detector (surface detector </a:t>
            </a:r>
            <a:r>
              <a:rPr lang="en-US" sz="1800" b="1" i="1" dirty="0" smtClean="0"/>
              <a:t>very difficult</a:t>
            </a:r>
            <a:r>
              <a:rPr lang="en-US" sz="18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Bursts are rare (~30 </a:t>
            </a:r>
            <a:r>
              <a:rPr lang="en-US" sz="1800" dirty="0" err="1" smtClean="0"/>
              <a:t>yr</a:t>
            </a:r>
            <a:r>
              <a:rPr lang="en-US" sz="1800" dirty="0" smtClean="0"/>
              <a:t> intervals) </a:t>
            </a:r>
            <a:r>
              <a:rPr lang="en-US" sz="1800" dirty="0" smtClean="0">
                <a:latin typeface="Wingdings 3" charset="2"/>
                <a:cs typeface="Wingdings 3" charset="2"/>
              </a:rPr>
              <a:t>a</a:t>
            </a:r>
            <a:r>
              <a:rPr lang="en-US" sz="1800" dirty="0" smtClean="0">
                <a:cs typeface="Wingdings 3" charset="2"/>
              </a:rPr>
              <a:t> must gather as much information as possible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cs typeface="Wingdings 3" charset="2"/>
              </a:rPr>
              <a:t>Diverse flavor sensitivity important (</a:t>
            </a:r>
            <a:r>
              <a:rPr lang="en-US" sz="1800" dirty="0" err="1" smtClean="0">
                <a:cs typeface="Wingdings 3" charset="2"/>
              </a:rPr>
              <a:t>eg</a:t>
            </a:r>
            <a:r>
              <a:rPr lang="en-US" sz="1800" dirty="0" smtClean="0">
                <a:cs typeface="Wingdings 3" charset="2"/>
              </a:rPr>
              <a:t>, LNBE </a:t>
            </a:r>
            <a:r>
              <a:rPr lang="en-US" sz="1800" dirty="0" smtClean="0">
                <a:latin typeface="Symbol" charset="2"/>
                <a:cs typeface="Symbol" charset="2"/>
              </a:rPr>
              <a:t>n</a:t>
            </a:r>
            <a:r>
              <a:rPr lang="en-US" sz="1800" baseline="-25000" dirty="0" smtClean="0">
                <a:cs typeface="Symbol" charset="2"/>
              </a:rPr>
              <a:t>e</a:t>
            </a:r>
            <a:r>
              <a:rPr lang="en-US" sz="1800" dirty="0" smtClean="0">
                <a:cs typeface="Symbol" charset="2"/>
              </a:rPr>
              <a:t> sensitivity) – lost with surface detector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2100" dirty="0" smtClean="0"/>
              <a:t>Future solar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cs typeface="Symbol" charset="2"/>
              </a:rPr>
              <a:t> detector requires large underground detector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cs typeface="Symbol" charset="2"/>
              </a:rPr>
              <a:t>Observation of MSW transition region and searches for new physics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cs typeface="Symbol" charset="2"/>
              </a:rPr>
              <a:t>Measurement of CNO </a:t>
            </a:r>
            <a:r>
              <a:rPr lang="en-US" sz="1600" dirty="0" smtClean="0">
                <a:latin typeface="Symbol" charset="2"/>
                <a:cs typeface="Symbol" charset="2"/>
              </a:rPr>
              <a:t>n</a:t>
            </a:r>
            <a:r>
              <a:rPr lang="en-US" sz="1600" dirty="0" smtClean="0">
                <a:cs typeface="Symbol" charset="2"/>
              </a:rPr>
              <a:t>s and resolution to the solar “</a:t>
            </a:r>
            <a:r>
              <a:rPr lang="en-US" sz="1600" dirty="0" err="1" smtClean="0">
                <a:cs typeface="Symbol" charset="2"/>
              </a:rPr>
              <a:t>metallicity</a:t>
            </a:r>
            <a:r>
              <a:rPr lang="en-US" sz="1600" dirty="0" smtClean="0">
                <a:cs typeface="Symbol" charset="2"/>
              </a:rPr>
              <a:t> problem”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cs typeface="Symbol" charset="2"/>
              </a:rPr>
              <a:t>Other physics opportunities exist (diffuse supernova, geological,…)</a:t>
            </a:r>
            <a:endParaRPr lang="en-US" sz="2100" dirty="0"/>
          </a:p>
          <a:p>
            <a:pPr lvl="1"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1570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09538"/>
            <a:ext cx="8921750" cy="954087"/>
          </a:xfrm>
        </p:spPr>
        <p:txBody>
          <a:bodyPr>
            <a:normAutofit/>
          </a:bodyPr>
          <a:lstStyle/>
          <a:p>
            <a:r>
              <a:rPr lang="en-US" sz="3600" dirty="0"/>
              <a:t>Underground Capabilities: </a:t>
            </a:r>
            <a:r>
              <a:rPr lang="en-US" sz="3600" dirty="0" smtClean="0"/>
              <a:t>Experiments III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241426"/>
            <a:ext cx="8921750" cy="3940174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Reactor and Other </a:t>
            </a:r>
            <a:r>
              <a:rPr lang="en-US" b="1" dirty="0" smtClean="0">
                <a:latin typeface="Symbol" charset="2"/>
                <a:cs typeface="Symbol" charset="2"/>
              </a:rPr>
              <a:t>n</a:t>
            </a:r>
            <a:r>
              <a:rPr lang="en-US" b="1" dirty="0" smtClean="0">
                <a:cs typeface="Symbol" charset="2"/>
              </a:rPr>
              <a:t>s</a:t>
            </a:r>
            <a:endParaRPr lang="en-US" b="1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Detectors for Reactor Experiments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At &gt;100m baseline require hundreds of </a:t>
            </a:r>
            <a:r>
              <a:rPr lang="en-US" sz="1800" dirty="0" err="1" smtClean="0"/>
              <a:t>mwe</a:t>
            </a:r>
            <a:r>
              <a:rPr lang="en-US" sz="1800" dirty="0" smtClean="0"/>
              <a:t> overburden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Strong US involvement in recent overseas experiments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Future Reactor Experiments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Overseas efforts directed towards medium (~50km) baselines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Funding commitments from host countries (RENO-50, JUNO)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Potential US involvement but no US facilities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Potential for Synergies with Non-Proliferation Activities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kT-scale water detectors for non-proliferation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Example:  Detector with 1600 </a:t>
            </a:r>
            <a:r>
              <a:rPr lang="en-US" sz="1800" dirty="0" err="1" smtClean="0"/>
              <a:t>mwe</a:t>
            </a:r>
            <a:r>
              <a:rPr lang="en-US" sz="1800" dirty="0" smtClean="0"/>
              <a:t> at Fairport Mine (near Cleveland, former IMB site)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Potential for New Sources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Cyclotrons, intense sources or modular reactors may enable new oscillation experiments in the US and around the world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6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921750" cy="954087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Underground Capabilities: Infrastructure &amp; Access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62026"/>
            <a:ext cx="8921750" cy="2832100"/>
          </a:xfrm>
          <a:solidFill>
            <a:schemeClr val="accent5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Infrastructure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Global Underground Facilities Needs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Required for materials assay, storage and, in some cases (</a:t>
            </a:r>
            <a:r>
              <a:rPr lang="en-US" sz="1800" dirty="0" err="1" smtClean="0"/>
              <a:t>eg</a:t>
            </a:r>
            <a:r>
              <a:rPr lang="en-US" sz="1800" dirty="0" smtClean="0"/>
              <a:t>, </a:t>
            </a:r>
            <a:r>
              <a:rPr lang="en-US" sz="1800" dirty="0" err="1" smtClean="0"/>
              <a:t>radiopure</a:t>
            </a:r>
            <a:r>
              <a:rPr lang="en-US" sz="1800" dirty="0" smtClean="0"/>
              <a:t> Cu) production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Assay needs:  world-wide requirements outstrip existing capabilities </a:t>
            </a:r>
            <a:r>
              <a:rPr lang="en-US" sz="1800" dirty="0" smtClean="0">
                <a:latin typeface="Wingdings 3" charset="2"/>
                <a:cs typeface="Wingdings 3" charset="2"/>
              </a:rPr>
              <a:t>a</a:t>
            </a:r>
            <a:r>
              <a:rPr lang="en-US" sz="1800" dirty="0" smtClean="0">
                <a:cs typeface="Wingdings 3" charset="2"/>
              </a:rPr>
              <a:t> more required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Required for small prototype testing, experiments and R&amp;D </a:t>
            </a:r>
            <a:r>
              <a:rPr lang="en-US" sz="1800" dirty="0" smtClean="0">
                <a:solidFill>
                  <a:srgbClr val="FFFF00"/>
                </a:solidFill>
                <a:latin typeface="Wingdings 3" charset="2"/>
                <a:cs typeface="Wingdings 3" charset="2"/>
              </a:rPr>
              <a:t>a</a:t>
            </a:r>
            <a:r>
              <a:rPr lang="en-US" sz="1800" dirty="0" smtClean="0">
                <a:solidFill>
                  <a:srgbClr val="FFFF00"/>
                </a:solidFill>
                <a:cs typeface="Wingdings 3" charset="2"/>
              </a:rPr>
              <a:t> only way to validate background performance of new technologies</a:t>
            </a: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US Facilities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Current infrastructure space appears sufficient </a:t>
            </a:r>
            <a:r>
              <a:rPr lang="en-US" sz="1800" i="1" dirty="0" smtClean="0">
                <a:solidFill>
                  <a:srgbClr val="FFFF00"/>
                </a:solidFill>
              </a:rPr>
              <a:t>if maintained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Past agency investments along with </a:t>
            </a:r>
            <a:r>
              <a:rPr lang="en-US" sz="1800" dirty="0" smtClean="0">
                <a:solidFill>
                  <a:srgbClr val="FFFF00"/>
                </a:solidFill>
              </a:rPr>
              <a:t>leveraging state, university, private and non-proliferation funds </a:t>
            </a:r>
            <a:r>
              <a:rPr lang="en-US" sz="1800" dirty="0" smtClean="0"/>
              <a:t>could make it cost effective to maintain the current infrastructure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rgbClr val="FFFF00"/>
                </a:solidFill>
              </a:rPr>
              <a:t>Will require improved coordination among the US labs to realize this potential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3794126"/>
            <a:ext cx="8921750" cy="2682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Access  </a:t>
            </a:r>
          </a:p>
          <a:p>
            <a:r>
              <a:rPr lang="en-US" sz="2200" dirty="0" smtClean="0"/>
              <a:t>Access to facilities varies around the world</a:t>
            </a:r>
            <a:endParaRPr lang="en-US" sz="1900" dirty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Domestic competition (not fully open) </a:t>
            </a:r>
            <a:r>
              <a:rPr lang="en-US" sz="1800" dirty="0" smtClean="0">
                <a:solidFill>
                  <a:srgbClr val="FFFF00"/>
                </a:solidFill>
                <a:latin typeface="Wingdings 3" charset="2"/>
                <a:cs typeface="Wingdings 3" charset="2"/>
              </a:rPr>
              <a:t>n</a:t>
            </a:r>
            <a:r>
              <a:rPr lang="en-US" sz="1800" dirty="0" smtClean="0"/>
              <a:t> Proposals and PAC-like structure (as with accelerator labs)</a:t>
            </a:r>
          </a:p>
          <a:p>
            <a:pPr lvl="1">
              <a:lnSpc>
                <a:spcPct val="110000"/>
              </a:lnSpc>
            </a:pPr>
            <a:r>
              <a:rPr lang="en-US" sz="1800" i="1" dirty="0" smtClean="0">
                <a:solidFill>
                  <a:srgbClr val="FFFF00"/>
                </a:solidFill>
              </a:rPr>
              <a:t>Important to move towards open, competitive access as experiments grow in size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2100" dirty="0" smtClean="0"/>
              <a:t>International Balance</a:t>
            </a:r>
            <a:endParaRPr lang="en-US" sz="2000" dirty="0" smtClean="0">
              <a:cs typeface="Symbol" charset="2"/>
            </a:endParaRP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cs typeface="Symbol" charset="2"/>
              </a:rPr>
              <a:t>Governments:</a:t>
            </a:r>
            <a:r>
              <a:rPr lang="en-US" sz="1700" i="1" dirty="0" smtClean="0">
                <a:solidFill>
                  <a:srgbClr val="FFFF00"/>
                </a:solidFill>
                <a:cs typeface="Symbol" charset="2"/>
              </a:rPr>
              <a:t>  Ideally each major country (or region) </a:t>
            </a:r>
            <a:r>
              <a:rPr lang="en-US" sz="1700" i="1" dirty="0" smtClean="0">
                <a:solidFill>
                  <a:srgbClr val="FFFF00"/>
                </a:solidFill>
                <a:cs typeface="Symbol" charset="2"/>
              </a:rPr>
              <a:t>would support </a:t>
            </a:r>
            <a:r>
              <a:rPr lang="en-US" sz="1700" i="1" dirty="0" smtClean="0">
                <a:solidFill>
                  <a:srgbClr val="FFFF00"/>
                </a:solidFill>
                <a:cs typeface="Symbol" charset="2"/>
              </a:rPr>
              <a:t>a major facility capable of hosting forefront experiments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Not </a:t>
            </a:r>
            <a:r>
              <a:rPr lang="en-US" sz="1700" dirty="0" smtClean="0"/>
              <a:t>clear whether international support could be maintained if one country chose to take a major role in the research without supporting a facility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1570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921750" cy="9540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Underground Capabilities: 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15455"/>
            <a:ext cx="8921750" cy="18446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Significant expansion in non-US underground capabilities is expected by the end of this decade</a:t>
            </a:r>
          </a:p>
          <a:p>
            <a:r>
              <a:rPr lang="en-US" sz="2000" dirty="0" smtClean="0"/>
              <a:t>It is critical that US scientists continue to be supported in order to take advantage of future international and domestic underground facilities</a:t>
            </a:r>
          </a:p>
          <a:p>
            <a:r>
              <a:rPr lang="en-US" sz="2000" dirty="0" smtClean="0"/>
              <a:t>Key goals for the US Planning Process: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268" y="2641600"/>
            <a:ext cx="9027582" cy="3784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i="1" dirty="0" smtClean="0">
                <a:solidFill>
                  <a:srgbClr val="FFFF00"/>
                </a:solidFill>
              </a:rPr>
              <a:t>Put </a:t>
            </a:r>
            <a:r>
              <a:rPr lang="en-US" b="1" i="1" dirty="0">
                <a:solidFill>
                  <a:srgbClr val="FFFF00"/>
                </a:solidFill>
              </a:rPr>
              <a:t>LBNE </a:t>
            </a:r>
            <a:r>
              <a:rPr lang="en-US" b="1" i="1" dirty="0" smtClean="0">
                <a:solidFill>
                  <a:srgbClr val="FFFF00"/>
                </a:solidFill>
              </a:rPr>
              <a:t>underground</a:t>
            </a:r>
          </a:p>
          <a:p>
            <a:pPr lvl="1" indent="-228600">
              <a:buFont typeface="Wingdings 3" charset="0"/>
              <a:buChar char="a"/>
            </a:pPr>
            <a:r>
              <a:rPr lang="en-US" dirty="0" smtClean="0">
                <a:solidFill>
                  <a:schemeClr val="bg1"/>
                </a:solidFill>
              </a:rPr>
              <a:t>Realize it's full science potential! </a:t>
            </a:r>
          </a:p>
          <a:p>
            <a:pPr lvl="1" indent="-228600">
              <a:buFont typeface="Wingdings 3" charset="0"/>
              <a:buChar char="a"/>
            </a:pPr>
            <a:r>
              <a:rPr lang="en-US" dirty="0" smtClean="0">
                <a:solidFill>
                  <a:schemeClr val="bg1"/>
                </a:solidFill>
              </a:rPr>
              <a:t>Makes </a:t>
            </a:r>
            <a:r>
              <a:rPr lang="en-US" dirty="0">
                <a:solidFill>
                  <a:schemeClr val="bg1"/>
                </a:solidFill>
              </a:rPr>
              <a:t>it an anchor of possible future domestic underground capabilities at </a:t>
            </a:r>
            <a:r>
              <a:rPr lang="en-US" dirty="0" smtClean="0">
                <a:solidFill>
                  <a:schemeClr val="bg1"/>
                </a:solidFill>
              </a:rPr>
              <a:t>SURF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rgbClr val="FFFF00"/>
                </a:solidFill>
              </a:rPr>
              <a:t>Maintain the leading roles held by the US in many of the future dark matter, </a:t>
            </a:r>
            <a:r>
              <a:rPr lang="en-US" b="1" i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0nbb </a:t>
            </a:r>
            <a:r>
              <a:rPr lang="en-US" b="1" i="1" dirty="0" smtClean="0">
                <a:solidFill>
                  <a:srgbClr val="FFFF00"/>
                </a:solidFill>
                <a:cs typeface="Symbol" charset="2"/>
              </a:rPr>
              <a:t> and a large </a:t>
            </a:r>
            <a:r>
              <a:rPr lang="en-US" b="1" i="1" dirty="0" smtClean="0">
                <a:solidFill>
                  <a:srgbClr val="FFFF00"/>
                </a:solidFill>
              </a:rPr>
              <a:t>variety of </a:t>
            </a:r>
            <a:r>
              <a:rPr lang="en-US" b="1" i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n</a:t>
            </a:r>
            <a:r>
              <a:rPr lang="en-US" b="1" i="1" dirty="0" smtClean="0">
                <a:solidFill>
                  <a:srgbClr val="FFFF00"/>
                </a:solidFill>
              </a:rPr>
              <a:t> experiments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lvl="1" indent="-2286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Improved </a:t>
            </a:r>
            <a:r>
              <a:rPr lang="en-US" dirty="0">
                <a:solidFill>
                  <a:srgbClr val="FFFFFF"/>
                </a:solidFill>
              </a:rPr>
              <a:t>coordination and planning of underground </a:t>
            </a:r>
            <a:r>
              <a:rPr lang="en-US" dirty="0" smtClean="0">
                <a:solidFill>
                  <a:srgbClr val="FFFFFF"/>
                </a:solidFill>
              </a:rPr>
              <a:t>facilities (</a:t>
            </a:r>
            <a:r>
              <a:rPr lang="en-US" dirty="0">
                <a:solidFill>
                  <a:srgbClr val="FFFFFF"/>
                </a:solidFill>
              </a:rPr>
              <a:t>overseas and domestic) is required to maintain this leading role, including </a:t>
            </a:r>
            <a:r>
              <a:rPr lang="en-US" dirty="0" smtClean="0">
                <a:solidFill>
                  <a:srgbClr val="FFFFFF"/>
                </a:solidFill>
              </a:rPr>
              <a:t>the use </a:t>
            </a:r>
            <a:r>
              <a:rPr lang="en-US" dirty="0">
                <a:solidFill>
                  <a:srgbClr val="FFFFFF"/>
                </a:solidFill>
              </a:rPr>
              <a:t>of </a:t>
            </a:r>
            <a:r>
              <a:rPr lang="en-US" dirty="0" smtClean="0">
                <a:solidFill>
                  <a:srgbClr val="FFFFFF"/>
                </a:solidFill>
              </a:rPr>
              <a:t>US infrastructure</a:t>
            </a:r>
            <a:endParaRPr lang="en-US" dirty="0">
              <a:solidFill>
                <a:srgbClr val="FFFFFF"/>
              </a:solidFill>
            </a:endParaRPr>
          </a:p>
          <a:p>
            <a:pPr lvl="1" indent="-2286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Maintaining </a:t>
            </a:r>
            <a:r>
              <a:rPr lang="en-US" dirty="0">
                <a:solidFill>
                  <a:srgbClr val="FFFFFF"/>
                </a:solidFill>
              </a:rPr>
              <a:t>an underground facility that can be expanded to house the largest dark matter and </a:t>
            </a:r>
            <a:r>
              <a:rPr lang="en-US" dirty="0" smtClean="0">
                <a:solidFill>
                  <a:srgbClr val="FFFFFF"/>
                </a:solidFill>
              </a:rPr>
              <a:t>0νββ experiments </a:t>
            </a:r>
            <a:r>
              <a:rPr lang="en-US" dirty="0">
                <a:solidFill>
                  <a:srgbClr val="FFFFFF"/>
                </a:solidFill>
              </a:rPr>
              <a:t>would guarantee the ability of the US to continue its strong role in the </a:t>
            </a:r>
            <a:r>
              <a:rPr lang="en-US" dirty="0" smtClean="0">
                <a:solidFill>
                  <a:srgbClr val="FFFFFF"/>
                </a:solidFill>
              </a:rPr>
              <a:t>world-wide </a:t>
            </a:r>
            <a:r>
              <a:rPr lang="en-US" dirty="0">
                <a:solidFill>
                  <a:srgbClr val="FFFFFF"/>
                </a:solidFill>
              </a:rPr>
              <a:t>program of underground </a:t>
            </a:r>
            <a:r>
              <a:rPr lang="en-US" dirty="0" smtClean="0">
                <a:solidFill>
                  <a:srgbClr val="FFFFFF"/>
                </a:solidFill>
              </a:rPr>
              <a:t>physics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3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Accelerator-Based Facility Summary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2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5100" y="96838"/>
            <a:ext cx="8921750" cy="9540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HEP Accelerator </a:t>
            </a:r>
            <a:r>
              <a:rPr lang="en-US" i="1" dirty="0" smtClean="0"/>
              <a:t>“Big Questions”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5100" y="1050926"/>
            <a:ext cx="8921750" cy="70167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The Following Questions Are Inherently Long Term </a:t>
            </a:r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3567" y="1862644"/>
            <a:ext cx="8796867" cy="3920065"/>
          </a:xfrm>
          <a:prstGeom prst="roundRect">
            <a:avLst/>
          </a:prstGeom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a typeface="ＭＳ Ｐゴシック" charset="0"/>
                <a:cs typeface="ＭＳ Ｐゴシック" charset="0"/>
              </a:rPr>
              <a:t>How would one build a 100 TeV scale hadron collider?</a:t>
            </a:r>
          </a:p>
          <a:p>
            <a:pPr marL="228600" indent="-228600">
              <a:lnSpc>
                <a:spcPct val="13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a typeface="ＭＳ Ｐゴシック" charset="0"/>
                <a:cs typeface="ＭＳ Ｐゴシック" charset="0"/>
              </a:rPr>
              <a:t>How would one build a lepton collider at &gt;1 TeV?</a:t>
            </a:r>
          </a:p>
          <a:p>
            <a:pPr marL="228600" indent="-228600">
              <a:lnSpc>
                <a:spcPct val="13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a typeface="ＭＳ Ｐゴシック" charset="0"/>
                <a:cs typeface="ＭＳ Ｐゴシック" charset="0"/>
              </a:rPr>
              <a:t>How would one generate 10 MW of proton beam power? </a:t>
            </a:r>
          </a:p>
          <a:p>
            <a:pPr marL="228600" indent="-228600">
              <a:lnSpc>
                <a:spcPct val="13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a typeface="ＭＳ Ｐゴシック" charset="0"/>
                <a:cs typeface="ＭＳ Ｐゴシック" charset="0"/>
              </a:rPr>
              <a:t>Can multi-MW targets survive? If so, for how long?</a:t>
            </a:r>
          </a:p>
          <a:p>
            <a:pPr marL="228600" indent="-228600">
              <a:lnSpc>
                <a:spcPct val="13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a typeface="ＭＳ Ｐゴシック" charset="0"/>
                <a:cs typeface="ＭＳ Ｐゴシック" charset="0"/>
              </a:rPr>
              <a:t>Can plasma-based accelerators achieve energies &amp; luminosities relevant to HEP?</a:t>
            </a:r>
          </a:p>
          <a:p>
            <a:pPr marL="228600" indent="-228600">
              <a:lnSpc>
                <a:spcPct val="13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ea typeface="ＭＳ Ｐゴシック" charset="0"/>
                <a:cs typeface="ＭＳ Ｐゴシック" charset="0"/>
              </a:rPr>
              <a:t>Can accelerators be made 10x cheaper per GeV? 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ea typeface="ＭＳ Ｐゴシック" charset="0"/>
                <a:cs typeface="ＭＳ Ｐゴシック" charset="0"/>
              </a:rPr>
              <a:t>Per MW?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-80969"/>
            <a:ext cx="6582833" cy="555095"/>
          </a:xfrm>
        </p:spPr>
        <p:txBody>
          <a:bodyPr>
            <a:noAutofit/>
          </a:bodyPr>
          <a:lstStyle/>
          <a:p>
            <a:r>
              <a:rPr lang="en-US" sz="2800" dirty="0" smtClean="0"/>
              <a:t>Energy Frontier Proton Colliders 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33" y="445539"/>
            <a:ext cx="8921750" cy="2866988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 Key Questions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luminosity is possible for the LHC?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Strategies for increased integrated luminosity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Avoid </a:t>
            </a:r>
            <a:r>
              <a:rPr 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impaired data and degradation of the detectors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energy can be achieved in the LHC tunnel?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is the future for the Energy Frontier Hadron Colliders beyond the LHC?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are the challenges of a 100 TeV collider?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is the accelerator R&amp;D roadmap for LHC and post-LHC capabilities?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633" y="3098779"/>
            <a:ext cx="8921750" cy="340361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The Near-Term Priorities – </a:t>
            </a:r>
            <a:r>
              <a:rPr lang="en-US" sz="2400" b="1" dirty="0" smtClean="0">
                <a:solidFill>
                  <a:srgbClr val="FFFF00"/>
                </a:solidFill>
              </a:rPr>
              <a:t>Full Exploitation of the LHC </a:t>
            </a:r>
          </a:p>
          <a:p>
            <a:r>
              <a:rPr lang="en-US" sz="2000" dirty="0" smtClean="0"/>
              <a:t>Continue a strong LHC Accelerator R&amp;D Program </a:t>
            </a:r>
            <a:r>
              <a:rPr lang="en-US" sz="2000" dirty="0" smtClean="0">
                <a:latin typeface="Wingdings 3" charset="2"/>
                <a:cs typeface="Wingdings 3" charset="2"/>
              </a:rPr>
              <a:t>a</a:t>
            </a:r>
            <a:r>
              <a:rPr lang="en-US" sz="2000" dirty="0" smtClean="0">
                <a:cs typeface="Wingdings 3" charset="2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cs typeface="Wingdings 3" charset="2"/>
              </a:rPr>
              <a:t>Hi </a:t>
            </a:r>
            <a:r>
              <a:rPr lang="en-US" sz="2000" dirty="0" err="1" smtClean="0">
                <a:solidFill>
                  <a:srgbClr val="FFFF00"/>
                </a:solidFill>
                <a:cs typeface="Wingdings 3" charset="2"/>
              </a:rPr>
              <a:t>Lumi</a:t>
            </a:r>
            <a:r>
              <a:rPr lang="en-US" sz="2000" dirty="0" smtClean="0">
                <a:solidFill>
                  <a:srgbClr val="FFFF00"/>
                </a:solidFill>
                <a:cs typeface="Wingdings 3" charset="2"/>
              </a:rPr>
              <a:t> LHC Construction Project</a:t>
            </a:r>
          </a:p>
          <a:p>
            <a:r>
              <a:rPr lang="en-US" sz="2000" dirty="0" smtClean="0">
                <a:cs typeface="Wingdings 3" charset="2"/>
              </a:rPr>
              <a:t>Develop the technologies required for a High Energy LHC </a:t>
            </a:r>
            <a:r>
              <a:rPr lang="en-US" sz="2000" dirty="0">
                <a:latin typeface="Wingdings 3" charset="2"/>
                <a:cs typeface="Wingdings 3" charset="2"/>
              </a:rPr>
              <a:t>a</a:t>
            </a:r>
            <a:r>
              <a:rPr lang="en-US" sz="2000" dirty="0">
                <a:cs typeface="Wingdings 3" charset="2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cs typeface="Wingdings 3" charset="2"/>
              </a:rPr>
              <a:t>Achieve Engineering Readiness</a:t>
            </a:r>
            <a:endParaRPr lang="en-US" sz="2000" dirty="0">
              <a:solidFill>
                <a:srgbClr val="FFFF00"/>
              </a:solidFill>
              <a:cs typeface="Wingdings 3" charset="2"/>
            </a:endParaRPr>
          </a:p>
          <a:p>
            <a:pPr lvl="1"/>
            <a:r>
              <a:rPr lang="en-US" sz="1500" dirty="0" smtClean="0">
                <a:cs typeface="Wingdings 3" charset="2"/>
              </a:rPr>
              <a:t>Next generation Nb</a:t>
            </a:r>
            <a:r>
              <a:rPr lang="en-US" sz="1500" baseline="-25000" dirty="0" smtClean="0">
                <a:cs typeface="Wingdings 3" charset="2"/>
              </a:rPr>
              <a:t>3</a:t>
            </a:r>
            <a:r>
              <a:rPr lang="en-US" sz="1500" dirty="0" smtClean="0">
                <a:cs typeface="Wingdings 3" charset="2"/>
              </a:rPr>
              <a:t>Sn magnets (~15T scale)</a:t>
            </a:r>
          </a:p>
          <a:p>
            <a:pPr lvl="1"/>
            <a:r>
              <a:rPr lang="en-US" sz="1500" dirty="0" smtClean="0"/>
              <a:t>Advanced beam control technology</a:t>
            </a:r>
          </a:p>
          <a:p>
            <a:pPr lvl="1">
              <a:buFont typeface="Wingdings 3" charset="0"/>
              <a:buChar char="a"/>
            </a:pPr>
            <a:r>
              <a:rPr lang="en-US" sz="1700" dirty="0" smtClean="0">
                <a:solidFill>
                  <a:srgbClr val="FFFF00"/>
                </a:solidFill>
                <a:cs typeface="Wingdings 3" charset="2"/>
              </a:rPr>
              <a:t>Represents the most critical near-/mid-term development effort for higher energy hadron colliders</a:t>
            </a:r>
            <a:endParaRPr lang="en-US" sz="1700" dirty="0" smtClean="0">
              <a:solidFill>
                <a:srgbClr val="FFFF00"/>
              </a:solidFill>
              <a:latin typeface="Wingdings 3" charset="2"/>
              <a:cs typeface="Wingdings 3" charset="2"/>
            </a:endParaRPr>
          </a:p>
          <a:p>
            <a:r>
              <a:rPr lang="en-US" sz="1900" dirty="0" smtClean="0"/>
              <a:t>However, the high energy reach of the LHC is limited…</a:t>
            </a:r>
          </a:p>
          <a:p>
            <a:pPr lvl="1"/>
            <a:r>
              <a:rPr lang="en-US" sz="1500" dirty="0" smtClean="0"/>
              <a:t>without magnet engineering materials beyond </a:t>
            </a:r>
            <a:r>
              <a:rPr lang="en-US" sz="1500" dirty="0" smtClean="0">
                <a:cs typeface="Wingdings 3" charset="2"/>
              </a:rPr>
              <a:t>Nb</a:t>
            </a:r>
            <a:r>
              <a:rPr lang="en-US" sz="1500" baseline="-25000" dirty="0" smtClean="0">
                <a:cs typeface="Wingdings 3" charset="2"/>
              </a:rPr>
              <a:t>3</a:t>
            </a:r>
            <a:r>
              <a:rPr lang="en-US" sz="1500" dirty="0" smtClean="0">
                <a:cs typeface="Wingdings 3" charset="2"/>
              </a:rPr>
              <a:t>Sn (high temperature SC development being pursued)</a:t>
            </a:r>
          </a:p>
          <a:p>
            <a:pPr lvl="1"/>
            <a:r>
              <a:rPr lang="en-US" sz="1500" dirty="0" smtClean="0">
                <a:cs typeface="Wingdings 3" charset="2"/>
              </a:rPr>
              <a:t>with challenges in managing synchrotron radiation</a:t>
            </a:r>
          </a:p>
          <a:p>
            <a:pPr marL="228600" lvl="1" indent="0">
              <a:buNone/>
            </a:pPr>
            <a:r>
              <a:rPr lang="en-US" sz="1900" dirty="0" smtClean="0">
                <a:solidFill>
                  <a:srgbClr val="FFFF00"/>
                </a:solidFill>
                <a:latin typeface="Wingdings 3" charset="2"/>
                <a:cs typeface="Wingdings 3" charset="2"/>
              </a:rPr>
              <a:t>a</a:t>
            </a:r>
            <a:r>
              <a:rPr lang="en-US" sz="1900" dirty="0" smtClean="0">
                <a:solidFill>
                  <a:srgbClr val="FFFF00"/>
                </a:solidFill>
                <a:cs typeface="Wingdings 3" charset="2"/>
              </a:rPr>
              <a:t> </a:t>
            </a:r>
            <a:r>
              <a:rPr lang="en-US" sz="1700" dirty="0" smtClean="0">
                <a:solidFill>
                  <a:srgbClr val="FFFF00"/>
                </a:solidFill>
                <a:cs typeface="Wingdings 3" charset="2"/>
              </a:rPr>
              <a:t>Focused engineering is not a substitute for innovative R&amp;D</a:t>
            </a:r>
            <a:endParaRPr lang="en-US" sz="1300" dirty="0" smtClean="0"/>
          </a:p>
          <a:p>
            <a:pPr marL="457200" lvl="2" indent="0">
              <a:buNone/>
            </a:pPr>
            <a:endParaRPr lang="en-US" sz="11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9" r="6382" b="6642"/>
          <a:stretch/>
        </p:blipFill>
        <p:spPr bwMode="auto">
          <a:xfrm>
            <a:off x="6252270" y="19270"/>
            <a:ext cx="2891730" cy="211854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961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921750" cy="721251"/>
          </a:xfrm>
        </p:spPr>
        <p:txBody>
          <a:bodyPr>
            <a:noAutofit/>
          </a:bodyPr>
          <a:lstStyle/>
          <a:p>
            <a:r>
              <a:rPr lang="en-US" sz="2800" dirty="0" smtClean="0"/>
              <a:t>Energy Frontier Proton Colliders 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741886"/>
            <a:ext cx="8921750" cy="1730378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Long-Term Options Beyond the LHC</a:t>
            </a:r>
          </a:p>
          <a:p>
            <a:pPr>
              <a:lnSpc>
                <a:spcPct val="110000"/>
              </a:lnSpc>
            </a:pPr>
            <a:r>
              <a:rPr lang="en-US" sz="2100" i="1" dirty="0" smtClean="0">
                <a:solidFill>
                  <a:srgbClr val="FFFF00"/>
                </a:solidFill>
              </a:rPr>
              <a:t>Extensive interest was expressed at Snowmass in a 100 TeV </a:t>
            </a:r>
            <a:r>
              <a:rPr lang="en-US" sz="2100" i="1" dirty="0" err="1" smtClean="0">
                <a:solidFill>
                  <a:srgbClr val="FFFF00"/>
                </a:solidFill>
              </a:rPr>
              <a:t>pp</a:t>
            </a:r>
            <a:r>
              <a:rPr lang="en-US" sz="2100" i="1" dirty="0" smtClean="0">
                <a:solidFill>
                  <a:srgbClr val="FFFF00"/>
                </a:solidFill>
              </a:rPr>
              <a:t> collider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US-led VLHC study (~2001) still valid </a:t>
            </a:r>
            <a:r>
              <a:rPr lang="en-US" sz="1600" dirty="0" smtClean="0">
                <a:latin typeface="Wingdings 3" charset="2"/>
                <a:cs typeface="Wingdings 3" charset="2"/>
              </a:rPr>
              <a:t>a</a:t>
            </a:r>
            <a:r>
              <a:rPr lang="en-US" sz="1600" dirty="0" smtClean="0">
                <a:cs typeface="Wingdings 3" charset="2"/>
              </a:rPr>
              <a:t> updated with a Snowmass whitepaper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cs typeface="Wingdings 3" charset="2"/>
              </a:rPr>
              <a:t>Interest at CERN (coupled to TLEP study)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cs typeface="Wingdings 3" charset="2"/>
              </a:rPr>
              <a:t>US participation in a new design study would help inform plans for future technology R&amp;D</a:t>
            </a:r>
            <a:br>
              <a:rPr lang="en-US" sz="1600" dirty="0" smtClean="0">
                <a:cs typeface="Wingdings 3" charset="2"/>
              </a:rPr>
            </a:br>
            <a:r>
              <a:rPr lang="en-US" sz="1600" dirty="0" smtClean="0">
                <a:solidFill>
                  <a:srgbClr val="FFFF00"/>
                </a:solidFill>
                <a:latin typeface="Wingdings 3" charset="2"/>
                <a:cs typeface="Wingdings 3" charset="2"/>
              </a:rPr>
              <a:t>a</a:t>
            </a:r>
            <a:r>
              <a:rPr lang="en-US" sz="1600" dirty="0" smtClean="0">
                <a:solidFill>
                  <a:srgbClr val="FFFF00"/>
                </a:solidFill>
                <a:cs typeface="Wingdings 3" charset="2"/>
              </a:rPr>
              <a:t> Participation in such a study is recommended</a:t>
            </a:r>
            <a:endParaRPr lang="en-US" sz="1600" dirty="0" smtClean="0">
              <a:cs typeface="Wingdings 3" charset="2"/>
            </a:endParaRPr>
          </a:p>
          <a:p>
            <a:pPr lvl="1"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2404530"/>
            <a:ext cx="8921750" cy="40385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Accelerator R&amp;D Roadmap: LHC Upgrades </a:t>
            </a:r>
            <a:r>
              <a:rPr lang="en-US" sz="2000" b="1" dirty="0" smtClean="0">
                <a:latin typeface="Wingdings 3" charset="2"/>
                <a:cs typeface="Wingdings 3" charset="2"/>
              </a:rPr>
              <a:t>a</a:t>
            </a:r>
            <a:r>
              <a:rPr lang="en-US" sz="2000" b="1" dirty="0" smtClean="0"/>
              <a:t> post-LHC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Advanced magnets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ea typeface="ＭＳ Ｐゴシック" charset="0"/>
                <a:cs typeface="ＭＳ Ｐゴシック" charset="0"/>
              </a:rPr>
              <a:t>New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engineering conductors (e.g., small filament HTS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ea typeface="ＭＳ Ｐゴシック" charset="0"/>
                <a:cs typeface="ＭＳ Ｐゴシック" charset="0"/>
              </a:rPr>
              <a:t>Improved temperature margin, stress management techniques, magnet protection, and structural materials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ea typeface="ＭＳ Ｐゴシック" charset="0"/>
                <a:cs typeface="ＭＳ Ｐゴシック" charset="0"/>
              </a:rPr>
              <a:t>Beam dynamics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ea typeface="ＭＳ Ｐゴシック" charset="0"/>
              </a:rPr>
              <a:t>Effects of marginal synchrotron radiation damping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ea typeface="ＭＳ Ｐゴシック" charset="0"/>
              </a:rPr>
              <a:t>Beam physics of the injection chain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ea typeface="ＭＳ Ｐゴシック" charset="0"/>
              </a:rPr>
              <a:t>Control of beam halo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ea typeface="ＭＳ Ｐゴシック" charset="0"/>
              </a:rPr>
              <a:t>Noise &amp; ground motion effects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ＭＳ Ｐゴシック" charset="0"/>
                <a:cs typeface="ＭＳ Ｐゴシック" charset="0"/>
              </a:rPr>
              <a:t>Machine protection &amp; beam abort dumps (multi-GJ beams)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ＭＳ Ｐゴシック" charset="0"/>
                <a:cs typeface="ＭＳ Ｐゴシック" charset="0"/>
              </a:rPr>
              <a:t>Interaction Region design &amp; technology 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options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i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NOTE:  </a:t>
            </a:r>
            <a:r>
              <a:rPr lang="en-US" sz="1800" i="1" dirty="0">
                <a:solidFill>
                  <a:srgbClr val="FFFF00"/>
                </a:solidFill>
                <a:cs typeface="Times New Roman" charset="0"/>
              </a:rPr>
              <a:t>Strong technology overlap with muon / intensity </a:t>
            </a:r>
            <a:r>
              <a:rPr lang="en-US" sz="1800" i="1" dirty="0" smtClean="0">
                <a:solidFill>
                  <a:srgbClr val="FFFF00"/>
                </a:solidFill>
                <a:cs typeface="Times New Roman" charset="0"/>
              </a:rPr>
              <a:t>machines</a:t>
            </a:r>
            <a:endParaRPr lang="en-US" sz="1200" i="1" dirty="0" smtClean="0">
              <a:solidFill>
                <a:srgbClr val="FFFF00"/>
              </a:solidFill>
            </a:endParaRPr>
          </a:p>
        </p:txBody>
      </p:sp>
      <p:pic>
        <p:nvPicPr>
          <p:cNvPr id="8" name="Picture 7" descr="20T_iron_v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22"/>
          <a:stretch/>
        </p:blipFill>
        <p:spPr bwMode="auto">
          <a:xfrm>
            <a:off x="6629401" y="3716867"/>
            <a:ext cx="2457450" cy="244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73321" y="3632198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HE-LHC Magnet Concept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100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-80969"/>
            <a:ext cx="8921750" cy="555095"/>
          </a:xfrm>
        </p:spPr>
        <p:txBody>
          <a:bodyPr>
            <a:noAutofit/>
          </a:bodyPr>
          <a:lstStyle/>
          <a:p>
            <a:r>
              <a:rPr lang="en-US" sz="2800" dirty="0" smtClean="0"/>
              <a:t>Energy Frontier </a:t>
            </a:r>
            <a:r>
              <a:rPr lang="en-US" sz="2800" dirty="0" smtClean="0"/>
              <a:t>Lepton &amp; Photon</a:t>
            </a:r>
            <a:r>
              <a:rPr lang="en-US" sz="2800" dirty="0" smtClean="0"/>
              <a:t> </a:t>
            </a:r>
            <a:r>
              <a:rPr lang="en-US" sz="2800" dirty="0" smtClean="0"/>
              <a:t>Colliders 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33" y="445539"/>
            <a:ext cx="8921750" cy="2866988"/>
          </a:xfrm>
          <a:solidFill>
            <a:schemeClr val="accent5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 Key Questions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 ILC &amp; CLIC designs be improved using new technologies? 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 they be constructed in stages? what is a staging plan?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would be the parameters of a Higgs factory as a first stage?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Higgs factories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Could a Higgs factory be constructed in the LHC tunnel?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would be parameters of a photon collider Higgs factory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Could one build a µ+µ- collider as a Higgs factory?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Could one design a multi-TeV µ+µ- collider?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is the accelerator R&amp;D roadmap?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633" y="3098779"/>
            <a:ext cx="8921750" cy="340361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The Japanese Initiative – </a:t>
            </a:r>
            <a:r>
              <a:rPr lang="en-US" sz="2400" b="1" dirty="0" smtClean="0">
                <a:solidFill>
                  <a:srgbClr val="FFFF00"/>
                </a:solidFill>
              </a:rPr>
              <a:t>Proposal to Host the ILC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000" dirty="0" smtClean="0"/>
              <a:t>The Japanese initiative is welcomed</a:t>
            </a:r>
          </a:p>
          <a:p>
            <a:r>
              <a:rPr lang="en-US" sz="2000" dirty="0" smtClean="0"/>
              <a:t>With the release of the TDR by the ILC Global Design Effort, </a:t>
            </a:r>
            <a:br>
              <a:rPr lang="en-US" sz="2000" dirty="0" smtClean="0"/>
            </a:br>
            <a:r>
              <a:rPr lang="en-US" sz="2000" i="1" dirty="0" smtClean="0">
                <a:solidFill>
                  <a:srgbClr val="FFFF00"/>
                </a:solidFill>
              </a:rPr>
              <a:t>the ILC technical design is ready for a decision</a:t>
            </a:r>
          </a:p>
          <a:p>
            <a:pPr lvl="1"/>
            <a:r>
              <a:rPr lang="en-US" sz="1600" dirty="0">
                <a:solidFill>
                  <a:srgbClr val="FFFF00"/>
                </a:solidFill>
              </a:rPr>
              <a:t>M</a:t>
            </a:r>
            <a:r>
              <a:rPr lang="en-US" sz="1600" dirty="0" smtClean="0">
                <a:solidFill>
                  <a:srgbClr val="FFFF00"/>
                </a:solidFill>
              </a:rPr>
              <a:t>ajor US contributions to and leadership roles in </a:t>
            </a:r>
            <a:r>
              <a:rPr lang="en-US" sz="1600" dirty="0">
                <a:solidFill>
                  <a:srgbClr val="FFFF00"/>
                </a:solidFill>
              </a:rPr>
              <a:t>machine physics &amp; </a:t>
            </a:r>
            <a:r>
              <a:rPr lang="en-US" sz="1600" dirty="0" smtClean="0">
                <a:solidFill>
                  <a:srgbClr val="FFFF00"/>
                </a:solidFill>
              </a:rPr>
              <a:t>technology: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/>
              <a:t>SRF</a:t>
            </a:r>
            <a:r>
              <a:rPr lang="en-US" sz="1600" dirty="0"/>
              <a:t>, high power </a:t>
            </a:r>
            <a:r>
              <a:rPr lang="en-US" sz="1600" dirty="0" err="1"/>
              <a:t>targetry</a:t>
            </a:r>
            <a:r>
              <a:rPr lang="en-US" sz="1600" dirty="0"/>
              <a:t> (e+ source), beam delivery, damping rings, </a:t>
            </a:r>
            <a:r>
              <a:rPr lang="en-US" sz="1600" dirty="0" smtClean="0"/>
              <a:t>and beam </a:t>
            </a:r>
            <a:r>
              <a:rPr lang="en-US" sz="1600" dirty="0"/>
              <a:t>dynamics</a:t>
            </a:r>
          </a:p>
          <a:p>
            <a:pPr lvl="1"/>
            <a:r>
              <a:rPr lang="en-US" sz="1600" i="1" dirty="0" smtClean="0">
                <a:solidFill>
                  <a:srgbClr val="FFFF00"/>
                </a:solidFill>
              </a:rPr>
              <a:t>Importance of </a:t>
            </a:r>
            <a:r>
              <a:rPr lang="en-US" sz="1600" i="1" dirty="0">
                <a:solidFill>
                  <a:srgbClr val="FFFF00"/>
                </a:solidFill>
              </a:rPr>
              <a:t>an upgrade path </a:t>
            </a:r>
            <a:r>
              <a:rPr lang="en-US" sz="1600" i="1" dirty="0" smtClean="0">
                <a:solidFill>
                  <a:srgbClr val="FFFF00"/>
                </a:solidFill>
              </a:rPr>
              <a:t>to </a:t>
            </a:r>
            <a:r>
              <a:rPr lang="en-US" sz="1600" i="1" dirty="0">
                <a:solidFill>
                  <a:srgbClr val="FFFF00"/>
                </a:solidFill>
              </a:rPr>
              <a:t>higher </a:t>
            </a:r>
            <a:r>
              <a:rPr lang="en-US" sz="1600" i="1" dirty="0" smtClean="0">
                <a:solidFill>
                  <a:srgbClr val="FFFF00"/>
                </a:solidFill>
              </a:rPr>
              <a:t>energy </a:t>
            </a:r>
            <a:r>
              <a:rPr lang="en-US" sz="1600" i="1" dirty="0">
                <a:solidFill>
                  <a:srgbClr val="FFFF00"/>
                </a:solidFill>
              </a:rPr>
              <a:t>(&gt; 500 </a:t>
            </a:r>
            <a:r>
              <a:rPr lang="en-US" sz="1600" i="1" dirty="0" smtClean="0">
                <a:solidFill>
                  <a:srgbClr val="FFFF00"/>
                </a:solidFill>
              </a:rPr>
              <a:t>GeV) </a:t>
            </a:r>
            <a:r>
              <a:rPr lang="en-US" sz="1600" i="1" dirty="0">
                <a:solidFill>
                  <a:srgbClr val="FFFF00"/>
                </a:solidFill>
              </a:rPr>
              <a:t>&amp; luminosity </a:t>
            </a:r>
            <a:r>
              <a:rPr lang="en-US" sz="1600" i="1" dirty="0" smtClean="0">
                <a:solidFill>
                  <a:srgbClr val="FFFF00"/>
                </a:solidFill>
              </a:rPr>
              <a:t>(&gt; </a:t>
            </a:r>
            <a:r>
              <a:rPr lang="en-US" sz="1600" i="1" dirty="0">
                <a:solidFill>
                  <a:srgbClr val="FFFF00"/>
                </a:solidFill>
              </a:rPr>
              <a:t>10</a:t>
            </a:r>
            <a:r>
              <a:rPr lang="en-US" sz="1600" i="1" baseline="30000" dirty="0">
                <a:solidFill>
                  <a:srgbClr val="FFFF00"/>
                </a:solidFill>
              </a:rPr>
              <a:t>34</a:t>
            </a:r>
            <a:r>
              <a:rPr lang="en-US" sz="1600" i="1" dirty="0">
                <a:solidFill>
                  <a:srgbClr val="FFFF00"/>
                </a:solidFill>
              </a:rPr>
              <a:t> cm</a:t>
            </a:r>
            <a:r>
              <a:rPr lang="en-US" sz="1600" i="1" baseline="30000" dirty="0">
                <a:solidFill>
                  <a:srgbClr val="FFFF00"/>
                </a:solidFill>
              </a:rPr>
              <a:t>-2</a:t>
            </a:r>
            <a:r>
              <a:rPr lang="en-US" sz="1600" i="1" dirty="0">
                <a:solidFill>
                  <a:srgbClr val="FFFF00"/>
                </a:solidFill>
              </a:rPr>
              <a:t>s</a:t>
            </a:r>
            <a:r>
              <a:rPr lang="en-US" sz="1600" i="1" baseline="30000" dirty="0">
                <a:solidFill>
                  <a:srgbClr val="FFFF00"/>
                </a:solidFill>
              </a:rPr>
              <a:t>-1</a:t>
            </a:r>
            <a:r>
              <a:rPr lang="en-US" sz="1600" i="1" dirty="0" smtClean="0">
                <a:solidFill>
                  <a:srgbClr val="FFFF00"/>
                </a:solidFill>
              </a:rPr>
              <a:t>) has been emphasized</a:t>
            </a:r>
          </a:p>
          <a:p>
            <a:r>
              <a:rPr lang="en-US" sz="2000" dirty="0" smtClean="0"/>
              <a:t>The US </a:t>
            </a:r>
            <a:r>
              <a:rPr lang="en-US" sz="2000" dirty="0"/>
              <a:t>accelerator community is capable </a:t>
            </a:r>
            <a:r>
              <a:rPr lang="en-US" sz="2000" dirty="0" smtClean="0"/>
              <a:t>of contributing…</a:t>
            </a:r>
            <a:br>
              <a:rPr lang="en-US" sz="2000" dirty="0" smtClean="0"/>
            </a:br>
            <a:r>
              <a:rPr lang="en-US" sz="2000" i="1" dirty="0">
                <a:solidFill>
                  <a:srgbClr val="FFFF00"/>
                </a:solidFill>
              </a:rPr>
              <a:t>A</a:t>
            </a:r>
            <a:r>
              <a:rPr lang="en-US" sz="2000" i="1" dirty="0" smtClean="0">
                <a:solidFill>
                  <a:srgbClr val="FFFF00"/>
                </a:solidFill>
              </a:rPr>
              <a:t>s supported </a:t>
            </a:r>
            <a:r>
              <a:rPr lang="en-US" sz="2000" i="1" dirty="0">
                <a:solidFill>
                  <a:srgbClr val="FFFF00"/>
                </a:solidFill>
              </a:rPr>
              <a:t>by the physics case </a:t>
            </a:r>
            <a:r>
              <a:rPr lang="en-US" sz="2000" i="1" dirty="0" smtClean="0">
                <a:solidFill>
                  <a:srgbClr val="FFFF00"/>
                </a:solidFill>
              </a:rPr>
              <a:t>and as </a:t>
            </a:r>
            <a:r>
              <a:rPr lang="en-US" sz="2000" i="1" dirty="0">
                <a:solidFill>
                  <a:srgbClr val="FFFF00"/>
                </a:solidFill>
              </a:rPr>
              <a:t>part of a balanced </a:t>
            </a:r>
            <a:r>
              <a:rPr lang="en-US" sz="2000" i="1" dirty="0" smtClean="0">
                <a:solidFill>
                  <a:srgbClr val="FFFF00"/>
                </a:solidFill>
              </a:rPr>
              <a:t>program</a:t>
            </a:r>
            <a:br>
              <a:rPr lang="en-US" sz="2000" i="1" dirty="0" smtClean="0">
                <a:solidFill>
                  <a:srgbClr val="FFFF00"/>
                </a:solidFill>
              </a:rPr>
            </a:br>
            <a:r>
              <a:rPr lang="en-US" sz="2000" i="1" dirty="0" smtClean="0">
                <a:solidFill>
                  <a:srgbClr val="FFFF00"/>
                </a:solidFill>
              </a:rPr>
              <a:t>The US can offer an experienced &amp; ready team</a:t>
            </a:r>
          </a:p>
          <a:p>
            <a:endParaRPr lang="en-US" sz="2000" dirty="0"/>
          </a:p>
          <a:p>
            <a:pPr lvl="1"/>
            <a:endParaRPr lang="en-US" sz="1600" dirty="0"/>
          </a:p>
          <a:p>
            <a:pPr marL="228600" lvl="1" indent="0">
              <a:buNone/>
            </a:pPr>
            <a:endParaRPr lang="en-US" sz="1600" dirty="0" smtClean="0"/>
          </a:p>
          <a:p>
            <a:pPr lvl="1"/>
            <a:endParaRPr lang="en-US" sz="1600" dirty="0" smtClean="0">
              <a:cs typeface="Wingdings 3" charset="2"/>
            </a:endParaRPr>
          </a:p>
          <a:p>
            <a:pPr marL="457200" lvl="2" indent="0">
              <a:buNone/>
            </a:pPr>
            <a:endParaRPr lang="en-US" sz="11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 rot="19303385">
            <a:off x="5410208" y="1216868"/>
            <a:ext cx="3733800" cy="812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Excitement &amp; boundary </a:t>
            </a:r>
            <a:r>
              <a:rPr lang="en-US" sz="2000" i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conditions are </a:t>
            </a:r>
            <a:r>
              <a:rPr lang="en-US" sz="2000" i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driven by </a:t>
            </a:r>
            <a:r>
              <a:rPr lang="en-US" sz="2000" i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the Higgs </a:t>
            </a:r>
            <a:r>
              <a:rPr lang="en-US" sz="2000" i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discovery</a:t>
            </a:r>
            <a:endParaRPr lang="en-US" sz="2000" i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9" name="Picture 5" descr="A superconducting TESLA cavit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079505" y="2749796"/>
            <a:ext cx="3215328" cy="54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531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2169"/>
            <a:ext cx="8921750" cy="521232"/>
          </a:xfrm>
        </p:spPr>
        <p:txBody>
          <a:bodyPr>
            <a:noAutofit/>
          </a:bodyPr>
          <a:lstStyle/>
          <a:p>
            <a:r>
              <a:rPr lang="en-US" sz="2800" dirty="0" smtClean="0"/>
              <a:t>Energy </a:t>
            </a:r>
            <a:r>
              <a:rPr lang="en-US" sz="2800" dirty="0" smtClean="0"/>
              <a:t>Frontier Lepton &amp; Photon </a:t>
            </a:r>
            <a:r>
              <a:rPr lang="en-US" sz="2800" dirty="0" smtClean="0"/>
              <a:t>Colliders 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530210"/>
            <a:ext cx="8921750" cy="2932648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Alternative Higgs Factory </a:t>
            </a:r>
            <a:r>
              <a:rPr lang="en-US" sz="2000" b="1" dirty="0" smtClean="0"/>
              <a:t>Approache</a:t>
            </a:r>
            <a:r>
              <a:rPr lang="en-US" sz="2000" b="1" dirty="0" smtClean="0"/>
              <a:t>s</a:t>
            </a:r>
            <a:endParaRPr lang="en-US" sz="2000" dirty="0" smtClean="0"/>
          </a:p>
          <a:p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e</a:t>
            </a:r>
            <a:r>
              <a:rPr lang="en-US" sz="1600" baseline="30000" dirty="0" smtClean="0"/>
              <a:t>−</a:t>
            </a:r>
            <a:r>
              <a:rPr lang="en-US" sz="1600" dirty="0" smtClean="0"/>
              <a:t> ring in a very large tunnel (50-100km circumference)</a:t>
            </a:r>
          </a:p>
          <a:p>
            <a:pPr lvl="1">
              <a:lnSpc>
                <a:spcPct val="110000"/>
              </a:lnSpc>
            </a:pPr>
            <a:r>
              <a:rPr lang="en-US" sz="1200" dirty="0" smtClean="0"/>
              <a:t>Significant extrapolation, but from large experience base</a:t>
            </a:r>
          </a:p>
          <a:p>
            <a:pPr lvl="1">
              <a:lnSpc>
                <a:spcPct val="110000"/>
              </a:lnSpc>
            </a:pPr>
            <a:r>
              <a:rPr lang="en-US" sz="1200" dirty="0" smtClean="0"/>
              <a:t>Energy reach &amp; luminosity are very strongly coupled</a:t>
            </a:r>
          </a:p>
          <a:p>
            <a:pPr lvl="2">
              <a:lnSpc>
                <a:spcPct val="110000"/>
              </a:lnSpc>
            </a:pPr>
            <a:r>
              <a:rPr lang="en-US" sz="1100" dirty="0" smtClean="0"/>
              <a:t>Largest luminosity at Z peak, falling rapidly </a:t>
            </a:r>
            <a:r>
              <a:rPr lang="en-US" sz="1100" dirty="0" smtClean="0">
                <a:ea typeface="ＭＳ Ｐゴシック" charset="0"/>
              </a:rPr>
              <a:t>√</a:t>
            </a:r>
            <a:r>
              <a:rPr lang="en-US" sz="1100" dirty="0">
                <a:ea typeface="ＭＳ Ｐゴシック" charset="0"/>
              </a:rPr>
              <a:t>s </a:t>
            </a:r>
            <a:r>
              <a:rPr lang="en-US" sz="1100" dirty="0" smtClean="0">
                <a:ea typeface="ＭＳ Ｐゴシック" charset="0"/>
              </a:rPr>
              <a:t>increases</a:t>
            </a:r>
          </a:p>
          <a:p>
            <a:pPr lvl="1"/>
            <a:r>
              <a:rPr lang="en-US" sz="1200" dirty="0" smtClean="0">
                <a:ea typeface="ＭＳ Ｐゴシック" charset="0"/>
              </a:rPr>
              <a:t>Tunnel could support a 100 TeV proton collider option</a:t>
            </a:r>
          </a:p>
          <a:p>
            <a:r>
              <a:rPr lang="en-US" sz="1600" dirty="0" smtClean="0">
                <a:ea typeface="ＭＳ Ｐゴシック" charset="0"/>
              </a:rPr>
              <a:t>Muon collider – Feasibility assessment underway</a:t>
            </a:r>
          </a:p>
          <a:p>
            <a:pPr lvl="1"/>
            <a:r>
              <a:rPr lang="en-US" sz="1200" dirty="0" smtClean="0">
                <a:ea typeface="ＭＳ Ｐゴシック" charset="0"/>
              </a:rPr>
              <a:t>Options for Higgs Factory (s-channel H production) </a:t>
            </a:r>
            <a:r>
              <a:rPr lang="en-US" sz="1200" dirty="0" smtClean="0">
                <a:latin typeface="Wingdings 3" charset="2"/>
                <a:ea typeface="ＭＳ Ｐゴシック" charset="0"/>
                <a:cs typeface="Wingdings 3" charset="2"/>
              </a:rPr>
              <a:t>a</a:t>
            </a:r>
            <a:r>
              <a:rPr lang="en-US" sz="1200" dirty="0" smtClean="0">
                <a:ea typeface="ＭＳ Ｐゴシック" charset="0"/>
              </a:rPr>
              <a:t> 10 TeV collider - on Fermilab site</a:t>
            </a:r>
          </a:p>
          <a:p>
            <a:r>
              <a:rPr lang="en-US" sz="1600" dirty="0" smtClean="0">
                <a:ea typeface="ＭＳ Ｐゴシック" charset="0"/>
              </a:rPr>
              <a:t>Photon collider</a:t>
            </a:r>
          </a:p>
          <a:p>
            <a:pPr lvl="1"/>
            <a:r>
              <a:rPr lang="en-US" sz="1200" dirty="0" smtClean="0">
                <a:ea typeface="ＭＳ Ｐゴシック" charset="0"/>
              </a:rPr>
              <a:t>Options for add-on to a linear collider and for a standalone facility presented</a:t>
            </a:r>
          </a:p>
          <a:p>
            <a:pPr lvl="1"/>
            <a:r>
              <a:rPr lang="en-US" sz="1200" dirty="0" smtClean="0">
                <a:ea typeface="ＭＳ Ｐゴシック" charset="0"/>
              </a:rPr>
              <a:t>Builds on US expertise in high power lasers (overlap with laser </a:t>
            </a:r>
            <a:r>
              <a:rPr lang="en-US" sz="1200" dirty="0" err="1" smtClean="0">
                <a:ea typeface="ＭＳ Ｐゴシック" charset="0"/>
              </a:rPr>
              <a:t>wakefield</a:t>
            </a:r>
            <a:r>
              <a:rPr lang="en-US" sz="1200" dirty="0" smtClean="0">
                <a:ea typeface="ＭＳ Ｐゴシック" charset="0"/>
              </a:rPr>
              <a:t> accelerator needs)</a:t>
            </a:r>
            <a:endParaRPr lang="en-US" sz="1600" dirty="0" smtClean="0">
              <a:ea typeface="ＭＳ Ｐゴシック" charset="0"/>
            </a:endParaRPr>
          </a:p>
          <a:p>
            <a:pPr lvl="1"/>
            <a:endParaRPr lang="en-US" sz="1700" dirty="0" smtClean="0">
              <a:ea typeface="ＭＳ Ｐゴシック" charset="0"/>
            </a:endParaRPr>
          </a:p>
          <a:p>
            <a:endParaRPr lang="en-US" sz="21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700" dirty="0" smtClean="0"/>
          </a:p>
          <a:p>
            <a:pPr lvl="1">
              <a:lnSpc>
                <a:spcPct val="110000"/>
              </a:lnSpc>
            </a:pPr>
            <a:endParaRPr lang="en-US" sz="17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3361268"/>
            <a:ext cx="8921750" cy="3496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Accelerator R&amp;D Roadmap: </a:t>
            </a:r>
            <a:r>
              <a:rPr lang="en-US" sz="2000" b="1" dirty="0" smtClean="0"/>
              <a:t>Research For a Compact Multi-TeV Collider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i="1" dirty="0" smtClean="0">
                <a:solidFill>
                  <a:srgbClr val="FFFF00"/>
                </a:solidFill>
              </a:rPr>
              <a:t>Motivated by lower cost, smaller footprint, and higher energy capability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Support the integrated US R</a:t>
            </a:r>
            <a:r>
              <a:rPr lang="en-US" sz="1600" dirty="0">
                <a:solidFill>
                  <a:srgbClr val="FFFF00"/>
                </a:solidFill>
              </a:rPr>
              <a:t>&amp;D program toward demonstrating </a:t>
            </a:r>
            <a:r>
              <a:rPr lang="en-US" sz="1600" dirty="0" smtClean="0">
                <a:solidFill>
                  <a:srgbClr val="FFFF00"/>
                </a:solidFill>
              </a:rPr>
              <a:t>muon collider feasibility (MAP)</a:t>
            </a:r>
          </a:p>
          <a:p>
            <a:pPr lvl="1"/>
            <a:r>
              <a:rPr lang="en-US" sz="1200" dirty="0" smtClean="0"/>
              <a:t>Enable completion of the feasibility assessment near the end of this decade</a:t>
            </a:r>
            <a:endParaRPr lang="en-US" sz="1200" dirty="0"/>
          </a:p>
          <a:p>
            <a:pPr lvl="1"/>
            <a:r>
              <a:rPr lang="en-US" sz="1200" dirty="0">
                <a:solidFill>
                  <a:srgbClr val="FFFF00"/>
                </a:solidFill>
              </a:rPr>
              <a:t>Closely connected with intensity frontier &amp; intense neutrino </a:t>
            </a:r>
            <a:r>
              <a:rPr lang="en-US" sz="1200" dirty="0" smtClean="0">
                <a:solidFill>
                  <a:srgbClr val="FFFF00"/>
                </a:solidFill>
              </a:rPr>
              <a:t>sources</a:t>
            </a:r>
          </a:p>
          <a:p>
            <a:pPr lvl="1"/>
            <a:r>
              <a:rPr lang="en-US" sz="1200" dirty="0" smtClean="0"/>
              <a:t>Strong magnet synergies with LHC energy upgrades</a:t>
            </a:r>
            <a:endParaRPr lang="en-US" sz="1200" dirty="0"/>
          </a:p>
          <a:p>
            <a:r>
              <a:rPr lang="en-US" sz="1600" dirty="0">
                <a:solidFill>
                  <a:srgbClr val="FFFF00"/>
                </a:solidFill>
              </a:rPr>
              <a:t>Stay involved in high gradient, warm linac approach (CLIC)</a:t>
            </a:r>
            <a:r>
              <a:rPr lang="en-US" sz="1600" dirty="0"/>
              <a:t> </a:t>
            </a:r>
          </a:p>
          <a:p>
            <a:pPr lvl="1"/>
            <a:r>
              <a:rPr lang="en-US" sz="1200" dirty="0"/>
              <a:t>Practical energy reach: </a:t>
            </a:r>
            <a:r>
              <a:rPr lang="en-US" sz="1200" dirty="0" err="1"/>
              <a:t>wakefield</a:t>
            </a:r>
            <a:r>
              <a:rPr lang="en-US" sz="1200" dirty="0"/>
              <a:t> control, accelerating gradient</a:t>
            </a:r>
          </a:p>
          <a:p>
            <a:pPr lvl="1"/>
            <a:r>
              <a:rPr lang="en-US" sz="1200" dirty="0"/>
              <a:t>Industrialization path to be developed</a:t>
            </a:r>
          </a:p>
          <a:p>
            <a:r>
              <a:rPr lang="en-US" sz="1600" dirty="0">
                <a:solidFill>
                  <a:srgbClr val="FFFF00"/>
                </a:solidFill>
              </a:rPr>
              <a:t>Continue R&amp;D in </a:t>
            </a:r>
            <a:r>
              <a:rPr lang="en-US" sz="1600" dirty="0" err="1">
                <a:solidFill>
                  <a:srgbClr val="FFFF00"/>
                </a:solidFill>
              </a:rPr>
              <a:t>wakefield</a:t>
            </a:r>
            <a:r>
              <a:rPr lang="en-US" sz="1600" dirty="0">
                <a:solidFill>
                  <a:srgbClr val="FFFF00"/>
                </a:solidFill>
              </a:rPr>
              <a:t> accelerators (plasmas &amp; dielectric)</a:t>
            </a:r>
          </a:p>
          <a:p>
            <a:pPr lvl="1"/>
            <a:r>
              <a:rPr lang="en-US" sz="1200" dirty="0"/>
              <a:t>Fruitful physics programs with high intellectual content</a:t>
            </a:r>
          </a:p>
          <a:p>
            <a:pPr lvl="1"/>
            <a:r>
              <a:rPr lang="en-US" sz="1200" dirty="0"/>
              <a:t>Feasibility issues: Positron acceleration, multi-stage acceleration, control of beam quality,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plasma </a:t>
            </a:r>
            <a:r>
              <a:rPr lang="en-US" sz="1200" dirty="0"/>
              <a:t>instabilities at 10’s of kHz rep rate</a:t>
            </a:r>
          </a:p>
          <a:p>
            <a:pPr lvl="1"/>
            <a:r>
              <a:rPr lang="en-US" sz="1200" dirty="0"/>
              <a:t>All variants require an integrated proof-of-principle test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26459"/>
            <a:ext cx="1915587" cy="20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951133" y="530210"/>
            <a:ext cx="2135720" cy="2094457"/>
            <a:chOff x="0" y="1143000"/>
            <a:chExt cx="2777524" cy="2743200"/>
          </a:xfrm>
        </p:grpSpPr>
        <p:pic>
          <p:nvPicPr>
            <p:cNvPr id="11" name="Picture 9" descr="Site_Map_072809_REVISED.jpg"/>
            <p:cNvPicPr>
              <a:picLocks noChangeAspect="1"/>
            </p:cNvPicPr>
            <p:nvPr/>
          </p:nvPicPr>
          <p:blipFill>
            <a:blip r:embed="rId3" cstate="print"/>
            <a:srcRect l="30226" t="2792" r="2159" b="2792"/>
            <a:stretch>
              <a:fillRect/>
            </a:stretch>
          </p:blipFill>
          <p:spPr bwMode="auto">
            <a:xfrm>
              <a:off x="0" y="1143000"/>
              <a:ext cx="277752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1219200"/>
              <a:ext cx="480722" cy="220001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54160" y="541867"/>
            <a:ext cx="174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Muon Collider Concept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on Fermilab Site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5396" y="6455861"/>
            <a:ext cx="383605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Maximizing RF Efficiency is Crucial!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2640" y="1223463"/>
            <a:ext cx="2160718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HF Concepts span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 broad range of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technical readiness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2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Group Structure</a:t>
            </a:r>
          </a:p>
          <a:p>
            <a:pPr lvl="1"/>
            <a:r>
              <a:rPr lang="en-US" dirty="0" smtClean="0"/>
              <a:t>Underground </a:t>
            </a:r>
            <a:r>
              <a:rPr lang="en-US" dirty="0"/>
              <a:t>detector facilities (M. </a:t>
            </a:r>
            <a:r>
              <a:rPr lang="en-US" dirty="0" err="1"/>
              <a:t>Gilchriese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Accelerator-based facilities (W. Barletta)</a:t>
            </a:r>
          </a:p>
          <a:p>
            <a:r>
              <a:rPr lang="en-US" dirty="0" smtClean="0"/>
              <a:t>Underground Detector Facility </a:t>
            </a:r>
            <a:r>
              <a:rPr lang="en-US" dirty="0" smtClean="0"/>
              <a:t>Overview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Wingdings 3" charset="2"/>
                <a:cs typeface="Wingdings 3" charset="2"/>
              </a:rPr>
              <a:t>a</a:t>
            </a:r>
            <a:r>
              <a:rPr lang="en-US" dirty="0" smtClean="0"/>
              <a:t> Summary</a:t>
            </a:r>
            <a:endParaRPr lang="en-US" dirty="0" smtClean="0"/>
          </a:p>
          <a:p>
            <a:r>
              <a:rPr lang="en-US" dirty="0" smtClean="0"/>
              <a:t>Accelerator Capabilities </a:t>
            </a:r>
            <a:r>
              <a:rPr lang="en-US" dirty="0" smtClean="0"/>
              <a:t>Overview</a:t>
            </a:r>
          </a:p>
          <a:p>
            <a:pPr marL="0" indent="0">
              <a:buNone/>
            </a:pPr>
            <a:r>
              <a:rPr lang="en-US" dirty="0" smtClean="0">
                <a:latin typeface="Wingdings 3" charset="2"/>
                <a:cs typeface="Wingdings 3" charset="2"/>
              </a:rPr>
              <a:t>	a</a:t>
            </a:r>
            <a:r>
              <a:rPr lang="en-US" dirty="0" smtClean="0"/>
              <a:t> Summary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9133" y="4817550"/>
            <a:ext cx="6600184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 advance:  My acknowledgments particularly to Bill and Gil,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as well as the sub-group conveners and various contributors to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Frontier Capabilities Group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8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-80969"/>
            <a:ext cx="8921750" cy="555095"/>
          </a:xfrm>
        </p:spPr>
        <p:txBody>
          <a:bodyPr>
            <a:noAutofit/>
          </a:bodyPr>
          <a:lstStyle/>
          <a:p>
            <a:r>
              <a:rPr lang="en-US" sz="2800" dirty="0" smtClean="0"/>
              <a:t>High Intensity </a:t>
            </a:r>
            <a:r>
              <a:rPr lang="en-US" sz="2800" dirty="0" smtClean="0"/>
              <a:t>Proton </a:t>
            </a:r>
            <a:r>
              <a:rPr lang="en-US" sz="2800" dirty="0" smtClean="0"/>
              <a:t>Source</a:t>
            </a:r>
            <a:r>
              <a:rPr lang="en-US" sz="2800" dirty="0" smtClean="0"/>
              <a:t>s </a:t>
            </a:r>
            <a:r>
              <a:rPr lang="en-US" sz="2800" dirty="0" smtClean="0"/>
              <a:t>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33" y="445539"/>
            <a:ext cx="8921750" cy="2407728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The Key Questions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secondary beams are needed for IF experiments?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proton beams are needed to generate these? 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&gt; 1 MW , flexible timing structure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 these be made by existing machines?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new facilities are needed to deliver 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1)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accelerator / target R&amp;D is needed to realize 4?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633" y="2853267"/>
            <a:ext cx="8921750" cy="36491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Approach to Setting</a:t>
            </a:r>
            <a:r>
              <a:rPr lang="en-US" sz="2400" b="1" dirty="0" smtClean="0"/>
              <a:t> </a:t>
            </a:r>
            <a:r>
              <a:rPr lang="en-US" sz="2400" b="1" dirty="0" smtClean="0"/>
              <a:t>Priorities – </a:t>
            </a:r>
            <a:r>
              <a:rPr lang="en-US" sz="2400" b="1" dirty="0" smtClean="0">
                <a:solidFill>
                  <a:srgbClr val="FFFF00"/>
                </a:solidFill>
              </a:rPr>
              <a:t>Intensity Frontier </a:t>
            </a:r>
            <a:r>
              <a:rPr lang="en-US" sz="2400" b="1" dirty="0" smtClean="0">
                <a:solidFill>
                  <a:srgbClr val="FFFF00"/>
                </a:solidFill>
                <a:latin typeface="Wingdings 3" charset="2"/>
                <a:cs typeface="Wingdings 3" charset="2"/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  <a:cs typeface="Wingdings 3" charset="2"/>
              </a:rPr>
              <a:t> Diversity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1800" dirty="0" smtClean="0"/>
              <a:t>Survey of </a:t>
            </a:r>
            <a:r>
              <a:rPr lang="en-US" sz="1800" dirty="0"/>
              <a:t>anticipated particle physics requirements for secondary </a:t>
            </a:r>
            <a:r>
              <a:rPr lang="en-US" sz="1800" dirty="0" smtClean="0"/>
              <a:t>beams</a:t>
            </a:r>
            <a:r>
              <a:rPr lang="en-US" sz="1800" dirty="0"/>
              <a:t> </a:t>
            </a:r>
            <a:r>
              <a:rPr lang="en-US" sz="1800" dirty="0" smtClean="0"/>
              <a:t>(i.e</a:t>
            </a:r>
            <a:r>
              <a:rPr lang="en-US" sz="1800" dirty="0"/>
              <a:t>. neutrino, </a:t>
            </a:r>
            <a:r>
              <a:rPr lang="en-US" sz="1800" dirty="0" err="1"/>
              <a:t>kaon</a:t>
            </a:r>
            <a:r>
              <a:rPr lang="en-US" sz="1800" dirty="0"/>
              <a:t>, muon, </a:t>
            </a:r>
            <a:r>
              <a:rPr lang="en-US" sz="1800" dirty="0" smtClean="0"/>
              <a:t>neutron,…)</a:t>
            </a:r>
            <a:endParaRPr lang="en-US" sz="1800" dirty="0"/>
          </a:p>
          <a:p>
            <a:pPr lvl="1"/>
            <a:r>
              <a:rPr lang="en-US" sz="1400" dirty="0"/>
              <a:t>19 secondary beam requests filled out by experiment advocates </a:t>
            </a:r>
          </a:p>
          <a:p>
            <a:r>
              <a:rPr lang="en-US" sz="1800" dirty="0"/>
              <a:t>D</a:t>
            </a:r>
            <a:r>
              <a:rPr lang="en-US" sz="1800" dirty="0" smtClean="0"/>
              <a:t>erived </a:t>
            </a:r>
            <a:r>
              <a:rPr lang="en-US" sz="1800" dirty="0"/>
              <a:t>primary proton beam characteristics</a:t>
            </a:r>
          </a:p>
          <a:p>
            <a:r>
              <a:rPr lang="en-US" sz="1800" dirty="0"/>
              <a:t>Common characteristics of required beams</a:t>
            </a:r>
          </a:p>
          <a:p>
            <a:pPr lvl="1"/>
            <a:r>
              <a:rPr lang="en-US" sz="1400" dirty="0"/>
              <a:t>High average power (&gt; 1 MW)</a:t>
            </a:r>
          </a:p>
          <a:p>
            <a:pPr lvl="1"/>
            <a:r>
              <a:rPr lang="en-US" sz="1400" dirty="0"/>
              <a:t>Flexible time structure</a:t>
            </a:r>
          </a:p>
          <a:p>
            <a:r>
              <a:rPr lang="en-US" sz="1800" dirty="0"/>
              <a:t>C</a:t>
            </a:r>
            <a:r>
              <a:rPr lang="en-US" sz="1800" dirty="0" smtClean="0"/>
              <a:t>ompared with </a:t>
            </a:r>
            <a:r>
              <a:rPr lang="en-US" sz="1800" dirty="0"/>
              <a:t>existing proton beam characteristics </a:t>
            </a:r>
          </a:p>
          <a:p>
            <a:pPr lvl="1"/>
            <a:r>
              <a:rPr lang="en-US" sz="1400" dirty="0"/>
              <a:t>20 existing proton </a:t>
            </a:r>
            <a:r>
              <a:rPr lang="en-US" sz="1400" dirty="0" smtClean="0"/>
              <a:t>beam lines </a:t>
            </a:r>
            <a:r>
              <a:rPr lang="en-US" sz="1400" dirty="0"/>
              <a:t>+ 14 planned </a:t>
            </a:r>
            <a:r>
              <a:rPr lang="en-US" sz="1400" dirty="0" smtClean="0"/>
              <a:t>upgrades</a:t>
            </a:r>
          </a:p>
          <a:p>
            <a:pPr marL="287338" indent="-287338">
              <a:buNone/>
            </a:pPr>
            <a:r>
              <a:rPr lang="en-US" sz="1800" i="1" dirty="0" smtClean="0">
                <a:solidFill>
                  <a:srgbClr val="FFFF00"/>
                </a:solidFill>
                <a:latin typeface="Wingdings 3" charset="2"/>
                <a:cs typeface="Wingdings 3" charset="2"/>
              </a:rPr>
              <a:t>a</a:t>
            </a:r>
            <a:r>
              <a:rPr lang="en-US" sz="1800" i="1" dirty="0">
                <a:solidFill>
                  <a:srgbClr val="FFFF00"/>
                </a:solidFill>
                <a:cs typeface="Wingdings 3" charset="2"/>
              </a:rPr>
              <a:t> Conclusion:  Next generation of intensity frontier experiments </a:t>
            </a:r>
            <a:r>
              <a:rPr lang="en-US" sz="1800" i="1" dirty="0" smtClean="0">
                <a:solidFill>
                  <a:srgbClr val="FFFF00"/>
                </a:solidFill>
                <a:cs typeface="Wingdings 3" charset="2"/>
              </a:rPr>
              <a:t>will </a:t>
            </a:r>
            <a:r>
              <a:rPr lang="en-US" sz="1800" i="1" dirty="0">
                <a:solidFill>
                  <a:srgbClr val="FFFF00"/>
                </a:solidFill>
                <a:cs typeface="Wingdings 3" charset="2"/>
              </a:rPr>
              <a:t>require proton beam intensities &amp; timing structures beyond the capabilities of any existing accelerators</a:t>
            </a:r>
          </a:p>
          <a:p>
            <a:pPr marL="0" indent="0">
              <a:buNone/>
            </a:pPr>
            <a:endParaRPr lang="en-US" sz="1800" dirty="0">
              <a:latin typeface="Wingdings 3" charset="2"/>
              <a:cs typeface="Wingdings 3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474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2169"/>
            <a:ext cx="8921750" cy="521232"/>
          </a:xfrm>
        </p:spPr>
        <p:txBody>
          <a:bodyPr>
            <a:noAutofit/>
          </a:bodyPr>
          <a:lstStyle/>
          <a:p>
            <a:r>
              <a:rPr lang="en-US" sz="2800" dirty="0" smtClean="0"/>
              <a:t>High Intensity Proton Sources 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530209"/>
            <a:ext cx="8921750" cy="3372923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Project X – </a:t>
            </a:r>
            <a:r>
              <a:rPr lang="en-US" sz="2000" b="1" dirty="0" smtClean="0">
                <a:solidFill>
                  <a:srgbClr val="FFFF00"/>
                </a:solidFill>
              </a:rPr>
              <a:t>Can Provide </a:t>
            </a:r>
            <a:r>
              <a:rPr lang="en-US" sz="2000" b="1" dirty="0" smtClean="0">
                <a:solidFill>
                  <a:srgbClr val="FFFF00"/>
                </a:solidFill>
              </a:rPr>
              <a:t>a W</a:t>
            </a:r>
            <a:r>
              <a:rPr lang="en-US" sz="2000" b="1" dirty="0" smtClean="0">
                <a:solidFill>
                  <a:srgbClr val="FFFF00"/>
                </a:solidFill>
              </a:rPr>
              <a:t>orld-Leading Facility for Intensity Frontier Research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1600" dirty="0">
                <a:ea typeface="ＭＳ Ｐゴシック" charset="0"/>
              </a:rPr>
              <a:t>Based on a modern multi-MW SCRF proton linac</a:t>
            </a:r>
          </a:p>
          <a:p>
            <a:pPr lvl="1"/>
            <a:r>
              <a:rPr lang="en-US" sz="1500" dirty="0">
                <a:ea typeface="ＭＳ Ｐゴシック" charset="0"/>
              </a:rPr>
              <a:t>Flexible “on-demand”  beam structure </a:t>
            </a:r>
          </a:p>
          <a:p>
            <a:r>
              <a:rPr lang="en-US" sz="1600" dirty="0">
                <a:ea typeface="ＭＳ Ｐゴシック" charset="0"/>
              </a:rPr>
              <a:t>Could serve multiple experiments over broad energy range</a:t>
            </a:r>
          </a:p>
          <a:p>
            <a:pPr lvl="1"/>
            <a:r>
              <a:rPr lang="en-US" sz="1500" dirty="0" smtClean="0">
                <a:ea typeface="ＭＳ Ｐゴシック" charset="0"/>
              </a:rPr>
              <a:t>Supports 0.25 </a:t>
            </a:r>
            <a:r>
              <a:rPr lang="en-US" sz="1500" dirty="0">
                <a:ea typeface="ＭＳ Ｐゴシック" charset="0"/>
              </a:rPr>
              <a:t>– 120 GeV</a:t>
            </a:r>
          </a:p>
          <a:p>
            <a:r>
              <a:rPr lang="en-US" sz="1600" dirty="0">
                <a:ea typeface="ＭＳ Ｐゴシック" charset="0"/>
              </a:rPr>
              <a:t>Platform for future muon </a:t>
            </a:r>
            <a:r>
              <a:rPr lang="en-US" sz="1600" dirty="0" smtClean="0">
                <a:ea typeface="ＭＳ Ｐゴシック" charset="0"/>
              </a:rPr>
              <a:t>accelerator facilities: </a:t>
            </a:r>
            <a:br>
              <a:rPr lang="en-US" sz="1600" dirty="0" smtClean="0">
                <a:ea typeface="ＭＳ Ｐゴシック" charset="0"/>
              </a:rPr>
            </a:br>
            <a:r>
              <a:rPr lang="en-US" sz="1600" dirty="0" smtClean="0">
                <a:ea typeface="ＭＳ Ｐゴシック" charset="0"/>
              </a:rPr>
              <a:t>IF/</a:t>
            </a:r>
            <a:r>
              <a:rPr lang="en-US" sz="1600" dirty="0" smtClean="0">
                <a:latin typeface="Symbol" charset="2"/>
                <a:ea typeface="ＭＳ Ｐゴシック" charset="0"/>
                <a:cs typeface="Symbol" charset="2"/>
              </a:rPr>
              <a:t>n </a:t>
            </a:r>
            <a:r>
              <a:rPr lang="en-US" sz="1600" dirty="0" smtClean="0">
                <a:ea typeface="ＭＳ Ｐゴシック" charset="0"/>
              </a:rPr>
              <a:t>Factory (NuMAX) &amp; EF/Muon Collider</a:t>
            </a:r>
            <a:endParaRPr lang="en-US" sz="1600" dirty="0">
              <a:ea typeface="ＭＳ Ｐゴシック" charset="0"/>
            </a:endParaRPr>
          </a:p>
          <a:p>
            <a:r>
              <a:rPr lang="en-US" sz="1600" dirty="0">
                <a:ea typeface="ＭＳ Ｐゴシック" charset="0"/>
              </a:rPr>
              <a:t>Complete, integrated concept Reference Design Report</a:t>
            </a:r>
          </a:p>
          <a:p>
            <a:pPr lvl="1"/>
            <a:r>
              <a:rPr lang="en-US" sz="1500" dirty="0">
                <a:ea typeface="ＭＳ Ｐゴシック" charset="0"/>
              </a:rPr>
              <a:t>arXiv:1306.5022 </a:t>
            </a:r>
          </a:p>
          <a:p>
            <a:r>
              <a:rPr lang="en-US" sz="1600" dirty="0">
                <a:ea typeface="ＭＳ Ｐゴシック" charset="0"/>
              </a:rPr>
              <a:t>R&amp;D program underway to mitigate risks in Reference Design</a:t>
            </a:r>
          </a:p>
          <a:p>
            <a:pPr lvl="1"/>
            <a:r>
              <a:rPr lang="en-US" sz="1500" dirty="0">
                <a:ea typeface="ＭＳ Ｐゴシック" charset="0"/>
              </a:rPr>
              <a:t>Undertaken by 12 U.S. &amp; 4 Indian laboratories and </a:t>
            </a:r>
            <a:r>
              <a:rPr lang="en-US" sz="1500" dirty="0" smtClean="0">
                <a:ea typeface="ＭＳ Ｐゴシック" charset="0"/>
              </a:rPr>
              <a:t>universities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  <a:latin typeface="Wingdings 3" charset="2"/>
                <a:ea typeface="ＭＳ Ｐゴシック" charset="0"/>
                <a:cs typeface="Wingdings 3" charset="2"/>
              </a:rPr>
              <a:t>a</a:t>
            </a:r>
            <a:r>
              <a:rPr lang="en-US" sz="1600" i="1" dirty="0" smtClean="0">
                <a:solidFill>
                  <a:srgbClr val="FFFF00"/>
                </a:solidFill>
                <a:ea typeface="ＭＳ Ｐゴシック" charset="0"/>
              </a:rPr>
              <a:t> Construction could be initiated in the last half of this decade</a:t>
            </a:r>
            <a:endParaRPr lang="en-US" sz="1600" i="1" dirty="0">
              <a:solidFill>
                <a:srgbClr val="FFFF00"/>
              </a:solidFill>
              <a:ea typeface="ＭＳ Ｐゴシック" charset="0"/>
            </a:endParaRPr>
          </a:p>
          <a:p>
            <a:endParaRPr lang="en-US" sz="1600" dirty="0" smtClean="0">
              <a:ea typeface="ＭＳ Ｐゴシック" charset="0"/>
            </a:endParaRPr>
          </a:p>
          <a:p>
            <a:pPr lvl="1"/>
            <a:endParaRPr lang="en-US" sz="1700" dirty="0" smtClean="0">
              <a:ea typeface="ＭＳ Ｐゴシック" charset="0"/>
            </a:endParaRPr>
          </a:p>
          <a:p>
            <a:endParaRPr lang="en-US" sz="21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700" dirty="0" smtClean="0"/>
          </a:p>
          <a:p>
            <a:pPr lvl="1">
              <a:lnSpc>
                <a:spcPct val="110000"/>
              </a:lnSpc>
            </a:pPr>
            <a:endParaRPr lang="en-US" sz="17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3903131"/>
            <a:ext cx="8921750" cy="28881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Capabilities </a:t>
            </a:r>
            <a:r>
              <a:rPr lang="en-US" sz="2000" b="1" dirty="0"/>
              <a:t>w</a:t>
            </a:r>
            <a:r>
              <a:rPr lang="en-US" sz="2000" b="1" dirty="0" smtClean="0"/>
              <a:t>ith Narrower Experimental Scope</a:t>
            </a:r>
          </a:p>
          <a:p>
            <a:r>
              <a:rPr lang="en-US" sz="1600" dirty="0" err="1" smtClean="0"/>
              <a:t>DAE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>
                <a:cs typeface="Symbol" charset="2"/>
              </a:rPr>
              <a:t>ALUS</a:t>
            </a:r>
            <a:r>
              <a:rPr lang="en-US" sz="1600" dirty="0" smtClean="0">
                <a:cs typeface="Symbol" charset="2"/>
              </a:rPr>
              <a:t>:  Decay At Rest anti-neutrinos – short baseline </a:t>
            </a:r>
            <a:r>
              <a:rPr lang="en-US" sz="1600" dirty="0" smtClean="0">
                <a:latin typeface="Symbol" charset="2"/>
                <a:cs typeface="Symbol" charset="2"/>
              </a:rPr>
              <a:t>n</a:t>
            </a:r>
            <a:r>
              <a:rPr lang="en-US" sz="1600" dirty="0" smtClean="0">
                <a:cs typeface="Symbol" charset="2"/>
              </a:rPr>
              <a:t> oscillations</a:t>
            </a:r>
          </a:p>
          <a:p>
            <a:pPr lvl="1"/>
            <a:r>
              <a:rPr lang="en-US" sz="1400" dirty="0"/>
              <a:t>3</a:t>
            </a:r>
            <a:r>
              <a:rPr lang="en-US" sz="1400" dirty="0" smtClean="0"/>
              <a:t> multi</a:t>
            </a:r>
            <a:r>
              <a:rPr lang="en-US" sz="1400" dirty="0"/>
              <a:t>-MW H</a:t>
            </a:r>
            <a:r>
              <a:rPr lang="en-US" sz="1400" baseline="-25000" dirty="0"/>
              <a:t>2</a:t>
            </a:r>
            <a:r>
              <a:rPr lang="en-US" sz="1400" baseline="40000" dirty="0"/>
              <a:t>+</a:t>
            </a:r>
            <a:r>
              <a:rPr lang="en-US" sz="1400" dirty="0"/>
              <a:t> </a:t>
            </a:r>
            <a:r>
              <a:rPr lang="en-US" sz="1400" dirty="0" smtClean="0"/>
              <a:t>cyclotrons/target </a:t>
            </a:r>
            <a:r>
              <a:rPr lang="en-US" sz="1400" dirty="0"/>
              <a:t>stations located ~2-20km from experiment large hydrogenous detector</a:t>
            </a:r>
          </a:p>
          <a:p>
            <a:pPr lvl="1"/>
            <a:r>
              <a:rPr lang="en-US" sz="1400" dirty="0"/>
              <a:t>First stage: </a:t>
            </a:r>
            <a:r>
              <a:rPr lang="en-US" sz="1400" dirty="0" err="1"/>
              <a:t>IsoDAR</a:t>
            </a:r>
            <a:r>
              <a:rPr lang="en-US" sz="1400" dirty="0"/>
              <a:t> – compact cyclotron 15 m from </a:t>
            </a:r>
            <a:r>
              <a:rPr lang="en-US" sz="1400" dirty="0" err="1"/>
              <a:t>Kamland</a:t>
            </a:r>
            <a:endParaRPr lang="en-US" sz="1400" dirty="0"/>
          </a:p>
          <a:p>
            <a:pPr lvl="1"/>
            <a:r>
              <a:rPr lang="en-US" sz="1400" dirty="0"/>
              <a:t>International collaboration with strong industry </a:t>
            </a:r>
            <a:r>
              <a:rPr lang="en-US" sz="1400" dirty="0" smtClean="0"/>
              <a:t>connection</a:t>
            </a:r>
          </a:p>
          <a:p>
            <a:r>
              <a:rPr lang="en-US" sz="1800" dirty="0"/>
              <a:t>nuSTORM:  Neutrinos from </a:t>
            </a:r>
            <a:r>
              <a:rPr lang="en-US" sz="1800" dirty="0" err="1"/>
              <a:t>STORed</a:t>
            </a:r>
            <a:r>
              <a:rPr lang="en-US" sz="1800" dirty="0"/>
              <a:t> Muons</a:t>
            </a:r>
          </a:p>
          <a:p>
            <a:pPr lvl="1"/>
            <a:r>
              <a:rPr lang="en-US" sz="1400" dirty="0"/>
              <a:t>Supports sterile neutrino &amp; neutrino cross-section experimental program </a:t>
            </a:r>
            <a:r>
              <a:rPr lang="en-US" sz="1400" i="1" dirty="0" smtClean="0">
                <a:solidFill>
                  <a:srgbClr val="FFFF00"/>
                </a:solidFill>
              </a:rPr>
              <a:t>using existing accelerator technology</a:t>
            </a:r>
            <a:r>
              <a:rPr lang="en-US" sz="1400" dirty="0" smtClean="0"/>
              <a:t> - also </a:t>
            </a:r>
            <a:r>
              <a:rPr lang="en-US" sz="1400" dirty="0"/>
              <a:t>muon accelerator R&amp;D</a:t>
            </a:r>
          </a:p>
          <a:p>
            <a:pPr lvl="1"/>
            <a:r>
              <a:rPr lang="en-US" sz="1400" dirty="0"/>
              <a:t>Muon storage ring sends well-characterized beams to near &amp; far detectors at 50 m &amp; 1900 m</a:t>
            </a:r>
          </a:p>
          <a:p>
            <a:pPr lvl="1"/>
            <a:r>
              <a:rPr lang="en-US" sz="1400" dirty="0" smtClean="0"/>
              <a:t>Potential first </a:t>
            </a:r>
            <a:r>
              <a:rPr lang="en-US" sz="1400" dirty="0"/>
              <a:t>step towards </a:t>
            </a:r>
            <a:r>
              <a:rPr lang="en-US" sz="1400" dirty="0" smtClean="0"/>
              <a:t>a long </a:t>
            </a:r>
            <a:r>
              <a:rPr lang="en-US" sz="1400" dirty="0"/>
              <a:t>baseline neutrino factory </a:t>
            </a:r>
            <a:r>
              <a:rPr lang="en-US" sz="1400" dirty="0" smtClean="0"/>
              <a:t>capability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71" t="1288" r="3519" b="9470"/>
          <a:stretch/>
        </p:blipFill>
        <p:spPr>
          <a:xfrm>
            <a:off x="5562601" y="849037"/>
            <a:ext cx="3524250" cy="22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7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2169"/>
            <a:ext cx="8921750" cy="521232"/>
          </a:xfrm>
        </p:spPr>
        <p:txBody>
          <a:bodyPr>
            <a:noAutofit/>
          </a:bodyPr>
          <a:lstStyle/>
          <a:p>
            <a:r>
              <a:rPr lang="en-US" sz="2800" dirty="0" smtClean="0"/>
              <a:t>High Intensity Proton Sources III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530209"/>
            <a:ext cx="8921750" cy="3440658"/>
          </a:xfrm>
          <a:solidFill>
            <a:schemeClr val="accent5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Intensity Frontier Accelerator R&amp;D Issues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1600" dirty="0">
                <a:ea typeface="ＭＳ Ｐゴシック" charset="0"/>
              </a:rPr>
              <a:t>High quality, high current injection systems</a:t>
            </a:r>
          </a:p>
          <a:p>
            <a:pPr lvl="1"/>
            <a:r>
              <a:rPr lang="en-US" sz="1400" dirty="0">
                <a:ea typeface="ＭＳ Ｐゴシック" charset="0"/>
              </a:rPr>
              <a:t>Low </a:t>
            </a:r>
            <a:r>
              <a:rPr lang="en-US" sz="1400" dirty="0" err="1">
                <a:ea typeface="ＭＳ Ｐゴシック" charset="0"/>
              </a:rPr>
              <a:t>emittance</a:t>
            </a:r>
            <a:r>
              <a:rPr lang="en-US" sz="1400" dirty="0">
                <a:ea typeface="ＭＳ Ｐゴシック" charset="0"/>
              </a:rPr>
              <a:t>, high current ion sources</a:t>
            </a:r>
          </a:p>
          <a:p>
            <a:pPr lvl="1"/>
            <a:r>
              <a:rPr lang="en-US" sz="1400" dirty="0">
                <a:ea typeface="ＭＳ Ｐゴシック" charset="0"/>
              </a:rPr>
              <a:t>Effective beam chopping</a:t>
            </a:r>
          </a:p>
          <a:p>
            <a:pPr lvl="1"/>
            <a:r>
              <a:rPr lang="en-US" sz="1400" dirty="0">
                <a:ea typeface="ＭＳ Ｐゴシック" charset="0"/>
              </a:rPr>
              <a:t>Space charge control </a:t>
            </a:r>
          </a:p>
          <a:p>
            <a:r>
              <a:rPr lang="en-US" sz="1600" dirty="0">
                <a:ea typeface="ＭＳ Ｐゴシック" charset="0"/>
              </a:rPr>
              <a:t>SCRF acceleration (Project X, muons)</a:t>
            </a:r>
          </a:p>
          <a:p>
            <a:r>
              <a:rPr lang="en-US" sz="1600" dirty="0">
                <a:ea typeface="ＭＳ Ｐゴシック" charset="0"/>
              </a:rPr>
              <a:t>Multi-MW cyclotrons </a:t>
            </a:r>
            <a:r>
              <a:rPr lang="en-US" sz="1600" dirty="0" err="1">
                <a:ea typeface="ＭＳ Ｐゴシック" charset="0"/>
              </a:rPr>
              <a:t>DAEδALUS</a:t>
            </a:r>
            <a:endParaRPr lang="en-US" sz="1600" dirty="0">
              <a:ea typeface="ＭＳ Ｐゴシック" charset="0"/>
            </a:endParaRPr>
          </a:p>
          <a:p>
            <a:r>
              <a:rPr lang="en-US" sz="1600" dirty="0">
                <a:ea typeface="ＭＳ Ｐゴシック" charset="0"/>
              </a:rPr>
              <a:t>Radiation resistant magnets</a:t>
            </a:r>
          </a:p>
          <a:p>
            <a:r>
              <a:rPr lang="en-US" sz="1600" dirty="0">
                <a:ea typeface="ＭＳ Ｐゴシック" charset="0"/>
              </a:rPr>
              <a:t>Very high efficiency extraction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  <a:ea typeface="ＭＳ Ｐゴシック" charset="0"/>
              </a:rPr>
              <a:t>&amp;  </a:t>
            </a:r>
            <a:r>
              <a:rPr lang="en-US" sz="1600" i="1" dirty="0" smtClean="0">
                <a:solidFill>
                  <a:srgbClr val="FFFF00"/>
                </a:solidFill>
                <a:ea typeface="ＭＳ Ｐゴシック" charset="0"/>
              </a:rPr>
              <a:t>Understanding and </a:t>
            </a:r>
            <a:r>
              <a:rPr lang="en-US" sz="1600" i="1" dirty="0">
                <a:solidFill>
                  <a:srgbClr val="FFFF00"/>
                </a:solidFill>
                <a:ea typeface="ＭＳ Ｐゴシック" charset="0"/>
              </a:rPr>
              <a:t>controlling beam loss</a:t>
            </a:r>
          </a:p>
          <a:p>
            <a:pPr lvl="1"/>
            <a:r>
              <a:rPr lang="en-US" sz="1500" dirty="0">
                <a:ea typeface="ＭＳ Ｐゴシック" charset="0"/>
              </a:rPr>
              <a:t>Efficient collimation</a:t>
            </a:r>
          </a:p>
          <a:p>
            <a:pPr lvl="1"/>
            <a:r>
              <a:rPr lang="en-US" sz="1500" dirty="0">
                <a:ea typeface="ＭＳ Ｐゴシック" charset="0"/>
              </a:rPr>
              <a:t>Beam dynamics simulations of halo generation</a:t>
            </a:r>
          </a:p>
          <a:p>
            <a:pPr lvl="1"/>
            <a:r>
              <a:rPr lang="en-US" sz="1500" dirty="0">
                <a:ea typeface="ＭＳ Ｐゴシック" charset="0"/>
              </a:rPr>
              <a:t>Large-dynamic-range instrumentation</a:t>
            </a:r>
          </a:p>
          <a:p>
            <a:endParaRPr lang="en-US" sz="1600" dirty="0" smtClean="0">
              <a:ea typeface="ＭＳ Ｐゴシック" charset="0"/>
            </a:endParaRPr>
          </a:p>
          <a:p>
            <a:endParaRPr lang="en-US" sz="1600" dirty="0" smtClean="0">
              <a:ea typeface="ＭＳ Ｐゴシック" charset="0"/>
            </a:endParaRPr>
          </a:p>
          <a:p>
            <a:pPr lvl="1"/>
            <a:endParaRPr lang="en-US" sz="1700" dirty="0" smtClean="0">
              <a:ea typeface="ＭＳ Ｐゴシック" charset="0"/>
            </a:endParaRPr>
          </a:p>
          <a:p>
            <a:endParaRPr lang="en-US" sz="21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700" dirty="0" smtClean="0"/>
          </a:p>
          <a:p>
            <a:pPr lvl="1">
              <a:lnSpc>
                <a:spcPct val="110000"/>
              </a:lnSpc>
            </a:pPr>
            <a:endParaRPr lang="en-US" sz="17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3970867"/>
            <a:ext cx="8921750" cy="28204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High Power </a:t>
            </a:r>
            <a:r>
              <a:rPr lang="en-US" sz="2000" b="1" dirty="0" err="1" smtClean="0"/>
              <a:t>Targetry</a:t>
            </a:r>
            <a:r>
              <a:rPr lang="en-US" sz="2000" b="1" dirty="0" smtClean="0"/>
              <a:t> – </a:t>
            </a:r>
            <a:r>
              <a:rPr lang="en-US" sz="2000" b="1" i="1" dirty="0" smtClean="0">
                <a:solidFill>
                  <a:srgbClr val="FFFF00"/>
                </a:solidFill>
              </a:rPr>
              <a:t>A Particularly Challenging R&amp;D Issue</a:t>
            </a:r>
            <a:endParaRPr lang="en-US" sz="2000" b="1" i="1" dirty="0" smtClean="0">
              <a:solidFill>
                <a:srgbClr val="FFFF00"/>
              </a:solidFill>
            </a:endParaRPr>
          </a:p>
          <a:p>
            <a:r>
              <a:rPr lang="en-US" sz="1600" dirty="0"/>
              <a:t>Displacements &amp; gas production are the main underlying damage mechanisms</a:t>
            </a:r>
          </a:p>
          <a:p>
            <a:pPr lvl="1"/>
            <a:r>
              <a:rPr lang="en-US" sz="1400" dirty="0"/>
              <a:t>Particulars depend on primary beam characteristics, material, …</a:t>
            </a:r>
          </a:p>
          <a:p>
            <a:pPr lvl="1"/>
            <a:r>
              <a:rPr lang="en-US" sz="1400" dirty="0"/>
              <a:t>Can not simply scale from nuclear power experience</a:t>
            </a:r>
          </a:p>
          <a:p>
            <a:r>
              <a:rPr lang="en-US" sz="1600" dirty="0"/>
              <a:t>Targets are difficult to simulate</a:t>
            </a:r>
          </a:p>
          <a:p>
            <a:pPr lvl="1"/>
            <a:r>
              <a:rPr lang="en-US" sz="1400" dirty="0"/>
              <a:t>Radiation effects need validating (inhomogeneous, time-varying)</a:t>
            </a:r>
          </a:p>
          <a:p>
            <a:pPr lvl="1"/>
            <a:r>
              <a:rPr lang="en-US" sz="1400" dirty="0"/>
              <a:t>Thermo-mechanical models complex</a:t>
            </a:r>
          </a:p>
          <a:p>
            <a:pPr lvl="1"/>
            <a:r>
              <a:rPr lang="en-US" sz="1400" dirty="0" smtClean="0"/>
              <a:t>Poorly understood </a:t>
            </a:r>
            <a:r>
              <a:rPr lang="en-US" sz="1400" dirty="0"/>
              <a:t>failure criteria (classical limits may be too conservative)</a:t>
            </a:r>
          </a:p>
          <a:p>
            <a:r>
              <a:rPr lang="en-US" sz="1600" dirty="0"/>
              <a:t>Need controlled, instrumented in-beam </a:t>
            </a:r>
            <a:r>
              <a:rPr lang="en-US" sz="1600" dirty="0" smtClean="0"/>
              <a:t>tests &amp; Need </a:t>
            </a:r>
            <a:r>
              <a:rPr lang="en-US" sz="1600" dirty="0"/>
              <a:t>a source before you can test materials</a:t>
            </a:r>
          </a:p>
          <a:p>
            <a:pPr lvl="1"/>
            <a:r>
              <a:rPr lang="en-US" sz="1400" dirty="0"/>
              <a:t>Takes a long time to build up data (accelerated testing)</a:t>
            </a:r>
            <a:endParaRPr lang="en-US" sz="14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5943597" y="4766730"/>
            <a:ext cx="3075517" cy="11599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Requires a structured R&amp;D program </a:t>
            </a:r>
            <a:r>
              <a:rPr lang="en-US" i="1" dirty="0" smtClean="0">
                <a:solidFill>
                  <a:srgbClr val="FFFF00"/>
                </a:solidFill>
                <a:latin typeface="Wingdings 3" charset="2"/>
                <a:ea typeface="ＭＳ Ｐゴシック" charset="0"/>
                <a:cs typeface="Wingdings 3" charset="2"/>
              </a:rPr>
              <a:t>a</a:t>
            </a:r>
            <a:r>
              <a:rPr lang="en-US" i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International </a:t>
            </a:r>
            <a:r>
              <a:rPr lang="en-US" sz="1600" i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RADIATE collaboration has </a:t>
            </a:r>
            <a:r>
              <a:rPr lang="en-US" sz="1600" i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been formed</a:t>
            </a:r>
            <a:endParaRPr lang="en-US" sz="1600" i="1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Be sphere HTC pl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52" y="550325"/>
            <a:ext cx="2793699" cy="2475984"/>
          </a:xfrm>
          <a:prstGeom prst="rect">
            <a:avLst/>
          </a:prstGeom>
        </p:spPr>
      </p:pic>
      <p:pic>
        <p:nvPicPr>
          <p:cNvPr id="10" name="Picture 9" descr="ball targ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52" y="2967226"/>
            <a:ext cx="2793699" cy="10445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7967" y="2040467"/>
            <a:ext cx="160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 Power</a:t>
            </a:r>
            <a:br>
              <a:rPr lang="en-US" dirty="0" smtClean="0"/>
            </a:br>
            <a:r>
              <a:rPr lang="en-US" dirty="0" smtClean="0"/>
              <a:t>Target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-80969"/>
            <a:ext cx="8921750" cy="555095"/>
          </a:xfrm>
        </p:spPr>
        <p:txBody>
          <a:bodyPr>
            <a:noAutofit/>
          </a:bodyPr>
          <a:lstStyle/>
          <a:p>
            <a:r>
              <a:rPr lang="en-US" sz="2800" dirty="0" smtClean="0"/>
              <a:t>High Intensity Electron and Photon Beams </a:t>
            </a:r>
            <a:r>
              <a:rPr lang="en-US" sz="2800" dirty="0" smtClean="0"/>
              <a:t>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33" y="445539"/>
            <a:ext cx="8921750" cy="2856461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/>
              <a:t>The Key Questions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additional accelerator capabilities at heavy flavor factories are required to realize the full range of physics opportunities?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new or existing accelerator-based facilities provide opportunities for dark sector / </a:t>
            </a:r>
            <a:r>
              <a:rPr lang="en-US" sz="1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axion</a:t>
            </a:r>
            <a:r>
              <a:rPr lang="en-US" sz="1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searches ?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are new physics opportunities using high power electron and photon physics?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accelerator and laser R&amp;D is required to realize the physics opportunities in these areas?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633" y="3217333"/>
            <a:ext cx="8921750" cy="32850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Capabilities Desired For Heavy Flavor Factories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1800" dirty="0"/>
              <a:t>Super B-Factory (</a:t>
            </a:r>
            <a:r>
              <a:rPr lang="en-US" sz="1800" dirty="0" err="1"/>
              <a:t>SuperKEKB</a:t>
            </a:r>
            <a:r>
              <a:rPr lang="en-US" sz="1800" dirty="0"/>
              <a:t>):</a:t>
            </a:r>
          </a:p>
          <a:p>
            <a:pPr lvl="1"/>
            <a:r>
              <a:rPr lang="en-US" sz="1400" dirty="0" smtClean="0"/>
              <a:t>Important US contributions to design by both labs </a:t>
            </a:r>
            <a:r>
              <a:rPr lang="en-US" sz="1400" dirty="0"/>
              <a:t>&amp; universities </a:t>
            </a:r>
          </a:p>
          <a:p>
            <a:pPr lvl="1"/>
            <a:r>
              <a:rPr lang="en-US" sz="1400" dirty="0"/>
              <a:t>Participation in commissioning &amp; machine studies desirable</a:t>
            </a:r>
          </a:p>
          <a:p>
            <a:pPr lvl="1"/>
            <a:r>
              <a:rPr lang="en-US" sz="1400" dirty="0"/>
              <a:t>Luminosity upgrades (needs physics case)</a:t>
            </a:r>
          </a:p>
          <a:p>
            <a:pPr lvl="1"/>
            <a:r>
              <a:rPr lang="en-US" sz="1400" dirty="0"/>
              <a:t>Polarized beams (refine physics case)</a:t>
            </a:r>
          </a:p>
          <a:p>
            <a:pPr lvl="2"/>
            <a:r>
              <a:rPr lang="en-US" sz="1400" dirty="0"/>
              <a:t>Technical feasibility</a:t>
            </a:r>
          </a:p>
          <a:p>
            <a:r>
              <a:rPr lang="en-US" sz="1800" dirty="0"/>
              <a:t>Tau-charm Factory beyond BEPC-II </a:t>
            </a:r>
          </a:p>
          <a:p>
            <a:pPr lvl="1"/>
            <a:r>
              <a:rPr lang="en-US" sz="1400" dirty="0"/>
              <a:t>What kind of facility would be interesting? (needs physics case)</a:t>
            </a:r>
          </a:p>
          <a:p>
            <a:pPr lvl="1"/>
            <a:r>
              <a:rPr lang="en-US" sz="1400" dirty="0"/>
              <a:t>What luminosity is needed? Is polarization necessary? 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Factory machines require BOTH high intensity &amp; low </a:t>
            </a:r>
            <a:r>
              <a:rPr lang="en-US" sz="1800" dirty="0" err="1">
                <a:solidFill>
                  <a:srgbClr val="FFFF00"/>
                </a:solidFill>
              </a:rPr>
              <a:t>emittance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beams</a:t>
            </a:r>
            <a:endParaRPr lang="en-US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FF00"/>
                </a:solidFill>
                <a:latin typeface="Wingdings 3" charset="2"/>
                <a:cs typeface="Wingdings 3" charset="2"/>
              </a:rPr>
              <a:t>a 	</a:t>
            </a:r>
            <a:r>
              <a:rPr lang="en-US" sz="1800" dirty="0" smtClean="0">
                <a:solidFill>
                  <a:srgbClr val="FFFF00"/>
                </a:solidFill>
              </a:rPr>
              <a:t>Many </a:t>
            </a:r>
            <a:r>
              <a:rPr lang="en-US" sz="1800" dirty="0">
                <a:solidFill>
                  <a:srgbClr val="FFFF00"/>
                </a:solidFill>
              </a:rPr>
              <a:t>areas of overlap with LC damping ring &amp; light source R&amp;D efforts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	History </a:t>
            </a:r>
            <a:r>
              <a:rPr lang="en-US" sz="1800" dirty="0">
                <a:solidFill>
                  <a:srgbClr val="FFFF00"/>
                </a:solidFill>
              </a:rPr>
              <a:t>of fruitful international collaborations/cooperation</a:t>
            </a:r>
          </a:p>
          <a:p>
            <a:pPr marL="0" indent="0"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dirty="0">
              <a:latin typeface="Wingdings 3" charset="2"/>
              <a:cs typeface="Wingdings 3" charset="2"/>
            </a:endParaRPr>
          </a:p>
        </p:txBody>
      </p:sp>
      <p:pic>
        <p:nvPicPr>
          <p:cNvPr id="8" name="Picture 7" descr="SuperKEK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3" y="3451957"/>
            <a:ext cx="2457450" cy="22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5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2169"/>
            <a:ext cx="8921750" cy="521232"/>
          </a:xfrm>
        </p:spPr>
        <p:txBody>
          <a:bodyPr>
            <a:noAutofit/>
          </a:bodyPr>
          <a:lstStyle/>
          <a:p>
            <a:r>
              <a:rPr lang="en-US" sz="2800" dirty="0"/>
              <a:t>High Intensity Electron and Photon Beams </a:t>
            </a:r>
            <a:r>
              <a:rPr lang="en-US" sz="2800" dirty="0" smtClean="0"/>
              <a:t>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530210"/>
            <a:ext cx="8921750" cy="2348457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Opportunities for HEP Using FEL Facilities</a:t>
            </a:r>
            <a:endParaRPr lang="en-US" sz="2000" dirty="0" smtClean="0"/>
          </a:p>
          <a:p>
            <a:r>
              <a:rPr lang="en-US" sz="1600" dirty="0"/>
              <a:t>“Flashlight through a wall” experiments using high-intensity photon beams in strong magnetic fields</a:t>
            </a:r>
          </a:p>
          <a:p>
            <a:pPr lvl="1"/>
            <a:r>
              <a:rPr lang="en-US" sz="1400" dirty="0" err="1"/>
              <a:t>JLab</a:t>
            </a:r>
            <a:r>
              <a:rPr lang="en-US" sz="1400" dirty="0"/>
              <a:t>/MIT: Dark Light </a:t>
            </a:r>
            <a:r>
              <a:rPr lang="en-US" sz="1400" dirty="0" err="1"/>
              <a:t>axion</a:t>
            </a:r>
            <a:r>
              <a:rPr lang="en-US" sz="1400" dirty="0"/>
              <a:t> search</a:t>
            </a:r>
          </a:p>
          <a:p>
            <a:r>
              <a:rPr lang="en-US" sz="1600" dirty="0"/>
              <a:t>Search parameters are unconstrained  </a:t>
            </a:r>
          </a:p>
          <a:p>
            <a:pPr lvl="1"/>
            <a:r>
              <a:rPr lang="en-US" sz="1400" dirty="0"/>
              <a:t>Use existing facilities</a:t>
            </a:r>
          </a:p>
          <a:p>
            <a:r>
              <a:rPr lang="en-US" sz="1600" dirty="0" err="1"/>
              <a:t>keV</a:t>
            </a:r>
            <a:r>
              <a:rPr lang="en-US" sz="1600" dirty="0"/>
              <a:t> level searches can use X-ray FELs</a:t>
            </a:r>
          </a:p>
          <a:p>
            <a:r>
              <a:rPr lang="en-US" sz="1600" dirty="0"/>
              <a:t>More speculative: Generating low </a:t>
            </a:r>
            <a:r>
              <a:rPr lang="en-US" sz="1600" dirty="0" err="1"/>
              <a:t>emittance</a:t>
            </a:r>
            <a:r>
              <a:rPr lang="en-US" sz="1600" dirty="0"/>
              <a:t> muon beams from intense positron beams</a:t>
            </a:r>
          </a:p>
          <a:p>
            <a:pPr lvl="1"/>
            <a:endParaRPr lang="en-US" sz="1700" dirty="0" smtClean="0">
              <a:ea typeface="ＭＳ Ｐゴシック" charset="0"/>
            </a:endParaRPr>
          </a:p>
          <a:p>
            <a:endParaRPr lang="en-US" sz="21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700" dirty="0" smtClean="0"/>
          </a:p>
          <a:p>
            <a:pPr lvl="1">
              <a:lnSpc>
                <a:spcPct val="110000"/>
              </a:lnSpc>
            </a:pPr>
            <a:endParaRPr lang="en-US" sz="17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2878668"/>
            <a:ext cx="8921750" cy="35475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Accelerator </a:t>
            </a:r>
            <a:r>
              <a:rPr lang="en-US" sz="2000" b="1" dirty="0" smtClean="0"/>
              <a:t>Development Roadmap for </a:t>
            </a:r>
            <a:r>
              <a:rPr lang="en-US" sz="2000" b="1" dirty="0" err="1" smtClean="0"/>
              <a:t>e</a:t>
            </a:r>
            <a:r>
              <a:rPr lang="en-US" sz="2000" b="1" baseline="30000" dirty="0" err="1" smtClean="0"/>
              <a:t>+</a:t>
            </a:r>
            <a:r>
              <a:rPr lang="en-US" sz="2000" b="1" dirty="0" err="1" smtClean="0"/>
              <a:t>e</a:t>
            </a:r>
            <a:r>
              <a:rPr lang="en-US" sz="2000" b="1" baseline="30000" dirty="0" smtClean="0"/>
              <a:t>−</a:t>
            </a:r>
            <a:r>
              <a:rPr lang="en-US" sz="2000" b="1" dirty="0" smtClean="0"/>
              <a:t> Intensity Frontier Machines: </a:t>
            </a:r>
            <a:r>
              <a:rPr lang="en-US" sz="1800" i="1" dirty="0" smtClean="0">
                <a:solidFill>
                  <a:srgbClr val="FFFF00"/>
                </a:solidFill>
              </a:rPr>
              <a:t>Exploit synergy with light sources </a:t>
            </a:r>
          </a:p>
          <a:p>
            <a:r>
              <a:rPr lang="en-US" sz="1600" dirty="0"/>
              <a:t>Beam stability &amp; control</a:t>
            </a:r>
          </a:p>
          <a:p>
            <a:pPr lvl="1"/>
            <a:r>
              <a:rPr lang="en-US" sz="1400" dirty="0"/>
              <a:t>Examples: Electron cloud &amp; fast ion instabilities</a:t>
            </a:r>
          </a:p>
          <a:p>
            <a:r>
              <a:rPr lang="en-US" sz="1600" dirty="0"/>
              <a:t>Coherent Synchrotron Radiation issues with short bunches</a:t>
            </a:r>
          </a:p>
          <a:p>
            <a:r>
              <a:rPr lang="en-US" sz="1600" dirty="0"/>
              <a:t>High-rate injection</a:t>
            </a:r>
          </a:p>
          <a:p>
            <a:pPr lvl="1"/>
            <a:r>
              <a:rPr lang="en-US" sz="1400" dirty="0"/>
              <a:t>High top-up rate to compensate for low lifetimes</a:t>
            </a:r>
          </a:p>
          <a:p>
            <a:pPr lvl="1"/>
            <a:r>
              <a:rPr lang="en-US" sz="1400" dirty="0"/>
              <a:t>Timing jitter, and attendant energy jitter</a:t>
            </a:r>
          </a:p>
          <a:p>
            <a:r>
              <a:rPr lang="en-US" sz="1600" dirty="0"/>
              <a:t>Low-</a:t>
            </a:r>
            <a:r>
              <a:rPr lang="en-US" sz="1600" dirty="0" err="1"/>
              <a:t>emittance</a:t>
            </a:r>
            <a:r>
              <a:rPr lang="en-US" sz="1600" dirty="0"/>
              <a:t> beam issues</a:t>
            </a:r>
          </a:p>
          <a:p>
            <a:r>
              <a:rPr lang="en-US" sz="1600" dirty="0"/>
              <a:t>Beam </a:t>
            </a:r>
            <a:r>
              <a:rPr lang="en-US" sz="1600" dirty="0" smtClean="0"/>
              <a:t>instrumentation</a:t>
            </a:r>
          </a:p>
          <a:p>
            <a:pPr marL="0" indent="0">
              <a:buNone/>
            </a:pPr>
            <a:r>
              <a:rPr lang="en-US" sz="1600" i="1" dirty="0" smtClean="0">
                <a:solidFill>
                  <a:srgbClr val="FFFF00"/>
                </a:solidFill>
              </a:rPr>
              <a:t>Presents an ongoing opportunity for collaboration across a broad accelerator community</a:t>
            </a:r>
            <a:endParaRPr lang="en-US" sz="1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2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-80969"/>
            <a:ext cx="8921750" cy="953036"/>
          </a:xfrm>
        </p:spPr>
        <p:txBody>
          <a:bodyPr>
            <a:noAutofit/>
          </a:bodyPr>
          <a:lstStyle/>
          <a:p>
            <a:r>
              <a:rPr lang="en-US" sz="2800" dirty="0" smtClean="0"/>
              <a:t>Accelerator Technology Test Beds 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33" y="978960"/>
            <a:ext cx="8921750" cy="2856461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The </a:t>
            </a:r>
            <a:r>
              <a:rPr lang="en-US" sz="2400" b="1" dirty="0" smtClean="0"/>
              <a:t>Charge</a:t>
            </a:r>
            <a:endParaRPr lang="en-US" sz="2400" b="1" dirty="0" smtClean="0"/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Identify broad range of test capabilities existing or needed 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Category 1: Provides testing beam physics / accelerator components to manage technical risks in planned projects 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Category 2: Integrates proof-of-practicality tests 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Category 3: Provides tests of physics feasibility of concepts / components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633" y="3750755"/>
            <a:ext cx="8921750" cy="210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Identified Capabilities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35 existing facilities were identified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Beam / no-beam 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US &amp; overseas</a:t>
            </a:r>
          </a:p>
          <a:p>
            <a:pPr marL="0" indent="0"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dirty="0">
              <a:latin typeface="Wingdings 3" charset="2"/>
              <a:cs typeface="Wingdings 3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0718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85777"/>
              </p:ext>
            </p:extLst>
          </p:nvPr>
        </p:nvGraphicFramePr>
        <p:xfrm>
          <a:off x="165100" y="84090"/>
          <a:ext cx="892175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700"/>
                <a:gridCol w="2549526"/>
                <a:gridCol w="2549526"/>
              </a:tblGrid>
              <a:tr h="299393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Hadron Colliders:  LHC </a:t>
                      </a:r>
                      <a:r>
                        <a:rPr lang="en-US" dirty="0" err="1" smtClean="0"/>
                        <a:t>Lumi</a:t>
                      </a:r>
                      <a:r>
                        <a:rPr lang="en-US" dirty="0" smtClean="0"/>
                        <a:t> &amp; Energy Upgrades, VLHC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4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Technical Challenges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Existing Capabilities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Planned Capabilities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performance SC wire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Critical industry couplings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Field SC 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LBNL, FNAL, BNL, CERN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 and photon stops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Electron storage</a:t>
                      </a:r>
                      <a:r>
                        <a:rPr lang="en-US" sz="1200" baseline="0" dirty="0" smtClean="0"/>
                        <a:t> rings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Collimation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LHC, RHIC,</a:t>
                      </a:r>
                      <a:r>
                        <a:rPr lang="en-US" sz="1200" baseline="0" dirty="0" smtClean="0"/>
                        <a:t> FNAL-MI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Injectors - SCRF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SNS (limited)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PXIE</a:t>
                      </a:r>
                      <a:r>
                        <a:rPr lang="en-US" sz="1200" baseline="0" dirty="0" smtClean="0"/>
                        <a:t>@FNAL</a:t>
                      </a:r>
                      <a:endParaRPr lang="en-US" sz="1200" dirty="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Injectors – Space charge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FNAL-Booster,</a:t>
                      </a:r>
                      <a:r>
                        <a:rPr lang="en-US" sz="1200" baseline="0" dirty="0" smtClean="0"/>
                        <a:t> AGS, 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ASTA@FNAL</a:t>
                      </a:r>
                      <a:endParaRPr lang="en-US" sz="1200" dirty="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cooling (optical, coherent)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ASTA@FNAL, RHIC Cool</a:t>
                      </a:r>
                      <a:endParaRPr lang="en-US" sz="1200" dirty="0"/>
                    </a:p>
                  </a:txBody>
                  <a:tcPr/>
                </a:tc>
              </a:tr>
              <a:tr h="27444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00"/>
                          </a:solidFill>
                        </a:rPr>
                        <a:t>Injector</a:t>
                      </a:r>
                      <a:r>
                        <a:rPr lang="en-US" sz="1600" i="1" baseline="0" dirty="0" smtClean="0">
                          <a:solidFill>
                            <a:srgbClr val="FFFF00"/>
                          </a:solidFill>
                        </a:rPr>
                        <a:t> studies need new, dedicated facilities</a:t>
                      </a:r>
                      <a:endParaRPr lang="en-US" sz="16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894792"/>
              </p:ext>
            </p:extLst>
          </p:nvPr>
        </p:nvGraphicFramePr>
        <p:xfrm>
          <a:off x="165099" y="3074520"/>
          <a:ext cx="8921752" cy="367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168"/>
                <a:gridCol w="2545292"/>
                <a:gridCol w="2545292"/>
              </a:tblGrid>
              <a:tr h="359078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Lepton Colliders:  ILC and Beyond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1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Risk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Reduction Areas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Existing Capabilities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Planned Capabilities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93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ILC:</a:t>
                      </a:r>
                      <a:r>
                        <a:rPr lang="en-US" sz="1200" baseline="0" dirty="0" smtClean="0"/>
                        <a:t>  SRF-system no beam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JLab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Cornell, Industry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2693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ILC:</a:t>
                      </a:r>
                      <a:r>
                        <a:rPr lang="en-US" sz="1200" baseline="0" dirty="0" smtClean="0"/>
                        <a:t>  SRF system with beam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DESY,</a:t>
                      </a:r>
                      <a:r>
                        <a:rPr lang="en-US" sz="1200" baseline="0" dirty="0" smtClean="0"/>
                        <a:t> KEK, Cornell, LLNL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ASTA@FNAL</a:t>
                      </a:r>
                      <a:endParaRPr lang="en-US" sz="1200" dirty="0"/>
                    </a:p>
                  </a:txBody>
                  <a:tcPr/>
                </a:tc>
              </a:tr>
              <a:tr h="2693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ILC:</a:t>
                      </a:r>
                      <a:r>
                        <a:rPr lang="en-US" sz="1200" baseline="0" dirty="0" smtClean="0"/>
                        <a:t>  FF, Damping Rings, e+ Production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KEK,</a:t>
                      </a:r>
                      <a:r>
                        <a:rPr lang="en-US" sz="1200" baseline="0" dirty="0" smtClean="0"/>
                        <a:t> Cornell, LLNL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95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Practicality/Feasibility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Tests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Existing Capabilities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Planned Capabilities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93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CLIC</a:t>
                      </a:r>
                      <a:r>
                        <a:rPr lang="en-US" sz="1200" baseline="0" dirty="0" smtClean="0"/>
                        <a:t> NCRF 2-beam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693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Muon</a:t>
                      </a:r>
                      <a:r>
                        <a:rPr lang="en-US" sz="1200" baseline="0" dirty="0" smtClean="0"/>
                        <a:t> Colliders – technical components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MuCool</a:t>
                      </a:r>
                      <a:r>
                        <a:rPr lang="en-US" sz="1200" dirty="0" smtClean="0"/>
                        <a:t> Test Area (MTA@FNAL)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812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Muon</a:t>
                      </a:r>
                      <a:r>
                        <a:rPr lang="en-US" sz="1200" baseline="0" dirty="0" smtClean="0"/>
                        <a:t> Colliders – 4D/6D ionization Cooling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MICE@RAL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nuSTORM</a:t>
                      </a:r>
                      <a:endParaRPr lang="en-US" sz="1200" dirty="0"/>
                    </a:p>
                  </a:txBody>
                  <a:tcPr/>
                </a:tc>
              </a:tr>
              <a:tr h="2693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Wakefield accelerators –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acceleration demo/staging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SLAC, LBNL,</a:t>
                      </a:r>
                      <a:r>
                        <a:rPr lang="en-US" sz="1200" baseline="0" dirty="0" smtClean="0"/>
                        <a:t> ANL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Upgrades to existing facilities</a:t>
                      </a:r>
                      <a:endParaRPr lang="en-US" sz="1200" dirty="0"/>
                    </a:p>
                  </a:txBody>
                  <a:tcPr/>
                </a:tc>
              </a:tr>
              <a:tr h="2693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Wakefield accelerators</a:t>
                      </a:r>
                      <a:r>
                        <a:rPr lang="en-US" sz="1200" baseline="0" dirty="0" smtClean="0"/>
                        <a:t> – luminosity / beam control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Needs integrated </a:t>
                      </a:r>
                      <a:r>
                        <a:rPr lang="en-US" sz="1200" dirty="0" err="1" smtClean="0"/>
                        <a:t>testbed</a:t>
                      </a:r>
                      <a:endParaRPr lang="en-US" sz="1200" dirty="0"/>
                    </a:p>
                  </a:txBody>
                  <a:tcPr/>
                </a:tc>
              </a:tr>
              <a:tr h="32915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00"/>
                          </a:solidFill>
                        </a:rPr>
                        <a:t>Energy reach beyond the ILC will need new test capabilities</a:t>
                      </a:r>
                      <a:endParaRPr lang="en-US" sz="16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968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467700"/>
              </p:ext>
            </p:extLst>
          </p:nvPr>
        </p:nvGraphicFramePr>
        <p:xfrm>
          <a:off x="165100" y="236496"/>
          <a:ext cx="892175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700"/>
                <a:gridCol w="2549526"/>
                <a:gridCol w="2549526"/>
              </a:tblGrid>
              <a:tr h="299393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Intensity</a:t>
                      </a:r>
                      <a:r>
                        <a:rPr lang="en-US" baseline="0" dirty="0" smtClean="0"/>
                        <a:t> Frontier Accelerators</a:t>
                      </a:r>
                      <a:r>
                        <a:rPr lang="en-US" dirty="0" smtClean="0"/>
                        <a:t>: Includes</a:t>
                      </a:r>
                      <a:r>
                        <a:rPr lang="en-US" baseline="0" dirty="0" smtClean="0"/>
                        <a:t> Project X, </a:t>
                      </a:r>
                      <a:r>
                        <a:rPr lang="en-US" baseline="0" dirty="0" err="1" smtClean="0"/>
                        <a:t>DAE</a:t>
                      </a:r>
                      <a:r>
                        <a:rPr lang="en-US" baseline="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baseline="0" dirty="0" err="1" smtClean="0">
                          <a:latin typeface="+mn-lt"/>
                          <a:cs typeface="Symbol" charset="2"/>
                        </a:rPr>
                        <a:t>ALUS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, Neutrino Factory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4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Technical Challenges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Existing Capabilities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Planned Capabilities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</a:t>
                      </a:r>
                      <a:r>
                        <a:rPr lang="en-US" sz="1200" baseline="0" dirty="0" smtClean="0"/>
                        <a:t> X:  H</a:t>
                      </a:r>
                      <a:r>
                        <a:rPr lang="en-US" sz="1200" baseline="30000" dirty="0" smtClean="0"/>
                        <a:t>-</a:t>
                      </a:r>
                      <a:r>
                        <a:rPr lang="en-US" sz="1200" baseline="0" dirty="0" smtClean="0"/>
                        <a:t> source &amp; chopping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SNS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PXIE@FNAL</a:t>
                      </a:r>
                      <a:endParaRPr lang="en-US" sz="1200" dirty="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</a:t>
                      </a:r>
                      <a:r>
                        <a:rPr lang="en-US" sz="1200" baseline="0" dirty="0" smtClean="0"/>
                        <a:t> X:  CW SC RF (low beta)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Atlas</a:t>
                      </a:r>
                      <a:r>
                        <a:rPr lang="en-US" sz="1200" baseline="0" dirty="0" err="1" smtClean="0"/>
                        <a:t>@ANL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PXIE@FNAL</a:t>
                      </a:r>
                      <a:endParaRPr lang="en-US" sz="1200" dirty="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</a:t>
                      </a:r>
                      <a:r>
                        <a:rPr lang="en-US" sz="1200" baseline="0" dirty="0" smtClean="0"/>
                        <a:t> X:  Pulsed SC RF, space charge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ASTA@FNAL</a:t>
                      </a:r>
                      <a:endParaRPr lang="en-US" sz="1200" dirty="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DAE</a:t>
                      </a:r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200" dirty="0" err="1" smtClean="0">
                          <a:latin typeface="+mn-lt"/>
                          <a:cs typeface="Symbol" charset="2"/>
                        </a:rPr>
                        <a:t>ALUS</a:t>
                      </a:r>
                      <a:r>
                        <a:rPr lang="en-US" sz="1200" dirty="0" smtClean="0">
                          <a:latin typeface="+mn-lt"/>
                          <a:cs typeface="Symbol" charset="2"/>
                        </a:rPr>
                        <a:t>: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  H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2</a:t>
                      </a:r>
                      <a:r>
                        <a:rPr lang="en-US" sz="1200" baseline="30000" dirty="0" smtClean="0">
                          <a:latin typeface="+mn-lt"/>
                          <a:cs typeface="Symbol" charset="2"/>
                        </a:rPr>
                        <a:t>+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 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LNS Catania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DAE</a:t>
                      </a:r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200" dirty="0" err="1" smtClean="0">
                          <a:latin typeface="+mn-lt"/>
                          <a:cs typeface="Symbol" charset="2"/>
                        </a:rPr>
                        <a:t>ALUS</a:t>
                      </a:r>
                      <a:r>
                        <a:rPr lang="en-US" sz="1200" dirty="0" smtClean="0">
                          <a:latin typeface="+mn-lt"/>
                          <a:cs typeface="Symbol" charset="2"/>
                        </a:rPr>
                        <a:t>: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 Multi-MW cyclotrons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PSI, RIKEN, ORNL, Best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Neutrino</a:t>
                      </a:r>
                      <a:r>
                        <a:rPr lang="en-US" sz="1200" baseline="0" dirty="0" smtClean="0"/>
                        <a:t> Factory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See</a:t>
                      </a:r>
                      <a:r>
                        <a:rPr lang="en-US" sz="1200" baseline="0" dirty="0" smtClean="0"/>
                        <a:t> Muon Collider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Instabilities,</a:t>
                      </a:r>
                      <a:r>
                        <a:rPr lang="en-US" sz="1200" baseline="0" dirty="0" smtClean="0"/>
                        <a:t> collimation, extraction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FNAL, RHIC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45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Dedicated high power </a:t>
                      </a:r>
                      <a:r>
                        <a:rPr lang="en-US" sz="1200" dirty="0" err="1" smtClean="0"/>
                        <a:t>targetry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00FF"/>
                          </a:solidFill>
                        </a:rPr>
                        <a:t>Critical</a:t>
                      </a:r>
                      <a:r>
                        <a:rPr lang="en-US" sz="1200" b="1" i="1" baseline="0" dirty="0" smtClean="0">
                          <a:solidFill>
                            <a:srgbClr val="0000FF"/>
                          </a:solidFill>
                        </a:rPr>
                        <a:t> Need</a:t>
                      </a:r>
                      <a:endParaRPr lang="en-US" sz="12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7444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00"/>
                          </a:solidFill>
                        </a:rPr>
                        <a:t>A new generation of IF machines needs new test facilities</a:t>
                      </a:r>
                      <a:endParaRPr lang="en-US" sz="16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020034"/>
              </p:ext>
            </p:extLst>
          </p:nvPr>
        </p:nvGraphicFramePr>
        <p:xfrm>
          <a:off x="165099" y="3572932"/>
          <a:ext cx="8921752" cy="273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168"/>
                <a:gridCol w="2545292"/>
                <a:gridCol w="2545292"/>
              </a:tblGrid>
              <a:tr h="31612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Intensity</a:t>
                      </a:r>
                      <a:r>
                        <a:rPr lang="en-US" baseline="0" dirty="0" smtClean="0"/>
                        <a:t> Frontier Accelerators:  </a:t>
                      </a:r>
                      <a:r>
                        <a:rPr lang="en-US" dirty="0" smtClean="0"/>
                        <a:t>Flavor Factories</a:t>
                      </a:r>
                      <a:r>
                        <a:rPr lang="en-US" baseline="0" dirty="0" smtClean="0"/>
                        <a:t> and Electron-Ion</a:t>
                      </a:r>
                      <a:r>
                        <a:rPr lang="en-US" dirty="0" smtClean="0"/>
                        <a:t> Colliders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97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Technical Challenges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Existing Capabilities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Planned Capabilities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70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instabilities, Interaction region optics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Existing Rings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2370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r>
                        <a:rPr lang="en-US" sz="1200" baseline="0" dirty="0" smtClean="0"/>
                        <a:t> designs, collimation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BNL,</a:t>
                      </a:r>
                      <a:r>
                        <a:rPr lang="en-US" sz="1200" baseline="0" dirty="0" smtClean="0"/>
                        <a:t> CERN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370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Non-standard beam-beam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Needed</a:t>
                      </a:r>
                      <a:endParaRPr lang="en-US" sz="1200" dirty="0"/>
                    </a:p>
                  </a:txBody>
                  <a:tcPr/>
                </a:tc>
              </a:tr>
              <a:tr h="2370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Intense polarized</a:t>
                      </a:r>
                      <a:r>
                        <a:rPr lang="en-US" sz="1200" baseline="0" dirty="0" smtClean="0"/>
                        <a:t> e</a:t>
                      </a:r>
                      <a:r>
                        <a:rPr lang="en-US" sz="1200" baseline="30000" dirty="0" smtClean="0"/>
                        <a:t>−</a:t>
                      </a:r>
                      <a:r>
                        <a:rPr lang="en-US" sz="1200" baseline="0" dirty="0" smtClean="0"/>
                        <a:t> 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JLab</a:t>
                      </a:r>
                      <a:r>
                        <a:rPr lang="en-US" sz="1200" dirty="0" smtClean="0"/>
                        <a:t>, BNL, Cornell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370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CW SRF (</a:t>
                      </a:r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b </a:t>
                      </a:r>
                      <a:r>
                        <a:rPr lang="en-US" sz="1200" dirty="0" smtClean="0">
                          <a:latin typeface="+mn-lt"/>
                          <a:cs typeface="Symbol" charset="2"/>
                        </a:rPr>
                        <a:t>= 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Cornell, </a:t>
                      </a:r>
                      <a:r>
                        <a:rPr lang="en-US" sz="1200" dirty="0" err="1" smtClean="0"/>
                        <a:t>JLab</a:t>
                      </a:r>
                      <a:r>
                        <a:rPr lang="en-US" sz="1200" dirty="0" smtClean="0"/>
                        <a:t>, BNL,</a:t>
                      </a:r>
                      <a:r>
                        <a:rPr lang="en-US" sz="1200" baseline="0" dirty="0" smtClean="0"/>
                        <a:t> KEK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CERN</a:t>
                      </a:r>
                      <a:endParaRPr lang="en-US" sz="1200" dirty="0"/>
                    </a:p>
                  </a:txBody>
                  <a:tcPr/>
                </a:tc>
              </a:tr>
              <a:tr h="3294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Heavy ion sources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MSU, LBNL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8978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00"/>
                          </a:solidFill>
                        </a:rPr>
                        <a:t>Good test facility basis for technical design of HEP machines</a:t>
                      </a:r>
                      <a:endParaRPr lang="en-US" sz="16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798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9102"/>
            <a:ext cx="8921750" cy="818617"/>
          </a:xfrm>
        </p:spPr>
        <p:txBody>
          <a:bodyPr>
            <a:normAutofit/>
          </a:bodyPr>
          <a:lstStyle/>
          <a:p>
            <a:r>
              <a:rPr lang="en-US" dirty="0" smtClean="0"/>
              <a:t>Accelerator</a:t>
            </a:r>
            <a:r>
              <a:rPr lang="en-US" dirty="0" smtClean="0"/>
              <a:t> </a:t>
            </a:r>
            <a:r>
              <a:rPr lang="en-US" dirty="0" smtClean="0"/>
              <a:t>Capabilities: 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796917"/>
            <a:ext cx="8921750" cy="18446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broad range of accelerator-based capabilities has been reviewed</a:t>
            </a:r>
            <a:endParaRPr lang="en-US" sz="2000" dirty="0" smtClean="0"/>
          </a:p>
          <a:p>
            <a:r>
              <a:rPr lang="en-US" sz="2000" dirty="0" smtClean="0"/>
              <a:t>Key </a:t>
            </a:r>
            <a:r>
              <a:rPr lang="en-US" sz="2000" dirty="0" smtClean="0"/>
              <a:t>goals for the US Planning Process: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268" y="1549397"/>
            <a:ext cx="9027582" cy="491913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bIns="45720" rtlCol="0" anchor="t" anchorCtr="0"/>
          <a:lstStyle/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FFFF00"/>
                </a:solidFill>
              </a:rPr>
              <a:t>Fully exploit LHC capabilities and its upgrade path</a:t>
            </a:r>
            <a:endParaRPr lang="en-US" b="1" i="1" dirty="0" smtClean="0">
              <a:solidFill>
                <a:srgbClr val="FFFF00"/>
              </a:solidFill>
            </a:endParaRPr>
          </a:p>
          <a:p>
            <a:pPr lvl="1" indent="-228600">
              <a:buFont typeface="Wingdings 3" charset="0"/>
              <a:buChar char="a"/>
            </a:pPr>
            <a:r>
              <a:rPr lang="en-US" sz="1600" dirty="0"/>
              <a:t>Complete its physics program</a:t>
            </a:r>
          </a:p>
          <a:p>
            <a:pPr lvl="1" indent="-228600">
              <a:buFont typeface="Wingdings 3" charset="0"/>
              <a:buChar char="a"/>
            </a:pPr>
            <a:r>
              <a:rPr lang="en-US" sz="1600" dirty="0"/>
              <a:t>Support the R&amp;D for the next steps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FFFF00"/>
                </a:solidFill>
              </a:rPr>
              <a:t>The Japanese initiative to host a linear collider as a Higgs Factory is welcome</a:t>
            </a:r>
          </a:p>
          <a:p>
            <a:pPr lvl="1" indent="-228600">
              <a:buFont typeface="Wingdings 3" charset="0"/>
              <a:buChar char="a"/>
            </a:pPr>
            <a:r>
              <a:rPr lang="en-US" sz="1600" dirty="0" smtClean="0">
                <a:solidFill>
                  <a:schemeClr val="bg1"/>
                </a:solidFill>
              </a:rPr>
              <a:t>The US accelerator community is capable of making significant contributions </a:t>
            </a:r>
          </a:p>
          <a:p>
            <a:pPr lvl="1" indent="-228600">
              <a:buFont typeface="Wingdings 3" charset="0"/>
              <a:buChar char="a"/>
            </a:pPr>
            <a:r>
              <a:rPr lang="en-US" sz="1600" dirty="0" smtClean="0">
                <a:solidFill>
                  <a:schemeClr val="bg1"/>
                </a:solidFill>
              </a:rPr>
              <a:t>A clear upgrad</a:t>
            </a:r>
            <a:r>
              <a:rPr lang="en-US" sz="1600" dirty="0" smtClean="0">
                <a:solidFill>
                  <a:schemeClr val="bg1"/>
                </a:solidFill>
              </a:rPr>
              <a:t>e path to higher energy and luminosity is necessary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FFFF00"/>
                </a:solidFill>
              </a:rPr>
              <a:t>The next generation of Intensity Frontier experiments require proton intensities and timing structures which are beyond current capabilities</a:t>
            </a:r>
          </a:p>
          <a:p>
            <a:pPr marL="514350" lvl="1" indent="-285750">
              <a:buFont typeface="Wingdings 3" charset="0"/>
              <a:buChar char="a"/>
            </a:pPr>
            <a:r>
              <a:rPr lang="en-US" sz="1600" dirty="0" smtClean="0">
                <a:solidFill>
                  <a:srgbClr val="FFFFFF"/>
                </a:solidFill>
              </a:rPr>
              <a:t>Project </a:t>
            </a:r>
            <a:r>
              <a:rPr lang="en-US" sz="1600" dirty="0">
                <a:solidFill>
                  <a:srgbClr val="FFFFFF"/>
                </a:solidFill>
              </a:rPr>
              <a:t>X </a:t>
            </a:r>
            <a:r>
              <a:rPr lang="en-US" sz="1600" dirty="0" smtClean="0">
                <a:solidFill>
                  <a:srgbClr val="FFFFFF"/>
                </a:solidFill>
              </a:rPr>
              <a:t>can </a:t>
            </a:r>
            <a:r>
              <a:rPr lang="en-US" sz="1600" dirty="0">
                <a:solidFill>
                  <a:srgbClr val="FFFFFF"/>
                </a:solidFill>
              </a:rPr>
              <a:t>provide a </a:t>
            </a:r>
            <a:r>
              <a:rPr lang="en-US" sz="1600" dirty="0" smtClean="0">
                <a:solidFill>
                  <a:srgbClr val="FFFFFF"/>
                </a:solidFill>
              </a:rPr>
              <a:t>world-leading </a:t>
            </a:r>
            <a:r>
              <a:rPr lang="en-US" sz="1600" dirty="0">
                <a:solidFill>
                  <a:srgbClr val="FFFFFF"/>
                </a:solidFill>
              </a:rPr>
              <a:t>facility to </a:t>
            </a:r>
            <a:r>
              <a:rPr lang="en-US" sz="1600" dirty="0" smtClean="0">
                <a:solidFill>
                  <a:srgbClr val="FFFFFF"/>
                </a:solidFill>
              </a:rPr>
              <a:t>satisfy these needs</a:t>
            </a:r>
          </a:p>
          <a:p>
            <a:pPr marL="514350" lvl="1" indent="-285750">
              <a:buFont typeface="Wingdings 3" charset="0"/>
              <a:buChar char="a"/>
            </a:pPr>
            <a:r>
              <a:rPr lang="en-US" sz="1600" dirty="0" smtClean="0">
                <a:solidFill>
                  <a:srgbClr val="FFFFFF"/>
                </a:solidFill>
              </a:rPr>
              <a:t>Facilities </a:t>
            </a:r>
            <a:r>
              <a:rPr lang="en-US" sz="1600" dirty="0">
                <a:solidFill>
                  <a:srgbClr val="FFFFFF"/>
                </a:solidFill>
              </a:rPr>
              <a:t>with more narrowly defined </a:t>
            </a:r>
            <a:r>
              <a:rPr lang="en-US" sz="1600" dirty="0" smtClean="0">
                <a:solidFill>
                  <a:srgbClr val="FFFFFF"/>
                </a:solidFill>
              </a:rPr>
              <a:t>scope may also have a role to play </a:t>
            </a:r>
            <a:endParaRPr lang="en-US" sz="16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FFFF00"/>
                </a:solidFill>
              </a:rPr>
              <a:t>Intensity Frontier colliders and photon sources have strong synergies with other parts of the accelerator community (</a:t>
            </a:r>
            <a:r>
              <a:rPr lang="en-US" b="1" i="1" dirty="0" err="1" smtClean="0">
                <a:solidFill>
                  <a:srgbClr val="FFFF00"/>
                </a:solidFill>
              </a:rPr>
              <a:t>eg</a:t>
            </a:r>
            <a:r>
              <a:rPr lang="en-US" b="1" i="1" dirty="0" smtClean="0">
                <a:solidFill>
                  <a:srgbClr val="FFFF00"/>
                </a:solidFill>
              </a:rPr>
              <a:t>, light sources)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FFFF00"/>
                </a:solidFill>
              </a:rPr>
              <a:t>Support for key R&amp;D is required</a:t>
            </a:r>
            <a:endParaRPr lang="en-US" b="1" i="1" dirty="0" smtClean="0">
              <a:solidFill>
                <a:srgbClr val="FFFF00"/>
              </a:solidFill>
            </a:endParaRPr>
          </a:p>
          <a:p>
            <a:pPr marL="514350" lvl="1" indent="-285750">
              <a:buFont typeface="Wingdings 3" charset="0"/>
              <a:buChar char="a"/>
            </a:pPr>
            <a:r>
              <a:rPr lang="en-US" sz="1600" dirty="0" smtClean="0">
                <a:solidFill>
                  <a:srgbClr val="FFFFFF"/>
                </a:solidFill>
              </a:rPr>
              <a:t>Participate in planning fo</a:t>
            </a:r>
            <a:r>
              <a:rPr lang="en-US" sz="1600" dirty="0" smtClean="0">
                <a:solidFill>
                  <a:srgbClr val="FFFFFF"/>
                </a:solidFill>
              </a:rPr>
              <a:t>r a 100 TeV Collider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514350" lvl="1" indent="-285750">
              <a:buFont typeface="Wingdings 3" charset="0"/>
              <a:buChar char="a"/>
            </a:pPr>
            <a:r>
              <a:rPr lang="en-US" sz="1600" dirty="0" smtClean="0">
                <a:solidFill>
                  <a:srgbClr val="FFFFFF"/>
                </a:solidFill>
              </a:rPr>
              <a:t>Continue the R&amp;D efforts toward a more compact multi-TeV lepton collider capability:  Muon Collider, LC technologies (warm RF, </a:t>
            </a:r>
            <a:r>
              <a:rPr lang="en-US" sz="1600" dirty="0" err="1" smtClean="0">
                <a:solidFill>
                  <a:srgbClr val="FFFFFF"/>
                </a:solidFill>
              </a:rPr>
              <a:t>wakefield</a:t>
            </a:r>
            <a:r>
              <a:rPr lang="en-US" sz="1600" dirty="0" smtClean="0">
                <a:solidFill>
                  <a:srgbClr val="FFFFFF"/>
                </a:solidFill>
              </a:rPr>
              <a:t>)</a:t>
            </a:r>
          </a:p>
          <a:p>
            <a:pPr marL="514350" lvl="1" indent="-285750">
              <a:buFont typeface="Wingdings 3" charset="0"/>
              <a:buChar char="a"/>
            </a:pPr>
            <a:r>
              <a:rPr lang="en-US" sz="1600" dirty="0" smtClean="0">
                <a:solidFill>
                  <a:srgbClr val="FFFFFF"/>
                </a:solidFill>
              </a:rPr>
              <a:t>Dedicated test facilities will be required to develop future HEP capabilities</a:t>
            </a:r>
            <a:endParaRPr lang="en-US" dirty="0" smtClean="0">
              <a:solidFill>
                <a:srgbClr val="FFFFFF"/>
              </a:solidFill>
            </a:endParaRPr>
          </a:p>
          <a:p>
            <a:pPr marL="228600" lvl="1"/>
            <a:endParaRPr lang="en-US" b="1" i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2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 err="1" smtClean="0"/>
              <a:t>YOu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group Structure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Underground Detector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Convener:  Murdoch </a:t>
            </a:r>
            <a:r>
              <a:rPr lang="en-US" dirty="0" err="1" smtClean="0"/>
              <a:t>Gilchriese</a:t>
            </a:r>
            <a:r>
              <a:rPr lang="en-US" dirty="0" smtClean="0"/>
              <a:t> (LBNL)</a:t>
            </a:r>
          </a:p>
          <a:p>
            <a:r>
              <a:rPr lang="en-US" dirty="0" smtClean="0"/>
              <a:t>Sub-groups</a:t>
            </a:r>
          </a:p>
          <a:p>
            <a:pPr lvl="1"/>
            <a:r>
              <a:rPr lang="en-US" dirty="0" smtClean="0"/>
              <a:t>NAF1:  Underground </a:t>
            </a:r>
            <a:r>
              <a:rPr lang="en-US" dirty="0"/>
              <a:t>facilities to support very large detectors for neutrino physics, proton decay and other science requiring detectors on the multi-kiloton </a:t>
            </a:r>
            <a:r>
              <a:rPr lang="en-US" dirty="0" smtClean="0"/>
              <a:t>scale</a:t>
            </a:r>
          </a:p>
          <a:p>
            <a:pPr lvl="2"/>
            <a:r>
              <a:rPr lang="en-US" dirty="0" smtClean="0"/>
              <a:t>K. </a:t>
            </a:r>
            <a:r>
              <a:rPr lang="en-US" dirty="0" err="1" smtClean="0"/>
              <a:t>Heeger</a:t>
            </a:r>
            <a:r>
              <a:rPr lang="en-US" dirty="0" smtClean="0"/>
              <a:t> (Wisconsin), K. </a:t>
            </a:r>
            <a:r>
              <a:rPr lang="en-US" dirty="0" err="1" smtClean="0"/>
              <a:t>Scholberg</a:t>
            </a:r>
            <a:r>
              <a:rPr lang="en-US" dirty="0" smtClean="0"/>
              <a:t> (Duke), H. </a:t>
            </a:r>
            <a:r>
              <a:rPr lang="en-US" dirty="0" err="1" smtClean="0"/>
              <a:t>Sobel</a:t>
            </a:r>
            <a:r>
              <a:rPr lang="en-US" dirty="0" smtClean="0"/>
              <a:t> (UC-Irvine)</a:t>
            </a:r>
          </a:p>
          <a:p>
            <a:pPr lvl="1"/>
            <a:r>
              <a:rPr lang="en-US" dirty="0" smtClean="0"/>
              <a:t>NAF2:  Underground </a:t>
            </a:r>
            <a:r>
              <a:rPr lang="en-US" dirty="0"/>
              <a:t>facilities for dark matter experiments, </a:t>
            </a:r>
            <a:r>
              <a:rPr lang="en-US" dirty="0" err="1"/>
              <a:t>neutrinoless</a:t>
            </a:r>
            <a:r>
              <a:rPr lang="en-US" dirty="0"/>
              <a:t> double beta decay experiments, underground accelerators for nuclear </a:t>
            </a:r>
            <a:r>
              <a:rPr lang="en-US" dirty="0" smtClean="0"/>
              <a:t>astrophysics or other physics, </a:t>
            </a:r>
            <a:r>
              <a:rPr lang="en-US" dirty="0"/>
              <a:t>low background assay of materials, and related topics</a:t>
            </a:r>
          </a:p>
          <a:p>
            <a:pPr lvl="2"/>
            <a:r>
              <a:rPr lang="en-US" dirty="0" smtClean="0"/>
              <a:t>P. Cushman (Minnesota), J. Klein (Pennsylvania), M. </a:t>
            </a:r>
            <a:r>
              <a:rPr lang="en-US" dirty="0" err="1" smtClean="0"/>
              <a:t>Witherell</a:t>
            </a:r>
            <a:r>
              <a:rPr lang="en-US" dirty="0" smtClean="0"/>
              <a:t> (UCSB)</a:t>
            </a:r>
          </a:p>
          <a:p>
            <a:pPr lvl="1"/>
            <a:r>
              <a:rPr lang="en-US" dirty="0" smtClean="0"/>
              <a:t>Underground facilities in support of instrumentation development in both working groups</a:t>
            </a:r>
          </a:p>
          <a:p>
            <a:pPr lvl="2"/>
            <a:r>
              <a:rPr lang="en-US" dirty="0" smtClean="0"/>
              <a:t>P. Cushman (Minnesota), M. </a:t>
            </a:r>
            <a:r>
              <a:rPr lang="en-US" dirty="0" err="1" smtClean="0"/>
              <a:t>Gilchriese</a:t>
            </a:r>
            <a:r>
              <a:rPr lang="en-US" dirty="0"/>
              <a:t> </a:t>
            </a:r>
            <a:r>
              <a:rPr lang="en-US" dirty="0" smtClean="0"/>
              <a:t>(LBNL)</a:t>
            </a:r>
          </a:p>
          <a:p>
            <a:pPr lvl="1"/>
            <a:r>
              <a:rPr lang="en-US" dirty="0" smtClean="0"/>
              <a:t>Neutrinos and Society (primarily detectors for non-proliferation monitoring and geo-antineutrino detection)</a:t>
            </a:r>
          </a:p>
          <a:p>
            <a:pPr lvl="2"/>
            <a:r>
              <a:rPr lang="en-US" dirty="0" smtClean="0"/>
              <a:t>A. Bernstein (LLNL)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921750" cy="954087"/>
          </a:xfrm>
        </p:spPr>
        <p:txBody>
          <a:bodyPr>
            <a:normAutofit/>
          </a:bodyPr>
          <a:lstStyle/>
          <a:p>
            <a:r>
              <a:rPr lang="en-US" dirty="0" smtClean="0"/>
              <a:t>Accelerator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0926"/>
            <a:ext cx="9144000" cy="5362574"/>
          </a:xfrm>
        </p:spPr>
        <p:txBody>
          <a:bodyPr>
            <a:normAutofit/>
          </a:bodyPr>
          <a:lstStyle/>
          <a:p>
            <a:r>
              <a:rPr lang="en-US" dirty="0" smtClean="0"/>
              <a:t>Convener:  Bill Barletta (MIT, USPAS)</a:t>
            </a:r>
          </a:p>
          <a:p>
            <a:r>
              <a:rPr lang="en-US" dirty="0" smtClean="0"/>
              <a:t>Sub-groups</a:t>
            </a:r>
          </a:p>
          <a:p>
            <a:pPr lvl="1"/>
            <a:r>
              <a:rPr lang="en-US" dirty="0" smtClean="0"/>
              <a:t>Proton Colliders</a:t>
            </a:r>
          </a:p>
          <a:p>
            <a:pPr lvl="2"/>
            <a:r>
              <a:rPr lang="en-US" sz="1800" dirty="0" smtClean="0"/>
              <a:t>M. </a:t>
            </a:r>
            <a:r>
              <a:rPr lang="en-US" sz="1800" dirty="0" err="1" smtClean="0"/>
              <a:t>Battaglia</a:t>
            </a:r>
            <a:r>
              <a:rPr lang="en-US" sz="1800" dirty="0" smtClean="0"/>
              <a:t> (UCSC), M. </a:t>
            </a:r>
            <a:r>
              <a:rPr lang="en-US" sz="1800" dirty="0" err="1" smtClean="0"/>
              <a:t>Klute</a:t>
            </a:r>
            <a:r>
              <a:rPr lang="en-US" sz="1800" dirty="0" smtClean="0"/>
              <a:t> (MIT), S. </a:t>
            </a:r>
            <a:r>
              <a:rPr lang="en-US" sz="1800" dirty="0" err="1" smtClean="0"/>
              <a:t>Prestemon</a:t>
            </a:r>
            <a:r>
              <a:rPr lang="en-US" sz="1800" dirty="0" smtClean="0"/>
              <a:t> (LBNL), L. Rossi (CERN)</a:t>
            </a:r>
          </a:p>
          <a:p>
            <a:pPr lvl="1"/>
            <a:r>
              <a:rPr lang="en-US" dirty="0" smtClean="0"/>
              <a:t>Lepton Colliders</a:t>
            </a:r>
          </a:p>
          <a:p>
            <a:pPr lvl="2"/>
            <a:r>
              <a:rPr lang="en-US" sz="1800" dirty="0" smtClean="0"/>
              <a:t>M</a:t>
            </a:r>
            <a:r>
              <a:rPr lang="en-US" sz="1800" dirty="0"/>
              <a:t>. </a:t>
            </a:r>
            <a:r>
              <a:rPr lang="en-US" sz="1800" dirty="0" err="1"/>
              <a:t>Klute</a:t>
            </a:r>
            <a:r>
              <a:rPr lang="en-US" sz="1800" dirty="0"/>
              <a:t> (MIT)</a:t>
            </a:r>
            <a:r>
              <a:rPr lang="en-US" sz="1800" dirty="0" smtClean="0"/>
              <a:t>, </a:t>
            </a:r>
            <a:r>
              <a:rPr lang="en-US" sz="1800" dirty="0"/>
              <a:t>M. </a:t>
            </a:r>
            <a:r>
              <a:rPr lang="en-US" sz="1800" dirty="0" err="1"/>
              <a:t>Battaglia</a:t>
            </a:r>
            <a:r>
              <a:rPr lang="en-US" sz="1800" dirty="0"/>
              <a:t> (UCSC), </a:t>
            </a:r>
            <a:r>
              <a:rPr lang="en-US" sz="1800" dirty="0" smtClean="0"/>
              <a:t>M. Palmer (FNAL), K. </a:t>
            </a:r>
            <a:r>
              <a:rPr lang="en-US" sz="1800" dirty="0" err="1" smtClean="0"/>
              <a:t>Yokoya</a:t>
            </a:r>
            <a:r>
              <a:rPr lang="en-US" sz="1800" dirty="0" smtClean="0"/>
              <a:t> (KEK)</a:t>
            </a:r>
          </a:p>
          <a:p>
            <a:pPr lvl="1"/>
            <a:r>
              <a:rPr lang="en-US" dirty="0" smtClean="0"/>
              <a:t>Intensity Frontier Protons </a:t>
            </a:r>
          </a:p>
          <a:p>
            <a:pPr lvl="2"/>
            <a:r>
              <a:rPr lang="en-US" sz="1800" dirty="0" smtClean="0"/>
              <a:t>J. </a:t>
            </a:r>
            <a:r>
              <a:rPr lang="en-US" sz="1800" dirty="0" err="1" smtClean="0"/>
              <a:t>Galambos</a:t>
            </a:r>
            <a:r>
              <a:rPr lang="en-US" sz="1800" dirty="0" smtClean="0"/>
              <a:t> (ORNL), M. </a:t>
            </a:r>
            <a:r>
              <a:rPr lang="en-US" sz="1800" dirty="0" err="1" smtClean="0"/>
              <a:t>Bai</a:t>
            </a:r>
            <a:r>
              <a:rPr lang="en-US" sz="1800" dirty="0" smtClean="0"/>
              <a:t> (BNL), S. </a:t>
            </a:r>
            <a:r>
              <a:rPr lang="en-US" sz="1800" dirty="0" err="1" smtClean="0"/>
              <a:t>Nagaitsev</a:t>
            </a:r>
            <a:r>
              <a:rPr lang="en-US" sz="1800" dirty="0" smtClean="0"/>
              <a:t> (FNAL)</a:t>
            </a:r>
          </a:p>
          <a:p>
            <a:pPr lvl="1"/>
            <a:r>
              <a:rPr lang="en-US" dirty="0" smtClean="0"/>
              <a:t>Intensity Frontier Electrons and Photons</a:t>
            </a:r>
          </a:p>
          <a:p>
            <a:pPr lvl="2"/>
            <a:r>
              <a:rPr lang="en-US" sz="1800" dirty="0" smtClean="0"/>
              <a:t>G. Varner (Hawaii), J. Flanagan (KEK), J. Byrd (LBNL)</a:t>
            </a:r>
          </a:p>
          <a:p>
            <a:pPr lvl="1"/>
            <a:r>
              <a:rPr lang="en-US" dirty="0" smtClean="0"/>
              <a:t>Accelerator Technology:  </a:t>
            </a:r>
          </a:p>
          <a:p>
            <a:pPr lvl="2"/>
            <a:r>
              <a:rPr lang="en-US" sz="1800" dirty="0" smtClean="0"/>
              <a:t>G. </a:t>
            </a:r>
            <a:r>
              <a:rPr lang="en-US" sz="1800" dirty="0" err="1" smtClean="0"/>
              <a:t>Hoffstaetter</a:t>
            </a:r>
            <a:r>
              <a:rPr lang="en-US" sz="1800" dirty="0" smtClean="0"/>
              <a:t> (Cornell), W. </a:t>
            </a:r>
            <a:r>
              <a:rPr lang="en-US" sz="1800" dirty="0" err="1" smtClean="0"/>
              <a:t>Gai</a:t>
            </a:r>
            <a:r>
              <a:rPr lang="en-US" sz="1800" dirty="0" smtClean="0"/>
              <a:t> (ANL), M. Hogan (SLAC), V. </a:t>
            </a:r>
            <a:r>
              <a:rPr lang="en-US" sz="1800" dirty="0" err="1" smtClean="0"/>
              <a:t>Shiltsev</a:t>
            </a:r>
            <a:r>
              <a:rPr lang="en-US" sz="1800" dirty="0" smtClean="0"/>
              <a:t> (FNAL)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Detector facility Summary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9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Underground Detector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Underground facilities/capabilities are essential for the support of the world-wide experimental program</a:t>
            </a:r>
          </a:p>
          <a:p>
            <a:pPr lvl="1"/>
            <a:r>
              <a:rPr lang="en-US" dirty="0" smtClean="0"/>
              <a:t>Direct dark matter experiments</a:t>
            </a:r>
          </a:p>
          <a:p>
            <a:pPr lvl="1"/>
            <a:r>
              <a:rPr lang="en-US" dirty="0" err="1" smtClean="0"/>
              <a:t>Neutrinoless</a:t>
            </a:r>
            <a:r>
              <a:rPr lang="en-US" dirty="0" smtClean="0"/>
              <a:t> double-beta decay (0</a:t>
            </a:r>
            <a:r>
              <a:rPr lang="en-US" dirty="0" smtClean="0">
                <a:latin typeface="Symbol" charset="2"/>
                <a:cs typeface="Symbol" charset="2"/>
              </a:rPr>
              <a:t>nbb</a:t>
            </a:r>
            <a:r>
              <a:rPr lang="en-US" dirty="0" smtClean="0">
                <a:cs typeface="Symbol" charset="2"/>
              </a:rPr>
              <a:t>) experiments</a:t>
            </a:r>
          </a:p>
          <a:p>
            <a:pPr lvl="1"/>
            <a:r>
              <a:rPr lang="en-US" dirty="0" smtClean="0">
                <a:cs typeface="Symbol" charset="2"/>
              </a:rPr>
              <a:t>Atmospheric, long-baseline, reactor, solar, supernova…. neutrino experiments</a:t>
            </a:r>
          </a:p>
          <a:p>
            <a:pPr lvl="1"/>
            <a:r>
              <a:rPr lang="en-US" dirty="0" smtClean="0">
                <a:cs typeface="Symbol" charset="2"/>
              </a:rPr>
              <a:t>Proton decay</a:t>
            </a:r>
          </a:p>
          <a:p>
            <a:pPr lvl="1"/>
            <a:r>
              <a:rPr lang="en-US" dirty="0" smtClean="0">
                <a:cs typeface="Symbol" charset="2"/>
              </a:rPr>
              <a:t>Connections to astrophysics, nuclear and earth science, and detectors for non-proliferation</a:t>
            </a:r>
          </a:p>
          <a:p>
            <a:r>
              <a:rPr lang="en-US" dirty="0" smtClean="0">
                <a:cs typeface="Symbol" charset="2"/>
              </a:rPr>
              <a:t>US participation</a:t>
            </a:r>
          </a:p>
          <a:p>
            <a:pPr lvl="1"/>
            <a:r>
              <a:rPr lang="en-US" dirty="0" smtClean="0">
                <a:cs typeface="Symbol" charset="2"/>
              </a:rPr>
              <a:t>Roughly 1,000 US scientists participating in underground experiments</a:t>
            </a:r>
            <a:r>
              <a:rPr lang="en-US" dirty="0"/>
              <a:t> </a:t>
            </a:r>
            <a:r>
              <a:rPr lang="en-US" dirty="0" smtClean="0"/>
              <a:t>(including US-led Antarctica effort)</a:t>
            </a:r>
          </a:p>
          <a:p>
            <a:pPr lvl="1"/>
            <a:r>
              <a:rPr lang="en-US" dirty="0" smtClean="0">
                <a:cs typeface="Symbol" charset="2"/>
              </a:rPr>
              <a:t>~30-50% future growth?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3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67100" y="4979432"/>
            <a:ext cx="5676900" cy="1421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Existing/Planned Facilities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7" t="2546" r="1051" b="2077"/>
          <a:stretch/>
        </p:blipFill>
        <p:spPr>
          <a:xfrm>
            <a:off x="3467100" y="1562101"/>
            <a:ext cx="5676900" cy="4521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400800" y="4178300"/>
            <a:ext cx="2023705" cy="801132"/>
            <a:chOff x="6400800" y="3810000"/>
            <a:chExt cx="2023705" cy="801132"/>
          </a:xfrm>
        </p:grpSpPr>
        <p:sp>
          <p:nvSpPr>
            <p:cNvPr id="11" name="Rectangle 10"/>
            <p:cNvSpPr/>
            <p:nvPr/>
          </p:nvSpPr>
          <p:spPr>
            <a:xfrm>
              <a:off x="6553200" y="4368800"/>
              <a:ext cx="533400" cy="101600"/>
            </a:xfrm>
            <a:prstGeom prst="rect">
              <a:avLst/>
            </a:prstGeom>
            <a:solidFill>
              <a:srgbClr val="A0372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53200" y="3937000"/>
              <a:ext cx="533400" cy="10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1700" y="3810000"/>
              <a:ext cx="954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51700" y="4241800"/>
              <a:ext cx="117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Proposed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00800" y="3810000"/>
              <a:ext cx="2023705" cy="8011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59500" y="6031468"/>
            <a:ext cx="146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 (m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19" name="Up Arrow 18"/>
          <p:cNvSpPr/>
          <p:nvPr/>
        </p:nvSpPr>
        <p:spPr>
          <a:xfrm>
            <a:off x="8206070" y="1905000"/>
            <a:ext cx="218435" cy="685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03568" y="2094468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67100"/>
            <a:ext cx="3550530" cy="2932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" y="892076"/>
            <a:ext cx="35505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Symbol" charset="2"/>
              </a:rPr>
              <a:t>Space Requirements</a:t>
            </a:r>
          </a:p>
          <a:p>
            <a:pPr marL="228600" lvl="1" indent="-114300"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  <a:cs typeface="Symbol" charset="2"/>
              </a:rPr>
              <a:t>No technical showstoppers in </a:t>
            </a:r>
            <a:r>
              <a:rPr lang="en-US" dirty="0" smtClean="0">
                <a:solidFill>
                  <a:schemeClr val="bg1"/>
                </a:solidFill>
                <a:cs typeface="Symbol" charset="2"/>
              </a:rPr>
              <a:t>creating and outfitting </a:t>
            </a:r>
            <a:r>
              <a:rPr lang="en-US" dirty="0">
                <a:solidFill>
                  <a:schemeClr val="bg1"/>
                </a:solidFill>
                <a:cs typeface="Symbol" charset="2"/>
              </a:rPr>
              <a:t>underground/ice space for planned activities on the 10-20 </a:t>
            </a:r>
            <a:r>
              <a:rPr lang="en-US" dirty="0" smtClean="0">
                <a:solidFill>
                  <a:schemeClr val="bg1"/>
                </a:solidFill>
                <a:cs typeface="Symbol" charset="2"/>
              </a:rPr>
              <a:t>year timescale</a:t>
            </a:r>
          </a:p>
          <a:p>
            <a:pPr marL="228600" lvl="1" indent="-114300"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cs typeface="Symbol" charset="2"/>
              </a:rPr>
              <a:t>World-wide “general purpose” space expected to double by end of decade</a:t>
            </a:r>
            <a:endParaRPr lang="en-US" dirty="0">
              <a:solidFill>
                <a:schemeClr val="bg1"/>
              </a:solidFill>
              <a:cs typeface="Symbol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068" y="5954236"/>
            <a:ext cx="13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Unique US-led</a:t>
            </a:r>
          </a:p>
          <a:p>
            <a:r>
              <a:rPr lang="en-US" sz="1400" dirty="0" smtClean="0"/>
              <a:t>Facility</a:t>
            </a:r>
          </a:p>
        </p:txBody>
      </p:sp>
    </p:spTree>
    <p:extLst>
      <p:ext uri="{BB962C8B-B14F-4D97-AF65-F5344CB8AC3E}">
        <p14:creationId xmlns:p14="http://schemas.microsoft.com/office/powerpoint/2010/main" val="368704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921750" cy="954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Underground Capabilities: Experiments 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62026"/>
            <a:ext cx="8921750" cy="2832100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Dark Matter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G2 experiments can be accommodated by existing/planned facilities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Most G2 experiments outside US, but strong US participation and (in many cases) leadership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G3 experiments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~5-10x volume of G2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Depth requirements not clear, but depth of major G2 facilities </a:t>
            </a:r>
            <a:r>
              <a:rPr lang="en-US" sz="1700" i="1" dirty="0"/>
              <a:t>probably </a:t>
            </a:r>
            <a:r>
              <a:rPr lang="en-US" sz="1700" dirty="0"/>
              <a:t>OK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No present US underground hall is sufficiently large &amp; deep </a:t>
            </a:r>
            <a:endParaRPr lang="en-US" sz="1700" dirty="0" smtClean="0"/>
          </a:p>
          <a:p>
            <a:pPr>
              <a:lnSpc>
                <a:spcPct val="110000"/>
              </a:lnSpc>
            </a:pPr>
            <a:r>
              <a:rPr lang="en-US" sz="2100" dirty="0" smtClean="0"/>
              <a:t>Not yet ready to develop facility plans for a large directional experiment</a:t>
            </a: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Capabilities Frontier Summary - HEPAP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3794126"/>
            <a:ext cx="8921750" cy="2682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0</a:t>
            </a:r>
            <a:r>
              <a:rPr lang="en-US" b="1" dirty="0" smtClean="0">
                <a:latin typeface="Symbol" charset="2"/>
                <a:cs typeface="Symbol" charset="2"/>
              </a:rPr>
              <a:t>nbb</a:t>
            </a:r>
            <a:endParaRPr lang="en-US" b="1" dirty="0"/>
          </a:p>
          <a:p>
            <a:pPr>
              <a:lnSpc>
                <a:spcPct val="110000"/>
              </a:lnSpc>
            </a:pPr>
            <a:r>
              <a:rPr lang="en-US" sz="2200" dirty="0" smtClean="0"/>
              <a:t>Several experiments under construction (all but 1 outside US) with strong US involvement in many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 smtClean="0"/>
              <a:t>Next Generation Experiments (ton-scale)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Space available in existing/planned facilities, but competing with G2/3 DM </a:t>
            </a:r>
            <a:r>
              <a:rPr lang="en-US" sz="1900" dirty="0" err="1" smtClean="0"/>
              <a:t>exp’ts</a:t>
            </a:r>
            <a:endParaRPr lang="en-US" sz="1900" dirty="0"/>
          </a:p>
          <a:p>
            <a:pPr lvl="1">
              <a:lnSpc>
                <a:spcPct val="110000"/>
              </a:lnSpc>
            </a:pPr>
            <a:r>
              <a:rPr lang="en-US" sz="1900" dirty="0"/>
              <a:t>Depth requirements </a:t>
            </a:r>
            <a:r>
              <a:rPr lang="en-US" sz="1900" dirty="0" smtClean="0"/>
              <a:t>depend on technology – more information likely on 2-year timescale</a:t>
            </a:r>
            <a:endParaRPr lang="en-US" sz="1900" dirty="0"/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US plan – large participation in one new experiment (some participation possible in others)</a:t>
            </a: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Not clear whether an existing US facility could host such an experiment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Longer term – path to &gt;ton-scale experiments not clear (new space/facilities?)</a:t>
            </a:r>
            <a:endParaRPr lang="en-US" sz="2100" dirty="0"/>
          </a:p>
          <a:p>
            <a:pPr lvl="1"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8624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201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Fermilab_2013.potx</Template>
  <TotalTime>18077</TotalTime>
  <Words>4050</Words>
  <Application>Microsoft Macintosh PowerPoint</Application>
  <PresentationFormat>On-screen Show (4:3)</PresentationFormat>
  <Paragraphs>553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Fermilab_2013</vt:lpstr>
      <vt:lpstr>Frontier Capabilities  Working Group Summary </vt:lpstr>
      <vt:lpstr>Outline</vt:lpstr>
      <vt:lpstr>Study group Structure</vt:lpstr>
      <vt:lpstr>Underground Detector Capabilities</vt:lpstr>
      <vt:lpstr>Accelerator Capabilities</vt:lpstr>
      <vt:lpstr>Underground Detector facility Summary</vt:lpstr>
      <vt:lpstr>Underground Detector Capabilities</vt:lpstr>
      <vt:lpstr>Existing/Planned Facilities</vt:lpstr>
      <vt:lpstr>Underground Capabilities: Experiments I</vt:lpstr>
      <vt:lpstr>Underground Capabilities: Experiments II</vt:lpstr>
      <vt:lpstr>Underground Capabilities: Experiments III</vt:lpstr>
      <vt:lpstr>Underground Capabilities: Infrastructure &amp; Access</vt:lpstr>
      <vt:lpstr>Underground Capabilities:  Summary</vt:lpstr>
      <vt:lpstr>Accelerator-Based Facility Summary</vt:lpstr>
      <vt:lpstr>The HEP Accelerator “Big Questions”</vt:lpstr>
      <vt:lpstr>Energy Frontier Proton Colliders I</vt:lpstr>
      <vt:lpstr>Energy Frontier Proton Colliders II</vt:lpstr>
      <vt:lpstr>Energy Frontier Lepton &amp; Photon Colliders I</vt:lpstr>
      <vt:lpstr>Energy Frontier Lepton &amp; Photon Colliders II</vt:lpstr>
      <vt:lpstr>High Intensity Proton Sources I</vt:lpstr>
      <vt:lpstr>High Intensity Proton Sources II</vt:lpstr>
      <vt:lpstr>High Intensity Proton Sources III</vt:lpstr>
      <vt:lpstr>High Intensity Electron and Photon Beams I</vt:lpstr>
      <vt:lpstr>High Intensity Electron and Photon Beams II</vt:lpstr>
      <vt:lpstr>Accelerator Technology Test Beds I</vt:lpstr>
      <vt:lpstr>PowerPoint Presentation</vt:lpstr>
      <vt:lpstr>PowerPoint Presentation</vt:lpstr>
      <vt:lpstr>Accelerator Capabilities:  Summary</vt:lpstr>
      <vt:lpstr>Thank YOu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Mark Palmer</cp:lastModifiedBy>
  <cp:revision>356</cp:revision>
  <cp:lastPrinted>2013-09-05T15:22:37Z</cp:lastPrinted>
  <dcterms:created xsi:type="dcterms:W3CDTF">2012-01-28T14:57:36Z</dcterms:created>
  <dcterms:modified xsi:type="dcterms:W3CDTF">2013-09-05T15:55:23Z</dcterms:modified>
</cp:coreProperties>
</file>