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59" r:id="rId4"/>
    <p:sldId id="256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E08C5-A32F-3C41-BAA0-EEB218506FD3}" type="datetimeFigureOut">
              <a:rPr lang="en-US" smtClean="0"/>
              <a:pPr/>
              <a:t>9/20/13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9E0D8-5555-DE4B-9648-6820758687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176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59F0F-6C05-0040-8204-889F74859342}" type="datetimeFigureOut">
              <a:rPr lang="en-US" smtClean="0"/>
              <a:pPr/>
              <a:t>9/20/13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120CD-7DB0-D545-BD09-FE8BD4915A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815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572112157"/>
              </p:ext>
            </p:extLst>
          </p:nvPr>
        </p:nvGraphicFramePr>
        <p:xfrm>
          <a:off x="0" y="978599"/>
          <a:ext cx="9144000" cy="579173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064307">
                <a:tc rowSpan="2"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Milestone Status (Progress)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Resource Conflicts, Plan Changes</a:t>
                      </a:r>
                      <a:r>
                        <a:rPr lang="en-US" sz="1400" b="1" u="sng" baseline="0" dirty="0" smtClean="0"/>
                        <a:t> and Issues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b="0" u="none" dirty="0" smtClean="0"/>
                        <a:t> </a:t>
                      </a:r>
                      <a:endParaRPr lang="en-US" sz="1200" b="0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62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sng" baseline="0" dirty="0" smtClean="0"/>
                        <a:t>Late Items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Summary of Previous Month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b="1" u="sng" baseline="0" smtClean="0"/>
                        <a:t>Quarterly </a:t>
                      </a:r>
                      <a:r>
                        <a:rPr lang="en-US" sz="1400" b="1" u="sng" baseline="0" dirty="0" smtClean="0"/>
                        <a:t>Plans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Upcoming Work (Next Month)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b="0" u="none" dirty="0" smtClean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0" y="82818"/>
            <a:ext cx="8310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3588" algn="l"/>
              </a:tabLst>
            </a:pPr>
            <a:r>
              <a:rPr lang="en-US" sz="2800" dirty="0" smtClean="0">
                <a:solidFill>
                  <a:srgbClr val="000090"/>
                </a:solidFill>
              </a:rPr>
              <a:t>Monthly L2 Status Report - </a:t>
            </a:r>
            <a:br>
              <a:rPr lang="en-US" sz="2800" dirty="0" smtClean="0">
                <a:solidFill>
                  <a:srgbClr val="000090"/>
                </a:solidFill>
              </a:rPr>
            </a:br>
            <a:r>
              <a:rPr lang="en-US" sz="2000" dirty="0" smtClean="0">
                <a:solidFill>
                  <a:srgbClr val="000090"/>
                </a:solidFill>
              </a:rPr>
              <a:t>WBS:  	Presenter:  </a:t>
            </a:r>
            <a:endParaRPr lang="en-US" sz="24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0" y="1223903"/>
            <a:ext cx="4555320" cy="177604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0" y="3253570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0" y="5146692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4588680" y="3271973"/>
            <a:ext cx="4555320" cy="3505345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4588680" y="2272963"/>
            <a:ext cx="4555320" cy="72698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4588680" y="1223904"/>
            <a:ext cx="4555320" cy="809800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" hasCustomPrompt="1"/>
          </p:nvPr>
        </p:nvSpPr>
        <p:spPr>
          <a:xfrm>
            <a:off x="4684803" y="119626"/>
            <a:ext cx="3625206" cy="441717"/>
          </a:xfrm>
        </p:spPr>
        <p:txBody>
          <a:bodyPr anchor="ctr">
            <a:noAutofit/>
          </a:bodyPr>
          <a:lstStyle>
            <a:lvl1pPr marL="0" indent="0">
              <a:buNone/>
              <a:defRPr sz="28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1 September 2012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7" hasCustomPrompt="1"/>
          </p:nvPr>
        </p:nvSpPr>
        <p:spPr>
          <a:xfrm>
            <a:off x="723620" y="579747"/>
            <a:ext cx="3831700" cy="239259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err="1" smtClean="0"/>
              <a:t>x.y</a:t>
            </a:r>
            <a:r>
              <a:rPr lang="en-US" dirty="0" smtClean="0"/>
              <a:t> - Title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18" hasCustomPrompt="1"/>
          </p:nvPr>
        </p:nvSpPr>
        <p:spPr>
          <a:xfrm>
            <a:off x="5817853" y="561343"/>
            <a:ext cx="2492156" cy="283505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6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Sept. 20,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Kaplan, IIT | MAP Friday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7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Sept. 20,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Kaplan, IIT | MAP Friday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831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Sept. 20,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Kaplan, IIT | MAP Friday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96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4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Sept. 20,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Kaplan, IIT | MAP Friday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3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Sept. 20,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Kaplan, IIT | MAP Friday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37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Sept. 20,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Kaplan, IIT | MAP Friday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23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Sept. 20,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Kaplan, IIT | MAP Friday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175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Sept. 20,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Kaplan, IIT | MAP Friday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20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Sept. 20,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Kaplan, IIT | MAP Friday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Sept. 20,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Kaplan, IIT | MAP Friday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02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88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0"/>
                </a:solidFill>
              </a:defRPr>
            </a:lvl1pPr>
          </a:lstStyle>
          <a:p>
            <a:r>
              <a:rPr lang="en-US" smtClean="0"/>
              <a:t>Sept. 20,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43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90"/>
                </a:solidFill>
              </a:defRPr>
            </a:lvl1pPr>
          </a:lstStyle>
          <a:p>
            <a:r>
              <a:rPr lang="en-US" smtClean="0"/>
              <a:t>Dan Kaplan, IIT | MAP Friday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90"/>
                </a:solidFill>
              </a:defRPr>
            </a:lvl1pPr>
          </a:lstStyle>
          <a:p>
            <a:fld id="{95AF3C95-1EE9-DC48-A086-9FAA3E32F6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294684" y="-10111"/>
            <a:ext cx="857250" cy="974725"/>
          </a:xfrm>
          <a:prstGeom prst="rect">
            <a:avLst/>
          </a:prstGeom>
          <a:noFill/>
          <a:ln w="5080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32397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MAP Friday Meeting:</a:t>
            </a:r>
            <a:br>
              <a:rPr lang="en-US" dirty="0" smtClean="0"/>
            </a:br>
            <a:r>
              <a:rPr lang="en-US" i="1" dirty="0" smtClean="0">
                <a:solidFill>
                  <a:srgbClr val="FF0000"/>
                </a:solidFill>
              </a:rPr>
              <a:t>Systems Demonstrations </a:t>
            </a:r>
            <a:br>
              <a:rPr lang="en-US" i="1" dirty="0" smtClean="0">
                <a:solidFill>
                  <a:srgbClr val="FF0000"/>
                </a:solidFill>
              </a:rPr>
            </a:b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Dan Kaplan</a:t>
            </a:r>
          </a:p>
          <a:p>
            <a:r>
              <a:rPr lang="en-US" i="1" dirty="0" smtClean="0">
                <a:solidFill>
                  <a:schemeClr val="tx2"/>
                </a:solidFill>
              </a:rPr>
              <a:t>IIT</a:t>
            </a:r>
          </a:p>
          <a:p>
            <a:r>
              <a:rPr lang="en-US" i="1" dirty="0" smtClean="0">
                <a:solidFill>
                  <a:schemeClr val="tx2"/>
                </a:solidFill>
              </a:rPr>
              <a:t>Sept. 20, </a:t>
            </a:r>
            <a:r>
              <a:rPr lang="en-US" i="1" dirty="0" smtClean="0">
                <a:solidFill>
                  <a:schemeClr val="tx2"/>
                </a:solidFill>
              </a:rPr>
              <a:t>2013</a:t>
            </a:r>
            <a:endParaRPr lang="en-US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40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8810"/>
            <a:ext cx="8229600" cy="1143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14323" y="1338682"/>
            <a:ext cx="6928088" cy="4114024"/>
          </a:xfrm>
        </p:spPr>
        <p:txBody>
          <a:bodyPr anchor="ctr"/>
          <a:lstStyle/>
          <a:p>
            <a:r>
              <a:rPr lang="en-US" dirty="0" smtClean="0"/>
              <a:t>Summary of SD Activities</a:t>
            </a:r>
          </a:p>
          <a:p>
            <a:r>
              <a:rPr lang="en-US" dirty="0" smtClean="0"/>
              <a:t>L2 Summary reports</a:t>
            </a:r>
          </a:p>
          <a:p>
            <a:r>
              <a:rPr lang="en-US" dirty="0" smtClean="0"/>
              <a:t>Topical Report</a:t>
            </a:r>
          </a:p>
          <a:p>
            <a:pPr lvl="1"/>
            <a:r>
              <a:rPr lang="en-US" i="1" dirty="0"/>
              <a:t>6D ionization cooling demonstration</a:t>
            </a:r>
            <a:r>
              <a:rPr lang="en-US" dirty="0" smtClean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Pavel</a:t>
            </a:r>
            <a:r>
              <a:rPr lang="en-US" dirty="0" smtClean="0"/>
              <a:t> </a:t>
            </a:r>
            <a:r>
              <a:rPr lang="en-US" dirty="0" err="1" smtClean="0"/>
              <a:t>Snopok</a:t>
            </a:r>
            <a:r>
              <a:rPr lang="en-US" dirty="0" smtClean="0"/>
              <a:t>, IIT</a:t>
            </a:r>
            <a:endParaRPr lang="en-US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4380"/>
            <a:ext cx="2133600" cy="365125"/>
          </a:xfrm>
        </p:spPr>
        <p:txBody>
          <a:bodyPr/>
          <a:lstStyle/>
          <a:p>
            <a:r>
              <a:rPr lang="en-US" smtClean="0"/>
              <a:t>Sept. 20, 2013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4380"/>
            <a:ext cx="2895600" cy="365125"/>
          </a:xfrm>
        </p:spPr>
        <p:txBody>
          <a:bodyPr/>
          <a:lstStyle/>
          <a:p>
            <a:r>
              <a:rPr lang="en-US" smtClean="0"/>
              <a:t>Dan Kaplan, IIT | MAP Friday Meeting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4380"/>
            <a:ext cx="2133600" cy="365125"/>
          </a:xfrm>
        </p:spPr>
        <p:txBody>
          <a:bodyPr/>
          <a:lstStyle/>
          <a:p>
            <a:fld id="{8A5FAC83-C8C4-8046-B35B-A8982368831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37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Sept. 20,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Kaplan, IIT | MAP Friday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972922" y="0"/>
            <a:ext cx="7296362" cy="12284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Systems Demonstrations: Current Activities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MICE:</a:t>
            </a:r>
          </a:p>
          <a:p>
            <a:pPr lvl="1"/>
            <a:r>
              <a:rPr lang="en-US" dirty="0" smtClean="0"/>
              <a:t>(Spectrometer Solenoid 2 – </a:t>
            </a:r>
            <a:r>
              <a:rPr lang="en-US" dirty="0" smtClean="0"/>
              <a:t>shipping</a:t>
            </a:r>
            <a:r>
              <a:rPr lang="en-US" dirty="0" smtClean="0"/>
              <a:t>, 1 – </a:t>
            </a:r>
            <a:r>
              <a:rPr lang="en-US" dirty="0" smtClean="0"/>
              <a:t>repair burned HTS lead)</a:t>
            </a:r>
            <a:endParaRPr lang="en-US" dirty="0" smtClean="0"/>
          </a:p>
          <a:p>
            <a:pPr lvl="1"/>
            <a:r>
              <a:rPr lang="en-US" dirty="0" smtClean="0"/>
              <a:t>Software development (on- and off-line)</a:t>
            </a:r>
          </a:p>
          <a:p>
            <a:pPr lvl="1"/>
            <a:r>
              <a:rPr lang="en-US" dirty="0" smtClean="0"/>
              <a:t>Controls &amp; Monitoring development</a:t>
            </a:r>
          </a:p>
          <a:p>
            <a:pPr lvl="1"/>
            <a:r>
              <a:rPr lang="en-US" dirty="0" smtClean="0"/>
              <a:t>Data analysis and paper preparation (Step I </a:t>
            </a:r>
            <a:r>
              <a:rPr lang="en-US" dirty="0" err="1" smtClean="0"/>
              <a:t>Emitt</a:t>
            </a:r>
            <a:r>
              <a:rPr lang="en-US" dirty="0" smtClean="0"/>
              <a:t>. paper </a:t>
            </a:r>
            <a:r>
              <a:rPr lang="en-US" dirty="0" smtClean="0"/>
              <a:t>accepted, PID paper in prep)</a:t>
            </a:r>
            <a:endParaRPr lang="en-US" dirty="0" smtClean="0"/>
          </a:p>
          <a:p>
            <a:pPr lvl="1"/>
            <a:r>
              <a:rPr lang="en-US" dirty="0" smtClean="0"/>
              <a:t>PH </a:t>
            </a:r>
            <a:r>
              <a:rPr lang="en-US" dirty="0" smtClean="0"/>
              <a:t>has moved </a:t>
            </a:r>
            <a:r>
              <a:rPr lang="en-US" dirty="0" smtClean="0"/>
              <a:t>to UK to serve as Experimental Integration Scientist</a:t>
            </a:r>
          </a:p>
          <a:p>
            <a:pPr lvl="1"/>
            <a:r>
              <a:rPr lang="en-US" dirty="0" smtClean="0"/>
              <a:t>LC </a:t>
            </a:r>
            <a:r>
              <a:rPr lang="en-US" dirty="0" smtClean="0"/>
              <a:t>has left </a:t>
            </a:r>
            <a:r>
              <a:rPr lang="en-US" dirty="0" smtClean="0"/>
              <a:t>for </a:t>
            </a:r>
            <a:r>
              <a:rPr lang="en-US" dirty="0" smtClean="0"/>
              <a:t>ESS (L2 </a:t>
            </a:r>
            <a:r>
              <a:rPr lang="en-US" dirty="0" err="1" smtClean="0"/>
              <a:t>mgr</a:t>
            </a:r>
            <a:r>
              <a:rPr lang="en-US" dirty="0" smtClean="0"/>
              <a:t> vacancy)</a:t>
            </a:r>
          </a:p>
          <a:p>
            <a:pPr lvl="1"/>
            <a:r>
              <a:rPr lang="en-US" dirty="0" smtClean="0"/>
              <a:t>DR appointed MAUS offline head</a:t>
            </a:r>
            <a:endParaRPr lang="en-US" dirty="0" smtClean="0"/>
          </a:p>
          <a:p>
            <a:pPr lvl="1"/>
            <a:r>
              <a:rPr lang="en-US" dirty="0" smtClean="0"/>
              <a:t>Planning for MICE NSF proposal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6DICE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lvl="1"/>
            <a:r>
              <a:rPr lang="en-US" dirty="0" smtClean="0"/>
              <a:t>Simulate </a:t>
            </a:r>
            <a:r>
              <a:rPr lang="en-US" dirty="0" err="1" smtClean="0"/>
              <a:t>emittance</a:t>
            </a:r>
            <a:r>
              <a:rPr lang="en-US" dirty="0" smtClean="0"/>
              <a:t> exchange study in MICE (dormant for now)</a:t>
            </a:r>
          </a:p>
          <a:p>
            <a:pPr lvl="1"/>
            <a:r>
              <a:rPr lang="en-US" dirty="0" smtClean="0"/>
              <a:t>Define requirements for 6D cooling bench test</a:t>
            </a:r>
          </a:p>
          <a:p>
            <a:pPr lvl="1"/>
            <a:r>
              <a:rPr lang="en-US" dirty="0" smtClean="0"/>
              <a:t>Evaluate </a:t>
            </a:r>
            <a:r>
              <a:rPr lang="en-US" dirty="0" err="1" smtClean="0"/>
              <a:t>NuSTORM</a:t>
            </a:r>
            <a:r>
              <a:rPr lang="en-US" dirty="0" smtClean="0"/>
              <a:t> as </a:t>
            </a:r>
            <a:r>
              <a:rPr lang="en-US" dirty="0" err="1" smtClean="0"/>
              <a:t>muon</a:t>
            </a:r>
            <a:r>
              <a:rPr lang="en-US" dirty="0" smtClean="0"/>
              <a:t> source for 6D cooling demonstration</a:t>
            </a:r>
          </a:p>
          <a:p>
            <a:pPr lvl="1"/>
            <a:r>
              <a:rPr lang="en-US" dirty="0" smtClean="0"/>
              <a:t>Identify venues for collective-effects studies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586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EMR to arrive at RAL </a:t>
            </a:r>
            <a:r>
              <a:rPr lang="en-US" dirty="0" smtClean="0"/>
              <a:t>26 Sept.</a:t>
            </a:r>
            <a:endParaRPr lang="en-US" dirty="0" smtClean="0"/>
          </a:p>
          <a:p>
            <a:r>
              <a:rPr lang="en-US" dirty="0" smtClean="0">
                <a:solidFill>
                  <a:srgbClr val="000000"/>
                </a:solidFill>
              </a:rPr>
              <a:t>C&amp;M: Integration </a:t>
            </a:r>
            <a:r>
              <a:rPr lang="en-US" dirty="0">
                <a:solidFill>
                  <a:srgbClr val="000000"/>
                </a:solidFill>
              </a:rPr>
              <a:t>document in </a:t>
            </a:r>
            <a:r>
              <a:rPr lang="en-US" dirty="0" smtClean="0">
                <a:solidFill>
                  <a:srgbClr val="000000"/>
                </a:solidFill>
              </a:rPr>
              <a:t>prep </a:t>
            </a:r>
            <a:r>
              <a:rPr lang="en-US" dirty="0">
                <a:solidFill>
                  <a:srgbClr val="000000"/>
                </a:solidFill>
              </a:rPr>
              <a:t>with </a:t>
            </a:r>
            <a:r>
              <a:rPr lang="en-US" dirty="0" smtClean="0">
                <a:solidFill>
                  <a:srgbClr val="000000"/>
                </a:solidFill>
              </a:rPr>
              <a:t>DL team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Integrated </a:t>
            </a:r>
            <a:r>
              <a:rPr lang="en-US" dirty="0">
                <a:solidFill>
                  <a:srgbClr val="000000"/>
                </a:solidFill>
              </a:rPr>
              <a:t>cooling channel </a:t>
            </a:r>
            <a:r>
              <a:rPr lang="en-US" dirty="0" smtClean="0">
                <a:solidFill>
                  <a:srgbClr val="000000"/>
                </a:solidFill>
              </a:rPr>
              <a:t>QP system doc also in prep</a:t>
            </a:r>
            <a:endParaRPr lang="en-US" dirty="0"/>
          </a:p>
          <a:p>
            <a:r>
              <a:rPr lang="en-US" dirty="0">
                <a:solidFill>
                  <a:srgbClr val="000000"/>
                </a:solidFill>
              </a:rPr>
              <a:t>Stray magnetic field </a:t>
            </a:r>
            <a:r>
              <a:rPr lang="en-US" dirty="0" smtClean="0">
                <a:solidFill>
                  <a:srgbClr val="000000"/>
                </a:solidFill>
              </a:rPr>
              <a:t>mitigation: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collaboration choice is Partial Return Yoke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review </a:t>
            </a:r>
            <a:r>
              <a:rPr lang="en-US" dirty="0">
                <a:solidFill>
                  <a:srgbClr val="000000"/>
                </a:solidFill>
              </a:rPr>
              <a:t>Mon-Tue next </a:t>
            </a:r>
            <a:r>
              <a:rPr lang="en-US" dirty="0" smtClean="0">
                <a:solidFill>
                  <a:srgbClr val="000000"/>
                </a:solidFill>
              </a:rPr>
              <a:t>week</a:t>
            </a:r>
          </a:p>
          <a:p>
            <a:pPr lvl="1"/>
            <a:r>
              <a:rPr lang="en-US" smtClean="0">
                <a:solidFill>
                  <a:srgbClr val="000000"/>
                </a:solidFill>
              </a:rPr>
              <a:t>documentation </a:t>
            </a:r>
            <a:r>
              <a:rPr lang="en-US" dirty="0">
                <a:solidFill>
                  <a:srgbClr val="000000"/>
                </a:solidFill>
              </a:rPr>
              <a:t>near completion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EMR commissioning (DAQ/C&amp;M/Online Reconstruction)</a:t>
            </a:r>
          </a:p>
          <a:p>
            <a:pPr lvl="1"/>
            <a:r>
              <a:rPr lang="en-US" dirty="0" smtClean="0"/>
              <a:t> Run in October. Weekends, 4-7, 11-14, 18-21 (25-28 reserve) </a:t>
            </a:r>
            <a:endParaRPr lang="en-US" dirty="0" smtClean="0"/>
          </a:p>
          <a:p>
            <a:pPr lvl="1"/>
            <a:r>
              <a:rPr lang="en-US" dirty="0">
                <a:solidFill>
                  <a:srgbClr val="000000"/>
                </a:solidFill>
              </a:rPr>
              <a:t>Test new superconducting magnet PSU ramp controls</a:t>
            </a:r>
            <a:endParaRPr lang="en-US" dirty="0"/>
          </a:p>
          <a:p>
            <a:pPr lvl="1"/>
            <a:r>
              <a:rPr lang="en-US" dirty="0">
                <a:solidFill>
                  <a:srgbClr val="000000"/>
                </a:solidFill>
              </a:rPr>
              <a:t>TIARA preparations underway</a:t>
            </a:r>
            <a:endParaRPr lang="en-US" dirty="0"/>
          </a:p>
          <a:p>
            <a:pPr marL="111125" lvl="1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0000"/>
                </a:solidFill>
              </a:rPr>
              <a:t>Tiarra</a:t>
            </a:r>
            <a:r>
              <a:rPr lang="en-US" dirty="0">
                <a:solidFill>
                  <a:srgbClr val="000000"/>
                </a:solidFill>
              </a:rPr>
              <a:t> test and EMR run competing for access to MICE </a:t>
            </a:r>
            <a:r>
              <a:rPr lang="en-US" dirty="0" smtClean="0">
                <a:solidFill>
                  <a:srgbClr val="000000"/>
                </a:solidFill>
              </a:rPr>
              <a:t>hall</a:t>
            </a:r>
          </a:p>
          <a:p>
            <a:r>
              <a:rPr lang="en-US" dirty="0">
                <a:solidFill>
                  <a:srgbClr val="000000"/>
                </a:solidFill>
              </a:rPr>
              <a:t>Space is issue for SS2 and FC2 at RAL</a:t>
            </a:r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 September 2013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723620" y="547233"/>
            <a:ext cx="3831700" cy="662559"/>
          </a:xfrm>
        </p:spPr>
        <p:txBody>
          <a:bodyPr/>
          <a:lstStyle/>
          <a:p>
            <a:r>
              <a:rPr lang="en-US" dirty="0" smtClean="0"/>
              <a:t>04 01 – MICE </a:t>
            </a:r>
          </a:p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60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Feasibility Phase I through FY15:</a:t>
            </a:r>
          </a:p>
          <a:p>
            <a:pPr lvl="1"/>
            <a:r>
              <a:rPr lang="en-US" dirty="0"/>
              <a:t>Development of a plan for a MAP 6D cooling bench test.</a:t>
            </a:r>
          </a:p>
          <a:p>
            <a:pPr lvl="1"/>
            <a:r>
              <a:rPr lang="en-US" dirty="0"/>
              <a:t>Close coordination with D&amp;S and TD activities.</a:t>
            </a:r>
          </a:p>
          <a:p>
            <a:pPr lvl="1"/>
            <a:r>
              <a:rPr lang="en-US" dirty="0"/>
              <a:t>Development of a suite of experimental options.</a:t>
            </a:r>
          </a:p>
          <a:p>
            <a:pPr lvl="1"/>
            <a:r>
              <a:rPr lang="en-US" dirty="0"/>
              <a:t>Report during FY15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 smtClean="0"/>
              <a:t>nuSTORM</a:t>
            </a:r>
            <a:r>
              <a:rPr lang="en-US" dirty="0" smtClean="0"/>
              <a:t> distribution:</a:t>
            </a:r>
          </a:p>
          <a:p>
            <a:pPr lvl="1"/>
            <a:r>
              <a:rPr lang="en-US" sz="1100" dirty="0" smtClean="0"/>
              <a:t>background after the degrader is not an issue (</a:t>
            </a:r>
            <a:r>
              <a:rPr lang="en-US" sz="1100" dirty="0" err="1" smtClean="0"/>
              <a:t>sim</a:t>
            </a:r>
            <a:r>
              <a:rPr lang="en-US" sz="1100" dirty="0" smtClean="0"/>
              <a:t>. by </a:t>
            </a:r>
            <a:r>
              <a:rPr lang="en-US" sz="1100" dirty="0" err="1" smtClean="0"/>
              <a:t>Ao</a:t>
            </a:r>
            <a:r>
              <a:rPr lang="en-US" sz="1100" dirty="0" smtClean="0"/>
              <a:t> Liu)</a:t>
            </a:r>
          </a:p>
          <a:p>
            <a:pPr lvl="1"/>
            <a:r>
              <a:rPr lang="en-US" sz="1100" dirty="0" smtClean="0"/>
              <a:t>2 cells of 201 MHz cooling channel show no cooling, but no heating either</a:t>
            </a:r>
          </a:p>
          <a:p>
            <a:pPr lvl="1"/>
            <a:r>
              <a:rPr lang="en-US" sz="1100" dirty="0" smtClean="0"/>
              <a:t>Matching section is required.</a:t>
            </a:r>
          </a:p>
          <a:p>
            <a:r>
              <a:rPr lang="en-US" sz="1100" dirty="0" smtClean="0"/>
              <a:t>Chris Rogers suggested ERIT ring could be used for proton intense beam test with Be foils.</a:t>
            </a:r>
          </a:p>
          <a:p>
            <a:r>
              <a:rPr lang="en-US" sz="1100" dirty="0" err="1" smtClean="0"/>
              <a:t>Katsuya</a:t>
            </a:r>
            <a:r>
              <a:rPr lang="en-US" sz="1100" dirty="0" smtClean="0"/>
              <a:t> </a:t>
            </a:r>
            <a:r>
              <a:rPr lang="en-US" sz="1100" dirty="0" err="1" smtClean="0"/>
              <a:t>Yonehara</a:t>
            </a:r>
            <a:r>
              <a:rPr lang="en-US" sz="1100" dirty="0" smtClean="0"/>
              <a:t> presented his ideas on 6D ICE design/detectors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Matching section design for </a:t>
            </a:r>
            <a:r>
              <a:rPr lang="en-US" dirty="0" err="1" smtClean="0"/>
              <a:t>nuSTORM</a:t>
            </a:r>
            <a:endParaRPr lang="en-US" dirty="0" smtClean="0"/>
          </a:p>
          <a:p>
            <a:r>
              <a:rPr lang="en-US" dirty="0" smtClean="0"/>
              <a:t>Beam/detector options + early simulations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Muon</a:t>
            </a:r>
            <a:r>
              <a:rPr lang="en-US" dirty="0" smtClean="0"/>
              <a:t> beam specification (including </a:t>
            </a:r>
            <a:r>
              <a:rPr lang="en-US" dirty="0" err="1" smtClean="0"/>
              <a:t>nuSTORM</a:t>
            </a:r>
            <a:r>
              <a:rPr lang="en-US" dirty="0" smtClean="0"/>
              <a:t> distribution) + simulation</a:t>
            </a:r>
          </a:p>
          <a:p>
            <a:r>
              <a:rPr lang="en-US" dirty="0" smtClean="0"/>
              <a:t>Proton beam options</a:t>
            </a:r>
          </a:p>
          <a:p>
            <a:r>
              <a:rPr lang="en-US" dirty="0" smtClean="0"/>
              <a:t>Detector options for 6D ICE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 September 2013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1800" dirty="0" smtClean="0"/>
              <a:t>04.02 – 6D Cooling Demonstration</a:t>
            </a:r>
            <a:endParaRPr lang="en-US" sz="18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Pavel Snopok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306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AP_L2_Managers_MonthlyRepor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MAP_L2_Managers_MonthlyReport_Template.potx</Template>
  <TotalTime>361</TotalTime>
  <Words>442</Words>
  <Application>Microsoft Macintosh PowerPoint</Application>
  <PresentationFormat>On-screen Show (4:3)</PresentationFormat>
  <Paragraphs>64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MAP_L2_Managers_MonthlyReport_Template</vt:lpstr>
      <vt:lpstr>MAP Friday Meeting: Systems Demonstrations  </vt:lpstr>
      <vt:lpstr>Outline</vt:lpstr>
      <vt:lpstr>Systems Demonstrations: Current Activities</vt:lpstr>
      <vt:lpstr>PowerPoint Presentation</vt:lpstr>
      <vt:lpstr>PowerPoint Presentation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Palmer</dc:creator>
  <cp:lastModifiedBy>Daniel Kaplan</cp:lastModifiedBy>
  <cp:revision>22</cp:revision>
  <dcterms:created xsi:type="dcterms:W3CDTF">2013-09-20T01:17:59Z</dcterms:created>
  <dcterms:modified xsi:type="dcterms:W3CDTF">2013-09-20T18:03:04Z</dcterms:modified>
</cp:coreProperties>
</file>