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1.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2.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notesSlides/notesSlide3.xml" ContentType="application/vnd.openxmlformats-officedocument.presentationml.notesSlide+xml"/>
  <Override PartName="/ppt/embeddings/oleObject25.bin" ContentType="application/vnd.openxmlformats-officedocument.oleObject"/>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3"/>
  </p:notesMasterIdLst>
  <p:handoutMasterIdLst>
    <p:handoutMasterId r:id="rId64"/>
  </p:handoutMasterIdLst>
  <p:sldIdLst>
    <p:sldId id="259" r:id="rId2"/>
    <p:sldId id="501" r:id="rId3"/>
    <p:sldId id="469" r:id="rId4"/>
    <p:sldId id="605" r:id="rId5"/>
    <p:sldId id="606" r:id="rId6"/>
    <p:sldId id="607" r:id="rId7"/>
    <p:sldId id="608" r:id="rId8"/>
    <p:sldId id="609" r:id="rId9"/>
    <p:sldId id="610" r:id="rId10"/>
    <p:sldId id="620" r:id="rId11"/>
    <p:sldId id="611" r:id="rId12"/>
    <p:sldId id="612" r:id="rId13"/>
    <p:sldId id="613" r:id="rId14"/>
    <p:sldId id="614" r:id="rId15"/>
    <p:sldId id="618" r:id="rId16"/>
    <p:sldId id="619" r:id="rId17"/>
    <p:sldId id="617" r:id="rId18"/>
    <p:sldId id="431" r:id="rId19"/>
    <p:sldId id="376" r:id="rId20"/>
    <p:sldId id="503" r:id="rId21"/>
    <p:sldId id="462" r:id="rId22"/>
    <p:sldId id="359" r:id="rId23"/>
    <p:sldId id="463" r:id="rId24"/>
    <p:sldId id="567" r:id="rId25"/>
    <p:sldId id="470" r:id="rId26"/>
    <p:sldId id="566" r:id="rId27"/>
    <p:sldId id="428" r:id="rId28"/>
    <p:sldId id="429" r:id="rId29"/>
    <p:sldId id="528" r:id="rId30"/>
    <p:sldId id="430" r:id="rId31"/>
    <p:sldId id="523" r:id="rId32"/>
    <p:sldId id="563" r:id="rId33"/>
    <p:sldId id="517" r:id="rId34"/>
    <p:sldId id="595" r:id="rId35"/>
    <p:sldId id="596" r:id="rId36"/>
    <p:sldId id="597" r:id="rId37"/>
    <p:sldId id="598" r:id="rId38"/>
    <p:sldId id="599" r:id="rId39"/>
    <p:sldId id="568" r:id="rId40"/>
    <p:sldId id="585" r:id="rId41"/>
    <p:sldId id="584" r:id="rId42"/>
    <p:sldId id="464" r:id="rId43"/>
    <p:sldId id="360" r:id="rId44"/>
    <p:sldId id="533" r:id="rId45"/>
    <p:sldId id="534" r:id="rId46"/>
    <p:sldId id="537" r:id="rId47"/>
    <p:sldId id="535" r:id="rId48"/>
    <p:sldId id="538" r:id="rId49"/>
    <p:sldId id="601" r:id="rId50"/>
    <p:sldId id="602" r:id="rId51"/>
    <p:sldId id="603" r:id="rId52"/>
    <p:sldId id="539" r:id="rId53"/>
    <p:sldId id="540" r:id="rId54"/>
    <p:sldId id="541" r:id="rId55"/>
    <p:sldId id="366" r:id="rId56"/>
    <p:sldId id="530" r:id="rId57"/>
    <p:sldId id="476" r:id="rId58"/>
    <p:sldId id="525" r:id="rId59"/>
    <p:sldId id="401" r:id="rId60"/>
    <p:sldId id="461" r:id="rId61"/>
    <p:sldId id="402"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DFF3C"/>
    <a:srgbClr val="F23B1B"/>
    <a:srgbClr val="FFFE06"/>
    <a:srgbClr val="0E69C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snapToGrid="0" snapToObjects="1">
      <p:cViewPr>
        <p:scale>
          <a:sx n="100" d="100"/>
          <a:sy n="100" d="100"/>
        </p:scale>
        <p:origin x="-2592" y="-840"/>
      </p:cViewPr>
      <p:guideLst>
        <p:guide orient="horz" pos="2160"/>
        <p:guide pos="2880"/>
      </p:guideLst>
    </p:cSldViewPr>
  </p:slideViewPr>
  <p:notesTextViewPr>
    <p:cViewPr>
      <p:scale>
        <a:sx n="100" d="100"/>
        <a:sy n="100" d="100"/>
      </p:scale>
      <p:origin x="0" y="0"/>
    </p:cViewPr>
  </p:notesTextViewPr>
  <p:sorterViewPr>
    <p:cViewPr>
      <p:scale>
        <a:sx n="89" d="100"/>
        <a:sy n="89" d="100"/>
      </p:scale>
      <p:origin x="0" y="24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15B879-DCB5-4A4B-8B19-6FC11B26607D}" type="doc">
      <dgm:prSet loTypeId="urn:microsoft.com/office/officeart/2005/8/layout/cycle6" loCatId="" qsTypeId="urn:microsoft.com/office/officeart/2005/8/quickstyle/3D3" qsCatId="3D" csTypeId="urn:microsoft.com/office/officeart/2005/8/colors/accent1_2" csCatId="accent1" phldr="1"/>
      <dgm:spPr/>
      <dgm:t>
        <a:bodyPr/>
        <a:lstStyle/>
        <a:p>
          <a:endParaRPr lang="en-US"/>
        </a:p>
      </dgm:t>
    </dgm:pt>
    <dgm:pt modelId="{A8D30B54-C531-FF41-9381-14CD597E60EC}">
      <dgm:prSet phldrT="[Text]" custT="1"/>
      <dgm:spPr/>
      <dgm:t>
        <a:bodyPr/>
        <a:lstStyle/>
        <a:p>
          <a:r>
            <a:rPr lang="en-US" sz="2000" b="1" dirty="0" smtClean="0"/>
            <a:t>Successful Operation of 805 MHz “All Seasons” Cavity in 3T Magnetic Field under Vacuum </a:t>
          </a:r>
        </a:p>
        <a:p>
          <a:r>
            <a:rPr lang="en-US" sz="1600" dirty="0" err="1" smtClean="0"/>
            <a:t>MuCool</a:t>
          </a:r>
          <a:r>
            <a:rPr lang="en-US" sz="1600" dirty="0" smtClean="0"/>
            <a:t> Test Area/</a:t>
          </a:r>
          <a:r>
            <a:rPr lang="en-US" sz="1600" dirty="0" err="1" smtClean="0"/>
            <a:t>Muons</a:t>
          </a:r>
          <a:r>
            <a:rPr lang="en-US" sz="1600" dirty="0" smtClean="0"/>
            <a:t> </a:t>
          </a:r>
          <a:r>
            <a:rPr lang="en-US" sz="1600" dirty="0" err="1" smtClean="0"/>
            <a:t>Inc</a:t>
          </a:r>
          <a:endParaRPr lang="en-US" sz="1600" dirty="0"/>
        </a:p>
      </dgm:t>
    </dgm:pt>
    <dgm:pt modelId="{63284D12-BC21-634C-B07C-D364767B037B}" type="parTrans" cxnId="{F056B8D7-EE55-0A4D-9C30-08F344E2EDCC}">
      <dgm:prSet/>
      <dgm:spPr/>
      <dgm:t>
        <a:bodyPr/>
        <a:lstStyle/>
        <a:p>
          <a:endParaRPr lang="en-US"/>
        </a:p>
      </dgm:t>
    </dgm:pt>
    <dgm:pt modelId="{3EFE83EA-50EB-304F-A837-826F9701203D}" type="sibTrans" cxnId="{F056B8D7-EE55-0A4D-9C30-08F344E2EDCC}">
      <dgm:prSet/>
      <dgm:spPr/>
      <dgm:t>
        <a:bodyPr/>
        <a:lstStyle/>
        <a:p>
          <a:endParaRPr lang="en-US"/>
        </a:p>
      </dgm:t>
    </dgm:pt>
    <dgm:pt modelId="{522C2D24-B12C-8847-B84E-AA6693281BC7}">
      <dgm:prSet phldrT="[Text]" custT="1"/>
      <dgm:spPr/>
      <dgm:t>
        <a:bodyPr/>
        <a:lstStyle/>
        <a:p>
          <a:r>
            <a:rPr lang="en-US" sz="2000" b="1" dirty="0" smtClean="0"/>
            <a:t>World Record </a:t>
          </a:r>
          <a:br>
            <a:rPr lang="en-US" sz="2000" b="1" dirty="0" smtClean="0"/>
          </a:br>
          <a:r>
            <a:rPr lang="en-US" sz="2000" b="1" dirty="0" smtClean="0"/>
            <a:t>HTS-only Coil</a:t>
          </a:r>
          <a:r>
            <a:rPr lang="en-US" sz="2000" dirty="0" smtClean="0"/>
            <a:t/>
          </a:r>
          <a:br>
            <a:rPr lang="en-US" sz="2000" dirty="0" smtClean="0"/>
          </a:br>
          <a:r>
            <a:rPr lang="en-US" sz="1600" dirty="0" smtClean="0"/>
            <a:t>15T on-axis field</a:t>
          </a:r>
          <a:br>
            <a:rPr lang="en-US" sz="1600" dirty="0" smtClean="0"/>
          </a:br>
          <a:r>
            <a:rPr lang="en-US" sz="1600" dirty="0" smtClean="0"/>
            <a:t>16T on coil</a:t>
          </a:r>
        </a:p>
        <a:p>
          <a:r>
            <a:rPr lang="en-US" sz="1600" dirty="0" smtClean="0"/>
            <a:t>PBL/BNL</a:t>
          </a:r>
        </a:p>
      </dgm:t>
    </dgm:pt>
    <dgm:pt modelId="{3AA0FF36-4457-864E-9645-CA73A0590F86}" type="parTrans" cxnId="{FEFAE5EA-5D39-064E-8A23-E64B1C4013DE}">
      <dgm:prSet/>
      <dgm:spPr/>
      <dgm:t>
        <a:bodyPr/>
        <a:lstStyle/>
        <a:p>
          <a:endParaRPr lang="en-US"/>
        </a:p>
      </dgm:t>
    </dgm:pt>
    <dgm:pt modelId="{FF10E19E-ECFA-4745-82E6-BF249049EC9B}" type="sibTrans" cxnId="{FEFAE5EA-5D39-064E-8A23-E64B1C4013DE}">
      <dgm:prSet/>
      <dgm:spPr/>
      <dgm:t>
        <a:bodyPr/>
        <a:lstStyle/>
        <a:p>
          <a:endParaRPr lang="en-US"/>
        </a:p>
      </dgm:t>
    </dgm:pt>
    <dgm:pt modelId="{416A14BE-8E63-F548-9A49-C9BE862D890F}">
      <dgm:prSet phldrT="[Text]" custT="1"/>
      <dgm:spPr/>
      <dgm:t>
        <a:bodyPr/>
        <a:lstStyle/>
        <a:p>
          <a:r>
            <a:rPr lang="en-US" sz="2000" b="1" dirty="0" smtClean="0"/>
            <a:t>Demonstration of High Pressure RF Cavity </a:t>
          </a:r>
          <a:r>
            <a:rPr lang="en-US" sz="2000" b="1" u="sng" dirty="0" smtClean="0"/>
            <a:t>in 3T Magnetic Field with Beam</a:t>
          </a:r>
        </a:p>
        <a:p>
          <a:r>
            <a:rPr lang="en-US" sz="1600" b="0" dirty="0" smtClean="0"/>
            <a:t>Extrapolates to </a:t>
          </a:r>
          <a:br>
            <a:rPr lang="en-US" sz="1600" b="0" dirty="0" smtClean="0"/>
          </a:br>
          <a:r>
            <a:rPr lang="en-US" sz="1600" b="0" dirty="0" smtClean="0">
              <a:latin typeface="Symbol" charset="2"/>
              <a:cs typeface="Symbol" charset="2"/>
            </a:rPr>
            <a:t>m</a:t>
          </a:r>
          <a:r>
            <a:rPr lang="en-US" sz="1600" b="0" dirty="0" smtClean="0">
              <a:latin typeface="+mn-lt"/>
              <a:cs typeface="Symbol" charset="2"/>
            </a:rPr>
            <a:t>-Collider Parameters</a:t>
          </a:r>
        </a:p>
        <a:p>
          <a:r>
            <a:rPr lang="en-US" sz="1600" dirty="0" err="1" smtClean="0"/>
            <a:t>MuCool</a:t>
          </a:r>
          <a:r>
            <a:rPr lang="en-US" sz="1600" dirty="0" smtClean="0"/>
            <a:t> Test Area</a:t>
          </a:r>
          <a:endParaRPr lang="en-US" sz="1600" dirty="0"/>
        </a:p>
      </dgm:t>
    </dgm:pt>
    <dgm:pt modelId="{1442E1C4-B16C-8A4D-B6A6-0E45C905396D}" type="parTrans" cxnId="{764DCCD6-EF2D-984E-B8BC-238C1CEFF6F9}">
      <dgm:prSet/>
      <dgm:spPr/>
      <dgm:t>
        <a:bodyPr/>
        <a:lstStyle/>
        <a:p>
          <a:endParaRPr lang="en-US"/>
        </a:p>
      </dgm:t>
    </dgm:pt>
    <dgm:pt modelId="{96C5DDDD-7F50-9842-B016-8A87E5B9F0B9}" type="sibTrans" cxnId="{764DCCD6-EF2D-984E-B8BC-238C1CEFF6F9}">
      <dgm:prSet/>
      <dgm:spPr/>
      <dgm:t>
        <a:bodyPr/>
        <a:lstStyle/>
        <a:p>
          <a:endParaRPr lang="en-US"/>
        </a:p>
      </dgm:t>
    </dgm:pt>
    <dgm:pt modelId="{6AFD20AC-1626-8F44-94B4-F6075385BE50}">
      <dgm:prSet phldrT="[Text]" custT="1"/>
      <dgm:spPr/>
      <dgm:t>
        <a:bodyPr/>
        <a:lstStyle/>
        <a:p>
          <a:r>
            <a:rPr lang="en-US" sz="2000" b="1" dirty="0" smtClean="0"/>
            <a:t>Breakthrough in HTS Cable Performance with Cables Matching Strand Performance</a:t>
          </a:r>
        </a:p>
        <a:p>
          <a:r>
            <a:rPr lang="en-US" sz="1600" b="0" dirty="0" smtClean="0"/>
            <a:t>FNAL-Tech </a:t>
          </a:r>
          <a:r>
            <a:rPr lang="en-US" sz="1600" b="0" dirty="0" err="1" smtClean="0"/>
            <a:t>Div</a:t>
          </a:r>
          <a:r>
            <a:rPr lang="en-US" sz="1600" b="0" dirty="0" smtClean="0"/>
            <a:t/>
          </a:r>
          <a:br>
            <a:rPr lang="en-US" sz="1600" b="0" dirty="0" smtClean="0"/>
          </a:br>
          <a:r>
            <a:rPr lang="en-US" sz="1600" b="0" dirty="0" smtClean="0"/>
            <a:t>T. </a:t>
          </a:r>
          <a:r>
            <a:rPr lang="en-US" sz="1600" b="0" dirty="0" err="1" smtClean="0"/>
            <a:t>Shen</a:t>
          </a:r>
          <a:r>
            <a:rPr lang="en-US" sz="1600" b="0" dirty="0" smtClean="0"/>
            <a:t>-Early Career Award</a:t>
          </a:r>
        </a:p>
      </dgm:t>
    </dgm:pt>
    <dgm:pt modelId="{89DB970C-415E-334B-8636-08DD2716A935}" type="parTrans" cxnId="{DF3E45C3-7336-304F-8AF1-E8CAE5C3862B}">
      <dgm:prSet/>
      <dgm:spPr/>
      <dgm:t>
        <a:bodyPr/>
        <a:lstStyle/>
        <a:p>
          <a:endParaRPr lang="en-US"/>
        </a:p>
      </dgm:t>
    </dgm:pt>
    <dgm:pt modelId="{5150C0D8-4BD9-E845-B47A-07003EEDBD6C}" type="sibTrans" cxnId="{DF3E45C3-7336-304F-8AF1-E8CAE5C3862B}">
      <dgm:prSet/>
      <dgm:spPr/>
      <dgm:t>
        <a:bodyPr/>
        <a:lstStyle/>
        <a:p>
          <a:endParaRPr lang="en-US"/>
        </a:p>
      </dgm:t>
    </dgm:pt>
    <dgm:pt modelId="{3192B418-6557-214F-9792-BC19C0EF4A82}" type="pres">
      <dgm:prSet presAssocID="{9415B879-DCB5-4A4B-8B19-6FC11B26607D}" presName="cycle" presStyleCnt="0">
        <dgm:presLayoutVars>
          <dgm:dir/>
          <dgm:resizeHandles val="exact"/>
        </dgm:presLayoutVars>
      </dgm:prSet>
      <dgm:spPr/>
      <dgm:t>
        <a:bodyPr/>
        <a:lstStyle/>
        <a:p>
          <a:endParaRPr lang="en-US"/>
        </a:p>
      </dgm:t>
    </dgm:pt>
    <dgm:pt modelId="{C1C0222F-CC53-4B41-9B66-E1B1434B7356}" type="pres">
      <dgm:prSet presAssocID="{A8D30B54-C531-FF41-9381-14CD597E60EC}" presName="node" presStyleLbl="node1" presStyleIdx="0" presStyleCnt="4" custScaleX="153488" custScaleY="157424">
        <dgm:presLayoutVars>
          <dgm:bulletEnabled val="1"/>
        </dgm:presLayoutVars>
      </dgm:prSet>
      <dgm:spPr/>
      <dgm:t>
        <a:bodyPr/>
        <a:lstStyle/>
        <a:p>
          <a:endParaRPr lang="en-US"/>
        </a:p>
      </dgm:t>
    </dgm:pt>
    <dgm:pt modelId="{7D44C503-8A61-264A-BCB4-41FD544CD610}" type="pres">
      <dgm:prSet presAssocID="{A8D30B54-C531-FF41-9381-14CD597E60EC}" presName="spNode" presStyleCnt="0"/>
      <dgm:spPr/>
    </dgm:pt>
    <dgm:pt modelId="{AF0B31C1-E562-964A-B32C-82B34504BAA3}" type="pres">
      <dgm:prSet presAssocID="{3EFE83EA-50EB-304F-A837-826F9701203D}" presName="sibTrans" presStyleLbl="sibTrans1D1" presStyleIdx="0" presStyleCnt="4"/>
      <dgm:spPr/>
      <dgm:t>
        <a:bodyPr/>
        <a:lstStyle/>
        <a:p>
          <a:endParaRPr lang="en-US"/>
        </a:p>
      </dgm:t>
    </dgm:pt>
    <dgm:pt modelId="{B2BCFF92-BBDE-5440-822F-5CE7C986F2B4}" type="pres">
      <dgm:prSet presAssocID="{522C2D24-B12C-8847-B84E-AA6693281BC7}" presName="node" presStyleLbl="node1" presStyleIdx="1" presStyleCnt="4" custScaleX="153488" custScaleY="157424" custRadScaleRad="138745">
        <dgm:presLayoutVars>
          <dgm:bulletEnabled val="1"/>
        </dgm:presLayoutVars>
      </dgm:prSet>
      <dgm:spPr/>
      <dgm:t>
        <a:bodyPr/>
        <a:lstStyle/>
        <a:p>
          <a:endParaRPr lang="en-US"/>
        </a:p>
      </dgm:t>
    </dgm:pt>
    <dgm:pt modelId="{A4C56911-C9EC-A446-AA13-1917461EF9E6}" type="pres">
      <dgm:prSet presAssocID="{522C2D24-B12C-8847-B84E-AA6693281BC7}" presName="spNode" presStyleCnt="0"/>
      <dgm:spPr/>
    </dgm:pt>
    <dgm:pt modelId="{23F01BA2-B6FB-A24E-8725-6DE422261A0F}" type="pres">
      <dgm:prSet presAssocID="{FF10E19E-ECFA-4745-82E6-BF249049EC9B}" presName="sibTrans" presStyleLbl="sibTrans1D1" presStyleIdx="1" presStyleCnt="4"/>
      <dgm:spPr/>
      <dgm:t>
        <a:bodyPr/>
        <a:lstStyle/>
        <a:p>
          <a:endParaRPr lang="en-US"/>
        </a:p>
      </dgm:t>
    </dgm:pt>
    <dgm:pt modelId="{C49060B8-4CFC-094C-8B3A-315638FD23A0}" type="pres">
      <dgm:prSet presAssocID="{416A14BE-8E63-F548-9A49-C9BE862D890F}" presName="node" presStyleLbl="node1" presStyleIdx="2" presStyleCnt="4" custScaleX="153488" custScaleY="157424">
        <dgm:presLayoutVars>
          <dgm:bulletEnabled val="1"/>
        </dgm:presLayoutVars>
      </dgm:prSet>
      <dgm:spPr/>
      <dgm:t>
        <a:bodyPr/>
        <a:lstStyle/>
        <a:p>
          <a:endParaRPr lang="en-US"/>
        </a:p>
      </dgm:t>
    </dgm:pt>
    <dgm:pt modelId="{2F367770-1A75-3640-9F25-41674251E4F4}" type="pres">
      <dgm:prSet presAssocID="{416A14BE-8E63-F548-9A49-C9BE862D890F}" presName="spNode" presStyleCnt="0"/>
      <dgm:spPr/>
    </dgm:pt>
    <dgm:pt modelId="{9BAFE6F9-B52A-204C-9152-862E96DD7B14}" type="pres">
      <dgm:prSet presAssocID="{96C5DDDD-7F50-9842-B016-8A87E5B9F0B9}" presName="sibTrans" presStyleLbl="sibTrans1D1" presStyleIdx="2" presStyleCnt="4"/>
      <dgm:spPr/>
      <dgm:t>
        <a:bodyPr/>
        <a:lstStyle/>
        <a:p>
          <a:endParaRPr lang="en-US"/>
        </a:p>
      </dgm:t>
    </dgm:pt>
    <dgm:pt modelId="{93DDE35D-0F8F-C94F-8DDF-06DFBC66497A}" type="pres">
      <dgm:prSet presAssocID="{6AFD20AC-1626-8F44-94B4-F6075385BE50}" presName="node" presStyleLbl="node1" presStyleIdx="3" presStyleCnt="4" custScaleX="153488" custScaleY="157424" custRadScaleRad="136339">
        <dgm:presLayoutVars>
          <dgm:bulletEnabled val="1"/>
        </dgm:presLayoutVars>
      </dgm:prSet>
      <dgm:spPr/>
      <dgm:t>
        <a:bodyPr/>
        <a:lstStyle/>
        <a:p>
          <a:endParaRPr lang="en-US"/>
        </a:p>
      </dgm:t>
    </dgm:pt>
    <dgm:pt modelId="{33F91A5E-6ECA-AA47-847E-FA2FB575EF0D}" type="pres">
      <dgm:prSet presAssocID="{6AFD20AC-1626-8F44-94B4-F6075385BE50}" presName="spNode" presStyleCnt="0"/>
      <dgm:spPr/>
    </dgm:pt>
    <dgm:pt modelId="{EA74452A-15A2-A040-8E31-E8C1179CE922}" type="pres">
      <dgm:prSet presAssocID="{5150C0D8-4BD9-E845-B47A-07003EEDBD6C}" presName="sibTrans" presStyleLbl="sibTrans1D1" presStyleIdx="3" presStyleCnt="4"/>
      <dgm:spPr/>
      <dgm:t>
        <a:bodyPr/>
        <a:lstStyle/>
        <a:p>
          <a:endParaRPr lang="en-US"/>
        </a:p>
      </dgm:t>
    </dgm:pt>
  </dgm:ptLst>
  <dgm:cxnLst>
    <dgm:cxn modelId="{F2D65714-4F77-424D-8C14-C3223DA739D4}" type="presOf" srcId="{9415B879-DCB5-4A4B-8B19-6FC11B26607D}" destId="{3192B418-6557-214F-9792-BC19C0EF4A82}" srcOrd="0" destOrd="0" presId="urn:microsoft.com/office/officeart/2005/8/layout/cycle6"/>
    <dgm:cxn modelId="{764DCCD6-EF2D-984E-B8BC-238C1CEFF6F9}" srcId="{9415B879-DCB5-4A4B-8B19-6FC11B26607D}" destId="{416A14BE-8E63-F548-9A49-C9BE862D890F}" srcOrd="2" destOrd="0" parTransId="{1442E1C4-B16C-8A4D-B6A6-0E45C905396D}" sibTransId="{96C5DDDD-7F50-9842-B016-8A87E5B9F0B9}"/>
    <dgm:cxn modelId="{F056B8D7-EE55-0A4D-9C30-08F344E2EDCC}" srcId="{9415B879-DCB5-4A4B-8B19-6FC11B26607D}" destId="{A8D30B54-C531-FF41-9381-14CD597E60EC}" srcOrd="0" destOrd="0" parTransId="{63284D12-BC21-634C-B07C-D364767B037B}" sibTransId="{3EFE83EA-50EB-304F-A837-826F9701203D}"/>
    <dgm:cxn modelId="{2D3B674F-8C8E-E24B-940C-2792E6B95C41}" type="presOf" srcId="{96C5DDDD-7F50-9842-B016-8A87E5B9F0B9}" destId="{9BAFE6F9-B52A-204C-9152-862E96DD7B14}" srcOrd="0" destOrd="0" presId="urn:microsoft.com/office/officeart/2005/8/layout/cycle6"/>
    <dgm:cxn modelId="{8D248F66-FF30-6643-A8FF-C12356BDEF24}" type="presOf" srcId="{A8D30B54-C531-FF41-9381-14CD597E60EC}" destId="{C1C0222F-CC53-4B41-9B66-E1B1434B7356}" srcOrd="0" destOrd="0" presId="urn:microsoft.com/office/officeart/2005/8/layout/cycle6"/>
    <dgm:cxn modelId="{1F404FE5-ED62-8744-B5FF-7E98AC1F0EDA}" type="presOf" srcId="{416A14BE-8E63-F548-9A49-C9BE862D890F}" destId="{C49060B8-4CFC-094C-8B3A-315638FD23A0}" srcOrd="0" destOrd="0" presId="urn:microsoft.com/office/officeart/2005/8/layout/cycle6"/>
    <dgm:cxn modelId="{DF3E45C3-7336-304F-8AF1-E8CAE5C3862B}" srcId="{9415B879-DCB5-4A4B-8B19-6FC11B26607D}" destId="{6AFD20AC-1626-8F44-94B4-F6075385BE50}" srcOrd="3" destOrd="0" parTransId="{89DB970C-415E-334B-8636-08DD2716A935}" sibTransId="{5150C0D8-4BD9-E845-B47A-07003EEDBD6C}"/>
    <dgm:cxn modelId="{62021147-8AC3-DE48-A996-203BFDF5F46B}" type="presOf" srcId="{5150C0D8-4BD9-E845-B47A-07003EEDBD6C}" destId="{EA74452A-15A2-A040-8E31-E8C1179CE922}" srcOrd="0" destOrd="0" presId="urn:microsoft.com/office/officeart/2005/8/layout/cycle6"/>
    <dgm:cxn modelId="{DB62FF15-05CC-E74B-8A4C-B51B86165C97}" type="presOf" srcId="{6AFD20AC-1626-8F44-94B4-F6075385BE50}" destId="{93DDE35D-0F8F-C94F-8DDF-06DFBC66497A}" srcOrd="0" destOrd="0" presId="urn:microsoft.com/office/officeart/2005/8/layout/cycle6"/>
    <dgm:cxn modelId="{6088636B-F040-4746-A78F-B83539894435}" type="presOf" srcId="{3EFE83EA-50EB-304F-A837-826F9701203D}" destId="{AF0B31C1-E562-964A-B32C-82B34504BAA3}" srcOrd="0" destOrd="0" presId="urn:microsoft.com/office/officeart/2005/8/layout/cycle6"/>
    <dgm:cxn modelId="{064DA8D6-16E2-8249-BC83-BDF855E9EFB2}" type="presOf" srcId="{522C2D24-B12C-8847-B84E-AA6693281BC7}" destId="{B2BCFF92-BBDE-5440-822F-5CE7C986F2B4}" srcOrd="0" destOrd="0" presId="urn:microsoft.com/office/officeart/2005/8/layout/cycle6"/>
    <dgm:cxn modelId="{22BB7092-59EA-0448-A452-16D923F448E1}" type="presOf" srcId="{FF10E19E-ECFA-4745-82E6-BF249049EC9B}" destId="{23F01BA2-B6FB-A24E-8725-6DE422261A0F}" srcOrd="0" destOrd="0" presId="urn:microsoft.com/office/officeart/2005/8/layout/cycle6"/>
    <dgm:cxn modelId="{FEFAE5EA-5D39-064E-8A23-E64B1C4013DE}" srcId="{9415B879-DCB5-4A4B-8B19-6FC11B26607D}" destId="{522C2D24-B12C-8847-B84E-AA6693281BC7}" srcOrd="1" destOrd="0" parTransId="{3AA0FF36-4457-864E-9645-CA73A0590F86}" sibTransId="{FF10E19E-ECFA-4745-82E6-BF249049EC9B}"/>
    <dgm:cxn modelId="{94F4A222-BA0F-AF45-BDAA-A53CA8AD730A}" type="presParOf" srcId="{3192B418-6557-214F-9792-BC19C0EF4A82}" destId="{C1C0222F-CC53-4B41-9B66-E1B1434B7356}" srcOrd="0" destOrd="0" presId="urn:microsoft.com/office/officeart/2005/8/layout/cycle6"/>
    <dgm:cxn modelId="{E6698BFC-7EFD-264F-A215-96AB94AA433F}" type="presParOf" srcId="{3192B418-6557-214F-9792-BC19C0EF4A82}" destId="{7D44C503-8A61-264A-BCB4-41FD544CD610}" srcOrd="1" destOrd="0" presId="urn:microsoft.com/office/officeart/2005/8/layout/cycle6"/>
    <dgm:cxn modelId="{389B8623-31B3-F844-8712-7C9C7982FE97}" type="presParOf" srcId="{3192B418-6557-214F-9792-BC19C0EF4A82}" destId="{AF0B31C1-E562-964A-B32C-82B34504BAA3}" srcOrd="2" destOrd="0" presId="urn:microsoft.com/office/officeart/2005/8/layout/cycle6"/>
    <dgm:cxn modelId="{DAC2E9BD-1CCB-AA4C-8E52-7BE0B6B70D7D}" type="presParOf" srcId="{3192B418-6557-214F-9792-BC19C0EF4A82}" destId="{B2BCFF92-BBDE-5440-822F-5CE7C986F2B4}" srcOrd="3" destOrd="0" presId="urn:microsoft.com/office/officeart/2005/8/layout/cycle6"/>
    <dgm:cxn modelId="{038BE80A-E6A0-044B-A830-801AFA1C0084}" type="presParOf" srcId="{3192B418-6557-214F-9792-BC19C0EF4A82}" destId="{A4C56911-C9EC-A446-AA13-1917461EF9E6}" srcOrd="4" destOrd="0" presId="urn:microsoft.com/office/officeart/2005/8/layout/cycle6"/>
    <dgm:cxn modelId="{75316919-773E-2A44-A187-56E07B4AD697}" type="presParOf" srcId="{3192B418-6557-214F-9792-BC19C0EF4A82}" destId="{23F01BA2-B6FB-A24E-8725-6DE422261A0F}" srcOrd="5" destOrd="0" presId="urn:microsoft.com/office/officeart/2005/8/layout/cycle6"/>
    <dgm:cxn modelId="{CE82E103-AA69-B944-A15C-F755339443F9}" type="presParOf" srcId="{3192B418-6557-214F-9792-BC19C0EF4A82}" destId="{C49060B8-4CFC-094C-8B3A-315638FD23A0}" srcOrd="6" destOrd="0" presId="urn:microsoft.com/office/officeart/2005/8/layout/cycle6"/>
    <dgm:cxn modelId="{5A8B5E9D-3C4D-5E48-9703-9F4FF36DFD80}" type="presParOf" srcId="{3192B418-6557-214F-9792-BC19C0EF4A82}" destId="{2F367770-1A75-3640-9F25-41674251E4F4}" srcOrd="7" destOrd="0" presId="urn:microsoft.com/office/officeart/2005/8/layout/cycle6"/>
    <dgm:cxn modelId="{B1C1E4B9-6163-B047-8AD6-F85A86FC324D}" type="presParOf" srcId="{3192B418-6557-214F-9792-BC19C0EF4A82}" destId="{9BAFE6F9-B52A-204C-9152-862E96DD7B14}" srcOrd="8" destOrd="0" presId="urn:microsoft.com/office/officeart/2005/8/layout/cycle6"/>
    <dgm:cxn modelId="{791C84D6-F783-3E43-BFA3-D12AED83780C}" type="presParOf" srcId="{3192B418-6557-214F-9792-BC19C0EF4A82}" destId="{93DDE35D-0F8F-C94F-8DDF-06DFBC66497A}" srcOrd="9" destOrd="0" presId="urn:microsoft.com/office/officeart/2005/8/layout/cycle6"/>
    <dgm:cxn modelId="{FE887FA2-B1AC-3E4E-8B41-BC0D6183DF68}" type="presParOf" srcId="{3192B418-6557-214F-9792-BC19C0EF4A82}" destId="{33F91A5E-6ECA-AA47-847E-FA2FB575EF0D}" srcOrd="10" destOrd="0" presId="urn:microsoft.com/office/officeart/2005/8/layout/cycle6"/>
    <dgm:cxn modelId="{E51D4AFD-FA8E-D641-B456-1C49FECA289F}" type="presParOf" srcId="{3192B418-6557-214F-9792-BC19C0EF4A82}" destId="{EA74452A-15A2-A040-8E31-E8C1179CE922}"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0222F-CC53-4B41-9B66-E1B1434B7356}">
      <dsp:nvSpPr>
        <dsp:cNvPr id="0" name=""/>
        <dsp:cNvSpPr/>
      </dsp:nvSpPr>
      <dsp:spPr>
        <a:xfrm>
          <a:off x="3024272" y="-358913"/>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Successful Operation of 805 MHz “All Seasons” Cavity in 3T Magnetic Field under Vacuum </a:t>
          </a:r>
        </a:p>
        <a:p>
          <a:pPr lvl="0" algn="ctr" defTabSz="889000">
            <a:lnSpc>
              <a:spcPct val="90000"/>
            </a:lnSpc>
            <a:spcBef>
              <a:spcPct val="0"/>
            </a:spcBef>
            <a:spcAft>
              <a:spcPct val="35000"/>
            </a:spcAft>
          </a:pPr>
          <a:r>
            <a:rPr lang="en-US" sz="1600" kern="1200" dirty="0" err="1" smtClean="0"/>
            <a:t>MuCool</a:t>
          </a:r>
          <a:r>
            <a:rPr lang="en-US" sz="1600" kern="1200" dirty="0" smtClean="0"/>
            <a:t> Test Area/</a:t>
          </a:r>
          <a:r>
            <a:rPr lang="en-US" sz="1600" kern="1200" dirty="0" err="1" smtClean="0"/>
            <a:t>Muons</a:t>
          </a:r>
          <a:r>
            <a:rPr lang="en-US" sz="1600" kern="1200" dirty="0" smtClean="0"/>
            <a:t> </a:t>
          </a:r>
          <a:r>
            <a:rPr lang="en-US" sz="1600" kern="1200" dirty="0" err="1" smtClean="0"/>
            <a:t>Inc</a:t>
          </a:r>
          <a:endParaRPr lang="en-US" sz="1600" kern="1200" dirty="0"/>
        </a:p>
      </dsp:txBody>
      <dsp:txXfrm>
        <a:off x="3120464" y="-262721"/>
        <a:ext cx="2763371" cy="1778124"/>
      </dsp:txXfrm>
    </dsp:sp>
    <dsp:sp modelId="{AF0B31C1-E562-964A-B32C-82B34504BAA3}">
      <dsp:nvSpPr>
        <dsp:cNvPr id="0" name=""/>
        <dsp:cNvSpPr/>
      </dsp:nvSpPr>
      <dsp:spPr>
        <a:xfrm>
          <a:off x="3827941" y="1246836"/>
          <a:ext cx="4132117" cy="4132117"/>
        </a:xfrm>
        <a:custGeom>
          <a:avLst/>
          <a:gdLst/>
          <a:ahLst/>
          <a:cxnLst/>
          <a:rect l="0" t="0" r="0" b="0"/>
          <a:pathLst>
            <a:path>
              <a:moveTo>
                <a:pt x="2165050" y="2372"/>
              </a:moveTo>
              <a:arcTo wR="2066058" hR="2066058" stAng="16364777" swAng="2153310"/>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B2BCFF92-BBDE-5440-822F-5CE7C986F2B4}">
      <dsp:nvSpPr>
        <dsp:cNvPr id="0" name=""/>
        <dsp:cNvSpPr/>
      </dsp:nvSpPr>
      <dsp:spPr>
        <a:xfrm>
          <a:off x="5890825" y="1707145"/>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World Record </a:t>
          </a:r>
          <a:br>
            <a:rPr lang="en-US" sz="2000" b="1" kern="1200" dirty="0" smtClean="0"/>
          </a:br>
          <a:r>
            <a:rPr lang="en-US" sz="2000" b="1" kern="1200" dirty="0" smtClean="0"/>
            <a:t>HTS-only Coil</a:t>
          </a:r>
          <a:r>
            <a:rPr lang="en-US" sz="2000" kern="1200" dirty="0" smtClean="0"/>
            <a:t/>
          </a:r>
          <a:br>
            <a:rPr lang="en-US" sz="2000" kern="1200" dirty="0" smtClean="0"/>
          </a:br>
          <a:r>
            <a:rPr lang="en-US" sz="1600" kern="1200" dirty="0" smtClean="0"/>
            <a:t>15T on-axis field</a:t>
          </a:r>
          <a:br>
            <a:rPr lang="en-US" sz="1600" kern="1200" dirty="0" smtClean="0"/>
          </a:br>
          <a:r>
            <a:rPr lang="en-US" sz="1600" kern="1200" dirty="0" smtClean="0"/>
            <a:t>16T on coil</a:t>
          </a:r>
        </a:p>
        <a:p>
          <a:pPr lvl="0" algn="ctr" defTabSz="889000">
            <a:lnSpc>
              <a:spcPct val="90000"/>
            </a:lnSpc>
            <a:spcBef>
              <a:spcPct val="0"/>
            </a:spcBef>
            <a:spcAft>
              <a:spcPct val="35000"/>
            </a:spcAft>
          </a:pPr>
          <a:r>
            <a:rPr lang="en-US" sz="1600" kern="1200" dirty="0" smtClean="0"/>
            <a:t>PBL/BNL</a:t>
          </a:r>
        </a:p>
      </dsp:txBody>
      <dsp:txXfrm>
        <a:off x="5987017" y="1803337"/>
        <a:ext cx="2763371" cy="1778124"/>
      </dsp:txXfrm>
    </dsp:sp>
    <dsp:sp modelId="{23F01BA2-B6FB-A24E-8725-6DE422261A0F}">
      <dsp:nvSpPr>
        <dsp:cNvPr id="0" name=""/>
        <dsp:cNvSpPr/>
      </dsp:nvSpPr>
      <dsp:spPr>
        <a:xfrm>
          <a:off x="3827941" y="5845"/>
          <a:ext cx="4132117" cy="4132117"/>
        </a:xfrm>
        <a:custGeom>
          <a:avLst/>
          <a:gdLst/>
          <a:ahLst/>
          <a:cxnLst/>
          <a:rect l="0" t="0" r="0" b="0"/>
          <a:pathLst>
            <a:path>
              <a:moveTo>
                <a:pt x="3356010" y="3679943"/>
              </a:moveTo>
              <a:arcTo wR="2066058" hR="2066058" stAng="3081913" swAng="2153310"/>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C49060B8-4CFC-094C-8B3A-315638FD23A0}">
      <dsp:nvSpPr>
        <dsp:cNvPr id="0" name=""/>
        <dsp:cNvSpPr/>
      </dsp:nvSpPr>
      <dsp:spPr>
        <a:xfrm>
          <a:off x="3024272" y="3773204"/>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Demonstration of High Pressure RF Cavity </a:t>
          </a:r>
          <a:r>
            <a:rPr lang="en-US" sz="2000" b="1" u="sng" kern="1200" dirty="0" smtClean="0"/>
            <a:t>in 3T Magnetic Field with Beam</a:t>
          </a:r>
        </a:p>
        <a:p>
          <a:pPr lvl="0" algn="ctr" defTabSz="889000">
            <a:lnSpc>
              <a:spcPct val="90000"/>
            </a:lnSpc>
            <a:spcBef>
              <a:spcPct val="0"/>
            </a:spcBef>
            <a:spcAft>
              <a:spcPct val="35000"/>
            </a:spcAft>
          </a:pPr>
          <a:r>
            <a:rPr lang="en-US" sz="1600" b="0" kern="1200" dirty="0" smtClean="0"/>
            <a:t>Extrapolates to </a:t>
          </a:r>
          <a:br>
            <a:rPr lang="en-US" sz="1600" b="0" kern="1200" dirty="0" smtClean="0"/>
          </a:br>
          <a:r>
            <a:rPr lang="en-US" sz="1600" b="0" kern="1200" dirty="0" smtClean="0">
              <a:latin typeface="Symbol" charset="2"/>
              <a:cs typeface="Symbol" charset="2"/>
            </a:rPr>
            <a:t>m</a:t>
          </a:r>
          <a:r>
            <a:rPr lang="en-US" sz="1600" b="0" kern="1200" dirty="0" smtClean="0">
              <a:latin typeface="+mn-lt"/>
              <a:cs typeface="Symbol" charset="2"/>
            </a:rPr>
            <a:t>-Collider Parameters</a:t>
          </a:r>
        </a:p>
        <a:p>
          <a:pPr lvl="0" algn="ctr" defTabSz="889000">
            <a:lnSpc>
              <a:spcPct val="90000"/>
            </a:lnSpc>
            <a:spcBef>
              <a:spcPct val="0"/>
            </a:spcBef>
            <a:spcAft>
              <a:spcPct val="35000"/>
            </a:spcAft>
          </a:pPr>
          <a:r>
            <a:rPr lang="en-US" sz="1600" kern="1200" dirty="0" err="1" smtClean="0"/>
            <a:t>MuCool</a:t>
          </a:r>
          <a:r>
            <a:rPr lang="en-US" sz="1600" kern="1200" dirty="0" smtClean="0"/>
            <a:t> Test Area</a:t>
          </a:r>
          <a:endParaRPr lang="en-US" sz="1600" kern="1200" dirty="0"/>
        </a:p>
      </dsp:txBody>
      <dsp:txXfrm>
        <a:off x="3120464" y="3869396"/>
        <a:ext cx="2763371" cy="1778124"/>
      </dsp:txXfrm>
    </dsp:sp>
    <dsp:sp modelId="{9BAFE6F9-B52A-204C-9152-862E96DD7B14}">
      <dsp:nvSpPr>
        <dsp:cNvPr id="0" name=""/>
        <dsp:cNvSpPr/>
      </dsp:nvSpPr>
      <dsp:spPr>
        <a:xfrm>
          <a:off x="1101127" y="9002"/>
          <a:ext cx="4132117" cy="4132117"/>
        </a:xfrm>
        <a:custGeom>
          <a:avLst/>
          <a:gdLst/>
          <a:ahLst/>
          <a:cxnLst/>
          <a:rect l="0" t="0" r="0" b="0"/>
          <a:pathLst>
            <a:path>
              <a:moveTo>
                <a:pt x="1910694" y="4126267"/>
              </a:moveTo>
              <a:arcTo wR="2066058" hR="2066058" stAng="5658758" swAng="2068487"/>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93DDE35D-0F8F-C94F-8DDF-06DFBC66497A}">
      <dsp:nvSpPr>
        <dsp:cNvPr id="0" name=""/>
        <dsp:cNvSpPr/>
      </dsp:nvSpPr>
      <dsp:spPr>
        <a:xfrm>
          <a:off x="207428" y="1707145"/>
          <a:ext cx="2955755" cy="1970508"/>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Breakthrough in HTS Cable Performance with Cables Matching Strand Performance</a:t>
          </a:r>
        </a:p>
        <a:p>
          <a:pPr lvl="0" algn="ctr" defTabSz="889000">
            <a:lnSpc>
              <a:spcPct val="90000"/>
            </a:lnSpc>
            <a:spcBef>
              <a:spcPct val="0"/>
            </a:spcBef>
            <a:spcAft>
              <a:spcPct val="35000"/>
            </a:spcAft>
          </a:pPr>
          <a:r>
            <a:rPr lang="en-US" sz="1600" b="0" kern="1200" dirty="0" smtClean="0"/>
            <a:t>FNAL-Tech </a:t>
          </a:r>
          <a:r>
            <a:rPr lang="en-US" sz="1600" b="0" kern="1200" dirty="0" err="1" smtClean="0"/>
            <a:t>Div</a:t>
          </a:r>
          <a:r>
            <a:rPr lang="en-US" sz="1600" b="0" kern="1200" dirty="0" smtClean="0"/>
            <a:t/>
          </a:r>
          <a:br>
            <a:rPr lang="en-US" sz="1600" b="0" kern="1200" dirty="0" smtClean="0"/>
          </a:br>
          <a:r>
            <a:rPr lang="en-US" sz="1600" b="0" kern="1200" dirty="0" smtClean="0"/>
            <a:t>T. </a:t>
          </a:r>
          <a:r>
            <a:rPr lang="en-US" sz="1600" b="0" kern="1200" dirty="0" err="1" smtClean="0"/>
            <a:t>Shen</a:t>
          </a:r>
          <a:r>
            <a:rPr lang="en-US" sz="1600" b="0" kern="1200" dirty="0" smtClean="0"/>
            <a:t>-Early Career Award</a:t>
          </a:r>
        </a:p>
      </dsp:txBody>
      <dsp:txXfrm>
        <a:off x="303620" y="1803337"/>
        <a:ext cx="2763371" cy="1778124"/>
      </dsp:txXfrm>
    </dsp:sp>
    <dsp:sp modelId="{EA74452A-15A2-A040-8E31-E8C1179CE922}">
      <dsp:nvSpPr>
        <dsp:cNvPr id="0" name=""/>
        <dsp:cNvSpPr/>
      </dsp:nvSpPr>
      <dsp:spPr>
        <a:xfrm>
          <a:off x="1101127" y="1243680"/>
          <a:ext cx="4132117" cy="4132117"/>
        </a:xfrm>
        <a:custGeom>
          <a:avLst/>
          <a:gdLst/>
          <a:ahLst/>
          <a:cxnLst/>
          <a:rect l="0" t="0" r="0" b="0"/>
          <a:pathLst>
            <a:path>
              <a:moveTo>
                <a:pt x="771812" y="455616"/>
              </a:moveTo>
              <a:arcTo wR="2066058" hR="2066058" stAng="13872755" swAng="2068487"/>
            </a:path>
          </a:pathLst>
        </a:custGeom>
        <a:no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 Id="rId3"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1" Type="http://schemas.openxmlformats.org/officeDocument/2006/relationships/image" Target="../media/image55.wmf"/><Relationship Id="rId12" Type="http://schemas.openxmlformats.org/officeDocument/2006/relationships/image" Target="../media/image56.wmf"/><Relationship Id="rId13" Type="http://schemas.openxmlformats.org/officeDocument/2006/relationships/image" Target="../media/image57.wmf"/><Relationship Id="rId14" Type="http://schemas.openxmlformats.org/officeDocument/2006/relationships/image" Target="../media/image58.wmf"/><Relationship Id="rId1" Type="http://schemas.openxmlformats.org/officeDocument/2006/relationships/image" Target="../media/image45.wmf"/><Relationship Id="rId2" Type="http://schemas.openxmlformats.org/officeDocument/2006/relationships/image" Target="../media/image46.wmf"/><Relationship Id="rId3" Type="http://schemas.openxmlformats.org/officeDocument/2006/relationships/image" Target="../media/image47.wmf"/><Relationship Id="rId4" Type="http://schemas.openxmlformats.org/officeDocument/2006/relationships/image" Target="../media/image48.wmf"/><Relationship Id="rId5" Type="http://schemas.openxmlformats.org/officeDocument/2006/relationships/image" Target="../media/image49.wmf"/><Relationship Id="rId6" Type="http://schemas.openxmlformats.org/officeDocument/2006/relationships/image" Target="../media/image50.wmf"/><Relationship Id="rId7" Type="http://schemas.openxmlformats.org/officeDocument/2006/relationships/image" Target="../media/image51.wmf"/><Relationship Id="rId8" Type="http://schemas.openxmlformats.org/officeDocument/2006/relationships/image" Target="../media/image52.wmf"/><Relationship Id="rId9" Type="http://schemas.openxmlformats.org/officeDocument/2006/relationships/image" Target="../media/image53.wmf"/><Relationship Id="rId10" Type="http://schemas.openxmlformats.org/officeDocument/2006/relationships/image" Target="../media/image5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DDE7ED-7422-A54A-AFA4-34993901F360}" type="datetimeFigureOut">
              <a:rPr lang="en-US" smtClean="0">
                <a:latin typeface="Arial"/>
              </a:rPr>
              <a:t>9/19/13</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0FA70E-65FE-F64D-B53C-0E4BE7ADFCC5}"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2132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25ED446A-913C-684E-A7EE-E0D6D85A9573}" type="datetimeFigureOut">
              <a:rPr lang="en-US" smtClean="0"/>
              <a:pPr/>
              <a:t>9/19/13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7221AF4E-A08A-BE4F-8E27-DF04692668EB}" type="slidenum">
              <a:rPr lang="en-US" smtClean="0"/>
              <a:pPr/>
              <a:t>‹#›</a:t>
            </a:fld>
            <a:endParaRPr lang="en-US" dirty="0"/>
          </a:p>
        </p:txBody>
      </p:sp>
    </p:spTree>
    <p:extLst>
      <p:ext uri="{BB962C8B-B14F-4D97-AF65-F5344CB8AC3E}">
        <p14:creationId xmlns:p14="http://schemas.microsoft.com/office/powerpoint/2010/main" val="18119660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8AAF4E2-07DB-5A4B-B9BD-C4B1FF68FFB7}" type="slidenum">
              <a:rPr lang="en-US"/>
              <a:pPr/>
              <a:t>12</a:t>
            </a:fld>
            <a:endParaRPr lang="en-US"/>
          </a:p>
        </p:txBody>
      </p:sp>
      <p:sp>
        <p:nvSpPr>
          <p:cNvPr id="28675" name="Rectangle 2"/>
          <p:cNvSpPr>
            <a:spLocks noGrp="1" noRot="1" noChangeAspect="1" noChangeArrowheads="1" noTextEdit="1"/>
          </p:cNvSpPr>
          <p:nvPr>
            <p:ph type="sldImg"/>
          </p:nvPr>
        </p:nvSpPr>
        <p:spPr>
          <a:xfrm>
            <a:off x="1143000" y="685800"/>
            <a:ext cx="4575175" cy="3430588"/>
          </a:xfrm>
          <a:ln/>
        </p:spPr>
      </p:sp>
      <p:sp>
        <p:nvSpPr>
          <p:cNvPr id="28676" name="Rectangle 3"/>
          <p:cNvSpPr>
            <a:spLocks noGrp="1" noChangeArrowheads="1"/>
          </p:cNvSpPr>
          <p:nvPr>
            <p:ph type="body" idx="1"/>
          </p:nvPr>
        </p:nvSpPr>
        <p:spPr>
          <a:noFill/>
          <a:ln/>
        </p:spPr>
        <p:txBody>
          <a:bodyPr/>
          <a:lstStyle/>
          <a:p>
            <a:pPr eaLnBrk="1" hangingPunct="1"/>
            <a:r>
              <a:rPr lang="en-US"/>
              <a:t>Disruption enhancement factor has a value around 1.5 for the ILC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72B8F9-5099-7F44-AD13-E00D74EFD809}"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21AF4E-A08A-BE4F-8E27-DF04692668EB}" type="slidenum">
              <a:rPr lang="en-US" smtClean="0"/>
              <a:pPr/>
              <a:t>51</a:t>
            </a:fld>
            <a:endParaRPr lang="en-US" dirty="0"/>
          </a:p>
        </p:txBody>
      </p:sp>
    </p:spTree>
    <p:extLst>
      <p:ext uri="{BB962C8B-B14F-4D97-AF65-F5344CB8AC3E}">
        <p14:creationId xmlns:p14="http://schemas.microsoft.com/office/powerpoint/2010/main" val="1187066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56544" y="1051560"/>
            <a:ext cx="7544634" cy="1470025"/>
          </a:xfrm>
        </p:spPr>
        <p:txBody>
          <a:bodyPr anchor="t" anchorCtr="0"/>
          <a:lstStyle>
            <a:lvl1pPr algn="r">
              <a:defRPr/>
            </a:lvl1pPr>
          </a:lstStyle>
          <a:p>
            <a:r>
              <a:rPr lang="en-US" smtClean="0"/>
              <a:t>Click to edit Master title style</a:t>
            </a:r>
            <a:endParaRPr lang="en-US" dirty="0"/>
          </a:p>
        </p:txBody>
      </p:sp>
      <p:sp>
        <p:nvSpPr>
          <p:cNvPr id="3" name="Subtitle 2"/>
          <p:cNvSpPr>
            <a:spLocks noGrp="1"/>
          </p:cNvSpPr>
          <p:nvPr>
            <p:ph type="subTitle" idx="1"/>
          </p:nvPr>
        </p:nvSpPr>
        <p:spPr>
          <a:xfrm>
            <a:off x="2500378" y="3017280"/>
            <a:ext cx="6400800" cy="1752600"/>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a:xfrm>
            <a:off x="2473960" y="6382512"/>
            <a:ext cx="5072811" cy="365125"/>
          </a:xfrm>
          <a:prstGeom prst="rect">
            <a:avLst/>
          </a:prstGeom>
        </p:spPr>
        <p:txBody>
          <a:bodyPr/>
          <a:lstStyle>
            <a:lvl1pPr algn="ctr">
              <a:defRPr sz="1800">
                <a:solidFill>
                  <a:srgbClr val="FFFFFF"/>
                </a:solidFill>
              </a:defRPr>
            </a:lvl1pPr>
          </a:lstStyle>
          <a:p>
            <a:r>
              <a:rPr lang="en-US" smtClean="0"/>
              <a:t>Illinois Institute of Technology Physics Colloquium</a:t>
            </a:r>
            <a:endParaRPr lang="en-US" dirty="0"/>
          </a:p>
        </p:txBody>
      </p:sp>
      <p:pic>
        <p:nvPicPr>
          <p:cNvPr id="6" name="Picture 49" descr="nsf4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7507" y="5881696"/>
            <a:ext cx="91723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DOE_Seal.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653" y="5881696"/>
            <a:ext cx="9144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4654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t>September 19, 2013</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FA8863F-9730-A244-9B23-8257BEF97903}" type="slidenum">
              <a:rPr lang="en-US" smtClean="0"/>
              <a:t>‹#›</a:t>
            </a:fld>
            <a:endParaRPr lang="en-US"/>
          </a:p>
        </p:txBody>
      </p:sp>
    </p:spTree>
    <p:extLst>
      <p:ext uri="{BB962C8B-B14F-4D97-AF65-F5344CB8AC3E}">
        <p14:creationId xmlns:p14="http://schemas.microsoft.com/office/powerpoint/2010/main" val="245505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t>September 19, 2013</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FA8863F-9730-A244-9B23-8257BEF97903}" type="slidenum">
              <a:rPr lang="en-US" smtClean="0"/>
              <a:t>‹#›</a:t>
            </a:fld>
            <a:endParaRPr lang="en-US"/>
          </a:p>
        </p:txBody>
      </p:sp>
    </p:spTree>
    <p:extLst>
      <p:ext uri="{BB962C8B-B14F-4D97-AF65-F5344CB8AC3E}">
        <p14:creationId xmlns:p14="http://schemas.microsoft.com/office/powerpoint/2010/main" val="808961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6350" y="109538"/>
            <a:ext cx="6978650" cy="931862"/>
          </a:xfrm>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a:xfrm>
            <a:off x="190500" y="1206500"/>
            <a:ext cx="8851900" cy="500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10200" y="6389770"/>
            <a:ext cx="2006600" cy="365125"/>
          </a:xfrm>
          <a:prstGeom prst="rect">
            <a:avLst/>
          </a:prstGeom>
        </p:spPr>
        <p:txBody>
          <a:bodyPr/>
          <a:lstStyle>
            <a:lvl1pPr>
              <a:defRPr sz="1400">
                <a:solidFill>
                  <a:srgbClr val="FFFFFF"/>
                </a:solidFill>
              </a:defRPr>
            </a:lvl1pPr>
          </a:lstStyle>
          <a:p>
            <a:pPr algn="r"/>
            <a:r>
              <a:rPr lang="en-US" smtClean="0"/>
              <a:t>September 19, 2013</a:t>
            </a:r>
            <a:endParaRPr lang="en-US" dirty="0"/>
          </a:p>
        </p:txBody>
      </p:sp>
      <p:sp>
        <p:nvSpPr>
          <p:cNvPr id="5" name="Footer Placeholder 4"/>
          <p:cNvSpPr>
            <a:spLocks noGrp="1"/>
          </p:cNvSpPr>
          <p:nvPr>
            <p:ph type="ftr" sz="quarter" idx="11"/>
          </p:nvPr>
        </p:nvSpPr>
        <p:spPr>
          <a:xfrm>
            <a:off x="508000" y="6388100"/>
            <a:ext cx="5374640" cy="365125"/>
          </a:xfrm>
          <a:prstGeom prst="rect">
            <a:avLst/>
          </a:prstGeom>
        </p:spPr>
        <p:txBody>
          <a:bodyPr/>
          <a:lstStyle>
            <a:lvl1pPr algn="l">
              <a:defRPr sz="1400">
                <a:solidFill>
                  <a:srgbClr val="FFFFFF"/>
                </a:solidFill>
              </a:defRPr>
            </a:lvl1p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a:xfrm>
            <a:off x="50800" y="6388100"/>
            <a:ext cx="457200" cy="365125"/>
          </a:xfrm>
          <a:prstGeom prst="rect">
            <a:avLst/>
          </a:prstGeom>
        </p:spPr>
        <p:txBody>
          <a:bodyPr/>
          <a:lstStyle>
            <a:lvl1pPr algn="l">
              <a:defRPr sz="1400">
                <a:solidFill>
                  <a:srgbClr val="FFFFFF"/>
                </a:solidFill>
              </a:defRPr>
            </a:lvl1pPr>
          </a:lstStyle>
          <a:p>
            <a:fld id="{4FA8863F-9730-A244-9B23-8257BEF97903}" type="slidenum">
              <a:rPr lang="en-US" smtClean="0"/>
              <a:pPr/>
              <a:t>‹#›</a:t>
            </a:fld>
            <a:endParaRPr lang="en-US" dirty="0"/>
          </a:p>
        </p:txBody>
      </p:sp>
    </p:spTree>
    <p:extLst>
      <p:ext uri="{BB962C8B-B14F-4D97-AF65-F5344CB8AC3E}">
        <p14:creationId xmlns:p14="http://schemas.microsoft.com/office/powerpoint/2010/main" val="2531141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88000" y="6419850"/>
            <a:ext cx="1879600" cy="365125"/>
          </a:xfrm>
          <a:prstGeom prst="rect">
            <a:avLst/>
          </a:prstGeom>
        </p:spPr>
        <p:txBody>
          <a:bodyPr/>
          <a:lstStyle/>
          <a:p>
            <a:r>
              <a:rPr lang="en-US" smtClean="0"/>
              <a:t>September 19, 2013</a:t>
            </a:r>
            <a:endParaRPr lang="en-US"/>
          </a:p>
        </p:txBody>
      </p:sp>
      <p:sp>
        <p:nvSpPr>
          <p:cNvPr id="5" name="Footer Placeholder 4"/>
          <p:cNvSpPr>
            <a:spLocks noGrp="1"/>
          </p:cNvSpPr>
          <p:nvPr>
            <p:ph type="ftr" sz="quarter" idx="11"/>
          </p:nvPr>
        </p:nvSpPr>
        <p:spPr>
          <a:xfrm>
            <a:off x="482600" y="6419850"/>
            <a:ext cx="5448300" cy="365125"/>
          </a:xfrm>
          <a:prstGeom prst="rect">
            <a:avLst/>
          </a:prstGeom>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a:xfrm>
            <a:off x="50800" y="6419850"/>
            <a:ext cx="431800" cy="365125"/>
          </a:xfrm>
          <a:prstGeom prst="rect">
            <a:avLst/>
          </a:prstGeom>
        </p:spPr>
        <p:txBody>
          <a:bodyPr/>
          <a:lstStyle>
            <a:lvl1pPr algn="l">
              <a:defRPr/>
            </a:lvl1pPr>
          </a:lstStyle>
          <a:p>
            <a:fld id="{4FA8863F-9730-A244-9B23-8257BEF97903}" type="slidenum">
              <a:rPr lang="en-US" smtClean="0"/>
              <a:pPr/>
              <a:t>‹#›</a:t>
            </a:fld>
            <a:endParaRPr lang="en-US"/>
          </a:p>
        </p:txBody>
      </p:sp>
    </p:spTree>
    <p:extLst>
      <p:ext uri="{BB962C8B-B14F-4D97-AF65-F5344CB8AC3E}">
        <p14:creationId xmlns:p14="http://schemas.microsoft.com/office/powerpoint/2010/main" val="2928102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28700"/>
            <a:ext cx="4038600" cy="5365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28700"/>
            <a:ext cx="4038600" cy="5365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626100" y="6394450"/>
            <a:ext cx="1841500" cy="365125"/>
          </a:xfrm>
          <a:prstGeom prst="rect">
            <a:avLst/>
          </a:prstGeom>
        </p:spPr>
        <p:txBody>
          <a:bodyPr/>
          <a:lstStyle/>
          <a:p>
            <a:r>
              <a:rPr lang="en-US" smtClean="0"/>
              <a:t>September 19, 2013</a:t>
            </a:r>
            <a:endParaRPr lang="en-US" dirty="0"/>
          </a:p>
        </p:txBody>
      </p:sp>
      <p:sp>
        <p:nvSpPr>
          <p:cNvPr id="6" name="Footer Placeholder 5"/>
          <p:cNvSpPr>
            <a:spLocks noGrp="1"/>
          </p:cNvSpPr>
          <p:nvPr>
            <p:ph type="ftr" sz="quarter" idx="11"/>
          </p:nvPr>
        </p:nvSpPr>
        <p:spPr>
          <a:xfrm>
            <a:off x="508000" y="6394450"/>
            <a:ext cx="5334000" cy="365125"/>
          </a:xfrm>
          <a:prstGeom prst="rect">
            <a:avLst/>
          </a:prstGeom>
        </p:spPr>
        <p:txBody>
          <a:bodyPr/>
          <a:lstStyle/>
          <a:p>
            <a:r>
              <a:rPr lang="en-US" smtClean="0"/>
              <a:t>Illinois Institute of Technology Physics Colloquium</a:t>
            </a:r>
            <a:endParaRPr lang="en-US"/>
          </a:p>
        </p:txBody>
      </p:sp>
      <p:sp>
        <p:nvSpPr>
          <p:cNvPr id="7" name="Slide Number Placeholder 6"/>
          <p:cNvSpPr>
            <a:spLocks noGrp="1"/>
          </p:cNvSpPr>
          <p:nvPr>
            <p:ph type="sldNum" sz="quarter" idx="12"/>
          </p:nvPr>
        </p:nvSpPr>
        <p:spPr>
          <a:xfrm>
            <a:off x="25400" y="6394450"/>
            <a:ext cx="457200" cy="365125"/>
          </a:xfrm>
          <a:prstGeom prst="rect">
            <a:avLst/>
          </a:prstGeom>
        </p:spPr>
        <p:txBody>
          <a:bodyPr/>
          <a:lstStyle>
            <a:lvl1pPr algn="l">
              <a:defRPr/>
            </a:lvl1pPr>
          </a:lstStyle>
          <a:p>
            <a:fld id="{4FA8863F-9730-A244-9B23-8257BEF97903}" type="slidenum">
              <a:rPr lang="en-US" smtClean="0"/>
              <a:pPr/>
              <a:t>‹#›</a:t>
            </a:fld>
            <a:endParaRPr lang="en-US" dirty="0"/>
          </a:p>
        </p:txBody>
      </p:sp>
    </p:spTree>
    <p:extLst>
      <p:ext uri="{BB962C8B-B14F-4D97-AF65-F5344CB8AC3E}">
        <p14:creationId xmlns:p14="http://schemas.microsoft.com/office/powerpoint/2010/main" val="3537590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r>
              <a:rPr lang="en-US" smtClean="0"/>
              <a:t>September 19, 2013</a:t>
            </a: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smtClean="0"/>
              <a:t>Illinois Institute of Technology Physics Colloquium</a:t>
            </a: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FA8863F-9730-A244-9B23-8257BEF97903}" type="slidenum">
              <a:rPr lang="en-US" smtClean="0"/>
              <a:t>‹#›</a:t>
            </a:fld>
            <a:endParaRPr lang="en-US"/>
          </a:p>
        </p:txBody>
      </p:sp>
    </p:spTree>
    <p:extLst>
      <p:ext uri="{BB962C8B-B14F-4D97-AF65-F5344CB8AC3E}">
        <p14:creationId xmlns:p14="http://schemas.microsoft.com/office/powerpoint/2010/main" val="55819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smtClean="0"/>
              <a:t>September 19, 2013</a:t>
            </a: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smtClean="0"/>
              <a:t>Illinois Institute of Technology Physics Colloquium</a:t>
            </a: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FA8863F-9730-A244-9B23-8257BEF97903}" type="slidenum">
              <a:rPr lang="en-US" smtClean="0"/>
              <a:t>‹#›</a:t>
            </a:fld>
            <a:endParaRPr lang="en-US"/>
          </a:p>
        </p:txBody>
      </p:sp>
    </p:spTree>
    <p:extLst>
      <p:ext uri="{BB962C8B-B14F-4D97-AF65-F5344CB8AC3E}">
        <p14:creationId xmlns:p14="http://schemas.microsoft.com/office/powerpoint/2010/main" val="3922797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r>
              <a:rPr lang="en-US" smtClean="0"/>
              <a:t>September 19, 2013</a:t>
            </a: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smtClean="0"/>
              <a:t>Illinois Institute of Technology Physics Colloquium</a:t>
            </a: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FA8863F-9730-A244-9B23-8257BEF97903}" type="slidenum">
              <a:rPr lang="en-US" smtClean="0"/>
              <a:t>‹#›</a:t>
            </a:fld>
            <a:endParaRPr lang="en-US"/>
          </a:p>
        </p:txBody>
      </p:sp>
    </p:spTree>
    <p:extLst>
      <p:ext uri="{BB962C8B-B14F-4D97-AF65-F5344CB8AC3E}">
        <p14:creationId xmlns:p14="http://schemas.microsoft.com/office/powerpoint/2010/main" val="2528723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r>
              <a:rPr lang="en-US" smtClean="0"/>
              <a:t>September 19, 2013</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Illinois Institute of Technology Physics Colloquium</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FA8863F-9730-A244-9B23-8257BEF97903}" type="slidenum">
              <a:rPr lang="en-US" smtClean="0"/>
              <a:t>‹#›</a:t>
            </a:fld>
            <a:endParaRPr lang="en-US"/>
          </a:p>
        </p:txBody>
      </p:sp>
    </p:spTree>
    <p:extLst>
      <p:ext uri="{BB962C8B-B14F-4D97-AF65-F5344CB8AC3E}">
        <p14:creationId xmlns:p14="http://schemas.microsoft.com/office/powerpoint/2010/main" val="1838674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r>
              <a:rPr lang="en-US" smtClean="0"/>
              <a:t>September 19, 2013</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Illinois Institute of Technology Physics Colloquium</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FA8863F-9730-A244-9B23-8257BEF97903}" type="slidenum">
              <a:rPr lang="en-US" smtClean="0"/>
              <a:t>‹#›</a:t>
            </a:fld>
            <a:endParaRPr lang="en-US"/>
          </a:p>
        </p:txBody>
      </p:sp>
    </p:spTree>
    <p:extLst>
      <p:ext uri="{BB962C8B-B14F-4D97-AF65-F5344CB8AC3E}">
        <p14:creationId xmlns:p14="http://schemas.microsoft.com/office/powerpoint/2010/main" val="3718557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10000"/>
              </a:schemeClr>
            </a:gs>
            <a:gs pos="100000">
              <a:schemeClr val="bg2">
                <a:lumMod val="10000"/>
              </a:schemeClr>
            </a:gs>
            <a:gs pos="14000">
              <a:schemeClr val="bg2">
                <a:lumMod val="25000"/>
              </a:schemeClr>
            </a:gs>
            <a:gs pos="71000">
              <a:schemeClr val="bg2">
                <a:lumMod val="25000"/>
              </a:schemeClr>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8100" y="109538"/>
            <a:ext cx="6921500" cy="77628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0500" y="1066800"/>
            <a:ext cx="8896350" cy="51435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2" descr="C:\Documents and Settings\sgeer\My Documents\MAP\MAP-LOGO.png"/>
          <p:cNvPicPr>
            <a:picLocks noChangeAspect="1" noChangeArrowheads="1"/>
          </p:cNvPicPr>
          <p:nvPr/>
        </p:nvPicPr>
        <p:blipFill>
          <a:blip r:embed="rId13"/>
          <a:srcRect/>
          <a:stretch>
            <a:fillRect/>
          </a:stretch>
        </p:blipFill>
        <p:spPr bwMode="auto">
          <a:xfrm>
            <a:off x="8229600" y="76200"/>
            <a:ext cx="857250" cy="974725"/>
          </a:xfrm>
          <a:prstGeom prst="rect">
            <a:avLst/>
          </a:prstGeom>
          <a:noFill/>
          <a:ln w="50800">
            <a:solidFill>
              <a:srgbClr val="FFFFFF"/>
            </a:solidFill>
          </a:ln>
          <a:effectLst>
            <a:softEdge rad="63500"/>
          </a:effectLst>
        </p:spPr>
      </p:pic>
      <p:sp>
        <p:nvSpPr>
          <p:cNvPr id="4" name="Footer Placeholder 3"/>
          <p:cNvSpPr>
            <a:spLocks noGrp="1"/>
          </p:cNvSpPr>
          <p:nvPr>
            <p:ph type="ftr" sz="quarter" idx="3"/>
          </p:nvPr>
        </p:nvSpPr>
        <p:spPr>
          <a:xfrm>
            <a:off x="635000" y="6394450"/>
            <a:ext cx="5022663" cy="365125"/>
          </a:xfrm>
          <a:prstGeom prst="rect">
            <a:avLst/>
          </a:prstGeom>
        </p:spPr>
        <p:txBody>
          <a:bodyPr vert="horz" lIns="91440" tIns="45720" rIns="91440" bIns="45720" rtlCol="0" anchor="ctr"/>
          <a:lstStyle>
            <a:lvl1pPr algn="l">
              <a:defRPr sz="1400">
                <a:solidFill>
                  <a:srgbClr val="FFFFFF"/>
                </a:solidFill>
              </a:defRPr>
            </a:lvl1pPr>
          </a:lstStyle>
          <a:p>
            <a:r>
              <a:rPr lang="en-US" smtClean="0"/>
              <a:t>Illinois Institute of Technology Physics Colloquium</a:t>
            </a:r>
            <a:endParaRPr lang="en-US" dirty="0"/>
          </a:p>
        </p:txBody>
      </p:sp>
      <p:sp>
        <p:nvSpPr>
          <p:cNvPr id="5" name="Date Placeholder 4"/>
          <p:cNvSpPr>
            <a:spLocks noGrp="1"/>
          </p:cNvSpPr>
          <p:nvPr>
            <p:ph type="dt" sz="half" idx="2"/>
          </p:nvPr>
        </p:nvSpPr>
        <p:spPr>
          <a:xfrm>
            <a:off x="5473700" y="6394450"/>
            <a:ext cx="1993557" cy="365125"/>
          </a:xfrm>
          <a:prstGeom prst="rect">
            <a:avLst/>
          </a:prstGeom>
        </p:spPr>
        <p:txBody>
          <a:bodyPr vert="horz" lIns="91440" tIns="45720" rIns="91440" bIns="45720" rtlCol="0" anchor="ctr"/>
          <a:lstStyle>
            <a:lvl1pPr algn="ctr">
              <a:defRPr sz="1400">
                <a:solidFill>
                  <a:srgbClr val="FFFFFF"/>
                </a:solidFill>
              </a:defRPr>
            </a:lvl1pPr>
          </a:lstStyle>
          <a:p>
            <a:r>
              <a:rPr lang="en-US" smtClean="0"/>
              <a:t>September 19, 2013</a:t>
            </a:r>
            <a:endParaRPr lang="en-US" dirty="0"/>
          </a:p>
        </p:txBody>
      </p:sp>
      <p:sp>
        <p:nvSpPr>
          <p:cNvPr id="6" name="Slide Number Placeholder 5"/>
          <p:cNvSpPr>
            <a:spLocks noGrp="1"/>
          </p:cNvSpPr>
          <p:nvPr>
            <p:ph type="sldNum" sz="quarter" idx="4"/>
          </p:nvPr>
        </p:nvSpPr>
        <p:spPr>
          <a:xfrm>
            <a:off x="190500" y="6394450"/>
            <a:ext cx="419100" cy="365125"/>
          </a:xfrm>
          <a:prstGeom prst="rect">
            <a:avLst/>
          </a:prstGeom>
        </p:spPr>
        <p:txBody>
          <a:bodyPr vert="horz" lIns="91440" tIns="45720" rIns="91440" bIns="45720" rtlCol="0" anchor="ctr"/>
          <a:lstStyle>
            <a:lvl1pPr algn="l">
              <a:defRPr sz="1400">
                <a:solidFill>
                  <a:schemeClr val="bg1"/>
                </a:solidFill>
              </a:defRPr>
            </a:lvl1pPr>
          </a:lstStyle>
          <a:p>
            <a:fld id="{0471AF44-9188-6348-8E78-DE9B08E3A65D}" type="slidenum">
              <a:rPr lang="en-US" smtClean="0"/>
              <a:pPr/>
              <a:t>‹#›</a:t>
            </a:fld>
            <a:endParaRPr lang="en-US" dirty="0"/>
          </a:p>
        </p:txBody>
      </p:sp>
      <p:pic>
        <p:nvPicPr>
          <p:cNvPr id="9" name="Picture 8" descr="FermilabLogo_White].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7257" y="6438687"/>
            <a:ext cx="1628790" cy="295488"/>
          </a:xfrm>
          <a:prstGeom prst="rect">
            <a:avLst/>
          </a:prstGeom>
        </p:spPr>
      </p:pic>
    </p:spTree>
    <p:extLst>
      <p:ext uri="{BB962C8B-B14F-4D97-AF65-F5344CB8AC3E}">
        <p14:creationId xmlns:p14="http://schemas.microsoft.com/office/powerpoint/2010/main" val="3067057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4572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4.bin"/><Relationship Id="rId5" Type="http://schemas.openxmlformats.org/officeDocument/2006/relationships/image" Target="../media/image1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5.emf"/><Relationship Id="rId5" Type="http://schemas.openxmlformats.org/officeDocument/2006/relationships/oleObject" Target="../embeddings/oleObject7.bin"/><Relationship Id="rId6" Type="http://schemas.openxmlformats.org/officeDocument/2006/relationships/image" Target="../media/image16.emf"/><Relationship Id="rId7" Type="http://schemas.openxmlformats.org/officeDocument/2006/relationships/oleObject" Target="../embeddings/oleObject8.bin"/><Relationship Id="rId8" Type="http://schemas.openxmlformats.org/officeDocument/2006/relationships/image" Target="../media/image17.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19.emf"/><Relationship Id="rId5" Type="http://schemas.openxmlformats.org/officeDocument/2006/relationships/oleObject" Target="../embeddings/oleObject10.bin"/><Relationship Id="rId6" Type="http://schemas.openxmlformats.org/officeDocument/2006/relationships/image" Target="../media/image20.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emf"/><Relationship Id="rId3" Type="http://schemas.openxmlformats.org/officeDocument/2006/relationships/image" Target="../media/image3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emf"/></Relationships>
</file>

<file path=ppt/slides/_rels/slide36.xml.rels><?xml version="1.0" encoding="UTF-8" standalone="yes"?>
<Relationships xmlns="http://schemas.openxmlformats.org/package/2006/relationships"><Relationship Id="rId9" Type="http://schemas.openxmlformats.org/officeDocument/2006/relationships/image" Target="../media/image47.wmf"/><Relationship Id="rId20" Type="http://schemas.openxmlformats.org/officeDocument/2006/relationships/image" Target="../media/image52.wmf"/><Relationship Id="rId21" Type="http://schemas.openxmlformats.org/officeDocument/2006/relationships/oleObject" Target="../embeddings/oleObject19.bin"/><Relationship Id="rId22" Type="http://schemas.openxmlformats.org/officeDocument/2006/relationships/image" Target="../media/image53.wmf"/><Relationship Id="rId23" Type="http://schemas.openxmlformats.org/officeDocument/2006/relationships/oleObject" Target="../embeddings/oleObject20.bin"/><Relationship Id="rId24" Type="http://schemas.openxmlformats.org/officeDocument/2006/relationships/image" Target="../media/image54.wmf"/><Relationship Id="rId25" Type="http://schemas.openxmlformats.org/officeDocument/2006/relationships/oleObject" Target="../embeddings/oleObject21.bin"/><Relationship Id="rId26" Type="http://schemas.openxmlformats.org/officeDocument/2006/relationships/image" Target="../media/image55.wmf"/><Relationship Id="rId27" Type="http://schemas.openxmlformats.org/officeDocument/2006/relationships/oleObject" Target="../embeddings/oleObject22.bin"/><Relationship Id="rId28" Type="http://schemas.openxmlformats.org/officeDocument/2006/relationships/image" Target="../media/image56.wmf"/><Relationship Id="rId29" Type="http://schemas.openxmlformats.org/officeDocument/2006/relationships/oleObject" Target="../embeddings/oleObject23.bin"/><Relationship Id="rId30" Type="http://schemas.openxmlformats.org/officeDocument/2006/relationships/image" Target="../media/image57.wmf"/><Relationship Id="rId31" Type="http://schemas.openxmlformats.org/officeDocument/2006/relationships/oleObject" Target="../embeddings/oleObject24.bin"/><Relationship Id="rId32" Type="http://schemas.openxmlformats.org/officeDocument/2006/relationships/image" Target="../media/image58.wmf"/><Relationship Id="rId10" Type="http://schemas.openxmlformats.org/officeDocument/2006/relationships/oleObject" Target="../embeddings/oleObject14.bin"/><Relationship Id="rId11" Type="http://schemas.openxmlformats.org/officeDocument/2006/relationships/image" Target="../media/image48.wmf"/><Relationship Id="rId12" Type="http://schemas.openxmlformats.org/officeDocument/2006/relationships/oleObject" Target="../embeddings/oleObject15.bin"/><Relationship Id="rId13" Type="http://schemas.openxmlformats.org/officeDocument/2006/relationships/image" Target="../media/image49.wmf"/><Relationship Id="rId14" Type="http://schemas.openxmlformats.org/officeDocument/2006/relationships/image" Target="../media/image60.emf"/><Relationship Id="rId15" Type="http://schemas.openxmlformats.org/officeDocument/2006/relationships/oleObject" Target="../embeddings/oleObject16.bin"/><Relationship Id="rId16" Type="http://schemas.openxmlformats.org/officeDocument/2006/relationships/image" Target="../media/image50.wmf"/><Relationship Id="rId17" Type="http://schemas.openxmlformats.org/officeDocument/2006/relationships/oleObject" Target="../embeddings/oleObject17.bin"/><Relationship Id="rId18" Type="http://schemas.openxmlformats.org/officeDocument/2006/relationships/image" Target="../media/image51.wmf"/><Relationship Id="rId19" Type="http://schemas.openxmlformats.org/officeDocument/2006/relationships/oleObject" Target="../embeddings/oleObject18.bin"/><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image" Target="../media/image59.emf"/><Relationship Id="rId4" Type="http://schemas.openxmlformats.org/officeDocument/2006/relationships/oleObject" Target="../embeddings/oleObject11.bin"/><Relationship Id="rId5" Type="http://schemas.openxmlformats.org/officeDocument/2006/relationships/image" Target="../media/image45.wmf"/><Relationship Id="rId6" Type="http://schemas.openxmlformats.org/officeDocument/2006/relationships/oleObject" Target="../embeddings/oleObject12.bin"/><Relationship Id="rId7" Type="http://schemas.openxmlformats.org/officeDocument/2006/relationships/image" Target="../media/image46.wmf"/><Relationship Id="rId8" Type="http://schemas.openxmlformats.org/officeDocument/2006/relationships/oleObject" Target="../embeddings/oleObject13.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 Id="rId3" Type="http://schemas.openxmlformats.org/officeDocument/2006/relationships/image" Target="../media/image6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 Id="rId3"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9.gif"/><Relationship Id="rId4"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g"/><Relationship Id="rId3" Type="http://schemas.openxmlformats.org/officeDocument/2006/relationships/image" Target="../media/image76.jp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84.jpg"/><Relationship Id="rId4" Type="http://schemas.openxmlformats.org/officeDocument/2006/relationships/image" Target="../media/image85.jpg"/><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6.emf"/><Relationship Id="rId3" Type="http://schemas.openxmlformats.org/officeDocument/2006/relationships/image" Target="../media/image87.e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89.jpg"/><Relationship Id="rId5" Type="http://schemas.openxmlformats.org/officeDocument/2006/relationships/image" Target="../media/image90.jpeg"/><Relationship Id="rId6" Type="http://schemas.openxmlformats.org/officeDocument/2006/relationships/oleObject" Target="../embeddings/oleObject25.bin"/><Relationship Id="rId7" Type="http://schemas.openxmlformats.org/officeDocument/2006/relationships/image" Target="../media/image88.wmf"/><Relationship Id="rId8" Type="http://schemas.openxmlformats.org/officeDocument/2006/relationships/image" Target="../media/image91.jpe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83.jpg"/><Relationship Id="rId8" Type="http://schemas.openxmlformats.org/officeDocument/2006/relationships/image" Target="../media/image92.emf"/><Relationship Id="rId9" Type="http://schemas.openxmlformats.org/officeDocument/2006/relationships/image" Target="../media/image93.png"/><Relationship Id="rId10" Type="http://schemas.openxmlformats.org/officeDocument/2006/relationships/image" Target="../media/image94.emf"/><Relationship Id="rId11"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3.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jpeg"/><Relationship Id="rId1" Type="http://schemas.openxmlformats.org/officeDocument/2006/relationships/slideLayout" Target="../slideLayouts/slideLayout2.xml"/><Relationship Id="rId2" Type="http://schemas.openxmlformats.org/officeDocument/2006/relationships/image" Target="../media/image96.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 Id="rId3" Type="http://schemas.openxmlformats.org/officeDocument/2006/relationships/image" Target="../media/image10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 Id="rId3"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104.emf"/><Relationship Id="rId4" Type="http://schemas.openxmlformats.org/officeDocument/2006/relationships/image" Target="../media/image105.png"/><Relationship Id="rId1" Type="http://schemas.openxmlformats.org/officeDocument/2006/relationships/slideLayout" Target="../slideLayouts/slideLayout6.xml"/><Relationship Id="rId2" Type="http://schemas.openxmlformats.org/officeDocument/2006/relationships/image" Target="../media/image10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mapalmer@fnal.gov" TargetMode="External"/><Relationship Id="rId4" Type="http://schemas.openxmlformats.org/officeDocument/2006/relationships/hyperlink" Target="mailto:rdryne@lbl.gov" TargetMode="External"/><Relationship Id="rId5" Type="http://schemas.openxmlformats.org/officeDocument/2006/relationships/hyperlink" Target="mailto:bross@fnal.gov" TargetMode="External"/><Relationship Id="rId6" Type="http://schemas.openxmlformats.org/officeDocument/2006/relationships/hyperlink" Target="mailto:kaplan@iit.edu" TargetMode="External"/><Relationship Id="rId7" Type="http://schemas.openxmlformats.org/officeDocument/2006/relationships/hyperlink" Target="mailto:lipton@fnal.gov" TargetMode="External"/><Relationship Id="rId8" Type="http://schemas.openxmlformats.org/officeDocument/2006/relationships/hyperlink" Target="mailto:jpd@slac.stanford.edu" TargetMode="External"/><Relationship Id="rId1" Type="http://schemas.openxmlformats.org/officeDocument/2006/relationships/slideLayout" Target="../slideLayouts/slideLayout2.xml"/><Relationship Id="rId2" Type="http://schemas.openxmlformats.org/officeDocument/2006/relationships/hyperlink" Target="http://map.fnal.gov/"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8.emf"/><Relationship Id="rId5" Type="http://schemas.openxmlformats.org/officeDocument/2006/relationships/oleObject" Target="../embeddings/oleObject3.bin"/><Relationship Id="rId6" Type="http://schemas.openxmlformats.org/officeDocument/2006/relationships/image" Target="../media/image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24560"/>
            <a:ext cx="9066278" cy="2199640"/>
          </a:xfrm>
        </p:spPr>
        <p:txBody>
          <a:bodyPr>
            <a:normAutofit fontScale="90000"/>
          </a:bodyPr>
          <a:lstStyle/>
          <a:p>
            <a:r>
              <a:rPr lang="en-US" sz="4000" dirty="0" err="1" smtClean="0"/>
              <a:t>Muon</a:t>
            </a:r>
            <a:r>
              <a:rPr lang="en-US" sz="4000" dirty="0" smtClean="0"/>
              <a:t> Accelerators for the Next Generation of High Energy Physics Experiments</a:t>
            </a:r>
            <a:br>
              <a:rPr lang="en-US" sz="4000" dirty="0" smtClean="0"/>
            </a:br>
            <a:r>
              <a:rPr lang="en-US" sz="4000" dirty="0" smtClean="0"/>
              <a:t/>
            </a:r>
            <a:br>
              <a:rPr lang="en-US" sz="4000" dirty="0" smtClean="0"/>
            </a:br>
            <a:r>
              <a:rPr lang="en-US" sz="4000" dirty="0" smtClean="0"/>
              <a:t/>
            </a:r>
            <a:br>
              <a:rPr lang="en-US" sz="4000" dirty="0" smtClean="0"/>
            </a:br>
            <a:endParaRPr lang="en-US" sz="4000" dirty="0"/>
          </a:p>
        </p:txBody>
      </p:sp>
      <p:sp>
        <p:nvSpPr>
          <p:cNvPr id="3" name="Subtitle 2"/>
          <p:cNvSpPr>
            <a:spLocks noGrp="1"/>
          </p:cNvSpPr>
          <p:nvPr>
            <p:ph type="subTitle" idx="1"/>
          </p:nvPr>
        </p:nvSpPr>
        <p:spPr>
          <a:xfrm>
            <a:off x="2471481" y="2052080"/>
            <a:ext cx="6594797" cy="1752600"/>
          </a:xfrm>
        </p:spPr>
        <p:txBody>
          <a:bodyPr>
            <a:normAutofit fontScale="92500"/>
          </a:bodyPr>
          <a:lstStyle/>
          <a:p>
            <a:r>
              <a:rPr lang="en-US" dirty="0" smtClean="0"/>
              <a:t>Mark A. Palmer</a:t>
            </a:r>
          </a:p>
          <a:p>
            <a:r>
              <a:rPr lang="en-US" dirty="0" smtClean="0"/>
              <a:t>Director, U.S. </a:t>
            </a:r>
            <a:r>
              <a:rPr lang="en-US" dirty="0" err="1" smtClean="0"/>
              <a:t>Muon</a:t>
            </a:r>
            <a:r>
              <a:rPr lang="en-US" dirty="0" smtClean="0"/>
              <a:t> Accelerator Program</a:t>
            </a:r>
          </a:p>
          <a:p>
            <a:r>
              <a:rPr lang="en-US" dirty="0" smtClean="0"/>
              <a:t>September 9, 2013</a:t>
            </a:r>
            <a:endParaRPr lang="en-US" dirty="0"/>
          </a:p>
        </p:txBody>
      </p:sp>
      <p:pic>
        <p:nvPicPr>
          <p:cNvPr id="5" name="Picture 4"/>
          <p:cNvPicPr>
            <a:picLocks noChangeAspect="1"/>
          </p:cNvPicPr>
          <p:nvPr/>
        </p:nvPicPr>
        <p:blipFill>
          <a:blip r:embed="rId2"/>
          <a:stretch>
            <a:fillRect/>
          </a:stretch>
        </p:blipFill>
        <p:spPr>
          <a:xfrm>
            <a:off x="2032000" y="3479800"/>
            <a:ext cx="5080000" cy="3378200"/>
          </a:xfrm>
          <a:prstGeom prst="rect">
            <a:avLst/>
          </a:prstGeom>
        </p:spPr>
      </p:pic>
    </p:spTree>
    <p:extLst>
      <p:ext uri="{BB962C8B-B14F-4D97-AF65-F5344CB8AC3E}">
        <p14:creationId xmlns:p14="http://schemas.microsoft.com/office/powerpoint/2010/main" val="23324157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Ionization Cooling</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8A5FAC83-C8C4-8046-B35B-A89823688311}" type="slidenum">
              <a:rPr lang="en-US" smtClean="0"/>
              <a:t>10</a:t>
            </a:fld>
            <a:endParaRPr lang="en-US"/>
          </a:p>
        </p:txBody>
      </p:sp>
      <p:pic>
        <p:nvPicPr>
          <p:cNvPr id="7" name="Content Placeholder 6" descr="Screen Shot 2012-07-10 at 10.27.5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7354" t="12146" b="11598"/>
          <a:stretch/>
        </p:blipFill>
        <p:spPr>
          <a:xfrm>
            <a:off x="70156" y="1200250"/>
            <a:ext cx="9073844" cy="4743350"/>
          </a:xfrm>
        </p:spPr>
      </p:pic>
      <p:sp>
        <p:nvSpPr>
          <p:cNvPr id="3" name="Date Placeholder 2"/>
          <p:cNvSpPr>
            <a:spLocks noGrp="1"/>
          </p:cNvSpPr>
          <p:nvPr>
            <p:ph type="dt" sz="half" idx="10"/>
          </p:nvPr>
        </p:nvSpPr>
        <p:spPr/>
        <p:txBody>
          <a:bodyPr/>
          <a:lstStyle/>
          <a:p>
            <a:r>
              <a:rPr lang="en-US" smtClean="0"/>
              <a:t>September 19, 2013</a:t>
            </a:r>
            <a:endParaRPr lang="en-US"/>
          </a:p>
        </p:txBody>
      </p:sp>
    </p:spTree>
    <p:extLst>
      <p:ext uri="{BB962C8B-B14F-4D97-AF65-F5344CB8AC3E}">
        <p14:creationId xmlns:p14="http://schemas.microsoft.com/office/powerpoint/2010/main" val="25768372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b="3752"/>
          <a:stretch/>
        </p:blipFill>
        <p:spPr>
          <a:xfrm>
            <a:off x="317500" y="2197101"/>
            <a:ext cx="8421434" cy="4203699"/>
          </a:xfrm>
          <a:prstGeom prst="rect">
            <a:avLst/>
          </a:prstGeom>
        </p:spPr>
      </p:pic>
      <p:sp>
        <p:nvSpPr>
          <p:cNvPr id="2" name="Title 1"/>
          <p:cNvSpPr>
            <a:spLocks noGrp="1"/>
          </p:cNvSpPr>
          <p:nvPr>
            <p:ph type="title"/>
          </p:nvPr>
        </p:nvSpPr>
        <p:spPr>
          <a:xfrm>
            <a:off x="1276350" y="109538"/>
            <a:ext cx="6978650" cy="601662"/>
          </a:xfrm>
        </p:spPr>
        <p:txBody>
          <a:bodyPr>
            <a:normAutofit/>
          </a:bodyPr>
          <a:lstStyle/>
          <a:p>
            <a:r>
              <a:rPr lang="en-US" dirty="0" smtClean="0"/>
              <a:t>Facility Scales</a:t>
            </a:r>
            <a:endParaRPr lang="en-US" dirty="0"/>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8A5FAC83-C8C4-8046-B35B-A89823688311}" type="slidenum">
              <a:rPr lang="en-US" smtClean="0"/>
              <a:t>11</a:t>
            </a:fld>
            <a:endParaRPr lang="en-US"/>
          </a:p>
        </p:txBody>
      </p:sp>
      <p:sp>
        <p:nvSpPr>
          <p:cNvPr id="3" name="Content Placeholder 2"/>
          <p:cNvSpPr>
            <a:spLocks noGrp="1"/>
          </p:cNvSpPr>
          <p:nvPr>
            <p:ph idx="1"/>
          </p:nvPr>
        </p:nvSpPr>
        <p:spPr>
          <a:xfrm>
            <a:off x="119053" y="711200"/>
            <a:ext cx="8915813" cy="1605280"/>
          </a:xfrm>
        </p:spPr>
        <p:txBody>
          <a:bodyPr>
            <a:normAutofit fontScale="85000" lnSpcReduction="10000"/>
          </a:bodyPr>
          <a:lstStyle/>
          <a:p>
            <a:r>
              <a:rPr lang="en-US" dirty="0" smtClean="0"/>
              <a:t>The footprint of a </a:t>
            </a:r>
            <a:r>
              <a:rPr lang="en-US" dirty="0" err="1" smtClean="0"/>
              <a:t>muon</a:t>
            </a:r>
            <a:r>
              <a:rPr lang="en-US" dirty="0" smtClean="0"/>
              <a:t> collider can be much smaller than other facilities</a:t>
            </a:r>
          </a:p>
          <a:p>
            <a:pPr lvl="1"/>
            <a:r>
              <a:rPr lang="en-US" dirty="0" smtClean="0"/>
              <a:t>Provides for a more flexible </a:t>
            </a:r>
            <a:r>
              <a:rPr lang="en-US" dirty="0" smtClean="0"/>
              <a:t>site </a:t>
            </a:r>
            <a:r>
              <a:rPr lang="en-US" dirty="0" smtClean="0"/>
              <a:t>choice</a:t>
            </a:r>
          </a:p>
          <a:p>
            <a:pPr lvl="1"/>
            <a:r>
              <a:rPr lang="en-US" dirty="0" smtClean="0"/>
              <a:t>Has the potential to provide cost savings in a fully engineered design</a:t>
            </a:r>
          </a:p>
          <a:p>
            <a:pPr lvl="1"/>
            <a:endParaRPr lang="en-US" dirty="0"/>
          </a:p>
        </p:txBody>
      </p:sp>
    </p:spTree>
    <p:extLst>
      <p:ext uri="{BB962C8B-B14F-4D97-AF65-F5344CB8AC3E}">
        <p14:creationId xmlns:p14="http://schemas.microsoft.com/office/powerpoint/2010/main" val="4931459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Date Placeholder 3"/>
          <p:cNvSpPr>
            <a:spLocks noGrp="1"/>
          </p:cNvSpPr>
          <p:nvPr>
            <p:ph type="dt" sz="quarter" idx="10"/>
          </p:nvPr>
        </p:nvSpPr>
        <p:spPr>
          <a:noFill/>
        </p:spPr>
        <p:txBody>
          <a:bodyPr/>
          <a:lstStyle/>
          <a:p>
            <a:r>
              <a:rPr lang="en-US" smtClean="0"/>
              <a:t>September 19, 2013</a:t>
            </a:r>
            <a:endParaRPr lang="en-US"/>
          </a:p>
        </p:txBody>
      </p:sp>
      <p:sp>
        <p:nvSpPr>
          <p:cNvPr id="27652" name="Footer Placeholder 4"/>
          <p:cNvSpPr>
            <a:spLocks noGrp="1"/>
          </p:cNvSpPr>
          <p:nvPr>
            <p:ph type="ftr" sz="quarter" idx="11"/>
          </p:nvPr>
        </p:nvSpPr>
        <p:spPr>
          <a:noFill/>
        </p:spPr>
        <p:txBody>
          <a:bodyPr/>
          <a:lstStyle/>
          <a:p>
            <a:r>
              <a:rPr lang="en-US" smtClean="0"/>
              <a:t>Illinois Institute of Technology Physics Colloquium</a:t>
            </a:r>
            <a:endParaRPr lang="en-US"/>
          </a:p>
        </p:txBody>
      </p:sp>
      <p:sp>
        <p:nvSpPr>
          <p:cNvPr id="27653" name="Slide Number Placeholder 5"/>
          <p:cNvSpPr>
            <a:spLocks noGrp="1"/>
          </p:cNvSpPr>
          <p:nvPr>
            <p:ph type="sldNum" sz="quarter" idx="12"/>
          </p:nvPr>
        </p:nvSpPr>
        <p:spPr>
          <a:noFill/>
        </p:spPr>
        <p:txBody>
          <a:bodyPr/>
          <a:lstStyle/>
          <a:p>
            <a:fld id="{7AE53AC9-407E-6641-871D-7A1D63336DF8}" type="slidenum">
              <a:rPr lang="en-US" smtClean="0"/>
              <a:pPr/>
              <a:t>12</a:t>
            </a:fld>
            <a:endParaRPr lang="en-US" smtClean="0"/>
          </a:p>
        </p:txBody>
      </p:sp>
      <p:sp>
        <p:nvSpPr>
          <p:cNvPr id="27654" name="Rectangle 2"/>
          <p:cNvSpPr>
            <a:spLocks noGrp="1" noChangeArrowheads="1"/>
          </p:cNvSpPr>
          <p:nvPr>
            <p:ph type="title"/>
          </p:nvPr>
        </p:nvSpPr>
        <p:spPr>
          <a:xfrm>
            <a:off x="1276350" y="109538"/>
            <a:ext cx="6978650" cy="779462"/>
          </a:xfrm>
        </p:spPr>
        <p:txBody>
          <a:bodyPr>
            <a:normAutofit/>
          </a:bodyPr>
          <a:lstStyle/>
          <a:p>
            <a:pPr eaLnBrk="1" hangingPunct="1"/>
            <a:r>
              <a:rPr lang="en-US" dirty="0" smtClean="0"/>
              <a:t>Luminosity</a:t>
            </a:r>
            <a:endParaRPr lang="en-US" dirty="0"/>
          </a:p>
        </p:txBody>
      </p:sp>
      <p:sp>
        <p:nvSpPr>
          <p:cNvPr id="27655" name="Rectangle 3"/>
          <p:cNvSpPr>
            <a:spLocks noGrp="1" noChangeArrowheads="1"/>
          </p:cNvSpPr>
          <p:nvPr>
            <p:ph type="body" idx="1"/>
          </p:nvPr>
        </p:nvSpPr>
        <p:spPr>
          <a:xfrm>
            <a:off x="0" y="797560"/>
            <a:ext cx="9144000" cy="5867400"/>
          </a:xfrm>
        </p:spPr>
        <p:txBody>
          <a:bodyPr>
            <a:normAutofit lnSpcReduction="10000"/>
          </a:bodyPr>
          <a:lstStyle/>
          <a:p>
            <a:pPr eaLnBrk="1" hangingPunct="1"/>
            <a:r>
              <a:rPr lang="en-US" dirty="0"/>
              <a:t>The principle parameter driver is the production of luminosity at </a:t>
            </a:r>
            <a:r>
              <a:rPr lang="en-US" dirty="0" smtClean="0"/>
              <a:t>a single </a:t>
            </a:r>
            <a:r>
              <a:rPr lang="en-US" dirty="0"/>
              <a:t>collision point</a:t>
            </a:r>
          </a:p>
          <a:p>
            <a:pPr marL="0" indent="0" eaLnBrk="1" hangingPunct="1">
              <a:buNone/>
            </a:pPr>
            <a:endParaRPr lang="en-US" dirty="0">
              <a:solidFill>
                <a:srgbClr val="FF0000"/>
              </a:solidFill>
            </a:endParaRPr>
          </a:p>
          <a:p>
            <a:pPr marL="0" indent="0" eaLnBrk="1" hangingPunct="1">
              <a:buNone/>
            </a:pPr>
            <a:r>
              <a:rPr lang="en-US" sz="1800" dirty="0"/>
              <a:t>	</a:t>
            </a:r>
          </a:p>
          <a:p>
            <a:pPr marL="0" indent="0" eaLnBrk="1" hangingPunct="1">
              <a:buNone/>
            </a:pPr>
            <a:r>
              <a:rPr lang="en-US" sz="1800" dirty="0"/>
              <a:t>	</a:t>
            </a:r>
          </a:p>
          <a:p>
            <a:pPr eaLnBrk="1" hangingPunct="1"/>
            <a:r>
              <a:rPr lang="en-US" dirty="0"/>
              <a:t>where </a:t>
            </a:r>
          </a:p>
          <a:p>
            <a:pPr marL="0" indent="0" eaLnBrk="1" hangingPunct="1">
              <a:buNone/>
            </a:pPr>
            <a:r>
              <a:rPr lang="en-US" sz="1800" dirty="0"/>
              <a:t>	N is the number of particles per bunch (</a:t>
            </a:r>
            <a:r>
              <a:rPr lang="en-US" sz="1800" i="1" dirty="0"/>
              <a:t>assumed equal for all bunches</a:t>
            </a:r>
            <a:r>
              <a:rPr lang="en-US" sz="1800" dirty="0"/>
              <a:t>) </a:t>
            </a:r>
          </a:p>
          <a:p>
            <a:pPr marL="0" indent="0" eaLnBrk="1" hangingPunct="1">
              <a:buNone/>
            </a:pPr>
            <a:r>
              <a:rPr lang="en-US" sz="1800" dirty="0"/>
              <a:t>	</a:t>
            </a:r>
            <a:r>
              <a:rPr lang="en-US" sz="1800" dirty="0" err="1">
                <a:latin typeface="Lucida Calligraphy" charset="0"/>
              </a:rPr>
              <a:t>f</a:t>
            </a:r>
            <a:r>
              <a:rPr lang="en-US" sz="1800" baseline="-25000" dirty="0" err="1"/>
              <a:t>coll</a:t>
            </a:r>
            <a:r>
              <a:rPr lang="en-US" sz="1800" dirty="0"/>
              <a:t> is the overall collision rate at the interaction point (IP)</a:t>
            </a:r>
          </a:p>
          <a:p>
            <a:pPr marL="0" indent="0" eaLnBrk="1" hangingPunct="1">
              <a:buNone/>
            </a:pPr>
            <a:r>
              <a:rPr lang="en-US" sz="1800" dirty="0">
                <a:latin typeface="Symbol" charset="2"/>
              </a:rPr>
              <a:t>	</a:t>
            </a:r>
            <a:r>
              <a:rPr lang="en-US" sz="1800" dirty="0" err="1">
                <a:latin typeface="Symbol" charset="2"/>
              </a:rPr>
              <a:t>s</a:t>
            </a:r>
            <a:r>
              <a:rPr lang="en-US" sz="1800" baseline="-25000" dirty="0" err="1"/>
              <a:t>x</a:t>
            </a:r>
            <a:r>
              <a:rPr lang="en-US" sz="1800" dirty="0"/>
              <a:t> and </a:t>
            </a:r>
            <a:r>
              <a:rPr lang="en-US" sz="1800" dirty="0" err="1">
                <a:latin typeface="Symbol" charset="2"/>
              </a:rPr>
              <a:t>s</a:t>
            </a:r>
            <a:r>
              <a:rPr lang="en-US" sz="1800" baseline="-25000" dirty="0" err="1"/>
              <a:t>y</a:t>
            </a:r>
            <a:r>
              <a:rPr lang="en-US" sz="1800" dirty="0"/>
              <a:t> are the horizontal and vertical beam sizes (</a:t>
            </a:r>
            <a:r>
              <a:rPr lang="en-US" sz="1800" i="1" dirty="0"/>
              <a:t>assumed equal for </a:t>
            </a:r>
          </a:p>
          <a:p>
            <a:pPr marL="0" indent="0" eaLnBrk="1" hangingPunct="1">
              <a:buNone/>
            </a:pPr>
            <a:r>
              <a:rPr lang="en-US" sz="1800" i="1" dirty="0"/>
              <a:t>	all bunches</a:t>
            </a:r>
            <a:r>
              <a:rPr lang="en-US" sz="1800" dirty="0"/>
              <a:t>)</a:t>
            </a:r>
          </a:p>
          <a:p>
            <a:pPr marL="0" indent="0" eaLnBrk="1" hangingPunct="1">
              <a:buNone/>
            </a:pPr>
            <a:r>
              <a:rPr lang="en-US" sz="1800" dirty="0"/>
              <a:t>	</a:t>
            </a:r>
            <a:r>
              <a:rPr lang="en-US" sz="1800" dirty="0">
                <a:latin typeface="Lucida Calligraphy" charset="0"/>
              </a:rPr>
              <a:t>H</a:t>
            </a:r>
            <a:r>
              <a:rPr lang="en-US" sz="1800" baseline="-25000" dirty="0"/>
              <a:t>D</a:t>
            </a:r>
            <a:r>
              <a:rPr lang="en-US" sz="1800" dirty="0"/>
              <a:t> is the luminosity enhancement factor </a:t>
            </a:r>
          </a:p>
          <a:p>
            <a:pPr eaLnBrk="1" hangingPunct="1"/>
            <a:r>
              <a:rPr lang="en-US" dirty="0"/>
              <a:t>Ideally we want:</a:t>
            </a:r>
          </a:p>
          <a:p>
            <a:pPr lvl="1" eaLnBrk="1" hangingPunct="1"/>
            <a:r>
              <a:rPr lang="en-US" dirty="0"/>
              <a:t>High intensity bunches</a:t>
            </a:r>
          </a:p>
          <a:p>
            <a:pPr lvl="1" eaLnBrk="1" hangingPunct="1"/>
            <a:r>
              <a:rPr lang="en-US" dirty="0"/>
              <a:t>High repetition rate</a:t>
            </a:r>
          </a:p>
          <a:p>
            <a:pPr lvl="1" eaLnBrk="1" hangingPunct="1"/>
            <a:r>
              <a:rPr lang="en-US" dirty="0"/>
              <a:t>Small transverse beam sizes</a:t>
            </a:r>
            <a:endParaRPr lang="en-US" i="1" dirty="0">
              <a:ea typeface="Arial" charset="0"/>
              <a:cs typeface="Arial" charset="0"/>
            </a:endParaRPr>
          </a:p>
        </p:txBody>
      </p:sp>
      <p:sp>
        <p:nvSpPr>
          <p:cNvPr id="2" name="TextBox 1"/>
          <p:cNvSpPr txBox="1"/>
          <p:nvPr/>
        </p:nvSpPr>
        <p:spPr>
          <a:xfrm>
            <a:off x="4597400" y="2026920"/>
            <a:ext cx="2972689" cy="461665"/>
          </a:xfrm>
          <a:prstGeom prst="rect">
            <a:avLst/>
          </a:prstGeom>
          <a:noFill/>
        </p:spPr>
        <p:txBody>
          <a:bodyPr wrap="none" rtlCol="0">
            <a:spAutoFit/>
          </a:bodyPr>
          <a:lstStyle/>
          <a:p>
            <a:r>
              <a:rPr lang="en-US" sz="2400" dirty="0" smtClean="0">
                <a:solidFill>
                  <a:srgbClr val="FFFF00"/>
                </a:solidFill>
              </a:rPr>
              <a:t>Linear Collider Form</a:t>
            </a:r>
            <a:endParaRPr lang="en-US" sz="2400" dirty="0">
              <a:solidFill>
                <a:srgbClr val="FFFF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681411946"/>
              </p:ext>
            </p:extLst>
          </p:nvPr>
        </p:nvGraphicFramePr>
        <p:xfrm>
          <a:off x="1651000" y="1691560"/>
          <a:ext cx="2724558" cy="1235555"/>
        </p:xfrm>
        <a:graphic>
          <a:graphicData uri="http://schemas.openxmlformats.org/presentationml/2006/ole">
            <mc:AlternateContent xmlns:mc="http://schemas.openxmlformats.org/markup-compatibility/2006">
              <mc:Choice xmlns:v="urn:schemas-microsoft-com:vml" Requires="v">
                <p:oleObj spid="_x0000_s18442" name="Equation" r:id="rId4" imgW="1092200" imgH="495300" progId="Equation.DSMT4">
                  <p:embed/>
                </p:oleObj>
              </mc:Choice>
              <mc:Fallback>
                <p:oleObj name="Equation" r:id="rId4" imgW="1092200" imgH="495300" progId="Equation.DSMT4">
                  <p:embed/>
                  <p:pic>
                    <p:nvPicPr>
                      <p:cNvPr id="0" name=""/>
                      <p:cNvPicPr/>
                      <p:nvPr/>
                    </p:nvPicPr>
                    <p:blipFill>
                      <a:blip r:embed="rId5"/>
                      <a:stretch>
                        <a:fillRect/>
                      </a:stretch>
                    </p:blipFill>
                    <p:spPr>
                      <a:xfrm>
                        <a:off x="1651000" y="1691560"/>
                        <a:ext cx="2724558" cy="1235555"/>
                      </a:xfrm>
                      <a:prstGeom prst="rect">
                        <a:avLst/>
                      </a:prstGeom>
                    </p:spPr>
                  </p:pic>
                </p:oleObj>
              </mc:Fallback>
            </mc:AlternateContent>
          </a:graphicData>
        </a:graphic>
      </p:graphicFrame>
    </p:spTree>
    <p:extLst>
      <p:ext uri="{BB962C8B-B14F-4D97-AF65-F5344CB8AC3E}">
        <p14:creationId xmlns:p14="http://schemas.microsoft.com/office/powerpoint/2010/main" val="14608571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Date Placeholder 3"/>
          <p:cNvSpPr>
            <a:spLocks noGrp="1"/>
          </p:cNvSpPr>
          <p:nvPr>
            <p:ph type="dt" sz="quarter" idx="10"/>
          </p:nvPr>
        </p:nvSpPr>
        <p:spPr>
          <a:noFill/>
        </p:spPr>
        <p:txBody>
          <a:bodyPr/>
          <a:lstStyle/>
          <a:p>
            <a:r>
              <a:rPr lang="en-US" smtClean="0"/>
              <a:t>September 19, 2013</a:t>
            </a:r>
            <a:endParaRPr lang="en-US"/>
          </a:p>
        </p:txBody>
      </p:sp>
      <p:sp>
        <p:nvSpPr>
          <p:cNvPr id="29700" name="Footer Placeholder 4"/>
          <p:cNvSpPr>
            <a:spLocks noGrp="1"/>
          </p:cNvSpPr>
          <p:nvPr>
            <p:ph type="ftr" sz="quarter" idx="11"/>
          </p:nvPr>
        </p:nvSpPr>
        <p:spPr>
          <a:noFill/>
        </p:spPr>
        <p:txBody>
          <a:bodyPr/>
          <a:lstStyle/>
          <a:p>
            <a:r>
              <a:rPr lang="en-US" smtClean="0"/>
              <a:t>Illinois Institute of Technology Physics Colloquium</a:t>
            </a:r>
            <a:endParaRPr lang="en-US"/>
          </a:p>
        </p:txBody>
      </p:sp>
      <p:sp>
        <p:nvSpPr>
          <p:cNvPr id="29701" name="Slide Number Placeholder 5"/>
          <p:cNvSpPr>
            <a:spLocks noGrp="1"/>
          </p:cNvSpPr>
          <p:nvPr>
            <p:ph type="sldNum" sz="quarter" idx="12"/>
          </p:nvPr>
        </p:nvSpPr>
        <p:spPr>
          <a:noFill/>
        </p:spPr>
        <p:txBody>
          <a:bodyPr/>
          <a:lstStyle/>
          <a:p>
            <a:fld id="{3895D55E-533D-8740-92AF-6D61DCDE7461}" type="slidenum">
              <a:rPr lang="en-US" smtClean="0"/>
              <a:pPr/>
              <a:t>13</a:t>
            </a:fld>
            <a:endParaRPr lang="en-US" smtClean="0"/>
          </a:p>
        </p:txBody>
      </p:sp>
      <p:sp>
        <p:nvSpPr>
          <p:cNvPr id="29702" name="Rectangle 2"/>
          <p:cNvSpPr>
            <a:spLocks noGrp="1" noChangeArrowheads="1"/>
          </p:cNvSpPr>
          <p:nvPr>
            <p:ph type="title"/>
          </p:nvPr>
        </p:nvSpPr>
        <p:spPr>
          <a:xfrm>
            <a:off x="1276350" y="20638"/>
            <a:ext cx="6978650" cy="931862"/>
          </a:xfrm>
        </p:spPr>
        <p:txBody>
          <a:bodyPr>
            <a:normAutofit fontScale="90000"/>
          </a:bodyPr>
          <a:lstStyle/>
          <a:p>
            <a:pPr eaLnBrk="1" hangingPunct="1"/>
            <a:r>
              <a:rPr lang="en-US" dirty="0" smtClean="0"/>
              <a:t>ILC Parameters </a:t>
            </a:r>
            <a:r>
              <a:rPr lang="en-US" dirty="0"/>
              <a:t>at the Interaction Point</a:t>
            </a:r>
          </a:p>
        </p:txBody>
      </p:sp>
      <p:sp>
        <p:nvSpPr>
          <p:cNvPr id="29703" name="Rectangle 3"/>
          <p:cNvSpPr>
            <a:spLocks noGrp="1" noChangeArrowheads="1"/>
          </p:cNvSpPr>
          <p:nvPr>
            <p:ph type="body" idx="1"/>
          </p:nvPr>
        </p:nvSpPr>
        <p:spPr>
          <a:xfrm>
            <a:off x="0" y="711200"/>
            <a:ext cx="9042400" cy="5880100"/>
          </a:xfrm>
        </p:spPr>
        <p:txBody>
          <a:bodyPr>
            <a:normAutofit/>
          </a:bodyPr>
          <a:lstStyle/>
          <a:p>
            <a:pPr eaLnBrk="1" hangingPunct="1">
              <a:lnSpc>
                <a:spcPct val="110000"/>
              </a:lnSpc>
            </a:pPr>
            <a:r>
              <a:rPr lang="en-US" sz="2000" dirty="0"/>
              <a:t>The parameters at the interaction point have been chosen to </a:t>
            </a:r>
            <a:r>
              <a:rPr lang="en-US" sz="2000" dirty="0" smtClean="0"/>
              <a:t/>
            </a:r>
            <a:br>
              <a:rPr lang="en-US" sz="2000" dirty="0" smtClean="0"/>
            </a:br>
            <a:r>
              <a:rPr lang="en-US" sz="2000" dirty="0" smtClean="0"/>
              <a:t>provide </a:t>
            </a:r>
            <a:r>
              <a:rPr lang="en-US" sz="2000" dirty="0"/>
              <a:t>a nominal luminosity of 2</a:t>
            </a:r>
            <a:r>
              <a:rPr lang="en-US" sz="2000" dirty="0">
                <a:ea typeface="Arial" charset="0"/>
                <a:cs typeface="Arial" charset="0"/>
              </a:rPr>
              <a:t>×10</a:t>
            </a:r>
            <a:r>
              <a:rPr lang="en-US" sz="2000" baseline="30000" dirty="0">
                <a:ea typeface="Arial" charset="0"/>
                <a:cs typeface="Arial" charset="0"/>
              </a:rPr>
              <a:t>34 </a:t>
            </a:r>
            <a:r>
              <a:rPr lang="en-US" sz="2000" dirty="0">
                <a:ea typeface="Arial" charset="0"/>
                <a:cs typeface="Arial" charset="0"/>
              </a:rPr>
              <a:t>cm</a:t>
            </a:r>
            <a:r>
              <a:rPr lang="en-US" sz="2000" baseline="30000" dirty="0">
                <a:ea typeface="Arial" charset="0"/>
                <a:cs typeface="Arial" charset="0"/>
              </a:rPr>
              <a:t>-2</a:t>
            </a:r>
            <a:r>
              <a:rPr lang="en-US" sz="2000" dirty="0">
                <a:ea typeface="Arial" charset="0"/>
                <a:cs typeface="Arial" charset="0"/>
              </a:rPr>
              <a:t>s</a:t>
            </a:r>
            <a:r>
              <a:rPr lang="en-US" sz="2000" baseline="30000" dirty="0">
                <a:ea typeface="Arial" charset="0"/>
                <a:cs typeface="Arial" charset="0"/>
              </a:rPr>
              <a:t>-1</a:t>
            </a:r>
            <a:r>
              <a:rPr lang="en-US" sz="2000" dirty="0">
                <a:ea typeface="Arial" charset="0"/>
                <a:cs typeface="Arial" charset="0"/>
              </a:rPr>
              <a:t>.  With</a:t>
            </a:r>
            <a:endParaRPr lang="en-US" sz="2400" dirty="0">
              <a:ea typeface="Arial" charset="0"/>
              <a:cs typeface="Arial" charset="0"/>
            </a:endParaRPr>
          </a:p>
          <a:p>
            <a:pPr lvl="1" eaLnBrk="1" hangingPunct="1">
              <a:lnSpc>
                <a:spcPct val="110000"/>
              </a:lnSpc>
              <a:buFontTx/>
              <a:buNone/>
            </a:pPr>
            <a:r>
              <a:rPr lang="en-US" sz="2000" dirty="0"/>
              <a:t>N = 2</a:t>
            </a:r>
            <a:r>
              <a:rPr lang="en-US" sz="2000" dirty="0">
                <a:ea typeface="Arial" charset="0"/>
                <a:cs typeface="Arial" charset="0"/>
              </a:rPr>
              <a:t>×10</a:t>
            </a:r>
            <a:r>
              <a:rPr lang="en-US" sz="2000" baseline="30000" dirty="0">
                <a:ea typeface="Arial" charset="0"/>
                <a:cs typeface="Arial" charset="0"/>
              </a:rPr>
              <a:t>10</a:t>
            </a:r>
            <a:r>
              <a:rPr lang="en-US" sz="2000" dirty="0">
                <a:ea typeface="Arial" charset="0"/>
                <a:cs typeface="Arial" charset="0"/>
              </a:rPr>
              <a:t> particles/bunch</a:t>
            </a:r>
          </a:p>
          <a:p>
            <a:pPr lvl="1" eaLnBrk="1" hangingPunct="1">
              <a:lnSpc>
                <a:spcPct val="110000"/>
              </a:lnSpc>
              <a:buFontTx/>
              <a:buNone/>
            </a:pPr>
            <a:r>
              <a:rPr lang="en-US" sz="2000" dirty="0" err="1">
                <a:latin typeface="Symbol" charset="2"/>
                <a:ea typeface="Arial" charset="0"/>
                <a:cs typeface="Arial" charset="0"/>
              </a:rPr>
              <a:t>s</a:t>
            </a:r>
            <a:r>
              <a:rPr lang="en-US" sz="2000" baseline="-25000" dirty="0" err="1">
                <a:ea typeface="Arial" charset="0"/>
                <a:cs typeface="Arial" charset="0"/>
              </a:rPr>
              <a:t>x</a:t>
            </a:r>
            <a:r>
              <a:rPr lang="en-US" sz="2000" dirty="0">
                <a:ea typeface="Arial" charset="0"/>
                <a:cs typeface="Arial" charset="0"/>
              </a:rPr>
              <a:t> ~ 640 nm </a:t>
            </a:r>
            <a:r>
              <a:rPr lang="en-US" sz="2000" dirty="0" err="1">
                <a:ea typeface="Arial" charset="0"/>
                <a:cs typeface="Arial" charset="0"/>
                <a:sym typeface="Symbol" charset="2"/>
              </a:rPr>
              <a:t></a:t>
            </a:r>
            <a:r>
              <a:rPr lang="en-US" sz="2000" dirty="0">
                <a:ea typeface="Arial" charset="0"/>
                <a:cs typeface="Arial" charset="0"/>
                <a:sym typeface="Symbol" charset="2"/>
              </a:rPr>
              <a:t> </a:t>
            </a:r>
            <a:r>
              <a:rPr lang="en-US" sz="2000" dirty="0" err="1">
                <a:latin typeface="Symbol" charset="2"/>
                <a:ea typeface="Arial" charset="0"/>
                <a:cs typeface="Arial" charset="0"/>
                <a:sym typeface="Symbol" charset="2"/>
              </a:rPr>
              <a:t>b</a:t>
            </a:r>
            <a:r>
              <a:rPr lang="en-US" sz="2000" baseline="-25000" dirty="0" err="1">
                <a:ea typeface="Arial" charset="0"/>
                <a:cs typeface="Arial" charset="0"/>
                <a:sym typeface="Symbol" charset="2"/>
              </a:rPr>
              <a:t>x</a:t>
            </a:r>
            <a:r>
              <a:rPr lang="en-US" sz="2000" baseline="30000" dirty="0">
                <a:ea typeface="Arial" charset="0"/>
                <a:cs typeface="Arial" charset="0"/>
                <a:sym typeface="Symbol" charset="2"/>
              </a:rPr>
              <a:t>*</a:t>
            </a:r>
            <a:r>
              <a:rPr lang="en-US" sz="2000" dirty="0">
                <a:ea typeface="Arial" charset="0"/>
                <a:cs typeface="Arial" charset="0"/>
                <a:sym typeface="Symbol" charset="2"/>
              </a:rPr>
              <a:t> = 20  mm, </a:t>
            </a:r>
            <a:r>
              <a:rPr lang="en-US" sz="2000" dirty="0">
                <a:latin typeface="Symbol" charset="2"/>
                <a:ea typeface="Arial" charset="0"/>
                <a:cs typeface="Arial" charset="0"/>
                <a:sym typeface="Symbol" charset="2"/>
              </a:rPr>
              <a:t>e</a:t>
            </a:r>
            <a:r>
              <a:rPr lang="en-US" sz="2000" baseline="-25000" dirty="0">
                <a:ea typeface="Arial" charset="0"/>
                <a:cs typeface="Arial" charset="0"/>
                <a:sym typeface="Symbol" charset="2"/>
              </a:rPr>
              <a:t>x</a:t>
            </a:r>
            <a:r>
              <a:rPr lang="en-US" sz="2000" dirty="0">
                <a:ea typeface="Arial" charset="0"/>
                <a:cs typeface="Arial" charset="0"/>
                <a:sym typeface="Symbol" charset="2"/>
              </a:rPr>
              <a:t> = 20    pm-</a:t>
            </a:r>
            <a:r>
              <a:rPr lang="en-US" sz="2000" dirty="0" err="1">
                <a:ea typeface="Arial" charset="0"/>
                <a:cs typeface="Arial" charset="0"/>
                <a:sym typeface="Symbol" charset="2"/>
              </a:rPr>
              <a:t>rad</a:t>
            </a:r>
            <a:r>
              <a:rPr lang="en-US" sz="2000" dirty="0">
                <a:ea typeface="Arial" charset="0"/>
                <a:cs typeface="Arial" charset="0"/>
                <a:sym typeface="Symbol" charset="2"/>
              </a:rPr>
              <a:t> </a:t>
            </a:r>
          </a:p>
          <a:p>
            <a:pPr lvl="1" eaLnBrk="1" hangingPunct="1">
              <a:lnSpc>
                <a:spcPct val="110000"/>
              </a:lnSpc>
              <a:buFontTx/>
              <a:buNone/>
            </a:pPr>
            <a:r>
              <a:rPr lang="en-US" sz="2000" dirty="0" err="1">
                <a:latin typeface="Symbol" charset="2"/>
                <a:ea typeface="Arial" charset="0"/>
                <a:cs typeface="Arial" charset="0"/>
              </a:rPr>
              <a:t>s</a:t>
            </a:r>
            <a:r>
              <a:rPr lang="en-US" sz="2000" baseline="-25000" dirty="0" err="1">
                <a:ea typeface="Arial" charset="0"/>
                <a:cs typeface="Arial" charset="0"/>
              </a:rPr>
              <a:t>y</a:t>
            </a:r>
            <a:r>
              <a:rPr lang="en-US" sz="2000" dirty="0">
                <a:ea typeface="Arial" charset="0"/>
                <a:cs typeface="Arial" charset="0"/>
              </a:rPr>
              <a:t> ~  5.7 nm </a:t>
            </a:r>
            <a:r>
              <a:rPr lang="en-US" sz="2000" dirty="0" err="1">
                <a:ea typeface="Arial" charset="0"/>
                <a:cs typeface="Arial" charset="0"/>
                <a:sym typeface="Symbol" charset="2"/>
              </a:rPr>
              <a:t></a:t>
            </a:r>
            <a:r>
              <a:rPr lang="en-US" sz="2000" dirty="0">
                <a:ea typeface="Arial" charset="0"/>
                <a:cs typeface="Arial" charset="0"/>
                <a:sym typeface="Symbol" charset="2"/>
              </a:rPr>
              <a:t> </a:t>
            </a:r>
            <a:r>
              <a:rPr lang="en-US" sz="2000" dirty="0">
                <a:latin typeface="Symbol" charset="2"/>
                <a:ea typeface="Arial" charset="0"/>
                <a:cs typeface="Arial" charset="0"/>
                <a:sym typeface="Symbol" charset="2"/>
              </a:rPr>
              <a:t>b</a:t>
            </a:r>
            <a:r>
              <a:rPr lang="en-US" sz="2000" baseline="-25000" dirty="0">
                <a:ea typeface="Arial" charset="0"/>
                <a:cs typeface="Arial" charset="0"/>
                <a:sym typeface="Symbol" charset="2"/>
              </a:rPr>
              <a:t>y</a:t>
            </a:r>
            <a:r>
              <a:rPr lang="en-US" sz="2000" baseline="30000" dirty="0">
                <a:ea typeface="Arial" charset="0"/>
                <a:cs typeface="Arial" charset="0"/>
                <a:sym typeface="Symbol" charset="2"/>
              </a:rPr>
              <a:t>*</a:t>
            </a:r>
            <a:r>
              <a:rPr lang="en-US" sz="2000" dirty="0">
                <a:ea typeface="Arial" charset="0"/>
                <a:cs typeface="Arial" charset="0"/>
                <a:sym typeface="Symbol" charset="2"/>
              </a:rPr>
              <a:t> = 0.4 mm, </a:t>
            </a:r>
            <a:r>
              <a:rPr lang="en-US" sz="2000" dirty="0" err="1">
                <a:latin typeface="Symbol" charset="2"/>
                <a:ea typeface="Arial" charset="0"/>
                <a:cs typeface="Arial" charset="0"/>
                <a:sym typeface="Symbol" charset="2"/>
              </a:rPr>
              <a:t>e</a:t>
            </a:r>
            <a:r>
              <a:rPr lang="en-US" sz="2000" baseline="-25000" dirty="0" err="1">
                <a:ea typeface="Arial" charset="0"/>
                <a:cs typeface="Arial" charset="0"/>
                <a:sym typeface="Symbol" charset="2"/>
              </a:rPr>
              <a:t>y</a:t>
            </a:r>
            <a:r>
              <a:rPr lang="en-US" sz="2000" dirty="0">
                <a:ea typeface="Arial" charset="0"/>
                <a:cs typeface="Arial" charset="0"/>
                <a:sym typeface="Symbol" charset="2"/>
              </a:rPr>
              <a:t> = 0.08 pm-</a:t>
            </a:r>
            <a:r>
              <a:rPr lang="en-US" sz="2000" dirty="0" err="1">
                <a:ea typeface="Arial" charset="0"/>
                <a:cs typeface="Arial" charset="0"/>
                <a:sym typeface="Symbol" charset="2"/>
              </a:rPr>
              <a:t>rad</a:t>
            </a:r>
            <a:endParaRPr lang="en-US" sz="2000" dirty="0">
              <a:ea typeface="Arial" charset="0"/>
              <a:cs typeface="Arial" charset="0"/>
            </a:endParaRPr>
          </a:p>
          <a:p>
            <a:pPr lvl="1" eaLnBrk="1" hangingPunct="1">
              <a:lnSpc>
                <a:spcPct val="110000"/>
              </a:lnSpc>
              <a:buFontTx/>
              <a:buNone/>
            </a:pPr>
            <a:r>
              <a:rPr lang="en-US" sz="2000" dirty="0">
                <a:latin typeface="Lucida Calligraphy" charset="0"/>
              </a:rPr>
              <a:t>H</a:t>
            </a:r>
            <a:r>
              <a:rPr lang="en-US" sz="2000" baseline="-25000" dirty="0"/>
              <a:t>D</a:t>
            </a:r>
            <a:r>
              <a:rPr lang="en-US" sz="2000" dirty="0"/>
              <a:t>~ 1.7</a:t>
            </a:r>
          </a:p>
          <a:p>
            <a:pPr lvl="1" eaLnBrk="1" hangingPunct="1">
              <a:lnSpc>
                <a:spcPct val="80000"/>
              </a:lnSpc>
              <a:buFontTx/>
              <a:buNone/>
            </a:pPr>
            <a:endParaRPr lang="en-US" sz="1600" dirty="0"/>
          </a:p>
          <a:p>
            <a:pPr lvl="1" eaLnBrk="1" hangingPunct="1">
              <a:lnSpc>
                <a:spcPct val="80000"/>
              </a:lnSpc>
              <a:buFontTx/>
              <a:buNone/>
            </a:pPr>
            <a:endParaRPr lang="en-US" sz="1600" dirty="0"/>
          </a:p>
          <a:p>
            <a:pPr marL="0" indent="0" eaLnBrk="1" hangingPunct="1">
              <a:lnSpc>
                <a:spcPct val="80000"/>
              </a:lnSpc>
              <a:buNone/>
            </a:pPr>
            <a:endParaRPr lang="en-US" sz="1800" dirty="0"/>
          </a:p>
          <a:p>
            <a:pPr eaLnBrk="1" hangingPunct="1">
              <a:lnSpc>
                <a:spcPct val="80000"/>
              </a:lnSpc>
            </a:pPr>
            <a:r>
              <a:rPr lang="en-US" sz="2000" dirty="0"/>
              <a:t>A</a:t>
            </a:r>
            <a:r>
              <a:rPr lang="en-US" sz="2000" dirty="0" smtClean="0"/>
              <a:t>n </a:t>
            </a:r>
            <a:r>
              <a:rPr lang="en-US" sz="2000" dirty="0"/>
              <a:t>average collision rate of ~14kHz is </a:t>
            </a:r>
            <a:r>
              <a:rPr lang="en-US" sz="2000" dirty="0" smtClean="0"/>
              <a:t>required.</a:t>
            </a:r>
          </a:p>
          <a:p>
            <a:pPr eaLnBrk="1" hangingPunct="1">
              <a:lnSpc>
                <a:spcPct val="80000"/>
              </a:lnSpc>
            </a:pPr>
            <a:r>
              <a:rPr lang="en-US" sz="2000" dirty="0"/>
              <a:t>B</a:t>
            </a:r>
            <a:r>
              <a:rPr lang="en-US" sz="2000" dirty="0" smtClean="0"/>
              <a:t>eam </a:t>
            </a:r>
            <a:r>
              <a:rPr lang="en-US" sz="2000" dirty="0"/>
              <a:t>sizes at the IP are determined by the strength of the final focus magnets and the </a:t>
            </a:r>
            <a:r>
              <a:rPr lang="en-US" sz="2000" dirty="0" err="1" smtClean="0"/>
              <a:t>emittance</a:t>
            </a:r>
            <a:r>
              <a:rPr lang="en-US" sz="2000" dirty="0"/>
              <a:t> </a:t>
            </a:r>
            <a:r>
              <a:rPr lang="en-US" sz="2000" dirty="0" smtClean="0"/>
              <a:t>(</a:t>
            </a:r>
            <a:r>
              <a:rPr lang="en-US" sz="2000" dirty="0" smtClean="0"/>
              <a:t>phase </a:t>
            </a:r>
            <a:r>
              <a:rPr lang="en-US" sz="2000" dirty="0"/>
              <a:t>space </a:t>
            </a:r>
            <a:r>
              <a:rPr lang="en-US" sz="2000" dirty="0" smtClean="0"/>
              <a:t>volume) </a:t>
            </a:r>
            <a:r>
              <a:rPr lang="en-US" sz="2000" dirty="0"/>
              <a:t>of the incoming bunches.  </a:t>
            </a:r>
            <a:endParaRPr lang="en-US" sz="2000" dirty="0" smtClean="0"/>
          </a:p>
          <a:p>
            <a:pPr marL="0" indent="0" eaLnBrk="1" hangingPunct="1">
              <a:lnSpc>
                <a:spcPct val="80000"/>
              </a:lnSpc>
              <a:buNone/>
            </a:pPr>
            <a:endParaRPr lang="en-US" sz="2000" dirty="0" smtClean="0"/>
          </a:p>
          <a:p>
            <a:pPr marL="457200" lvl="1" indent="0">
              <a:lnSpc>
                <a:spcPct val="80000"/>
              </a:lnSpc>
              <a:buNone/>
            </a:pPr>
            <a:r>
              <a:rPr lang="en-US" sz="1400" i="1" dirty="0" smtClean="0"/>
              <a:t>A </a:t>
            </a:r>
            <a:r>
              <a:rPr lang="en-US" sz="1400" i="1" dirty="0"/>
              <a:t>number of issues impact the choice of the final focus parameters.  For example, the beam-beam interaction as two bunches pass through each other can enhance the luminosity, however, it also disrupts the bunches. If the beams are too badly disrupted, safely transporting them out of the detector to the beam dumps becomes quite difficult. Another effect is that of </a:t>
            </a:r>
            <a:r>
              <a:rPr lang="en-US" sz="1400" i="1" dirty="0" err="1"/>
              <a:t>beamstrahlung</a:t>
            </a:r>
            <a:r>
              <a:rPr lang="en-US" sz="1400" i="1" dirty="0"/>
              <a:t> which leads to significant energy losses by the particles in the bunches and can lead to unacceptable detector backgrounds. Thus the above parameter choices represent a complicated optimization.</a:t>
            </a:r>
          </a:p>
        </p:txBody>
      </p:sp>
      <p:graphicFrame>
        <p:nvGraphicFramePr>
          <p:cNvPr id="2" name="Object 1"/>
          <p:cNvGraphicFramePr>
            <a:graphicFrameLocks noChangeAspect="1"/>
          </p:cNvGraphicFramePr>
          <p:nvPr>
            <p:extLst>
              <p:ext uri="{D42A27DB-BD31-4B8C-83A1-F6EECF244321}">
                <p14:modId xmlns:p14="http://schemas.microsoft.com/office/powerpoint/2010/main" val="758936942"/>
              </p:ext>
            </p:extLst>
          </p:nvPr>
        </p:nvGraphicFramePr>
        <p:xfrm>
          <a:off x="1993900" y="2801938"/>
          <a:ext cx="5126038" cy="1004600"/>
        </p:xfrm>
        <a:graphic>
          <a:graphicData uri="http://schemas.openxmlformats.org/presentationml/2006/ole">
            <mc:AlternateContent xmlns:mc="http://schemas.openxmlformats.org/markup-compatibility/2006">
              <mc:Choice xmlns:v="urn:schemas-microsoft-com:vml" Requires="v">
                <p:oleObj spid="_x0000_s19467" name="Equation" r:id="rId3" imgW="2527300" imgH="495300" progId="Equation.DSMT4">
                  <p:embed/>
                </p:oleObj>
              </mc:Choice>
              <mc:Fallback>
                <p:oleObj name="Equation" r:id="rId3" imgW="2527300" imgH="495300" progId="Equation.DSMT4">
                  <p:embed/>
                  <p:pic>
                    <p:nvPicPr>
                      <p:cNvPr id="0" name=""/>
                      <p:cNvPicPr/>
                      <p:nvPr/>
                    </p:nvPicPr>
                    <p:blipFill>
                      <a:blip r:embed="rId4"/>
                      <a:stretch>
                        <a:fillRect/>
                      </a:stretch>
                    </p:blipFill>
                    <p:spPr>
                      <a:xfrm>
                        <a:off x="1993900" y="2801938"/>
                        <a:ext cx="5126038" cy="1004600"/>
                      </a:xfrm>
                      <a:prstGeom prst="rect">
                        <a:avLst/>
                      </a:prstGeom>
                    </p:spPr>
                  </p:pic>
                </p:oleObj>
              </mc:Fallback>
            </mc:AlternateContent>
          </a:graphicData>
        </a:graphic>
      </p:graphicFrame>
    </p:spTree>
    <p:extLst>
      <p:ext uri="{BB962C8B-B14F-4D97-AF65-F5344CB8AC3E}">
        <p14:creationId xmlns:p14="http://schemas.microsoft.com/office/powerpoint/2010/main" val="8138993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350" y="20638"/>
            <a:ext cx="6978650" cy="931862"/>
          </a:xfrm>
        </p:spPr>
        <p:txBody>
          <a:bodyPr>
            <a:normAutofit/>
          </a:bodyPr>
          <a:lstStyle/>
          <a:p>
            <a:r>
              <a:rPr lang="en-US" dirty="0" err="1" smtClean="0"/>
              <a:t>Muon</a:t>
            </a:r>
            <a:r>
              <a:rPr lang="en-US" dirty="0" smtClean="0"/>
              <a:t> Collider Luminosity</a:t>
            </a:r>
            <a:endParaRPr lang="en-US" dirty="0"/>
          </a:p>
        </p:txBody>
      </p:sp>
      <p:sp>
        <p:nvSpPr>
          <p:cNvPr id="3" name="Content Placeholder 2"/>
          <p:cNvSpPr>
            <a:spLocks noGrp="1"/>
          </p:cNvSpPr>
          <p:nvPr>
            <p:ph idx="1"/>
          </p:nvPr>
        </p:nvSpPr>
        <p:spPr>
          <a:xfrm>
            <a:off x="190500" y="914400"/>
            <a:ext cx="8851900" cy="5475370"/>
          </a:xfrm>
        </p:spPr>
        <p:txBody>
          <a:bodyPr>
            <a:normAutofit fontScale="85000" lnSpcReduction="20000"/>
          </a:bodyPr>
          <a:lstStyle/>
          <a:p>
            <a:r>
              <a:rPr lang="en-US" dirty="0" smtClean="0"/>
              <a:t>For a </a:t>
            </a:r>
            <a:r>
              <a:rPr lang="en-US" dirty="0" err="1" smtClean="0"/>
              <a:t>muon</a:t>
            </a:r>
            <a:r>
              <a:rPr lang="en-US" dirty="0" smtClean="0"/>
              <a:t> collider, we can write the luminosity as:</a:t>
            </a:r>
          </a:p>
          <a:p>
            <a:endParaRPr lang="en-US" dirty="0"/>
          </a:p>
          <a:p>
            <a:endParaRPr lang="en-US" sz="5200" dirty="0" smtClean="0"/>
          </a:p>
          <a:p>
            <a:endParaRPr lang="en-US" sz="1800" dirty="0" smtClean="0"/>
          </a:p>
          <a:p>
            <a:r>
              <a:rPr lang="en-US" dirty="0" smtClean="0"/>
              <a:t>For the 1.5 </a:t>
            </a:r>
            <a:r>
              <a:rPr lang="en-US" dirty="0" err="1" smtClean="0"/>
              <a:t>TeV</a:t>
            </a:r>
            <a:r>
              <a:rPr lang="en-US" dirty="0" smtClean="0"/>
              <a:t> </a:t>
            </a:r>
            <a:r>
              <a:rPr lang="en-US" dirty="0" err="1" smtClean="0"/>
              <a:t>muon</a:t>
            </a:r>
            <a:r>
              <a:rPr lang="en-US" dirty="0" smtClean="0"/>
              <a:t> collider design, we have</a:t>
            </a:r>
            <a:endParaRPr lang="en-US" dirty="0"/>
          </a:p>
          <a:p>
            <a:pPr lvl="1"/>
            <a:r>
              <a:rPr lang="en-US" dirty="0"/>
              <a:t>N = 2×</a:t>
            </a:r>
            <a:r>
              <a:rPr lang="en-US" dirty="0" smtClean="0"/>
              <a:t>10</a:t>
            </a:r>
            <a:r>
              <a:rPr lang="en-US" baseline="30000" dirty="0" smtClean="0"/>
              <a:t>12</a:t>
            </a:r>
            <a:r>
              <a:rPr lang="en-US" dirty="0" smtClean="0"/>
              <a:t> </a:t>
            </a:r>
            <a:r>
              <a:rPr lang="en-US" dirty="0"/>
              <a:t>particles/bunch</a:t>
            </a:r>
          </a:p>
          <a:p>
            <a:pPr lvl="1"/>
            <a:r>
              <a:rPr lang="en-US" i="1" dirty="0" err="1" smtClean="0">
                <a:latin typeface="Symbol" charset="2"/>
                <a:cs typeface="Symbol" charset="2"/>
              </a:rPr>
              <a:t>s</a:t>
            </a:r>
            <a:r>
              <a:rPr lang="en-US" i="1" baseline="-25000" dirty="0" err="1" smtClean="0">
                <a:latin typeface="Times New Roman"/>
                <a:cs typeface="Times New Roman"/>
              </a:rPr>
              <a:t>x,y</a:t>
            </a:r>
            <a:r>
              <a:rPr lang="en-US" i="1" dirty="0" smtClean="0">
                <a:latin typeface="Times New Roman"/>
                <a:cs typeface="Times New Roman"/>
              </a:rPr>
              <a:t> </a:t>
            </a:r>
            <a:r>
              <a:rPr lang="en-US" dirty="0"/>
              <a:t>~ </a:t>
            </a:r>
            <a:r>
              <a:rPr lang="en-US" dirty="0" smtClean="0"/>
              <a:t>5.9 </a:t>
            </a:r>
            <a:r>
              <a:rPr lang="en-US" dirty="0" smtClean="0">
                <a:latin typeface="Symbol" charset="2"/>
                <a:cs typeface="Symbol" charset="2"/>
              </a:rPr>
              <a:t>m</a:t>
            </a:r>
            <a:r>
              <a:rPr lang="en-US" dirty="0" smtClean="0"/>
              <a:t>m </a:t>
            </a:r>
            <a:r>
              <a:rPr lang="en-US" dirty="0"/>
              <a:t> </a:t>
            </a:r>
            <a:r>
              <a:rPr lang="en-US" i="1" dirty="0" smtClean="0">
                <a:latin typeface="Symbol" charset="2"/>
                <a:cs typeface="Symbol" charset="2"/>
              </a:rPr>
              <a:t>b</a:t>
            </a:r>
            <a:r>
              <a:rPr lang="en-US" dirty="0" smtClean="0"/>
              <a:t>* </a:t>
            </a:r>
            <a:r>
              <a:rPr lang="en-US" dirty="0"/>
              <a:t>= </a:t>
            </a:r>
            <a:r>
              <a:rPr lang="en-US" dirty="0" smtClean="0"/>
              <a:t>10  </a:t>
            </a:r>
            <a:r>
              <a:rPr lang="en-US" dirty="0"/>
              <a:t>mm, </a:t>
            </a:r>
            <a:r>
              <a:rPr lang="en-US" i="1" dirty="0" err="1" smtClean="0">
                <a:latin typeface="Symbol" charset="2"/>
                <a:cs typeface="Symbol" charset="2"/>
              </a:rPr>
              <a:t>e</a:t>
            </a:r>
            <a:r>
              <a:rPr lang="en-US" i="1" baseline="-25000" dirty="0" err="1" smtClean="0">
                <a:latin typeface="Times New Roman"/>
                <a:cs typeface="Times New Roman"/>
              </a:rPr>
              <a:t>x,y</a:t>
            </a:r>
            <a:r>
              <a:rPr lang="en-US" i="1" dirty="0" smtClean="0">
                <a:latin typeface="Times New Roman"/>
                <a:cs typeface="Times New Roman"/>
              </a:rPr>
              <a:t>(norm)</a:t>
            </a:r>
            <a:r>
              <a:rPr lang="en-US" dirty="0" smtClean="0"/>
              <a:t> </a:t>
            </a:r>
            <a:r>
              <a:rPr lang="en-US" dirty="0"/>
              <a:t>= </a:t>
            </a:r>
            <a:r>
              <a:rPr lang="en-US" dirty="0" smtClean="0"/>
              <a:t>25 </a:t>
            </a:r>
            <a:r>
              <a:rPr lang="en-US" dirty="0" smtClean="0">
                <a:latin typeface="Symbol" charset="2"/>
                <a:cs typeface="Symbol" charset="2"/>
              </a:rPr>
              <a:t>m</a:t>
            </a:r>
            <a:r>
              <a:rPr lang="en-US" dirty="0" smtClean="0"/>
              <a:t>m</a:t>
            </a:r>
            <a:r>
              <a:rPr lang="en-US" dirty="0"/>
              <a:t>-rad </a:t>
            </a:r>
          </a:p>
          <a:p>
            <a:pPr lvl="1"/>
            <a:r>
              <a:rPr lang="en-US" dirty="0" smtClean="0"/>
              <a:t>n</a:t>
            </a:r>
            <a:r>
              <a:rPr lang="en-US" baseline="-25000" dirty="0" smtClean="0"/>
              <a:t>turns</a:t>
            </a:r>
            <a:r>
              <a:rPr lang="en-US" dirty="0" smtClean="0"/>
              <a:t>~1000</a:t>
            </a:r>
          </a:p>
          <a:p>
            <a:pPr lvl="1"/>
            <a:r>
              <a:rPr lang="en-US" dirty="0" err="1" smtClean="0"/>
              <a:t>f</a:t>
            </a:r>
            <a:r>
              <a:rPr lang="en-US" baseline="-25000" dirty="0" err="1" smtClean="0"/>
              <a:t>bunch</a:t>
            </a:r>
            <a:r>
              <a:rPr lang="en-US" dirty="0" smtClean="0"/>
              <a:t>=15 Hz (rate at which new bunches are injected)</a:t>
            </a:r>
            <a:endParaRPr lang="en-US" dirty="0"/>
          </a:p>
          <a:p>
            <a:endParaRPr lang="en-US" dirty="0"/>
          </a:p>
          <a:p>
            <a:pPr marL="0" indent="0">
              <a:buNone/>
            </a:pPr>
            <a:endParaRPr lang="en-US" sz="4100" dirty="0" smtClean="0"/>
          </a:p>
          <a:p>
            <a:pPr marL="0" indent="0">
              <a:buNone/>
            </a:pPr>
            <a:endParaRPr lang="en-US" sz="2800" dirty="0" smtClean="0"/>
          </a:p>
          <a:p>
            <a:r>
              <a:rPr lang="en-US" dirty="0" smtClean="0"/>
              <a:t>But this is optimistic since we’ve assumed N is constant for ~1000 turns when it’s actually decreasing.  The anticipated luminosity for this case is </a:t>
            </a:r>
            <a:r>
              <a:rPr lang="en-US" dirty="0" smtClean="0">
                <a:solidFill>
                  <a:srgbClr val="FFFF00"/>
                </a:solidFill>
              </a:rPr>
              <a:t>~</a:t>
            </a:r>
            <a:r>
              <a:rPr lang="en-US" dirty="0" smtClean="0">
                <a:solidFill>
                  <a:srgbClr val="FFFF00"/>
                </a:solidFill>
                <a:latin typeface="Times New Roman"/>
                <a:cs typeface="Times New Roman"/>
              </a:rPr>
              <a:t>1.2×10</a:t>
            </a:r>
            <a:r>
              <a:rPr lang="en-US" baseline="30000" dirty="0" smtClean="0">
                <a:solidFill>
                  <a:srgbClr val="FFFF00"/>
                </a:solidFill>
                <a:latin typeface="Times New Roman"/>
                <a:cs typeface="Times New Roman"/>
              </a:rPr>
              <a:t>34</a:t>
            </a:r>
            <a:r>
              <a:rPr lang="en-US" dirty="0" smtClean="0">
                <a:solidFill>
                  <a:srgbClr val="FFFF00"/>
                </a:solidFill>
                <a:latin typeface="Times New Roman"/>
                <a:cs typeface="Times New Roman"/>
              </a:rPr>
              <a:t> </a:t>
            </a:r>
            <a:r>
              <a:rPr lang="en-US" i="1" dirty="0" smtClean="0">
                <a:solidFill>
                  <a:srgbClr val="FFFF00"/>
                </a:solidFill>
                <a:latin typeface="Times New Roman"/>
                <a:cs typeface="Times New Roman"/>
              </a:rPr>
              <a:t>cm</a:t>
            </a:r>
            <a:r>
              <a:rPr lang="en-US" i="1" baseline="30000" dirty="0" smtClean="0">
                <a:solidFill>
                  <a:srgbClr val="FFFF00"/>
                </a:solidFill>
                <a:latin typeface="Times New Roman"/>
                <a:cs typeface="Times New Roman"/>
              </a:rPr>
              <a:t>-2</a:t>
            </a:r>
            <a:r>
              <a:rPr lang="en-US" i="1" dirty="0" smtClean="0">
                <a:solidFill>
                  <a:srgbClr val="FFFF00"/>
                </a:solidFill>
                <a:latin typeface="Times New Roman"/>
                <a:cs typeface="Times New Roman"/>
              </a:rPr>
              <a:t>s</a:t>
            </a:r>
            <a:r>
              <a:rPr lang="en-US" i="1" baseline="30000" dirty="0" smtClean="0">
                <a:solidFill>
                  <a:srgbClr val="FFFF00"/>
                </a:solidFill>
                <a:latin typeface="Times New Roman"/>
                <a:cs typeface="Times New Roman"/>
              </a:rPr>
              <a:t>-1</a:t>
            </a:r>
            <a:r>
              <a:rPr lang="en-US" i="1" dirty="0">
                <a:latin typeface="Times New Roman"/>
                <a:cs typeface="Times New Roman"/>
              </a:rPr>
              <a:t>.</a:t>
            </a:r>
            <a:endParaRPr lang="en-US" dirty="0" smtClean="0"/>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8A5FAC83-C8C4-8046-B35B-A89823688311}" type="slidenum">
              <a:rPr lang="en-US" smtClean="0"/>
              <a:t>14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04651709"/>
              </p:ext>
            </p:extLst>
          </p:nvPr>
        </p:nvGraphicFramePr>
        <p:xfrm>
          <a:off x="6451600" y="3898900"/>
          <a:ext cx="114300" cy="165100"/>
        </p:xfrm>
        <a:graphic>
          <a:graphicData uri="http://schemas.openxmlformats.org/presentationml/2006/ole">
            <mc:AlternateContent xmlns:mc="http://schemas.openxmlformats.org/markup-compatibility/2006">
              <mc:Choice xmlns:v="urn:schemas-microsoft-com:vml" Requires="v">
                <p:oleObj spid="_x0000_s20505" name="Equation" r:id="rId3" imgW="114300" imgH="165100" progId="Equation.DSMT4">
                  <p:embed/>
                </p:oleObj>
              </mc:Choice>
              <mc:Fallback>
                <p:oleObj name="Equation" r:id="rId3" imgW="114300" imgH="165100" progId="Equation.DSMT4">
                  <p:embed/>
                  <p:pic>
                    <p:nvPicPr>
                      <p:cNvPr id="0" name=""/>
                      <p:cNvPicPr/>
                      <p:nvPr/>
                    </p:nvPicPr>
                    <p:blipFill>
                      <a:blip r:embed="rId4"/>
                      <a:stretch>
                        <a:fillRect/>
                      </a:stretch>
                    </p:blipFill>
                    <p:spPr>
                      <a:xfrm>
                        <a:off x="6451600" y="3898900"/>
                        <a:ext cx="114300" cy="1651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30962355"/>
              </p:ext>
            </p:extLst>
          </p:nvPr>
        </p:nvGraphicFramePr>
        <p:xfrm>
          <a:off x="1898650" y="1358900"/>
          <a:ext cx="4251325" cy="1166522"/>
        </p:xfrm>
        <a:graphic>
          <a:graphicData uri="http://schemas.openxmlformats.org/presentationml/2006/ole">
            <mc:AlternateContent xmlns:mc="http://schemas.openxmlformats.org/markup-compatibility/2006">
              <mc:Choice xmlns:v="urn:schemas-microsoft-com:vml" Requires="v">
                <p:oleObj spid="_x0000_s20506" name="Equation" r:id="rId5" imgW="2082800" imgH="571500" progId="Equation.DSMT4">
                  <p:embed/>
                </p:oleObj>
              </mc:Choice>
              <mc:Fallback>
                <p:oleObj name="Equation" r:id="rId5" imgW="2082800" imgH="571500" progId="Equation.DSMT4">
                  <p:embed/>
                  <p:pic>
                    <p:nvPicPr>
                      <p:cNvPr id="0" name=""/>
                      <p:cNvPicPr/>
                      <p:nvPr/>
                    </p:nvPicPr>
                    <p:blipFill>
                      <a:blip r:embed="rId6"/>
                      <a:stretch>
                        <a:fillRect/>
                      </a:stretch>
                    </p:blipFill>
                    <p:spPr>
                      <a:xfrm>
                        <a:off x="1898650" y="1358900"/>
                        <a:ext cx="4251325" cy="1166522"/>
                      </a:xfrm>
                      <a:prstGeom prst="rect">
                        <a:avLst/>
                      </a:prstGeom>
                      <a:ln>
                        <a:solidFill>
                          <a:srgbClr val="FFFF00"/>
                        </a:solid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57088960"/>
              </p:ext>
            </p:extLst>
          </p:nvPr>
        </p:nvGraphicFramePr>
        <p:xfrm>
          <a:off x="1898650" y="4244975"/>
          <a:ext cx="4506829" cy="984250"/>
        </p:xfrm>
        <a:graphic>
          <a:graphicData uri="http://schemas.openxmlformats.org/presentationml/2006/ole">
            <mc:AlternateContent xmlns:mc="http://schemas.openxmlformats.org/markup-compatibility/2006">
              <mc:Choice xmlns:v="urn:schemas-microsoft-com:vml" Requires="v">
                <p:oleObj spid="_x0000_s20507" name="Equation" r:id="rId7" imgW="2209800" imgH="482600" progId="Equation.DSMT4">
                  <p:embed/>
                </p:oleObj>
              </mc:Choice>
              <mc:Fallback>
                <p:oleObj name="Equation" r:id="rId7" imgW="2209800" imgH="482600" progId="Equation.DSMT4">
                  <p:embed/>
                  <p:pic>
                    <p:nvPicPr>
                      <p:cNvPr id="0" name=""/>
                      <p:cNvPicPr/>
                      <p:nvPr/>
                    </p:nvPicPr>
                    <p:blipFill>
                      <a:blip r:embed="rId8"/>
                      <a:stretch>
                        <a:fillRect/>
                      </a:stretch>
                    </p:blipFill>
                    <p:spPr>
                      <a:xfrm>
                        <a:off x="1898650" y="4244975"/>
                        <a:ext cx="4506829" cy="984250"/>
                      </a:xfrm>
                      <a:prstGeom prst="rect">
                        <a:avLst/>
                      </a:prstGeom>
                      <a:ln>
                        <a:solidFill>
                          <a:srgbClr val="FFFF00"/>
                        </a:solidFill>
                      </a:ln>
                    </p:spPr>
                  </p:pic>
                </p:oleObj>
              </mc:Fallback>
            </mc:AlternateContent>
          </a:graphicData>
        </a:graphic>
      </p:graphicFrame>
    </p:spTree>
    <p:extLst>
      <p:ext uri="{BB962C8B-B14F-4D97-AF65-F5344CB8AC3E}">
        <p14:creationId xmlns:p14="http://schemas.microsoft.com/office/powerpoint/2010/main" val="11368355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for </a:t>
            </a:r>
            <a:r>
              <a:rPr lang="en-US" dirty="0"/>
              <a:t>a </a:t>
            </a:r>
            <a:r>
              <a:rPr lang="en-US" i="1" dirty="0" err="1">
                <a:latin typeface="Symbol" charset="2"/>
                <a:cs typeface="Symbol" charset="2"/>
              </a:rPr>
              <a:t>m</a:t>
            </a:r>
            <a:r>
              <a:rPr lang="en-US" i="1" baseline="30000" dirty="0" err="1">
                <a:latin typeface="Symbol" charset="2"/>
                <a:cs typeface="Symbol" charset="2"/>
              </a:rPr>
              <a:t>+</a:t>
            </a:r>
            <a:r>
              <a:rPr lang="en-US" i="1" dirty="0" err="1">
                <a:latin typeface="Symbol" charset="2"/>
                <a:cs typeface="Symbol" charset="2"/>
              </a:rPr>
              <a:t>m</a:t>
            </a:r>
            <a:r>
              <a:rPr lang="en-US" i="1" baseline="30000" dirty="0">
                <a:latin typeface="Symbol" charset="2"/>
                <a:cs typeface="Symbol" charset="2"/>
              </a:rPr>
              <a:t>-</a:t>
            </a:r>
            <a:r>
              <a:rPr lang="en-US" dirty="0"/>
              <a:t> Collider </a:t>
            </a:r>
            <a:r>
              <a:rPr lang="en-US" dirty="0" smtClean="0"/>
              <a:t> </a:t>
            </a:r>
            <a:endParaRPr lang="en-US" dirty="0"/>
          </a:p>
        </p:txBody>
      </p:sp>
      <p:sp>
        <p:nvSpPr>
          <p:cNvPr id="3" name="Content Placeholder 2"/>
          <p:cNvSpPr>
            <a:spLocks noGrp="1"/>
          </p:cNvSpPr>
          <p:nvPr>
            <p:ph idx="1"/>
          </p:nvPr>
        </p:nvSpPr>
        <p:spPr>
          <a:xfrm>
            <a:off x="190500" y="812800"/>
            <a:ext cx="8851900" cy="5740400"/>
          </a:xfrm>
        </p:spPr>
        <p:txBody>
          <a:bodyPr>
            <a:normAutofit fontScale="92500" lnSpcReduction="10000"/>
          </a:bodyPr>
          <a:lstStyle/>
          <a:p>
            <a:r>
              <a:rPr lang="en-US" dirty="0" smtClean="0"/>
              <a:t>Create pions from a MW-scale proton beam </a:t>
            </a:r>
            <a:br>
              <a:rPr lang="en-US" dirty="0" smtClean="0"/>
            </a:br>
            <a:r>
              <a:rPr lang="en-US" dirty="0" smtClean="0"/>
              <a:t>striking a target</a:t>
            </a:r>
          </a:p>
          <a:p>
            <a:r>
              <a:rPr lang="en-US" dirty="0" smtClean="0"/>
              <a:t>To avoid excessive power requirements, must efficiently capture the produced pions</a:t>
            </a:r>
          </a:p>
          <a:p>
            <a:pPr lvl="1"/>
            <a:r>
              <a:rPr lang="en-US" dirty="0" smtClean="0"/>
              <a:t>Capture of both forward and backward produced pions loses polarization</a:t>
            </a:r>
          </a:p>
          <a:p>
            <a:r>
              <a:rPr lang="en-US" dirty="0" smtClean="0"/>
              <a:t>The phase space of the created pions is </a:t>
            </a:r>
            <a:r>
              <a:rPr lang="en-US" b="1" i="1" dirty="0" smtClean="0"/>
              <a:t>very large!</a:t>
            </a:r>
          </a:p>
          <a:p>
            <a:pPr lvl="1"/>
            <a:r>
              <a:rPr lang="en-US" dirty="0" smtClean="0"/>
              <a:t>Transverse:  20</a:t>
            </a:r>
            <a:r>
              <a:rPr lang="en-US" dirty="0" smtClean="0">
                <a:latin typeface="Symbol" charset="2"/>
                <a:cs typeface="Symbol" charset="2"/>
              </a:rPr>
              <a:t>p</a:t>
            </a:r>
            <a:r>
              <a:rPr lang="en-US" dirty="0" smtClean="0">
                <a:cs typeface="Symbol" charset="2"/>
              </a:rPr>
              <a:t> mm-rad</a:t>
            </a:r>
          </a:p>
          <a:p>
            <a:pPr lvl="1"/>
            <a:r>
              <a:rPr lang="en-US" dirty="0" smtClean="0">
                <a:cs typeface="Symbol" charset="2"/>
              </a:rPr>
              <a:t>Longitudinal:  </a:t>
            </a:r>
            <a:r>
              <a:rPr lang="en-US" dirty="0" smtClean="0"/>
              <a:t>2</a:t>
            </a:r>
            <a:r>
              <a:rPr lang="en-US" dirty="0" smtClean="0">
                <a:latin typeface="Symbol" charset="2"/>
                <a:cs typeface="Symbol" charset="2"/>
              </a:rPr>
              <a:t>p</a:t>
            </a:r>
            <a:r>
              <a:rPr lang="en-US" dirty="0" smtClean="0">
                <a:cs typeface="Symbol" charset="2"/>
              </a:rPr>
              <a:t> m</a:t>
            </a:r>
            <a:r>
              <a:rPr lang="en-US" dirty="0">
                <a:cs typeface="Symbol" charset="2"/>
              </a:rPr>
              <a:t>-</a:t>
            </a:r>
            <a:r>
              <a:rPr lang="en-US" dirty="0" smtClean="0">
                <a:cs typeface="Symbol" charset="2"/>
              </a:rPr>
              <a:t>rad</a:t>
            </a:r>
          </a:p>
          <a:p>
            <a:r>
              <a:rPr lang="en-US" dirty="0" err="1" smtClean="0">
                <a:cs typeface="Symbol" charset="2"/>
              </a:rPr>
              <a:t>Emittances</a:t>
            </a:r>
            <a:r>
              <a:rPr lang="en-US" dirty="0" smtClean="0">
                <a:cs typeface="Symbol" charset="2"/>
              </a:rPr>
              <a:t> must be cooled by factors of 10</a:t>
            </a:r>
            <a:r>
              <a:rPr lang="en-US" baseline="30000" dirty="0" smtClean="0">
                <a:cs typeface="Symbol" charset="2"/>
              </a:rPr>
              <a:t>6</a:t>
            </a:r>
            <a:r>
              <a:rPr lang="en-US" dirty="0" smtClean="0">
                <a:cs typeface="Symbol" charset="2"/>
              </a:rPr>
              <a:t>-10</a:t>
            </a:r>
            <a:r>
              <a:rPr lang="en-US" baseline="30000" dirty="0" smtClean="0">
                <a:cs typeface="Symbol" charset="2"/>
              </a:rPr>
              <a:t>7</a:t>
            </a:r>
            <a:r>
              <a:rPr lang="en-US" dirty="0" smtClean="0">
                <a:cs typeface="Symbol" charset="2"/>
              </a:rPr>
              <a:t> to be suitable for multi-TeV collider operation</a:t>
            </a:r>
          </a:p>
          <a:p>
            <a:pPr marL="457200" lvl="1" indent="0">
              <a:buNone/>
            </a:pPr>
            <a:r>
              <a:rPr lang="en-US" dirty="0" smtClean="0">
                <a:cs typeface="Symbol" charset="2"/>
              </a:rPr>
              <a:t>~1000x in the transverse dimensions</a:t>
            </a:r>
            <a:br>
              <a:rPr lang="en-US" dirty="0" smtClean="0">
                <a:cs typeface="Symbol" charset="2"/>
              </a:rPr>
            </a:br>
            <a:r>
              <a:rPr lang="en-US" dirty="0" smtClean="0">
                <a:cs typeface="Symbol" charset="2"/>
              </a:rPr>
              <a:t>~40x in the longitudinal dimension</a:t>
            </a:r>
            <a:endParaRPr lang="en-US" dirty="0">
              <a:cs typeface="Symbol" charset="2"/>
            </a:endParaRPr>
          </a:p>
          <a:p>
            <a:pPr marL="342900" lvl="1" indent="-342900">
              <a:buFont typeface="Arial"/>
              <a:buChar char="•"/>
            </a:pPr>
            <a:r>
              <a:rPr lang="en-US" dirty="0" smtClean="0"/>
              <a:t>The muon lifetime is 2.2 </a:t>
            </a:r>
            <a:r>
              <a:rPr lang="en-US" dirty="0" err="1">
                <a:latin typeface="Symbol" charset="2"/>
                <a:cs typeface="Symbol" charset="2"/>
              </a:rPr>
              <a:t>m</a:t>
            </a:r>
            <a:r>
              <a:rPr lang="en-US" dirty="0" err="1">
                <a:cs typeface="Symbol" charset="2"/>
              </a:rPr>
              <a:t>s</a:t>
            </a:r>
            <a:r>
              <a:rPr lang="en-US" dirty="0">
                <a:cs typeface="Symbol" charset="2"/>
              </a:rPr>
              <a:t> lifetime at rest</a:t>
            </a:r>
          </a:p>
          <a:p>
            <a:endParaRPr lang="en-US" dirty="0" smtClean="0"/>
          </a:p>
          <a:p>
            <a:pPr marL="457200" lvl="1" indent="0">
              <a:buNone/>
            </a:pPr>
            <a:endParaRPr lang="en-US" dirty="0" smtClean="0"/>
          </a:p>
          <a:p>
            <a:endParaRPr lang="en-US" dirty="0"/>
          </a:p>
        </p:txBody>
      </p:sp>
      <p:sp>
        <p:nvSpPr>
          <p:cNvPr id="4" name="Date Placeholder 3"/>
          <p:cNvSpPr>
            <a:spLocks noGrp="1"/>
          </p:cNvSpPr>
          <p:nvPr>
            <p:ph type="dt" sz="half" idx="10"/>
          </p:nvPr>
        </p:nvSpPr>
        <p:spPr/>
        <p:txBody>
          <a:bodyPr/>
          <a:lstStyle/>
          <a:p>
            <a:pPr algn="r"/>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15</a:t>
            </a:fld>
            <a:endParaRPr lang="en-US" dirty="0"/>
          </a:p>
        </p:txBody>
      </p:sp>
    </p:spTree>
    <p:extLst>
      <p:ext uri="{BB962C8B-B14F-4D97-AF65-F5344CB8AC3E}">
        <p14:creationId xmlns:p14="http://schemas.microsoft.com/office/powerpoint/2010/main" val="38920760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Cooling Options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Electron/Positron cooling: use synchrotron radiation </a:t>
            </a:r>
            <a:br>
              <a:rPr lang="en-US" dirty="0" smtClean="0"/>
            </a:br>
            <a:r>
              <a:rPr lang="en-US" dirty="0" smtClean="0">
                <a:solidFill>
                  <a:srgbClr val="FFFF00"/>
                </a:solidFill>
                <a:latin typeface="Wingdings 3" charset="2"/>
                <a:cs typeface="Wingdings 3" charset="2"/>
              </a:rPr>
              <a:t>a</a:t>
            </a:r>
            <a:r>
              <a:rPr lang="en-US" dirty="0" smtClean="0">
                <a:solidFill>
                  <a:srgbClr val="FFFF00"/>
                </a:solidFill>
                <a:cs typeface="Wingdings 3" charset="2"/>
              </a:rPr>
              <a:t> For muons </a:t>
            </a:r>
            <a:r>
              <a:rPr lang="en-US" dirty="0" smtClean="0">
                <a:solidFill>
                  <a:srgbClr val="FFFF00"/>
                </a:solidFill>
                <a:latin typeface="Symbol" charset="2"/>
                <a:cs typeface="Symbol" charset="2"/>
              </a:rPr>
              <a:t>D</a:t>
            </a:r>
            <a:r>
              <a:rPr lang="en-US" dirty="0" smtClean="0">
                <a:solidFill>
                  <a:srgbClr val="FFFF00"/>
                </a:solidFill>
                <a:cs typeface="Symbol" charset="2"/>
              </a:rPr>
              <a:t>E~1/m</a:t>
            </a:r>
            <a:r>
              <a:rPr lang="en-US" baseline="30000" dirty="0" smtClean="0">
                <a:solidFill>
                  <a:srgbClr val="FFFF00"/>
                </a:solidFill>
                <a:cs typeface="Symbol" charset="2"/>
              </a:rPr>
              <a:t>3</a:t>
            </a:r>
            <a:r>
              <a:rPr lang="en-US" dirty="0" smtClean="0">
                <a:solidFill>
                  <a:srgbClr val="FFFF00"/>
                </a:solidFill>
                <a:cs typeface="Symbol" charset="2"/>
              </a:rPr>
              <a:t> (</a:t>
            </a:r>
            <a:r>
              <a:rPr lang="en-US" i="1" dirty="0" smtClean="0">
                <a:solidFill>
                  <a:srgbClr val="FFFF00"/>
                </a:solidFill>
                <a:cs typeface="Symbol" charset="2"/>
              </a:rPr>
              <a:t>too small!</a:t>
            </a:r>
            <a:r>
              <a:rPr lang="en-US" dirty="0" smtClean="0">
                <a:solidFill>
                  <a:srgbClr val="FFFF00"/>
                </a:solidFill>
                <a:cs typeface="Symbol" charset="2"/>
              </a:rPr>
              <a:t>)</a:t>
            </a:r>
          </a:p>
          <a:p>
            <a:r>
              <a:rPr lang="en-US" dirty="0" smtClean="0"/>
              <a:t>Proton Cooling:  use </a:t>
            </a:r>
          </a:p>
          <a:p>
            <a:pPr lvl="1"/>
            <a:r>
              <a:rPr lang="en-US" dirty="0" smtClean="0"/>
              <a:t>A co-moving cold e- beam</a:t>
            </a:r>
          </a:p>
          <a:p>
            <a:pPr marL="457200" lvl="1" indent="0">
              <a:buNone/>
            </a:pPr>
            <a:r>
              <a:rPr lang="en-US" dirty="0" smtClean="0">
                <a:solidFill>
                  <a:srgbClr val="FFFF00"/>
                </a:solidFill>
                <a:latin typeface="Wingdings 3" charset="2"/>
                <a:cs typeface="Wingdings 3" charset="2"/>
              </a:rPr>
              <a:t>a</a:t>
            </a:r>
            <a:r>
              <a:rPr lang="en-US" dirty="0" smtClean="0">
                <a:solidFill>
                  <a:srgbClr val="FFFF00"/>
                </a:solidFill>
                <a:cs typeface="Wingdings 3" charset="2"/>
              </a:rPr>
              <a:t> For </a:t>
            </a:r>
            <a:r>
              <a:rPr lang="en-US" dirty="0">
                <a:solidFill>
                  <a:srgbClr val="FFFF00"/>
                </a:solidFill>
                <a:cs typeface="Wingdings 3" charset="2"/>
              </a:rPr>
              <a:t>muons </a:t>
            </a:r>
            <a:r>
              <a:rPr lang="en-US" dirty="0" smtClean="0">
                <a:solidFill>
                  <a:srgbClr val="FFFF00"/>
                </a:solidFill>
                <a:cs typeface="Wingdings 3" charset="2"/>
              </a:rPr>
              <a:t>this is too slow</a:t>
            </a:r>
          </a:p>
          <a:p>
            <a:pPr lvl="1"/>
            <a:r>
              <a:rPr lang="en-US" dirty="0" smtClean="0"/>
              <a:t>Stochastic cooling</a:t>
            </a:r>
            <a:endParaRPr lang="en-US" dirty="0"/>
          </a:p>
          <a:p>
            <a:pPr lvl="1">
              <a:buFont typeface="Wingdings 3" charset="0"/>
              <a:buChar char="a"/>
            </a:pPr>
            <a:r>
              <a:rPr lang="en-US" dirty="0" smtClean="0">
                <a:solidFill>
                  <a:srgbClr val="FFFF00"/>
                </a:solidFill>
                <a:cs typeface="Wingdings 3" charset="2"/>
              </a:rPr>
              <a:t>For </a:t>
            </a:r>
            <a:r>
              <a:rPr lang="en-US" dirty="0">
                <a:solidFill>
                  <a:srgbClr val="FFFF00"/>
                </a:solidFill>
                <a:cs typeface="Wingdings 3" charset="2"/>
              </a:rPr>
              <a:t>muons this is </a:t>
            </a:r>
            <a:r>
              <a:rPr lang="en-US" dirty="0" smtClean="0">
                <a:solidFill>
                  <a:srgbClr val="FFFF00"/>
                </a:solidFill>
                <a:cs typeface="Wingdings 3" charset="2"/>
              </a:rPr>
              <a:t>also too slow</a:t>
            </a:r>
          </a:p>
          <a:p>
            <a:r>
              <a:rPr lang="en-US" dirty="0" smtClean="0"/>
              <a:t>Muon Cooling</a:t>
            </a:r>
            <a:r>
              <a:rPr lang="en-US" dirty="0"/>
              <a:t>:  use </a:t>
            </a:r>
          </a:p>
          <a:p>
            <a:pPr lvl="1"/>
            <a:r>
              <a:rPr lang="en-US" dirty="0" smtClean="0"/>
              <a:t>Use Ionization Cooling</a:t>
            </a:r>
            <a:endParaRPr lang="en-US" dirty="0"/>
          </a:p>
          <a:p>
            <a:pPr marL="457200" lvl="1" indent="0">
              <a:buNone/>
            </a:pPr>
            <a:r>
              <a:rPr lang="en-US" dirty="0">
                <a:solidFill>
                  <a:srgbClr val="FFFF00"/>
                </a:solidFill>
                <a:latin typeface="Wingdings 3" charset="2"/>
                <a:cs typeface="Wingdings 3" charset="2"/>
              </a:rPr>
              <a:t>a</a:t>
            </a:r>
            <a:r>
              <a:rPr lang="en-US" dirty="0">
                <a:solidFill>
                  <a:srgbClr val="FFFF00"/>
                </a:solidFill>
                <a:cs typeface="Wingdings 3" charset="2"/>
              </a:rPr>
              <a:t> </a:t>
            </a:r>
            <a:r>
              <a:rPr lang="en-US" dirty="0" smtClean="0">
                <a:solidFill>
                  <a:srgbClr val="FFFF00"/>
                </a:solidFill>
                <a:cs typeface="Wingdings 3" charset="2"/>
              </a:rPr>
              <a:t>Likely the only viable option</a:t>
            </a:r>
            <a:endParaRPr lang="en-US" dirty="0">
              <a:solidFill>
                <a:srgbClr val="FFFF00"/>
              </a:solidFill>
              <a:cs typeface="Wingdings 3" charset="2"/>
            </a:endParaRPr>
          </a:p>
          <a:p>
            <a:pPr lvl="1"/>
            <a:r>
              <a:rPr lang="en-US" dirty="0" smtClean="0"/>
              <a:t>Optical stochastic </a:t>
            </a:r>
            <a:r>
              <a:rPr lang="en-US" dirty="0"/>
              <a:t>cooling</a:t>
            </a:r>
          </a:p>
          <a:p>
            <a:pPr lvl="1">
              <a:buFont typeface="Wingdings 3" charset="0"/>
              <a:buChar char="a"/>
            </a:pPr>
            <a:r>
              <a:rPr lang="en-US" dirty="0">
                <a:solidFill>
                  <a:srgbClr val="FFFF00"/>
                </a:solidFill>
                <a:cs typeface="Wingdings 3" charset="2"/>
              </a:rPr>
              <a:t> </a:t>
            </a:r>
            <a:r>
              <a:rPr lang="en-US" dirty="0" smtClean="0">
                <a:solidFill>
                  <a:srgbClr val="FFFF00"/>
                </a:solidFill>
                <a:cs typeface="Wingdings 3" charset="2"/>
              </a:rPr>
              <a:t>Maybe, but far from clear</a:t>
            </a:r>
            <a:endParaRPr lang="en-US" dirty="0">
              <a:solidFill>
                <a:srgbClr val="FFFF00"/>
              </a:solidFill>
              <a:cs typeface="Wingdings 3" charset="2"/>
            </a:endParaRPr>
          </a:p>
          <a:p>
            <a:pPr marL="457200" lvl="1" indent="0">
              <a:buNone/>
            </a:pPr>
            <a:endParaRPr lang="en-US" dirty="0">
              <a:cs typeface="Wingdings 3" charset="2"/>
            </a:endParaRPr>
          </a:p>
          <a:p>
            <a:pPr marL="457200" lvl="1" indent="0">
              <a:buNone/>
            </a:pPr>
            <a:endParaRPr lang="en-US" dirty="0" smtClean="0">
              <a:cs typeface="Wingdings 3" charset="2"/>
            </a:endParaRPr>
          </a:p>
          <a:p>
            <a:pPr lvl="1"/>
            <a:endParaRPr lang="en-US" dirty="0" smtClean="0"/>
          </a:p>
          <a:p>
            <a:pPr lvl="1"/>
            <a:endParaRPr lang="en-US" dirty="0"/>
          </a:p>
        </p:txBody>
      </p:sp>
      <p:sp>
        <p:nvSpPr>
          <p:cNvPr id="4" name="Date Placeholder 3"/>
          <p:cNvSpPr>
            <a:spLocks noGrp="1"/>
          </p:cNvSpPr>
          <p:nvPr>
            <p:ph type="dt" sz="half" idx="10"/>
          </p:nvPr>
        </p:nvSpPr>
        <p:spPr/>
        <p:txBody>
          <a:bodyPr/>
          <a:lstStyle/>
          <a:p>
            <a:pPr algn="r"/>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16</a:t>
            </a:fld>
            <a:endParaRPr lang="en-US" dirty="0"/>
          </a:p>
        </p:txBody>
      </p:sp>
    </p:spTree>
    <p:extLst>
      <p:ext uri="{BB962C8B-B14F-4D97-AF65-F5344CB8AC3E}">
        <p14:creationId xmlns:p14="http://schemas.microsoft.com/office/powerpoint/2010/main" val="8914061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Neutrino Radiation</a:t>
            </a:r>
            <a:endParaRPr lang="en-US" dirty="0"/>
          </a:p>
        </p:txBody>
      </p:sp>
      <p:pic>
        <p:nvPicPr>
          <p:cNvPr id="7" name="Content Placeholder 6"/>
          <p:cNvPicPr>
            <a:picLocks noGrp="1" noChangeAspect="1"/>
          </p:cNvPicPr>
          <p:nvPr>
            <p:ph idx="1"/>
          </p:nvPr>
        </p:nvPicPr>
        <p:blipFill rotWithShape="1">
          <a:blip r:embed="rId2"/>
          <a:srcRect t="9207" b="4168"/>
          <a:stretch/>
        </p:blipFill>
        <p:spPr>
          <a:xfrm>
            <a:off x="119053" y="508000"/>
            <a:ext cx="8915813" cy="5795776"/>
          </a:xfrm>
        </p:spPr>
      </p:pic>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8A5FAC83-C8C4-8046-B35B-A89823688311}" type="slidenum">
              <a:rPr lang="en-US" smtClean="0"/>
              <a:t>17</a:t>
            </a:fld>
            <a:endParaRPr lang="en-US"/>
          </a:p>
        </p:txBody>
      </p:sp>
      <p:sp>
        <p:nvSpPr>
          <p:cNvPr id="3" name="TextBox 2"/>
          <p:cNvSpPr txBox="1"/>
          <p:nvPr/>
        </p:nvSpPr>
        <p:spPr>
          <a:xfrm>
            <a:off x="7416800" y="5797034"/>
            <a:ext cx="1210788" cy="369332"/>
          </a:xfrm>
          <a:prstGeom prst="rect">
            <a:avLst/>
          </a:prstGeom>
          <a:solidFill>
            <a:schemeClr val="bg2"/>
          </a:solidFill>
        </p:spPr>
        <p:txBody>
          <a:bodyPr wrap="none" rtlCol="0">
            <a:spAutoFit/>
          </a:bodyPr>
          <a:lstStyle/>
          <a:p>
            <a:r>
              <a:rPr lang="en-US" dirty="0" smtClean="0">
                <a:solidFill>
                  <a:srgbClr val="FFFF00"/>
                </a:solidFill>
              </a:rPr>
              <a:t>R. Palmer</a:t>
            </a:r>
            <a:endParaRPr lang="en-US" dirty="0">
              <a:solidFill>
                <a:srgbClr val="FFFF00"/>
              </a:solidFill>
            </a:endParaRPr>
          </a:p>
        </p:txBody>
      </p:sp>
    </p:spTree>
    <p:extLst>
      <p:ext uri="{BB962C8B-B14F-4D97-AF65-F5344CB8AC3E}">
        <p14:creationId xmlns:p14="http://schemas.microsoft.com/office/powerpoint/2010/main" val="16156680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PHYSICS MOTIVATIONs</a:t>
            </a: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31A889FD-0FCF-D447-9510-B18AD815D43D}" type="slidenum">
              <a:rPr lang="en-US" smtClean="0"/>
              <a:t>18</a:t>
            </a:fld>
            <a:endParaRPr lang="en-US"/>
          </a:p>
        </p:txBody>
      </p:sp>
    </p:spTree>
    <p:extLst>
      <p:ext uri="{BB962C8B-B14F-4D97-AF65-F5344CB8AC3E}">
        <p14:creationId xmlns:p14="http://schemas.microsoft.com/office/powerpoint/2010/main" val="10366780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76350" y="0"/>
            <a:ext cx="6978650" cy="838200"/>
          </a:xfrm>
        </p:spPr>
        <p:txBody>
          <a:bodyPr/>
          <a:lstStyle/>
          <a:p>
            <a:r>
              <a:rPr lang="en-US" dirty="0" smtClean="0"/>
              <a:t>The Physics Motivations</a:t>
            </a:r>
            <a:endParaRPr lang="en-US" dirty="0"/>
          </a:p>
        </p:txBody>
      </p:sp>
      <p:sp>
        <p:nvSpPr>
          <p:cNvPr id="8" name="Content Placeholder 7"/>
          <p:cNvSpPr>
            <a:spLocks noGrp="1"/>
          </p:cNvSpPr>
          <p:nvPr>
            <p:ph idx="1"/>
          </p:nvPr>
        </p:nvSpPr>
        <p:spPr>
          <a:xfrm>
            <a:off x="215900" y="736600"/>
            <a:ext cx="8851900" cy="5969000"/>
          </a:xfrm>
        </p:spPr>
        <p:txBody>
          <a:bodyPr>
            <a:normAutofit/>
          </a:bodyPr>
          <a:lstStyle/>
          <a:p>
            <a:pPr lvl="1"/>
            <a:endParaRPr lang="en-US" sz="1200" dirty="0">
              <a:cs typeface="Symbol" charset="2"/>
            </a:endParaRPr>
          </a:p>
          <a:p>
            <a:r>
              <a:rPr lang="en-US" sz="2400" dirty="0">
                <a:cs typeface="Symbol" charset="2"/>
              </a:rPr>
              <a:t>P</a:t>
            </a:r>
            <a:r>
              <a:rPr lang="en-US" sz="2400" dirty="0" smtClean="0">
                <a:cs typeface="Symbol" charset="2"/>
              </a:rPr>
              <a:t>hysics </a:t>
            </a:r>
            <a:r>
              <a:rPr lang="en-US" sz="2400" dirty="0">
                <a:cs typeface="Symbol" charset="2"/>
              </a:rPr>
              <a:t>potential </a:t>
            </a:r>
            <a:r>
              <a:rPr lang="en-US" sz="2400" dirty="0" smtClean="0">
                <a:cs typeface="Symbol" charset="2"/>
              </a:rPr>
              <a:t>for </a:t>
            </a:r>
            <a:r>
              <a:rPr lang="en-US" sz="2400" dirty="0">
                <a:cs typeface="Symbol" charset="2"/>
              </a:rPr>
              <a:t>the HEP </a:t>
            </a:r>
            <a:r>
              <a:rPr lang="en-US" sz="2400" dirty="0" smtClean="0">
                <a:cs typeface="Symbol" charset="2"/>
              </a:rPr>
              <a:t>community using </a:t>
            </a:r>
            <a:r>
              <a:rPr lang="en-US" sz="2400" dirty="0" err="1" smtClean="0">
                <a:cs typeface="Symbol" charset="2"/>
              </a:rPr>
              <a:t>muon</a:t>
            </a:r>
            <a:r>
              <a:rPr lang="en-US" sz="2400" dirty="0" smtClean="0">
                <a:cs typeface="Symbol" charset="2"/>
              </a:rPr>
              <a:t> beams</a:t>
            </a:r>
            <a:endParaRPr lang="en-US" sz="2400" dirty="0">
              <a:cs typeface="Symbol" charset="2"/>
            </a:endParaRPr>
          </a:p>
          <a:p>
            <a:pPr lvl="1"/>
            <a:r>
              <a:rPr lang="en-US" sz="2000" dirty="0">
                <a:cs typeface="Symbol" charset="2"/>
              </a:rPr>
              <a:t>T</a:t>
            </a:r>
            <a:r>
              <a:rPr lang="en-US" sz="2000" dirty="0" smtClean="0">
                <a:cs typeface="Symbol" charset="2"/>
              </a:rPr>
              <a:t>ests </a:t>
            </a:r>
            <a:r>
              <a:rPr lang="en-US" sz="2000" dirty="0">
                <a:cs typeface="Symbol" charset="2"/>
              </a:rPr>
              <a:t>of Lepton Flavor Violation</a:t>
            </a:r>
          </a:p>
          <a:p>
            <a:pPr lvl="1"/>
            <a:r>
              <a:rPr lang="en-US" sz="2000" dirty="0">
                <a:cs typeface="Symbol" charset="2"/>
              </a:rPr>
              <a:t>A</a:t>
            </a:r>
            <a:r>
              <a:rPr lang="en-US" sz="2000" dirty="0" smtClean="0">
                <a:cs typeface="Symbol" charset="2"/>
              </a:rPr>
              <a:t>nomalous </a:t>
            </a:r>
            <a:r>
              <a:rPr lang="en-US" sz="2000" dirty="0">
                <a:cs typeface="Symbol" charset="2"/>
              </a:rPr>
              <a:t>magnetic moment </a:t>
            </a:r>
            <a:r>
              <a:rPr lang="en-US" sz="2000" dirty="0" smtClean="0">
                <a:latin typeface="Wingdings 3" charset="2"/>
                <a:cs typeface="Wingdings 3" charset="2"/>
              </a:rPr>
              <a:t>a</a:t>
            </a:r>
            <a:r>
              <a:rPr lang="en-US" sz="2000" dirty="0" smtClean="0">
                <a:cs typeface="Symbol" charset="2"/>
              </a:rPr>
              <a:t> hints </a:t>
            </a:r>
            <a:r>
              <a:rPr lang="en-US" sz="2000" dirty="0">
                <a:cs typeface="Symbol" charset="2"/>
              </a:rPr>
              <a:t>of new physics (g-2</a:t>
            </a:r>
            <a:r>
              <a:rPr lang="en-US" sz="2000" dirty="0" smtClean="0">
                <a:cs typeface="Symbol" charset="2"/>
              </a:rPr>
              <a:t>)</a:t>
            </a:r>
          </a:p>
          <a:p>
            <a:pPr lvl="1"/>
            <a:endParaRPr lang="en-US" sz="2000" dirty="0">
              <a:cs typeface="Symbol" charset="2"/>
            </a:endParaRPr>
          </a:p>
          <a:p>
            <a:pPr lvl="1">
              <a:tabLst>
                <a:tab pos="2920658" algn="l"/>
              </a:tabLst>
            </a:pPr>
            <a:r>
              <a:rPr lang="en-US" sz="2000" dirty="0">
                <a:cs typeface="Symbol" charset="2"/>
              </a:rPr>
              <a:t>C</a:t>
            </a:r>
            <a:r>
              <a:rPr lang="en-US" sz="2000" dirty="0" smtClean="0">
                <a:cs typeface="Symbol" charset="2"/>
              </a:rPr>
              <a:t>an </a:t>
            </a:r>
            <a:r>
              <a:rPr lang="en-US" sz="2000" dirty="0">
                <a:cs typeface="Symbol" charset="2"/>
              </a:rPr>
              <a:t>provide equal fractions of </a:t>
            </a:r>
            <a:r>
              <a:rPr lang="en-US" sz="2000" dirty="0" smtClean="0">
                <a:cs typeface="Symbol" charset="2"/>
              </a:rPr>
              <a:t>electron </a:t>
            </a:r>
            <a:br>
              <a:rPr lang="en-US" sz="2000" dirty="0" smtClean="0">
                <a:cs typeface="Symbol" charset="2"/>
              </a:rPr>
            </a:br>
            <a:r>
              <a:rPr lang="en-US" sz="2000" dirty="0" smtClean="0">
                <a:cs typeface="Symbol" charset="2"/>
              </a:rPr>
              <a:t>and </a:t>
            </a:r>
            <a:r>
              <a:rPr lang="en-US" sz="2000" dirty="0" err="1">
                <a:cs typeface="Symbol" charset="2"/>
              </a:rPr>
              <a:t>muon</a:t>
            </a:r>
            <a:r>
              <a:rPr lang="en-US" sz="2000" dirty="0">
                <a:cs typeface="Symbol" charset="2"/>
              </a:rPr>
              <a:t> neutrinos </a:t>
            </a:r>
            <a:r>
              <a:rPr lang="en-US" sz="2000" dirty="0" smtClean="0">
                <a:cs typeface="Symbol" charset="2"/>
              </a:rPr>
              <a:t>at high </a:t>
            </a:r>
            <a:r>
              <a:rPr lang="en-US" sz="2000" dirty="0">
                <a:cs typeface="Symbol" charset="2"/>
              </a:rPr>
              <a:t>intensity for </a:t>
            </a:r>
            <a:br>
              <a:rPr lang="en-US" sz="2000" dirty="0">
                <a:cs typeface="Symbol" charset="2"/>
              </a:rPr>
            </a:br>
            <a:r>
              <a:rPr lang="en-US" sz="2000" dirty="0" smtClean="0">
                <a:cs typeface="Symbol" charset="2"/>
              </a:rPr>
              <a:t>studies </a:t>
            </a:r>
            <a:r>
              <a:rPr lang="en-US" sz="2000" dirty="0">
                <a:cs typeface="Symbol" charset="2"/>
              </a:rPr>
              <a:t>of neutrino oscillations – </a:t>
            </a:r>
            <a:r>
              <a:rPr lang="en-US" sz="2000" dirty="0" smtClean="0">
                <a:cs typeface="Symbol" charset="2"/>
              </a:rPr>
              <a:t/>
            </a:r>
            <a:br>
              <a:rPr lang="en-US" sz="2000" dirty="0" smtClean="0">
                <a:cs typeface="Symbol" charset="2"/>
              </a:rPr>
            </a:br>
            <a:r>
              <a:rPr lang="en-US" sz="2000" dirty="0" smtClean="0">
                <a:cs typeface="Symbol" charset="2"/>
              </a:rPr>
              <a:t>the Neutrino </a:t>
            </a:r>
            <a:r>
              <a:rPr lang="en-US" sz="2000" dirty="0">
                <a:cs typeface="Symbol" charset="2"/>
              </a:rPr>
              <a:t>Factory concept</a:t>
            </a:r>
          </a:p>
          <a:p>
            <a:pPr lvl="1">
              <a:tabLst>
                <a:tab pos="3203200" algn="l"/>
              </a:tabLst>
            </a:pPr>
            <a:endParaRPr lang="en-US" sz="2000" dirty="0">
              <a:cs typeface="Symbol" charset="2"/>
            </a:endParaRPr>
          </a:p>
          <a:p>
            <a:pPr lvl="1">
              <a:tabLst>
                <a:tab pos="3203200" algn="l"/>
              </a:tabLst>
            </a:pPr>
            <a:r>
              <a:rPr lang="en-US" sz="2000" dirty="0" smtClean="0">
                <a:cs typeface="Symbol" charset="2"/>
              </a:rPr>
              <a:t>Offers </a:t>
            </a:r>
            <a:r>
              <a:rPr lang="en-US" sz="2000" dirty="0">
                <a:cs typeface="Symbol" charset="2"/>
              </a:rPr>
              <a:t>a large coupling to the “Higgs mechanism</a:t>
            </a:r>
            <a:r>
              <a:rPr lang="en-US" sz="2000" dirty="0" smtClean="0">
                <a:cs typeface="Symbol" charset="2"/>
              </a:rPr>
              <a:t>”</a:t>
            </a:r>
          </a:p>
          <a:p>
            <a:pPr marL="457200" lvl="1" indent="0">
              <a:buNone/>
              <a:tabLst>
                <a:tab pos="3203200" algn="l"/>
              </a:tabLst>
            </a:pPr>
            <a:r>
              <a:rPr lang="en-US" sz="2000" dirty="0" smtClean="0">
                <a:cs typeface="Symbol" charset="2"/>
              </a:rPr>
              <a:t> </a:t>
            </a:r>
          </a:p>
          <a:p>
            <a:pPr lvl="1">
              <a:tabLst>
                <a:tab pos="3203200" algn="l"/>
              </a:tabLst>
            </a:pPr>
            <a:r>
              <a:rPr lang="en-US" sz="2000" dirty="0" smtClean="0">
                <a:cs typeface="Symbol" charset="2"/>
              </a:rPr>
              <a:t>As </a:t>
            </a:r>
            <a:r>
              <a:rPr lang="en-US" sz="2000" dirty="0">
                <a:cs typeface="Symbol" charset="2"/>
              </a:rPr>
              <a:t>with an </a:t>
            </a:r>
            <a:r>
              <a:rPr lang="en-US" sz="2000" dirty="0" err="1" smtClean="0">
                <a:cs typeface="Symbol" charset="2"/>
              </a:rPr>
              <a:t>e</a:t>
            </a:r>
            <a:r>
              <a:rPr lang="en-US" sz="2000" baseline="30000" dirty="0" err="1" smtClean="0">
                <a:cs typeface="Symbol" charset="2"/>
              </a:rPr>
              <a:t>+</a:t>
            </a:r>
            <a:r>
              <a:rPr lang="en-US" sz="2000" dirty="0" err="1" smtClean="0">
                <a:cs typeface="Symbol" charset="2"/>
              </a:rPr>
              <a:t>e</a:t>
            </a:r>
            <a:r>
              <a:rPr lang="en-US" sz="2000" baseline="30000" dirty="0" smtClean="0">
                <a:cs typeface="Symbol" charset="2"/>
              </a:rPr>
              <a:t>−</a:t>
            </a:r>
            <a:r>
              <a:rPr lang="en-US" sz="2000" dirty="0" smtClean="0">
                <a:cs typeface="Symbol" charset="2"/>
              </a:rPr>
              <a:t> </a:t>
            </a:r>
            <a:r>
              <a:rPr lang="en-US" sz="2000" dirty="0">
                <a:cs typeface="Symbol" charset="2"/>
              </a:rPr>
              <a:t>collider, </a:t>
            </a:r>
            <a:r>
              <a:rPr lang="en-US" sz="2000" dirty="0" smtClean="0">
                <a:cs typeface="Symbol" charset="2"/>
              </a:rPr>
              <a:t>a </a:t>
            </a:r>
            <a:r>
              <a:rPr lang="en-US" sz="2000" dirty="0" err="1" smtClean="0">
                <a:latin typeface="Symbol" charset="2"/>
                <a:cs typeface="Symbol" charset="2"/>
              </a:rPr>
              <a:t>m</a:t>
            </a:r>
            <a:r>
              <a:rPr lang="en-US" sz="2000" baseline="30000" dirty="0" err="1" smtClean="0">
                <a:cs typeface="Symbol" charset="2"/>
              </a:rPr>
              <a:t>+</a:t>
            </a:r>
            <a:r>
              <a:rPr lang="en-US" sz="2000" dirty="0" err="1" smtClean="0">
                <a:latin typeface="Symbol" charset="2"/>
                <a:cs typeface="Symbol" charset="2"/>
              </a:rPr>
              <a:t>m</a:t>
            </a:r>
            <a:r>
              <a:rPr lang="en-US" sz="2000" baseline="30000" dirty="0" smtClean="0">
                <a:cs typeface="Symbol" charset="2"/>
              </a:rPr>
              <a:t>−</a:t>
            </a:r>
            <a:r>
              <a:rPr lang="en-US" sz="2000" dirty="0" smtClean="0">
                <a:cs typeface="Symbol" charset="2"/>
              </a:rPr>
              <a:t> </a:t>
            </a:r>
            <a:r>
              <a:rPr lang="en-US" sz="2000" dirty="0">
                <a:cs typeface="Symbol" charset="2"/>
              </a:rPr>
              <a:t>collider would offer a precision probe of fundamental interactions – in contrast to hadron colliders</a:t>
            </a:r>
          </a:p>
          <a:p>
            <a:endParaRPr lang="en-US" dirty="0"/>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4FA8863F-9730-A244-9B23-8257BEF97903}" type="slidenum">
              <a:rPr lang="en-US" smtClean="0"/>
              <a:t>19</a:t>
            </a:fld>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089959840"/>
              </p:ext>
            </p:extLst>
          </p:nvPr>
        </p:nvGraphicFramePr>
        <p:xfrm>
          <a:off x="6858001" y="2705101"/>
          <a:ext cx="1498599" cy="975024"/>
        </p:xfrm>
        <a:graphic>
          <a:graphicData uri="http://schemas.openxmlformats.org/presentationml/2006/ole">
            <mc:AlternateContent xmlns:mc="http://schemas.openxmlformats.org/markup-compatibility/2006">
              <mc:Choice xmlns:v="urn:schemas-microsoft-com:vml" Requires="v">
                <p:oleObj spid="_x0000_s1207" name="Equation" r:id="rId3" imgW="800100" imgH="520700" progId="Equation.3">
                  <p:embed/>
                </p:oleObj>
              </mc:Choice>
              <mc:Fallback>
                <p:oleObj name="Equation" r:id="rId3" imgW="800100" imgH="520700" progId="Equation.3">
                  <p:embed/>
                  <p:pic>
                    <p:nvPicPr>
                      <p:cNvPr id="0" name=""/>
                      <p:cNvPicPr/>
                      <p:nvPr/>
                    </p:nvPicPr>
                    <p:blipFill>
                      <a:blip r:embed="rId4"/>
                      <a:stretch>
                        <a:fillRect/>
                      </a:stretch>
                    </p:blipFill>
                    <p:spPr>
                      <a:xfrm>
                        <a:off x="6858001" y="2705101"/>
                        <a:ext cx="1498599" cy="975024"/>
                      </a:xfrm>
                      <a:prstGeom prst="rect">
                        <a:avLst/>
                      </a:prstGeom>
                    </p:spPr>
                  </p:pic>
                </p:oleObj>
              </mc:Fallback>
            </mc:AlternateContent>
          </a:graphicData>
        </a:graphic>
      </p:graphicFrame>
      <p:sp>
        <p:nvSpPr>
          <p:cNvPr id="10" name="Chevron 9"/>
          <p:cNvSpPr/>
          <p:nvPr/>
        </p:nvSpPr>
        <p:spPr>
          <a:xfrm>
            <a:off x="5473700" y="2717801"/>
            <a:ext cx="1193800" cy="952500"/>
          </a:xfrm>
          <a:prstGeom prst="chevron">
            <a:avLst>
              <a:gd name="adj" fmla="val 949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ounded Rectangle 10"/>
          <p:cNvSpPr/>
          <p:nvPr/>
        </p:nvSpPr>
        <p:spPr>
          <a:xfrm>
            <a:off x="6667500" y="2717800"/>
            <a:ext cx="1870076" cy="952501"/>
          </a:xfrm>
          <a:prstGeom prst="roundRect">
            <a:avLst/>
          </a:prstGeom>
          <a:noFill/>
          <a:ln w="38100">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1211423757"/>
              </p:ext>
            </p:extLst>
          </p:nvPr>
        </p:nvGraphicFramePr>
        <p:xfrm>
          <a:off x="6656389" y="3886200"/>
          <a:ext cx="2043112" cy="997074"/>
        </p:xfrm>
        <a:graphic>
          <a:graphicData uri="http://schemas.openxmlformats.org/presentationml/2006/ole">
            <mc:AlternateContent xmlns:mc="http://schemas.openxmlformats.org/markup-compatibility/2006">
              <mc:Choice xmlns:v="urn:schemas-microsoft-com:vml" Requires="v">
                <p:oleObj spid="_x0000_s1208" name="Equation" r:id="rId5" imgW="1041400" imgH="508000" progId="Equation.DSMT4">
                  <p:embed/>
                </p:oleObj>
              </mc:Choice>
              <mc:Fallback>
                <p:oleObj name="Equation" r:id="rId5" imgW="1041400" imgH="508000" progId="Equation.DSMT4">
                  <p:embed/>
                  <p:pic>
                    <p:nvPicPr>
                      <p:cNvPr id="0" name=""/>
                      <p:cNvPicPr/>
                      <p:nvPr/>
                    </p:nvPicPr>
                    <p:blipFill>
                      <a:blip r:embed="rId6"/>
                      <a:stretch>
                        <a:fillRect/>
                      </a:stretch>
                    </p:blipFill>
                    <p:spPr>
                      <a:xfrm>
                        <a:off x="6656389" y="3886200"/>
                        <a:ext cx="2043112" cy="997074"/>
                      </a:xfrm>
                      <a:prstGeom prst="rect">
                        <a:avLst/>
                      </a:prstGeom>
                    </p:spPr>
                  </p:pic>
                </p:oleObj>
              </mc:Fallback>
            </mc:AlternateContent>
          </a:graphicData>
        </a:graphic>
      </p:graphicFrame>
    </p:spTree>
    <p:extLst>
      <p:ext uri="{BB962C8B-B14F-4D97-AF65-F5344CB8AC3E}">
        <p14:creationId xmlns:p14="http://schemas.microsoft.com/office/powerpoint/2010/main" val="7617856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09538"/>
            <a:ext cx="7988300" cy="931862"/>
          </a:xfrm>
        </p:spPr>
        <p:txBody>
          <a:bodyPr>
            <a:noAutofit/>
          </a:bodyPr>
          <a:lstStyle/>
          <a:p>
            <a:r>
              <a:rPr lang="en-US" sz="2800" dirty="0" smtClean="0"/>
              <a:t>The Aims of the U.S. Muon Accelerator Program</a:t>
            </a:r>
            <a:endParaRPr lang="en-US" sz="2800" dirty="0"/>
          </a:p>
        </p:txBody>
      </p:sp>
      <p:sp>
        <p:nvSpPr>
          <p:cNvPr id="3" name="Content Placeholder 2"/>
          <p:cNvSpPr>
            <a:spLocks noGrp="1"/>
          </p:cNvSpPr>
          <p:nvPr>
            <p:ph idx="1"/>
          </p:nvPr>
        </p:nvSpPr>
        <p:spPr>
          <a:xfrm>
            <a:off x="20320" y="994818"/>
            <a:ext cx="4287520" cy="4542371"/>
          </a:xfrm>
          <a:gradFill flip="none" rotWithShape="1">
            <a:gsLst>
              <a:gs pos="0">
                <a:schemeClr val="bg2">
                  <a:lumMod val="25000"/>
                </a:schemeClr>
              </a:gs>
              <a:gs pos="100000">
                <a:schemeClr val="bg1">
                  <a:lumMod val="85000"/>
                </a:schemeClr>
              </a:gs>
              <a:gs pos="54000">
                <a:schemeClr val="bg2">
                  <a:lumMod val="25000"/>
                </a:schemeClr>
              </a:gs>
              <a:gs pos="75000">
                <a:schemeClr val="bg1">
                  <a:lumMod val="75000"/>
                </a:schemeClr>
              </a:gs>
            </a:gsLst>
            <a:lin ang="5400000" scaled="0"/>
            <a:tileRect/>
          </a:gradFill>
          <a:effectLst>
            <a:softEdge rad="38100"/>
          </a:effectLst>
        </p:spPr>
        <p:txBody>
          <a:bodyPr tIns="91440">
            <a:normAutofit fontScale="70000" lnSpcReduction="20000"/>
          </a:bodyPr>
          <a:lstStyle/>
          <a:p>
            <a:pPr marL="119063" lvl="1" indent="0">
              <a:buNone/>
            </a:pPr>
            <a:r>
              <a:rPr lang="en-US" sz="2900" dirty="0" err="1" smtClean="0"/>
              <a:t>Muon</a:t>
            </a:r>
            <a:r>
              <a:rPr lang="en-US" sz="2900" dirty="0" smtClean="0"/>
              <a:t> accelerator R&amp;D is focused on developing a facility that can address critical questions spanning two </a:t>
            </a:r>
            <a:r>
              <a:rPr lang="en-US" sz="2900" dirty="0" smtClean="0">
                <a:cs typeface="Symbol" charset="2"/>
              </a:rPr>
              <a:t>frontiers…</a:t>
            </a:r>
          </a:p>
          <a:p>
            <a:pPr marL="119063" lvl="1" indent="0">
              <a:buNone/>
            </a:pPr>
            <a:endParaRPr lang="en-US" sz="700" dirty="0">
              <a:cs typeface="Symbol" charset="2"/>
            </a:endParaRPr>
          </a:p>
          <a:p>
            <a:pPr marL="119063" lvl="1" indent="0" algn="ctr">
              <a:buNone/>
            </a:pPr>
            <a:r>
              <a:rPr lang="en-US" sz="2600" b="1" u="sng" dirty="0">
                <a:solidFill>
                  <a:srgbClr val="008000"/>
                </a:solidFill>
                <a:cs typeface="Symbol" charset="2"/>
              </a:rPr>
              <a:t>The Intensity </a:t>
            </a:r>
            <a:r>
              <a:rPr lang="en-US" sz="2600" b="1" u="sng" dirty="0" smtClean="0">
                <a:solidFill>
                  <a:srgbClr val="008000"/>
                </a:solidFill>
                <a:cs typeface="Symbol" charset="2"/>
              </a:rPr>
              <a:t>Frontier:</a:t>
            </a:r>
          </a:p>
          <a:p>
            <a:pPr marL="119063" lvl="1" indent="0" algn="ctr">
              <a:buNone/>
            </a:pPr>
            <a:r>
              <a:rPr lang="en-US" sz="2600" dirty="0" smtClean="0">
                <a:solidFill>
                  <a:srgbClr val="008000"/>
                </a:solidFill>
                <a:cs typeface="Symbol" charset="2"/>
              </a:rPr>
              <a:t>with </a:t>
            </a:r>
            <a:r>
              <a:rPr lang="en-US" sz="2600" dirty="0">
                <a:solidFill>
                  <a:srgbClr val="008000"/>
                </a:solidFill>
                <a:cs typeface="Symbol" charset="2"/>
              </a:rPr>
              <a:t>a </a:t>
            </a:r>
            <a:r>
              <a:rPr lang="en-US" sz="2600" b="1" i="1" dirty="0" smtClean="0">
                <a:solidFill>
                  <a:srgbClr val="008000"/>
                </a:solidFill>
                <a:cs typeface="Symbol" charset="2"/>
              </a:rPr>
              <a:t>Neutrino Factory </a:t>
            </a:r>
            <a:r>
              <a:rPr lang="en-US" sz="2600" dirty="0" smtClean="0">
                <a:solidFill>
                  <a:srgbClr val="008000"/>
                </a:solidFill>
                <a:cs typeface="Symbol" charset="2"/>
              </a:rPr>
              <a:t>producing </a:t>
            </a:r>
            <a:r>
              <a:rPr lang="en-US" sz="2600" dirty="0">
                <a:solidFill>
                  <a:srgbClr val="008000"/>
                </a:solidFill>
                <a:cs typeface="Symbol" charset="2"/>
              </a:rPr>
              <a:t>well-characterized </a:t>
            </a:r>
            <a:r>
              <a:rPr lang="en-US" sz="2600" dirty="0" smtClean="0">
                <a:solidFill>
                  <a:srgbClr val="008000"/>
                </a:solidFill>
                <a:latin typeface="Symbol" charset="2"/>
                <a:cs typeface="Symbol" charset="2"/>
              </a:rPr>
              <a:t>n</a:t>
            </a:r>
            <a:r>
              <a:rPr lang="en-US" sz="2600" dirty="0" smtClean="0">
                <a:solidFill>
                  <a:srgbClr val="008000"/>
                </a:solidFill>
                <a:cs typeface="Symbol" charset="2"/>
              </a:rPr>
              <a:t> </a:t>
            </a:r>
            <a:r>
              <a:rPr lang="en-US" sz="2600" dirty="0">
                <a:solidFill>
                  <a:srgbClr val="008000"/>
                </a:solidFill>
                <a:cs typeface="Symbol" charset="2"/>
              </a:rPr>
              <a:t>beams for precise, high sensitivity </a:t>
            </a:r>
            <a:r>
              <a:rPr lang="en-US" sz="2600" dirty="0" smtClean="0">
                <a:solidFill>
                  <a:srgbClr val="008000"/>
                </a:solidFill>
                <a:cs typeface="Symbol" charset="2"/>
              </a:rPr>
              <a:t>studies</a:t>
            </a:r>
          </a:p>
          <a:p>
            <a:pPr marL="119063" lvl="1" indent="0" algn="ctr">
              <a:buNone/>
            </a:pPr>
            <a:endParaRPr lang="en-US" sz="2600" dirty="0">
              <a:cs typeface="Symbol" charset="2"/>
            </a:endParaRPr>
          </a:p>
          <a:p>
            <a:pPr marL="119063" lvl="1" indent="0" algn="ctr">
              <a:buNone/>
            </a:pPr>
            <a:endParaRPr lang="en-US" sz="2600" dirty="0">
              <a:cs typeface="Symbol" charset="2"/>
            </a:endParaRPr>
          </a:p>
          <a:p>
            <a:pPr marL="119063" lvl="1" indent="0" algn="ctr">
              <a:buNone/>
            </a:pPr>
            <a:endParaRPr lang="en-US" sz="2600" dirty="0" smtClean="0">
              <a:cs typeface="Symbol" charset="2"/>
            </a:endParaRPr>
          </a:p>
          <a:p>
            <a:pPr marL="119063" lvl="1" indent="0" algn="ctr">
              <a:buNone/>
            </a:pPr>
            <a:r>
              <a:rPr lang="en-US" sz="2600" b="1" u="sng" dirty="0" smtClean="0">
                <a:solidFill>
                  <a:srgbClr val="0E69C2"/>
                </a:solidFill>
                <a:cs typeface="Symbol" charset="2"/>
              </a:rPr>
              <a:t>The </a:t>
            </a:r>
            <a:r>
              <a:rPr lang="en-US" sz="2600" b="1" u="sng" dirty="0">
                <a:solidFill>
                  <a:srgbClr val="0E69C2"/>
                </a:solidFill>
                <a:cs typeface="Symbol" charset="2"/>
              </a:rPr>
              <a:t>Energy Frontier:</a:t>
            </a:r>
            <a:r>
              <a:rPr lang="en-US" sz="2600" b="1" u="sng" dirty="0">
                <a:solidFill>
                  <a:srgbClr val="0E69C2"/>
                </a:solidFill>
              </a:rPr>
              <a:t> </a:t>
            </a:r>
            <a:endParaRPr lang="en-US" sz="2600" b="1" u="sng" dirty="0" smtClean="0">
              <a:solidFill>
                <a:srgbClr val="0E69C2"/>
              </a:solidFill>
            </a:endParaRPr>
          </a:p>
          <a:p>
            <a:pPr marL="119063" lvl="1" indent="0" algn="ctr">
              <a:buNone/>
            </a:pPr>
            <a:r>
              <a:rPr lang="en-US" sz="2600" dirty="0" smtClean="0">
                <a:solidFill>
                  <a:srgbClr val="0E69C2"/>
                </a:solidFill>
              </a:rPr>
              <a:t>with a </a:t>
            </a:r>
            <a:r>
              <a:rPr lang="en-US" sz="2600" b="1" i="1" dirty="0" err="1">
                <a:solidFill>
                  <a:srgbClr val="0E69C2"/>
                </a:solidFill>
              </a:rPr>
              <a:t>M</a:t>
            </a:r>
            <a:r>
              <a:rPr lang="en-US" sz="2600" b="1" i="1" dirty="0" err="1" smtClean="0">
                <a:solidFill>
                  <a:srgbClr val="0E69C2"/>
                </a:solidFill>
              </a:rPr>
              <a:t>uon</a:t>
            </a:r>
            <a:r>
              <a:rPr lang="en-US" sz="2600" b="1" i="1" dirty="0" smtClean="0">
                <a:solidFill>
                  <a:srgbClr val="0E69C2"/>
                </a:solidFill>
              </a:rPr>
              <a:t> Collider </a:t>
            </a:r>
            <a:r>
              <a:rPr lang="en-US" sz="2600" dirty="0">
                <a:solidFill>
                  <a:srgbClr val="0E69C2"/>
                </a:solidFill>
              </a:rPr>
              <a:t>capable of reaching </a:t>
            </a:r>
            <a:r>
              <a:rPr lang="en-US" sz="2600" dirty="0" smtClean="0">
                <a:solidFill>
                  <a:srgbClr val="0E69C2"/>
                </a:solidFill>
              </a:rPr>
              <a:t>multi</a:t>
            </a:r>
            <a:r>
              <a:rPr lang="en-US" sz="2600" dirty="0">
                <a:solidFill>
                  <a:srgbClr val="0E69C2"/>
                </a:solidFill>
              </a:rPr>
              <a:t>-</a:t>
            </a:r>
            <a:r>
              <a:rPr lang="en-US" sz="2600" dirty="0" err="1">
                <a:solidFill>
                  <a:srgbClr val="0E69C2"/>
                </a:solidFill>
              </a:rPr>
              <a:t>TeV</a:t>
            </a:r>
            <a:r>
              <a:rPr lang="en-US" sz="2600" dirty="0">
                <a:solidFill>
                  <a:srgbClr val="0E69C2"/>
                </a:solidFill>
              </a:rPr>
              <a:t> </a:t>
            </a:r>
            <a:r>
              <a:rPr lang="en-US" sz="2600" dirty="0" err="1" smtClean="0">
                <a:solidFill>
                  <a:srgbClr val="0E69C2"/>
                </a:solidFill>
              </a:rPr>
              <a:t>CoM</a:t>
            </a:r>
            <a:r>
              <a:rPr lang="en-US" sz="2600" dirty="0" smtClean="0">
                <a:solidFill>
                  <a:srgbClr val="0E69C2"/>
                </a:solidFill>
              </a:rPr>
              <a:t> energies</a:t>
            </a:r>
          </a:p>
          <a:p>
            <a:pPr marL="119063" lvl="1" indent="0" algn="ctr">
              <a:buNone/>
            </a:pPr>
            <a:r>
              <a:rPr lang="en-US" sz="2600" i="1" dirty="0" smtClean="0">
                <a:solidFill>
                  <a:schemeClr val="accent5">
                    <a:lumMod val="75000"/>
                  </a:schemeClr>
                </a:solidFill>
                <a:cs typeface="Symbol" charset="2"/>
              </a:rPr>
              <a:t>and</a:t>
            </a:r>
            <a:br>
              <a:rPr lang="en-US" sz="2600" i="1" dirty="0" smtClean="0">
                <a:solidFill>
                  <a:schemeClr val="accent5">
                    <a:lumMod val="75000"/>
                  </a:schemeClr>
                </a:solidFill>
                <a:cs typeface="Symbol" charset="2"/>
              </a:rPr>
            </a:br>
            <a:r>
              <a:rPr lang="en-US" sz="2600" i="1" dirty="0" smtClean="0">
                <a:solidFill>
                  <a:schemeClr val="accent5">
                    <a:lumMod val="75000"/>
                  </a:schemeClr>
                </a:solidFill>
                <a:cs typeface="Symbol" charset="2"/>
              </a:rPr>
              <a:t>a </a:t>
            </a:r>
            <a:r>
              <a:rPr lang="en-US" sz="2600" b="1" i="1" dirty="0" smtClean="0">
                <a:solidFill>
                  <a:schemeClr val="accent5">
                    <a:lumMod val="75000"/>
                  </a:schemeClr>
                </a:solidFill>
                <a:cs typeface="Symbol" charset="2"/>
              </a:rPr>
              <a:t>Higgs Factory </a:t>
            </a:r>
            <a:r>
              <a:rPr lang="en-US" sz="2600" i="1" dirty="0" smtClean="0">
                <a:solidFill>
                  <a:schemeClr val="accent5">
                    <a:lumMod val="75000"/>
                  </a:schemeClr>
                </a:solidFill>
                <a:cs typeface="Symbol" charset="2"/>
              </a:rPr>
              <a:t>on the border between these Frontiers</a:t>
            </a:r>
            <a:endParaRPr lang="en-US" sz="2600" i="1" dirty="0">
              <a:solidFill>
                <a:schemeClr val="accent5">
                  <a:lumMod val="75000"/>
                </a:schemeClr>
              </a:solidFill>
              <a:cs typeface="Symbol" charset="2"/>
            </a:endParaRPr>
          </a:p>
          <a:p>
            <a:pPr marL="119063" indent="0" algn="ctr">
              <a:buNone/>
            </a:pPr>
            <a:endParaRPr lang="en-US" sz="2900" dirty="0" smtClean="0">
              <a:cs typeface="Symbol" charset="2"/>
            </a:endParaRPr>
          </a:p>
        </p:txBody>
      </p:sp>
      <p:sp>
        <p:nvSpPr>
          <p:cNvPr id="4" name="Date Placeholder 3"/>
          <p:cNvSpPr>
            <a:spLocks noGrp="1"/>
          </p:cNvSpPr>
          <p:nvPr>
            <p:ph type="dt" sz="half" idx="10"/>
          </p:nvPr>
        </p:nvSpPr>
        <p:spPr/>
        <p:txBody>
          <a:bodyPr/>
          <a:lstStyle/>
          <a:p>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31A889FD-0FCF-D447-9510-B18AD815D43D}" type="slidenum">
              <a:rPr lang="en-US" smtClean="0"/>
              <a:t>2</a:t>
            </a:fld>
            <a:endParaRPr lang="en-US"/>
          </a:p>
        </p:txBody>
      </p:sp>
      <p:pic>
        <p:nvPicPr>
          <p:cNvPr id="7" name="Picture 2"/>
          <p:cNvPicPr>
            <a:picLocks noChangeAspect="1" noChangeArrowheads="1"/>
          </p:cNvPicPr>
          <p:nvPr/>
        </p:nvPicPr>
        <p:blipFill>
          <a:blip r:embed="rId2"/>
          <a:srcRect l="23438" t="17500" r="20625" b="10001"/>
          <a:stretch>
            <a:fillRect/>
          </a:stretch>
        </p:blipFill>
        <p:spPr bwMode="auto">
          <a:xfrm>
            <a:off x="4156998" y="982118"/>
            <a:ext cx="4966178" cy="4584700"/>
          </a:xfrm>
          <a:prstGeom prst="rect">
            <a:avLst/>
          </a:prstGeom>
          <a:solidFill>
            <a:schemeClr val="accent1"/>
          </a:solidFill>
          <a:ln w="9525" algn="ctr">
            <a:noFill/>
            <a:miter lim="800000"/>
            <a:headEnd/>
            <a:tailEnd/>
          </a:ln>
          <a:effectLst>
            <a:softEdge rad="76200"/>
          </a:effectLst>
        </p:spPr>
      </p:pic>
      <p:sp>
        <p:nvSpPr>
          <p:cNvPr id="8" name="Down Arrow 7"/>
          <p:cNvSpPr/>
          <p:nvPr/>
        </p:nvSpPr>
        <p:spPr>
          <a:xfrm>
            <a:off x="1951324" y="3157208"/>
            <a:ext cx="332971" cy="753533"/>
          </a:xfrm>
          <a:prstGeom prst="downArrow">
            <a:avLst/>
          </a:prstGeom>
          <a:gradFill>
            <a:gsLst>
              <a:gs pos="0">
                <a:srgbClr val="008000"/>
              </a:gs>
              <a:gs pos="100000">
                <a:srgbClr val="3366FF"/>
              </a:gs>
            </a:gsLst>
            <a:lin ang="5400000" scaled="0"/>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357230" y="5549889"/>
            <a:ext cx="8534400" cy="927100"/>
          </a:xfrm>
          <a:prstGeom prst="roundRect">
            <a:avLst/>
          </a:prstGeom>
          <a:gradFill>
            <a:gsLst>
              <a:gs pos="0">
                <a:schemeClr val="bg1">
                  <a:lumMod val="65000"/>
                </a:schemeClr>
              </a:gs>
              <a:gs pos="100000">
                <a:schemeClr val="bg1">
                  <a:lumMod val="85000"/>
                </a:schemeClr>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smtClean="0">
                <a:solidFill>
                  <a:srgbClr val="AE922C"/>
                </a:solidFill>
              </a:rPr>
              <a:t>The </a:t>
            </a:r>
            <a:r>
              <a:rPr lang="en-US" sz="2400" b="1" i="1" dirty="0" smtClean="0">
                <a:solidFill>
                  <a:srgbClr val="0000FF"/>
                </a:solidFill>
              </a:rPr>
              <a:t>unique</a:t>
            </a:r>
            <a:r>
              <a:rPr lang="en-US" sz="2400" b="1" i="1" dirty="0" smtClean="0">
                <a:solidFill>
                  <a:srgbClr val="AE922C"/>
                </a:solidFill>
              </a:rPr>
              <a:t> potential of a facility based on </a:t>
            </a:r>
            <a:r>
              <a:rPr lang="en-US" sz="2400" b="1" i="1" dirty="0" err="1" smtClean="0">
                <a:solidFill>
                  <a:srgbClr val="0000FF"/>
                </a:solidFill>
              </a:rPr>
              <a:t>muon</a:t>
            </a:r>
            <a:r>
              <a:rPr lang="en-US" sz="2400" b="1" i="1" dirty="0" smtClean="0">
                <a:solidFill>
                  <a:srgbClr val="0000FF"/>
                </a:solidFill>
              </a:rPr>
              <a:t> accelerators</a:t>
            </a:r>
            <a:r>
              <a:rPr lang="en-US" sz="2400" b="1" i="1" dirty="0" smtClean="0">
                <a:solidFill>
                  <a:srgbClr val="AE922C"/>
                </a:solidFill>
              </a:rPr>
              <a:t> is physics reach that </a:t>
            </a:r>
            <a:r>
              <a:rPr lang="en-US" sz="2400" b="1" i="1" u="sng" dirty="0" smtClean="0">
                <a:solidFill>
                  <a:srgbClr val="0000FF"/>
                </a:solidFill>
              </a:rPr>
              <a:t>SPANS 2 FRONTIERS</a:t>
            </a:r>
            <a:endParaRPr lang="en-US" sz="2400" b="1" i="1" u="sng" dirty="0">
              <a:solidFill>
                <a:srgbClr val="0000FF"/>
              </a:solidFill>
            </a:endParaRPr>
          </a:p>
        </p:txBody>
      </p:sp>
    </p:spTree>
    <p:extLst>
      <p:ext uri="{BB962C8B-B14F-4D97-AF65-F5344CB8AC3E}">
        <p14:creationId xmlns:p14="http://schemas.microsoft.com/office/powerpoint/2010/main" val="1200003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dissolve">
                                      <p:cBhvr>
                                        <p:cTn id="23" dur="500"/>
                                        <p:tgtEl>
                                          <p:spTgt spid="3">
                                            <p:txEl>
                                              <p:pRg st="7" end="7"/>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dissolv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644205" y="1308100"/>
            <a:ext cx="5474395" cy="2895600"/>
          </a:xfrm>
          <a:prstGeom prst="rect">
            <a:avLst/>
          </a:prstGeom>
        </p:spPr>
      </p:pic>
      <p:sp>
        <p:nvSpPr>
          <p:cNvPr id="2" name="Title 1"/>
          <p:cNvSpPr>
            <a:spLocks noGrp="1"/>
          </p:cNvSpPr>
          <p:nvPr>
            <p:ph type="title"/>
          </p:nvPr>
        </p:nvSpPr>
        <p:spPr/>
        <p:txBody>
          <a:bodyPr>
            <a:normAutofit/>
          </a:bodyPr>
          <a:lstStyle/>
          <a:p>
            <a:r>
              <a:rPr lang="en-US" dirty="0" smtClean="0"/>
              <a:t>The Physics Needs: Neutrinos (I)</a:t>
            </a:r>
            <a:endParaRPr lang="en-US" dirty="0"/>
          </a:p>
        </p:txBody>
      </p:sp>
      <p:sp>
        <p:nvSpPr>
          <p:cNvPr id="3" name="Content Placeholder 2"/>
          <p:cNvSpPr>
            <a:spLocks noGrp="1"/>
          </p:cNvSpPr>
          <p:nvPr>
            <p:ph idx="1"/>
          </p:nvPr>
        </p:nvSpPr>
        <p:spPr>
          <a:xfrm>
            <a:off x="12700" y="939800"/>
            <a:ext cx="8851900" cy="5270500"/>
          </a:xfrm>
        </p:spPr>
        <p:txBody>
          <a:bodyPr>
            <a:normAutofit fontScale="85000" lnSpcReduction="20000"/>
          </a:bodyPr>
          <a:lstStyle/>
          <a:p>
            <a:r>
              <a:rPr lang="en-US" dirty="0" smtClean="0"/>
              <a:t>In the neutrino sector it is critical to understand:</a:t>
            </a:r>
          </a:p>
          <a:p>
            <a:endParaRPr lang="en-US" dirty="0" smtClean="0"/>
          </a:p>
          <a:p>
            <a:pPr lvl="1"/>
            <a:r>
              <a:rPr lang="en-US" sz="2800" dirty="0" err="1" smtClean="0">
                <a:latin typeface="Symbol" charset="2"/>
                <a:cs typeface="Symbol" charset="2"/>
              </a:rPr>
              <a:t>d</a:t>
            </a:r>
            <a:r>
              <a:rPr lang="en-US" sz="2800" baseline="-25000" dirty="0" err="1" smtClean="0">
                <a:cs typeface="Symbol" charset="2"/>
              </a:rPr>
              <a:t>CP</a:t>
            </a:r>
            <a:r>
              <a:rPr lang="en-US" sz="2800" baseline="-25000" dirty="0" smtClean="0">
                <a:cs typeface="Symbol" charset="2"/>
              </a:rPr>
              <a:t/>
            </a:r>
            <a:br>
              <a:rPr lang="en-US" sz="2800" baseline="-25000" dirty="0" smtClean="0">
                <a:cs typeface="Symbol" charset="2"/>
              </a:rPr>
            </a:br>
            <a:endParaRPr lang="en-US" sz="2800" dirty="0" smtClean="0">
              <a:cs typeface="Symbol" charset="2"/>
            </a:endParaRPr>
          </a:p>
          <a:p>
            <a:pPr lvl="1"/>
            <a:r>
              <a:rPr lang="en-US" sz="2800" dirty="0" smtClean="0">
                <a:cs typeface="Symbol" charset="2"/>
              </a:rPr>
              <a:t>The mass hierarchy</a:t>
            </a:r>
          </a:p>
          <a:p>
            <a:pPr lvl="1"/>
            <a:endParaRPr lang="en-US" sz="2800" dirty="0" smtClean="0">
              <a:cs typeface="Symbol" charset="2"/>
            </a:endParaRPr>
          </a:p>
          <a:p>
            <a:pPr lvl="1">
              <a:lnSpc>
                <a:spcPct val="110000"/>
              </a:lnSpc>
            </a:pPr>
            <a:r>
              <a:rPr lang="en-US" sz="2800" dirty="0" smtClean="0">
                <a:latin typeface="Symbol" charset="2"/>
                <a:cs typeface="Symbol" charset="2"/>
              </a:rPr>
              <a:t>q</a:t>
            </a:r>
            <a:r>
              <a:rPr lang="en-US" sz="2800" baseline="-25000" dirty="0" smtClean="0">
                <a:cs typeface="Symbol" charset="2"/>
              </a:rPr>
              <a:t>23 </a:t>
            </a:r>
            <a:r>
              <a:rPr lang="en-US" sz="2800" dirty="0" smtClean="0">
                <a:cs typeface="Symbol" charset="2"/>
              </a:rPr>
              <a:t>= </a:t>
            </a:r>
            <a:r>
              <a:rPr lang="en-US" sz="2800" dirty="0" smtClean="0">
                <a:latin typeface="Symbol" charset="2"/>
                <a:cs typeface="Symbol" charset="2"/>
              </a:rPr>
              <a:t>p</a:t>
            </a:r>
            <a:r>
              <a:rPr lang="en-US" sz="2800" dirty="0" smtClean="0">
                <a:cs typeface="Symbol" charset="2"/>
              </a:rPr>
              <a:t>/4, </a:t>
            </a:r>
            <a:r>
              <a:rPr lang="en-US" sz="2800" dirty="0">
                <a:latin typeface="Symbol" charset="2"/>
                <a:cs typeface="Symbol" charset="2"/>
              </a:rPr>
              <a:t>q</a:t>
            </a:r>
            <a:r>
              <a:rPr lang="en-US" sz="2800" baseline="-25000" dirty="0">
                <a:cs typeface="Symbol" charset="2"/>
              </a:rPr>
              <a:t>23 </a:t>
            </a:r>
            <a:r>
              <a:rPr lang="en-US" sz="2800" dirty="0" smtClean="0">
                <a:cs typeface="Symbol" charset="2"/>
              </a:rPr>
              <a:t>&lt; </a:t>
            </a:r>
            <a:r>
              <a:rPr lang="en-US" sz="2800" dirty="0">
                <a:latin typeface="Symbol" charset="2"/>
                <a:cs typeface="Symbol" charset="2"/>
              </a:rPr>
              <a:t>p</a:t>
            </a:r>
            <a:r>
              <a:rPr lang="en-US" sz="2800" dirty="0">
                <a:cs typeface="Symbol" charset="2"/>
              </a:rPr>
              <a:t>/</a:t>
            </a:r>
            <a:r>
              <a:rPr lang="en-US" sz="2800" dirty="0" smtClean="0">
                <a:cs typeface="Symbol" charset="2"/>
              </a:rPr>
              <a:t>4</a:t>
            </a:r>
            <a:br>
              <a:rPr lang="en-US" sz="2800" dirty="0" smtClean="0">
                <a:cs typeface="Symbol" charset="2"/>
              </a:rPr>
            </a:br>
            <a:r>
              <a:rPr lang="en-US" sz="2800" dirty="0" smtClean="0">
                <a:cs typeface="Symbol" charset="2"/>
              </a:rPr>
              <a:t>or </a:t>
            </a:r>
            <a:r>
              <a:rPr lang="en-US" sz="2800" dirty="0" smtClean="0">
                <a:latin typeface="Symbol" charset="2"/>
                <a:cs typeface="Symbol" charset="2"/>
              </a:rPr>
              <a:t>q</a:t>
            </a:r>
            <a:r>
              <a:rPr lang="en-US" sz="2800" baseline="-25000" dirty="0" smtClean="0">
                <a:cs typeface="Symbol" charset="2"/>
              </a:rPr>
              <a:t>23 </a:t>
            </a:r>
            <a:r>
              <a:rPr lang="en-US" sz="2800" dirty="0" smtClean="0">
                <a:cs typeface="Symbol" charset="2"/>
              </a:rPr>
              <a:t>&gt; </a:t>
            </a:r>
            <a:r>
              <a:rPr lang="en-US" sz="2800" dirty="0">
                <a:latin typeface="Symbol" charset="2"/>
                <a:cs typeface="Symbol" charset="2"/>
              </a:rPr>
              <a:t>p</a:t>
            </a:r>
            <a:r>
              <a:rPr lang="en-US" sz="2800" dirty="0">
                <a:cs typeface="Symbol" charset="2"/>
              </a:rPr>
              <a:t>/</a:t>
            </a:r>
            <a:r>
              <a:rPr lang="en-US" sz="2800" dirty="0" smtClean="0">
                <a:cs typeface="Symbol" charset="2"/>
              </a:rPr>
              <a:t>4</a:t>
            </a:r>
          </a:p>
          <a:p>
            <a:pPr lvl="1"/>
            <a:endParaRPr lang="en-US" sz="2800" dirty="0" smtClean="0">
              <a:cs typeface="Symbol" charset="2"/>
            </a:endParaRPr>
          </a:p>
          <a:p>
            <a:pPr lvl="1"/>
            <a:r>
              <a:rPr lang="en-US" sz="2800" dirty="0" smtClean="0">
                <a:cs typeface="Symbol" charset="2"/>
              </a:rPr>
              <a:t>Resolve the LSND and other short baseline experimental anomalies  [perhaps using beams from a </a:t>
            </a:r>
            <a:r>
              <a:rPr lang="en-US" sz="2800" dirty="0" err="1" smtClean="0">
                <a:cs typeface="Symbol" charset="2"/>
              </a:rPr>
              <a:t>muon</a:t>
            </a:r>
            <a:r>
              <a:rPr lang="en-US" sz="2800" dirty="0" smtClean="0">
                <a:cs typeface="Symbol" charset="2"/>
              </a:rPr>
              <a:t> storage ring (</a:t>
            </a:r>
            <a:r>
              <a:rPr lang="en-US" sz="2800" dirty="0" err="1" smtClean="0">
                <a:solidFill>
                  <a:srgbClr val="FFFF00"/>
                </a:solidFill>
                <a:latin typeface="Symbol" charset="2"/>
                <a:cs typeface="Symbol" charset="2"/>
              </a:rPr>
              <a:t>n</a:t>
            </a:r>
            <a:r>
              <a:rPr lang="en-US" sz="2800" dirty="0" err="1" smtClean="0">
                <a:solidFill>
                  <a:srgbClr val="FFFF00"/>
                </a:solidFill>
                <a:cs typeface="Symbol" charset="2"/>
              </a:rPr>
              <a:t>STORM</a:t>
            </a:r>
            <a:r>
              <a:rPr lang="en-US" sz="2800" dirty="0" smtClean="0">
                <a:cs typeface="Symbol" charset="2"/>
              </a:rPr>
              <a:t>) in a short baseline experiment]</a:t>
            </a:r>
          </a:p>
          <a:p>
            <a:pPr lvl="1"/>
            <a:endParaRPr lang="en-US" sz="2800" dirty="0" smtClean="0">
              <a:cs typeface="Symbol" charset="2"/>
            </a:endParaRPr>
          </a:p>
          <a:p>
            <a:pPr lvl="1"/>
            <a:r>
              <a:rPr lang="en-US" sz="2800" dirty="0" smtClean="0">
                <a:cs typeface="Symbol" charset="2"/>
              </a:rPr>
              <a:t>And continue to probe for signs new physics</a:t>
            </a:r>
          </a:p>
        </p:txBody>
      </p:sp>
      <p:sp>
        <p:nvSpPr>
          <p:cNvPr id="4" name="Date Placeholder 3"/>
          <p:cNvSpPr>
            <a:spLocks noGrp="1"/>
          </p:cNvSpPr>
          <p:nvPr>
            <p:ph type="dt" sz="half" idx="10"/>
          </p:nvPr>
        </p:nvSpPr>
        <p:spPr/>
        <p:txBody>
          <a:bodyPr/>
          <a:lstStyle/>
          <a:p>
            <a:pPr algn="r"/>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20</a:t>
            </a:fld>
            <a:endParaRPr lang="en-US" dirty="0"/>
          </a:p>
        </p:txBody>
      </p:sp>
      <p:sp>
        <p:nvSpPr>
          <p:cNvPr id="8" name="TextBox 7"/>
          <p:cNvSpPr txBox="1"/>
          <p:nvPr/>
        </p:nvSpPr>
        <p:spPr>
          <a:xfrm>
            <a:off x="7797800" y="5613400"/>
            <a:ext cx="1069524" cy="369332"/>
          </a:xfrm>
          <a:prstGeom prst="rect">
            <a:avLst/>
          </a:prstGeom>
          <a:solidFill>
            <a:schemeClr val="accent2">
              <a:lumMod val="40000"/>
              <a:lumOff val="60000"/>
            </a:schemeClr>
          </a:solidFill>
        </p:spPr>
        <p:txBody>
          <a:bodyPr wrap="none" rtlCol="0">
            <a:spAutoFit/>
          </a:bodyPr>
          <a:lstStyle/>
          <a:p>
            <a:r>
              <a:rPr lang="en-US" dirty="0" smtClean="0">
                <a:solidFill>
                  <a:srgbClr val="FFFF00"/>
                </a:solidFill>
              </a:rPr>
              <a:t>P. Huber</a:t>
            </a:r>
            <a:endParaRPr lang="en-US" dirty="0">
              <a:solidFill>
                <a:srgbClr val="FFFF00"/>
              </a:solidFill>
            </a:endParaRPr>
          </a:p>
        </p:txBody>
      </p:sp>
    </p:spTree>
    <p:extLst>
      <p:ext uri="{BB962C8B-B14F-4D97-AF65-F5344CB8AC3E}">
        <p14:creationId xmlns:p14="http://schemas.microsoft.com/office/powerpoint/2010/main" val="40698319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Physics Needs: Neutrinos (II)</a:t>
            </a:r>
            <a:endParaRPr lang="en-US" dirty="0"/>
          </a:p>
        </p:txBody>
      </p:sp>
      <p:sp>
        <p:nvSpPr>
          <p:cNvPr id="3" name="Content Placeholder 2"/>
          <p:cNvSpPr>
            <a:spLocks noGrp="1"/>
          </p:cNvSpPr>
          <p:nvPr>
            <p:ph idx="1"/>
          </p:nvPr>
        </p:nvSpPr>
        <p:spPr>
          <a:xfrm>
            <a:off x="101600" y="812800"/>
            <a:ext cx="8851900" cy="5003800"/>
          </a:xfrm>
        </p:spPr>
        <p:txBody>
          <a:bodyPr/>
          <a:lstStyle/>
          <a:p>
            <a:r>
              <a:rPr lang="en-US" dirty="0" smtClean="0"/>
              <a:t>CP violation physics reach of various facilities</a:t>
            </a:r>
          </a:p>
          <a:p>
            <a:pPr marL="0" indent="0">
              <a:buNone/>
            </a:pPr>
            <a:endParaRPr lang="en-US" dirty="0"/>
          </a:p>
          <a:p>
            <a:pPr marL="0" indent="0">
              <a:buNone/>
            </a:pPr>
            <a:r>
              <a:rPr lang="en-US" sz="2400" dirty="0" smtClean="0"/>
              <a:t>Can we probe</a:t>
            </a:r>
            <a:br>
              <a:rPr lang="en-US" sz="2400" dirty="0" smtClean="0"/>
            </a:br>
            <a:r>
              <a:rPr lang="en-US" sz="2400" dirty="0" smtClean="0"/>
              <a:t>the CP violation</a:t>
            </a:r>
            <a:br>
              <a:rPr lang="en-US" sz="2400" dirty="0" smtClean="0"/>
            </a:br>
            <a:r>
              <a:rPr lang="en-US" sz="2400" dirty="0" smtClean="0"/>
              <a:t>in the neutrino</a:t>
            </a:r>
            <a:br>
              <a:rPr lang="en-US" sz="2400" dirty="0" smtClean="0"/>
            </a:br>
            <a:r>
              <a:rPr lang="en-US" sz="2400" dirty="0" smtClean="0"/>
              <a:t>sector at the </a:t>
            </a:r>
            <a:br>
              <a:rPr lang="en-US" sz="2400" dirty="0" smtClean="0"/>
            </a:br>
            <a:r>
              <a:rPr lang="en-US" sz="2400" dirty="0" smtClean="0"/>
              <a:t>same level as in</a:t>
            </a:r>
            <a:br>
              <a:rPr lang="en-US" sz="2400" dirty="0" smtClean="0"/>
            </a:br>
            <a:r>
              <a:rPr lang="en-US" sz="2400" dirty="0" smtClean="0"/>
              <a:t>the CKM Matrix?</a:t>
            </a:r>
          </a:p>
        </p:txBody>
      </p:sp>
      <p:sp>
        <p:nvSpPr>
          <p:cNvPr id="4" name="Date Placeholder 3"/>
          <p:cNvSpPr>
            <a:spLocks noGrp="1"/>
          </p:cNvSpPr>
          <p:nvPr>
            <p:ph type="dt" sz="half" idx="10"/>
          </p:nvPr>
        </p:nvSpPr>
        <p:spPr/>
        <p:txBody>
          <a:bodyPr/>
          <a:lstStyle/>
          <a:p>
            <a:pPr algn="r"/>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21</a:t>
            </a:fld>
            <a:endParaRPr lang="en-US" dirty="0"/>
          </a:p>
        </p:txBody>
      </p:sp>
      <p:pic>
        <p:nvPicPr>
          <p:cNvPr id="7" name="Picture 6"/>
          <p:cNvPicPr>
            <a:picLocks noChangeAspect="1"/>
          </p:cNvPicPr>
          <p:nvPr/>
        </p:nvPicPr>
        <p:blipFill>
          <a:blip r:embed="rId2"/>
          <a:stretch>
            <a:fillRect/>
          </a:stretch>
        </p:blipFill>
        <p:spPr>
          <a:xfrm>
            <a:off x="2514600" y="1434337"/>
            <a:ext cx="6629400" cy="4558265"/>
          </a:xfrm>
          <a:prstGeom prst="rect">
            <a:avLst/>
          </a:prstGeom>
        </p:spPr>
      </p:pic>
      <p:sp>
        <p:nvSpPr>
          <p:cNvPr id="8" name="TextBox 7"/>
          <p:cNvSpPr txBox="1"/>
          <p:nvPr/>
        </p:nvSpPr>
        <p:spPr>
          <a:xfrm>
            <a:off x="2552700" y="6019800"/>
            <a:ext cx="6616978" cy="369332"/>
          </a:xfrm>
          <a:prstGeom prst="rect">
            <a:avLst/>
          </a:prstGeom>
          <a:noFill/>
        </p:spPr>
        <p:txBody>
          <a:bodyPr wrap="none" rtlCol="0">
            <a:spAutoFit/>
          </a:bodyPr>
          <a:lstStyle/>
          <a:p>
            <a:r>
              <a:rPr lang="en-US" dirty="0" smtClean="0">
                <a:solidFill>
                  <a:schemeClr val="bg1"/>
                </a:solidFill>
              </a:rPr>
              <a:t>P. Coloma, P. Huber, J. Kopp, W. Winter – article in preparation</a:t>
            </a:r>
            <a:endParaRPr lang="en-US" dirty="0">
              <a:solidFill>
                <a:schemeClr val="bg1"/>
              </a:solidFill>
            </a:endParaRPr>
          </a:p>
        </p:txBody>
      </p:sp>
      <p:cxnSp>
        <p:nvCxnSpPr>
          <p:cNvPr id="10" name="Straight Arrow Connector 9"/>
          <p:cNvCxnSpPr>
            <a:stCxn id="11" idx="3"/>
          </p:cNvCxnSpPr>
          <p:nvPr/>
        </p:nvCxnSpPr>
        <p:spPr>
          <a:xfrm flipV="1">
            <a:off x="2329524" y="5181600"/>
            <a:ext cx="2890176" cy="54636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5400" y="4989302"/>
            <a:ext cx="2304124" cy="1477328"/>
          </a:xfrm>
          <a:prstGeom prst="rect">
            <a:avLst/>
          </a:prstGeom>
          <a:noFill/>
          <a:ln w="12700">
            <a:solidFill>
              <a:srgbClr val="0000FF"/>
            </a:solidFill>
          </a:ln>
        </p:spPr>
        <p:txBody>
          <a:bodyPr wrap="none" rtlCol="0">
            <a:spAutoFit/>
          </a:bodyPr>
          <a:lstStyle/>
          <a:p>
            <a:r>
              <a:rPr lang="en-US" dirty="0" smtClean="0">
                <a:solidFill>
                  <a:srgbClr val="FFFFFF"/>
                </a:solidFill>
              </a:rPr>
              <a:t>0.025 IDS-NF:</a:t>
            </a:r>
            <a:br>
              <a:rPr lang="en-US" dirty="0" smtClean="0">
                <a:solidFill>
                  <a:srgbClr val="FFFFFF"/>
                </a:solidFill>
              </a:rPr>
            </a:br>
            <a:r>
              <a:rPr lang="en-US" dirty="0" smtClean="0">
                <a:solidFill>
                  <a:srgbClr val="FFFFFF"/>
                </a:solidFill>
              </a:rPr>
              <a:t>700kW target,</a:t>
            </a:r>
            <a:br>
              <a:rPr lang="en-US" dirty="0" smtClean="0">
                <a:solidFill>
                  <a:srgbClr val="FFFFFF"/>
                </a:solidFill>
              </a:rPr>
            </a:br>
            <a:r>
              <a:rPr lang="en-US" dirty="0" smtClean="0">
                <a:solidFill>
                  <a:srgbClr val="FFFFFF"/>
                </a:solidFill>
              </a:rPr>
              <a:t>no cooling,</a:t>
            </a:r>
            <a:br>
              <a:rPr lang="en-US" dirty="0" smtClean="0">
                <a:solidFill>
                  <a:srgbClr val="FFFFFF"/>
                </a:solidFill>
              </a:rPr>
            </a:br>
            <a:r>
              <a:rPr lang="en-US" dirty="0" smtClean="0">
                <a:solidFill>
                  <a:srgbClr val="FFFFFF"/>
                </a:solidFill>
              </a:rPr>
              <a:t>2×10</a:t>
            </a:r>
            <a:r>
              <a:rPr lang="en-US" baseline="30000" dirty="0" smtClean="0">
                <a:solidFill>
                  <a:srgbClr val="FFFFFF"/>
                </a:solidFill>
              </a:rPr>
              <a:t>8</a:t>
            </a:r>
            <a:r>
              <a:rPr lang="en-US" dirty="0">
                <a:solidFill>
                  <a:srgbClr val="FFFFFF"/>
                </a:solidFill>
              </a:rPr>
              <a:t> </a:t>
            </a:r>
            <a:r>
              <a:rPr lang="en-US" dirty="0" smtClean="0">
                <a:solidFill>
                  <a:srgbClr val="FFFFFF"/>
                </a:solidFill>
              </a:rPr>
              <a:t>s running time</a:t>
            </a:r>
          </a:p>
          <a:p>
            <a:r>
              <a:rPr lang="en-US" dirty="0" smtClean="0">
                <a:solidFill>
                  <a:srgbClr val="FFFFFF"/>
                </a:solidFill>
              </a:rPr>
              <a:t>10-15 </a:t>
            </a:r>
            <a:r>
              <a:rPr lang="en-US" dirty="0" err="1" smtClean="0">
                <a:solidFill>
                  <a:srgbClr val="FFFFFF"/>
                </a:solidFill>
              </a:rPr>
              <a:t>kTon</a:t>
            </a:r>
            <a:r>
              <a:rPr lang="en-US" dirty="0" smtClean="0">
                <a:solidFill>
                  <a:srgbClr val="FFFFFF"/>
                </a:solidFill>
              </a:rPr>
              <a:t> detector</a:t>
            </a:r>
          </a:p>
        </p:txBody>
      </p:sp>
    </p:spTree>
    <p:extLst>
      <p:ext uri="{BB962C8B-B14F-4D97-AF65-F5344CB8AC3E}">
        <p14:creationId xmlns:p14="http://schemas.microsoft.com/office/powerpoint/2010/main" val="29398768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Physics Needs:  Colliders</a:t>
            </a:r>
            <a:endParaRPr lang="en-US" dirty="0"/>
          </a:p>
        </p:txBody>
      </p:sp>
      <p:pic>
        <p:nvPicPr>
          <p:cNvPr id="7" name="Content Placeholder 6"/>
          <p:cNvPicPr>
            <a:picLocks noGrp="1" noChangeAspect="1"/>
          </p:cNvPicPr>
          <p:nvPr>
            <p:ph idx="1"/>
          </p:nvPr>
        </p:nvPicPr>
        <p:blipFill>
          <a:blip r:embed="rId2"/>
          <a:srcRect l="-8172" r="-8172"/>
          <a:stretch>
            <a:fillRect/>
          </a:stretch>
        </p:blipFill>
        <p:spPr>
          <a:xfrm>
            <a:off x="-647700" y="904433"/>
            <a:ext cx="9588468" cy="5420167"/>
          </a:xfrm>
        </p:spPr>
      </p:pic>
      <p:sp>
        <p:nvSpPr>
          <p:cNvPr id="4" name="Date Placeholder 3"/>
          <p:cNvSpPr>
            <a:spLocks noGrp="1"/>
          </p:cNvSpPr>
          <p:nvPr>
            <p:ph type="dt" sz="half" idx="10"/>
          </p:nvPr>
        </p:nvSpPr>
        <p:spPr/>
        <p:txBody>
          <a:bodyPr/>
          <a:lstStyle/>
          <a:p>
            <a:pPr algn="r"/>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22</a:t>
            </a:fld>
            <a:endParaRPr lang="en-US" dirty="0"/>
          </a:p>
        </p:txBody>
      </p:sp>
      <p:sp>
        <p:nvSpPr>
          <p:cNvPr id="8" name="TextBox 7"/>
          <p:cNvSpPr txBox="1"/>
          <p:nvPr/>
        </p:nvSpPr>
        <p:spPr>
          <a:xfrm>
            <a:off x="7835900" y="3149600"/>
            <a:ext cx="1236824" cy="369332"/>
          </a:xfrm>
          <a:prstGeom prst="rect">
            <a:avLst/>
          </a:prstGeom>
          <a:solidFill>
            <a:schemeClr val="accent2">
              <a:lumMod val="40000"/>
              <a:lumOff val="60000"/>
            </a:schemeClr>
          </a:solidFill>
        </p:spPr>
        <p:txBody>
          <a:bodyPr wrap="none" rtlCol="0">
            <a:spAutoFit/>
          </a:bodyPr>
          <a:lstStyle/>
          <a:p>
            <a:r>
              <a:rPr lang="en-US" dirty="0" smtClean="0">
                <a:solidFill>
                  <a:srgbClr val="FFFF00"/>
                </a:solidFill>
              </a:rPr>
              <a:t>E. </a:t>
            </a:r>
            <a:r>
              <a:rPr lang="en-US" dirty="0" err="1" smtClean="0">
                <a:solidFill>
                  <a:srgbClr val="FFFF00"/>
                </a:solidFill>
              </a:rPr>
              <a:t>Eichten</a:t>
            </a:r>
            <a:endParaRPr lang="en-US" dirty="0">
              <a:solidFill>
                <a:srgbClr val="FFFF00"/>
              </a:solidFill>
            </a:endParaRPr>
          </a:p>
        </p:txBody>
      </p:sp>
    </p:spTree>
    <p:extLst>
      <p:ext uri="{BB962C8B-B14F-4D97-AF65-F5344CB8AC3E}">
        <p14:creationId xmlns:p14="http://schemas.microsoft.com/office/powerpoint/2010/main" val="13504430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Muon</a:t>
            </a:r>
            <a:r>
              <a:rPr lang="en-US" dirty="0" smtClean="0"/>
              <a:t> Collider Reach</a:t>
            </a:r>
            <a:endParaRPr lang="en-US" dirty="0"/>
          </a:p>
        </p:txBody>
      </p:sp>
      <p:pic>
        <p:nvPicPr>
          <p:cNvPr id="7" name="Content Placeholder 6"/>
          <p:cNvPicPr>
            <a:picLocks noGrp="1" noChangeAspect="1"/>
          </p:cNvPicPr>
          <p:nvPr>
            <p:ph idx="1"/>
          </p:nvPr>
        </p:nvPicPr>
        <p:blipFill rotWithShape="1">
          <a:blip r:embed="rId2"/>
          <a:srcRect l="-424" r="779"/>
          <a:stretch/>
        </p:blipFill>
        <p:spPr>
          <a:xfrm>
            <a:off x="508000" y="1016701"/>
            <a:ext cx="8026400" cy="5452416"/>
          </a:xfrm>
        </p:spPr>
      </p:pic>
      <p:sp>
        <p:nvSpPr>
          <p:cNvPr id="4" name="Date Placeholder 3"/>
          <p:cNvSpPr>
            <a:spLocks noGrp="1"/>
          </p:cNvSpPr>
          <p:nvPr>
            <p:ph type="dt" sz="half" idx="10"/>
          </p:nvPr>
        </p:nvSpPr>
        <p:spPr/>
        <p:txBody>
          <a:bodyPr/>
          <a:lstStyle/>
          <a:p>
            <a:pPr algn="r"/>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23</a:t>
            </a:fld>
            <a:endParaRPr lang="en-US" dirty="0"/>
          </a:p>
        </p:txBody>
      </p:sp>
      <p:sp>
        <p:nvSpPr>
          <p:cNvPr id="8" name="TextBox 7"/>
          <p:cNvSpPr txBox="1"/>
          <p:nvPr/>
        </p:nvSpPr>
        <p:spPr>
          <a:xfrm>
            <a:off x="165100" y="6099785"/>
            <a:ext cx="1236824" cy="369332"/>
          </a:xfrm>
          <a:prstGeom prst="rect">
            <a:avLst/>
          </a:prstGeom>
          <a:solidFill>
            <a:schemeClr val="accent2">
              <a:lumMod val="40000"/>
              <a:lumOff val="60000"/>
            </a:schemeClr>
          </a:solidFill>
        </p:spPr>
        <p:txBody>
          <a:bodyPr wrap="none" rtlCol="0">
            <a:spAutoFit/>
          </a:bodyPr>
          <a:lstStyle/>
          <a:p>
            <a:r>
              <a:rPr lang="en-US" dirty="0" smtClean="0">
                <a:solidFill>
                  <a:srgbClr val="FFFF00"/>
                </a:solidFill>
              </a:rPr>
              <a:t>E. </a:t>
            </a:r>
            <a:r>
              <a:rPr lang="en-US" dirty="0" err="1" smtClean="0">
                <a:solidFill>
                  <a:srgbClr val="FFFF00"/>
                </a:solidFill>
              </a:rPr>
              <a:t>Eichten</a:t>
            </a:r>
            <a:endParaRPr lang="en-US" dirty="0">
              <a:solidFill>
                <a:srgbClr val="FFFF00"/>
              </a:solidFill>
            </a:endParaRPr>
          </a:p>
        </p:txBody>
      </p:sp>
      <p:sp>
        <p:nvSpPr>
          <p:cNvPr id="3" name="Oval 2"/>
          <p:cNvSpPr/>
          <p:nvPr/>
        </p:nvSpPr>
        <p:spPr>
          <a:xfrm>
            <a:off x="1016000" y="5588000"/>
            <a:ext cx="3098800" cy="6223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229100" y="6211669"/>
            <a:ext cx="4621778" cy="646331"/>
          </a:xfrm>
          <a:prstGeom prst="rect">
            <a:avLst/>
          </a:prstGeom>
          <a:solidFill>
            <a:schemeClr val="accent3">
              <a:lumMod val="20000"/>
              <a:lumOff val="80000"/>
            </a:schemeClr>
          </a:solidFill>
          <a:ln w="25400">
            <a:solidFill>
              <a:srgbClr val="FF0000"/>
            </a:solidFill>
          </a:ln>
        </p:spPr>
        <p:txBody>
          <a:bodyPr wrap="none" rtlCol="0">
            <a:spAutoFit/>
          </a:bodyPr>
          <a:lstStyle/>
          <a:p>
            <a:r>
              <a:rPr lang="en-US" dirty="0" smtClean="0">
                <a:solidFill>
                  <a:srgbClr val="FF0000"/>
                </a:solidFill>
              </a:rPr>
              <a:t>A 10 TeV </a:t>
            </a:r>
            <a:r>
              <a:rPr lang="en-US" dirty="0" err="1" smtClean="0">
                <a:solidFill>
                  <a:srgbClr val="FF0000"/>
                </a:solidFill>
                <a:latin typeface="Symbol" charset="2"/>
                <a:cs typeface="Symbol" charset="2"/>
              </a:rPr>
              <a:t>m</a:t>
            </a:r>
            <a:r>
              <a:rPr lang="en-US" baseline="30000" dirty="0" err="1" smtClean="0">
                <a:solidFill>
                  <a:srgbClr val="FF0000"/>
                </a:solidFill>
                <a:latin typeface="Symbol" charset="2"/>
                <a:cs typeface="Symbol" charset="2"/>
              </a:rPr>
              <a:t>+</a:t>
            </a:r>
            <a:r>
              <a:rPr lang="en-US" dirty="0" err="1" smtClean="0">
                <a:solidFill>
                  <a:srgbClr val="FF0000"/>
                </a:solidFill>
                <a:latin typeface="Symbol" charset="2"/>
                <a:cs typeface="Symbol" charset="2"/>
              </a:rPr>
              <a:t>m</a:t>
            </a:r>
            <a:r>
              <a:rPr lang="en-US" baseline="30000" dirty="0" smtClean="0">
                <a:solidFill>
                  <a:srgbClr val="FF0000"/>
                </a:solidFill>
                <a:latin typeface="Symbol" charset="2"/>
                <a:cs typeface="Symbol" charset="2"/>
              </a:rPr>
              <a:t>−</a:t>
            </a:r>
            <a:r>
              <a:rPr lang="en-US" dirty="0" smtClean="0">
                <a:solidFill>
                  <a:srgbClr val="FF0000"/>
                </a:solidFill>
                <a:cs typeface="Symbol" charset="2"/>
              </a:rPr>
              <a:t> collider has similar discovery </a:t>
            </a:r>
          </a:p>
          <a:p>
            <a:r>
              <a:rPr lang="en-US" dirty="0" smtClean="0">
                <a:solidFill>
                  <a:srgbClr val="FF0000"/>
                </a:solidFill>
                <a:cs typeface="Symbol" charset="2"/>
              </a:rPr>
              <a:t>reach as a 100 TeV </a:t>
            </a:r>
            <a:r>
              <a:rPr lang="en-US" dirty="0" err="1" smtClean="0">
                <a:solidFill>
                  <a:srgbClr val="FF0000"/>
                </a:solidFill>
                <a:cs typeface="Symbol" charset="2"/>
              </a:rPr>
              <a:t>pp</a:t>
            </a:r>
            <a:r>
              <a:rPr lang="en-US" dirty="0" smtClean="0">
                <a:solidFill>
                  <a:srgbClr val="FF0000"/>
                </a:solidFill>
                <a:cs typeface="Symbol" charset="2"/>
              </a:rPr>
              <a:t> machine!</a:t>
            </a:r>
          </a:p>
        </p:txBody>
      </p:sp>
      <p:cxnSp>
        <p:nvCxnSpPr>
          <p:cNvPr id="11" name="Straight Connector 10"/>
          <p:cNvCxnSpPr>
            <a:stCxn id="3" idx="5"/>
            <a:endCxn id="9" idx="1"/>
          </p:cNvCxnSpPr>
          <p:nvPr/>
        </p:nvCxnSpPr>
        <p:spPr>
          <a:xfrm>
            <a:off x="3660991" y="6119166"/>
            <a:ext cx="568109" cy="41566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2396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Muon</a:t>
            </a:r>
            <a:r>
              <a:rPr lang="en-US" dirty="0" smtClean="0"/>
              <a:t> Collider Concept</a:t>
            </a:r>
            <a:endParaRPr lang="en-US" dirty="0"/>
          </a:p>
        </p:txBody>
      </p:sp>
      <p:sp>
        <p:nvSpPr>
          <p:cNvPr id="4" name="Date Placeholder 3"/>
          <p:cNvSpPr>
            <a:spLocks noGrp="1"/>
          </p:cNvSpPr>
          <p:nvPr>
            <p:ph type="dt" sz="half" idx="10"/>
          </p:nvPr>
        </p:nvSpPr>
        <p:spPr/>
        <p:txBody>
          <a:bodyPr/>
          <a:lstStyle/>
          <a:p>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31A889FD-0FCF-D447-9510-B18AD815D43D}" type="slidenum">
              <a:rPr lang="en-US" smtClean="0"/>
              <a:t>24</a:t>
            </a:fld>
            <a:endParaRPr lang="en-US"/>
          </a:p>
        </p:txBody>
      </p:sp>
      <p:sp>
        <p:nvSpPr>
          <p:cNvPr id="7" name="Rectangle 5"/>
          <p:cNvSpPr>
            <a:spLocks noChangeArrowheads="1"/>
          </p:cNvSpPr>
          <p:nvPr/>
        </p:nvSpPr>
        <p:spPr bwMode="auto">
          <a:xfrm>
            <a:off x="10159" y="4084638"/>
            <a:ext cx="2804161" cy="1200329"/>
          </a:xfrm>
          <a:prstGeom prst="rect">
            <a:avLst/>
          </a:prstGeom>
          <a:noFill/>
          <a:ln w="9525">
            <a:noFill/>
            <a:miter lim="800000"/>
            <a:headEnd/>
            <a:tailEnd/>
          </a:ln>
        </p:spPr>
        <p:txBody>
          <a:bodyPr wrap="square">
            <a:spAutoFit/>
          </a:bodyPr>
          <a:lstStyle/>
          <a:p>
            <a:r>
              <a:rPr lang="en-US" dirty="0">
                <a:solidFill>
                  <a:schemeClr val="bg1">
                    <a:lumMod val="95000"/>
                  </a:schemeClr>
                </a:solidFill>
                <a:sym typeface="Symbol" pitchFamily="18" charset="2"/>
              </a:rPr>
              <a:t>Proton source:  </a:t>
            </a:r>
            <a:endParaRPr lang="en-US" dirty="0" smtClean="0">
              <a:solidFill>
                <a:schemeClr val="bg1">
                  <a:lumMod val="95000"/>
                </a:schemeClr>
              </a:solidFill>
              <a:sym typeface="Symbol" pitchFamily="18" charset="2"/>
            </a:endParaRPr>
          </a:p>
          <a:p>
            <a:r>
              <a:rPr lang="en-US" dirty="0" smtClean="0">
                <a:solidFill>
                  <a:schemeClr val="bg1">
                    <a:lumMod val="95000"/>
                  </a:schemeClr>
                </a:solidFill>
                <a:sym typeface="Symbol" pitchFamily="18" charset="2"/>
              </a:rPr>
              <a:t>For example PROJECT </a:t>
            </a:r>
            <a:r>
              <a:rPr lang="en-US" dirty="0">
                <a:solidFill>
                  <a:schemeClr val="bg1">
                    <a:lumMod val="95000"/>
                  </a:schemeClr>
                </a:solidFill>
                <a:sym typeface="Symbol" pitchFamily="18" charset="2"/>
              </a:rPr>
              <a:t>X </a:t>
            </a:r>
            <a:r>
              <a:rPr lang="en-US" dirty="0" smtClean="0">
                <a:solidFill>
                  <a:schemeClr val="bg1">
                    <a:lumMod val="95000"/>
                  </a:schemeClr>
                </a:solidFill>
                <a:sym typeface="Symbol" pitchFamily="18" charset="2"/>
              </a:rPr>
              <a:t>at</a:t>
            </a:r>
            <a:r>
              <a:rPr lang="en-US" dirty="0">
                <a:solidFill>
                  <a:schemeClr val="bg1">
                    <a:lumMod val="95000"/>
                  </a:schemeClr>
                </a:solidFill>
                <a:sym typeface="Symbol" pitchFamily="18" charset="2"/>
              </a:rPr>
              <a:t> </a:t>
            </a:r>
            <a:r>
              <a:rPr lang="en-US" dirty="0" smtClean="0">
                <a:solidFill>
                  <a:schemeClr val="bg1">
                    <a:lumMod val="95000"/>
                  </a:schemeClr>
                </a:solidFill>
                <a:sym typeface="Symbol" pitchFamily="18" charset="2"/>
              </a:rPr>
              <a:t>4 </a:t>
            </a:r>
            <a:r>
              <a:rPr lang="en-US" dirty="0">
                <a:solidFill>
                  <a:schemeClr val="bg1">
                    <a:lumMod val="95000"/>
                  </a:schemeClr>
                </a:solidFill>
                <a:sym typeface="Symbol" pitchFamily="18" charset="2"/>
              </a:rPr>
              <a:t>MW, </a:t>
            </a:r>
            <a:r>
              <a:rPr lang="en-US" dirty="0" smtClean="0">
                <a:solidFill>
                  <a:schemeClr val="bg1">
                    <a:lumMod val="95000"/>
                  </a:schemeClr>
                </a:solidFill>
                <a:sym typeface="Symbol" pitchFamily="18" charset="2"/>
              </a:rPr>
              <a:t>with 2</a:t>
            </a:r>
            <a:r>
              <a:rPr lang="en-US" dirty="0">
                <a:solidFill>
                  <a:schemeClr val="bg1">
                    <a:lumMod val="95000"/>
                  </a:schemeClr>
                </a:solidFill>
                <a:sym typeface="Symbol" pitchFamily="18" charset="2"/>
              </a:rPr>
              <a:t>±1 ns </a:t>
            </a:r>
            <a:r>
              <a:rPr lang="en-US" dirty="0" smtClean="0">
                <a:solidFill>
                  <a:schemeClr val="bg1">
                    <a:lumMod val="95000"/>
                  </a:schemeClr>
                </a:solidFill>
                <a:sym typeface="Symbol" pitchFamily="18" charset="2"/>
              </a:rPr>
              <a:t>long bunches</a:t>
            </a:r>
            <a:endParaRPr lang="en-US" dirty="0">
              <a:solidFill>
                <a:schemeClr val="bg1">
                  <a:lumMod val="95000"/>
                </a:schemeClr>
              </a:solidFill>
            </a:endParaRPr>
          </a:p>
        </p:txBody>
      </p:sp>
      <p:sp>
        <p:nvSpPr>
          <p:cNvPr id="8" name="Rectangle 6"/>
          <p:cNvSpPr>
            <a:spLocks noChangeArrowheads="1"/>
          </p:cNvSpPr>
          <p:nvPr/>
        </p:nvSpPr>
        <p:spPr bwMode="auto">
          <a:xfrm>
            <a:off x="3083560" y="4084638"/>
            <a:ext cx="2768600" cy="2031325"/>
          </a:xfrm>
          <a:prstGeom prst="rect">
            <a:avLst/>
          </a:prstGeom>
          <a:noFill/>
          <a:ln w="9525">
            <a:noFill/>
            <a:miter lim="800000"/>
            <a:headEnd/>
            <a:tailEnd/>
          </a:ln>
        </p:spPr>
        <p:txBody>
          <a:bodyPr wrap="square">
            <a:spAutoFit/>
          </a:bodyPr>
          <a:lstStyle/>
          <a:p>
            <a:r>
              <a:rPr lang="en-US" dirty="0" smtClean="0">
                <a:solidFill>
                  <a:srgbClr val="F2F2F2"/>
                </a:solidFill>
                <a:sym typeface="Symbol" pitchFamily="18" charset="2"/>
              </a:rPr>
              <a:t>Goal: </a:t>
            </a:r>
            <a:br>
              <a:rPr lang="en-US" dirty="0" smtClean="0">
                <a:solidFill>
                  <a:srgbClr val="F2F2F2"/>
                </a:solidFill>
                <a:sym typeface="Symbol" pitchFamily="18" charset="2"/>
              </a:rPr>
            </a:br>
            <a:r>
              <a:rPr lang="en-US" dirty="0" smtClean="0">
                <a:solidFill>
                  <a:srgbClr val="F2F2F2"/>
                </a:solidFill>
                <a:sym typeface="Symbol" pitchFamily="18" charset="2"/>
              </a:rPr>
              <a:t>Produce a high intensity  </a:t>
            </a:r>
            <a:r>
              <a:rPr lang="en-US" dirty="0" smtClean="0">
                <a:solidFill>
                  <a:srgbClr val="F2F2F2"/>
                </a:solidFill>
                <a:latin typeface="Symbol" charset="2"/>
                <a:cs typeface="Symbol" charset="2"/>
                <a:sym typeface="Symbol" pitchFamily="18" charset="2"/>
              </a:rPr>
              <a:t>m</a:t>
            </a:r>
            <a:r>
              <a:rPr lang="en-US" dirty="0" smtClean="0">
                <a:solidFill>
                  <a:srgbClr val="F2F2F2"/>
                </a:solidFill>
                <a:sym typeface="Symbol" pitchFamily="18" charset="2"/>
              </a:rPr>
              <a:t> beam whose 6D phase space is reduced by a factor of ~10</a:t>
            </a:r>
            <a:r>
              <a:rPr lang="en-US" baseline="30000" dirty="0" smtClean="0">
                <a:solidFill>
                  <a:srgbClr val="F2F2F2"/>
                </a:solidFill>
                <a:sym typeface="Symbol" pitchFamily="18" charset="2"/>
              </a:rPr>
              <a:t>6</a:t>
            </a:r>
            <a:r>
              <a:rPr lang="en-US" dirty="0" smtClean="0">
                <a:solidFill>
                  <a:srgbClr val="F2F2F2"/>
                </a:solidFill>
                <a:sym typeface="Symbol" pitchFamily="18" charset="2"/>
              </a:rPr>
              <a:t> from its value at the production target</a:t>
            </a:r>
            <a:endParaRPr lang="en-US" dirty="0">
              <a:solidFill>
                <a:srgbClr val="F2F2F2"/>
              </a:solidFill>
              <a:sym typeface="Symbol" pitchFamily="18" charset="2"/>
            </a:endParaRPr>
          </a:p>
        </p:txBody>
      </p:sp>
      <p:sp>
        <p:nvSpPr>
          <p:cNvPr id="9" name="Rectangle 7"/>
          <p:cNvSpPr>
            <a:spLocks noChangeArrowheads="1"/>
          </p:cNvSpPr>
          <p:nvPr/>
        </p:nvSpPr>
        <p:spPr bwMode="auto">
          <a:xfrm>
            <a:off x="6246878" y="4084638"/>
            <a:ext cx="2819400" cy="2308225"/>
          </a:xfrm>
          <a:prstGeom prst="rect">
            <a:avLst/>
          </a:prstGeom>
          <a:noFill/>
          <a:ln w="9525">
            <a:noFill/>
            <a:miter lim="800000"/>
            <a:headEnd/>
            <a:tailEnd/>
          </a:ln>
        </p:spPr>
        <p:txBody>
          <a:bodyPr>
            <a:spAutoFit/>
          </a:bodyPr>
          <a:lstStyle/>
          <a:p>
            <a:r>
              <a:rPr lang="en-US" dirty="0" smtClean="0">
                <a:solidFill>
                  <a:srgbClr val="F2F2F2"/>
                </a:solidFill>
                <a:sym typeface="Symbol" pitchFamily="18" charset="2"/>
              </a:rPr>
              <a:t>Collider:  √</a:t>
            </a:r>
            <a:r>
              <a:rPr lang="en-US" dirty="0">
                <a:solidFill>
                  <a:srgbClr val="F2F2F2"/>
                </a:solidFill>
                <a:sym typeface="Symbol" pitchFamily="18" charset="2"/>
              </a:rPr>
              <a:t>s = 3 </a:t>
            </a:r>
            <a:r>
              <a:rPr lang="en-US" dirty="0" err="1">
                <a:solidFill>
                  <a:srgbClr val="F2F2F2"/>
                </a:solidFill>
                <a:sym typeface="Symbol" pitchFamily="18" charset="2"/>
              </a:rPr>
              <a:t>TeV</a:t>
            </a:r>
            <a:r>
              <a:rPr lang="en-US" dirty="0">
                <a:solidFill>
                  <a:srgbClr val="F2F2F2"/>
                </a:solidFill>
                <a:sym typeface="Symbol" pitchFamily="18" charset="2"/>
              </a:rPr>
              <a:t> </a:t>
            </a:r>
          </a:p>
          <a:p>
            <a:r>
              <a:rPr lang="en-US" dirty="0">
                <a:solidFill>
                  <a:srgbClr val="F2F2F2"/>
                </a:solidFill>
                <a:sym typeface="Symbol" pitchFamily="18" charset="2"/>
              </a:rPr>
              <a:t>Circumference </a:t>
            </a:r>
            <a:r>
              <a:rPr lang="en-US" dirty="0" smtClean="0">
                <a:solidFill>
                  <a:srgbClr val="F2F2F2"/>
                </a:solidFill>
                <a:sym typeface="Symbol" pitchFamily="18" charset="2"/>
              </a:rPr>
              <a:t> </a:t>
            </a:r>
            <a:r>
              <a:rPr lang="en-US" dirty="0">
                <a:solidFill>
                  <a:srgbClr val="F2F2F2"/>
                </a:solidFill>
                <a:sym typeface="Symbol" pitchFamily="18" charset="2"/>
              </a:rPr>
              <a:t>4.5km</a:t>
            </a:r>
            <a:br>
              <a:rPr lang="en-US" dirty="0">
                <a:solidFill>
                  <a:srgbClr val="F2F2F2"/>
                </a:solidFill>
                <a:sym typeface="Symbol" pitchFamily="18" charset="2"/>
              </a:rPr>
            </a:br>
            <a:r>
              <a:rPr lang="en-US" i="1" dirty="0">
                <a:solidFill>
                  <a:srgbClr val="F2F2F2"/>
                </a:solidFill>
                <a:sym typeface="Symbol" pitchFamily="18" charset="2"/>
              </a:rPr>
              <a:t>L</a:t>
            </a:r>
            <a:r>
              <a:rPr lang="en-US" dirty="0">
                <a:solidFill>
                  <a:srgbClr val="F2F2F2"/>
                </a:solidFill>
                <a:sym typeface="Symbol" pitchFamily="18" charset="2"/>
              </a:rPr>
              <a:t> = 3×10</a:t>
            </a:r>
            <a:r>
              <a:rPr lang="en-US" baseline="30000" dirty="0">
                <a:solidFill>
                  <a:srgbClr val="F2F2F2"/>
                </a:solidFill>
                <a:sym typeface="Symbol" pitchFamily="18" charset="2"/>
              </a:rPr>
              <a:t>34</a:t>
            </a:r>
            <a:r>
              <a:rPr lang="en-US" dirty="0">
                <a:solidFill>
                  <a:srgbClr val="F2F2F2"/>
                </a:solidFill>
                <a:sym typeface="Symbol" pitchFamily="18" charset="2"/>
              </a:rPr>
              <a:t> cm</a:t>
            </a:r>
            <a:r>
              <a:rPr lang="en-US" baseline="30000" dirty="0">
                <a:solidFill>
                  <a:srgbClr val="F2F2F2"/>
                </a:solidFill>
                <a:sym typeface="Symbol" pitchFamily="18" charset="2"/>
              </a:rPr>
              <a:t>-2</a:t>
            </a:r>
            <a:r>
              <a:rPr lang="en-US" dirty="0">
                <a:solidFill>
                  <a:srgbClr val="F2F2F2"/>
                </a:solidFill>
                <a:sym typeface="Symbol" pitchFamily="18" charset="2"/>
              </a:rPr>
              <a:t>s</a:t>
            </a:r>
            <a:r>
              <a:rPr lang="en-US" baseline="30000" dirty="0">
                <a:solidFill>
                  <a:srgbClr val="F2F2F2"/>
                </a:solidFill>
                <a:sym typeface="Symbol" pitchFamily="18" charset="2"/>
              </a:rPr>
              <a:t>-</a:t>
            </a:r>
            <a:r>
              <a:rPr lang="en-US" baseline="30000" dirty="0" smtClean="0">
                <a:solidFill>
                  <a:srgbClr val="F2F2F2"/>
                </a:solidFill>
                <a:sym typeface="Symbol" pitchFamily="18" charset="2"/>
              </a:rPr>
              <a:t>1</a:t>
            </a:r>
            <a:br>
              <a:rPr lang="en-US" baseline="30000" dirty="0" smtClean="0">
                <a:solidFill>
                  <a:srgbClr val="F2F2F2"/>
                </a:solidFill>
                <a:sym typeface="Symbol" pitchFamily="18" charset="2"/>
              </a:rPr>
            </a:br>
            <a:r>
              <a:rPr lang="en-US" i="1" dirty="0" smtClean="0">
                <a:solidFill>
                  <a:srgbClr val="F2F2F2"/>
                </a:solidFill>
                <a:latin typeface="Symbol" pitchFamily="18" charset="2"/>
                <a:sym typeface="Symbol" pitchFamily="18" charset="2"/>
              </a:rPr>
              <a:t>m</a:t>
            </a:r>
            <a:r>
              <a:rPr lang="en-US" dirty="0">
                <a:solidFill>
                  <a:srgbClr val="F2F2F2"/>
                </a:solidFill>
                <a:sym typeface="Symbol" pitchFamily="18" charset="2"/>
              </a:rPr>
              <a:t>/bunch = 2x10</a:t>
            </a:r>
            <a:r>
              <a:rPr lang="en-US" baseline="30000" dirty="0">
                <a:solidFill>
                  <a:srgbClr val="F2F2F2"/>
                </a:solidFill>
                <a:sym typeface="Symbol" pitchFamily="18" charset="2"/>
              </a:rPr>
              <a:t>12</a:t>
            </a:r>
          </a:p>
          <a:p>
            <a:r>
              <a:rPr lang="en-US" i="1" dirty="0">
                <a:solidFill>
                  <a:srgbClr val="F2F2F2"/>
                </a:solidFill>
                <a:latin typeface="Symbol" pitchFamily="18" charset="2"/>
                <a:sym typeface="Symbol" pitchFamily="18" charset="2"/>
              </a:rPr>
              <a:t>s</a:t>
            </a:r>
            <a:r>
              <a:rPr lang="en-US" i="1" dirty="0">
                <a:solidFill>
                  <a:srgbClr val="F2F2F2"/>
                </a:solidFill>
                <a:sym typeface="Symbol" pitchFamily="18" charset="2"/>
              </a:rPr>
              <a:t>(p)/p</a:t>
            </a:r>
            <a:r>
              <a:rPr lang="en-US" dirty="0">
                <a:solidFill>
                  <a:srgbClr val="F2F2F2"/>
                </a:solidFill>
                <a:sym typeface="Symbol" pitchFamily="18" charset="2"/>
              </a:rPr>
              <a:t> = 0.1%</a:t>
            </a:r>
          </a:p>
          <a:p>
            <a:r>
              <a:rPr lang="en-US" i="1" dirty="0" err="1">
                <a:solidFill>
                  <a:srgbClr val="F2F2F2"/>
                </a:solidFill>
                <a:latin typeface="Symbol" pitchFamily="18" charset="2"/>
                <a:sym typeface="Symbol" pitchFamily="18" charset="2"/>
              </a:rPr>
              <a:t>e</a:t>
            </a:r>
            <a:r>
              <a:rPr lang="en-US" baseline="-25000" dirty="0" err="1">
                <a:solidFill>
                  <a:srgbClr val="F2F2F2"/>
                </a:solidFill>
                <a:latin typeface="Comic Sans MS" pitchFamily="66" charset="0"/>
                <a:sym typeface="Symbol" pitchFamily="18" charset="2"/>
              </a:rPr>
              <a:t></a:t>
            </a:r>
            <a:r>
              <a:rPr lang="en-US" baseline="-25000" dirty="0" err="1">
                <a:solidFill>
                  <a:srgbClr val="F2F2F2"/>
                </a:solidFill>
                <a:sym typeface="Symbol" pitchFamily="18" charset="2"/>
              </a:rPr>
              <a:t>N</a:t>
            </a:r>
            <a:r>
              <a:rPr lang="en-US" dirty="0">
                <a:solidFill>
                  <a:srgbClr val="F2F2F2"/>
                </a:solidFill>
                <a:sym typeface="Symbol" pitchFamily="18" charset="2"/>
              </a:rPr>
              <a:t> = 25 </a:t>
            </a:r>
            <a:r>
              <a:rPr lang="en-US" dirty="0" smtClean="0">
                <a:solidFill>
                  <a:srgbClr val="F2F2F2"/>
                </a:solidFill>
                <a:latin typeface="Symbol" pitchFamily="18" charset="2"/>
                <a:sym typeface="Symbol" pitchFamily="18" charset="2"/>
              </a:rPr>
              <a:t>m</a:t>
            </a:r>
            <a:r>
              <a:rPr lang="en-US" dirty="0" smtClean="0">
                <a:solidFill>
                  <a:srgbClr val="F2F2F2"/>
                </a:solidFill>
                <a:sym typeface="Symbol" pitchFamily="18" charset="2"/>
              </a:rPr>
              <a:t>m</a:t>
            </a:r>
            <a:r>
              <a:rPr lang="en-US" dirty="0">
                <a:solidFill>
                  <a:srgbClr val="F2F2F2"/>
                </a:solidFill>
                <a:sym typeface="Symbol" pitchFamily="18" charset="2"/>
              </a:rPr>
              <a:t>, </a:t>
            </a:r>
            <a:r>
              <a:rPr lang="en-US" i="1" dirty="0">
                <a:solidFill>
                  <a:srgbClr val="F2F2F2"/>
                </a:solidFill>
                <a:latin typeface="Symbol" pitchFamily="18" charset="2"/>
                <a:sym typeface="Symbol" pitchFamily="18" charset="2"/>
              </a:rPr>
              <a:t>e</a:t>
            </a:r>
            <a:r>
              <a:rPr lang="en-US" baseline="-25000" dirty="0">
                <a:solidFill>
                  <a:srgbClr val="F2F2F2"/>
                </a:solidFill>
                <a:sym typeface="Symbol" pitchFamily="18" charset="2"/>
              </a:rPr>
              <a:t>//N</a:t>
            </a:r>
            <a:r>
              <a:rPr lang="en-US" dirty="0">
                <a:solidFill>
                  <a:srgbClr val="F2F2F2"/>
                </a:solidFill>
                <a:sym typeface="Symbol" pitchFamily="18" charset="2"/>
              </a:rPr>
              <a:t>=</a:t>
            </a:r>
            <a:r>
              <a:rPr lang="en-US" dirty="0" smtClean="0">
                <a:solidFill>
                  <a:srgbClr val="F2F2F2"/>
                </a:solidFill>
                <a:sym typeface="Symbol" pitchFamily="18" charset="2"/>
              </a:rPr>
              <a:t>72 </a:t>
            </a:r>
            <a:r>
              <a:rPr lang="en-US" dirty="0">
                <a:solidFill>
                  <a:srgbClr val="F2F2F2"/>
                </a:solidFill>
                <a:sym typeface="Symbol" pitchFamily="18" charset="2"/>
              </a:rPr>
              <a:t>mm</a:t>
            </a:r>
          </a:p>
          <a:p>
            <a:r>
              <a:rPr lang="en-US" i="1" dirty="0">
                <a:solidFill>
                  <a:srgbClr val="F2F2F2"/>
                </a:solidFill>
                <a:latin typeface="Symbol" pitchFamily="18" charset="2"/>
                <a:sym typeface="Symbol" pitchFamily="18" charset="2"/>
              </a:rPr>
              <a:t>b</a:t>
            </a:r>
            <a:r>
              <a:rPr lang="en-US" i="1" dirty="0">
                <a:solidFill>
                  <a:srgbClr val="F2F2F2"/>
                </a:solidFill>
                <a:sym typeface="Symbol" pitchFamily="18" charset="2"/>
              </a:rPr>
              <a:t>*</a:t>
            </a:r>
            <a:r>
              <a:rPr lang="en-US" dirty="0">
                <a:solidFill>
                  <a:srgbClr val="F2F2F2"/>
                </a:solidFill>
                <a:sym typeface="Symbol" pitchFamily="18" charset="2"/>
              </a:rPr>
              <a:t> = 5mm</a:t>
            </a:r>
          </a:p>
          <a:p>
            <a:r>
              <a:rPr lang="en-US" dirty="0" smtClean="0">
                <a:solidFill>
                  <a:srgbClr val="F2F2F2"/>
                </a:solidFill>
                <a:sym typeface="Symbol" pitchFamily="18" charset="2"/>
              </a:rPr>
              <a:t>Rep. </a:t>
            </a:r>
            <a:r>
              <a:rPr lang="en-US" dirty="0">
                <a:solidFill>
                  <a:srgbClr val="F2F2F2"/>
                </a:solidFill>
                <a:sym typeface="Symbol" pitchFamily="18" charset="2"/>
              </a:rPr>
              <a:t>Rate = </a:t>
            </a:r>
            <a:r>
              <a:rPr lang="en-US" dirty="0" smtClean="0">
                <a:solidFill>
                  <a:srgbClr val="F2F2F2"/>
                </a:solidFill>
                <a:sym typeface="Symbol" pitchFamily="18" charset="2"/>
              </a:rPr>
              <a:t>12 Hz</a:t>
            </a:r>
            <a:endParaRPr lang="en-US" dirty="0">
              <a:solidFill>
                <a:srgbClr val="F2F2F2"/>
              </a:solidFill>
              <a:sym typeface="Symbol" pitchFamily="18" charset="2"/>
            </a:endParaRPr>
          </a:p>
        </p:txBody>
      </p:sp>
      <p:pic>
        <p:nvPicPr>
          <p:cNvPr id="14" name="Picture 13" descr="Block_Diagrams_R7_M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583922"/>
            <a:ext cx="8984998" cy="2175278"/>
          </a:xfrm>
          <a:prstGeom prst="rect">
            <a:avLst/>
          </a:prstGeom>
        </p:spPr>
      </p:pic>
      <p:sp>
        <p:nvSpPr>
          <p:cNvPr id="3" name="TextBox 2"/>
          <p:cNvSpPr txBox="1"/>
          <p:nvPr/>
        </p:nvSpPr>
        <p:spPr>
          <a:xfrm>
            <a:off x="2484737" y="1122257"/>
            <a:ext cx="4170132" cy="461665"/>
          </a:xfrm>
          <a:prstGeom prst="rect">
            <a:avLst/>
          </a:prstGeom>
          <a:noFill/>
        </p:spPr>
        <p:txBody>
          <a:bodyPr wrap="none" rtlCol="0">
            <a:spAutoFit/>
          </a:bodyPr>
          <a:lstStyle/>
          <a:p>
            <a:r>
              <a:rPr lang="en-US" sz="2400" dirty="0" err="1" smtClean="0">
                <a:solidFill>
                  <a:srgbClr val="F2F2F2"/>
                </a:solidFill>
              </a:rPr>
              <a:t>Muon</a:t>
            </a:r>
            <a:r>
              <a:rPr lang="en-US" sz="2400" dirty="0" smtClean="0">
                <a:solidFill>
                  <a:srgbClr val="F2F2F2"/>
                </a:solidFill>
              </a:rPr>
              <a:t> Collider Block Diagram</a:t>
            </a:r>
            <a:endParaRPr lang="en-US" sz="2400" dirty="0">
              <a:solidFill>
                <a:srgbClr val="F2F2F2"/>
              </a:solidFill>
            </a:endParaRPr>
          </a:p>
        </p:txBody>
      </p:sp>
      <p:sp>
        <p:nvSpPr>
          <p:cNvPr id="11" name="Right Brace 10"/>
          <p:cNvSpPr/>
          <p:nvPr/>
        </p:nvSpPr>
        <p:spPr>
          <a:xfrm rot="5400000">
            <a:off x="2612072" y="1238567"/>
            <a:ext cx="333375" cy="5374640"/>
          </a:xfrm>
          <a:prstGeom prst="rightBrace">
            <a:avLst>
              <a:gd name="adj1" fmla="val 8333"/>
              <a:gd name="adj2" fmla="val 37524"/>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4176723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err="1" smtClean="0"/>
              <a:t>Muon</a:t>
            </a:r>
            <a:r>
              <a:rPr lang="en-US" dirty="0" smtClean="0"/>
              <a:t> Collider and neutrino factory synergies</a:t>
            </a: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pPr algn="r"/>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25</a:t>
            </a:fld>
            <a:endParaRPr lang="en-US" dirty="0"/>
          </a:p>
        </p:txBody>
      </p:sp>
    </p:spTree>
    <p:extLst>
      <p:ext uri="{BB962C8B-B14F-4D97-AF65-F5344CB8AC3E}">
        <p14:creationId xmlns:p14="http://schemas.microsoft.com/office/powerpoint/2010/main" val="53453876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The U.S. Muon Accelerator Program</a:t>
            </a:r>
            <a:endParaRPr lang="en-US" sz="3600" dirty="0"/>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98817235-C917-8F48-A936-FEF3725D9AF4}" type="slidenum">
              <a:rPr lang="en-US" smtClean="0"/>
              <a:t>26</a:t>
            </a:fld>
            <a:endParaRPr lang="en-US"/>
          </a:p>
        </p:txBody>
      </p:sp>
      <p:pic>
        <p:nvPicPr>
          <p:cNvPr id="7" name="Picture 6" descr="Block_Diagrams_R1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3" y="1155700"/>
            <a:ext cx="8979037" cy="5168900"/>
          </a:xfrm>
          <a:prstGeom prst="rect">
            <a:avLst/>
          </a:prstGeom>
        </p:spPr>
      </p:pic>
    </p:spTree>
    <p:extLst>
      <p:ext uri="{BB962C8B-B14F-4D97-AF65-F5344CB8AC3E}">
        <p14:creationId xmlns:p14="http://schemas.microsoft.com/office/powerpoint/2010/main" val="5158907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A Staged </a:t>
            </a:r>
            <a:r>
              <a:rPr lang="en-US" dirty="0" err="1" smtClean="0"/>
              <a:t>Muon</a:t>
            </a:r>
            <a:r>
              <a:rPr lang="en-US" dirty="0" smtClean="0"/>
              <a:t>-Based Neutrino  and Collider Physics Program</a:t>
            </a:r>
            <a:endParaRPr lang="en-US" dirty="0"/>
          </a:p>
        </p:txBody>
      </p:sp>
      <p:pic>
        <p:nvPicPr>
          <p:cNvPr id="2050" name="Picture 2"/>
          <p:cNvPicPr>
            <a:picLocks noGrp="1" noChangeAspect="1" noChangeArrowheads="1"/>
          </p:cNvPicPr>
          <p:nvPr>
            <p:ph idx="1"/>
          </p:nvPr>
        </p:nvPicPr>
        <p:blipFill>
          <a:blip r:embed="rId2"/>
          <a:srcRect t="-4549" b="-4549"/>
          <a:stretch>
            <a:fillRect/>
          </a:stretch>
        </p:blipFill>
        <p:spPr bwMode="auto">
          <a:prstGeom prst="rect">
            <a:avLst/>
          </a:prstGeom>
          <a:noFill/>
          <a:ln w="9525">
            <a:noFill/>
            <a:miter lim="800000"/>
            <a:headEnd/>
            <a:tailEnd/>
          </a:ln>
        </p:spPr>
      </p:pic>
      <p:sp>
        <p:nvSpPr>
          <p:cNvPr id="2" name="Date Placeholder 1"/>
          <p:cNvSpPr>
            <a:spLocks noGrp="1"/>
          </p:cNvSpPr>
          <p:nvPr>
            <p:ph type="dt" sz="half" idx="10"/>
          </p:nvPr>
        </p:nvSpPr>
        <p:spPr/>
        <p:txBody>
          <a:bodyPr/>
          <a:lstStyle/>
          <a:p>
            <a:pPr algn="r"/>
            <a:r>
              <a:rPr lang="en-US" smtClean="0"/>
              <a:t>September 19, 2013</a:t>
            </a:r>
            <a:endParaRPr lang="en-US" dirty="0"/>
          </a:p>
        </p:txBody>
      </p:sp>
      <p:sp>
        <p:nvSpPr>
          <p:cNvPr id="14" name="Footer Placeholder 13"/>
          <p:cNvSpPr>
            <a:spLocks noGrp="1"/>
          </p:cNvSpPr>
          <p:nvPr>
            <p:ph type="ftr" sz="quarter" idx="11"/>
          </p:nvPr>
        </p:nvSpPr>
        <p:spPr/>
        <p:txBody>
          <a:bodyPr/>
          <a:lstStyle/>
          <a:p>
            <a:r>
              <a:rPr lang="en-US" smtClean="0"/>
              <a:t>Illinois Institute of Technology Physics Colloquium</a:t>
            </a:r>
            <a:endParaRPr lang="en-US" dirty="0"/>
          </a:p>
        </p:txBody>
      </p:sp>
      <p:sp>
        <p:nvSpPr>
          <p:cNvPr id="15" name="Slide Number Placeholder 14"/>
          <p:cNvSpPr>
            <a:spLocks noGrp="1"/>
          </p:cNvSpPr>
          <p:nvPr>
            <p:ph type="sldNum" sz="quarter" idx="12"/>
          </p:nvPr>
        </p:nvSpPr>
        <p:spPr/>
        <p:txBody>
          <a:bodyPr/>
          <a:lstStyle/>
          <a:p>
            <a:fld id="{4FA8863F-9730-A244-9B23-8257BEF97903}" type="slidenum">
              <a:rPr lang="en-US" smtClean="0"/>
              <a:pPr/>
              <a:t>27</a:t>
            </a:fld>
            <a:endParaRPr lang="en-US" dirty="0"/>
          </a:p>
        </p:txBody>
      </p:sp>
      <p:sp>
        <p:nvSpPr>
          <p:cNvPr id="7" name="TextBox 6"/>
          <p:cNvSpPr txBox="1"/>
          <p:nvPr/>
        </p:nvSpPr>
        <p:spPr>
          <a:xfrm>
            <a:off x="4376565" y="1813940"/>
            <a:ext cx="1807810" cy="369332"/>
          </a:xfrm>
          <a:prstGeom prst="rect">
            <a:avLst/>
          </a:prstGeom>
          <a:solidFill>
            <a:srgbClr val="FFC000">
              <a:alpha val="49000"/>
            </a:srgbClr>
          </a:solidFill>
        </p:spPr>
        <p:txBody>
          <a:bodyPr wrap="square" rtlCol="0">
            <a:spAutoFit/>
          </a:bodyPr>
          <a:lstStyle/>
          <a:p>
            <a:endParaRPr lang="en-US" dirty="0"/>
          </a:p>
        </p:txBody>
      </p:sp>
      <p:sp>
        <p:nvSpPr>
          <p:cNvPr id="8" name="TextBox 7"/>
          <p:cNvSpPr txBox="1"/>
          <p:nvPr/>
        </p:nvSpPr>
        <p:spPr>
          <a:xfrm>
            <a:off x="1104900" y="5345458"/>
            <a:ext cx="3104993" cy="369332"/>
          </a:xfrm>
          <a:prstGeom prst="rect">
            <a:avLst/>
          </a:prstGeom>
          <a:solidFill>
            <a:srgbClr val="FFC000">
              <a:alpha val="49000"/>
            </a:srgbClr>
          </a:solidFill>
        </p:spPr>
        <p:txBody>
          <a:bodyPr wrap="square" rtlCol="0">
            <a:spAutoFit/>
          </a:bodyPr>
          <a:lstStyle/>
          <a:p>
            <a:endParaRPr lang="en-US" dirty="0"/>
          </a:p>
        </p:txBody>
      </p:sp>
      <p:sp>
        <p:nvSpPr>
          <p:cNvPr id="9" name="TextBox 8"/>
          <p:cNvSpPr txBox="1"/>
          <p:nvPr/>
        </p:nvSpPr>
        <p:spPr>
          <a:xfrm>
            <a:off x="4938304" y="4618199"/>
            <a:ext cx="3097542" cy="369332"/>
          </a:xfrm>
          <a:prstGeom prst="rect">
            <a:avLst/>
          </a:prstGeom>
          <a:solidFill>
            <a:srgbClr val="FFC000">
              <a:alpha val="49000"/>
            </a:srgbClr>
          </a:solidFill>
        </p:spPr>
        <p:txBody>
          <a:bodyPr wrap="square" rtlCol="0">
            <a:spAutoFit/>
          </a:bodyPr>
          <a:lstStyle/>
          <a:p>
            <a:endParaRPr lang="en-US" dirty="0"/>
          </a:p>
        </p:txBody>
      </p:sp>
      <p:sp>
        <p:nvSpPr>
          <p:cNvPr id="10" name="TextBox 9"/>
          <p:cNvSpPr txBox="1"/>
          <p:nvPr/>
        </p:nvSpPr>
        <p:spPr>
          <a:xfrm>
            <a:off x="2870199" y="3377798"/>
            <a:ext cx="1646065" cy="369332"/>
          </a:xfrm>
          <a:prstGeom prst="rect">
            <a:avLst/>
          </a:prstGeom>
          <a:solidFill>
            <a:srgbClr val="FFC000">
              <a:alpha val="49000"/>
            </a:srgbClr>
          </a:solidFill>
        </p:spPr>
        <p:txBody>
          <a:bodyPr wrap="square" rtlCol="0">
            <a:spAutoFit/>
          </a:bodyPr>
          <a:lstStyle/>
          <a:p>
            <a:endParaRPr lang="en-US" dirty="0"/>
          </a:p>
        </p:txBody>
      </p:sp>
    </p:spTree>
    <p:extLst>
      <p:ext uri="{BB962C8B-B14F-4D97-AF65-F5344CB8AC3E}">
        <p14:creationId xmlns:p14="http://schemas.microsoft.com/office/powerpoint/2010/main" val="465090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1577528" y="109538"/>
            <a:ext cx="6677472" cy="931862"/>
          </a:xfrm>
        </p:spPr>
        <p:txBody>
          <a:bodyPr>
            <a:normAutofit fontScale="90000"/>
          </a:bodyPr>
          <a:lstStyle/>
          <a:p>
            <a:pPr algn="ctr"/>
            <a:r>
              <a:rPr lang="en-US" dirty="0" smtClean="0"/>
              <a:t/>
            </a:r>
            <a:br>
              <a:rPr lang="en-US" dirty="0" smtClean="0"/>
            </a:br>
            <a:r>
              <a:rPr lang="en-US" sz="4000" dirty="0" smtClean="0"/>
              <a:t>Neutrinos from Stored Muons</a:t>
            </a:r>
            <a:br>
              <a:rPr lang="en-US" sz="4000" dirty="0" smtClean="0"/>
            </a:br>
            <a:r>
              <a:rPr lang="en-US" sz="2200" dirty="0" smtClean="0"/>
              <a:t>(</a:t>
            </a:r>
            <a:r>
              <a:rPr lang="en-US" sz="2000" b="1" dirty="0" smtClean="0"/>
              <a:t>Fermilab P-1028)</a:t>
            </a:r>
            <a:r>
              <a:rPr lang="en-US" sz="2200" dirty="0" smtClean="0"/>
              <a:t/>
            </a:r>
            <a:br>
              <a:rPr lang="en-US" sz="2200" dirty="0" smtClean="0"/>
            </a:br>
            <a:endParaRPr lang="en-US" sz="2200" dirty="0"/>
          </a:p>
        </p:txBody>
      </p:sp>
      <p:sp>
        <p:nvSpPr>
          <p:cNvPr id="17" name="Date Placeholder 16"/>
          <p:cNvSpPr>
            <a:spLocks noGrp="1"/>
          </p:cNvSpPr>
          <p:nvPr>
            <p:ph type="dt" sz="half" idx="10"/>
          </p:nvPr>
        </p:nvSpPr>
        <p:spPr/>
        <p:txBody>
          <a:bodyPr/>
          <a:lstStyle/>
          <a:p>
            <a:r>
              <a:rPr lang="en-US" smtClean="0"/>
              <a:t>September 19, 2013</a:t>
            </a:r>
            <a:endParaRPr lang="en-US" dirty="0"/>
          </a:p>
        </p:txBody>
      </p:sp>
      <p:sp>
        <p:nvSpPr>
          <p:cNvPr id="5" name="Footer Placeholder 4"/>
          <p:cNvSpPr>
            <a:spLocks noGrp="1"/>
          </p:cNvSpPr>
          <p:nvPr>
            <p:ph type="ftr" sz="quarter" idx="11"/>
          </p:nvPr>
        </p:nvSpPr>
        <p:spPr>
          <a:prstGeom prst="rect">
            <a:avLst/>
          </a:prstGeom>
        </p:spPr>
        <p:txBody>
          <a:bodyPr/>
          <a:lstStyle/>
          <a:p>
            <a:r>
              <a:rPr lang="en-US" smtClean="0"/>
              <a:t>Illinois Institute of Technology Physics Colloquium</a:t>
            </a:r>
            <a:endParaRPr lang="en-US" dirty="0"/>
          </a:p>
        </p:txBody>
      </p:sp>
      <p:sp>
        <p:nvSpPr>
          <p:cNvPr id="4" name="Slide Number Placeholder 3"/>
          <p:cNvSpPr>
            <a:spLocks noGrp="1"/>
          </p:cNvSpPr>
          <p:nvPr>
            <p:ph type="sldNum" sz="quarter" idx="12"/>
          </p:nvPr>
        </p:nvSpPr>
        <p:spPr/>
        <p:txBody>
          <a:bodyPr/>
          <a:lstStyle/>
          <a:p>
            <a:fld id="{8C41E61B-8344-4EA2-9F73-9B16EAB0AE5D}" type="slidenum">
              <a:rPr lang="en-US" smtClean="0"/>
              <a:pPr/>
              <a:t>28</a:t>
            </a:fld>
            <a:endParaRPr lang="en-US" dirty="0"/>
          </a:p>
        </p:txBody>
      </p:sp>
      <p:sp>
        <p:nvSpPr>
          <p:cNvPr id="11" name="TextBox 10"/>
          <p:cNvSpPr txBox="1"/>
          <p:nvPr/>
        </p:nvSpPr>
        <p:spPr>
          <a:xfrm>
            <a:off x="6586538" y="1523106"/>
            <a:ext cx="1985888" cy="1477328"/>
          </a:xfrm>
          <a:prstGeom prst="rect">
            <a:avLst/>
          </a:prstGeom>
          <a:solidFill>
            <a:schemeClr val="accent1"/>
          </a:solidFill>
        </p:spPr>
        <p:txBody>
          <a:bodyPr wrap="square" rtlCol="0">
            <a:spAutoFit/>
          </a:bodyPr>
          <a:lstStyle/>
          <a:p>
            <a:pPr algn="ctr"/>
            <a:r>
              <a:rPr lang="en-US" dirty="0" smtClean="0">
                <a:solidFill>
                  <a:srgbClr val="FFFF00"/>
                </a:solidFill>
              </a:rPr>
              <a:t>DOES NOT</a:t>
            </a:r>
          </a:p>
          <a:p>
            <a:pPr algn="ctr"/>
            <a:r>
              <a:rPr lang="en-US" dirty="0" smtClean="0"/>
              <a:t>Require the </a:t>
            </a:r>
          </a:p>
          <a:p>
            <a:pPr algn="ctr"/>
            <a:r>
              <a:rPr lang="en-US" dirty="0" smtClean="0"/>
              <a:t>Development of</a:t>
            </a:r>
          </a:p>
          <a:p>
            <a:pPr algn="ctr"/>
            <a:r>
              <a:rPr lang="en-US" dirty="0" smtClean="0"/>
              <a:t>ANY</a:t>
            </a:r>
          </a:p>
          <a:p>
            <a:pPr algn="ctr"/>
            <a:r>
              <a:rPr lang="en-US" dirty="0" smtClean="0"/>
              <a:t>New Technology</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577529" cy="953022"/>
          </a:xfrm>
          <a:prstGeom prst="rect">
            <a:avLst/>
          </a:prstGeom>
        </p:spPr>
      </p:pic>
      <p:sp>
        <p:nvSpPr>
          <p:cNvPr id="19" name="Rectangle 18"/>
          <p:cNvSpPr/>
          <p:nvPr/>
        </p:nvSpPr>
        <p:spPr>
          <a:xfrm>
            <a:off x="6005415" y="1061441"/>
            <a:ext cx="2903359" cy="461665"/>
          </a:xfrm>
          <a:prstGeom prst="rect">
            <a:avLst/>
          </a:prstGeom>
        </p:spPr>
        <p:txBody>
          <a:bodyPr wrap="none">
            <a:spAutoFit/>
          </a:bodyPr>
          <a:lstStyle/>
          <a:p>
            <a:r>
              <a:rPr lang="en-US" sz="2400" b="1" i="1" dirty="0" smtClean="0">
                <a:solidFill>
                  <a:srgbClr val="FF0000"/>
                </a:solidFill>
              </a:rPr>
              <a:t>An entry-level NF?</a:t>
            </a:r>
            <a:endParaRPr lang="en-US" sz="2400" b="1" i="1" dirty="0">
              <a:solidFill>
                <a:srgbClr val="FF0000"/>
              </a:solidFill>
            </a:endParaRPr>
          </a:p>
        </p:txBody>
      </p:sp>
      <p:sp>
        <p:nvSpPr>
          <p:cNvPr id="18" name="TextBox 17"/>
          <p:cNvSpPr txBox="1"/>
          <p:nvPr/>
        </p:nvSpPr>
        <p:spPr>
          <a:xfrm>
            <a:off x="0" y="5987346"/>
            <a:ext cx="5550086" cy="384721"/>
          </a:xfrm>
          <a:prstGeom prst="rect">
            <a:avLst/>
          </a:prstGeom>
          <a:noFill/>
        </p:spPr>
        <p:txBody>
          <a:bodyPr wrap="none" rtlCol="0">
            <a:spAutoFit/>
          </a:bodyPr>
          <a:lstStyle/>
          <a:p>
            <a:r>
              <a:rPr lang="en-US" sz="1900" b="1" dirty="0" err="1" smtClean="0">
                <a:solidFill>
                  <a:schemeClr val="bg1"/>
                </a:solidFill>
              </a:rPr>
              <a:t>nuStorm</a:t>
            </a:r>
            <a:r>
              <a:rPr lang="en-US" sz="1900" b="1" dirty="0" smtClean="0">
                <a:solidFill>
                  <a:schemeClr val="bg1"/>
                </a:solidFill>
              </a:rPr>
              <a:t> Proposal:  </a:t>
            </a:r>
            <a:r>
              <a:rPr lang="en-US" dirty="0" smtClean="0">
                <a:solidFill>
                  <a:srgbClr val="FFFFFF"/>
                </a:solidFill>
              </a:rPr>
              <a:t>http</a:t>
            </a:r>
            <a:r>
              <a:rPr lang="en-US" dirty="0">
                <a:solidFill>
                  <a:srgbClr val="FFFFFF"/>
                </a:solidFill>
              </a:rPr>
              <a:t>://</a:t>
            </a:r>
            <a:r>
              <a:rPr lang="en-US" dirty="0" err="1">
                <a:solidFill>
                  <a:srgbClr val="FFFFFF"/>
                </a:solidFill>
              </a:rPr>
              <a:t>arxiv.org</a:t>
            </a:r>
            <a:r>
              <a:rPr lang="en-US" dirty="0">
                <a:solidFill>
                  <a:srgbClr val="FFFFFF"/>
                </a:solidFill>
              </a:rPr>
              <a:t>/abs/1308.6822</a:t>
            </a:r>
          </a:p>
        </p:txBody>
      </p:sp>
      <p:pic>
        <p:nvPicPr>
          <p:cNvPr id="1026" name="Picture 2"/>
          <p:cNvPicPr>
            <a:picLocks noChangeAspect="1" noChangeArrowheads="1"/>
          </p:cNvPicPr>
          <p:nvPr/>
        </p:nvPicPr>
        <p:blipFill>
          <a:blip r:embed="rId4"/>
          <a:srcRect/>
          <a:stretch>
            <a:fillRect/>
          </a:stretch>
        </p:blipFill>
        <p:spPr bwMode="auto">
          <a:xfrm>
            <a:off x="-2294" y="1100405"/>
            <a:ext cx="5598396" cy="4576376"/>
          </a:xfrm>
          <a:prstGeom prst="rect">
            <a:avLst/>
          </a:prstGeom>
          <a:noFill/>
          <a:ln w="9525">
            <a:noFill/>
            <a:miter lim="800000"/>
            <a:headEnd/>
            <a:tailEnd/>
          </a:ln>
        </p:spPr>
      </p:pic>
      <p:sp>
        <p:nvSpPr>
          <p:cNvPr id="20" name="TextBox 19"/>
          <p:cNvSpPr txBox="1"/>
          <p:nvPr/>
        </p:nvSpPr>
        <p:spPr>
          <a:xfrm>
            <a:off x="13228" y="1427590"/>
            <a:ext cx="1326069" cy="646331"/>
          </a:xfrm>
          <a:prstGeom prst="rect">
            <a:avLst/>
          </a:prstGeom>
          <a:solidFill>
            <a:srgbClr val="58CAE8"/>
          </a:solidFill>
        </p:spPr>
        <p:txBody>
          <a:bodyPr wrap="none" rtlCol="0">
            <a:spAutoFit/>
          </a:bodyPr>
          <a:lstStyle/>
          <a:p>
            <a:pPr algn="ctr"/>
            <a:r>
              <a:rPr lang="en-US" dirty="0" err="1" smtClean="0">
                <a:solidFill>
                  <a:srgbClr val="FFFF00"/>
                </a:solidFill>
              </a:rPr>
              <a:t>A.Bross</a:t>
            </a:r>
            <a:endParaRPr lang="en-US" dirty="0" smtClean="0">
              <a:solidFill>
                <a:srgbClr val="FFFF00"/>
              </a:solidFill>
            </a:endParaRPr>
          </a:p>
          <a:p>
            <a:pPr algn="ctr"/>
            <a:r>
              <a:rPr lang="en-US" dirty="0" smtClean="0">
                <a:solidFill>
                  <a:srgbClr val="FFFF00"/>
                </a:solidFill>
              </a:rPr>
              <a:t>NuFACT12</a:t>
            </a:r>
            <a:endParaRPr lang="en-US" dirty="0">
              <a:solidFill>
                <a:srgbClr val="FFFF00"/>
              </a:solidFill>
            </a:endParaRPr>
          </a:p>
        </p:txBody>
      </p:sp>
      <p:sp>
        <p:nvSpPr>
          <p:cNvPr id="21" name="TextBox 20"/>
          <p:cNvSpPr txBox="1"/>
          <p:nvPr/>
        </p:nvSpPr>
        <p:spPr>
          <a:xfrm>
            <a:off x="1752600" y="3277432"/>
            <a:ext cx="1539240" cy="646331"/>
          </a:xfrm>
          <a:prstGeom prst="rect">
            <a:avLst/>
          </a:prstGeom>
          <a:solidFill>
            <a:schemeClr val="bg1"/>
          </a:solidFill>
        </p:spPr>
        <p:txBody>
          <a:bodyPr wrap="square" rtlCol="0">
            <a:spAutoFit/>
          </a:bodyPr>
          <a:lstStyle/>
          <a:p>
            <a:pPr algn="ctr"/>
            <a:r>
              <a:rPr lang="en-US" dirty="0" smtClean="0">
                <a:solidFill>
                  <a:srgbClr val="0000FF"/>
                </a:solidFill>
              </a:rPr>
              <a:t>3.8 </a:t>
            </a:r>
            <a:r>
              <a:rPr lang="en-US" dirty="0" err="1" smtClean="0">
                <a:solidFill>
                  <a:srgbClr val="0000FF"/>
                </a:solidFill>
              </a:rPr>
              <a:t>GeV</a:t>
            </a:r>
            <a:r>
              <a:rPr lang="en-US" dirty="0" smtClean="0">
                <a:solidFill>
                  <a:srgbClr val="0000FF"/>
                </a:solidFill>
              </a:rPr>
              <a:t>/c</a:t>
            </a:r>
          </a:p>
          <a:p>
            <a:pPr algn="ctr"/>
            <a:r>
              <a:rPr lang="en-US" dirty="0">
                <a:solidFill>
                  <a:srgbClr val="0000FF"/>
                </a:solidFill>
              </a:rPr>
              <a:t>s</a:t>
            </a:r>
            <a:r>
              <a:rPr lang="en-US" dirty="0" smtClean="0">
                <a:solidFill>
                  <a:srgbClr val="0000FF"/>
                </a:solidFill>
              </a:rPr>
              <a:t>tored </a:t>
            </a:r>
            <a:r>
              <a:rPr lang="en-US" dirty="0" smtClean="0">
                <a:solidFill>
                  <a:srgbClr val="0000FF"/>
                </a:solidFill>
                <a:latin typeface="Symbol" pitchFamily="18" charset="2"/>
              </a:rPr>
              <a:t>m</a:t>
            </a:r>
            <a:endParaRPr lang="en-US" dirty="0">
              <a:solidFill>
                <a:srgbClr val="0000FF"/>
              </a:solidFill>
              <a:latin typeface="Symbol" pitchFamily="18" charset="2"/>
            </a:endParaRPr>
          </a:p>
        </p:txBody>
      </p:sp>
      <p:sp>
        <p:nvSpPr>
          <p:cNvPr id="22" name="TextBox 21"/>
          <p:cNvSpPr txBox="1"/>
          <p:nvPr/>
        </p:nvSpPr>
        <p:spPr>
          <a:xfrm>
            <a:off x="762055" y="4726084"/>
            <a:ext cx="1154483" cy="338554"/>
          </a:xfrm>
          <a:prstGeom prst="rect">
            <a:avLst/>
          </a:prstGeom>
          <a:noFill/>
        </p:spPr>
        <p:txBody>
          <a:bodyPr wrap="none" rtlCol="0">
            <a:spAutoFit/>
          </a:bodyPr>
          <a:lstStyle/>
          <a:p>
            <a:r>
              <a:rPr lang="en-US" dirty="0" smtClean="0"/>
              <a:t>10-100kW</a:t>
            </a:r>
            <a:endParaRPr lang="en-US" dirty="0"/>
          </a:p>
        </p:txBody>
      </p:sp>
      <p:pic>
        <p:nvPicPr>
          <p:cNvPr id="23" name="Picture 3"/>
          <p:cNvPicPr>
            <a:picLocks noGrp="1" noChangeAspect="1" noChangeArrowheads="1"/>
          </p:cNvPicPr>
          <p:nvPr>
            <p:ph idx="1"/>
          </p:nvPr>
        </p:nvPicPr>
        <p:blipFill rotWithShape="1">
          <a:blip r:embed="rId5"/>
          <a:srcRect l="-259" r="-217"/>
          <a:stretch/>
        </p:blipFill>
        <p:spPr bwMode="auto">
          <a:xfrm>
            <a:off x="5397428" y="3149600"/>
            <a:ext cx="3752646" cy="2908300"/>
          </a:xfrm>
          <a:prstGeom prst="rect">
            <a:avLst/>
          </a:prstGeom>
          <a:noFill/>
          <a:ln w="9525">
            <a:noFill/>
            <a:miter lim="800000"/>
            <a:headEnd/>
            <a:tailEnd/>
          </a:ln>
        </p:spPr>
      </p:pic>
    </p:spTree>
    <p:extLst>
      <p:ext uri="{BB962C8B-B14F-4D97-AF65-F5344CB8AC3E}">
        <p14:creationId xmlns:p14="http://schemas.microsoft.com/office/powerpoint/2010/main" val="37835962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linds(horizontal)">
                                      <p:cBhvr>
                                        <p:cTn id="1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978650" cy="931862"/>
          </a:xfrm>
        </p:spPr>
        <p:txBody>
          <a:bodyPr/>
          <a:lstStyle/>
          <a:p>
            <a:r>
              <a:rPr lang="en-US" dirty="0" err="1" smtClean="0">
                <a:latin typeface="Symbol" charset="2"/>
                <a:cs typeface="Symbol" charset="2"/>
              </a:rPr>
              <a:t>n</a:t>
            </a:r>
            <a:r>
              <a:rPr lang="en-US" dirty="0" err="1" smtClean="0"/>
              <a:t>Storm</a:t>
            </a:r>
            <a:r>
              <a:rPr lang="en-US" dirty="0" smtClean="0"/>
              <a:t> as an R&amp;D </a:t>
            </a:r>
            <a:r>
              <a:rPr lang="en-US" dirty="0"/>
              <a:t>P</a:t>
            </a:r>
            <a:r>
              <a:rPr lang="en-US" dirty="0" smtClean="0"/>
              <a:t>latform</a:t>
            </a:r>
            <a:endParaRPr lang="en-US" dirty="0"/>
          </a:p>
        </p:txBody>
      </p:sp>
      <p:sp>
        <p:nvSpPr>
          <p:cNvPr id="3" name="Content Placeholder 2"/>
          <p:cNvSpPr>
            <a:spLocks noGrp="1"/>
          </p:cNvSpPr>
          <p:nvPr>
            <p:ph idx="1"/>
          </p:nvPr>
        </p:nvSpPr>
        <p:spPr>
          <a:xfrm>
            <a:off x="17454" y="1050926"/>
            <a:ext cx="5643571" cy="5496690"/>
          </a:xfrm>
        </p:spPr>
        <p:txBody>
          <a:bodyPr>
            <a:normAutofit fontScale="77500" lnSpcReduction="20000"/>
          </a:bodyPr>
          <a:lstStyle/>
          <a:p>
            <a:r>
              <a:rPr lang="en-US" dirty="0"/>
              <a:t>A</a:t>
            </a:r>
            <a:r>
              <a:rPr lang="en-US" dirty="0" smtClean="0"/>
              <a:t> high-intensity pulsed </a:t>
            </a:r>
            <a:r>
              <a:rPr lang="en-US" dirty="0" err="1" smtClean="0"/>
              <a:t>muon</a:t>
            </a:r>
            <a:r>
              <a:rPr lang="en-US" dirty="0" smtClean="0"/>
              <a:t> source </a:t>
            </a:r>
            <a:endParaRPr lang="en-US" dirty="0"/>
          </a:p>
          <a:p>
            <a:r>
              <a:rPr lang="en-US" dirty="0"/>
              <a:t>100&lt;p</a:t>
            </a:r>
            <a:r>
              <a:rPr lang="el-GR" baseline="-25000" dirty="0">
                <a:latin typeface="Calibri"/>
              </a:rPr>
              <a:t>μ</a:t>
            </a:r>
            <a:r>
              <a:rPr lang="en-US" dirty="0"/>
              <a:t>&lt;300 MeV/c </a:t>
            </a:r>
            <a:r>
              <a:rPr lang="en-US" dirty="0" err="1" smtClean="0"/>
              <a:t>muons</a:t>
            </a:r>
            <a:endParaRPr lang="en-US" dirty="0"/>
          </a:p>
          <a:p>
            <a:pPr lvl="1"/>
            <a:r>
              <a:rPr lang="en-US" dirty="0" smtClean="0"/>
              <a:t>Using extracted beam from ring</a:t>
            </a:r>
          </a:p>
          <a:p>
            <a:pPr lvl="1"/>
            <a:r>
              <a:rPr lang="en-US" dirty="0" smtClean="0"/>
              <a:t>10</a:t>
            </a:r>
            <a:r>
              <a:rPr lang="en-US" baseline="30000" dirty="0" smtClean="0"/>
              <a:t>10</a:t>
            </a:r>
            <a:r>
              <a:rPr lang="en-US" dirty="0" smtClean="0"/>
              <a:t> </a:t>
            </a:r>
            <a:r>
              <a:rPr lang="en-US" dirty="0" err="1" smtClean="0"/>
              <a:t>muons</a:t>
            </a:r>
            <a:r>
              <a:rPr lang="en-US" dirty="0" smtClean="0"/>
              <a:t>  per 1 </a:t>
            </a:r>
            <a:r>
              <a:rPr lang="el-GR" dirty="0" smtClean="0">
                <a:latin typeface="Calibri"/>
              </a:rPr>
              <a:t>μ</a:t>
            </a:r>
            <a:r>
              <a:rPr lang="en-US" dirty="0" smtClean="0"/>
              <a:t>sec pulse</a:t>
            </a:r>
          </a:p>
          <a:p>
            <a:pPr lvl="1"/>
            <a:endParaRPr lang="en-US" dirty="0" smtClean="0"/>
          </a:p>
          <a:p>
            <a:r>
              <a:rPr lang="en-US" dirty="0" smtClean="0"/>
              <a:t>Beam available simultaneously with physics operation</a:t>
            </a:r>
          </a:p>
          <a:p>
            <a:pPr lvl="1"/>
            <a:r>
              <a:rPr lang="en-US" dirty="0" smtClean="0"/>
              <a:t>Sterile </a:t>
            </a:r>
            <a:r>
              <a:rPr lang="en-US" dirty="0" smtClean="0">
                <a:latin typeface="Symbol" charset="2"/>
                <a:cs typeface="Symbol" charset="2"/>
              </a:rPr>
              <a:t>n</a:t>
            </a:r>
            <a:r>
              <a:rPr lang="en-US" dirty="0" smtClean="0">
                <a:cs typeface="Symbol" charset="2"/>
              </a:rPr>
              <a:t> search</a:t>
            </a:r>
          </a:p>
          <a:p>
            <a:pPr lvl="1"/>
            <a:r>
              <a:rPr lang="en-US" dirty="0" smtClean="0">
                <a:latin typeface="Symbol" charset="2"/>
                <a:cs typeface="Symbol" charset="2"/>
              </a:rPr>
              <a:t>n </a:t>
            </a:r>
            <a:r>
              <a:rPr lang="en-US" dirty="0" smtClean="0">
                <a:cs typeface="Symbol" charset="2"/>
              </a:rPr>
              <a:t>cross section measurements needed </a:t>
            </a:r>
            <a:br>
              <a:rPr lang="en-US" dirty="0" smtClean="0">
                <a:cs typeface="Symbol" charset="2"/>
              </a:rPr>
            </a:br>
            <a:r>
              <a:rPr lang="en-US" dirty="0" smtClean="0">
                <a:cs typeface="Symbol" charset="2"/>
              </a:rPr>
              <a:t>for ultimate precision in long baseline measurements</a:t>
            </a:r>
            <a:endParaRPr lang="en-US" dirty="0" smtClean="0"/>
          </a:p>
          <a:p>
            <a:endParaRPr lang="en-US" dirty="0" smtClean="0"/>
          </a:p>
          <a:p>
            <a:r>
              <a:rPr lang="en-US" dirty="0" err="1">
                <a:latin typeface="Symbol" charset="2"/>
                <a:cs typeface="Symbol" charset="2"/>
              </a:rPr>
              <a:t>n</a:t>
            </a:r>
            <a:r>
              <a:rPr lang="en-US" dirty="0" err="1" smtClean="0"/>
              <a:t>STORM</a:t>
            </a:r>
            <a:r>
              <a:rPr lang="en-US" dirty="0" smtClean="0"/>
              <a:t> also provides the </a:t>
            </a:r>
            <a:r>
              <a:rPr lang="en-US" dirty="0"/>
              <a:t/>
            </a:r>
            <a:br>
              <a:rPr lang="en-US" dirty="0"/>
            </a:br>
            <a:r>
              <a:rPr lang="en-US" dirty="0" smtClean="0"/>
              <a:t>opportunity to design, build and test decay ring instrumentation (BCT, momentum spectrometer, </a:t>
            </a:r>
            <a:br>
              <a:rPr lang="en-US" dirty="0" smtClean="0"/>
            </a:br>
            <a:r>
              <a:rPr lang="en-US" dirty="0" smtClean="0"/>
              <a:t>polarimeter) to measure and </a:t>
            </a:r>
            <a:br>
              <a:rPr lang="en-US" dirty="0" smtClean="0"/>
            </a:br>
            <a:r>
              <a:rPr lang="en-US" dirty="0" smtClean="0"/>
              <a:t>characterize the circulating muon flux.</a:t>
            </a:r>
          </a:p>
          <a:p>
            <a:endParaRPr lang="en-US" dirty="0"/>
          </a:p>
          <a:p>
            <a:endParaRPr lang="en-US" dirty="0"/>
          </a:p>
        </p:txBody>
      </p:sp>
      <p:sp>
        <p:nvSpPr>
          <p:cNvPr id="4" name="Date Placeholder 3"/>
          <p:cNvSpPr>
            <a:spLocks noGrp="1"/>
          </p:cNvSpPr>
          <p:nvPr>
            <p:ph type="dt" sz="half" idx="10"/>
          </p:nvPr>
        </p:nvSpPr>
        <p:spPr/>
        <p:txBody>
          <a:bodyPr/>
          <a:lstStyle/>
          <a:p>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8A5FAC83-C8C4-8046-B35B-A89823688311}" type="slidenum">
              <a:rPr lang="en-US" smtClean="0"/>
              <a:pPr/>
              <a:t>29</a:t>
            </a:fld>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5859"/>
          <a:stretch/>
        </p:blipFill>
        <p:spPr>
          <a:xfrm>
            <a:off x="5198787" y="635001"/>
            <a:ext cx="2954614" cy="2368303"/>
          </a:xfrm>
          <a:prstGeom prst="rect">
            <a:avLst/>
          </a:prstGeom>
        </p:spPr>
      </p:pic>
      <p:pic>
        <p:nvPicPr>
          <p:cNvPr id="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4186" y="2997200"/>
            <a:ext cx="3919813" cy="19099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Content Placeholder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2265" y="4914900"/>
            <a:ext cx="3927643" cy="1538370"/>
          </a:xfrm>
          <a:prstGeom prst="rect">
            <a:avLst/>
          </a:prstGeom>
          <a:ln w="25400">
            <a:solidFill>
              <a:schemeClr val="tx1"/>
            </a:solidFill>
          </a:ln>
        </p:spPr>
      </p:pic>
      <p:cxnSp>
        <p:nvCxnSpPr>
          <p:cNvPr id="11" name="Straight Arrow Connector 10"/>
          <p:cNvCxnSpPr/>
          <p:nvPr/>
        </p:nvCxnSpPr>
        <p:spPr>
          <a:xfrm flipH="1" flipV="1">
            <a:off x="6261100" y="4686300"/>
            <a:ext cx="268147" cy="102098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19975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Physics Motivations for a </a:t>
            </a:r>
            <a:r>
              <a:rPr lang="en-US" dirty="0" smtClean="0"/>
              <a:t>Neutrino Factory and Muon Collider</a:t>
            </a:r>
          </a:p>
          <a:p>
            <a:r>
              <a:rPr lang="en-US" dirty="0" err="1" smtClean="0"/>
              <a:t>Muon</a:t>
            </a:r>
            <a:r>
              <a:rPr lang="en-US" dirty="0" smtClean="0"/>
              <a:t> Collider and Neutrino Factory Synergies</a:t>
            </a:r>
          </a:p>
          <a:p>
            <a:r>
              <a:rPr lang="en-US" dirty="0" smtClean="0"/>
              <a:t>R&amp;D Challenges and the MAP Feasibility Assessment</a:t>
            </a:r>
          </a:p>
          <a:p>
            <a:r>
              <a:rPr lang="en-US" dirty="0" smtClean="0"/>
              <a:t>Concluding Remarks</a:t>
            </a:r>
          </a:p>
          <a:p>
            <a:endParaRPr lang="en-US" dirty="0"/>
          </a:p>
        </p:txBody>
      </p:sp>
      <p:sp>
        <p:nvSpPr>
          <p:cNvPr id="4" name="Date Placeholder 3"/>
          <p:cNvSpPr>
            <a:spLocks noGrp="1"/>
          </p:cNvSpPr>
          <p:nvPr>
            <p:ph type="dt" sz="half" idx="10"/>
          </p:nvPr>
        </p:nvSpPr>
        <p:spPr/>
        <p:txBody>
          <a:bodyPr/>
          <a:lstStyle/>
          <a:p>
            <a:pPr algn="r"/>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3</a:t>
            </a:fld>
            <a:endParaRPr lang="en-US" dirty="0"/>
          </a:p>
        </p:txBody>
      </p:sp>
    </p:spTree>
    <p:extLst>
      <p:ext uri="{BB962C8B-B14F-4D97-AF65-F5344CB8AC3E}">
        <p14:creationId xmlns:p14="http://schemas.microsoft.com/office/powerpoint/2010/main" val="23539743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IDS-NF baseline Neutrino Factory</a:t>
            </a:r>
            <a:endParaRPr lang="en-GB" dirty="0"/>
          </a:p>
        </p:txBody>
      </p:sp>
      <p:sp>
        <p:nvSpPr>
          <p:cNvPr id="3" name="Date Placeholder 2"/>
          <p:cNvSpPr>
            <a:spLocks noGrp="1"/>
          </p:cNvSpPr>
          <p:nvPr>
            <p:ph type="dt" sz="half" idx="10"/>
          </p:nvPr>
        </p:nvSpPr>
        <p:spPr/>
        <p:txBody>
          <a:bodyPr/>
          <a:lstStyle/>
          <a:p>
            <a:pPr algn="r"/>
            <a:r>
              <a:rPr lang="en-US" smtClean="0"/>
              <a:t>September 19, 2013</a:t>
            </a:r>
            <a:endParaRPr lang="en-US" dirty="0"/>
          </a:p>
        </p:txBody>
      </p:sp>
      <p:sp>
        <p:nvSpPr>
          <p:cNvPr id="4" name="Footer Placeholder 3"/>
          <p:cNvSpPr>
            <a:spLocks noGrp="1"/>
          </p:cNvSpPr>
          <p:nvPr>
            <p:ph type="ftr" sz="quarter" idx="11"/>
          </p:nvPr>
        </p:nvSpPr>
        <p:spPr/>
        <p:txBody>
          <a:bodyPr/>
          <a:lstStyle/>
          <a:p>
            <a:r>
              <a:rPr lang="en-US" smtClean="0"/>
              <a:t>Illinois Institute of Technology Physics Colloquium</a:t>
            </a:r>
            <a:endParaRPr lang="en-US" dirty="0"/>
          </a:p>
        </p:txBody>
      </p:sp>
      <p:sp>
        <p:nvSpPr>
          <p:cNvPr id="11" name="Slide Number Placeholder 10"/>
          <p:cNvSpPr>
            <a:spLocks noGrp="1"/>
          </p:cNvSpPr>
          <p:nvPr>
            <p:ph type="sldNum" sz="quarter" idx="12"/>
          </p:nvPr>
        </p:nvSpPr>
        <p:spPr/>
        <p:txBody>
          <a:bodyPr/>
          <a:lstStyle/>
          <a:p>
            <a:fld id="{4FA8863F-9730-A244-9B23-8257BEF97903}" type="slidenum">
              <a:rPr lang="en-US" smtClean="0"/>
              <a:pPr/>
              <a:t>30</a:t>
            </a:fld>
            <a:endParaRPr lang="en-US" dirty="0"/>
          </a:p>
        </p:txBody>
      </p:sp>
      <p:pic>
        <p:nvPicPr>
          <p:cNvPr id="8" name="Picture 7"/>
          <p:cNvPicPr>
            <a:picLocks noChangeAspect="1"/>
          </p:cNvPicPr>
          <p:nvPr/>
        </p:nvPicPr>
        <p:blipFill>
          <a:blip r:embed="rId2"/>
          <a:stretch>
            <a:fillRect/>
          </a:stretch>
        </p:blipFill>
        <p:spPr>
          <a:xfrm>
            <a:off x="243839" y="1112945"/>
            <a:ext cx="5570221" cy="539970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37308" y="1112945"/>
            <a:ext cx="3906692" cy="2123581"/>
          </a:xfrm>
          <a:prstGeom prst="rect">
            <a:avLst/>
          </a:prstGeom>
          <a:ln w="28575" cmpd="sng">
            <a:solidFill>
              <a:srgbClr val="00FF00"/>
            </a:solidFill>
          </a:ln>
        </p:spPr>
      </p:pic>
      <p:sp>
        <p:nvSpPr>
          <p:cNvPr id="6" name="TextBox 5"/>
          <p:cNvSpPr txBox="1"/>
          <p:nvPr/>
        </p:nvSpPr>
        <p:spPr>
          <a:xfrm>
            <a:off x="7101841" y="4653865"/>
            <a:ext cx="1326069" cy="646331"/>
          </a:xfrm>
          <a:prstGeom prst="rect">
            <a:avLst/>
          </a:prstGeom>
          <a:solidFill>
            <a:srgbClr val="58CAE8"/>
          </a:solidFill>
        </p:spPr>
        <p:txBody>
          <a:bodyPr wrap="none" rtlCol="0">
            <a:spAutoFit/>
          </a:bodyPr>
          <a:lstStyle/>
          <a:p>
            <a:pPr algn="ctr"/>
            <a:r>
              <a:rPr lang="en-US" dirty="0" err="1" smtClean="0">
                <a:solidFill>
                  <a:srgbClr val="FFFF00"/>
                </a:solidFill>
              </a:rPr>
              <a:t>K.Long</a:t>
            </a:r>
            <a:endParaRPr lang="en-US" dirty="0" smtClean="0">
              <a:solidFill>
                <a:srgbClr val="FFFF00"/>
              </a:solidFill>
            </a:endParaRPr>
          </a:p>
          <a:p>
            <a:pPr algn="ctr"/>
            <a:r>
              <a:rPr lang="en-US" dirty="0" smtClean="0">
                <a:solidFill>
                  <a:srgbClr val="FFFF00"/>
                </a:solidFill>
              </a:rPr>
              <a:t>NuFACT12</a:t>
            </a:r>
            <a:endParaRPr lang="en-US" dirty="0">
              <a:solidFill>
                <a:srgbClr val="FFFF00"/>
              </a:solidFill>
            </a:endParaRPr>
          </a:p>
        </p:txBody>
      </p:sp>
    </p:spTree>
    <p:extLst>
      <p:ext uri="{BB962C8B-B14F-4D97-AF65-F5344CB8AC3E}">
        <p14:creationId xmlns:p14="http://schemas.microsoft.com/office/powerpoint/2010/main" val="7597819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109538"/>
            <a:ext cx="8204200" cy="776287"/>
          </a:xfrm>
        </p:spPr>
        <p:txBody>
          <a:bodyPr>
            <a:normAutofit fontScale="90000"/>
          </a:bodyPr>
          <a:lstStyle/>
          <a:p>
            <a:r>
              <a:rPr lang="en-US" dirty="0" smtClean="0"/>
              <a:t>How Could </a:t>
            </a:r>
            <a:r>
              <a:rPr lang="en-US" dirty="0"/>
              <a:t>a</a:t>
            </a:r>
            <a:r>
              <a:rPr lang="en-US" dirty="0" smtClean="0"/>
              <a:t> Staged </a:t>
            </a:r>
            <a:r>
              <a:rPr lang="en-US" dirty="0" smtClean="0">
                <a:latin typeface="Symbol" charset="2"/>
                <a:cs typeface="Symbol" charset="2"/>
              </a:rPr>
              <a:t>n</a:t>
            </a:r>
            <a:r>
              <a:rPr lang="en-US" dirty="0" smtClean="0">
                <a:latin typeface="+mn-lt"/>
                <a:cs typeface="Symbol" charset="2"/>
              </a:rPr>
              <a:t> Factory (NuMAX)</a:t>
            </a:r>
            <a:r>
              <a:rPr lang="en-US" dirty="0" smtClean="0"/>
              <a:t> </a:t>
            </a:r>
            <a:br>
              <a:rPr lang="en-US" dirty="0" smtClean="0"/>
            </a:br>
            <a:r>
              <a:rPr lang="en-US" dirty="0" smtClean="0"/>
              <a:t>to SURF Perform?</a:t>
            </a:r>
            <a:endParaRPr lang="en-US" dirty="0"/>
          </a:p>
        </p:txBody>
      </p:sp>
      <p:sp>
        <p:nvSpPr>
          <p:cNvPr id="8" name="Content Placeholder 7"/>
          <p:cNvSpPr>
            <a:spLocks noGrp="1"/>
          </p:cNvSpPr>
          <p:nvPr>
            <p:ph sz="half" idx="1"/>
          </p:nvPr>
        </p:nvSpPr>
        <p:spPr>
          <a:xfrm>
            <a:off x="25400" y="1320800"/>
            <a:ext cx="9118600" cy="1460501"/>
          </a:xfrm>
        </p:spPr>
        <p:txBody>
          <a:bodyPr anchor="b">
            <a:noAutofit/>
          </a:bodyPr>
          <a:lstStyle/>
          <a:p>
            <a:pPr marL="0" indent="0">
              <a:buNone/>
            </a:pPr>
            <a:r>
              <a:rPr lang="en-US" sz="2400" dirty="0" smtClean="0"/>
              <a:t>What if we send beam from a ~5GeV muon storage ring to LBNE? </a:t>
            </a:r>
            <a:br>
              <a:rPr lang="en-US" sz="2400" dirty="0" smtClean="0"/>
            </a:br>
            <a:r>
              <a:rPr lang="en-US" sz="2400" dirty="0" smtClean="0"/>
              <a:t>	1 MW, no </a:t>
            </a:r>
            <a:r>
              <a:rPr lang="en-US" sz="2400" dirty="0" err="1" smtClean="0"/>
              <a:t>muon</a:t>
            </a:r>
            <a:r>
              <a:rPr lang="en-US" sz="2400" dirty="0" smtClean="0"/>
              <a:t> cooling </a:t>
            </a:r>
            <a:br>
              <a:rPr lang="en-US" sz="2400" dirty="0" smtClean="0"/>
            </a:br>
            <a:r>
              <a:rPr lang="en-US" sz="2400" dirty="0" smtClean="0">
                <a:latin typeface="Wingdings 3" charset="2"/>
                <a:cs typeface="Wingdings 3" charset="2"/>
              </a:rPr>
              <a:t>a</a:t>
            </a:r>
            <a:r>
              <a:rPr lang="en-US" sz="2400" dirty="0" smtClean="0">
                <a:cs typeface="Wingdings 3" charset="2"/>
              </a:rPr>
              <a:t> 	3 MW, w/cooling</a:t>
            </a:r>
            <a:br>
              <a:rPr lang="en-US" sz="2400" dirty="0" smtClean="0">
                <a:cs typeface="Wingdings 3" charset="2"/>
              </a:rPr>
            </a:br>
            <a:r>
              <a:rPr lang="en-US" sz="2400" dirty="0" smtClean="0">
                <a:latin typeface="Wingdings 3" charset="2"/>
                <a:cs typeface="Wingdings 3" charset="2"/>
              </a:rPr>
              <a:t>a</a:t>
            </a:r>
            <a:r>
              <a:rPr lang="en-US" sz="2400" dirty="0" smtClean="0">
                <a:cs typeface="Wingdings 3" charset="2"/>
              </a:rPr>
              <a:t> 	4 MW, w/cooling</a:t>
            </a:r>
            <a:endParaRPr lang="en-US" sz="2400" dirty="0"/>
          </a:p>
        </p:txBody>
      </p:sp>
      <p:sp>
        <p:nvSpPr>
          <p:cNvPr id="9" name="Content Placeholder 8"/>
          <p:cNvSpPr>
            <a:spLocks noGrp="1"/>
          </p:cNvSpPr>
          <p:nvPr>
            <p:ph sz="half" idx="2"/>
          </p:nvPr>
        </p:nvSpPr>
        <p:spPr>
          <a:xfrm>
            <a:off x="4648200" y="1638300"/>
            <a:ext cx="4495800" cy="1221613"/>
          </a:xfrm>
        </p:spPr>
        <p:txBody>
          <a:bodyPr anchor="t">
            <a:normAutofit fontScale="92500"/>
          </a:bodyPr>
          <a:lstStyle/>
          <a:p>
            <a:pPr marL="0" indent="0">
              <a:buNone/>
            </a:pPr>
            <a:r>
              <a:rPr lang="en-US" sz="2400" dirty="0" smtClean="0"/>
              <a:t>What if we were able to have a magnetized LAr detector?</a:t>
            </a:r>
          </a:p>
          <a:p>
            <a:pPr marL="0" indent="0">
              <a:buNone/>
            </a:pPr>
            <a:r>
              <a:rPr lang="en-US" sz="2400" dirty="0" smtClean="0"/>
              <a:t>Or a MIND detector w/3× the mass</a:t>
            </a:r>
            <a:endParaRPr lang="en-US" sz="2400" dirty="0"/>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31</a:t>
            </a:fld>
            <a:endParaRPr lang="en-US"/>
          </a:p>
        </p:txBody>
      </p:sp>
      <p:pic>
        <p:nvPicPr>
          <p:cNvPr id="7" name="Picture 6" descr="mass-comp-nomag-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99" y="2859913"/>
            <a:ext cx="4662985" cy="3124200"/>
          </a:xfrm>
          <a:prstGeom prst="rect">
            <a:avLst/>
          </a:prstGeom>
        </p:spPr>
      </p:pic>
      <p:pic>
        <p:nvPicPr>
          <p:cNvPr id="10" name="Picture 9" descr="mass-comp-mag-5GeV.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859912"/>
            <a:ext cx="4572000" cy="3124200"/>
          </a:xfrm>
          <a:prstGeom prst="rect">
            <a:avLst/>
          </a:prstGeom>
        </p:spPr>
      </p:pic>
      <p:sp>
        <p:nvSpPr>
          <p:cNvPr id="11" name="Rectangle 10"/>
          <p:cNvSpPr/>
          <p:nvPr/>
        </p:nvSpPr>
        <p:spPr>
          <a:xfrm>
            <a:off x="3644900" y="5995606"/>
            <a:ext cx="3733800" cy="42938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Plots courtesy of P. Huber</a:t>
            </a:r>
            <a:endParaRPr lang="en-US" dirty="0"/>
          </a:p>
        </p:txBody>
      </p:sp>
      <p:sp>
        <p:nvSpPr>
          <p:cNvPr id="3" name="Rectangle 2"/>
          <p:cNvSpPr/>
          <p:nvPr/>
        </p:nvSpPr>
        <p:spPr>
          <a:xfrm>
            <a:off x="25400" y="6013108"/>
            <a:ext cx="3076082" cy="461665"/>
          </a:xfrm>
          <a:prstGeom prst="rect">
            <a:avLst/>
          </a:prstGeom>
        </p:spPr>
        <p:txBody>
          <a:bodyPr wrap="none">
            <a:spAutoFit/>
          </a:bodyPr>
          <a:lstStyle/>
          <a:p>
            <a:r>
              <a:rPr lang="en-US" sz="1200" dirty="0" smtClean="0">
                <a:solidFill>
                  <a:schemeClr val="bg1">
                    <a:lumMod val="85000"/>
                  </a:schemeClr>
                </a:solidFill>
              </a:rPr>
              <a:t>Gray bands represent range of possible </a:t>
            </a:r>
          </a:p>
          <a:p>
            <a:r>
              <a:rPr lang="en-US" sz="1200" dirty="0" smtClean="0">
                <a:solidFill>
                  <a:schemeClr val="bg1">
                    <a:lumMod val="85000"/>
                  </a:schemeClr>
                </a:solidFill>
              </a:rPr>
              <a:t>detector performance per arXiv</a:t>
            </a:r>
            <a:r>
              <a:rPr lang="en-US" sz="1200" dirty="0">
                <a:solidFill>
                  <a:schemeClr val="bg1">
                    <a:lumMod val="85000"/>
                  </a:schemeClr>
                </a:solidFill>
              </a:rPr>
              <a:t>:0805.2019</a:t>
            </a:r>
          </a:p>
        </p:txBody>
      </p:sp>
      <p:sp>
        <p:nvSpPr>
          <p:cNvPr id="12" name="Rectangle 11"/>
          <p:cNvSpPr/>
          <p:nvPr/>
        </p:nvSpPr>
        <p:spPr>
          <a:xfrm>
            <a:off x="7467257" y="5990120"/>
            <a:ext cx="1125428" cy="461665"/>
          </a:xfrm>
          <a:prstGeom prst="rect">
            <a:avLst/>
          </a:prstGeom>
        </p:spPr>
        <p:txBody>
          <a:bodyPr wrap="none">
            <a:spAutoFit/>
          </a:bodyPr>
          <a:lstStyle/>
          <a:p>
            <a:r>
              <a:rPr lang="en-US" sz="1200" dirty="0" smtClean="0">
                <a:solidFill>
                  <a:schemeClr val="bg1">
                    <a:lumMod val="85000"/>
                  </a:schemeClr>
                </a:solidFill>
              </a:rPr>
              <a:t>Plots assume</a:t>
            </a:r>
          </a:p>
          <a:p>
            <a:r>
              <a:rPr lang="en-US" sz="1200" dirty="0" smtClean="0">
                <a:solidFill>
                  <a:schemeClr val="bg1">
                    <a:lumMod val="85000"/>
                  </a:schemeClr>
                </a:solidFill>
              </a:rPr>
              <a:t>100 </a:t>
            </a:r>
            <a:r>
              <a:rPr lang="en-US" sz="1200" dirty="0" err="1" smtClean="0">
                <a:solidFill>
                  <a:schemeClr val="bg1">
                    <a:lumMod val="85000"/>
                  </a:schemeClr>
                </a:solidFill>
              </a:rPr>
              <a:t>kt</a:t>
            </a:r>
            <a:r>
              <a:rPr lang="en-US" sz="1200" dirty="0" smtClean="0">
                <a:solidFill>
                  <a:schemeClr val="bg1">
                    <a:lumMod val="85000"/>
                  </a:schemeClr>
                </a:solidFill>
              </a:rPr>
              <a:t>-years </a:t>
            </a:r>
            <a:endParaRPr lang="en-US" sz="1200" dirty="0">
              <a:solidFill>
                <a:schemeClr val="bg1">
                  <a:lumMod val="85000"/>
                </a:schemeClr>
              </a:solidFill>
            </a:endParaRPr>
          </a:p>
        </p:txBody>
      </p:sp>
    </p:spTree>
    <p:extLst>
      <p:ext uri="{BB962C8B-B14F-4D97-AF65-F5344CB8AC3E}">
        <p14:creationId xmlns:p14="http://schemas.microsoft.com/office/powerpoint/2010/main" val="214436888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 y="12169"/>
            <a:ext cx="8191500" cy="563562"/>
          </a:xfrm>
        </p:spPr>
        <p:txBody>
          <a:bodyPr>
            <a:noAutofit/>
          </a:bodyPr>
          <a:lstStyle/>
          <a:p>
            <a:r>
              <a:rPr lang="en-US" sz="3600" dirty="0" smtClean="0">
                <a:latin typeface="+mn-lt"/>
                <a:cs typeface="Symbol" charset="2"/>
              </a:rPr>
              <a:t>A Staged </a:t>
            </a:r>
            <a:r>
              <a:rPr lang="en-US" sz="3600" dirty="0">
                <a:latin typeface="+mn-lt"/>
                <a:cs typeface="Symbol" charset="2"/>
              </a:rPr>
              <a:t>P</a:t>
            </a:r>
            <a:r>
              <a:rPr lang="en-US" sz="3600" dirty="0" smtClean="0">
                <a:latin typeface="+mn-lt"/>
                <a:cs typeface="Symbol" charset="2"/>
              </a:rPr>
              <a:t>lan with NuMAX at Fermilab</a:t>
            </a:r>
            <a:endParaRPr lang="en-US" sz="3600" dirty="0"/>
          </a:p>
        </p:txBody>
      </p:sp>
      <p:pic>
        <p:nvPicPr>
          <p:cNvPr id="2" name="Content Placeholder 1" descr="cp-precision-comparison-130726-v4.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74" r="-807"/>
          <a:stretch/>
        </p:blipFill>
        <p:spPr>
          <a:xfrm>
            <a:off x="1041400" y="601519"/>
            <a:ext cx="8077200" cy="5850081"/>
          </a:xfrm>
        </p:spPr>
      </p:pic>
      <p:sp>
        <p:nvSpPr>
          <p:cNvPr id="4" name="Date Placeholder 3"/>
          <p:cNvSpPr>
            <a:spLocks noGrp="1"/>
          </p:cNvSpPr>
          <p:nvPr>
            <p:ph type="dt" sz="half" idx="10"/>
          </p:nvPr>
        </p:nvSpPr>
        <p:spPr/>
        <p:txBody>
          <a:bodyPr/>
          <a:lstStyle/>
          <a:p>
            <a:pPr algn="r"/>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32</a:t>
            </a:fld>
            <a:endParaRPr lang="en-US" dirty="0"/>
          </a:p>
        </p:txBody>
      </p:sp>
      <p:cxnSp>
        <p:nvCxnSpPr>
          <p:cNvPr id="8" name="Straight Arrow Connector 7"/>
          <p:cNvCxnSpPr>
            <a:stCxn id="9" idx="2"/>
          </p:cNvCxnSpPr>
          <p:nvPr/>
        </p:nvCxnSpPr>
        <p:spPr>
          <a:xfrm>
            <a:off x="1221308" y="1573431"/>
            <a:ext cx="1394892" cy="1538069"/>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100" y="927100"/>
            <a:ext cx="2366416" cy="646331"/>
          </a:xfrm>
          <a:prstGeom prst="rect">
            <a:avLst/>
          </a:prstGeom>
          <a:solidFill>
            <a:schemeClr val="accent6">
              <a:lumMod val="40000"/>
              <a:lumOff val="60000"/>
            </a:schemeClr>
          </a:solidFill>
          <a:ln>
            <a:solidFill>
              <a:srgbClr val="FF6600"/>
            </a:solidFill>
          </a:ln>
        </p:spPr>
        <p:txBody>
          <a:bodyPr wrap="none" rtlCol="0">
            <a:spAutoFit/>
          </a:bodyPr>
          <a:lstStyle/>
          <a:p>
            <a:r>
              <a:rPr lang="en-US" dirty="0" smtClean="0">
                <a:solidFill>
                  <a:srgbClr val="FF6600"/>
                </a:solidFill>
              </a:rPr>
              <a:t>We want to provide </a:t>
            </a:r>
            <a:br>
              <a:rPr lang="en-US" dirty="0" smtClean="0">
                <a:solidFill>
                  <a:srgbClr val="FF6600"/>
                </a:solidFill>
              </a:rPr>
            </a:br>
            <a:r>
              <a:rPr lang="en-US" dirty="0" smtClean="0">
                <a:solidFill>
                  <a:srgbClr val="FF6600"/>
                </a:solidFill>
              </a:rPr>
              <a:t>the option to get here</a:t>
            </a:r>
            <a:endParaRPr lang="en-US" dirty="0">
              <a:solidFill>
                <a:srgbClr val="FF6600"/>
              </a:solidFill>
            </a:endParaRPr>
          </a:p>
        </p:txBody>
      </p:sp>
    </p:spTree>
    <p:extLst>
      <p:ext uri="{BB962C8B-B14F-4D97-AF65-F5344CB8AC3E}">
        <p14:creationId xmlns:p14="http://schemas.microsoft.com/office/powerpoint/2010/main" val="197950385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2">
            <a:extLst>
              <a:ext uri="{28A0092B-C50C-407E-A947-70E740481C1C}">
                <a14:useLocalDpi xmlns:a14="http://schemas.microsoft.com/office/drawing/2010/main" val="0"/>
              </a:ext>
            </a:extLst>
          </a:blip>
          <a:stretch>
            <a:fillRect/>
          </a:stretch>
        </p:blipFill>
        <p:spPr>
          <a:xfrm>
            <a:off x="977900" y="593336"/>
            <a:ext cx="8102600" cy="5812638"/>
          </a:xfrm>
          <a:prstGeom prst="rect">
            <a:avLst/>
          </a:prstGeom>
          <a:solidFill>
            <a:schemeClr val="bg1"/>
          </a:solidFill>
        </p:spPr>
      </p:pic>
      <p:sp>
        <p:nvSpPr>
          <p:cNvPr id="2" name="Title 1"/>
          <p:cNvSpPr>
            <a:spLocks noGrp="1"/>
          </p:cNvSpPr>
          <p:nvPr>
            <p:ph type="title"/>
          </p:nvPr>
        </p:nvSpPr>
        <p:spPr>
          <a:xfrm>
            <a:off x="1276350" y="58738"/>
            <a:ext cx="6978650" cy="534598"/>
          </a:xfrm>
        </p:spPr>
        <p:txBody>
          <a:bodyPr>
            <a:normAutofit fontScale="90000"/>
          </a:bodyPr>
          <a:lstStyle/>
          <a:p>
            <a:r>
              <a:rPr lang="en-US" dirty="0" smtClean="0"/>
              <a:t>Neutrino Factory Staging (MASS)</a:t>
            </a:r>
            <a:endParaRPr lang="en-US" dirty="0"/>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33</a:t>
            </a:fld>
            <a:endParaRPr lang="en-US"/>
          </a:p>
        </p:txBody>
      </p:sp>
      <p:sp>
        <p:nvSpPr>
          <p:cNvPr id="11" name="TextBox 10"/>
          <p:cNvSpPr txBox="1"/>
          <p:nvPr/>
        </p:nvSpPr>
        <p:spPr>
          <a:xfrm rot="16200000">
            <a:off x="-2362454" y="3033813"/>
            <a:ext cx="5733460" cy="954107"/>
          </a:xfrm>
          <a:prstGeom prst="rect">
            <a:avLst/>
          </a:prstGeom>
          <a:noFill/>
        </p:spPr>
        <p:txBody>
          <a:bodyPr wrap="none" rtlCol="0">
            <a:spAutoFit/>
          </a:bodyPr>
          <a:lstStyle/>
          <a:p>
            <a:pPr algn="ctr"/>
            <a:r>
              <a:rPr lang="en-US" sz="2800" dirty="0" smtClean="0">
                <a:solidFill>
                  <a:schemeClr val="bg1"/>
                </a:solidFill>
              </a:rPr>
              <a:t>Preliminary Staging Plan Based on </a:t>
            </a:r>
            <a:br>
              <a:rPr lang="en-US" sz="2800" dirty="0" smtClean="0">
                <a:solidFill>
                  <a:schemeClr val="bg1"/>
                </a:solidFill>
              </a:rPr>
            </a:br>
            <a:r>
              <a:rPr lang="en-US" sz="2800" b="1" dirty="0" smtClean="0">
                <a:solidFill>
                  <a:schemeClr val="bg1"/>
                </a:solidFill>
              </a:rPr>
              <a:t>Project X Stage 2</a:t>
            </a:r>
            <a:endParaRPr lang="en-US" sz="2800" b="1" dirty="0">
              <a:solidFill>
                <a:schemeClr val="bg1"/>
              </a:solidFill>
            </a:endParaRPr>
          </a:p>
        </p:txBody>
      </p:sp>
      <p:sp>
        <p:nvSpPr>
          <p:cNvPr id="12" name="Oval 11"/>
          <p:cNvSpPr/>
          <p:nvPr/>
        </p:nvSpPr>
        <p:spPr>
          <a:xfrm>
            <a:off x="4051300" y="733036"/>
            <a:ext cx="4927600" cy="93066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038600" y="5270500"/>
            <a:ext cx="4927600" cy="2921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7785100" y="644136"/>
            <a:ext cx="1181100" cy="5616964"/>
          </a:xfrm>
          <a:prstGeom prst="rect">
            <a:avLst/>
          </a:prstGeom>
          <a:noFill/>
          <a:ln w="254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716578" y="6172200"/>
            <a:ext cx="1262322" cy="307777"/>
          </a:xfrm>
          <a:prstGeom prst="rect">
            <a:avLst/>
          </a:prstGeom>
          <a:noFill/>
        </p:spPr>
        <p:txBody>
          <a:bodyPr wrap="none" rtlCol="0">
            <a:spAutoFit/>
          </a:bodyPr>
          <a:lstStyle/>
          <a:p>
            <a:r>
              <a:rPr lang="en-US" sz="1400" dirty="0" smtClean="0">
                <a:solidFill>
                  <a:srgbClr val="FF6600"/>
                </a:solidFill>
              </a:rPr>
              <a:t>For reference</a:t>
            </a:r>
            <a:endParaRPr lang="en-US" sz="1400" dirty="0">
              <a:solidFill>
                <a:srgbClr val="FF6600"/>
              </a:solidFill>
            </a:endParaRPr>
          </a:p>
        </p:txBody>
      </p:sp>
    </p:spTree>
    <p:extLst>
      <p:ext uri="{BB962C8B-B14F-4D97-AF65-F5344CB8AC3E}">
        <p14:creationId xmlns:p14="http://schemas.microsoft.com/office/powerpoint/2010/main" val="3687910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1103" b="3044"/>
          <a:stretch/>
        </p:blipFill>
        <p:spPr bwMode="auto">
          <a:xfrm>
            <a:off x="88898" y="3754935"/>
            <a:ext cx="2196897" cy="1921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282700" y="96839"/>
            <a:ext cx="6946900" cy="804862"/>
          </a:xfrm>
        </p:spPr>
        <p:txBody>
          <a:bodyPr>
            <a:normAutofit/>
          </a:bodyPr>
          <a:lstStyle/>
          <a:p>
            <a:r>
              <a:rPr lang="en-US" dirty="0" smtClean="0">
                <a:sym typeface="Symbol"/>
              </a:rPr>
              <a:t>126 </a:t>
            </a:r>
            <a:r>
              <a:rPr lang="en-US" dirty="0">
                <a:sym typeface="Symbol"/>
              </a:rPr>
              <a:t>GeV Higgs Factory </a:t>
            </a:r>
            <a:r>
              <a:rPr lang="en-US" sz="2800" dirty="0">
                <a:sym typeface="Symbol"/>
              </a:rPr>
              <a:t> </a:t>
            </a:r>
            <a:endParaRPr lang="en-US" dirty="0"/>
          </a:p>
        </p:txBody>
      </p:sp>
      <p:sp>
        <p:nvSpPr>
          <p:cNvPr id="4" name="Date Placeholder 3"/>
          <p:cNvSpPr>
            <a:spLocks noGrp="1"/>
          </p:cNvSpPr>
          <p:nvPr>
            <p:ph type="dt" sz="half" idx="10"/>
          </p:nvPr>
        </p:nvSpPr>
        <p:spPr>
          <a:xfrm>
            <a:off x="5410200" y="6440570"/>
            <a:ext cx="2006600" cy="365125"/>
          </a:xfrm>
        </p:spPr>
        <p:txBody>
          <a:bodyPr/>
          <a:lstStyle/>
          <a:p>
            <a:r>
              <a:rPr lang="en-US" smtClean="0"/>
              <a:t>September 19, 2013</a:t>
            </a:r>
            <a:endParaRPr lang="en-US" dirty="0"/>
          </a:p>
        </p:txBody>
      </p:sp>
      <p:sp>
        <p:nvSpPr>
          <p:cNvPr id="6" name="Slide Number Placeholder 5"/>
          <p:cNvSpPr>
            <a:spLocks noGrp="1"/>
          </p:cNvSpPr>
          <p:nvPr>
            <p:ph type="sldNum" sz="quarter" idx="12"/>
          </p:nvPr>
        </p:nvSpPr>
        <p:spPr>
          <a:xfrm>
            <a:off x="50800" y="6438900"/>
            <a:ext cx="457200" cy="365125"/>
          </a:xfrm>
        </p:spPr>
        <p:txBody>
          <a:bodyPr/>
          <a:lstStyle/>
          <a:p>
            <a:fld id="{8A5FAC83-C8C4-8046-B35B-A89823688311}" type="slidenum">
              <a:rPr lang="en-US" smtClean="0"/>
              <a:pPr/>
              <a:t>34</a:t>
            </a:fld>
            <a:endParaRPr lang="en-US" dirty="0"/>
          </a:p>
        </p:txBody>
      </p:sp>
      <p:sp>
        <p:nvSpPr>
          <p:cNvPr id="7" name="TextBox 6"/>
          <p:cNvSpPr txBox="1"/>
          <p:nvPr/>
        </p:nvSpPr>
        <p:spPr>
          <a:xfrm>
            <a:off x="25954" y="5667733"/>
            <a:ext cx="4901642" cy="830997"/>
          </a:xfrm>
          <a:prstGeom prst="rect">
            <a:avLst/>
          </a:prstGeom>
          <a:noFill/>
        </p:spPr>
        <p:txBody>
          <a:bodyPr wrap="square">
            <a:spAutoFit/>
          </a:bodyPr>
          <a:lstStyle/>
          <a:p>
            <a:pPr algn="ctr" defTabSz="457200" fontAlgn="auto">
              <a:spcBef>
                <a:spcPts val="0"/>
              </a:spcBef>
              <a:spcAft>
                <a:spcPts val="0"/>
              </a:spcAft>
              <a:defRPr/>
            </a:pPr>
            <a:r>
              <a:rPr lang="en-GB" sz="1600" b="1" dirty="0" smtClean="0">
                <a:solidFill>
                  <a:schemeClr val="bg1"/>
                </a:solidFill>
                <a:latin typeface="Arial"/>
              </a:rPr>
              <a:t>Major advantage for Physics of a </a:t>
            </a:r>
            <a:r>
              <a:rPr lang="en-GB" sz="1600" b="1" dirty="0" smtClean="0">
                <a:solidFill>
                  <a:schemeClr val="bg1"/>
                </a:solidFill>
                <a:latin typeface="Arial"/>
                <a:sym typeface="Symbol"/>
              </a:rPr>
              <a:t></a:t>
            </a:r>
            <a:r>
              <a:rPr lang="en-GB" sz="1600" b="1" baseline="20000" dirty="0" smtClean="0">
                <a:solidFill>
                  <a:schemeClr val="bg1"/>
                </a:solidFill>
                <a:latin typeface="Arial"/>
                <a:sym typeface="Symbol"/>
              </a:rPr>
              <a:t>+</a:t>
            </a:r>
            <a:r>
              <a:rPr lang="en-GB" sz="1600" b="1" dirty="0" smtClean="0">
                <a:solidFill>
                  <a:schemeClr val="bg1"/>
                </a:solidFill>
                <a:latin typeface="Arial"/>
                <a:sym typeface="Symbol"/>
              </a:rPr>
              <a:t></a:t>
            </a:r>
            <a:r>
              <a:rPr lang="en-GB" sz="1600" b="1" baseline="30000" dirty="0" smtClean="0">
                <a:solidFill>
                  <a:schemeClr val="bg1"/>
                </a:solidFill>
                <a:latin typeface="Arial"/>
                <a:sym typeface="Symbol"/>
              </a:rPr>
              <a:t></a:t>
            </a:r>
            <a:r>
              <a:rPr lang="en-GB" sz="1600" b="1" dirty="0" smtClean="0">
                <a:solidFill>
                  <a:schemeClr val="bg1"/>
                </a:solidFill>
                <a:latin typeface="Arial"/>
              </a:rPr>
              <a:t> Higgs Factory: possibility of direct measurement of the Higgs boson width (</a:t>
            </a:r>
            <a:r>
              <a:rPr lang="en-GB" sz="1600" b="1" dirty="0" smtClean="0">
                <a:solidFill>
                  <a:schemeClr val="bg1"/>
                </a:solidFill>
                <a:latin typeface="Arial"/>
                <a:sym typeface="Symbol"/>
              </a:rPr>
              <a:t>~</a:t>
            </a:r>
            <a:r>
              <a:rPr lang="en-GB" sz="1600" b="1" dirty="0">
                <a:solidFill>
                  <a:schemeClr val="bg1"/>
                </a:solidFill>
                <a:latin typeface="Arial"/>
                <a:sym typeface="Symbol"/>
              </a:rPr>
              <a:t>4</a:t>
            </a:r>
            <a:r>
              <a:rPr lang="en-GB" sz="1600" b="1" dirty="0" smtClean="0">
                <a:solidFill>
                  <a:schemeClr val="bg1"/>
                </a:solidFill>
                <a:latin typeface="Arial"/>
                <a:sym typeface="Symbol"/>
              </a:rPr>
              <a:t>MeV FWHM </a:t>
            </a:r>
            <a:r>
              <a:rPr lang="en-GB" sz="1600" b="1" dirty="0" smtClean="0">
                <a:solidFill>
                  <a:schemeClr val="bg1"/>
                </a:solidFill>
                <a:latin typeface="Arial"/>
              </a:rPr>
              <a:t>expected</a:t>
            </a:r>
            <a:r>
              <a:rPr lang="en-GB" sz="1600" b="1" dirty="0" smtClean="0">
                <a:solidFill>
                  <a:schemeClr val="bg1"/>
                </a:solidFill>
                <a:latin typeface="Arial"/>
                <a:sym typeface="Symbol"/>
              </a:rPr>
              <a:t>)</a:t>
            </a:r>
          </a:p>
        </p:txBody>
      </p:sp>
      <p:sp>
        <p:nvSpPr>
          <p:cNvPr id="13" name="TextBox 12"/>
          <p:cNvSpPr txBox="1"/>
          <p:nvPr/>
        </p:nvSpPr>
        <p:spPr>
          <a:xfrm>
            <a:off x="5628754" y="5358688"/>
            <a:ext cx="2911996" cy="830997"/>
          </a:xfrm>
          <a:prstGeom prst="rect">
            <a:avLst/>
          </a:prstGeom>
          <a:noFill/>
        </p:spPr>
        <p:txBody>
          <a:bodyPr wrap="square">
            <a:spAutoFit/>
          </a:bodyPr>
          <a:lstStyle/>
          <a:p>
            <a:pPr algn="ctr" defTabSz="457200" fontAlgn="auto">
              <a:spcBef>
                <a:spcPts val="0"/>
              </a:spcBef>
              <a:spcAft>
                <a:spcPts val="0"/>
              </a:spcAft>
              <a:defRPr/>
            </a:pPr>
            <a:r>
              <a:rPr lang="en-GB" sz="1600" b="1" kern="800" dirty="0" smtClean="0">
                <a:solidFill>
                  <a:srgbClr val="FFFFFF"/>
                </a:solidFill>
                <a:latin typeface="Arial"/>
                <a:cs typeface="+mn-cs"/>
                <a:sym typeface="Symbol"/>
              </a:rPr>
              <a:t>Reduced cooling:</a:t>
            </a:r>
          </a:p>
          <a:p>
            <a:pPr algn="ctr" defTabSz="457200" fontAlgn="auto">
              <a:spcBef>
                <a:spcPts val="0"/>
              </a:spcBef>
              <a:spcAft>
                <a:spcPts val="0"/>
              </a:spcAft>
              <a:defRPr/>
            </a:pPr>
            <a:r>
              <a:rPr lang="en-GB" sz="1600" b="1" kern="800" dirty="0" smtClean="0">
                <a:solidFill>
                  <a:srgbClr val="FFFFFF"/>
                </a:solidFill>
                <a:latin typeface="Arial"/>
                <a:cs typeface="+mn-cs"/>
                <a:sym typeface="Symbol"/>
              </a:rPr>
              <a:t> </a:t>
            </a:r>
            <a:r>
              <a:rPr lang="en-GB" sz="1600" b="1" kern="800" dirty="0">
                <a:solidFill>
                  <a:srgbClr val="FFFFFF"/>
                </a:solidFill>
                <a:latin typeface="Arial"/>
                <a:cs typeface="+mn-cs"/>
                <a:sym typeface="Symbol"/>
              </a:rPr>
              <a:t></a:t>
            </a:r>
            <a:r>
              <a:rPr lang="en-GB" sz="1600" b="1" kern="800" baseline="-25000" dirty="0">
                <a:solidFill>
                  <a:srgbClr val="FFFFFF"/>
                </a:solidFill>
                <a:latin typeface="Arial"/>
                <a:cs typeface="+mn-cs"/>
                <a:sym typeface="Symbol"/>
              </a:rPr>
              <a:t></a:t>
            </a:r>
            <a:r>
              <a:rPr lang="en-GB" sz="1600" b="1" kern="800" baseline="-25000" dirty="0">
                <a:solidFill>
                  <a:srgbClr val="FFFFFF"/>
                </a:solidFill>
                <a:latin typeface="Arial"/>
                <a:cs typeface="+mn-cs"/>
              </a:rPr>
              <a:t>N</a:t>
            </a:r>
            <a:r>
              <a:rPr lang="en-US" sz="1600" b="1" dirty="0">
                <a:solidFill>
                  <a:srgbClr val="FFFFFF"/>
                </a:solidFill>
                <a:latin typeface="Times New Roman"/>
                <a:cs typeface="+mn-cs"/>
              </a:rPr>
              <a:t> </a:t>
            </a:r>
            <a:r>
              <a:rPr lang="en-GB" sz="1600" b="1" dirty="0">
                <a:solidFill>
                  <a:srgbClr val="FFFFFF"/>
                </a:solidFill>
                <a:latin typeface="Arial"/>
                <a:cs typeface="+mn-cs"/>
              </a:rPr>
              <a:t>=0.3</a:t>
            </a:r>
            <a:r>
              <a:rPr lang="en-GB" sz="1600" b="1" kern="800" dirty="0">
                <a:solidFill>
                  <a:srgbClr val="FFFFFF"/>
                </a:solidFill>
                <a:latin typeface="Arial"/>
                <a:cs typeface="+mn-cs"/>
                <a:sym typeface="Symbol"/>
              </a:rPr>
              <a:t></a:t>
            </a:r>
            <a:r>
              <a:rPr lang="en-GB" sz="1600" b="1" kern="800" dirty="0" err="1">
                <a:solidFill>
                  <a:srgbClr val="FFFFFF"/>
                </a:solidFill>
                <a:latin typeface="Arial"/>
                <a:cs typeface="+mn-cs"/>
                <a:sym typeface="Symbol"/>
              </a:rPr>
              <a:t>m</a:t>
            </a:r>
            <a:r>
              <a:rPr lang="en-GB" sz="1600" b="1" kern="800" dirty="0" err="1">
                <a:solidFill>
                  <a:srgbClr val="FFFFFF"/>
                </a:solidFill>
                <a:latin typeface="Arial"/>
                <a:cs typeface="+mn-cs"/>
              </a:rPr>
              <a:t>m</a:t>
            </a:r>
            <a:r>
              <a:rPr lang="en-GB" sz="1600" b="1" kern="800" dirty="0" err="1">
                <a:solidFill>
                  <a:srgbClr val="FFFFFF"/>
                </a:solidFill>
                <a:latin typeface="Arial"/>
                <a:cs typeface="+mn-cs"/>
                <a:sym typeface="Symbol"/>
              </a:rPr>
              <a:t></a:t>
            </a:r>
            <a:r>
              <a:rPr lang="en-GB" sz="1600" b="1" kern="800" dirty="0" err="1">
                <a:solidFill>
                  <a:srgbClr val="FFFFFF"/>
                </a:solidFill>
                <a:latin typeface="Arial"/>
                <a:cs typeface="+mn-cs"/>
              </a:rPr>
              <a:t>rad</a:t>
            </a:r>
            <a:r>
              <a:rPr lang="en-GB" sz="1600" b="1" kern="800" dirty="0">
                <a:solidFill>
                  <a:srgbClr val="FFFFFF"/>
                </a:solidFill>
                <a:latin typeface="Arial"/>
                <a:cs typeface="+mn-cs"/>
              </a:rPr>
              <a:t>, </a:t>
            </a:r>
            <a:endParaRPr lang="en-GB" sz="1600" b="1" kern="800" dirty="0" smtClean="0">
              <a:solidFill>
                <a:srgbClr val="FFFFFF"/>
              </a:solidFill>
              <a:latin typeface="Arial"/>
              <a:cs typeface="+mn-cs"/>
            </a:endParaRPr>
          </a:p>
          <a:p>
            <a:pPr algn="ctr" defTabSz="457200" fontAlgn="auto">
              <a:spcBef>
                <a:spcPts val="0"/>
              </a:spcBef>
              <a:spcAft>
                <a:spcPts val="0"/>
              </a:spcAft>
              <a:defRPr/>
            </a:pPr>
            <a:r>
              <a:rPr lang="en-GB" sz="1600" b="1" kern="800" dirty="0" smtClean="0">
                <a:solidFill>
                  <a:srgbClr val="FFFFFF"/>
                </a:solidFill>
                <a:latin typeface="Arial"/>
                <a:cs typeface="+mn-cs"/>
                <a:sym typeface="Symbol"/>
              </a:rPr>
              <a:t></a:t>
            </a:r>
            <a:r>
              <a:rPr lang="en-GB" sz="1600" b="1" kern="800" baseline="-25000" dirty="0">
                <a:solidFill>
                  <a:srgbClr val="FFFFFF"/>
                </a:solidFill>
                <a:latin typeface="Arial"/>
                <a:cs typeface="+mn-cs"/>
                <a:sym typeface="Symbol"/>
              </a:rPr>
              <a:t>||</a:t>
            </a:r>
            <a:r>
              <a:rPr lang="en-GB" sz="1600" b="1" kern="800" baseline="-25000" dirty="0">
                <a:solidFill>
                  <a:srgbClr val="FFFFFF"/>
                </a:solidFill>
                <a:latin typeface="Arial"/>
                <a:cs typeface="+mn-cs"/>
              </a:rPr>
              <a:t>N</a:t>
            </a:r>
            <a:r>
              <a:rPr lang="en-US" sz="1600" b="1" dirty="0">
                <a:solidFill>
                  <a:srgbClr val="FFFFFF"/>
                </a:solidFill>
                <a:latin typeface="Times New Roman"/>
                <a:cs typeface="+mn-cs"/>
              </a:rPr>
              <a:t> </a:t>
            </a:r>
            <a:r>
              <a:rPr lang="en-GB" sz="1600" b="1" dirty="0">
                <a:solidFill>
                  <a:srgbClr val="FFFFFF"/>
                </a:solidFill>
                <a:latin typeface="Arial"/>
                <a:cs typeface="+mn-cs"/>
              </a:rPr>
              <a:t>=1</a:t>
            </a:r>
            <a:r>
              <a:rPr lang="en-GB" sz="1600" b="1" kern="800" dirty="0">
                <a:solidFill>
                  <a:srgbClr val="FFFFFF"/>
                </a:solidFill>
                <a:latin typeface="Arial"/>
                <a:cs typeface="+mn-cs"/>
                <a:sym typeface="Symbol"/>
              </a:rPr>
              <a:t></a:t>
            </a:r>
            <a:r>
              <a:rPr lang="en-GB" sz="1600" b="1" kern="800" dirty="0" err="1">
                <a:solidFill>
                  <a:srgbClr val="FFFFFF"/>
                </a:solidFill>
                <a:latin typeface="Arial"/>
                <a:cs typeface="+mn-cs"/>
                <a:sym typeface="Symbol"/>
              </a:rPr>
              <a:t>m</a:t>
            </a:r>
            <a:r>
              <a:rPr lang="en-GB" sz="1600" b="1" kern="800" dirty="0" err="1">
                <a:solidFill>
                  <a:srgbClr val="FFFFFF"/>
                </a:solidFill>
                <a:latin typeface="Arial"/>
                <a:cs typeface="+mn-cs"/>
              </a:rPr>
              <a:t>m</a:t>
            </a:r>
            <a:r>
              <a:rPr lang="en-GB" sz="1600" b="1" kern="800" dirty="0" err="1">
                <a:solidFill>
                  <a:srgbClr val="FFFFFF"/>
                </a:solidFill>
                <a:latin typeface="Arial"/>
                <a:cs typeface="+mn-cs"/>
                <a:sym typeface="Symbol"/>
              </a:rPr>
              <a:t></a:t>
            </a:r>
            <a:r>
              <a:rPr lang="en-GB" sz="1600" b="1" kern="800" dirty="0" err="1">
                <a:solidFill>
                  <a:srgbClr val="FFFFFF"/>
                </a:solidFill>
                <a:latin typeface="Arial"/>
                <a:cs typeface="+mn-cs"/>
              </a:rPr>
              <a:t>rad</a:t>
            </a:r>
            <a:r>
              <a:rPr lang="en-GB" sz="1600" b="1" kern="800" dirty="0">
                <a:solidFill>
                  <a:srgbClr val="FFFFFF"/>
                </a:solidFill>
                <a:latin typeface="Arial"/>
                <a:cs typeface="+mn-cs"/>
              </a:rPr>
              <a:t> </a:t>
            </a:r>
            <a:endParaRPr lang="en-GB" sz="1600" b="1" dirty="0">
              <a:solidFill>
                <a:srgbClr val="FFFFFF"/>
              </a:solidFill>
              <a:latin typeface="Arial"/>
              <a:cs typeface="+mn-cs"/>
            </a:endParaRPr>
          </a:p>
        </p:txBody>
      </p:sp>
      <p:sp>
        <p:nvSpPr>
          <p:cNvPr id="15" name="Footer Placeholder 14"/>
          <p:cNvSpPr>
            <a:spLocks noGrp="1"/>
          </p:cNvSpPr>
          <p:nvPr>
            <p:ph type="ftr" sz="quarter" idx="11"/>
          </p:nvPr>
        </p:nvSpPr>
        <p:spPr>
          <a:xfrm>
            <a:off x="508000" y="6438900"/>
            <a:ext cx="5374640" cy="365125"/>
          </a:xfrm>
        </p:spPr>
        <p:txBody>
          <a:bodyPr/>
          <a:lstStyle/>
          <a:p>
            <a:r>
              <a:rPr lang="en-US" smtClean="0"/>
              <a:t>Illinois Institute of Technology Physics Colloquium</a:t>
            </a:r>
            <a:endParaRPr lang="en-US"/>
          </a:p>
        </p:txBody>
      </p:sp>
      <p:sp>
        <p:nvSpPr>
          <p:cNvPr id="16" name="Rectangle 15"/>
          <p:cNvSpPr/>
          <p:nvPr/>
        </p:nvSpPr>
        <p:spPr>
          <a:xfrm>
            <a:off x="302281" y="756175"/>
            <a:ext cx="8841717" cy="1200329"/>
          </a:xfrm>
          <a:prstGeom prst="rect">
            <a:avLst/>
          </a:prstGeom>
        </p:spPr>
        <p:txBody>
          <a:bodyPr wrap="square">
            <a:spAutoFit/>
          </a:bodyPr>
          <a:lstStyle/>
          <a:p>
            <a:r>
              <a:rPr lang="en-US" b="1" dirty="0" smtClean="0">
                <a:solidFill>
                  <a:srgbClr val="C75F0C"/>
                </a:solidFill>
              </a:rPr>
              <a:t>s-channel coupling of </a:t>
            </a:r>
            <a:r>
              <a:rPr lang="en-US" b="1" dirty="0" err="1" smtClean="0">
                <a:solidFill>
                  <a:srgbClr val="C75F0C"/>
                </a:solidFill>
              </a:rPr>
              <a:t>Muons</a:t>
            </a:r>
            <a:r>
              <a:rPr lang="en-US" b="1" dirty="0" smtClean="0">
                <a:solidFill>
                  <a:srgbClr val="C75F0C"/>
                </a:solidFill>
              </a:rPr>
              <a:t> to HIGGS with high cross sections:</a:t>
            </a:r>
          </a:p>
          <a:p>
            <a:r>
              <a:rPr lang="en-US" b="1" dirty="0" smtClean="0">
                <a:solidFill>
                  <a:srgbClr val="C75F0C"/>
                </a:solidFill>
              </a:rPr>
              <a:t>Muon Collider of with L = 10</a:t>
            </a:r>
            <a:r>
              <a:rPr lang="en-US" b="1" baseline="30000" dirty="0" smtClean="0">
                <a:solidFill>
                  <a:srgbClr val="C75F0C"/>
                </a:solidFill>
              </a:rPr>
              <a:t>32</a:t>
            </a:r>
            <a:r>
              <a:rPr lang="en-US" b="1" dirty="0" smtClean="0">
                <a:solidFill>
                  <a:srgbClr val="C75F0C"/>
                </a:solidFill>
              </a:rPr>
              <a:t> cm</a:t>
            </a:r>
            <a:r>
              <a:rPr lang="en-US" b="1" baseline="30000" dirty="0" smtClean="0">
                <a:solidFill>
                  <a:srgbClr val="C75F0C"/>
                </a:solidFill>
              </a:rPr>
              <a:t>-2</a:t>
            </a:r>
            <a:r>
              <a:rPr lang="en-US" b="1" dirty="0" smtClean="0">
                <a:solidFill>
                  <a:srgbClr val="C75F0C"/>
                </a:solidFill>
              </a:rPr>
              <a:t>s</a:t>
            </a:r>
            <a:r>
              <a:rPr lang="en-US" b="1" baseline="30000" dirty="0" smtClean="0">
                <a:solidFill>
                  <a:srgbClr val="C75F0C"/>
                </a:solidFill>
              </a:rPr>
              <a:t>-1</a:t>
            </a:r>
            <a:r>
              <a:rPr lang="en-US" b="1" dirty="0" smtClean="0">
                <a:solidFill>
                  <a:srgbClr val="C75F0C"/>
                </a:solidFill>
              </a:rPr>
              <a:t> @ 63 GeV/beam (~15,000 Higgs/year) </a:t>
            </a:r>
          </a:p>
          <a:p>
            <a:r>
              <a:rPr lang="en-US" b="1" dirty="0" smtClean="0">
                <a:solidFill>
                  <a:srgbClr val="C75F0C"/>
                </a:solidFill>
              </a:rPr>
              <a:t>Competitive with e+/e- Linear Collider with L = 2. 10</a:t>
            </a:r>
            <a:r>
              <a:rPr lang="en-US" b="1" baseline="30000" dirty="0" smtClean="0">
                <a:solidFill>
                  <a:srgbClr val="C75F0C"/>
                </a:solidFill>
              </a:rPr>
              <a:t>34</a:t>
            </a:r>
            <a:r>
              <a:rPr lang="en-US" b="1" dirty="0" smtClean="0">
                <a:solidFill>
                  <a:srgbClr val="C75F0C"/>
                </a:solidFill>
              </a:rPr>
              <a:t> cm</a:t>
            </a:r>
            <a:r>
              <a:rPr lang="en-US" b="1" baseline="30000" dirty="0" smtClean="0">
                <a:solidFill>
                  <a:srgbClr val="C75F0C"/>
                </a:solidFill>
              </a:rPr>
              <a:t>-2</a:t>
            </a:r>
            <a:r>
              <a:rPr lang="en-US" b="1" dirty="0" smtClean="0">
                <a:solidFill>
                  <a:srgbClr val="C75F0C"/>
                </a:solidFill>
              </a:rPr>
              <a:t>s</a:t>
            </a:r>
            <a:r>
              <a:rPr lang="en-US" b="1" baseline="30000" dirty="0" smtClean="0">
                <a:solidFill>
                  <a:srgbClr val="C75F0C"/>
                </a:solidFill>
              </a:rPr>
              <a:t>-1 </a:t>
            </a:r>
            <a:r>
              <a:rPr lang="en-US" b="1" dirty="0" smtClean="0">
                <a:solidFill>
                  <a:srgbClr val="C75F0C"/>
                </a:solidFill>
              </a:rPr>
              <a:t>@ 126 </a:t>
            </a:r>
            <a:r>
              <a:rPr lang="en-US" b="1" dirty="0" err="1" smtClean="0">
                <a:solidFill>
                  <a:srgbClr val="C75F0C"/>
                </a:solidFill>
              </a:rPr>
              <a:t>GeV</a:t>
            </a:r>
            <a:r>
              <a:rPr lang="en-US" b="1" dirty="0" smtClean="0">
                <a:solidFill>
                  <a:srgbClr val="C75F0C"/>
                </a:solidFill>
              </a:rPr>
              <a:t>/beam</a:t>
            </a:r>
          </a:p>
          <a:p>
            <a:pPr algn="ctr"/>
            <a:r>
              <a:rPr lang="en-US" b="1" dirty="0">
                <a:solidFill>
                  <a:srgbClr val="C75F0C"/>
                </a:solidFill>
              </a:rPr>
              <a:t>S</a:t>
            </a:r>
            <a:r>
              <a:rPr lang="en-US" b="1" dirty="0" smtClean="0">
                <a:solidFill>
                  <a:srgbClr val="C75F0C"/>
                </a:solidFill>
              </a:rPr>
              <a:t>harp resonance: momentum spread of a few × 10</a:t>
            </a:r>
            <a:r>
              <a:rPr lang="en-US" b="1" baseline="30000" dirty="0" smtClean="0">
                <a:solidFill>
                  <a:srgbClr val="C75F0C"/>
                </a:solidFill>
              </a:rPr>
              <a:t>-5</a:t>
            </a:r>
            <a:r>
              <a:rPr lang="en-US" b="1" dirty="0" smtClean="0">
                <a:solidFill>
                  <a:srgbClr val="C75F0C"/>
                </a:solidFill>
              </a:rPr>
              <a:t> </a:t>
            </a:r>
            <a:endParaRPr lang="en-US" dirty="0">
              <a:solidFill>
                <a:srgbClr val="C75F0C"/>
              </a:solidFill>
            </a:endParaRPr>
          </a:p>
        </p:txBody>
      </p:sp>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125" t="9550" b="10090"/>
          <a:stretch/>
        </p:blipFill>
        <p:spPr bwMode="auto">
          <a:xfrm>
            <a:off x="88899" y="1919062"/>
            <a:ext cx="2189275" cy="1880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391120" y="4921387"/>
            <a:ext cx="1850487" cy="584776"/>
          </a:xfrm>
          <a:prstGeom prst="rect">
            <a:avLst/>
          </a:prstGeom>
          <a:noFill/>
        </p:spPr>
        <p:txBody>
          <a:bodyPr wrap="none" rtlCol="0">
            <a:spAutoFit/>
          </a:bodyPr>
          <a:lstStyle/>
          <a:p>
            <a:r>
              <a:rPr lang="en-US" sz="1600" dirty="0" smtClean="0">
                <a:solidFill>
                  <a:schemeClr val="accent6">
                    <a:lumMod val="60000"/>
                    <a:lumOff val="40000"/>
                  </a:schemeClr>
                </a:solidFill>
              </a:rPr>
              <a:t>Han and Liu</a:t>
            </a:r>
          </a:p>
          <a:p>
            <a:r>
              <a:rPr lang="en-US" sz="1600" dirty="0" err="1" smtClean="0">
                <a:solidFill>
                  <a:schemeClr val="accent6">
                    <a:lumMod val="60000"/>
                    <a:lumOff val="40000"/>
                  </a:schemeClr>
                </a:solidFill>
              </a:rPr>
              <a:t>hep-ph</a:t>
            </a:r>
            <a:r>
              <a:rPr lang="en-US" sz="1600" dirty="0">
                <a:solidFill>
                  <a:schemeClr val="accent6">
                    <a:lumMod val="60000"/>
                    <a:lumOff val="40000"/>
                  </a:schemeClr>
                </a:solidFill>
              </a:rPr>
              <a:t> 1210.7803 </a:t>
            </a:r>
          </a:p>
        </p:txBody>
      </p:sp>
      <p:pic>
        <p:nvPicPr>
          <p:cNvPr id="5" name="Picture 4" descr="1302-evolution 2.pdf"/>
          <p:cNvPicPr>
            <a:picLocks noChangeAspect="1"/>
          </p:cNvPicPr>
          <p:nvPr/>
        </p:nvPicPr>
        <p:blipFill rotWithShape="1">
          <a:blip r:embed="rId4">
            <a:extLst>
              <a:ext uri="{28A0092B-C50C-407E-A947-70E740481C1C}">
                <a14:useLocalDpi xmlns:a14="http://schemas.microsoft.com/office/drawing/2010/main" val="0"/>
              </a:ext>
            </a:extLst>
          </a:blip>
          <a:srcRect l="3305" t="5371" r="1806" b="12592"/>
          <a:stretch/>
        </p:blipFill>
        <p:spPr>
          <a:xfrm>
            <a:off x="4229100" y="2031265"/>
            <a:ext cx="4889500" cy="3170454"/>
          </a:xfrm>
          <a:prstGeom prst="rect">
            <a:avLst/>
          </a:prstGeom>
          <a:solidFill>
            <a:schemeClr val="bg1"/>
          </a:solidFill>
          <a:ln>
            <a:solidFill>
              <a:schemeClr val="tx1"/>
            </a:solidFill>
          </a:ln>
        </p:spPr>
      </p:pic>
      <p:sp>
        <p:nvSpPr>
          <p:cNvPr id="8" name="Rectangle 7"/>
          <p:cNvSpPr/>
          <p:nvPr/>
        </p:nvSpPr>
        <p:spPr>
          <a:xfrm>
            <a:off x="88900" y="1931762"/>
            <a:ext cx="2196896" cy="3757806"/>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p:cNvSpPr/>
          <p:nvPr/>
        </p:nvSpPr>
        <p:spPr>
          <a:xfrm>
            <a:off x="2378420" y="2031265"/>
            <a:ext cx="1787180" cy="23883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t>Precision energy measurement provided by g-2 effect and residual polarization in </a:t>
            </a:r>
            <a:r>
              <a:rPr lang="en-US" dirty="0" err="1" smtClean="0"/>
              <a:t>muon</a:t>
            </a:r>
            <a:r>
              <a:rPr lang="en-US" dirty="0" smtClean="0"/>
              <a:t> beams</a:t>
            </a:r>
            <a:endParaRPr lang="en-US" dirty="0"/>
          </a:p>
        </p:txBody>
      </p:sp>
    </p:spTree>
    <p:extLst>
      <p:ext uri="{BB962C8B-B14F-4D97-AF65-F5344CB8AC3E}">
        <p14:creationId xmlns:p14="http://schemas.microsoft.com/office/powerpoint/2010/main" val="2574602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par>
                                <p:cTn id="19" presetID="3"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linds(horizontal)">
                                      <p:cBhvr>
                                        <p:cTn id="21" dur="500"/>
                                        <p:tgtEl>
                                          <p:spTgt spid="1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linds(horizontal)">
                                      <p:cBhvr>
                                        <p:cTn id="24" dur="500"/>
                                        <p:tgtEl>
                                          <p:spTgt spid="1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9" grpId="0"/>
      <p:bldP spid="8"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321300" y="6492875"/>
            <a:ext cx="2133600" cy="365125"/>
          </a:xfrm>
        </p:spPr>
        <p:txBody>
          <a:bodyPr/>
          <a:lstStyle/>
          <a:p>
            <a:pPr algn="r"/>
            <a:r>
              <a:rPr lang="en-US" smtClean="0"/>
              <a:t>September 19, 2013</a:t>
            </a:r>
            <a:endParaRPr lang="en-US" dirty="0"/>
          </a:p>
        </p:txBody>
      </p:sp>
      <p:sp>
        <p:nvSpPr>
          <p:cNvPr id="5" name="Footer Placeholder 4"/>
          <p:cNvSpPr>
            <a:spLocks noGrp="1"/>
          </p:cNvSpPr>
          <p:nvPr>
            <p:ph type="ftr" sz="quarter" idx="11"/>
          </p:nvPr>
        </p:nvSpPr>
        <p:spPr>
          <a:xfrm>
            <a:off x="609600" y="6492875"/>
            <a:ext cx="4152900" cy="365125"/>
          </a:xfrm>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a:xfrm>
            <a:off x="76200" y="6492875"/>
            <a:ext cx="2133600" cy="365125"/>
          </a:xfrm>
        </p:spPr>
        <p:txBody>
          <a:bodyPr/>
          <a:lstStyle/>
          <a:p>
            <a:fld id="{98817235-C917-8F48-A936-FEF3725D9AF4}" type="slidenum">
              <a:rPr lang="en-US" smtClean="0"/>
              <a:t>35</a:t>
            </a:fld>
            <a:endParaRPr lang="en-US" dirty="0"/>
          </a:p>
        </p:txBody>
      </p:sp>
      <p:grpSp>
        <p:nvGrpSpPr>
          <p:cNvPr id="24" name="Group 23"/>
          <p:cNvGrpSpPr/>
          <p:nvPr/>
        </p:nvGrpSpPr>
        <p:grpSpPr>
          <a:xfrm>
            <a:off x="76200" y="174324"/>
            <a:ext cx="8153400" cy="6236801"/>
            <a:chOff x="76200" y="174324"/>
            <a:chExt cx="8153400" cy="6236801"/>
          </a:xfrm>
        </p:grpSpPr>
        <p:pic>
          <p:nvPicPr>
            <p:cNvPr id="7" name="Picture 6"/>
            <p:cNvPicPr>
              <a:picLocks noChangeAspect="1"/>
            </p:cNvPicPr>
            <p:nvPr/>
          </p:nvPicPr>
          <p:blipFill>
            <a:blip r:embed="rId2"/>
            <a:stretch>
              <a:fillRect/>
            </a:stretch>
          </p:blipFill>
          <p:spPr>
            <a:xfrm>
              <a:off x="76200" y="174324"/>
              <a:ext cx="8153400" cy="6236801"/>
            </a:xfrm>
            <a:prstGeom prst="rect">
              <a:avLst/>
            </a:prstGeom>
          </p:spPr>
        </p:pic>
        <p:pic>
          <p:nvPicPr>
            <p:cNvPr id="23" name="Picture 22"/>
            <p:cNvPicPr>
              <a:picLocks noChangeAspect="1"/>
            </p:cNvPicPr>
            <p:nvPr/>
          </p:nvPicPr>
          <p:blipFill>
            <a:blip r:embed="rId3"/>
            <a:stretch>
              <a:fillRect/>
            </a:stretch>
          </p:blipFill>
          <p:spPr>
            <a:xfrm>
              <a:off x="4307133" y="2768600"/>
              <a:ext cx="3820867" cy="3629824"/>
            </a:xfrm>
            <a:prstGeom prst="rect">
              <a:avLst/>
            </a:prstGeom>
          </p:spPr>
        </p:pic>
      </p:grpSp>
      <p:cxnSp>
        <p:nvCxnSpPr>
          <p:cNvPr id="26" name="Straight Arrow Connector 25"/>
          <p:cNvCxnSpPr>
            <a:stCxn id="27" idx="1"/>
          </p:cNvCxnSpPr>
          <p:nvPr/>
        </p:nvCxnSpPr>
        <p:spPr>
          <a:xfrm flipH="1" flipV="1">
            <a:off x="4521200" y="4584700"/>
            <a:ext cx="1295400" cy="889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816600" y="4211935"/>
            <a:ext cx="1142823" cy="923330"/>
          </a:xfrm>
          <a:prstGeom prst="rect">
            <a:avLst/>
          </a:prstGeom>
          <a:noFill/>
        </p:spPr>
        <p:txBody>
          <a:bodyPr wrap="none" rtlCol="0">
            <a:spAutoFit/>
          </a:bodyPr>
          <a:lstStyle/>
          <a:p>
            <a:pPr algn="ctr"/>
            <a:r>
              <a:rPr lang="en-US" dirty="0" smtClean="0">
                <a:solidFill>
                  <a:srgbClr val="FF0000"/>
                </a:solidFill>
              </a:rPr>
              <a:t>One IP in </a:t>
            </a:r>
            <a:br>
              <a:rPr lang="en-US" dirty="0" smtClean="0">
                <a:solidFill>
                  <a:srgbClr val="FF0000"/>
                </a:solidFill>
              </a:rPr>
            </a:br>
            <a:r>
              <a:rPr lang="en-US" dirty="0" smtClean="0">
                <a:solidFill>
                  <a:srgbClr val="FF0000"/>
                </a:solidFill>
              </a:rPr>
              <a:t>the latest</a:t>
            </a:r>
          </a:p>
          <a:p>
            <a:pPr algn="ctr"/>
            <a:r>
              <a:rPr lang="en-US" dirty="0" smtClean="0">
                <a:solidFill>
                  <a:srgbClr val="FF0000"/>
                </a:solidFill>
              </a:rPr>
              <a:t>design</a:t>
            </a:r>
            <a:endParaRPr lang="en-US" dirty="0">
              <a:solidFill>
                <a:srgbClr val="FF0000"/>
              </a:solidFill>
            </a:endParaRPr>
          </a:p>
        </p:txBody>
      </p:sp>
    </p:spTree>
    <p:extLst>
      <p:ext uri="{BB962C8B-B14F-4D97-AF65-F5344CB8AC3E}">
        <p14:creationId xmlns:p14="http://schemas.microsoft.com/office/powerpoint/2010/main" val="15598934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27000" y="1246121"/>
            <a:ext cx="4203479" cy="4969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1276350" y="109538"/>
            <a:ext cx="6978650" cy="702230"/>
          </a:xfrm>
        </p:spPr>
        <p:txBody>
          <a:bodyPr/>
          <a:lstStyle/>
          <a:p>
            <a:r>
              <a:rPr lang="en-US" dirty="0" smtClean="0"/>
              <a:t>Multi-</a:t>
            </a:r>
            <a:r>
              <a:rPr lang="en-US" dirty="0" err="1" smtClean="0"/>
              <a:t>TeV</a:t>
            </a:r>
            <a:r>
              <a:rPr lang="en-US" dirty="0" smtClean="0"/>
              <a:t> Collider – 1.5 </a:t>
            </a:r>
            <a:r>
              <a:rPr lang="en-US" dirty="0" err="1" smtClean="0"/>
              <a:t>TeV</a:t>
            </a:r>
            <a:r>
              <a:rPr lang="en-US" dirty="0" smtClean="0"/>
              <a:t> Baseline</a:t>
            </a:r>
            <a:endParaRPr lang="en-US" dirty="0"/>
          </a:p>
        </p:txBody>
      </p:sp>
      <p:sp>
        <p:nvSpPr>
          <p:cNvPr id="5" name="Slide Number Placeholder 4"/>
          <p:cNvSpPr>
            <a:spLocks noGrp="1"/>
          </p:cNvSpPr>
          <p:nvPr>
            <p:ph type="sldNum" sz="quarter" idx="12"/>
          </p:nvPr>
        </p:nvSpPr>
        <p:spPr/>
        <p:txBody>
          <a:bodyPr/>
          <a:lstStyle/>
          <a:p>
            <a:pPr>
              <a:defRPr/>
            </a:pPr>
            <a:fld id="{C5C4FCA1-8E9E-4AB0-B29E-301DE2C0B69A}" type="slidenum">
              <a:rPr lang="en-US" smtClean="0"/>
              <a:pPr>
                <a:defRPr/>
              </a:pPr>
              <a:t>36</a:t>
            </a:fld>
            <a:endParaRPr lang="en-US"/>
          </a:p>
        </p:txBody>
      </p:sp>
      <p:sp>
        <p:nvSpPr>
          <p:cNvPr id="8" name="Date Placeholder 7"/>
          <p:cNvSpPr>
            <a:spLocks noGrp="1"/>
          </p:cNvSpPr>
          <p:nvPr>
            <p:ph type="dt" sz="half" idx="10"/>
          </p:nvPr>
        </p:nvSpPr>
        <p:spPr/>
        <p:txBody>
          <a:bodyPr/>
          <a:lstStyle/>
          <a:p>
            <a:pPr algn="r"/>
            <a:r>
              <a:rPr lang="en-US" smtClean="0"/>
              <a:t>September 19, 2013</a:t>
            </a:r>
            <a:endParaRPr lang="en-US" dirty="0"/>
          </a:p>
        </p:txBody>
      </p:sp>
      <p:sp>
        <p:nvSpPr>
          <p:cNvPr id="9" name="Footer Placeholder 8"/>
          <p:cNvSpPr>
            <a:spLocks noGrp="1"/>
          </p:cNvSpPr>
          <p:nvPr>
            <p:ph type="ftr" sz="quarter" idx="11"/>
          </p:nvPr>
        </p:nvSpPr>
        <p:spPr/>
        <p:txBody>
          <a:bodyPr/>
          <a:lstStyle/>
          <a:p>
            <a:r>
              <a:rPr lang="en-US" smtClean="0"/>
              <a:t>Illinois Institute of Technology Physics Colloquium</a:t>
            </a:r>
            <a:endParaRPr lang="en-US" dirty="0"/>
          </a:p>
        </p:txBody>
      </p:sp>
      <p:grpSp>
        <p:nvGrpSpPr>
          <p:cNvPr id="10" name="Group 9"/>
          <p:cNvGrpSpPr>
            <a:grpSpLocks noChangeAspect="1"/>
          </p:cNvGrpSpPr>
          <p:nvPr/>
        </p:nvGrpSpPr>
        <p:grpSpPr>
          <a:xfrm>
            <a:off x="381663" y="1281637"/>
            <a:ext cx="3948816" cy="3363515"/>
            <a:chOff x="477679" y="1281214"/>
            <a:chExt cx="5580063" cy="4752975"/>
          </a:xfrm>
        </p:grpSpPr>
        <p:grpSp>
          <p:nvGrpSpPr>
            <p:cNvPr id="11" name="Group 21"/>
            <p:cNvGrpSpPr>
              <a:grpSpLocks/>
            </p:cNvGrpSpPr>
            <p:nvPr/>
          </p:nvGrpSpPr>
          <p:grpSpPr bwMode="auto">
            <a:xfrm>
              <a:off x="509429" y="3954564"/>
              <a:ext cx="5538788" cy="2079625"/>
              <a:chOff x="1457279" y="3326629"/>
              <a:chExt cx="5538834" cy="2079615"/>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941" y="3376748"/>
                <a:ext cx="5256248" cy="202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4" name="Object 12"/>
              <p:cNvGraphicFramePr>
                <a:graphicFrameLocks noChangeAspect="1"/>
              </p:cNvGraphicFramePr>
              <p:nvPr/>
            </p:nvGraphicFramePr>
            <p:xfrm>
              <a:off x="2630306" y="4459651"/>
              <a:ext cx="215900" cy="228600"/>
            </p:xfrm>
            <a:graphic>
              <a:graphicData uri="http://schemas.openxmlformats.org/presentationml/2006/ole">
                <mc:AlternateContent xmlns:mc="http://schemas.openxmlformats.org/markup-compatibility/2006">
                  <mc:Choice xmlns:v="urn:schemas-microsoft-com:vml" Requires="v">
                    <p:oleObj spid="_x0000_s14619" name="Equation" r:id="rId4" imgW="215640" imgH="228600" progId="Equation.3">
                      <p:embed/>
                    </p:oleObj>
                  </mc:Choice>
                  <mc:Fallback>
                    <p:oleObj name="Equation" r:id="rId4" imgW="2156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0306" y="4459651"/>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13"/>
              <p:cNvGraphicFramePr>
                <a:graphicFrameLocks noChangeAspect="1"/>
              </p:cNvGraphicFramePr>
              <p:nvPr/>
            </p:nvGraphicFramePr>
            <p:xfrm>
              <a:off x="4286250" y="3989388"/>
              <a:ext cx="317500" cy="228600"/>
            </p:xfrm>
            <a:graphic>
              <a:graphicData uri="http://schemas.openxmlformats.org/presentationml/2006/ole">
                <mc:AlternateContent xmlns:mc="http://schemas.openxmlformats.org/markup-compatibility/2006">
                  <mc:Choice xmlns:v="urn:schemas-microsoft-com:vml" Requires="v">
                    <p:oleObj spid="_x0000_s14620" name="Equation" r:id="rId6" imgW="317160" imgH="228600" progId="Equation.3">
                      <p:embed/>
                    </p:oleObj>
                  </mc:Choice>
                  <mc:Fallback>
                    <p:oleObj name="Equation" r:id="rId6" imgW="31716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250" y="3989388"/>
                            <a:ext cx="317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14"/>
              <p:cNvGraphicFramePr>
                <a:graphicFrameLocks noChangeAspect="1"/>
              </p:cNvGraphicFramePr>
              <p:nvPr/>
            </p:nvGraphicFramePr>
            <p:xfrm>
              <a:off x="1457279" y="3326629"/>
              <a:ext cx="609600" cy="457200"/>
            </p:xfrm>
            <a:graphic>
              <a:graphicData uri="http://schemas.openxmlformats.org/presentationml/2006/ole">
                <mc:AlternateContent xmlns:mc="http://schemas.openxmlformats.org/markup-compatibility/2006">
                  <mc:Choice xmlns:v="urn:schemas-microsoft-com:vml" Requires="v">
                    <p:oleObj spid="_x0000_s14621" name="Equation" r:id="rId8" imgW="609480" imgH="457200" progId="Equation.3">
                      <p:embed/>
                    </p:oleObj>
                  </mc:Choice>
                  <mc:Fallback>
                    <p:oleObj name="Equation" r:id="rId8" imgW="609480" imgH="457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7279" y="3326629"/>
                            <a:ext cx="609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17"/>
              <p:cNvGraphicFramePr>
                <a:graphicFrameLocks noChangeAspect="1"/>
              </p:cNvGraphicFramePr>
              <p:nvPr/>
            </p:nvGraphicFramePr>
            <p:xfrm>
              <a:off x="3266032" y="3965621"/>
              <a:ext cx="215900" cy="241300"/>
            </p:xfrm>
            <a:graphic>
              <a:graphicData uri="http://schemas.openxmlformats.org/presentationml/2006/ole">
                <mc:AlternateContent xmlns:mc="http://schemas.openxmlformats.org/markup-compatibility/2006">
                  <mc:Choice xmlns:v="urn:schemas-microsoft-com:vml" Requires="v">
                    <p:oleObj spid="_x0000_s14622" name="Equation" r:id="rId10" imgW="215640" imgH="241200" progId="Equation.3">
                      <p:embed/>
                    </p:oleObj>
                  </mc:Choice>
                  <mc:Fallback>
                    <p:oleObj name="Equation" r:id="rId10" imgW="215640" imgH="241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66032" y="3965621"/>
                            <a:ext cx="2159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0"/>
              <p:cNvGraphicFramePr>
                <a:graphicFrameLocks noChangeAspect="1"/>
              </p:cNvGraphicFramePr>
              <p:nvPr/>
            </p:nvGraphicFramePr>
            <p:xfrm>
              <a:off x="6665913" y="5011738"/>
              <a:ext cx="330200" cy="203200"/>
            </p:xfrm>
            <a:graphic>
              <a:graphicData uri="http://schemas.openxmlformats.org/presentationml/2006/ole">
                <mc:AlternateContent xmlns:mc="http://schemas.openxmlformats.org/markup-compatibility/2006">
                  <mc:Choice xmlns:v="urn:schemas-microsoft-com:vml" Requires="v">
                    <p:oleObj spid="_x0000_s14623" name="Equation" r:id="rId12" imgW="330057" imgH="203112" progId="Equation.3">
                      <p:embed/>
                    </p:oleObj>
                  </mc:Choice>
                  <mc:Fallback>
                    <p:oleObj name="Equation" r:id="rId12" imgW="330057" imgH="20311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65913" y="5011738"/>
                            <a:ext cx="3302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2" name="Group 26"/>
            <p:cNvGrpSpPr>
              <a:grpSpLocks/>
            </p:cNvGrpSpPr>
            <p:nvPr/>
          </p:nvGrpSpPr>
          <p:grpSpPr bwMode="auto">
            <a:xfrm>
              <a:off x="477679" y="1281214"/>
              <a:ext cx="5580063" cy="2419350"/>
              <a:chOff x="1424895" y="548625"/>
              <a:chExt cx="5580199" cy="2420045"/>
            </a:xfrm>
          </p:grpSpPr>
          <p:pic>
            <p:nvPicPr>
              <p:cNvPr id="1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06840" y="817460"/>
                <a:ext cx="5093718" cy="215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 name="Object 9"/>
              <p:cNvGraphicFramePr>
                <a:graphicFrameLocks noChangeAspect="1"/>
              </p:cNvGraphicFramePr>
              <p:nvPr/>
            </p:nvGraphicFramePr>
            <p:xfrm>
              <a:off x="2476862" y="2053998"/>
              <a:ext cx="330120" cy="266400"/>
            </p:xfrm>
            <a:graphic>
              <a:graphicData uri="http://schemas.openxmlformats.org/presentationml/2006/ole">
                <mc:AlternateContent xmlns:mc="http://schemas.openxmlformats.org/markup-compatibility/2006">
                  <mc:Choice xmlns:v="urn:schemas-microsoft-com:vml" Requires="v">
                    <p:oleObj spid="_x0000_s14624" name="Equation" r:id="rId15" imgW="330057" imgH="266584" progId="Equation.3">
                      <p:embed/>
                    </p:oleObj>
                  </mc:Choice>
                  <mc:Fallback>
                    <p:oleObj name="Equation" r:id="rId15" imgW="330057" imgH="266584"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76862" y="2053998"/>
                            <a:ext cx="330120" cy="26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0"/>
              <p:cNvGraphicFramePr>
                <a:graphicFrameLocks noChangeAspect="1"/>
              </p:cNvGraphicFramePr>
              <p:nvPr/>
            </p:nvGraphicFramePr>
            <p:xfrm>
              <a:off x="2486025" y="1123950"/>
              <a:ext cx="330200" cy="279400"/>
            </p:xfrm>
            <a:graphic>
              <a:graphicData uri="http://schemas.openxmlformats.org/presentationml/2006/ole">
                <mc:AlternateContent xmlns:mc="http://schemas.openxmlformats.org/markup-compatibility/2006">
                  <mc:Choice xmlns:v="urn:schemas-microsoft-com:vml" Requires="v">
                    <p:oleObj spid="_x0000_s14625" name="Equation" r:id="rId17" imgW="330120" imgH="279360" progId="Equation.3">
                      <p:embed/>
                    </p:oleObj>
                  </mc:Choice>
                  <mc:Fallback>
                    <p:oleObj name="Equation" r:id="rId17" imgW="330120" imgH="27936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86025" y="1123950"/>
                            <a:ext cx="330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nvGraphicFramePr>
            <p:xfrm>
              <a:off x="1424895" y="653279"/>
              <a:ext cx="622300" cy="508000"/>
            </p:xfrm>
            <a:graphic>
              <a:graphicData uri="http://schemas.openxmlformats.org/presentationml/2006/ole">
                <mc:AlternateContent xmlns:mc="http://schemas.openxmlformats.org/markup-compatibility/2006">
                  <mc:Choice xmlns:v="urn:schemas-microsoft-com:vml" Requires="v">
                    <p:oleObj spid="_x0000_s14626" name="Equation" r:id="rId19" imgW="622080" imgH="507960" progId="Equation.3">
                      <p:embed/>
                    </p:oleObj>
                  </mc:Choice>
                  <mc:Fallback>
                    <p:oleObj name="Equation" r:id="rId19" imgW="622080" imgH="50796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24895" y="653279"/>
                            <a:ext cx="622300" cy="50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nvGraphicFramePr>
            <p:xfrm>
              <a:off x="4379975" y="548625"/>
              <a:ext cx="203200" cy="177800"/>
            </p:xfrm>
            <a:graphic>
              <a:graphicData uri="http://schemas.openxmlformats.org/presentationml/2006/ole">
                <mc:AlternateContent xmlns:mc="http://schemas.openxmlformats.org/markup-compatibility/2006">
                  <mc:Choice xmlns:v="urn:schemas-microsoft-com:vml" Requires="v">
                    <p:oleObj spid="_x0000_s14627" name="Equation" r:id="rId21" imgW="203040" imgH="177480" progId="Equation.3">
                      <p:embed/>
                    </p:oleObj>
                  </mc:Choice>
                  <mc:Fallback>
                    <p:oleObj name="Equation" r:id="rId21" imgW="203040" imgH="17748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79975" y="548625"/>
                            <a:ext cx="2032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8"/>
              <p:cNvGraphicFramePr>
                <a:graphicFrameLocks noChangeAspect="1"/>
              </p:cNvGraphicFramePr>
              <p:nvPr/>
            </p:nvGraphicFramePr>
            <p:xfrm>
              <a:off x="6674894" y="2765470"/>
              <a:ext cx="330200" cy="203200"/>
            </p:xfrm>
            <a:graphic>
              <a:graphicData uri="http://schemas.openxmlformats.org/presentationml/2006/ole">
                <mc:AlternateContent xmlns:mc="http://schemas.openxmlformats.org/markup-compatibility/2006">
                  <mc:Choice xmlns:v="urn:schemas-microsoft-com:vml" Requires="v">
                    <p:oleObj spid="_x0000_s14628" name="Equation" r:id="rId23" imgW="330120" imgH="203040" progId="Equation.3">
                      <p:embed/>
                    </p:oleObj>
                  </mc:Choice>
                  <mc:Fallback>
                    <p:oleObj name="Equation" r:id="rId23" imgW="330120" imgH="20304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74894" y="2765470"/>
                            <a:ext cx="3302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22"/>
              <p:cNvGraphicFramePr>
                <a:graphicFrameLocks noChangeAspect="1"/>
              </p:cNvGraphicFramePr>
              <p:nvPr/>
            </p:nvGraphicFramePr>
            <p:xfrm>
              <a:off x="4238625" y="1558925"/>
              <a:ext cx="393700" cy="228600"/>
            </p:xfrm>
            <a:graphic>
              <a:graphicData uri="http://schemas.openxmlformats.org/presentationml/2006/ole">
                <mc:AlternateContent xmlns:mc="http://schemas.openxmlformats.org/markup-compatibility/2006">
                  <mc:Choice xmlns:v="urn:schemas-microsoft-com:vml" Requires="v">
                    <p:oleObj spid="_x0000_s14629" name="Equation" r:id="rId25" imgW="393529" imgH="228501" progId="Equation.3">
                      <p:embed/>
                    </p:oleObj>
                  </mc:Choice>
                  <mc:Fallback>
                    <p:oleObj name="Equation" r:id="rId25" imgW="393529" imgH="228501"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238625" y="1558925"/>
                            <a:ext cx="3937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23"/>
              <p:cNvGraphicFramePr>
                <a:graphicFrameLocks noChangeAspect="1"/>
              </p:cNvGraphicFramePr>
              <p:nvPr/>
            </p:nvGraphicFramePr>
            <p:xfrm>
              <a:off x="5186480" y="548625"/>
              <a:ext cx="190500" cy="177800"/>
            </p:xfrm>
            <a:graphic>
              <a:graphicData uri="http://schemas.openxmlformats.org/presentationml/2006/ole">
                <mc:AlternateContent xmlns:mc="http://schemas.openxmlformats.org/markup-compatibility/2006">
                  <mc:Choice xmlns:v="urn:schemas-microsoft-com:vml" Requires="v">
                    <p:oleObj spid="_x0000_s14630" name="Equation" r:id="rId27" imgW="190440" imgH="177480" progId="Equation.3">
                      <p:embed/>
                    </p:oleObj>
                  </mc:Choice>
                  <mc:Fallback>
                    <p:oleObj name="Equation" r:id="rId27" imgW="190440" imgH="177480"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186480" y="548625"/>
                            <a:ext cx="1905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4"/>
              <p:cNvGraphicFramePr>
                <a:graphicFrameLocks noChangeAspect="1"/>
              </p:cNvGraphicFramePr>
              <p:nvPr/>
            </p:nvGraphicFramePr>
            <p:xfrm>
              <a:off x="5935663" y="549275"/>
              <a:ext cx="203200" cy="177800"/>
            </p:xfrm>
            <a:graphic>
              <a:graphicData uri="http://schemas.openxmlformats.org/presentationml/2006/ole">
                <mc:AlternateContent xmlns:mc="http://schemas.openxmlformats.org/markup-compatibility/2006">
                  <mc:Choice xmlns:v="urn:schemas-microsoft-com:vml" Requires="v">
                    <p:oleObj spid="_x0000_s14631" name="Equation" r:id="rId29" imgW="203040" imgH="177480" progId="Equation.3">
                      <p:embed/>
                    </p:oleObj>
                  </mc:Choice>
                  <mc:Fallback>
                    <p:oleObj name="Equation" r:id="rId29" imgW="203040" imgH="177480" progId="Equation.3">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35663" y="549275"/>
                            <a:ext cx="2032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5"/>
              <p:cNvGraphicFramePr>
                <a:graphicFrameLocks noChangeAspect="1"/>
              </p:cNvGraphicFramePr>
              <p:nvPr/>
            </p:nvGraphicFramePr>
            <p:xfrm>
              <a:off x="3113088" y="549275"/>
              <a:ext cx="165100" cy="177800"/>
            </p:xfrm>
            <a:graphic>
              <a:graphicData uri="http://schemas.openxmlformats.org/presentationml/2006/ole">
                <mc:AlternateContent xmlns:mc="http://schemas.openxmlformats.org/markup-compatibility/2006">
                  <mc:Choice xmlns:v="urn:schemas-microsoft-com:vml" Requires="v">
                    <p:oleObj spid="_x0000_s14632" name="Equation" r:id="rId31" imgW="164814" imgH="177492" progId="Equation.3">
                      <p:embed/>
                    </p:oleObj>
                  </mc:Choice>
                  <mc:Fallback>
                    <p:oleObj name="Equation" r:id="rId31" imgW="164814" imgH="177492" progId="Equation.3">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113088" y="549275"/>
                            <a:ext cx="1651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graphicFrame>
        <p:nvGraphicFramePr>
          <p:cNvPr id="29" name="Table 28"/>
          <p:cNvGraphicFramePr>
            <a:graphicFrameLocks noGrp="1"/>
          </p:cNvGraphicFramePr>
          <p:nvPr>
            <p:extLst>
              <p:ext uri="{D42A27DB-BD31-4B8C-83A1-F6EECF244321}">
                <p14:modId xmlns:p14="http://schemas.microsoft.com/office/powerpoint/2010/main" val="2846561210"/>
              </p:ext>
            </p:extLst>
          </p:nvPr>
        </p:nvGraphicFramePr>
        <p:xfrm>
          <a:off x="4441969" y="1246122"/>
          <a:ext cx="4587730" cy="4969110"/>
        </p:xfrm>
        <a:graphic>
          <a:graphicData uri="http://schemas.openxmlformats.org/drawingml/2006/table">
            <a:tbl>
              <a:tblPr firstRow="1" bandRow="1">
                <a:tableStyleId>{21E4AEA4-8DFA-4A89-87EB-49C32662AFE0}</a:tableStyleId>
              </a:tblPr>
              <a:tblGrid>
                <a:gridCol w="2684211"/>
                <a:gridCol w="1078020"/>
                <a:gridCol w="825499"/>
              </a:tblGrid>
              <a:tr h="331274">
                <a:tc>
                  <a:txBody>
                    <a:bodyPr/>
                    <a:lstStyle/>
                    <a:p>
                      <a:pPr marL="0" marR="0" algn="l">
                        <a:spcBef>
                          <a:spcPts val="0"/>
                        </a:spcBef>
                        <a:spcAft>
                          <a:spcPts val="0"/>
                        </a:spcAft>
                      </a:pPr>
                      <a:r>
                        <a:rPr lang="en-GB" sz="1400" dirty="0">
                          <a:effectLst/>
                        </a:rPr>
                        <a:t>Parameter</a:t>
                      </a:r>
                      <a:endParaRPr lang="en-US" sz="1400" b="1" dirty="0">
                        <a:effectLst/>
                        <a:latin typeface="Arial"/>
                        <a:ea typeface="MS Mincho"/>
                        <a:cs typeface="Times New Roman"/>
                      </a:endParaRPr>
                    </a:p>
                  </a:txBody>
                  <a:tcPr marL="68580" marR="68580" marT="0" marB="0" anchor="ctr"/>
                </a:tc>
                <a:tc>
                  <a:txBody>
                    <a:bodyPr/>
                    <a:lstStyle/>
                    <a:p>
                      <a:pPr marL="0" marR="0" algn="l">
                        <a:spcBef>
                          <a:spcPts val="0"/>
                        </a:spcBef>
                        <a:spcAft>
                          <a:spcPts val="0"/>
                        </a:spcAft>
                      </a:pPr>
                      <a:r>
                        <a:rPr lang="en-GB" sz="1400" dirty="0">
                          <a:effectLst/>
                        </a:rPr>
                        <a:t>Unit</a:t>
                      </a:r>
                      <a:endParaRPr lang="en-US" sz="1400" b="1" dirty="0">
                        <a:effectLst/>
                        <a:latin typeface="Arial"/>
                        <a:ea typeface="MS Mincho"/>
                        <a:cs typeface="Times New Roman"/>
                      </a:endParaRPr>
                    </a:p>
                  </a:txBody>
                  <a:tcPr marL="68580" marR="68580" marT="0" marB="0" anchor="ctr"/>
                </a:tc>
                <a:tc>
                  <a:txBody>
                    <a:bodyPr/>
                    <a:lstStyle/>
                    <a:p>
                      <a:pPr marL="0" marR="0" algn="l">
                        <a:spcBef>
                          <a:spcPts val="0"/>
                        </a:spcBef>
                        <a:spcAft>
                          <a:spcPts val="0"/>
                        </a:spcAft>
                      </a:pPr>
                      <a:r>
                        <a:rPr lang="en-GB" sz="1400" dirty="0">
                          <a:effectLst/>
                        </a:rPr>
                        <a:t>Value</a:t>
                      </a:r>
                      <a:endParaRPr lang="en-US" sz="1400" b="1" dirty="0">
                        <a:effectLst/>
                        <a:latin typeface="Arial"/>
                        <a:ea typeface="MS Mincho"/>
                        <a:cs typeface="Times New Roman"/>
                      </a:endParaRPr>
                    </a:p>
                  </a:txBody>
                  <a:tcPr marL="68580" marR="68580" marT="0" marB="0" anchor="ctr"/>
                </a:tc>
              </a:tr>
              <a:tr h="331274">
                <a:tc>
                  <a:txBody>
                    <a:bodyPr/>
                    <a:lstStyle/>
                    <a:p>
                      <a:pPr marL="0" marR="0" algn="l">
                        <a:spcBef>
                          <a:spcPts val="300"/>
                        </a:spcBef>
                        <a:spcAft>
                          <a:spcPts val="300"/>
                        </a:spcAft>
                      </a:pPr>
                      <a:r>
                        <a:rPr lang="en-GB" sz="1400" kern="800" dirty="0">
                          <a:effectLst/>
                        </a:rPr>
                        <a:t>Beam energy</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a:effectLst/>
                        </a:rPr>
                        <a:t>TeV</a:t>
                      </a:r>
                      <a:endParaRPr lang="en-US" sz="140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a:effectLst/>
                        </a:rPr>
                        <a:t>0.75</a:t>
                      </a:r>
                      <a:endParaRPr lang="en-US" sz="1400">
                        <a:effectLst/>
                        <a:latin typeface="Times New Roman"/>
                        <a:ea typeface="Times New Roman"/>
                      </a:endParaRPr>
                    </a:p>
                  </a:txBody>
                  <a:tcPr marL="68580" marR="68580" marT="0" marB="0" anchor="ctr"/>
                </a:tc>
              </a:tr>
              <a:tr h="331274">
                <a:tc>
                  <a:txBody>
                    <a:bodyPr/>
                    <a:lstStyle/>
                    <a:p>
                      <a:pPr marL="0" marR="0" algn="l">
                        <a:spcBef>
                          <a:spcPts val="300"/>
                        </a:spcBef>
                        <a:spcAft>
                          <a:spcPts val="300"/>
                        </a:spcAft>
                      </a:pPr>
                      <a:r>
                        <a:rPr lang="en-GB" sz="1400" kern="800" dirty="0">
                          <a:effectLst/>
                        </a:rPr>
                        <a:t>Repetition rate</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a:effectLst/>
                        </a:rPr>
                        <a:t>Hz</a:t>
                      </a:r>
                      <a:endParaRPr lang="en-US" sz="140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a:effectLst/>
                        </a:rPr>
                        <a:t>15</a:t>
                      </a:r>
                      <a:endParaRPr lang="en-US" sz="1400">
                        <a:effectLst/>
                        <a:latin typeface="Times New Roman"/>
                        <a:ea typeface="Times New Roman"/>
                      </a:endParaRPr>
                    </a:p>
                  </a:txBody>
                  <a:tcPr marL="68580" marR="68580" marT="0" marB="0" anchor="ctr"/>
                </a:tc>
              </a:tr>
              <a:tr h="331274">
                <a:tc>
                  <a:txBody>
                    <a:bodyPr/>
                    <a:lstStyle/>
                    <a:p>
                      <a:pPr marL="0" marR="0" algn="l">
                        <a:spcBef>
                          <a:spcPts val="300"/>
                        </a:spcBef>
                        <a:spcAft>
                          <a:spcPts val="300"/>
                        </a:spcAft>
                      </a:pPr>
                      <a:r>
                        <a:rPr lang="en-GB" sz="1400" kern="800" dirty="0">
                          <a:effectLst/>
                        </a:rPr>
                        <a:t>Average luminosity / IP</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smtClean="0">
                          <a:effectLst/>
                        </a:rPr>
                        <a:t>10</a:t>
                      </a:r>
                      <a:r>
                        <a:rPr lang="en-GB" sz="1400" kern="800" baseline="30000" dirty="0" smtClean="0">
                          <a:effectLst/>
                        </a:rPr>
                        <a:t>34</a:t>
                      </a:r>
                      <a:r>
                        <a:rPr lang="en-GB" sz="1400" kern="800" dirty="0" smtClean="0">
                          <a:effectLst/>
                        </a:rPr>
                        <a:t>/</a:t>
                      </a:r>
                      <a:r>
                        <a:rPr lang="en-GB" sz="1400" kern="800" dirty="0">
                          <a:effectLst/>
                        </a:rPr>
                        <a:t>cm</a:t>
                      </a:r>
                      <a:r>
                        <a:rPr lang="en-GB" sz="1400" kern="800" baseline="30000" dirty="0">
                          <a:effectLst/>
                        </a:rPr>
                        <a:t>2</a:t>
                      </a:r>
                      <a:r>
                        <a:rPr lang="en-GB" sz="1400" kern="800" dirty="0">
                          <a:effectLst/>
                        </a:rPr>
                        <a:t>/s</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a:effectLst/>
                        </a:rPr>
                        <a:t>1.1</a:t>
                      </a:r>
                      <a:endParaRPr lang="en-US" sz="1400">
                        <a:effectLst/>
                        <a:latin typeface="Times New Roman"/>
                        <a:ea typeface="Times New Roman"/>
                      </a:endParaRPr>
                    </a:p>
                  </a:txBody>
                  <a:tcPr marL="68580" marR="68580" marT="0" marB="0" anchor="ctr"/>
                </a:tc>
              </a:tr>
              <a:tr h="331274">
                <a:tc>
                  <a:txBody>
                    <a:bodyPr/>
                    <a:lstStyle/>
                    <a:p>
                      <a:pPr marL="0" marR="0" algn="l">
                        <a:spcBef>
                          <a:spcPts val="300"/>
                        </a:spcBef>
                        <a:spcAft>
                          <a:spcPts val="300"/>
                        </a:spcAft>
                      </a:pPr>
                      <a:r>
                        <a:rPr lang="en-GB" sz="1400" kern="800" dirty="0">
                          <a:effectLst/>
                        </a:rPr>
                        <a:t>Number of IPs, </a:t>
                      </a:r>
                      <a:r>
                        <a:rPr lang="en-GB" sz="1400" dirty="0">
                          <a:effectLst/>
                        </a:rPr>
                        <a:t>N</a:t>
                      </a:r>
                      <a:r>
                        <a:rPr lang="en-GB" sz="1400" baseline="-25000" dirty="0">
                          <a:effectLst/>
                        </a:rPr>
                        <a:t>IP</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a:effectLst/>
                        </a:rPr>
                        <a:t>- </a:t>
                      </a:r>
                      <a:endParaRPr lang="en-US" sz="140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a:effectLst/>
                        </a:rPr>
                        <a:t>2</a:t>
                      </a:r>
                      <a:endParaRPr lang="en-US" sz="1400">
                        <a:effectLst/>
                        <a:latin typeface="Times New Roman"/>
                        <a:ea typeface="Times New Roman"/>
                      </a:endParaRPr>
                    </a:p>
                  </a:txBody>
                  <a:tcPr marL="68580" marR="68580" marT="0" marB="0" anchor="ctr"/>
                </a:tc>
              </a:tr>
              <a:tr h="331274">
                <a:tc>
                  <a:txBody>
                    <a:bodyPr/>
                    <a:lstStyle/>
                    <a:p>
                      <a:pPr marL="0" marR="0" algn="l">
                        <a:spcBef>
                          <a:spcPts val="300"/>
                        </a:spcBef>
                        <a:spcAft>
                          <a:spcPts val="300"/>
                        </a:spcAft>
                      </a:pPr>
                      <a:r>
                        <a:rPr lang="en-GB" sz="1400" kern="800" dirty="0">
                          <a:effectLst/>
                        </a:rPr>
                        <a:t>Circumference, C</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a:effectLst/>
                        </a:rPr>
                        <a:t>km</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a:effectLst/>
                        </a:rPr>
                        <a:t>2.73</a:t>
                      </a:r>
                      <a:endParaRPr lang="en-US" sz="1400" dirty="0">
                        <a:effectLst/>
                        <a:latin typeface="Times New Roman"/>
                        <a:ea typeface="Times New Roman"/>
                      </a:endParaRPr>
                    </a:p>
                  </a:txBody>
                  <a:tcPr marL="68580" marR="68580" marT="0" marB="0" anchor="ctr"/>
                </a:tc>
              </a:tr>
              <a:tr h="331274">
                <a:tc>
                  <a:txBody>
                    <a:bodyPr/>
                    <a:lstStyle/>
                    <a:p>
                      <a:pPr marL="0" marR="0" algn="l">
                        <a:spcBef>
                          <a:spcPts val="300"/>
                        </a:spcBef>
                        <a:spcAft>
                          <a:spcPts val="300"/>
                        </a:spcAft>
                      </a:pPr>
                      <a:r>
                        <a:rPr lang="en-GB" sz="1400" kern="800" dirty="0">
                          <a:effectLst/>
                          <a:sym typeface="Symbol"/>
                        </a:rPr>
                        <a:t></a:t>
                      </a:r>
                      <a:r>
                        <a:rPr lang="en-GB" sz="1400" kern="800" dirty="0">
                          <a:effectLst/>
                        </a:rPr>
                        <a:t>*</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a:effectLst/>
                        </a:rPr>
                        <a:t>cm</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a:effectLst/>
                        </a:rPr>
                        <a:t>1 (0.5-2)</a:t>
                      </a:r>
                      <a:endParaRPr lang="en-US" sz="1400">
                        <a:effectLst/>
                        <a:latin typeface="Times New Roman"/>
                        <a:ea typeface="Times New Roman"/>
                      </a:endParaRPr>
                    </a:p>
                  </a:txBody>
                  <a:tcPr marL="68580" marR="68580" marT="0" marB="0" anchor="ctr"/>
                </a:tc>
              </a:tr>
              <a:tr h="331274">
                <a:tc>
                  <a:txBody>
                    <a:bodyPr/>
                    <a:lstStyle/>
                    <a:p>
                      <a:pPr marL="0" marR="0" algn="l">
                        <a:spcBef>
                          <a:spcPts val="300"/>
                        </a:spcBef>
                        <a:spcAft>
                          <a:spcPts val="300"/>
                        </a:spcAft>
                      </a:pPr>
                      <a:r>
                        <a:rPr lang="en-GB" sz="1400" kern="800" dirty="0">
                          <a:effectLst/>
                        </a:rPr>
                        <a:t>Momentum compaction, </a:t>
                      </a:r>
                      <a:r>
                        <a:rPr lang="en-GB" sz="1400" kern="800" dirty="0">
                          <a:effectLst/>
                          <a:sym typeface="Symbol"/>
                        </a:rPr>
                        <a:t></a:t>
                      </a:r>
                      <a:r>
                        <a:rPr lang="en-GB" sz="1400" kern="800" baseline="-25000" dirty="0">
                          <a:effectLst/>
                        </a:rPr>
                        <a:t>p</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a:effectLst/>
                        </a:rPr>
                        <a:t>10</a:t>
                      </a:r>
                      <a:r>
                        <a:rPr lang="en-GB" sz="1400" kern="800" baseline="30000">
                          <a:effectLst/>
                        </a:rPr>
                        <a:t>-5</a:t>
                      </a:r>
                      <a:endParaRPr lang="en-US" sz="140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a:effectLst/>
                        </a:rPr>
                        <a:t>-1.3</a:t>
                      </a:r>
                      <a:endParaRPr lang="en-US" sz="1400" dirty="0">
                        <a:effectLst/>
                        <a:latin typeface="Times New Roman"/>
                        <a:ea typeface="Times New Roman"/>
                      </a:endParaRPr>
                    </a:p>
                  </a:txBody>
                  <a:tcPr marL="68580" marR="68580" marT="0" marB="0" anchor="ctr"/>
                </a:tc>
              </a:tr>
              <a:tr h="331274">
                <a:tc>
                  <a:txBody>
                    <a:bodyPr/>
                    <a:lstStyle/>
                    <a:p>
                      <a:pPr marL="0" marR="0" algn="l">
                        <a:spcBef>
                          <a:spcPts val="300"/>
                        </a:spcBef>
                        <a:spcAft>
                          <a:spcPts val="300"/>
                        </a:spcAft>
                      </a:pPr>
                      <a:r>
                        <a:rPr lang="en-GB" sz="1400" kern="800" dirty="0">
                          <a:effectLst/>
                        </a:rPr>
                        <a:t>Normalized </a:t>
                      </a:r>
                      <a:r>
                        <a:rPr lang="en-GB" sz="1400" kern="800" dirty="0" err="1">
                          <a:effectLst/>
                        </a:rPr>
                        <a:t>r.m.s</a:t>
                      </a:r>
                      <a:r>
                        <a:rPr lang="en-GB" sz="1400" kern="800" dirty="0">
                          <a:effectLst/>
                        </a:rPr>
                        <a:t>. </a:t>
                      </a:r>
                      <a:r>
                        <a:rPr lang="en-GB" sz="1400" kern="800" dirty="0" err="1">
                          <a:effectLst/>
                        </a:rPr>
                        <a:t>emittance</a:t>
                      </a:r>
                      <a:r>
                        <a:rPr lang="en-GB" sz="1400" kern="800" dirty="0">
                          <a:effectLst/>
                        </a:rPr>
                        <a:t>, </a:t>
                      </a:r>
                      <a:r>
                        <a:rPr lang="en-GB" sz="1400" kern="800" dirty="0">
                          <a:effectLst/>
                          <a:sym typeface="Symbol"/>
                        </a:rPr>
                        <a:t></a:t>
                      </a:r>
                      <a:r>
                        <a:rPr lang="en-GB" sz="1400" kern="800" baseline="-25000" dirty="0">
                          <a:effectLst/>
                          <a:sym typeface="Symbol"/>
                        </a:rPr>
                        <a:t></a:t>
                      </a:r>
                      <a:r>
                        <a:rPr lang="en-GB" sz="1400" kern="800" baseline="-25000" dirty="0">
                          <a:effectLst/>
                        </a:rPr>
                        <a:t>N</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a:effectLst/>
                          <a:sym typeface="Symbol"/>
                        </a:rPr>
                        <a:t></a:t>
                      </a:r>
                      <a:r>
                        <a:rPr lang="en-GB" sz="1400" kern="800">
                          <a:effectLst/>
                        </a:rPr>
                        <a:t>mm</a:t>
                      </a:r>
                      <a:r>
                        <a:rPr lang="en-GB" sz="1400" kern="800">
                          <a:effectLst/>
                          <a:sym typeface="Symbol"/>
                        </a:rPr>
                        <a:t></a:t>
                      </a:r>
                      <a:r>
                        <a:rPr lang="en-GB" sz="1400" kern="800">
                          <a:effectLst/>
                        </a:rPr>
                        <a:t>mrad</a:t>
                      </a:r>
                      <a:endParaRPr lang="en-US" sz="140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a:effectLst/>
                        </a:rPr>
                        <a:t>25</a:t>
                      </a:r>
                      <a:endParaRPr lang="en-US" sz="1400" dirty="0">
                        <a:effectLst/>
                        <a:latin typeface="Times New Roman"/>
                        <a:ea typeface="Times New Roman"/>
                      </a:endParaRPr>
                    </a:p>
                  </a:txBody>
                  <a:tcPr marL="68580" marR="68580" marT="0" marB="0" anchor="ctr"/>
                </a:tc>
              </a:tr>
              <a:tr h="331274">
                <a:tc>
                  <a:txBody>
                    <a:bodyPr/>
                    <a:lstStyle/>
                    <a:p>
                      <a:pPr marL="0" marR="0" algn="l">
                        <a:spcBef>
                          <a:spcPts val="300"/>
                        </a:spcBef>
                        <a:spcAft>
                          <a:spcPts val="300"/>
                        </a:spcAft>
                      </a:pPr>
                      <a:r>
                        <a:rPr lang="en-GB" sz="1400" kern="800" dirty="0">
                          <a:effectLst/>
                        </a:rPr>
                        <a:t>Momentum spread, </a:t>
                      </a:r>
                      <a:r>
                        <a:rPr lang="en-GB" sz="1400" kern="800" dirty="0">
                          <a:effectLst/>
                          <a:sym typeface="Symbol"/>
                        </a:rPr>
                        <a:t></a:t>
                      </a:r>
                      <a:r>
                        <a:rPr lang="en-GB" sz="1400" kern="800" baseline="-25000" dirty="0">
                          <a:effectLst/>
                        </a:rPr>
                        <a:t>p</a:t>
                      </a:r>
                      <a:r>
                        <a:rPr lang="en-GB" sz="1400" kern="800" dirty="0">
                          <a:effectLst/>
                        </a:rPr>
                        <a:t>/p</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a:effectLst/>
                        </a:rPr>
                        <a:t>%</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a:effectLst/>
                        </a:rPr>
                        <a:t>0.1</a:t>
                      </a:r>
                      <a:endParaRPr lang="en-US" sz="1400">
                        <a:effectLst/>
                        <a:latin typeface="Times New Roman"/>
                        <a:ea typeface="Times New Roman"/>
                      </a:endParaRPr>
                    </a:p>
                  </a:txBody>
                  <a:tcPr marL="68580" marR="68580" marT="0" marB="0" anchor="ctr"/>
                </a:tc>
              </a:tr>
              <a:tr h="331274">
                <a:tc>
                  <a:txBody>
                    <a:bodyPr/>
                    <a:lstStyle/>
                    <a:p>
                      <a:pPr marL="0" marR="0" algn="l">
                        <a:spcBef>
                          <a:spcPts val="300"/>
                        </a:spcBef>
                        <a:spcAft>
                          <a:spcPts val="300"/>
                        </a:spcAft>
                      </a:pPr>
                      <a:r>
                        <a:rPr lang="en-GB" sz="1400" kern="800" dirty="0">
                          <a:effectLst/>
                        </a:rPr>
                        <a:t>Bunch length, </a:t>
                      </a:r>
                      <a:r>
                        <a:rPr lang="en-GB" sz="1400" kern="800" dirty="0">
                          <a:effectLst/>
                          <a:sym typeface="Symbol"/>
                        </a:rPr>
                        <a:t></a:t>
                      </a:r>
                      <a:r>
                        <a:rPr lang="en-GB" sz="1400" kern="800" baseline="-25000" dirty="0">
                          <a:effectLst/>
                        </a:rPr>
                        <a:t>s</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a:effectLst/>
                        </a:rPr>
                        <a:t>cm</a:t>
                      </a:r>
                      <a:endParaRPr lang="en-US" sz="140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a:effectLst/>
                        </a:rPr>
                        <a:t>1</a:t>
                      </a:r>
                      <a:endParaRPr lang="en-US" sz="1400" dirty="0">
                        <a:effectLst/>
                        <a:latin typeface="Times New Roman"/>
                        <a:ea typeface="Times New Roman"/>
                      </a:endParaRPr>
                    </a:p>
                  </a:txBody>
                  <a:tcPr marL="68580" marR="68580" marT="0" marB="0" anchor="ctr"/>
                </a:tc>
              </a:tr>
              <a:tr h="331274">
                <a:tc>
                  <a:txBody>
                    <a:bodyPr/>
                    <a:lstStyle/>
                    <a:p>
                      <a:pPr marL="0" marR="0" algn="l">
                        <a:spcBef>
                          <a:spcPts val="300"/>
                        </a:spcBef>
                        <a:spcAft>
                          <a:spcPts val="300"/>
                        </a:spcAft>
                      </a:pPr>
                      <a:r>
                        <a:rPr lang="en-GB" sz="1400" kern="800" dirty="0">
                          <a:effectLst/>
                        </a:rPr>
                        <a:t>Number of </a:t>
                      </a:r>
                      <a:r>
                        <a:rPr lang="en-GB" sz="1400" kern="800" dirty="0" err="1">
                          <a:effectLst/>
                        </a:rPr>
                        <a:t>muons</a:t>
                      </a:r>
                      <a:r>
                        <a:rPr lang="en-GB" sz="1400" kern="800" dirty="0">
                          <a:effectLst/>
                        </a:rPr>
                        <a:t> / bunch</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a:effectLst/>
                        </a:rPr>
                        <a:t>10</a:t>
                      </a:r>
                      <a:r>
                        <a:rPr lang="en-GB" sz="1400" kern="800" baseline="30000" dirty="0">
                          <a:effectLst/>
                        </a:rPr>
                        <a:t>12</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a:effectLst/>
                        </a:rPr>
                        <a:t>2</a:t>
                      </a:r>
                      <a:endParaRPr lang="en-US" sz="1400" dirty="0">
                        <a:effectLst/>
                        <a:latin typeface="Times New Roman"/>
                        <a:ea typeface="Times New Roman"/>
                      </a:endParaRPr>
                    </a:p>
                  </a:txBody>
                  <a:tcPr marL="68580" marR="68580" marT="0" marB="0" anchor="ctr"/>
                </a:tc>
              </a:tr>
              <a:tr h="331274">
                <a:tc>
                  <a:txBody>
                    <a:bodyPr/>
                    <a:lstStyle/>
                    <a:p>
                      <a:pPr marL="0" marR="0" algn="l">
                        <a:spcBef>
                          <a:spcPts val="300"/>
                        </a:spcBef>
                        <a:spcAft>
                          <a:spcPts val="300"/>
                        </a:spcAft>
                      </a:pPr>
                      <a:r>
                        <a:rPr lang="en-GB" sz="1400" kern="800" dirty="0" smtClean="0">
                          <a:effectLst/>
                        </a:rPr>
                        <a:t>Number of bunches / beam</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a:effectLst/>
                        </a:rPr>
                        <a:t>- </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smtClean="0">
                          <a:effectLst/>
                        </a:rPr>
                        <a:t>1</a:t>
                      </a:r>
                      <a:endParaRPr lang="en-US" sz="1400" dirty="0">
                        <a:effectLst/>
                        <a:latin typeface="Times New Roman"/>
                        <a:ea typeface="Times New Roman"/>
                      </a:endParaRPr>
                    </a:p>
                  </a:txBody>
                  <a:tcPr marL="68580" marR="68580" marT="0" marB="0" anchor="ctr"/>
                </a:tc>
              </a:tr>
              <a:tr h="331274">
                <a:tc>
                  <a:txBody>
                    <a:bodyPr/>
                    <a:lstStyle/>
                    <a:p>
                      <a:pPr marL="0" marR="0" algn="l">
                        <a:spcBef>
                          <a:spcPts val="300"/>
                        </a:spcBef>
                        <a:spcAft>
                          <a:spcPts val="300"/>
                        </a:spcAft>
                      </a:pPr>
                      <a:r>
                        <a:rPr lang="en-GB" sz="1400" kern="800" dirty="0">
                          <a:effectLst/>
                        </a:rPr>
                        <a:t>Beam-beam parameter / IP, </a:t>
                      </a:r>
                      <a:r>
                        <a:rPr lang="en-GB" sz="1400" kern="800" dirty="0">
                          <a:effectLst/>
                          <a:sym typeface="Symbol"/>
                        </a:rPr>
                        <a:t></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a:effectLst/>
                        </a:rPr>
                        <a:t>- </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a:effectLst/>
                        </a:rPr>
                        <a:t>0.09</a:t>
                      </a:r>
                      <a:endParaRPr lang="en-US" sz="1400" dirty="0">
                        <a:effectLst/>
                        <a:latin typeface="Times New Roman"/>
                        <a:ea typeface="Times New Roman"/>
                      </a:endParaRPr>
                    </a:p>
                  </a:txBody>
                  <a:tcPr marL="68580" marR="68580" marT="0" marB="0" anchor="ctr"/>
                </a:tc>
              </a:tr>
              <a:tr h="331274">
                <a:tc>
                  <a:txBody>
                    <a:bodyPr/>
                    <a:lstStyle/>
                    <a:p>
                      <a:pPr marL="0" marR="0" algn="l">
                        <a:spcBef>
                          <a:spcPts val="300"/>
                        </a:spcBef>
                        <a:spcAft>
                          <a:spcPts val="300"/>
                        </a:spcAft>
                      </a:pPr>
                      <a:r>
                        <a:rPr lang="en-GB" sz="1400" kern="800" dirty="0">
                          <a:effectLst/>
                        </a:rPr>
                        <a:t>RF voltage at 800 MHz</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a:effectLst/>
                        </a:rPr>
                        <a:t>MV</a:t>
                      </a:r>
                      <a:endParaRPr lang="en-US" sz="1400" dirty="0">
                        <a:effectLst/>
                        <a:latin typeface="Times New Roman"/>
                        <a:ea typeface="Times New Roman"/>
                      </a:endParaRPr>
                    </a:p>
                  </a:txBody>
                  <a:tcPr marL="68580" marR="68580" marT="0" marB="0" anchor="ctr"/>
                </a:tc>
                <a:tc>
                  <a:txBody>
                    <a:bodyPr/>
                    <a:lstStyle/>
                    <a:p>
                      <a:pPr marL="0" marR="0" algn="l">
                        <a:spcBef>
                          <a:spcPts val="300"/>
                        </a:spcBef>
                        <a:spcAft>
                          <a:spcPts val="300"/>
                        </a:spcAft>
                      </a:pPr>
                      <a:r>
                        <a:rPr lang="en-GB" sz="1400" kern="800" dirty="0">
                          <a:effectLst/>
                        </a:rPr>
                        <a:t>16</a:t>
                      </a:r>
                      <a:endParaRPr lang="en-US" sz="1400" dirty="0">
                        <a:effectLst/>
                        <a:latin typeface="Times New Roman"/>
                        <a:ea typeface="Times New Roman"/>
                      </a:endParaRPr>
                    </a:p>
                  </a:txBody>
                  <a:tcPr marL="68580" marR="68580" marT="0" marB="0" anchor="ctr"/>
                </a:tc>
              </a:tr>
            </a:tbl>
          </a:graphicData>
        </a:graphic>
      </p:graphicFrame>
      <p:sp>
        <p:nvSpPr>
          <p:cNvPr id="30" name="TextBox 2"/>
          <p:cNvSpPr txBox="1">
            <a:spLocks noChangeArrowheads="1"/>
          </p:cNvSpPr>
          <p:nvPr/>
        </p:nvSpPr>
        <p:spPr bwMode="auto">
          <a:xfrm>
            <a:off x="550948" y="4866321"/>
            <a:ext cx="368593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400" dirty="0" smtClean="0">
                <a:latin typeface="Arial" pitchFamily="34" charset="0"/>
              </a:rPr>
              <a:t>Larger chromatic function (</a:t>
            </a:r>
            <a:r>
              <a:rPr lang="en-US" sz="1400" dirty="0" err="1" smtClean="0">
                <a:latin typeface="Arial" pitchFamily="34" charset="0"/>
              </a:rPr>
              <a:t>Wy</a:t>
            </a:r>
            <a:r>
              <a:rPr lang="en-US" sz="1400" dirty="0" smtClean="0">
                <a:latin typeface="Arial" pitchFamily="34" charset="0"/>
              </a:rPr>
              <a:t>) is corrected first with a single </a:t>
            </a:r>
            <a:r>
              <a:rPr lang="en-US" sz="1400" dirty="0" err="1" smtClean="0">
                <a:latin typeface="Arial" pitchFamily="34" charset="0"/>
              </a:rPr>
              <a:t>sextupole</a:t>
            </a:r>
            <a:r>
              <a:rPr lang="en-US" sz="1400" dirty="0" smtClean="0">
                <a:latin typeface="Arial" pitchFamily="34" charset="0"/>
              </a:rPr>
              <a:t> S1, </a:t>
            </a:r>
            <a:r>
              <a:rPr lang="en-US" sz="1400" dirty="0" err="1" smtClean="0">
                <a:latin typeface="Arial" pitchFamily="34" charset="0"/>
              </a:rPr>
              <a:t>Wx</a:t>
            </a:r>
            <a:r>
              <a:rPr lang="en-US" sz="1400" dirty="0" smtClean="0">
                <a:latin typeface="Arial" pitchFamily="34" charset="0"/>
              </a:rPr>
              <a:t> is corrected with two </a:t>
            </a:r>
            <a:r>
              <a:rPr lang="en-US" sz="1400" dirty="0" err="1" smtClean="0">
                <a:latin typeface="Arial" pitchFamily="34" charset="0"/>
              </a:rPr>
              <a:t>sextupoles</a:t>
            </a:r>
            <a:r>
              <a:rPr lang="en-US" sz="1400" dirty="0" smtClean="0">
                <a:latin typeface="Arial" pitchFamily="34" charset="0"/>
              </a:rPr>
              <a:t> S2, S4 separated by 180</a:t>
            </a:r>
            <a:r>
              <a:rPr lang="en-US" sz="1400" dirty="0" smtClean="0">
                <a:latin typeface="Arial" pitchFamily="34" charset="0"/>
                <a:sym typeface="Symbol"/>
              </a:rPr>
              <a:t> phase advance.</a:t>
            </a:r>
            <a:endParaRPr lang="en-US" sz="1400" dirty="0">
              <a:latin typeface="Arial" pitchFamily="34" charset="0"/>
            </a:endParaRPr>
          </a:p>
          <a:p>
            <a:pPr eaLnBrk="1" hangingPunct="1"/>
            <a:endParaRPr lang="en-US" sz="1400" dirty="0">
              <a:latin typeface="Arial" pitchFamily="34" charset="0"/>
            </a:endParaRPr>
          </a:p>
        </p:txBody>
      </p:sp>
      <p:sp>
        <p:nvSpPr>
          <p:cNvPr id="32" name="TextBox 31"/>
          <p:cNvSpPr txBox="1"/>
          <p:nvPr/>
        </p:nvSpPr>
        <p:spPr>
          <a:xfrm>
            <a:off x="115793" y="811768"/>
            <a:ext cx="1309861" cy="369332"/>
          </a:xfrm>
          <a:prstGeom prst="rect">
            <a:avLst/>
          </a:prstGeom>
          <a:solidFill>
            <a:schemeClr val="accent2">
              <a:lumMod val="40000"/>
              <a:lumOff val="60000"/>
            </a:schemeClr>
          </a:solidFill>
        </p:spPr>
        <p:txBody>
          <a:bodyPr wrap="none" rtlCol="0">
            <a:spAutoFit/>
          </a:bodyPr>
          <a:lstStyle/>
          <a:p>
            <a:r>
              <a:rPr lang="en-US" dirty="0" smtClean="0">
                <a:solidFill>
                  <a:srgbClr val="FFFF00"/>
                </a:solidFill>
              </a:rPr>
              <a:t>Y. </a:t>
            </a:r>
            <a:r>
              <a:rPr lang="en-US" dirty="0" err="1" smtClean="0">
                <a:solidFill>
                  <a:srgbClr val="FFFF00"/>
                </a:solidFill>
              </a:rPr>
              <a:t>Alexahin</a:t>
            </a:r>
            <a:endParaRPr lang="en-US" dirty="0">
              <a:solidFill>
                <a:srgbClr val="FFFF00"/>
              </a:solidFill>
            </a:endParaRPr>
          </a:p>
        </p:txBody>
      </p:sp>
    </p:spTree>
    <p:extLst>
      <p:ext uri="{BB962C8B-B14F-4D97-AF65-F5344CB8AC3E}">
        <p14:creationId xmlns:p14="http://schemas.microsoft.com/office/powerpoint/2010/main" val="140027830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2">
            <a:extLst>
              <a:ext uri="{28A0092B-C50C-407E-A947-70E740481C1C}">
                <a14:useLocalDpi xmlns:a14="http://schemas.microsoft.com/office/drawing/2010/main" val="0"/>
              </a:ext>
            </a:extLst>
          </a:blip>
          <a:srcRect/>
          <a:stretch>
            <a:fillRect/>
          </a:stretch>
        </p:blipFill>
        <p:spPr bwMode="auto">
          <a:xfrm>
            <a:off x="165100" y="885825"/>
            <a:ext cx="6870700" cy="5562600"/>
          </a:xfrm>
          <a:prstGeom prst="rect">
            <a:avLst/>
          </a:prstGeom>
          <a:noFill/>
          <a:ln>
            <a:noFill/>
          </a:ln>
        </p:spPr>
      </p:pic>
      <p:sp>
        <p:nvSpPr>
          <p:cNvPr id="12" name="Title 11"/>
          <p:cNvSpPr>
            <a:spLocks noGrp="1"/>
          </p:cNvSpPr>
          <p:nvPr>
            <p:ph type="title"/>
          </p:nvPr>
        </p:nvSpPr>
        <p:spPr/>
        <p:txBody>
          <a:bodyPr/>
          <a:lstStyle/>
          <a:p>
            <a:r>
              <a:rPr lang="en-US" dirty="0" smtClean="0"/>
              <a:t>Wall Plug Power Estimates</a:t>
            </a:r>
            <a:endParaRPr lang="en-US" dirty="0"/>
          </a:p>
        </p:txBody>
      </p:sp>
      <p:sp>
        <p:nvSpPr>
          <p:cNvPr id="4" name="Date Placeholder 3"/>
          <p:cNvSpPr>
            <a:spLocks noGrp="1"/>
          </p:cNvSpPr>
          <p:nvPr>
            <p:ph type="dt" sz="half" idx="10"/>
          </p:nvPr>
        </p:nvSpPr>
        <p:spPr>
          <a:xfrm>
            <a:off x="5257800" y="6438900"/>
            <a:ext cx="2133600" cy="365125"/>
          </a:xfrm>
        </p:spPr>
        <p:txBody>
          <a:bodyPr/>
          <a:lstStyle/>
          <a:p>
            <a:pPr algn="r"/>
            <a:r>
              <a:rPr lang="en-US" smtClean="0"/>
              <a:t>September 19, 2013</a:t>
            </a:r>
            <a:endParaRPr lang="en-US" dirty="0"/>
          </a:p>
        </p:txBody>
      </p:sp>
      <p:sp>
        <p:nvSpPr>
          <p:cNvPr id="5" name="Footer Placeholder 4"/>
          <p:cNvSpPr>
            <a:spLocks noGrp="1"/>
          </p:cNvSpPr>
          <p:nvPr>
            <p:ph type="ftr" sz="quarter" idx="11"/>
          </p:nvPr>
        </p:nvSpPr>
        <p:spPr>
          <a:xfrm>
            <a:off x="571500" y="6445250"/>
            <a:ext cx="5448300" cy="365125"/>
          </a:xfrm>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a:xfrm>
            <a:off x="165100" y="6448425"/>
            <a:ext cx="2133600" cy="365125"/>
          </a:xfrm>
        </p:spPr>
        <p:txBody>
          <a:bodyPr/>
          <a:lstStyle/>
          <a:p>
            <a:fld id="{98817235-C917-8F48-A936-FEF3725D9AF4}" type="slidenum">
              <a:rPr lang="en-US" smtClean="0"/>
              <a:t>37</a:t>
            </a:fld>
            <a:endParaRPr lang="en-US" dirty="0"/>
          </a:p>
        </p:txBody>
      </p:sp>
      <p:cxnSp>
        <p:nvCxnSpPr>
          <p:cNvPr id="10" name="Straight Connector 9"/>
          <p:cNvCxnSpPr/>
          <p:nvPr/>
        </p:nvCxnSpPr>
        <p:spPr>
          <a:xfrm>
            <a:off x="1117600" y="3556000"/>
            <a:ext cx="5435600" cy="0"/>
          </a:xfrm>
          <a:prstGeom prst="line">
            <a:avLst/>
          </a:prstGeom>
          <a:ln>
            <a:solidFill>
              <a:srgbClr val="660066"/>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419600" y="3161268"/>
            <a:ext cx="1044088" cy="369332"/>
          </a:xfrm>
          <a:prstGeom prst="rect">
            <a:avLst/>
          </a:prstGeom>
          <a:noFill/>
        </p:spPr>
        <p:txBody>
          <a:bodyPr wrap="none" rtlCol="0">
            <a:spAutoFit/>
          </a:bodyPr>
          <a:lstStyle/>
          <a:p>
            <a:r>
              <a:rPr lang="en-US" dirty="0" smtClean="0">
                <a:solidFill>
                  <a:srgbClr val="660066"/>
                </a:solidFill>
              </a:rPr>
              <a:t>300 MW</a:t>
            </a:r>
            <a:endParaRPr lang="en-US" dirty="0">
              <a:solidFill>
                <a:srgbClr val="660066"/>
              </a:solidFill>
            </a:endParaRPr>
          </a:p>
        </p:txBody>
      </p:sp>
      <p:sp>
        <p:nvSpPr>
          <p:cNvPr id="13" name="TextBox 12"/>
          <p:cNvSpPr txBox="1"/>
          <p:nvPr/>
        </p:nvSpPr>
        <p:spPr>
          <a:xfrm>
            <a:off x="7099300" y="2387600"/>
            <a:ext cx="2070436" cy="1415772"/>
          </a:xfrm>
          <a:prstGeom prst="rect">
            <a:avLst/>
          </a:prstGeom>
          <a:noFill/>
        </p:spPr>
        <p:txBody>
          <a:bodyPr wrap="none" rtlCol="0">
            <a:spAutoFit/>
          </a:bodyPr>
          <a:lstStyle/>
          <a:p>
            <a:r>
              <a:rPr lang="en-US" dirty="0" smtClean="0">
                <a:solidFill>
                  <a:schemeClr val="bg1"/>
                </a:solidFill>
              </a:rPr>
              <a:t>Estimate assumes </a:t>
            </a:r>
            <a:br>
              <a:rPr lang="en-US" dirty="0" smtClean="0">
                <a:solidFill>
                  <a:schemeClr val="bg1"/>
                </a:solidFill>
              </a:rPr>
            </a:br>
            <a:r>
              <a:rPr lang="en-US" dirty="0" smtClean="0">
                <a:solidFill>
                  <a:schemeClr val="bg1"/>
                </a:solidFill>
              </a:rPr>
              <a:t>a base 70MW </a:t>
            </a:r>
          </a:p>
          <a:p>
            <a:r>
              <a:rPr lang="en-US" dirty="0" smtClean="0">
                <a:solidFill>
                  <a:schemeClr val="bg1"/>
                </a:solidFill>
              </a:rPr>
              <a:t>Facility</a:t>
            </a:r>
            <a:r>
              <a:rPr lang="en-US" sz="1600" dirty="0" smtClean="0">
                <a:solidFill>
                  <a:schemeClr val="bg1"/>
                </a:solidFill>
              </a:rPr>
              <a:t> Power </a:t>
            </a:r>
          </a:p>
          <a:p>
            <a:r>
              <a:rPr lang="en-US" sz="1600" dirty="0" smtClean="0">
                <a:solidFill>
                  <a:schemeClr val="bg1"/>
                </a:solidFill>
              </a:rPr>
              <a:t>requirement as in </a:t>
            </a:r>
          </a:p>
          <a:p>
            <a:r>
              <a:rPr lang="en-US" sz="1600" dirty="0" smtClean="0">
                <a:solidFill>
                  <a:schemeClr val="bg1"/>
                </a:solidFill>
              </a:rPr>
              <a:t>LC analyses.</a:t>
            </a:r>
            <a:endParaRPr lang="en-US" sz="1600" dirty="0">
              <a:solidFill>
                <a:schemeClr val="bg1"/>
              </a:solidFill>
            </a:endParaRPr>
          </a:p>
        </p:txBody>
      </p:sp>
      <p:cxnSp>
        <p:nvCxnSpPr>
          <p:cNvPr id="15" name="Straight Arrow Connector 14"/>
          <p:cNvCxnSpPr>
            <a:stCxn id="16" idx="0"/>
          </p:cNvCxnSpPr>
          <p:nvPr/>
        </p:nvCxnSpPr>
        <p:spPr>
          <a:xfrm flipH="1" flipV="1">
            <a:off x="5835966" y="4089400"/>
            <a:ext cx="2150757" cy="1117600"/>
          </a:xfrm>
          <a:prstGeom prst="straightConnector1">
            <a:avLst/>
          </a:prstGeom>
          <a:ln>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099300" y="5207000"/>
            <a:ext cx="1774845" cy="400110"/>
          </a:xfrm>
          <a:prstGeom prst="rect">
            <a:avLst/>
          </a:prstGeom>
          <a:solidFill>
            <a:schemeClr val="accent3">
              <a:lumMod val="20000"/>
              <a:lumOff val="80000"/>
            </a:schemeClr>
          </a:solidFill>
          <a:ln w="25400">
            <a:solidFill>
              <a:srgbClr val="000090"/>
            </a:solidFill>
          </a:ln>
        </p:spPr>
        <p:txBody>
          <a:bodyPr wrap="none" rtlCol="0">
            <a:spAutoFit/>
          </a:bodyPr>
          <a:lstStyle/>
          <a:p>
            <a:r>
              <a:rPr lang="en-US" sz="2000" dirty="0" err="1" smtClean="0">
                <a:ln>
                  <a:solidFill>
                    <a:srgbClr val="000090"/>
                  </a:solidFill>
                </a:ln>
                <a:solidFill>
                  <a:srgbClr val="000090"/>
                </a:solidFill>
              </a:rPr>
              <a:t>Muon</a:t>
            </a:r>
            <a:r>
              <a:rPr lang="en-US" sz="2000" dirty="0" smtClean="0">
                <a:ln>
                  <a:solidFill>
                    <a:srgbClr val="000090"/>
                  </a:solidFill>
                </a:ln>
                <a:solidFill>
                  <a:srgbClr val="000090"/>
                </a:solidFill>
              </a:rPr>
              <a:t> Collider</a:t>
            </a:r>
            <a:endParaRPr lang="en-US" dirty="0">
              <a:ln>
                <a:solidFill>
                  <a:srgbClr val="000090"/>
                </a:solidFill>
              </a:ln>
              <a:solidFill>
                <a:srgbClr val="000090"/>
              </a:solidFill>
            </a:endParaRPr>
          </a:p>
        </p:txBody>
      </p:sp>
    </p:spTree>
    <p:extLst>
      <p:ext uri="{BB962C8B-B14F-4D97-AF65-F5344CB8AC3E}">
        <p14:creationId xmlns:p14="http://schemas.microsoft.com/office/powerpoint/2010/main" val="367247534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2">
            <a:extLst>
              <a:ext uri="{28A0092B-C50C-407E-A947-70E740481C1C}">
                <a14:useLocalDpi xmlns:a14="http://schemas.microsoft.com/office/drawing/2010/main" val="0"/>
              </a:ext>
            </a:extLst>
          </a:blip>
          <a:srcRect/>
          <a:stretch>
            <a:fillRect/>
          </a:stretch>
        </p:blipFill>
        <p:spPr bwMode="auto">
          <a:xfrm>
            <a:off x="90918" y="1041401"/>
            <a:ext cx="6817881" cy="5322192"/>
          </a:xfrm>
          <a:prstGeom prst="rect">
            <a:avLst/>
          </a:prstGeom>
          <a:noFill/>
          <a:ln>
            <a:noFill/>
          </a:ln>
        </p:spPr>
      </p:pic>
      <p:sp>
        <p:nvSpPr>
          <p:cNvPr id="2" name="Title 1"/>
          <p:cNvSpPr>
            <a:spLocks noGrp="1"/>
          </p:cNvSpPr>
          <p:nvPr>
            <p:ph type="title"/>
          </p:nvPr>
        </p:nvSpPr>
        <p:spPr/>
        <p:txBody>
          <a:bodyPr/>
          <a:lstStyle/>
          <a:p>
            <a:r>
              <a:rPr lang="en-US" dirty="0" smtClean="0"/>
              <a:t>Luminosity Production Metric</a:t>
            </a:r>
            <a:endParaRPr lang="en-US" dirty="0"/>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38</a:t>
            </a:fld>
            <a:endParaRPr lang="en-US"/>
          </a:p>
        </p:txBody>
      </p:sp>
      <p:sp>
        <p:nvSpPr>
          <p:cNvPr id="8" name="TextBox 7"/>
          <p:cNvSpPr txBox="1"/>
          <p:nvPr/>
        </p:nvSpPr>
        <p:spPr>
          <a:xfrm>
            <a:off x="6908800" y="2324100"/>
            <a:ext cx="2234857" cy="1569660"/>
          </a:xfrm>
          <a:prstGeom prst="rect">
            <a:avLst/>
          </a:prstGeom>
          <a:noFill/>
        </p:spPr>
        <p:txBody>
          <a:bodyPr wrap="none" rtlCol="0">
            <a:spAutoFit/>
          </a:bodyPr>
          <a:lstStyle/>
          <a:p>
            <a:r>
              <a:rPr lang="en-US" sz="2400" dirty="0" smtClean="0">
                <a:solidFill>
                  <a:schemeClr val="bg1"/>
                </a:solidFill>
              </a:rPr>
              <a:t>Luminosity</a:t>
            </a:r>
            <a:br>
              <a:rPr lang="en-US" sz="2400" dirty="0" smtClean="0">
                <a:solidFill>
                  <a:schemeClr val="bg1"/>
                </a:solidFill>
              </a:rPr>
            </a:br>
            <a:r>
              <a:rPr lang="en-US" sz="2400" dirty="0" smtClean="0">
                <a:solidFill>
                  <a:schemeClr val="bg1"/>
                </a:solidFill>
              </a:rPr>
              <a:t>Metric:</a:t>
            </a:r>
          </a:p>
          <a:p>
            <a:endParaRPr lang="en-US" sz="2400" dirty="0" smtClean="0">
              <a:solidFill>
                <a:schemeClr val="bg1"/>
              </a:solidFill>
            </a:endParaRPr>
          </a:p>
          <a:p>
            <a:r>
              <a:rPr lang="en-US" sz="2400" dirty="0" err="1" smtClean="0">
                <a:solidFill>
                  <a:schemeClr val="bg1"/>
                </a:solidFill>
              </a:rPr>
              <a:t>N</a:t>
            </a:r>
            <a:r>
              <a:rPr lang="en-US" sz="2400" baseline="-25000" dirty="0" err="1" smtClean="0">
                <a:solidFill>
                  <a:schemeClr val="bg1"/>
                </a:solidFill>
              </a:rPr>
              <a:t>det</a:t>
            </a:r>
            <a:r>
              <a:rPr lang="en-US" sz="2400" dirty="0" smtClean="0">
                <a:solidFill>
                  <a:schemeClr val="bg1"/>
                </a:solidFill>
              </a:rPr>
              <a:t> × </a:t>
            </a:r>
            <a:r>
              <a:rPr lang="en-US" sz="2400" dirty="0" err="1" smtClean="0">
                <a:solidFill>
                  <a:schemeClr val="bg1"/>
                </a:solidFill>
              </a:rPr>
              <a:t>L</a:t>
            </a:r>
            <a:r>
              <a:rPr lang="en-US" sz="2400" baseline="-25000" dirty="0" err="1" smtClean="0">
                <a:solidFill>
                  <a:schemeClr val="bg1"/>
                </a:solidFill>
              </a:rPr>
              <a:t>avg</a:t>
            </a:r>
            <a:r>
              <a:rPr lang="en-US" sz="2400" dirty="0" smtClean="0">
                <a:solidFill>
                  <a:schemeClr val="bg1"/>
                </a:solidFill>
              </a:rPr>
              <a:t> / </a:t>
            </a:r>
            <a:r>
              <a:rPr lang="en-US" sz="2400" dirty="0" err="1" smtClean="0">
                <a:solidFill>
                  <a:schemeClr val="bg1"/>
                </a:solidFill>
              </a:rPr>
              <a:t>P</a:t>
            </a:r>
            <a:r>
              <a:rPr lang="en-US" sz="2400" baseline="-25000" dirty="0" err="1" smtClean="0">
                <a:solidFill>
                  <a:schemeClr val="bg1"/>
                </a:solidFill>
              </a:rPr>
              <a:t>tot</a:t>
            </a:r>
            <a:endParaRPr lang="en-US" sz="2400" dirty="0">
              <a:solidFill>
                <a:schemeClr val="bg1"/>
              </a:solidFill>
            </a:endParaRPr>
          </a:p>
        </p:txBody>
      </p:sp>
      <p:cxnSp>
        <p:nvCxnSpPr>
          <p:cNvPr id="10" name="Straight Arrow Connector 9"/>
          <p:cNvCxnSpPr/>
          <p:nvPr/>
        </p:nvCxnSpPr>
        <p:spPr>
          <a:xfrm>
            <a:off x="4140200" y="1765300"/>
            <a:ext cx="1663700" cy="330200"/>
          </a:xfrm>
          <a:prstGeom prst="straightConnector1">
            <a:avLst/>
          </a:prstGeom>
          <a:ln>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390900" y="1460499"/>
            <a:ext cx="967219" cy="646331"/>
          </a:xfrm>
          <a:prstGeom prst="rect">
            <a:avLst/>
          </a:prstGeom>
          <a:noFill/>
        </p:spPr>
        <p:txBody>
          <a:bodyPr wrap="none" rtlCol="0">
            <a:spAutoFit/>
          </a:bodyPr>
          <a:lstStyle/>
          <a:p>
            <a:r>
              <a:rPr lang="en-US" dirty="0" err="1" smtClean="0">
                <a:solidFill>
                  <a:srgbClr val="000090"/>
                </a:solidFill>
              </a:rPr>
              <a:t>Muon</a:t>
            </a:r>
            <a:r>
              <a:rPr lang="en-US" dirty="0">
                <a:solidFill>
                  <a:srgbClr val="000090"/>
                </a:solidFill>
              </a:rPr>
              <a:t/>
            </a:r>
            <a:br>
              <a:rPr lang="en-US" dirty="0">
                <a:solidFill>
                  <a:srgbClr val="000090"/>
                </a:solidFill>
              </a:rPr>
            </a:br>
            <a:r>
              <a:rPr lang="en-US" dirty="0" smtClean="0">
                <a:solidFill>
                  <a:srgbClr val="000090"/>
                </a:solidFill>
              </a:rPr>
              <a:t>Collider</a:t>
            </a:r>
            <a:endParaRPr lang="en-US" dirty="0">
              <a:solidFill>
                <a:srgbClr val="000090"/>
              </a:solidFill>
            </a:endParaRPr>
          </a:p>
        </p:txBody>
      </p:sp>
    </p:spTree>
    <p:extLst>
      <p:ext uri="{BB962C8B-B14F-4D97-AF65-F5344CB8AC3E}">
        <p14:creationId xmlns:p14="http://schemas.microsoft.com/office/powerpoint/2010/main" val="142354209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109538"/>
            <a:ext cx="5435600" cy="931862"/>
          </a:xfrm>
        </p:spPr>
        <p:txBody>
          <a:bodyPr/>
          <a:lstStyle/>
          <a:p>
            <a:r>
              <a:rPr lang="en-US" dirty="0" smtClean="0"/>
              <a:t>Muon </a:t>
            </a:r>
            <a:r>
              <a:rPr lang="en-US" sz="4000" dirty="0" smtClean="0"/>
              <a:t>Collider</a:t>
            </a:r>
            <a:r>
              <a:rPr lang="en-US" dirty="0" smtClean="0"/>
              <a:t> Parameters</a:t>
            </a:r>
            <a:endParaRPr lang="en-US" dirty="0"/>
          </a:p>
        </p:txBody>
      </p:sp>
      <p:pic>
        <p:nvPicPr>
          <p:cNvPr id="7" name="Content Placeholder 6" descr="MuonColliderParameters_ExtendedTable.pdf"/>
          <p:cNvPicPr>
            <a:picLocks noGrp="1" noChangeAspect="1"/>
          </p:cNvPicPr>
          <p:nvPr>
            <p:ph idx="1"/>
          </p:nvPr>
        </p:nvPicPr>
        <p:blipFill rotWithShape="1">
          <a:blip r:embed="rId2">
            <a:extLst>
              <a:ext uri="{28A0092B-C50C-407E-A947-70E740481C1C}">
                <a14:useLocalDpi xmlns:a14="http://schemas.microsoft.com/office/drawing/2010/main" val="0"/>
              </a:ext>
            </a:extLst>
          </a:blip>
          <a:srcRect t="-48" b="1057"/>
          <a:stretch/>
        </p:blipFill>
        <p:spPr>
          <a:xfrm>
            <a:off x="25400" y="1195252"/>
            <a:ext cx="9086850" cy="4346166"/>
          </a:xfrm>
        </p:spPr>
      </p:pic>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39</a:t>
            </a:fld>
            <a:endParaRPr lang="en-US"/>
          </a:p>
        </p:txBody>
      </p:sp>
      <p:sp>
        <p:nvSpPr>
          <p:cNvPr id="8" name="Oval 7"/>
          <p:cNvSpPr/>
          <p:nvPr/>
        </p:nvSpPr>
        <p:spPr>
          <a:xfrm>
            <a:off x="3238500" y="2620418"/>
            <a:ext cx="2616200" cy="3556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604000" y="2175918"/>
            <a:ext cx="2616200" cy="3556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238500" y="2785503"/>
            <a:ext cx="5905500" cy="457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7467257" y="5562599"/>
            <a:ext cx="1602316" cy="897466"/>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solidFill>
                  <a:schemeClr val="tx1"/>
                </a:solidFill>
              </a:rPr>
              <a:t>Site Radiation mitigation with depth and lattice design:  ≤ 10 </a:t>
            </a:r>
            <a:r>
              <a:rPr lang="en-US" sz="1400" dirty="0" err="1" smtClean="0">
                <a:solidFill>
                  <a:schemeClr val="tx1"/>
                </a:solidFill>
              </a:rPr>
              <a:t>TeV</a:t>
            </a:r>
            <a:endParaRPr lang="en-US" sz="1400" dirty="0">
              <a:solidFill>
                <a:schemeClr val="tx1"/>
              </a:solidFill>
            </a:endParaRPr>
          </a:p>
        </p:txBody>
      </p:sp>
      <p:cxnSp>
        <p:nvCxnSpPr>
          <p:cNvPr id="84" name="Straight Arrow Connector 83"/>
          <p:cNvCxnSpPr>
            <a:stCxn id="85" idx="0"/>
          </p:cNvCxnSpPr>
          <p:nvPr/>
        </p:nvCxnSpPr>
        <p:spPr>
          <a:xfrm flipH="1" flipV="1">
            <a:off x="4826000" y="2620418"/>
            <a:ext cx="560807" cy="3077618"/>
          </a:xfrm>
          <a:prstGeom prst="straightConnector1">
            <a:avLst/>
          </a:prstGeom>
          <a:ln>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4131739" y="5698036"/>
            <a:ext cx="2510135" cy="523220"/>
          </a:xfrm>
          <a:prstGeom prst="rect">
            <a:avLst/>
          </a:prstGeom>
          <a:solidFill>
            <a:schemeClr val="bg2"/>
          </a:solidFill>
          <a:ln w="25400">
            <a:solidFill>
              <a:srgbClr val="000090"/>
            </a:solidFill>
          </a:ln>
        </p:spPr>
        <p:txBody>
          <a:bodyPr wrap="none" rtlCol="0">
            <a:spAutoFit/>
          </a:bodyPr>
          <a:lstStyle/>
          <a:p>
            <a:pPr algn="ctr"/>
            <a:r>
              <a:rPr lang="en-US" sz="1400" dirty="0" smtClean="0">
                <a:solidFill>
                  <a:srgbClr val="000090"/>
                </a:solidFill>
              </a:rPr>
              <a:t>Success of advanced cooling </a:t>
            </a:r>
            <a:br>
              <a:rPr lang="en-US" sz="1400" dirty="0" smtClean="0">
                <a:solidFill>
                  <a:srgbClr val="000090"/>
                </a:solidFill>
              </a:rPr>
            </a:br>
            <a:r>
              <a:rPr lang="en-US" sz="1400" dirty="0" smtClean="0">
                <a:solidFill>
                  <a:srgbClr val="000090"/>
                </a:solidFill>
              </a:rPr>
              <a:t>concepts </a:t>
            </a:r>
            <a:r>
              <a:rPr lang="en-US" sz="1400" dirty="0" smtClean="0">
                <a:solidFill>
                  <a:srgbClr val="000090"/>
                </a:solidFill>
                <a:latin typeface="Wingdings 3" charset="2"/>
                <a:cs typeface="Wingdings 3" charset="2"/>
              </a:rPr>
              <a:t>a</a:t>
            </a:r>
            <a:r>
              <a:rPr lang="en-US" sz="1400" dirty="0" smtClean="0">
                <a:solidFill>
                  <a:srgbClr val="000090"/>
                </a:solidFill>
                <a:cs typeface="Wingdings 3" charset="2"/>
              </a:rPr>
              <a:t> several × 10</a:t>
            </a:r>
            <a:r>
              <a:rPr lang="en-US" sz="1400" baseline="30000" dirty="0" smtClean="0">
                <a:solidFill>
                  <a:srgbClr val="000090"/>
                </a:solidFill>
                <a:cs typeface="Wingdings 3" charset="2"/>
              </a:rPr>
              <a:t>32</a:t>
            </a:r>
          </a:p>
        </p:txBody>
      </p:sp>
      <p:cxnSp>
        <p:nvCxnSpPr>
          <p:cNvPr id="88" name="Straight Connector 87"/>
          <p:cNvCxnSpPr>
            <a:stCxn id="89" idx="0"/>
            <a:endCxn id="8" idx="3"/>
          </p:cNvCxnSpPr>
          <p:nvPr/>
        </p:nvCxnSpPr>
        <p:spPr>
          <a:xfrm flipV="1">
            <a:off x="1790701" y="2923942"/>
            <a:ext cx="1830933" cy="27655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550334" y="5689539"/>
            <a:ext cx="2480733" cy="738664"/>
          </a:xfrm>
          <a:prstGeom prst="rect">
            <a:avLst/>
          </a:prstGeom>
          <a:solidFill>
            <a:schemeClr val="accent1">
              <a:lumMod val="40000"/>
              <a:lumOff val="60000"/>
            </a:schemeClr>
          </a:solidFill>
          <a:ln w="12700">
            <a:solidFill>
              <a:srgbClr val="FF0000"/>
            </a:solidFill>
          </a:ln>
        </p:spPr>
        <p:txBody>
          <a:bodyPr wrap="square" rtlCol="0">
            <a:spAutoFit/>
          </a:bodyPr>
          <a:lstStyle/>
          <a:p>
            <a:r>
              <a:rPr lang="en-US" sz="1400" dirty="0" smtClean="0">
                <a:solidFill>
                  <a:srgbClr val="FF0000"/>
                </a:solidFill>
              </a:rPr>
              <a:t>Exquisite Energy Resolution </a:t>
            </a:r>
            <a:br>
              <a:rPr lang="en-US" sz="1400" dirty="0" smtClean="0">
                <a:solidFill>
                  <a:srgbClr val="FF0000"/>
                </a:solidFill>
              </a:rPr>
            </a:br>
            <a:r>
              <a:rPr lang="en-US" sz="1400" dirty="0" smtClean="0">
                <a:solidFill>
                  <a:srgbClr val="FF0000"/>
                </a:solidFill>
              </a:rPr>
              <a:t>Allows Direct Measurement </a:t>
            </a:r>
          </a:p>
          <a:p>
            <a:r>
              <a:rPr lang="en-US" sz="1400" dirty="0" smtClean="0">
                <a:solidFill>
                  <a:srgbClr val="FF0000"/>
                </a:solidFill>
              </a:rPr>
              <a:t>of Higgs Width</a:t>
            </a:r>
            <a:endParaRPr lang="en-US" sz="1400" dirty="0">
              <a:solidFill>
                <a:srgbClr val="FF0000"/>
              </a:solidFill>
            </a:endParaRPr>
          </a:p>
        </p:txBody>
      </p:sp>
      <p:grpSp>
        <p:nvGrpSpPr>
          <p:cNvPr id="15" name="Group 14"/>
          <p:cNvGrpSpPr>
            <a:grpSpLocks noChangeAspect="1"/>
          </p:cNvGrpSpPr>
          <p:nvPr/>
        </p:nvGrpSpPr>
        <p:grpSpPr>
          <a:xfrm>
            <a:off x="4234" y="-7611"/>
            <a:ext cx="2129366" cy="2108369"/>
            <a:chOff x="0" y="1143000"/>
            <a:chExt cx="2777524" cy="2743200"/>
          </a:xfrm>
        </p:grpSpPr>
        <p:pic>
          <p:nvPicPr>
            <p:cNvPr id="16" name="Picture 9" descr="Site_Map_072809_REVISED.jpg"/>
            <p:cNvPicPr>
              <a:picLocks noChangeAspect="1"/>
            </p:cNvPicPr>
            <p:nvPr/>
          </p:nvPicPr>
          <p:blipFill>
            <a:blip r:embed="rId3" cstate="print"/>
            <a:srcRect l="30226" t="2792" r="2159" b="2792"/>
            <a:stretch>
              <a:fillRect/>
            </a:stretch>
          </p:blipFill>
          <p:spPr bwMode="auto">
            <a:xfrm>
              <a:off x="0" y="1143000"/>
              <a:ext cx="2777524" cy="2743200"/>
            </a:xfrm>
            <a:prstGeom prst="rect">
              <a:avLst/>
            </a:prstGeom>
            <a:noFill/>
            <a:ln w="9525">
              <a:noFill/>
              <a:miter lim="800000"/>
              <a:headEnd/>
              <a:tailEnd/>
            </a:ln>
          </p:spPr>
        </p:pic>
        <p:sp>
          <p:nvSpPr>
            <p:cNvPr id="17" name="Rectangle 16"/>
            <p:cNvSpPr>
              <a:spLocks noChangeArrowheads="1"/>
            </p:cNvSpPr>
            <p:nvPr/>
          </p:nvSpPr>
          <p:spPr bwMode="auto">
            <a:xfrm>
              <a:off x="0" y="1219200"/>
              <a:ext cx="480721" cy="220002"/>
            </a:xfrm>
            <a:prstGeom prst="rect">
              <a:avLst/>
            </a:prstGeom>
            <a:solidFill>
              <a:schemeClr val="tx1"/>
            </a:solidFill>
            <a:ln w="9525" algn="ctr">
              <a:noFill/>
              <a:round/>
              <a:headEnd/>
              <a:tailEnd/>
            </a:ln>
          </p:spPr>
          <p:txBody>
            <a:bodyPr/>
            <a:lstStyle/>
            <a:p>
              <a:endParaRPr lang="en-US"/>
            </a:p>
          </p:txBody>
        </p:sp>
      </p:grpSp>
    </p:spTree>
    <p:extLst>
      <p:ext uri="{BB962C8B-B14F-4D97-AF65-F5344CB8AC3E}">
        <p14:creationId xmlns:p14="http://schemas.microsoft.com/office/powerpoint/2010/main" val="895558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dissolve">
                                      <p:cBhvr>
                                        <p:cTn id="18" dur="500"/>
                                        <p:tgtEl>
                                          <p:spTgt spid="89"/>
                                        </p:tgtEl>
                                      </p:cBhvr>
                                    </p:animEffect>
                                  </p:childTnLst>
                                </p:cTn>
                              </p:par>
                              <p:par>
                                <p:cTn id="19" presetID="9"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dissolve">
                                      <p:cBhvr>
                                        <p:cTn id="21" dur="500"/>
                                        <p:tgtEl>
                                          <p:spTgt spid="8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88"/>
                                        </p:tgtEl>
                                      </p:cBhvr>
                                    </p:animEffect>
                                    <p:set>
                                      <p:cBhvr>
                                        <p:cTn id="29" dur="1" fill="hold">
                                          <p:stCondLst>
                                            <p:cond delay="499"/>
                                          </p:stCondLst>
                                        </p:cTn>
                                        <p:tgtEl>
                                          <p:spTgt spid="88"/>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89"/>
                                        </p:tgtEl>
                                      </p:cBhvr>
                                    </p:animEffect>
                                    <p:set>
                                      <p:cBhvr>
                                        <p:cTn id="32" dur="1" fill="hold">
                                          <p:stCondLst>
                                            <p:cond delay="499"/>
                                          </p:stCondLst>
                                        </p:cTn>
                                        <p:tgtEl>
                                          <p:spTgt spid="89"/>
                                        </p:tgtEl>
                                        <p:attrNameLst>
                                          <p:attrName>style.visibility</p:attrName>
                                        </p:attrNameLst>
                                      </p:cBhvr>
                                      <p:to>
                                        <p:strVal val="hidden"/>
                                      </p:to>
                                    </p:set>
                                  </p:childTnLst>
                                </p:cTn>
                              </p:par>
                              <p:par>
                                <p:cTn id="33" presetID="9"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3"/>
                                        </p:tgtEl>
                                        <p:attrNameLst>
                                          <p:attrName>style.visibility</p:attrName>
                                        </p:attrNameLst>
                                      </p:cBhvr>
                                      <p:to>
                                        <p:strVal val="visible"/>
                                      </p:to>
                                    </p:set>
                                    <p:anim calcmode="lin" valueType="num">
                                      <p:cBhvr additive="base">
                                        <p:cTn id="45" dur="500" fill="hold"/>
                                        <p:tgtEl>
                                          <p:spTgt spid="83"/>
                                        </p:tgtEl>
                                        <p:attrNameLst>
                                          <p:attrName>ppt_x</p:attrName>
                                        </p:attrNameLst>
                                      </p:cBhvr>
                                      <p:tavLst>
                                        <p:tav tm="0">
                                          <p:val>
                                            <p:strVal val="#ppt_x"/>
                                          </p:val>
                                        </p:tav>
                                        <p:tav tm="100000">
                                          <p:val>
                                            <p:strVal val="#ppt_x"/>
                                          </p:val>
                                        </p:tav>
                                      </p:tavLst>
                                    </p:anim>
                                    <p:anim calcmode="lin" valueType="num">
                                      <p:cBhvr additive="base">
                                        <p:cTn id="46"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84"/>
                                        </p:tgtEl>
                                        <p:attrNameLst>
                                          <p:attrName>style.visibility</p:attrName>
                                        </p:attrNameLst>
                                      </p:cBhvr>
                                      <p:to>
                                        <p:strVal val="visible"/>
                                      </p:to>
                                    </p:set>
                                    <p:anim calcmode="lin" valueType="num">
                                      <p:cBhvr additive="base">
                                        <p:cTn id="51" dur="500" fill="hold"/>
                                        <p:tgtEl>
                                          <p:spTgt spid="84"/>
                                        </p:tgtEl>
                                        <p:attrNameLst>
                                          <p:attrName>ppt_x</p:attrName>
                                        </p:attrNameLst>
                                      </p:cBhvr>
                                      <p:tavLst>
                                        <p:tav tm="0">
                                          <p:val>
                                            <p:strVal val="#ppt_x"/>
                                          </p:val>
                                        </p:tav>
                                        <p:tav tm="100000">
                                          <p:val>
                                            <p:strVal val="#ppt_x"/>
                                          </p:val>
                                        </p:tav>
                                      </p:tavLst>
                                    </p:anim>
                                    <p:anim calcmode="lin" valueType="num">
                                      <p:cBhvr additive="base">
                                        <p:cTn id="52" dur="500" fill="hold"/>
                                        <p:tgtEl>
                                          <p:spTgt spid="8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anim calcmode="lin" valueType="num">
                                      <p:cBhvr additive="base">
                                        <p:cTn id="55" dur="500" fill="hold"/>
                                        <p:tgtEl>
                                          <p:spTgt spid="85"/>
                                        </p:tgtEl>
                                        <p:attrNameLst>
                                          <p:attrName>ppt_x</p:attrName>
                                        </p:attrNameLst>
                                      </p:cBhvr>
                                      <p:tavLst>
                                        <p:tav tm="0">
                                          <p:val>
                                            <p:strVal val="#ppt_x"/>
                                          </p:val>
                                        </p:tav>
                                        <p:tav tm="100000">
                                          <p:val>
                                            <p:strVal val="#ppt_x"/>
                                          </p:val>
                                        </p:tav>
                                      </p:tavLst>
                                    </p:anim>
                                    <p:anim calcmode="lin" valueType="num">
                                      <p:cBhvr additive="base">
                                        <p:cTn id="56"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83" grpId="0" animBg="1"/>
      <p:bldP spid="85" grpId="0" animBg="1"/>
      <p:bldP spid="89" grpId="0" animBg="1"/>
      <p:bldP spid="8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Introduction</a:t>
            </a: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pPr algn="r"/>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4</a:t>
            </a:fld>
            <a:endParaRPr lang="en-US" dirty="0"/>
          </a:p>
        </p:txBody>
      </p:sp>
    </p:spTree>
    <p:extLst>
      <p:ext uri="{BB962C8B-B14F-4D97-AF65-F5344CB8AC3E}">
        <p14:creationId xmlns:p14="http://schemas.microsoft.com/office/powerpoint/2010/main" val="142456259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40</a:t>
            </a:fld>
            <a:endParaRPr lang="en-US"/>
          </a:p>
        </p:txBody>
      </p:sp>
      <p:pic>
        <p:nvPicPr>
          <p:cNvPr id="7" name="Picture 117"/>
          <p:cNvPicPr>
            <a:picLocks noChangeAspect="1"/>
          </p:cNvPicPr>
          <p:nvPr/>
        </p:nvPicPr>
        <p:blipFill>
          <a:blip r:embed="rId2">
            <a:extLst>
              <a:ext uri="{28A0092B-C50C-407E-A947-70E740481C1C}">
                <a14:useLocalDpi xmlns:a14="http://schemas.microsoft.com/office/drawing/2010/main" val="0"/>
              </a:ext>
            </a:extLst>
          </a:blip>
          <a:srcRect l="803" r="2940"/>
          <a:stretch>
            <a:fillRect/>
          </a:stretch>
        </p:blipFill>
        <p:spPr bwMode="auto">
          <a:xfrm>
            <a:off x="0" y="26988"/>
            <a:ext cx="9144000" cy="675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1"/>
          <p:cNvCxnSpPr>
            <a:cxnSpLocks noChangeShapeType="1"/>
          </p:cNvCxnSpPr>
          <p:nvPr/>
        </p:nvCxnSpPr>
        <p:spPr bwMode="auto">
          <a:xfrm rot="2280000" flipH="1">
            <a:off x="4537075" y="3905250"/>
            <a:ext cx="982663" cy="293688"/>
          </a:xfrm>
          <a:prstGeom prst="line">
            <a:avLst/>
          </a:prstGeom>
          <a:noFill/>
          <a:ln w="12699">
            <a:solidFill>
              <a:schemeClr val="tx1"/>
            </a:solidFill>
            <a:round/>
            <a:headEnd/>
            <a:tailEnd/>
          </a:ln>
        </p:spPr>
      </p:cxnSp>
      <p:sp>
        <p:nvSpPr>
          <p:cNvPr id="9" name="Oval 8"/>
          <p:cNvSpPr/>
          <p:nvPr/>
        </p:nvSpPr>
        <p:spPr bwMode="auto">
          <a:xfrm rot="1366647">
            <a:off x="3830638" y="3392488"/>
            <a:ext cx="393700" cy="134937"/>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0" name="Oval 9"/>
          <p:cNvSpPr/>
          <p:nvPr/>
        </p:nvSpPr>
        <p:spPr bwMode="auto">
          <a:xfrm rot="1297032">
            <a:off x="3760788" y="3362325"/>
            <a:ext cx="395287" cy="136525"/>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1" name="Oval 10"/>
          <p:cNvSpPr/>
          <p:nvPr/>
        </p:nvSpPr>
        <p:spPr bwMode="auto">
          <a:xfrm rot="1210249">
            <a:off x="3686175" y="3335338"/>
            <a:ext cx="395288" cy="136525"/>
          </a:xfrm>
          <a:prstGeom prst="ellipse">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2" name="Oval 11"/>
          <p:cNvSpPr/>
          <p:nvPr/>
        </p:nvSpPr>
        <p:spPr bwMode="auto">
          <a:xfrm rot="1395827">
            <a:off x="3898900" y="3421062"/>
            <a:ext cx="395288" cy="134937"/>
          </a:xfrm>
          <a:prstGeom prst="ellipse">
            <a:avLst/>
          </a:prstGeom>
          <a:solidFill>
            <a:schemeClr val="accent5">
              <a:lumMod val="75000"/>
            </a:schemeClr>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nvGrpSpPr>
          <p:cNvPr id="13" name="Group 97"/>
          <p:cNvGrpSpPr>
            <a:grpSpLocks/>
          </p:cNvGrpSpPr>
          <p:nvPr/>
        </p:nvGrpSpPr>
        <p:grpSpPr bwMode="auto">
          <a:xfrm rot="2283539">
            <a:off x="5528813" y="3422222"/>
            <a:ext cx="677903" cy="687388"/>
            <a:chOff x="5658977" y="1216827"/>
            <a:chExt cx="678728" cy="687879"/>
          </a:xfrm>
        </p:grpSpPr>
        <p:cxnSp>
          <p:nvCxnSpPr>
            <p:cNvPr id="14" name="Straight Connector 122"/>
            <p:cNvCxnSpPr>
              <a:cxnSpLocks noChangeShapeType="1"/>
            </p:cNvCxnSpPr>
            <p:nvPr/>
          </p:nvCxnSpPr>
          <p:spPr bwMode="auto">
            <a:xfrm flipV="1">
              <a:off x="5658977" y="1551313"/>
              <a:ext cx="419506" cy="249985"/>
            </a:xfrm>
            <a:prstGeom prst="line">
              <a:avLst/>
            </a:prstGeom>
            <a:noFill/>
            <a:ln w="28575">
              <a:solidFill>
                <a:srgbClr val="5F1FBD"/>
              </a:solidFill>
              <a:round/>
              <a:headEnd/>
              <a:tailEnd/>
            </a:ln>
            <a:extLst>
              <a:ext uri="{909E8E84-426E-40dd-AFC4-6F175D3DCCD1}">
                <a14:hiddenFill xmlns:a14="http://schemas.microsoft.com/office/drawing/2010/main">
                  <a:noFill/>
                </a14:hiddenFill>
              </a:ext>
            </a:extLst>
          </p:spPr>
        </p:cxnSp>
        <p:grpSp>
          <p:nvGrpSpPr>
            <p:cNvPr id="15" name="Group 123"/>
            <p:cNvGrpSpPr>
              <a:grpSpLocks/>
            </p:cNvGrpSpPr>
            <p:nvPr/>
          </p:nvGrpSpPr>
          <p:grpSpPr bwMode="auto">
            <a:xfrm>
              <a:off x="5826753" y="1216827"/>
              <a:ext cx="510952" cy="687879"/>
              <a:chOff x="5826753" y="1216827"/>
              <a:chExt cx="510952" cy="687879"/>
            </a:xfrm>
          </p:grpSpPr>
          <p:grpSp>
            <p:nvGrpSpPr>
              <p:cNvPr id="16" name="Group 124"/>
              <p:cNvGrpSpPr>
                <a:grpSpLocks/>
              </p:cNvGrpSpPr>
              <p:nvPr/>
            </p:nvGrpSpPr>
            <p:grpSpPr bwMode="auto">
              <a:xfrm>
                <a:off x="5826753" y="1613806"/>
                <a:ext cx="182259" cy="290900"/>
                <a:chOff x="5944228" y="1585231"/>
                <a:chExt cx="182259" cy="290900"/>
              </a:xfrm>
            </p:grpSpPr>
            <p:sp>
              <p:nvSpPr>
                <p:cNvPr id="21" name="Freeform 129"/>
                <p:cNvSpPr>
                  <a:spLocks/>
                </p:cNvSpPr>
                <p:nvPr/>
              </p:nvSpPr>
              <p:spPr bwMode="auto">
                <a:xfrm rot="-3099392">
                  <a:off x="5922720" y="1645712"/>
                  <a:ext cx="226655" cy="151001"/>
                </a:xfrm>
                <a:custGeom>
                  <a:avLst/>
                  <a:gdLst>
                    <a:gd name="T0" fmla="*/ 57 w 1803400"/>
                    <a:gd name="T1" fmla="*/ 40 h 996950"/>
                    <a:gd name="T2" fmla="*/ 48 w 1803400"/>
                    <a:gd name="T3" fmla="*/ 36 h 996950"/>
                    <a:gd name="T4" fmla="*/ 41 w 1803400"/>
                    <a:gd name="T5" fmla="*/ 29 h 996950"/>
                    <a:gd name="T6" fmla="*/ 26 w 1803400"/>
                    <a:gd name="T7" fmla="*/ 5 h 996950"/>
                    <a:gd name="T8" fmla="*/ 22 w 1803400"/>
                    <a:gd name="T9" fmla="*/ 2 h 996950"/>
                    <a:gd name="T10" fmla="*/ 18 w 1803400"/>
                    <a:gd name="T11" fmla="*/ 0 h 996950"/>
                    <a:gd name="T12" fmla="*/ 15 w 1803400"/>
                    <a:gd name="T13" fmla="*/ 0 h 996950"/>
                    <a:gd name="T14" fmla="*/ 11 w 1803400"/>
                    <a:gd name="T15" fmla="*/ 3 h 996950"/>
                    <a:gd name="T16" fmla="*/ 8 w 1803400"/>
                    <a:gd name="T17" fmla="*/ 7 h 996950"/>
                    <a:gd name="T18" fmla="*/ 5 w 1803400"/>
                    <a:gd name="T19" fmla="*/ 12 h 996950"/>
                    <a:gd name="T20" fmla="*/ 3 w 1803400"/>
                    <a:gd name="T21" fmla="*/ 20 h 996950"/>
                    <a:gd name="T22" fmla="*/ 1 w 1803400"/>
                    <a:gd name="T23" fmla="*/ 27 h 996950"/>
                    <a:gd name="T24" fmla="*/ 0 w 1803400"/>
                    <a:gd name="T25" fmla="*/ 35 h 996950"/>
                    <a:gd name="T26" fmla="*/ 0 w 1803400"/>
                    <a:gd name="T27" fmla="*/ 43 h 996950"/>
                    <a:gd name="T28" fmla="*/ 1 w 1803400"/>
                    <a:gd name="T29" fmla="*/ 52 h 996950"/>
                    <a:gd name="T30" fmla="*/ 2 w 1803400"/>
                    <a:gd name="T31" fmla="*/ 60 h 996950"/>
                    <a:gd name="T32" fmla="*/ 5 w 1803400"/>
                    <a:gd name="T33" fmla="*/ 67 h 996950"/>
                    <a:gd name="T34" fmla="*/ 8 w 1803400"/>
                    <a:gd name="T35" fmla="*/ 73 h 996950"/>
                    <a:gd name="T36" fmla="*/ 11 w 1803400"/>
                    <a:gd name="T37" fmla="*/ 77 h 996950"/>
                    <a:gd name="T38" fmla="*/ 15 w 1803400"/>
                    <a:gd name="T39" fmla="*/ 79 h 996950"/>
                    <a:gd name="T40" fmla="*/ 18 w 1803400"/>
                    <a:gd name="T41" fmla="*/ 80 h 996950"/>
                    <a:gd name="T42" fmla="*/ 22 w 1803400"/>
                    <a:gd name="T43" fmla="*/ 78 h 996950"/>
                    <a:gd name="T44" fmla="*/ 26 w 1803400"/>
                    <a:gd name="T45" fmla="*/ 74 h 996950"/>
                    <a:gd name="T46" fmla="*/ 41 w 1803400"/>
                    <a:gd name="T47" fmla="*/ 51 h 996950"/>
                    <a:gd name="T48" fmla="*/ 48 w 1803400"/>
                    <a:gd name="T49" fmla="*/ 44 h 996950"/>
                    <a:gd name="T50" fmla="*/ 57 w 1803400"/>
                    <a:gd name="T51" fmla="*/ 40 h 996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3400"/>
                    <a:gd name="T79" fmla="*/ 0 h 996950"/>
                    <a:gd name="T80" fmla="*/ 1803400 w 1803400"/>
                    <a:gd name="T81" fmla="*/ 996950 h 9969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3400" h="996950">
                      <a:moveTo>
                        <a:pt x="1803400" y="504825"/>
                      </a:moveTo>
                      <a:lnTo>
                        <a:pt x="1536700" y="447675"/>
                      </a:lnTo>
                      <a:lnTo>
                        <a:pt x="1314450" y="365125"/>
                      </a:lnTo>
                      <a:lnTo>
                        <a:pt x="819150" y="60325"/>
                      </a:lnTo>
                      <a:lnTo>
                        <a:pt x="708025" y="22225"/>
                      </a:lnTo>
                      <a:lnTo>
                        <a:pt x="590550" y="0"/>
                      </a:lnTo>
                      <a:lnTo>
                        <a:pt x="469900" y="6350"/>
                      </a:lnTo>
                      <a:lnTo>
                        <a:pt x="355600" y="34925"/>
                      </a:lnTo>
                      <a:lnTo>
                        <a:pt x="254000" y="82550"/>
                      </a:lnTo>
                      <a:lnTo>
                        <a:pt x="155575" y="149225"/>
                      </a:lnTo>
                      <a:lnTo>
                        <a:pt x="82550" y="247650"/>
                      </a:lnTo>
                      <a:lnTo>
                        <a:pt x="28575" y="336550"/>
                      </a:lnTo>
                      <a:lnTo>
                        <a:pt x="3175" y="438150"/>
                      </a:lnTo>
                      <a:lnTo>
                        <a:pt x="0" y="533400"/>
                      </a:lnTo>
                      <a:lnTo>
                        <a:pt x="22225" y="657225"/>
                      </a:lnTo>
                      <a:lnTo>
                        <a:pt x="76200" y="755650"/>
                      </a:lnTo>
                      <a:lnTo>
                        <a:pt x="146050" y="841375"/>
                      </a:lnTo>
                      <a:lnTo>
                        <a:pt x="244475" y="911225"/>
                      </a:lnTo>
                      <a:lnTo>
                        <a:pt x="349250" y="962025"/>
                      </a:lnTo>
                      <a:lnTo>
                        <a:pt x="463550" y="993775"/>
                      </a:lnTo>
                      <a:lnTo>
                        <a:pt x="577850" y="996950"/>
                      </a:lnTo>
                      <a:lnTo>
                        <a:pt x="698500" y="977900"/>
                      </a:lnTo>
                      <a:lnTo>
                        <a:pt x="819150" y="930275"/>
                      </a:lnTo>
                      <a:lnTo>
                        <a:pt x="1317625" y="644525"/>
                      </a:lnTo>
                      <a:lnTo>
                        <a:pt x="1530350" y="552450"/>
                      </a:lnTo>
                      <a:lnTo>
                        <a:pt x="1803400" y="5048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22" name="Freeform 130"/>
                <p:cNvSpPr>
                  <a:spLocks/>
                </p:cNvSpPr>
                <p:nvPr/>
              </p:nvSpPr>
              <p:spPr bwMode="auto">
                <a:xfrm rot="-3099392">
                  <a:off x="5889908" y="1639551"/>
                  <a:ext cx="290900" cy="182259"/>
                </a:xfrm>
                <a:custGeom>
                  <a:avLst/>
                  <a:gdLst>
                    <a:gd name="T0" fmla="*/ 73 w 2314575"/>
                    <a:gd name="T1" fmla="*/ 48 h 1203325"/>
                    <a:gd name="T2" fmla="*/ 61 w 2314575"/>
                    <a:gd name="T3" fmla="*/ 45 h 1203325"/>
                    <a:gd name="T4" fmla="*/ 51 w 2314575"/>
                    <a:gd name="T5" fmla="*/ 37 h 1203325"/>
                    <a:gd name="T6" fmla="*/ 31 w 2314575"/>
                    <a:gd name="T7" fmla="*/ 5 h 1203325"/>
                    <a:gd name="T8" fmla="*/ 26 w 2314575"/>
                    <a:gd name="T9" fmla="*/ 2 h 1203325"/>
                    <a:gd name="T10" fmla="*/ 21 w 2314575"/>
                    <a:gd name="T11" fmla="*/ 0 h 1203325"/>
                    <a:gd name="T12" fmla="*/ 16 w 2314575"/>
                    <a:gd name="T13" fmla="*/ 1 h 1203325"/>
                    <a:gd name="T14" fmla="*/ 11 w 2314575"/>
                    <a:gd name="T15" fmla="*/ 5 h 1203325"/>
                    <a:gd name="T16" fmla="*/ 7 w 2314575"/>
                    <a:gd name="T17" fmla="*/ 12 h 1203325"/>
                    <a:gd name="T18" fmla="*/ 4 w 2314575"/>
                    <a:gd name="T19" fmla="*/ 21 h 1203325"/>
                    <a:gd name="T20" fmla="*/ 1 w 2314575"/>
                    <a:gd name="T21" fmla="*/ 31 h 1203325"/>
                    <a:gd name="T22" fmla="*/ 0 w 2314575"/>
                    <a:gd name="T23" fmla="*/ 42 h 1203325"/>
                    <a:gd name="T24" fmla="*/ 0 w 2314575"/>
                    <a:gd name="T25" fmla="*/ 53 h 1203325"/>
                    <a:gd name="T26" fmla="*/ 1 w 2314575"/>
                    <a:gd name="T27" fmla="*/ 65 h 1203325"/>
                    <a:gd name="T28" fmla="*/ 4 w 2314575"/>
                    <a:gd name="T29" fmla="*/ 75 h 1203325"/>
                    <a:gd name="T30" fmla="*/ 7 w 2314575"/>
                    <a:gd name="T31" fmla="*/ 83 h 1203325"/>
                    <a:gd name="T32" fmla="*/ 11 w 2314575"/>
                    <a:gd name="T33" fmla="*/ 90 h 1203325"/>
                    <a:gd name="T34" fmla="*/ 16 w 2314575"/>
                    <a:gd name="T35" fmla="*/ 94 h 1203325"/>
                    <a:gd name="T36" fmla="*/ 20 w 2314575"/>
                    <a:gd name="T37" fmla="*/ 96 h 1203325"/>
                    <a:gd name="T38" fmla="*/ 26 w 2314575"/>
                    <a:gd name="T39" fmla="*/ 95 h 1203325"/>
                    <a:gd name="T40" fmla="*/ 31 w 2314575"/>
                    <a:gd name="T41" fmla="*/ 91 h 1203325"/>
                    <a:gd name="T42" fmla="*/ 51 w 2314575"/>
                    <a:gd name="T43" fmla="*/ 59 h 1203325"/>
                    <a:gd name="T44" fmla="*/ 61 w 2314575"/>
                    <a:gd name="T45" fmla="*/ 51 h 1203325"/>
                    <a:gd name="T46" fmla="*/ 73 w 2314575"/>
                    <a:gd name="T47" fmla="*/ 48 h 12033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14575"/>
                    <a:gd name="T73" fmla="*/ 0 h 1203325"/>
                    <a:gd name="T74" fmla="*/ 2314575 w 2314575"/>
                    <a:gd name="T75" fmla="*/ 1203325 h 12033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14575" h="1203325">
                      <a:moveTo>
                        <a:pt x="2314575" y="603250"/>
                      </a:moveTo>
                      <a:lnTo>
                        <a:pt x="1939925" y="565150"/>
                      </a:lnTo>
                      <a:lnTo>
                        <a:pt x="1635125" y="463550"/>
                      </a:lnTo>
                      <a:lnTo>
                        <a:pt x="977900" y="63500"/>
                      </a:lnTo>
                      <a:lnTo>
                        <a:pt x="825500" y="19050"/>
                      </a:lnTo>
                      <a:lnTo>
                        <a:pt x="660400" y="0"/>
                      </a:lnTo>
                      <a:lnTo>
                        <a:pt x="501650" y="15875"/>
                      </a:lnTo>
                      <a:lnTo>
                        <a:pt x="355600" y="66675"/>
                      </a:lnTo>
                      <a:lnTo>
                        <a:pt x="222250" y="155575"/>
                      </a:lnTo>
                      <a:lnTo>
                        <a:pt x="114300" y="263525"/>
                      </a:lnTo>
                      <a:lnTo>
                        <a:pt x="41275" y="390525"/>
                      </a:lnTo>
                      <a:lnTo>
                        <a:pt x="0" y="523875"/>
                      </a:lnTo>
                      <a:lnTo>
                        <a:pt x="0" y="669925"/>
                      </a:lnTo>
                      <a:lnTo>
                        <a:pt x="44450" y="812800"/>
                      </a:lnTo>
                      <a:lnTo>
                        <a:pt x="117475" y="946150"/>
                      </a:lnTo>
                      <a:lnTo>
                        <a:pt x="215900" y="1044575"/>
                      </a:lnTo>
                      <a:lnTo>
                        <a:pt x="346075" y="1127125"/>
                      </a:lnTo>
                      <a:lnTo>
                        <a:pt x="495300" y="1181100"/>
                      </a:lnTo>
                      <a:lnTo>
                        <a:pt x="650875" y="1203325"/>
                      </a:lnTo>
                      <a:lnTo>
                        <a:pt x="815975" y="1187450"/>
                      </a:lnTo>
                      <a:lnTo>
                        <a:pt x="974725" y="1139825"/>
                      </a:lnTo>
                      <a:lnTo>
                        <a:pt x="1638300" y="739775"/>
                      </a:lnTo>
                      <a:lnTo>
                        <a:pt x="1936750" y="644525"/>
                      </a:lnTo>
                      <a:lnTo>
                        <a:pt x="2314575" y="6032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grpSp>
          <p:grpSp>
            <p:nvGrpSpPr>
              <p:cNvPr id="17" name="Group 125"/>
              <p:cNvGrpSpPr>
                <a:grpSpLocks/>
              </p:cNvGrpSpPr>
              <p:nvPr/>
            </p:nvGrpSpPr>
            <p:grpSpPr bwMode="auto">
              <a:xfrm>
                <a:off x="6173508" y="1216827"/>
                <a:ext cx="164197" cy="253789"/>
                <a:chOff x="6230658" y="1242227"/>
                <a:chExt cx="164197" cy="253789"/>
              </a:xfrm>
            </p:grpSpPr>
            <p:sp>
              <p:nvSpPr>
                <p:cNvPr id="19" name="Freeform 127"/>
                <p:cNvSpPr>
                  <a:spLocks/>
                </p:cNvSpPr>
                <p:nvPr/>
              </p:nvSpPr>
              <p:spPr bwMode="auto">
                <a:xfrm rot="-3099392">
                  <a:off x="6198218" y="1325070"/>
                  <a:ext cx="197126" cy="132246"/>
                </a:xfrm>
                <a:custGeom>
                  <a:avLst/>
                  <a:gdLst>
                    <a:gd name="T0" fmla="*/ 0 w 1568450"/>
                    <a:gd name="T1" fmla="*/ 35 h 873125"/>
                    <a:gd name="T2" fmla="*/ 7 w 1568450"/>
                    <a:gd name="T3" fmla="*/ 31 h 873125"/>
                    <a:gd name="T4" fmla="*/ 13 w 1568450"/>
                    <a:gd name="T5" fmla="*/ 26 h 873125"/>
                    <a:gd name="T6" fmla="*/ 27 w 1568450"/>
                    <a:gd name="T7" fmla="*/ 4 h 873125"/>
                    <a:gd name="T8" fmla="*/ 30 w 1568450"/>
                    <a:gd name="T9" fmla="*/ 1 h 873125"/>
                    <a:gd name="T10" fmla="*/ 33 w 1568450"/>
                    <a:gd name="T11" fmla="*/ 0 h 873125"/>
                    <a:gd name="T12" fmla="*/ 36 w 1568450"/>
                    <a:gd name="T13" fmla="*/ 0 h 873125"/>
                    <a:gd name="T14" fmla="*/ 39 w 1568450"/>
                    <a:gd name="T15" fmla="*/ 2 h 873125"/>
                    <a:gd name="T16" fmla="*/ 42 w 1568450"/>
                    <a:gd name="T17" fmla="*/ 6 h 873125"/>
                    <a:gd name="T18" fmla="*/ 45 w 1568450"/>
                    <a:gd name="T19" fmla="*/ 10 h 873125"/>
                    <a:gd name="T20" fmla="*/ 47 w 1568450"/>
                    <a:gd name="T21" fmla="*/ 17 h 873125"/>
                    <a:gd name="T22" fmla="*/ 48 w 1568450"/>
                    <a:gd name="T23" fmla="*/ 23 h 873125"/>
                    <a:gd name="T24" fmla="*/ 49 w 1568450"/>
                    <a:gd name="T25" fmla="*/ 31 h 873125"/>
                    <a:gd name="T26" fmla="*/ 49 w 1568450"/>
                    <a:gd name="T27" fmla="*/ 38 h 873125"/>
                    <a:gd name="T28" fmla="*/ 48 w 1568450"/>
                    <a:gd name="T29" fmla="*/ 46 h 873125"/>
                    <a:gd name="T30" fmla="*/ 47 w 1568450"/>
                    <a:gd name="T31" fmla="*/ 53 h 873125"/>
                    <a:gd name="T32" fmla="*/ 45 w 1568450"/>
                    <a:gd name="T33" fmla="*/ 59 h 873125"/>
                    <a:gd name="T34" fmla="*/ 42 w 1568450"/>
                    <a:gd name="T35" fmla="*/ 64 h 873125"/>
                    <a:gd name="T36" fmla="*/ 40 w 1568450"/>
                    <a:gd name="T37" fmla="*/ 67 h 873125"/>
                    <a:gd name="T38" fmla="*/ 36 w 1568450"/>
                    <a:gd name="T39" fmla="*/ 70 h 873125"/>
                    <a:gd name="T40" fmla="*/ 33 w 1568450"/>
                    <a:gd name="T41" fmla="*/ 70 h 873125"/>
                    <a:gd name="T42" fmla="*/ 30 w 1568450"/>
                    <a:gd name="T43" fmla="*/ 69 h 873125"/>
                    <a:gd name="T44" fmla="*/ 27 w 1568450"/>
                    <a:gd name="T45" fmla="*/ 65 h 873125"/>
                    <a:gd name="T46" fmla="*/ 13 w 1568450"/>
                    <a:gd name="T47" fmla="*/ 45 h 873125"/>
                    <a:gd name="T48" fmla="*/ 7 w 1568450"/>
                    <a:gd name="T49" fmla="*/ 39 h 873125"/>
                    <a:gd name="T50" fmla="*/ 0 w 1568450"/>
                    <a:gd name="T51" fmla="*/ 35 h 873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68450"/>
                    <a:gd name="T79" fmla="*/ 0 h 873125"/>
                    <a:gd name="T80" fmla="*/ 1568450 w 1568450"/>
                    <a:gd name="T81" fmla="*/ 873125 h 873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68450" h="873125">
                      <a:moveTo>
                        <a:pt x="0" y="438150"/>
                      </a:moveTo>
                      <a:lnTo>
                        <a:pt x="238125" y="390525"/>
                      </a:lnTo>
                      <a:lnTo>
                        <a:pt x="422275" y="323850"/>
                      </a:lnTo>
                      <a:lnTo>
                        <a:pt x="854075" y="53975"/>
                      </a:lnTo>
                      <a:lnTo>
                        <a:pt x="949325" y="15875"/>
                      </a:lnTo>
                      <a:lnTo>
                        <a:pt x="1054100" y="0"/>
                      </a:lnTo>
                      <a:lnTo>
                        <a:pt x="1149350" y="3175"/>
                      </a:lnTo>
                      <a:lnTo>
                        <a:pt x="1254125" y="28575"/>
                      </a:lnTo>
                      <a:lnTo>
                        <a:pt x="1349375" y="73025"/>
                      </a:lnTo>
                      <a:lnTo>
                        <a:pt x="1425575" y="130175"/>
                      </a:lnTo>
                      <a:lnTo>
                        <a:pt x="1498600" y="206375"/>
                      </a:lnTo>
                      <a:lnTo>
                        <a:pt x="1543050" y="295275"/>
                      </a:lnTo>
                      <a:lnTo>
                        <a:pt x="1565275" y="390525"/>
                      </a:lnTo>
                      <a:lnTo>
                        <a:pt x="1568450" y="482600"/>
                      </a:lnTo>
                      <a:lnTo>
                        <a:pt x="1543050" y="577850"/>
                      </a:lnTo>
                      <a:lnTo>
                        <a:pt x="1498600" y="660400"/>
                      </a:lnTo>
                      <a:lnTo>
                        <a:pt x="1435100" y="742950"/>
                      </a:lnTo>
                      <a:lnTo>
                        <a:pt x="1352550" y="803275"/>
                      </a:lnTo>
                      <a:lnTo>
                        <a:pt x="1266825" y="841375"/>
                      </a:lnTo>
                      <a:lnTo>
                        <a:pt x="1152525" y="873125"/>
                      </a:lnTo>
                      <a:lnTo>
                        <a:pt x="1060450" y="873125"/>
                      </a:lnTo>
                      <a:lnTo>
                        <a:pt x="946150" y="860425"/>
                      </a:lnTo>
                      <a:lnTo>
                        <a:pt x="854075" y="819150"/>
                      </a:lnTo>
                      <a:lnTo>
                        <a:pt x="425450" y="565150"/>
                      </a:lnTo>
                      <a:lnTo>
                        <a:pt x="228600" y="485775"/>
                      </a:lnTo>
                      <a:lnTo>
                        <a:pt x="0" y="4381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20" name="Freeform 128"/>
                <p:cNvSpPr>
                  <a:spLocks/>
                </p:cNvSpPr>
                <p:nvPr/>
              </p:nvSpPr>
              <p:spPr bwMode="auto">
                <a:xfrm rot="-3099392">
                  <a:off x="6187651" y="1288812"/>
                  <a:ext cx="253789" cy="160619"/>
                </a:xfrm>
                <a:custGeom>
                  <a:avLst/>
                  <a:gdLst>
                    <a:gd name="T0" fmla="*/ 0 w 2019300"/>
                    <a:gd name="T1" fmla="*/ 42 h 1060450"/>
                    <a:gd name="T2" fmla="*/ 10 w 2019300"/>
                    <a:gd name="T3" fmla="*/ 40 h 1060450"/>
                    <a:gd name="T4" fmla="*/ 18 w 2019300"/>
                    <a:gd name="T5" fmla="*/ 33 h 1060450"/>
                    <a:gd name="T6" fmla="*/ 37 w 2019300"/>
                    <a:gd name="T7" fmla="*/ 5 h 1060450"/>
                    <a:gd name="T8" fmla="*/ 40 w 2019300"/>
                    <a:gd name="T9" fmla="*/ 1 h 1060450"/>
                    <a:gd name="T10" fmla="*/ 45 w 2019300"/>
                    <a:gd name="T11" fmla="*/ 0 h 1060450"/>
                    <a:gd name="T12" fmla="*/ 50 w 2019300"/>
                    <a:gd name="T13" fmla="*/ 1 h 1060450"/>
                    <a:gd name="T14" fmla="*/ 54 w 2019300"/>
                    <a:gd name="T15" fmla="*/ 5 h 1060450"/>
                    <a:gd name="T16" fmla="*/ 57 w 2019300"/>
                    <a:gd name="T17" fmla="*/ 11 h 1060450"/>
                    <a:gd name="T18" fmla="*/ 60 w 2019300"/>
                    <a:gd name="T19" fmla="*/ 18 h 1060450"/>
                    <a:gd name="T20" fmla="*/ 62 w 2019300"/>
                    <a:gd name="T21" fmla="*/ 27 h 1060450"/>
                    <a:gd name="T22" fmla="*/ 63 w 2019300"/>
                    <a:gd name="T23" fmla="*/ 37 h 1060450"/>
                    <a:gd name="T24" fmla="*/ 63 w 2019300"/>
                    <a:gd name="T25" fmla="*/ 47 h 1060450"/>
                    <a:gd name="T26" fmla="*/ 62 w 2019300"/>
                    <a:gd name="T27" fmla="*/ 57 h 1060450"/>
                    <a:gd name="T28" fmla="*/ 60 w 2019300"/>
                    <a:gd name="T29" fmla="*/ 66 h 1060450"/>
                    <a:gd name="T30" fmla="*/ 57 w 2019300"/>
                    <a:gd name="T31" fmla="*/ 74 h 1060450"/>
                    <a:gd name="T32" fmla="*/ 54 w 2019300"/>
                    <a:gd name="T33" fmla="*/ 80 h 1060450"/>
                    <a:gd name="T34" fmla="*/ 50 w 2019300"/>
                    <a:gd name="T35" fmla="*/ 83 h 1060450"/>
                    <a:gd name="T36" fmla="*/ 45 w 2019300"/>
                    <a:gd name="T37" fmla="*/ 85 h 1060450"/>
                    <a:gd name="T38" fmla="*/ 41 w 2019300"/>
                    <a:gd name="T39" fmla="*/ 83 h 1060450"/>
                    <a:gd name="T40" fmla="*/ 37 w 2019300"/>
                    <a:gd name="T41" fmla="*/ 80 h 1060450"/>
                    <a:gd name="T42" fmla="*/ 18 w 2019300"/>
                    <a:gd name="T43" fmla="*/ 52 h 1060450"/>
                    <a:gd name="T44" fmla="*/ 10 w 2019300"/>
                    <a:gd name="T45" fmla="*/ 45 h 1060450"/>
                    <a:gd name="T46" fmla="*/ 0 w 2019300"/>
                    <a:gd name="T47" fmla="*/ 42 h 10604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9300"/>
                    <a:gd name="T73" fmla="*/ 0 h 1060450"/>
                    <a:gd name="T74" fmla="*/ 2019300 w 2019300"/>
                    <a:gd name="T75" fmla="*/ 1060450 h 10604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9300" h="1060450">
                      <a:moveTo>
                        <a:pt x="0" y="530225"/>
                      </a:moveTo>
                      <a:lnTo>
                        <a:pt x="317500" y="501650"/>
                      </a:lnTo>
                      <a:lnTo>
                        <a:pt x="584200" y="415925"/>
                      </a:lnTo>
                      <a:lnTo>
                        <a:pt x="1168400" y="60325"/>
                      </a:lnTo>
                      <a:lnTo>
                        <a:pt x="1292225" y="12700"/>
                      </a:lnTo>
                      <a:lnTo>
                        <a:pt x="1435100" y="0"/>
                      </a:lnTo>
                      <a:lnTo>
                        <a:pt x="1577975" y="15875"/>
                      </a:lnTo>
                      <a:lnTo>
                        <a:pt x="1708150" y="60325"/>
                      </a:lnTo>
                      <a:lnTo>
                        <a:pt x="1825625" y="136525"/>
                      </a:lnTo>
                      <a:lnTo>
                        <a:pt x="1917700" y="228600"/>
                      </a:lnTo>
                      <a:lnTo>
                        <a:pt x="1978025" y="342900"/>
                      </a:lnTo>
                      <a:lnTo>
                        <a:pt x="2016125" y="466725"/>
                      </a:lnTo>
                      <a:cubicBezTo>
                        <a:pt x="2017183" y="506942"/>
                        <a:pt x="2018242" y="547158"/>
                        <a:pt x="2019300" y="587375"/>
                      </a:cubicBezTo>
                      <a:lnTo>
                        <a:pt x="1984375" y="720725"/>
                      </a:lnTo>
                      <a:lnTo>
                        <a:pt x="1917700" y="835025"/>
                      </a:lnTo>
                      <a:lnTo>
                        <a:pt x="1828800" y="923925"/>
                      </a:lnTo>
                      <a:lnTo>
                        <a:pt x="1714500" y="996950"/>
                      </a:lnTo>
                      <a:lnTo>
                        <a:pt x="1577975" y="1041400"/>
                      </a:lnTo>
                      <a:lnTo>
                        <a:pt x="1435100" y="1060450"/>
                      </a:lnTo>
                      <a:lnTo>
                        <a:pt x="1298575" y="1044575"/>
                      </a:lnTo>
                      <a:lnTo>
                        <a:pt x="1165225" y="996950"/>
                      </a:lnTo>
                      <a:lnTo>
                        <a:pt x="577850" y="650875"/>
                      </a:lnTo>
                      <a:lnTo>
                        <a:pt x="314325" y="565150"/>
                      </a:lnTo>
                      <a:lnTo>
                        <a:pt x="0" y="5302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grpSp>
          <p:cxnSp>
            <p:nvCxnSpPr>
              <p:cNvPr id="18" name="Straight Connector 126"/>
              <p:cNvCxnSpPr>
                <a:cxnSpLocks noChangeShapeType="1"/>
              </p:cNvCxnSpPr>
              <p:nvPr/>
            </p:nvCxnSpPr>
            <p:spPr bwMode="auto">
              <a:xfrm flipV="1">
                <a:off x="5996019" y="1438447"/>
                <a:ext cx="185657" cy="217491"/>
              </a:xfrm>
              <a:prstGeom prst="line">
                <a:avLst/>
              </a:prstGeom>
              <a:noFill/>
              <a:ln w="28575">
                <a:solidFill>
                  <a:srgbClr val="5F1FBD"/>
                </a:solidFill>
                <a:round/>
                <a:headEnd/>
                <a:tailEnd/>
              </a:ln>
              <a:extLst>
                <a:ext uri="{909E8E84-426E-40dd-AFC4-6F175D3DCCD1}">
                  <a14:hiddenFill xmlns:a14="http://schemas.microsoft.com/office/drawing/2010/main">
                    <a:noFill/>
                  </a14:hiddenFill>
                </a:ext>
              </a:extLst>
            </p:spPr>
          </p:cxnSp>
        </p:grpSp>
      </p:grpSp>
      <p:grpSp>
        <p:nvGrpSpPr>
          <p:cNvPr id="23" name="Group 103"/>
          <p:cNvGrpSpPr>
            <a:grpSpLocks/>
          </p:cNvGrpSpPr>
          <p:nvPr/>
        </p:nvGrpSpPr>
        <p:grpSpPr bwMode="auto">
          <a:xfrm rot="1029669">
            <a:off x="6405614" y="3047326"/>
            <a:ext cx="1581590" cy="968893"/>
            <a:chOff x="6326791" y="532275"/>
            <a:chExt cx="1581898" cy="970235"/>
          </a:xfrm>
        </p:grpSpPr>
        <p:grpSp>
          <p:nvGrpSpPr>
            <p:cNvPr id="24" name="Group 105"/>
            <p:cNvGrpSpPr>
              <a:grpSpLocks/>
            </p:cNvGrpSpPr>
            <p:nvPr/>
          </p:nvGrpSpPr>
          <p:grpSpPr bwMode="auto">
            <a:xfrm>
              <a:off x="6326791" y="833197"/>
              <a:ext cx="1203327" cy="669313"/>
              <a:chOff x="6052966" y="1211875"/>
              <a:chExt cx="1203327" cy="669313"/>
            </a:xfrm>
          </p:grpSpPr>
          <p:grpSp>
            <p:nvGrpSpPr>
              <p:cNvPr id="30" name="Group 111"/>
              <p:cNvGrpSpPr>
                <a:grpSpLocks/>
              </p:cNvGrpSpPr>
              <p:nvPr/>
            </p:nvGrpSpPr>
            <p:grpSpPr bwMode="auto">
              <a:xfrm>
                <a:off x="6052966" y="1577292"/>
                <a:ext cx="466896" cy="303896"/>
                <a:chOff x="6210129" y="1663017"/>
                <a:chExt cx="484212" cy="335756"/>
              </a:xfrm>
            </p:grpSpPr>
            <p:sp>
              <p:nvSpPr>
                <p:cNvPr id="37" name="Freeform 118"/>
                <p:cNvSpPr>
                  <a:spLocks/>
                </p:cNvSpPr>
                <p:nvPr/>
              </p:nvSpPr>
              <p:spPr bwMode="auto">
                <a:xfrm rot="-1536348">
                  <a:off x="6286393" y="1676854"/>
                  <a:ext cx="386471" cy="278173"/>
                </a:xfrm>
                <a:custGeom>
                  <a:avLst/>
                  <a:gdLst>
                    <a:gd name="T0" fmla="*/ 815 w 1803400"/>
                    <a:gd name="T1" fmla="*/ 854 h 996950"/>
                    <a:gd name="T2" fmla="*/ 695 w 1803400"/>
                    <a:gd name="T3" fmla="*/ 757 h 996950"/>
                    <a:gd name="T4" fmla="*/ 594 w 1803400"/>
                    <a:gd name="T5" fmla="*/ 617 h 996950"/>
                    <a:gd name="T6" fmla="*/ 370 w 1803400"/>
                    <a:gd name="T7" fmla="*/ 102 h 996950"/>
                    <a:gd name="T8" fmla="*/ 320 w 1803400"/>
                    <a:gd name="T9" fmla="*/ 38 h 996950"/>
                    <a:gd name="T10" fmla="*/ 267 w 1803400"/>
                    <a:gd name="T11" fmla="*/ 0 h 996950"/>
                    <a:gd name="T12" fmla="*/ 212 w 1803400"/>
                    <a:gd name="T13" fmla="*/ 11 h 996950"/>
                    <a:gd name="T14" fmla="*/ 161 w 1803400"/>
                    <a:gd name="T15" fmla="*/ 59 h 996950"/>
                    <a:gd name="T16" fmla="*/ 115 w 1803400"/>
                    <a:gd name="T17" fmla="*/ 140 h 996950"/>
                    <a:gd name="T18" fmla="*/ 70 w 1803400"/>
                    <a:gd name="T19" fmla="*/ 253 h 996950"/>
                    <a:gd name="T20" fmla="*/ 37 w 1803400"/>
                    <a:gd name="T21" fmla="*/ 419 h 996950"/>
                    <a:gd name="T22" fmla="*/ 13 w 1803400"/>
                    <a:gd name="T23" fmla="*/ 569 h 996950"/>
                    <a:gd name="T24" fmla="*/ 2 w 1803400"/>
                    <a:gd name="T25" fmla="*/ 741 h 996950"/>
                    <a:gd name="T26" fmla="*/ 0 w 1803400"/>
                    <a:gd name="T27" fmla="*/ 902 h 996950"/>
                    <a:gd name="T28" fmla="*/ 10 w 1803400"/>
                    <a:gd name="T29" fmla="*/ 1112 h 996950"/>
                    <a:gd name="T30" fmla="*/ 35 w 1803400"/>
                    <a:gd name="T31" fmla="*/ 1278 h 996950"/>
                    <a:gd name="T32" fmla="*/ 66 w 1803400"/>
                    <a:gd name="T33" fmla="*/ 1423 h 996950"/>
                    <a:gd name="T34" fmla="*/ 111 w 1803400"/>
                    <a:gd name="T35" fmla="*/ 1541 h 996950"/>
                    <a:gd name="T36" fmla="*/ 158 w 1803400"/>
                    <a:gd name="T37" fmla="*/ 1627 h 996950"/>
                    <a:gd name="T38" fmla="*/ 210 w 1803400"/>
                    <a:gd name="T39" fmla="*/ 1681 h 996950"/>
                    <a:gd name="T40" fmla="*/ 261 w 1803400"/>
                    <a:gd name="T41" fmla="*/ 1686 h 996950"/>
                    <a:gd name="T42" fmla="*/ 316 w 1803400"/>
                    <a:gd name="T43" fmla="*/ 1654 h 996950"/>
                    <a:gd name="T44" fmla="*/ 370 w 1803400"/>
                    <a:gd name="T45" fmla="*/ 1573 h 996950"/>
                    <a:gd name="T46" fmla="*/ 596 w 1803400"/>
                    <a:gd name="T47" fmla="*/ 1090 h 996950"/>
                    <a:gd name="T48" fmla="*/ 692 w 1803400"/>
                    <a:gd name="T49" fmla="*/ 934 h 996950"/>
                    <a:gd name="T50" fmla="*/ 815 w 1803400"/>
                    <a:gd name="T51" fmla="*/ 854 h 996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3400"/>
                    <a:gd name="T79" fmla="*/ 0 h 996950"/>
                    <a:gd name="T80" fmla="*/ 1803400 w 1803400"/>
                    <a:gd name="T81" fmla="*/ 996950 h 9969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3400" h="996950">
                      <a:moveTo>
                        <a:pt x="1803400" y="504825"/>
                      </a:moveTo>
                      <a:lnTo>
                        <a:pt x="1536700" y="447675"/>
                      </a:lnTo>
                      <a:lnTo>
                        <a:pt x="1314450" y="365125"/>
                      </a:lnTo>
                      <a:lnTo>
                        <a:pt x="819150" y="60325"/>
                      </a:lnTo>
                      <a:lnTo>
                        <a:pt x="708025" y="22225"/>
                      </a:lnTo>
                      <a:lnTo>
                        <a:pt x="590550" y="0"/>
                      </a:lnTo>
                      <a:lnTo>
                        <a:pt x="469900" y="6350"/>
                      </a:lnTo>
                      <a:lnTo>
                        <a:pt x="355600" y="34925"/>
                      </a:lnTo>
                      <a:lnTo>
                        <a:pt x="254000" y="82550"/>
                      </a:lnTo>
                      <a:lnTo>
                        <a:pt x="155575" y="149225"/>
                      </a:lnTo>
                      <a:lnTo>
                        <a:pt x="82550" y="247650"/>
                      </a:lnTo>
                      <a:lnTo>
                        <a:pt x="28575" y="336550"/>
                      </a:lnTo>
                      <a:lnTo>
                        <a:pt x="3175" y="438150"/>
                      </a:lnTo>
                      <a:lnTo>
                        <a:pt x="0" y="533400"/>
                      </a:lnTo>
                      <a:lnTo>
                        <a:pt x="22225" y="657225"/>
                      </a:lnTo>
                      <a:lnTo>
                        <a:pt x="76200" y="755650"/>
                      </a:lnTo>
                      <a:lnTo>
                        <a:pt x="146050" y="841375"/>
                      </a:lnTo>
                      <a:lnTo>
                        <a:pt x="244475" y="911225"/>
                      </a:lnTo>
                      <a:lnTo>
                        <a:pt x="349250" y="962025"/>
                      </a:lnTo>
                      <a:lnTo>
                        <a:pt x="463550" y="993775"/>
                      </a:lnTo>
                      <a:lnTo>
                        <a:pt x="577850" y="996950"/>
                      </a:lnTo>
                      <a:lnTo>
                        <a:pt x="698500" y="977900"/>
                      </a:lnTo>
                      <a:lnTo>
                        <a:pt x="819150" y="930275"/>
                      </a:lnTo>
                      <a:lnTo>
                        <a:pt x="1317625" y="644525"/>
                      </a:lnTo>
                      <a:lnTo>
                        <a:pt x="1530350" y="552450"/>
                      </a:lnTo>
                      <a:lnTo>
                        <a:pt x="1803400" y="5048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38" name="Freeform 119"/>
                <p:cNvSpPr>
                  <a:spLocks/>
                </p:cNvSpPr>
                <p:nvPr/>
              </p:nvSpPr>
              <p:spPr bwMode="auto">
                <a:xfrm rot="-1536348">
                  <a:off x="6210129" y="1663017"/>
                  <a:ext cx="484212" cy="335756"/>
                </a:xfrm>
                <a:custGeom>
                  <a:avLst/>
                  <a:gdLst>
                    <a:gd name="T0" fmla="*/ 927 w 2314575"/>
                    <a:gd name="T1" fmla="*/ 1020 h 1203325"/>
                    <a:gd name="T2" fmla="*/ 777 w 2314575"/>
                    <a:gd name="T3" fmla="*/ 956 h 1203325"/>
                    <a:gd name="T4" fmla="*/ 655 w 2314575"/>
                    <a:gd name="T5" fmla="*/ 784 h 1203325"/>
                    <a:gd name="T6" fmla="*/ 392 w 2314575"/>
                    <a:gd name="T7" fmla="*/ 107 h 1203325"/>
                    <a:gd name="T8" fmla="*/ 331 w 2314575"/>
                    <a:gd name="T9" fmla="*/ 32 h 1203325"/>
                    <a:gd name="T10" fmla="*/ 265 w 2314575"/>
                    <a:gd name="T11" fmla="*/ 0 h 1203325"/>
                    <a:gd name="T12" fmla="*/ 201 w 2314575"/>
                    <a:gd name="T13" fmla="*/ 27 h 1203325"/>
                    <a:gd name="T14" fmla="*/ 142 w 2314575"/>
                    <a:gd name="T15" fmla="*/ 113 h 1203325"/>
                    <a:gd name="T16" fmla="*/ 89 w 2314575"/>
                    <a:gd name="T17" fmla="*/ 263 h 1203325"/>
                    <a:gd name="T18" fmla="*/ 46 w 2314575"/>
                    <a:gd name="T19" fmla="*/ 446 h 1203325"/>
                    <a:gd name="T20" fmla="*/ 17 w 2314575"/>
                    <a:gd name="T21" fmla="*/ 660 h 1203325"/>
                    <a:gd name="T22" fmla="*/ 0 w 2314575"/>
                    <a:gd name="T23" fmla="*/ 886 h 1203325"/>
                    <a:gd name="T24" fmla="*/ 0 w 2314575"/>
                    <a:gd name="T25" fmla="*/ 1133 h 1203325"/>
                    <a:gd name="T26" fmla="*/ 18 w 2314575"/>
                    <a:gd name="T27" fmla="*/ 1375 h 1203325"/>
                    <a:gd name="T28" fmla="*/ 47 w 2314575"/>
                    <a:gd name="T29" fmla="*/ 1600 h 1203325"/>
                    <a:gd name="T30" fmla="*/ 87 w 2314575"/>
                    <a:gd name="T31" fmla="*/ 1766 h 1203325"/>
                    <a:gd name="T32" fmla="*/ 139 w 2314575"/>
                    <a:gd name="T33" fmla="*/ 1906 h 1203325"/>
                    <a:gd name="T34" fmla="*/ 199 w 2314575"/>
                    <a:gd name="T35" fmla="*/ 1998 h 1203325"/>
                    <a:gd name="T36" fmla="*/ 261 w 2314575"/>
                    <a:gd name="T37" fmla="*/ 2035 h 1203325"/>
                    <a:gd name="T38" fmla="*/ 327 w 2314575"/>
                    <a:gd name="T39" fmla="*/ 2008 h 1203325"/>
                    <a:gd name="T40" fmla="*/ 391 w 2314575"/>
                    <a:gd name="T41" fmla="*/ 1928 h 1203325"/>
                    <a:gd name="T42" fmla="*/ 656 w 2314575"/>
                    <a:gd name="T43" fmla="*/ 1251 h 1203325"/>
                    <a:gd name="T44" fmla="*/ 776 w 2314575"/>
                    <a:gd name="T45" fmla="*/ 1090 h 1203325"/>
                    <a:gd name="T46" fmla="*/ 927 w 2314575"/>
                    <a:gd name="T47" fmla="*/ 1020 h 12033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14575"/>
                    <a:gd name="T73" fmla="*/ 0 h 1203325"/>
                    <a:gd name="T74" fmla="*/ 2314575 w 2314575"/>
                    <a:gd name="T75" fmla="*/ 1203325 h 12033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14575" h="1203325">
                      <a:moveTo>
                        <a:pt x="2314575" y="603250"/>
                      </a:moveTo>
                      <a:lnTo>
                        <a:pt x="1939925" y="565150"/>
                      </a:lnTo>
                      <a:lnTo>
                        <a:pt x="1635125" y="463550"/>
                      </a:lnTo>
                      <a:lnTo>
                        <a:pt x="977900" y="63500"/>
                      </a:lnTo>
                      <a:lnTo>
                        <a:pt x="825500" y="19050"/>
                      </a:lnTo>
                      <a:lnTo>
                        <a:pt x="660400" y="0"/>
                      </a:lnTo>
                      <a:lnTo>
                        <a:pt x="501650" y="15875"/>
                      </a:lnTo>
                      <a:lnTo>
                        <a:pt x="355600" y="66675"/>
                      </a:lnTo>
                      <a:lnTo>
                        <a:pt x="222250" y="155575"/>
                      </a:lnTo>
                      <a:lnTo>
                        <a:pt x="114300" y="263525"/>
                      </a:lnTo>
                      <a:lnTo>
                        <a:pt x="41275" y="390525"/>
                      </a:lnTo>
                      <a:lnTo>
                        <a:pt x="0" y="523875"/>
                      </a:lnTo>
                      <a:lnTo>
                        <a:pt x="0" y="669925"/>
                      </a:lnTo>
                      <a:lnTo>
                        <a:pt x="44450" y="812800"/>
                      </a:lnTo>
                      <a:lnTo>
                        <a:pt x="117475" y="946150"/>
                      </a:lnTo>
                      <a:lnTo>
                        <a:pt x="215900" y="1044575"/>
                      </a:lnTo>
                      <a:lnTo>
                        <a:pt x="346075" y="1127125"/>
                      </a:lnTo>
                      <a:lnTo>
                        <a:pt x="495300" y="1181100"/>
                      </a:lnTo>
                      <a:lnTo>
                        <a:pt x="650875" y="1203325"/>
                      </a:lnTo>
                      <a:lnTo>
                        <a:pt x="815975" y="1187450"/>
                      </a:lnTo>
                      <a:lnTo>
                        <a:pt x="974725" y="1139825"/>
                      </a:lnTo>
                      <a:lnTo>
                        <a:pt x="1638300" y="739775"/>
                      </a:lnTo>
                      <a:lnTo>
                        <a:pt x="1936750" y="644525"/>
                      </a:lnTo>
                      <a:lnTo>
                        <a:pt x="2314575" y="6032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39" name="Freeform 120"/>
                <p:cNvSpPr>
                  <a:spLocks/>
                </p:cNvSpPr>
                <p:nvPr/>
              </p:nvSpPr>
              <p:spPr bwMode="auto">
                <a:xfrm rot="-1536348">
                  <a:off x="6352387" y="1718844"/>
                  <a:ext cx="249920" cy="195865"/>
                </a:xfrm>
                <a:custGeom>
                  <a:avLst/>
                  <a:gdLst>
                    <a:gd name="T0" fmla="*/ 92 w 1803400"/>
                    <a:gd name="T1" fmla="*/ 148 h 996950"/>
                    <a:gd name="T2" fmla="*/ 79 w 1803400"/>
                    <a:gd name="T3" fmla="*/ 131 h 996950"/>
                    <a:gd name="T4" fmla="*/ 67 w 1803400"/>
                    <a:gd name="T5" fmla="*/ 107 h 996950"/>
                    <a:gd name="T6" fmla="*/ 42 w 1803400"/>
                    <a:gd name="T7" fmla="*/ 18 h 996950"/>
                    <a:gd name="T8" fmla="*/ 36 w 1803400"/>
                    <a:gd name="T9" fmla="*/ 6 h 996950"/>
                    <a:gd name="T10" fmla="*/ 30 w 1803400"/>
                    <a:gd name="T11" fmla="*/ 0 h 996950"/>
                    <a:gd name="T12" fmla="*/ 24 w 1803400"/>
                    <a:gd name="T13" fmla="*/ 2 h 996950"/>
                    <a:gd name="T14" fmla="*/ 18 w 1803400"/>
                    <a:gd name="T15" fmla="*/ 10 h 996950"/>
                    <a:gd name="T16" fmla="*/ 13 w 1803400"/>
                    <a:gd name="T17" fmla="*/ 24 h 996950"/>
                    <a:gd name="T18" fmla="*/ 8 w 1803400"/>
                    <a:gd name="T19" fmla="*/ 44 h 996950"/>
                    <a:gd name="T20" fmla="*/ 4 w 1803400"/>
                    <a:gd name="T21" fmla="*/ 72 h 996950"/>
                    <a:gd name="T22" fmla="*/ 2 w 1803400"/>
                    <a:gd name="T23" fmla="*/ 98 h 996950"/>
                    <a:gd name="T24" fmla="*/ 0 w 1803400"/>
                    <a:gd name="T25" fmla="*/ 128 h 996950"/>
                    <a:gd name="T26" fmla="*/ 0 w 1803400"/>
                    <a:gd name="T27" fmla="*/ 156 h 996950"/>
                    <a:gd name="T28" fmla="*/ 1 w 1803400"/>
                    <a:gd name="T29" fmla="*/ 192 h 996950"/>
                    <a:gd name="T30" fmla="*/ 4 w 1803400"/>
                    <a:gd name="T31" fmla="*/ 221 h 996950"/>
                    <a:gd name="T32" fmla="*/ 7 w 1803400"/>
                    <a:gd name="T33" fmla="*/ 246 h 996950"/>
                    <a:gd name="T34" fmla="*/ 12 w 1803400"/>
                    <a:gd name="T35" fmla="*/ 267 h 996950"/>
                    <a:gd name="T36" fmla="*/ 18 w 1803400"/>
                    <a:gd name="T37" fmla="*/ 282 h 996950"/>
                    <a:gd name="T38" fmla="*/ 24 w 1803400"/>
                    <a:gd name="T39" fmla="*/ 291 h 996950"/>
                    <a:gd name="T40" fmla="*/ 30 w 1803400"/>
                    <a:gd name="T41" fmla="*/ 292 h 996950"/>
                    <a:gd name="T42" fmla="*/ 36 w 1803400"/>
                    <a:gd name="T43" fmla="*/ 286 h 996950"/>
                    <a:gd name="T44" fmla="*/ 42 w 1803400"/>
                    <a:gd name="T45" fmla="*/ 272 h 996950"/>
                    <a:gd name="T46" fmla="*/ 67 w 1803400"/>
                    <a:gd name="T47" fmla="*/ 189 h 996950"/>
                    <a:gd name="T48" fmla="*/ 78 w 1803400"/>
                    <a:gd name="T49" fmla="*/ 162 h 996950"/>
                    <a:gd name="T50" fmla="*/ 92 w 1803400"/>
                    <a:gd name="T51" fmla="*/ 148 h 996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3400"/>
                    <a:gd name="T79" fmla="*/ 0 h 996950"/>
                    <a:gd name="T80" fmla="*/ 1803400 w 1803400"/>
                    <a:gd name="T81" fmla="*/ 996950 h 9969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3400" h="996950">
                      <a:moveTo>
                        <a:pt x="1803400" y="504825"/>
                      </a:moveTo>
                      <a:lnTo>
                        <a:pt x="1536700" y="447675"/>
                      </a:lnTo>
                      <a:lnTo>
                        <a:pt x="1314450" y="365125"/>
                      </a:lnTo>
                      <a:lnTo>
                        <a:pt x="819150" y="60325"/>
                      </a:lnTo>
                      <a:lnTo>
                        <a:pt x="708025" y="22225"/>
                      </a:lnTo>
                      <a:lnTo>
                        <a:pt x="590550" y="0"/>
                      </a:lnTo>
                      <a:lnTo>
                        <a:pt x="469900" y="6350"/>
                      </a:lnTo>
                      <a:lnTo>
                        <a:pt x="355600" y="34925"/>
                      </a:lnTo>
                      <a:lnTo>
                        <a:pt x="254000" y="82550"/>
                      </a:lnTo>
                      <a:lnTo>
                        <a:pt x="155575" y="149225"/>
                      </a:lnTo>
                      <a:lnTo>
                        <a:pt x="82550" y="247650"/>
                      </a:lnTo>
                      <a:lnTo>
                        <a:pt x="28575" y="336550"/>
                      </a:lnTo>
                      <a:lnTo>
                        <a:pt x="3175" y="438150"/>
                      </a:lnTo>
                      <a:lnTo>
                        <a:pt x="0" y="533400"/>
                      </a:lnTo>
                      <a:lnTo>
                        <a:pt x="22225" y="657225"/>
                      </a:lnTo>
                      <a:lnTo>
                        <a:pt x="76200" y="755650"/>
                      </a:lnTo>
                      <a:lnTo>
                        <a:pt x="146050" y="841375"/>
                      </a:lnTo>
                      <a:lnTo>
                        <a:pt x="244475" y="911225"/>
                      </a:lnTo>
                      <a:lnTo>
                        <a:pt x="349250" y="962025"/>
                      </a:lnTo>
                      <a:lnTo>
                        <a:pt x="463550" y="993775"/>
                      </a:lnTo>
                      <a:lnTo>
                        <a:pt x="577850" y="996950"/>
                      </a:lnTo>
                      <a:lnTo>
                        <a:pt x="698500" y="977900"/>
                      </a:lnTo>
                      <a:lnTo>
                        <a:pt x="819150" y="930275"/>
                      </a:lnTo>
                      <a:lnTo>
                        <a:pt x="1317625" y="644525"/>
                      </a:lnTo>
                      <a:lnTo>
                        <a:pt x="1530350" y="552450"/>
                      </a:lnTo>
                      <a:lnTo>
                        <a:pt x="1803400" y="5048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40" name="Freeform 121"/>
                <p:cNvSpPr>
                  <a:spLocks/>
                </p:cNvSpPr>
                <p:nvPr/>
              </p:nvSpPr>
              <p:spPr bwMode="auto">
                <a:xfrm rot="-1536348">
                  <a:off x="6412959" y="1713635"/>
                  <a:ext cx="191028" cy="172036"/>
                </a:xfrm>
                <a:custGeom>
                  <a:avLst/>
                  <a:gdLst>
                    <a:gd name="T0" fmla="*/ 24 w 1803400"/>
                    <a:gd name="T1" fmla="*/ 77 h 996950"/>
                    <a:gd name="T2" fmla="*/ 20 w 1803400"/>
                    <a:gd name="T3" fmla="*/ 69 h 996950"/>
                    <a:gd name="T4" fmla="*/ 17 w 1803400"/>
                    <a:gd name="T5" fmla="*/ 56 h 996950"/>
                    <a:gd name="T6" fmla="*/ 11 w 1803400"/>
                    <a:gd name="T7" fmla="*/ 9 h 996950"/>
                    <a:gd name="T8" fmla="*/ 9 w 1803400"/>
                    <a:gd name="T9" fmla="*/ 3 h 996950"/>
                    <a:gd name="T10" fmla="*/ 8 w 1803400"/>
                    <a:gd name="T11" fmla="*/ 0 h 996950"/>
                    <a:gd name="T12" fmla="*/ 6 w 1803400"/>
                    <a:gd name="T13" fmla="*/ 1 h 996950"/>
                    <a:gd name="T14" fmla="*/ 5 w 1803400"/>
                    <a:gd name="T15" fmla="*/ 5 h 996950"/>
                    <a:gd name="T16" fmla="*/ 3 w 1803400"/>
                    <a:gd name="T17" fmla="*/ 13 h 996950"/>
                    <a:gd name="T18" fmla="*/ 2 w 1803400"/>
                    <a:gd name="T19" fmla="*/ 23 h 996950"/>
                    <a:gd name="T20" fmla="*/ 1 w 1803400"/>
                    <a:gd name="T21" fmla="*/ 38 h 996950"/>
                    <a:gd name="T22" fmla="*/ 0 w 1803400"/>
                    <a:gd name="T23" fmla="*/ 51 h 996950"/>
                    <a:gd name="T24" fmla="*/ 0 w 1803400"/>
                    <a:gd name="T25" fmla="*/ 67 h 996950"/>
                    <a:gd name="T26" fmla="*/ 0 w 1803400"/>
                    <a:gd name="T27" fmla="*/ 82 h 996950"/>
                    <a:gd name="T28" fmla="*/ 0 w 1803400"/>
                    <a:gd name="T29" fmla="*/ 101 h 996950"/>
                    <a:gd name="T30" fmla="*/ 1 w 1803400"/>
                    <a:gd name="T31" fmla="*/ 116 h 996950"/>
                    <a:gd name="T32" fmla="*/ 2 w 1803400"/>
                    <a:gd name="T33" fmla="*/ 129 h 996950"/>
                    <a:gd name="T34" fmla="*/ 3 w 1803400"/>
                    <a:gd name="T35" fmla="*/ 139 h 996950"/>
                    <a:gd name="T36" fmla="*/ 5 w 1803400"/>
                    <a:gd name="T37" fmla="*/ 147 h 996950"/>
                    <a:gd name="T38" fmla="*/ 6 w 1803400"/>
                    <a:gd name="T39" fmla="*/ 152 h 996950"/>
                    <a:gd name="T40" fmla="*/ 8 w 1803400"/>
                    <a:gd name="T41" fmla="*/ 153 h 996950"/>
                    <a:gd name="T42" fmla="*/ 9 w 1803400"/>
                    <a:gd name="T43" fmla="*/ 150 h 996950"/>
                    <a:gd name="T44" fmla="*/ 11 w 1803400"/>
                    <a:gd name="T45" fmla="*/ 142 h 996950"/>
                    <a:gd name="T46" fmla="*/ 18 w 1803400"/>
                    <a:gd name="T47" fmla="*/ 99 h 996950"/>
                    <a:gd name="T48" fmla="*/ 20 w 1803400"/>
                    <a:gd name="T49" fmla="*/ 85 h 996950"/>
                    <a:gd name="T50" fmla="*/ 24 w 1803400"/>
                    <a:gd name="T51" fmla="*/ 77 h 996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03400"/>
                    <a:gd name="T79" fmla="*/ 0 h 996950"/>
                    <a:gd name="T80" fmla="*/ 1803400 w 1803400"/>
                    <a:gd name="T81" fmla="*/ 996950 h 9969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03400" h="996950">
                      <a:moveTo>
                        <a:pt x="1803400" y="504825"/>
                      </a:moveTo>
                      <a:lnTo>
                        <a:pt x="1536700" y="447675"/>
                      </a:lnTo>
                      <a:lnTo>
                        <a:pt x="1314450" y="365125"/>
                      </a:lnTo>
                      <a:lnTo>
                        <a:pt x="819150" y="60325"/>
                      </a:lnTo>
                      <a:lnTo>
                        <a:pt x="708025" y="22225"/>
                      </a:lnTo>
                      <a:lnTo>
                        <a:pt x="590550" y="0"/>
                      </a:lnTo>
                      <a:lnTo>
                        <a:pt x="469900" y="6350"/>
                      </a:lnTo>
                      <a:lnTo>
                        <a:pt x="355600" y="34925"/>
                      </a:lnTo>
                      <a:lnTo>
                        <a:pt x="254000" y="82550"/>
                      </a:lnTo>
                      <a:lnTo>
                        <a:pt x="155575" y="149225"/>
                      </a:lnTo>
                      <a:lnTo>
                        <a:pt x="82550" y="247650"/>
                      </a:lnTo>
                      <a:lnTo>
                        <a:pt x="28575" y="336550"/>
                      </a:lnTo>
                      <a:lnTo>
                        <a:pt x="3175" y="438150"/>
                      </a:lnTo>
                      <a:lnTo>
                        <a:pt x="0" y="533400"/>
                      </a:lnTo>
                      <a:lnTo>
                        <a:pt x="22225" y="657225"/>
                      </a:lnTo>
                      <a:lnTo>
                        <a:pt x="76200" y="755650"/>
                      </a:lnTo>
                      <a:lnTo>
                        <a:pt x="146050" y="841375"/>
                      </a:lnTo>
                      <a:lnTo>
                        <a:pt x="244475" y="911225"/>
                      </a:lnTo>
                      <a:lnTo>
                        <a:pt x="349250" y="962025"/>
                      </a:lnTo>
                      <a:lnTo>
                        <a:pt x="463550" y="993775"/>
                      </a:lnTo>
                      <a:lnTo>
                        <a:pt x="577850" y="996950"/>
                      </a:lnTo>
                      <a:lnTo>
                        <a:pt x="698500" y="977900"/>
                      </a:lnTo>
                      <a:lnTo>
                        <a:pt x="819150" y="930275"/>
                      </a:lnTo>
                      <a:lnTo>
                        <a:pt x="1317625" y="644525"/>
                      </a:lnTo>
                      <a:lnTo>
                        <a:pt x="1530350" y="552450"/>
                      </a:lnTo>
                      <a:lnTo>
                        <a:pt x="1803400" y="5048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grpSp>
          <p:grpSp>
            <p:nvGrpSpPr>
              <p:cNvPr id="31" name="Group 112"/>
              <p:cNvGrpSpPr>
                <a:grpSpLocks/>
              </p:cNvGrpSpPr>
              <p:nvPr/>
            </p:nvGrpSpPr>
            <p:grpSpPr bwMode="auto">
              <a:xfrm>
                <a:off x="6924432" y="1211875"/>
                <a:ext cx="331861" cy="215860"/>
                <a:chOff x="6660114" y="1345226"/>
                <a:chExt cx="331861" cy="215860"/>
              </a:xfrm>
            </p:grpSpPr>
            <p:sp>
              <p:nvSpPr>
                <p:cNvPr id="33" name="Freeform 114"/>
                <p:cNvSpPr>
                  <a:spLocks/>
                </p:cNvSpPr>
                <p:nvPr/>
              </p:nvSpPr>
              <p:spPr bwMode="auto">
                <a:xfrm rot="-1536348">
                  <a:off x="6666212" y="1415355"/>
                  <a:ext cx="206582" cy="132613"/>
                </a:xfrm>
                <a:custGeom>
                  <a:avLst/>
                  <a:gdLst>
                    <a:gd name="T0" fmla="*/ 0 w 1568450"/>
                    <a:gd name="T1" fmla="*/ 35 h 873125"/>
                    <a:gd name="T2" fmla="*/ 9 w 1568450"/>
                    <a:gd name="T3" fmla="*/ 32 h 873125"/>
                    <a:gd name="T4" fmla="*/ 17 w 1568450"/>
                    <a:gd name="T5" fmla="*/ 26 h 873125"/>
                    <a:gd name="T6" fmla="*/ 34 w 1568450"/>
                    <a:gd name="T7" fmla="*/ 4 h 873125"/>
                    <a:gd name="T8" fmla="*/ 38 w 1568450"/>
                    <a:gd name="T9" fmla="*/ 1 h 873125"/>
                    <a:gd name="T10" fmla="*/ 42 w 1568450"/>
                    <a:gd name="T11" fmla="*/ 0 h 873125"/>
                    <a:gd name="T12" fmla="*/ 46 w 1568450"/>
                    <a:gd name="T13" fmla="*/ 0 h 873125"/>
                    <a:gd name="T14" fmla="*/ 50 w 1568450"/>
                    <a:gd name="T15" fmla="*/ 2 h 873125"/>
                    <a:gd name="T16" fmla="*/ 53 w 1568450"/>
                    <a:gd name="T17" fmla="*/ 6 h 873125"/>
                    <a:gd name="T18" fmla="*/ 57 w 1568450"/>
                    <a:gd name="T19" fmla="*/ 10 h 873125"/>
                    <a:gd name="T20" fmla="*/ 59 w 1568450"/>
                    <a:gd name="T21" fmla="*/ 17 h 873125"/>
                    <a:gd name="T22" fmla="*/ 61 w 1568450"/>
                    <a:gd name="T23" fmla="*/ 24 h 873125"/>
                    <a:gd name="T24" fmla="*/ 62 w 1568450"/>
                    <a:gd name="T25" fmla="*/ 32 h 873125"/>
                    <a:gd name="T26" fmla="*/ 62 w 1568450"/>
                    <a:gd name="T27" fmla="*/ 39 h 873125"/>
                    <a:gd name="T28" fmla="*/ 61 w 1568450"/>
                    <a:gd name="T29" fmla="*/ 47 h 873125"/>
                    <a:gd name="T30" fmla="*/ 59 w 1568450"/>
                    <a:gd name="T31" fmla="*/ 53 h 873125"/>
                    <a:gd name="T32" fmla="*/ 57 w 1568450"/>
                    <a:gd name="T33" fmla="*/ 60 h 873125"/>
                    <a:gd name="T34" fmla="*/ 54 w 1568450"/>
                    <a:gd name="T35" fmla="*/ 65 h 873125"/>
                    <a:gd name="T36" fmla="*/ 50 w 1568450"/>
                    <a:gd name="T37" fmla="*/ 68 h 873125"/>
                    <a:gd name="T38" fmla="*/ 46 w 1568450"/>
                    <a:gd name="T39" fmla="*/ 71 h 873125"/>
                    <a:gd name="T40" fmla="*/ 42 w 1568450"/>
                    <a:gd name="T41" fmla="*/ 71 h 873125"/>
                    <a:gd name="T42" fmla="*/ 38 w 1568450"/>
                    <a:gd name="T43" fmla="*/ 70 h 873125"/>
                    <a:gd name="T44" fmla="*/ 34 w 1568450"/>
                    <a:gd name="T45" fmla="*/ 66 h 873125"/>
                    <a:gd name="T46" fmla="*/ 17 w 1568450"/>
                    <a:gd name="T47" fmla="*/ 46 h 873125"/>
                    <a:gd name="T48" fmla="*/ 9 w 1568450"/>
                    <a:gd name="T49" fmla="*/ 39 h 873125"/>
                    <a:gd name="T50" fmla="*/ 0 w 1568450"/>
                    <a:gd name="T51" fmla="*/ 35 h 873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68450"/>
                    <a:gd name="T79" fmla="*/ 0 h 873125"/>
                    <a:gd name="T80" fmla="*/ 1568450 w 1568450"/>
                    <a:gd name="T81" fmla="*/ 873125 h 873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68450" h="873125">
                      <a:moveTo>
                        <a:pt x="0" y="438150"/>
                      </a:moveTo>
                      <a:lnTo>
                        <a:pt x="238125" y="390525"/>
                      </a:lnTo>
                      <a:lnTo>
                        <a:pt x="422275" y="323850"/>
                      </a:lnTo>
                      <a:lnTo>
                        <a:pt x="854075" y="53975"/>
                      </a:lnTo>
                      <a:lnTo>
                        <a:pt x="949325" y="15875"/>
                      </a:lnTo>
                      <a:lnTo>
                        <a:pt x="1054100" y="0"/>
                      </a:lnTo>
                      <a:lnTo>
                        <a:pt x="1149350" y="3175"/>
                      </a:lnTo>
                      <a:lnTo>
                        <a:pt x="1254125" y="28575"/>
                      </a:lnTo>
                      <a:lnTo>
                        <a:pt x="1349375" y="73025"/>
                      </a:lnTo>
                      <a:lnTo>
                        <a:pt x="1425575" y="130175"/>
                      </a:lnTo>
                      <a:lnTo>
                        <a:pt x="1498600" y="206375"/>
                      </a:lnTo>
                      <a:lnTo>
                        <a:pt x="1543050" y="295275"/>
                      </a:lnTo>
                      <a:lnTo>
                        <a:pt x="1565275" y="390525"/>
                      </a:lnTo>
                      <a:lnTo>
                        <a:pt x="1568450" y="482600"/>
                      </a:lnTo>
                      <a:lnTo>
                        <a:pt x="1543050" y="577850"/>
                      </a:lnTo>
                      <a:lnTo>
                        <a:pt x="1498600" y="660400"/>
                      </a:lnTo>
                      <a:lnTo>
                        <a:pt x="1435100" y="742950"/>
                      </a:lnTo>
                      <a:lnTo>
                        <a:pt x="1352550" y="803275"/>
                      </a:lnTo>
                      <a:lnTo>
                        <a:pt x="1266825" y="841375"/>
                      </a:lnTo>
                      <a:lnTo>
                        <a:pt x="1152525" y="873125"/>
                      </a:lnTo>
                      <a:lnTo>
                        <a:pt x="1060450" y="873125"/>
                      </a:lnTo>
                      <a:lnTo>
                        <a:pt x="946150" y="860425"/>
                      </a:lnTo>
                      <a:lnTo>
                        <a:pt x="854075" y="819150"/>
                      </a:lnTo>
                      <a:lnTo>
                        <a:pt x="425450" y="565150"/>
                      </a:lnTo>
                      <a:lnTo>
                        <a:pt x="228600" y="485775"/>
                      </a:lnTo>
                      <a:lnTo>
                        <a:pt x="0" y="4381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34" name="Freeform 115"/>
                <p:cNvSpPr>
                  <a:spLocks/>
                </p:cNvSpPr>
                <p:nvPr/>
              </p:nvSpPr>
              <p:spPr bwMode="auto">
                <a:xfrm rot="-1536348">
                  <a:off x="6663399" y="1388332"/>
                  <a:ext cx="265963" cy="161064"/>
                </a:xfrm>
                <a:custGeom>
                  <a:avLst/>
                  <a:gdLst>
                    <a:gd name="T0" fmla="*/ 0 w 2019300"/>
                    <a:gd name="T1" fmla="*/ 43 h 1060450"/>
                    <a:gd name="T2" fmla="*/ 13 w 2019300"/>
                    <a:gd name="T3" fmla="*/ 41 h 1060450"/>
                    <a:gd name="T4" fmla="*/ 23 w 2019300"/>
                    <a:gd name="T5" fmla="*/ 34 h 1060450"/>
                    <a:gd name="T6" fmla="*/ 46 w 2019300"/>
                    <a:gd name="T7" fmla="*/ 5 h 1060450"/>
                    <a:gd name="T8" fmla="*/ 51 w 2019300"/>
                    <a:gd name="T9" fmla="*/ 1 h 1060450"/>
                    <a:gd name="T10" fmla="*/ 57 w 2019300"/>
                    <a:gd name="T11" fmla="*/ 0 h 1060450"/>
                    <a:gd name="T12" fmla="*/ 63 w 2019300"/>
                    <a:gd name="T13" fmla="*/ 1 h 1060450"/>
                    <a:gd name="T14" fmla="*/ 68 w 2019300"/>
                    <a:gd name="T15" fmla="*/ 5 h 1060450"/>
                    <a:gd name="T16" fmla="*/ 72 w 2019300"/>
                    <a:gd name="T17" fmla="*/ 11 h 1060450"/>
                    <a:gd name="T18" fmla="*/ 76 w 2019300"/>
                    <a:gd name="T19" fmla="*/ 19 h 1060450"/>
                    <a:gd name="T20" fmla="*/ 78 w 2019300"/>
                    <a:gd name="T21" fmla="*/ 28 h 1060450"/>
                    <a:gd name="T22" fmla="*/ 80 w 2019300"/>
                    <a:gd name="T23" fmla="*/ 38 h 1060450"/>
                    <a:gd name="T24" fmla="*/ 80 w 2019300"/>
                    <a:gd name="T25" fmla="*/ 48 h 1060450"/>
                    <a:gd name="T26" fmla="*/ 79 w 2019300"/>
                    <a:gd name="T27" fmla="*/ 58 h 1060450"/>
                    <a:gd name="T28" fmla="*/ 76 w 2019300"/>
                    <a:gd name="T29" fmla="*/ 67 h 1060450"/>
                    <a:gd name="T30" fmla="*/ 72 w 2019300"/>
                    <a:gd name="T31" fmla="*/ 75 h 1060450"/>
                    <a:gd name="T32" fmla="*/ 68 w 2019300"/>
                    <a:gd name="T33" fmla="*/ 81 h 1060450"/>
                    <a:gd name="T34" fmla="*/ 63 w 2019300"/>
                    <a:gd name="T35" fmla="*/ 84 h 1060450"/>
                    <a:gd name="T36" fmla="*/ 57 w 2019300"/>
                    <a:gd name="T37" fmla="*/ 86 h 1060450"/>
                    <a:gd name="T38" fmla="*/ 51 w 2019300"/>
                    <a:gd name="T39" fmla="*/ 84 h 1060450"/>
                    <a:gd name="T40" fmla="*/ 46 w 2019300"/>
                    <a:gd name="T41" fmla="*/ 81 h 1060450"/>
                    <a:gd name="T42" fmla="*/ 23 w 2019300"/>
                    <a:gd name="T43" fmla="*/ 53 h 1060450"/>
                    <a:gd name="T44" fmla="*/ 13 w 2019300"/>
                    <a:gd name="T45" fmla="*/ 46 h 1060450"/>
                    <a:gd name="T46" fmla="*/ 0 w 2019300"/>
                    <a:gd name="T47" fmla="*/ 43 h 10604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9300"/>
                    <a:gd name="T73" fmla="*/ 0 h 1060450"/>
                    <a:gd name="T74" fmla="*/ 2019300 w 2019300"/>
                    <a:gd name="T75" fmla="*/ 1060450 h 10604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9300" h="1060450">
                      <a:moveTo>
                        <a:pt x="0" y="530225"/>
                      </a:moveTo>
                      <a:lnTo>
                        <a:pt x="317500" y="501650"/>
                      </a:lnTo>
                      <a:lnTo>
                        <a:pt x="584200" y="415925"/>
                      </a:lnTo>
                      <a:lnTo>
                        <a:pt x="1168400" y="60325"/>
                      </a:lnTo>
                      <a:lnTo>
                        <a:pt x="1292225" y="12700"/>
                      </a:lnTo>
                      <a:lnTo>
                        <a:pt x="1435100" y="0"/>
                      </a:lnTo>
                      <a:lnTo>
                        <a:pt x="1577975" y="15875"/>
                      </a:lnTo>
                      <a:lnTo>
                        <a:pt x="1708150" y="60325"/>
                      </a:lnTo>
                      <a:lnTo>
                        <a:pt x="1825625" y="136525"/>
                      </a:lnTo>
                      <a:lnTo>
                        <a:pt x="1917700" y="228600"/>
                      </a:lnTo>
                      <a:lnTo>
                        <a:pt x="1978025" y="342900"/>
                      </a:lnTo>
                      <a:lnTo>
                        <a:pt x="2016125" y="466725"/>
                      </a:lnTo>
                      <a:cubicBezTo>
                        <a:pt x="2017183" y="506942"/>
                        <a:pt x="2018242" y="547158"/>
                        <a:pt x="2019300" y="587375"/>
                      </a:cubicBezTo>
                      <a:lnTo>
                        <a:pt x="1984375" y="720725"/>
                      </a:lnTo>
                      <a:lnTo>
                        <a:pt x="1917700" y="835025"/>
                      </a:lnTo>
                      <a:lnTo>
                        <a:pt x="1828800" y="923925"/>
                      </a:lnTo>
                      <a:lnTo>
                        <a:pt x="1714500" y="996950"/>
                      </a:lnTo>
                      <a:lnTo>
                        <a:pt x="1577975" y="1041400"/>
                      </a:lnTo>
                      <a:lnTo>
                        <a:pt x="1435100" y="1060450"/>
                      </a:lnTo>
                      <a:lnTo>
                        <a:pt x="1298575" y="1044575"/>
                      </a:lnTo>
                      <a:lnTo>
                        <a:pt x="1165225" y="996950"/>
                      </a:lnTo>
                      <a:lnTo>
                        <a:pt x="577850" y="650875"/>
                      </a:lnTo>
                      <a:lnTo>
                        <a:pt x="314325" y="565150"/>
                      </a:lnTo>
                      <a:lnTo>
                        <a:pt x="0" y="5302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35" name="Freeform 116"/>
                <p:cNvSpPr>
                  <a:spLocks/>
                </p:cNvSpPr>
                <p:nvPr/>
              </p:nvSpPr>
              <p:spPr bwMode="auto">
                <a:xfrm rot="-1536348">
                  <a:off x="6692323" y="1450821"/>
                  <a:ext cx="127829" cy="73806"/>
                </a:xfrm>
                <a:custGeom>
                  <a:avLst/>
                  <a:gdLst>
                    <a:gd name="T0" fmla="*/ 0 w 1568450"/>
                    <a:gd name="T1" fmla="*/ 2 h 873125"/>
                    <a:gd name="T2" fmla="*/ 1 w 1568450"/>
                    <a:gd name="T3" fmla="*/ 2 h 873125"/>
                    <a:gd name="T4" fmla="*/ 2 w 1568450"/>
                    <a:gd name="T5" fmla="*/ 1 h 873125"/>
                    <a:gd name="T6" fmla="*/ 3 w 1568450"/>
                    <a:gd name="T7" fmla="*/ 0 h 873125"/>
                    <a:gd name="T8" fmla="*/ 3 w 1568450"/>
                    <a:gd name="T9" fmla="*/ 0 h 873125"/>
                    <a:gd name="T10" fmla="*/ 4 w 1568450"/>
                    <a:gd name="T11" fmla="*/ 0 h 873125"/>
                    <a:gd name="T12" fmla="*/ 4 w 1568450"/>
                    <a:gd name="T13" fmla="*/ 0 h 873125"/>
                    <a:gd name="T14" fmla="*/ 4 w 1568450"/>
                    <a:gd name="T15" fmla="*/ 0 h 873125"/>
                    <a:gd name="T16" fmla="*/ 5 w 1568450"/>
                    <a:gd name="T17" fmla="*/ 0 h 873125"/>
                    <a:gd name="T18" fmla="*/ 5 w 1568450"/>
                    <a:gd name="T19" fmla="*/ 1 h 873125"/>
                    <a:gd name="T20" fmla="*/ 5 w 1568450"/>
                    <a:gd name="T21" fmla="*/ 1 h 873125"/>
                    <a:gd name="T22" fmla="*/ 6 w 1568450"/>
                    <a:gd name="T23" fmla="*/ 1 h 873125"/>
                    <a:gd name="T24" fmla="*/ 6 w 1568450"/>
                    <a:gd name="T25" fmla="*/ 2 h 873125"/>
                    <a:gd name="T26" fmla="*/ 6 w 1568450"/>
                    <a:gd name="T27" fmla="*/ 2 h 873125"/>
                    <a:gd name="T28" fmla="*/ 6 w 1568450"/>
                    <a:gd name="T29" fmla="*/ 3 h 873125"/>
                    <a:gd name="T30" fmla="*/ 5 w 1568450"/>
                    <a:gd name="T31" fmla="*/ 3 h 873125"/>
                    <a:gd name="T32" fmla="*/ 5 w 1568450"/>
                    <a:gd name="T33" fmla="*/ 3 h 873125"/>
                    <a:gd name="T34" fmla="*/ 5 w 1568450"/>
                    <a:gd name="T35" fmla="*/ 3 h 873125"/>
                    <a:gd name="T36" fmla="*/ 5 w 1568450"/>
                    <a:gd name="T37" fmla="*/ 4 h 873125"/>
                    <a:gd name="T38" fmla="*/ 4 w 1568450"/>
                    <a:gd name="T39" fmla="*/ 4 h 873125"/>
                    <a:gd name="T40" fmla="*/ 4 w 1568450"/>
                    <a:gd name="T41" fmla="*/ 4 h 873125"/>
                    <a:gd name="T42" fmla="*/ 3 w 1568450"/>
                    <a:gd name="T43" fmla="*/ 4 h 873125"/>
                    <a:gd name="T44" fmla="*/ 3 w 1568450"/>
                    <a:gd name="T45" fmla="*/ 4 h 873125"/>
                    <a:gd name="T46" fmla="*/ 2 w 1568450"/>
                    <a:gd name="T47" fmla="*/ 2 h 873125"/>
                    <a:gd name="T48" fmla="*/ 1 w 1568450"/>
                    <a:gd name="T49" fmla="*/ 2 h 873125"/>
                    <a:gd name="T50" fmla="*/ 0 w 1568450"/>
                    <a:gd name="T51" fmla="*/ 2 h 873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68450"/>
                    <a:gd name="T79" fmla="*/ 0 h 873125"/>
                    <a:gd name="T80" fmla="*/ 1568450 w 1568450"/>
                    <a:gd name="T81" fmla="*/ 873125 h 873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68450" h="873125">
                      <a:moveTo>
                        <a:pt x="0" y="438150"/>
                      </a:moveTo>
                      <a:lnTo>
                        <a:pt x="238125" y="390525"/>
                      </a:lnTo>
                      <a:lnTo>
                        <a:pt x="422275" y="323850"/>
                      </a:lnTo>
                      <a:lnTo>
                        <a:pt x="854075" y="53975"/>
                      </a:lnTo>
                      <a:lnTo>
                        <a:pt x="949325" y="15875"/>
                      </a:lnTo>
                      <a:lnTo>
                        <a:pt x="1054100" y="0"/>
                      </a:lnTo>
                      <a:lnTo>
                        <a:pt x="1149350" y="3175"/>
                      </a:lnTo>
                      <a:lnTo>
                        <a:pt x="1254125" y="28575"/>
                      </a:lnTo>
                      <a:lnTo>
                        <a:pt x="1349375" y="73025"/>
                      </a:lnTo>
                      <a:lnTo>
                        <a:pt x="1425575" y="130175"/>
                      </a:lnTo>
                      <a:lnTo>
                        <a:pt x="1498600" y="206375"/>
                      </a:lnTo>
                      <a:lnTo>
                        <a:pt x="1543050" y="295275"/>
                      </a:lnTo>
                      <a:lnTo>
                        <a:pt x="1565275" y="390525"/>
                      </a:lnTo>
                      <a:lnTo>
                        <a:pt x="1568450" y="482600"/>
                      </a:lnTo>
                      <a:lnTo>
                        <a:pt x="1543050" y="577850"/>
                      </a:lnTo>
                      <a:lnTo>
                        <a:pt x="1498600" y="660400"/>
                      </a:lnTo>
                      <a:lnTo>
                        <a:pt x="1435100" y="742950"/>
                      </a:lnTo>
                      <a:lnTo>
                        <a:pt x="1352550" y="803275"/>
                      </a:lnTo>
                      <a:lnTo>
                        <a:pt x="1266825" y="841375"/>
                      </a:lnTo>
                      <a:lnTo>
                        <a:pt x="1152525" y="873125"/>
                      </a:lnTo>
                      <a:lnTo>
                        <a:pt x="1060450" y="873125"/>
                      </a:lnTo>
                      <a:lnTo>
                        <a:pt x="946150" y="860425"/>
                      </a:lnTo>
                      <a:lnTo>
                        <a:pt x="854075" y="819150"/>
                      </a:lnTo>
                      <a:lnTo>
                        <a:pt x="425450" y="565150"/>
                      </a:lnTo>
                      <a:lnTo>
                        <a:pt x="228600" y="485775"/>
                      </a:lnTo>
                      <a:lnTo>
                        <a:pt x="0" y="438150"/>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sp>
              <p:nvSpPr>
                <p:cNvPr id="36" name="Freeform 117"/>
                <p:cNvSpPr>
                  <a:spLocks/>
                </p:cNvSpPr>
                <p:nvPr/>
              </p:nvSpPr>
              <p:spPr bwMode="auto">
                <a:xfrm rot="-1536348">
                  <a:off x="6660114" y="1345226"/>
                  <a:ext cx="331861" cy="215860"/>
                </a:xfrm>
                <a:custGeom>
                  <a:avLst/>
                  <a:gdLst>
                    <a:gd name="T0" fmla="*/ 0 w 2019300"/>
                    <a:gd name="T1" fmla="*/ 185 h 1060450"/>
                    <a:gd name="T2" fmla="*/ 38 w 2019300"/>
                    <a:gd name="T3" fmla="*/ 175 h 1060450"/>
                    <a:gd name="T4" fmla="*/ 70 w 2019300"/>
                    <a:gd name="T5" fmla="*/ 145 h 1060450"/>
                    <a:gd name="T6" fmla="*/ 140 w 2019300"/>
                    <a:gd name="T7" fmla="*/ 21 h 1060450"/>
                    <a:gd name="T8" fmla="*/ 155 w 2019300"/>
                    <a:gd name="T9" fmla="*/ 4 h 1060450"/>
                    <a:gd name="T10" fmla="*/ 172 w 2019300"/>
                    <a:gd name="T11" fmla="*/ 0 h 1060450"/>
                    <a:gd name="T12" fmla="*/ 189 w 2019300"/>
                    <a:gd name="T13" fmla="*/ 5 h 1060450"/>
                    <a:gd name="T14" fmla="*/ 205 w 2019300"/>
                    <a:gd name="T15" fmla="*/ 21 h 1060450"/>
                    <a:gd name="T16" fmla="*/ 219 w 2019300"/>
                    <a:gd name="T17" fmla="*/ 48 h 1060450"/>
                    <a:gd name="T18" fmla="*/ 230 w 2019300"/>
                    <a:gd name="T19" fmla="*/ 80 h 1060450"/>
                    <a:gd name="T20" fmla="*/ 237 w 2019300"/>
                    <a:gd name="T21" fmla="*/ 120 h 1060450"/>
                    <a:gd name="T22" fmla="*/ 242 w 2019300"/>
                    <a:gd name="T23" fmla="*/ 163 h 1060450"/>
                    <a:gd name="T24" fmla="*/ 242 w 2019300"/>
                    <a:gd name="T25" fmla="*/ 205 h 1060450"/>
                    <a:gd name="T26" fmla="*/ 238 w 2019300"/>
                    <a:gd name="T27" fmla="*/ 252 h 1060450"/>
                    <a:gd name="T28" fmla="*/ 230 w 2019300"/>
                    <a:gd name="T29" fmla="*/ 292 h 1060450"/>
                    <a:gd name="T30" fmla="*/ 219 w 2019300"/>
                    <a:gd name="T31" fmla="*/ 323 h 1060450"/>
                    <a:gd name="T32" fmla="*/ 206 w 2019300"/>
                    <a:gd name="T33" fmla="*/ 348 h 1060450"/>
                    <a:gd name="T34" fmla="*/ 189 w 2019300"/>
                    <a:gd name="T35" fmla="*/ 364 h 1060450"/>
                    <a:gd name="T36" fmla="*/ 172 w 2019300"/>
                    <a:gd name="T37" fmla="*/ 371 h 1060450"/>
                    <a:gd name="T38" fmla="*/ 156 w 2019300"/>
                    <a:gd name="T39" fmla="*/ 365 h 1060450"/>
                    <a:gd name="T40" fmla="*/ 140 w 2019300"/>
                    <a:gd name="T41" fmla="*/ 348 h 1060450"/>
                    <a:gd name="T42" fmla="*/ 69 w 2019300"/>
                    <a:gd name="T43" fmla="*/ 228 h 1060450"/>
                    <a:gd name="T44" fmla="*/ 38 w 2019300"/>
                    <a:gd name="T45" fmla="*/ 197 h 1060450"/>
                    <a:gd name="T46" fmla="*/ 0 w 2019300"/>
                    <a:gd name="T47" fmla="*/ 185 h 10604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9300"/>
                    <a:gd name="T73" fmla="*/ 0 h 1060450"/>
                    <a:gd name="T74" fmla="*/ 2019300 w 2019300"/>
                    <a:gd name="T75" fmla="*/ 1060450 h 10604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9300" h="1060450">
                      <a:moveTo>
                        <a:pt x="0" y="530225"/>
                      </a:moveTo>
                      <a:lnTo>
                        <a:pt x="317500" y="501650"/>
                      </a:lnTo>
                      <a:lnTo>
                        <a:pt x="584200" y="415925"/>
                      </a:lnTo>
                      <a:lnTo>
                        <a:pt x="1168400" y="60325"/>
                      </a:lnTo>
                      <a:lnTo>
                        <a:pt x="1292225" y="12700"/>
                      </a:lnTo>
                      <a:lnTo>
                        <a:pt x="1435100" y="0"/>
                      </a:lnTo>
                      <a:lnTo>
                        <a:pt x="1577975" y="15875"/>
                      </a:lnTo>
                      <a:lnTo>
                        <a:pt x="1708150" y="60325"/>
                      </a:lnTo>
                      <a:lnTo>
                        <a:pt x="1825625" y="136525"/>
                      </a:lnTo>
                      <a:lnTo>
                        <a:pt x="1917700" y="228600"/>
                      </a:lnTo>
                      <a:lnTo>
                        <a:pt x="1978025" y="342900"/>
                      </a:lnTo>
                      <a:lnTo>
                        <a:pt x="2016125" y="466725"/>
                      </a:lnTo>
                      <a:cubicBezTo>
                        <a:pt x="2017183" y="506942"/>
                        <a:pt x="2018242" y="547158"/>
                        <a:pt x="2019300" y="587375"/>
                      </a:cubicBezTo>
                      <a:lnTo>
                        <a:pt x="1984375" y="720725"/>
                      </a:lnTo>
                      <a:lnTo>
                        <a:pt x="1917700" y="835025"/>
                      </a:lnTo>
                      <a:lnTo>
                        <a:pt x="1828800" y="923925"/>
                      </a:lnTo>
                      <a:lnTo>
                        <a:pt x="1714500" y="996950"/>
                      </a:lnTo>
                      <a:lnTo>
                        <a:pt x="1577975" y="1041400"/>
                      </a:lnTo>
                      <a:lnTo>
                        <a:pt x="1435100" y="1060450"/>
                      </a:lnTo>
                      <a:lnTo>
                        <a:pt x="1298575" y="1044575"/>
                      </a:lnTo>
                      <a:lnTo>
                        <a:pt x="1165225" y="996950"/>
                      </a:lnTo>
                      <a:lnTo>
                        <a:pt x="577850" y="650875"/>
                      </a:lnTo>
                      <a:lnTo>
                        <a:pt x="314325" y="565150"/>
                      </a:lnTo>
                      <a:lnTo>
                        <a:pt x="0" y="530225"/>
                      </a:lnTo>
                      <a:close/>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endParaRPr lang="en-US"/>
                </a:p>
              </p:txBody>
            </p:sp>
          </p:grpSp>
          <p:cxnSp>
            <p:nvCxnSpPr>
              <p:cNvPr id="32" name="Straight Connector 113"/>
              <p:cNvCxnSpPr>
                <a:cxnSpLocks noChangeShapeType="1"/>
              </p:cNvCxnSpPr>
              <p:nvPr/>
            </p:nvCxnSpPr>
            <p:spPr bwMode="auto">
              <a:xfrm flipV="1">
                <a:off x="6415050" y="1393031"/>
                <a:ext cx="526294" cy="277076"/>
              </a:xfrm>
              <a:prstGeom prst="line">
                <a:avLst/>
              </a:prstGeom>
              <a:noFill/>
              <a:ln w="28575">
                <a:solidFill>
                  <a:srgbClr val="5F1FBD"/>
                </a:solidFill>
                <a:round/>
                <a:headEnd/>
                <a:tailEnd/>
              </a:ln>
              <a:extLst>
                <a:ext uri="{909E8E84-426E-40dd-AFC4-6F175D3DCCD1}">
                  <a14:hiddenFill xmlns:a14="http://schemas.microsoft.com/office/drawing/2010/main">
                    <a:noFill/>
                  </a14:hiddenFill>
                </a:ext>
              </a:extLst>
            </p:spPr>
          </p:cxnSp>
        </p:grpSp>
        <p:grpSp>
          <p:nvGrpSpPr>
            <p:cNvPr id="25" name="Group 106"/>
            <p:cNvGrpSpPr>
              <a:grpSpLocks/>
            </p:cNvGrpSpPr>
            <p:nvPr/>
          </p:nvGrpSpPr>
          <p:grpSpPr bwMode="auto">
            <a:xfrm>
              <a:off x="6882367" y="532275"/>
              <a:ext cx="1026322" cy="646971"/>
              <a:chOff x="6882367" y="189339"/>
              <a:chExt cx="1026322" cy="646971"/>
            </a:xfrm>
          </p:grpSpPr>
          <p:grpSp>
            <p:nvGrpSpPr>
              <p:cNvPr id="26" name="Group 108"/>
              <p:cNvGrpSpPr>
                <a:grpSpLocks/>
              </p:cNvGrpSpPr>
              <p:nvPr/>
            </p:nvGrpSpPr>
            <p:grpSpPr bwMode="auto">
              <a:xfrm>
                <a:off x="6882367" y="466570"/>
                <a:ext cx="752029" cy="369740"/>
                <a:chOff x="6591855" y="1166657"/>
                <a:chExt cx="752029" cy="369740"/>
              </a:xfrm>
            </p:grpSpPr>
            <p:sp>
              <p:nvSpPr>
                <p:cNvPr id="28" name="Arc 27"/>
                <p:cNvSpPr/>
                <p:nvPr/>
              </p:nvSpPr>
              <p:spPr>
                <a:xfrm rot="20015699">
                  <a:off x="6687587" y="1342064"/>
                  <a:ext cx="654177" cy="193944"/>
                </a:xfrm>
                <a:prstGeom prst="arc">
                  <a:avLst/>
                </a:prstGeom>
                <a:ln>
                  <a:solidFill>
                    <a:srgbClr val="4A7EBB"/>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a:defRPr/>
                  </a:pPr>
                  <a:endParaRPr lang="en-US"/>
                </a:p>
              </p:txBody>
            </p:sp>
            <p:sp>
              <p:nvSpPr>
                <p:cNvPr id="29" name="Arc 28"/>
                <p:cNvSpPr/>
                <p:nvPr/>
              </p:nvSpPr>
              <p:spPr>
                <a:xfrm rot="19840219" flipV="1">
                  <a:off x="6587395" y="1163613"/>
                  <a:ext cx="652589" cy="192354"/>
                </a:xfrm>
                <a:prstGeom prst="arc">
                  <a:avLst/>
                </a:prstGeom>
                <a:ln>
                  <a:solidFill>
                    <a:srgbClr val="4A7EBB"/>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a:defRPr/>
                  </a:pPr>
                  <a:endParaRPr lang="en-US"/>
                </a:p>
              </p:txBody>
            </p:sp>
          </p:grpSp>
          <p:sp>
            <p:nvSpPr>
              <p:cNvPr id="27" name="Oval 26"/>
              <p:cNvSpPr/>
              <p:nvPr/>
            </p:nvSpPr>
            <p:spPr>
              <a:xfrm>
                <a:off x="7486332" y="189339"/>
                <a:ext cx="422357" cy="42127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grpSp>
      </p:grpSp>
      <p:cxnSp>
        <p:nvCxnSpPr>
          <p:cNvPr id="41" name="Straight Connector 104"/>
          <p:cNvCxnSpPr>
            <a:cxnSpLocks noChangeShapeType="1"/>
          </p:cNvCxnSpPr>
          <p:nvPr/>
        </p:nvCxnSpPr>
        <p:spPr bwMode="auto">
          <a:xfrm rot="1029669" flipV="1">
            <a:off x="6141598" y="3582928"/>
            <a:ext cx="526191" cy="276693"/>
          </a:xfrm>
          <a:prstGeom prst="line">
            <a:avLst/>
          </a:prstGeom>
          <a:noFill/>
          <a:ln w="9525">
            <a:solidFill>
              <a:srgbClr val="4A7EBB"/>
            </a:solidFill>
            <a:round/>
            <a:headEnd/>
            <a:tailEnd/>
          </a:ln>
          <a:extLst>
            <a:ext uri="{909E8E84-426E-40dd-AFC4-6F175D3DCCD1}">
              <a14:hiddenFill xmlns:a14="http://schemas.microsoft.com/office/drawing/2010/main">
                <a:noFill/>
              </a14:hiddenFill>
            </a:ext>
          </a:extLst>
        </p:spPr>
      </p:cxnSp>
      <p:cxnSp>
        <p:nvCxnSpPr>
          <p:cNvPr id="42" name="Straight Connector 41"/>
          <p:cNvCxnSpPr/>
          <p:nvPr/>
        </p:nvCxnSpPr>
        <p:spPr bwMode="auto">
          <a:xfrm rot="2283539" flipV="1">
            <a:off x="5457825" y="3697289"/>
            <a:ext cx="201613" cy="125412"/>
          </a:xfrm>
          <a:prstGeom prst="line">
            <a:avLst/>
          </a:prstGeom>
          <a:ln w="28575">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auto">
          <a:xfrm>
            <a:off x="4597400" y="3639608"/>
            <a:ext cx="361950" cy="476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auto">
          <a:xfrm rot="3025833" flipV="1">
            <a:off x="5017294" y="3534569"/>
            <a:ext cx="373062" cy="36195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6" idx="1"/>
          </p:cNvCxnSpPr>
          <p:nvPr/>
        </p:nvCxnSpPr>
        <p:spPr bwMode="auto">
          <a:xfrm>
            <a:off x="3941763" y="3349625"/>
            <a:ext cx="606425" cy="269875"/>
          </a:xfrm>
          <a:prstGeom prst="line">
            <a:avLst/>
          </a:prstGeom>
          <a:ln w="25400">
            <a:solidFill>
              <a:srgbClr val="008080"/>
            </a:solidFill>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bwMode="auto">
          <a:xfrm rot="1440000">
            <a:off x="4545013" y="3605212"/>
            <a:ext cx="55562" cy="49212"/>
          </a:xfrm>
          <a:prstGeom prst="roundRect">
            <a:avLst/>
          </a:prstGeom>
          <a:ln>
            <a:solidFill>
              <a:srgbClr val="8D58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47" name="Rounded Rectangle 46"/>
          <p:cNvSpPr/>
          <p:nvPr/>
        </p:nvSpPr>
        <p:spPr bwMode="auto">
          <a:xfrm rot="1063620">
            <a:off x="5303015" y="3502906"/>
            <a:ext cx="852803" cy="96311"/>
          </a:xfrm>
          <a:prstGeom prst="roundRect">
            <a:avLst/>
          </a:prstGeom>
          <a:noFill/>
          <a:ln w="25400" cmpd="sng">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cxnSp>
        <p:nvCxnSpPr>
          <p:cNvPr id="48" name="Straight Connector 47"/>
          <p:cNvCxnSpPr>
            <a:cxnSpLocks noChangeShapeType="1"/>
          </p:cNvCxnSpPr>
          <p:nvPr/>
        </p:nvCxnSpPr>
        <p:spPr bwMode="auto">
          <a:xfrm>
            <a:off x="311151" y="1744663"/>
            <a:ext cx="5016500" cy="1625600"/>
          </a:xfrm>
          <a:prstGeom prst="line">
            <a:avLst/>
          </a:prstGeom>
          <a:noFill/>
          <a:ln w="25400">
            <a:solidFill>
              <a:srgbClr val="FF0000"/>
            </a:solidFill>
            <a:prstDash val="sysDash"/>
            <a:round/>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9" name="Freeform 48"/>
          <p:cNvSpPr>
            <a:spLocks/>
          </p:cNvSpPr>
          <p:nvPr/>
        </p:nvSpPr>
        <p:spPr bwMode="auto">
          <a:xfrm rot="16749996" flipV="1">
            <a:off x="6125369" y="3701256"/>
            <a:ext cx="71438" cy="79375"/>
          </a:xfrm>
          <a:custGeom>
            <a:avLst/>
            <a:gdLst>
              <a:gd name="T0" fmla="*/ 0 w 146050"/>
              <a:gd name="T1" fmla="*/ 107284 h 80673"/>
              <a:gd name="T2" fmla="*/ 47467 w 146050"/>
              <a:gd name="T3" fmla="*/ 14393 h 80673"/>
              <a:gd name="T4" fmla="*/ 128440 w 146050"/>
              <a:gd name="T5" fmla="*/ 1727 h 80673"/>
              <a:gd name="T6" fmla="*/ 0 60000 65536"/>
              <a:gd name="T7" fmla="*/ 0 60000 65536"/>
              <a:gd name="T8" fmla="*/ 0 60000 65536"/>
              <a:gd name="T9" fmla="*/ 0 w 146050"/>
              <a:gd name="T10" fmla="*/ 0 h 80673"/>
              <a:gd name="T11" fmla="*/ 146050 w 146050"/>
              <a:gd name="T12" fmla="*/ 80673 h 80673"/>
            </a:gdLst>
            <a:ahLst/>
            <a:cxnLst>
              <a:cxn ang="T6">
                <a:pos x="T0" y="T1"/>
              </a:cxn>
              <a:cxn ang="T7">
                <a:pos x="T2" y="T3"/>
              </a:cxn>
              <a:cxn ang="T8">
                <a:pos x="T4" y="T5"/>
              </a:cxn>
            </a:cxnLst>
            <a:rect l="T9" t="T10" r="T11" b="T12"/>
            <a:pathLst>
              <a:path w="146050" h="80673">
                <a:moveTo>
                  <a:pt x="0" y="80673"/>
                </a:moveTo>
                <a:cubicBezTo>
                  <a:pt x="14816" y="52362"/>
                  <a:pt x="29633" y="24052"/>
                  <a:pt x="53975" y="10823"/>
                </a:cubicBezTo>
                <a:cubicBezTo>
                  <a:pt x="78317" y="-2406"/>
                  <a:pt x="112183" y="-554"/>
                  <a:pt x="146050" y="1298"/>
                </a:cubicBezTo>
              </a:path>
            </a:pathLst>
          </a:custGeom>
          <a:noFill/>
          <a:ln w="9525" cap="flat" cmpd="sng">
            <a:solidFill>
              <a:srgbClr val="008080"/>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sp>
        <p:nvSpPr>
          <p:cNvPr id="50" name="Freeform 49"/>
          <p:cNvSpPr>
            <a:spLocks/>
          </p:cNvSpPr>
          <p:nvPr/>
        </p:nvSpPr>
        <p:spPr bwMode="auto">
          <a:xfrm rot="11674642" flipV="1">
            <a:off x="6110288" y="3640138"/>
            <a:ext cx="104775" cy="66675"/>
          </a:xfrm>
          <a:custGeom>
            <a:avLst/>
            <a:gdLst>
              <a:gd name="T0" fmla="*/ 0 w 146050"/>
              <a:gd name="T1" fmla="*/ 107284 h 80673"/>
              <a:gd name="T2" fmla="*/ 57378 w 146050"/>
              <a:gd name="T3" fmla="*/ 14393 h 80673"/>
              <a:gd name="T4" fmla="*/ 155258 w 146050"/>
              <a:gd name="T5" fmla="*/ 1727 h 80673"/>
              <a:gd name="T6" fmla="*/ 0 60000 65536"/>
              <a:gd name="T7" fmla="*/ 0 60000 65536"/>
              <a:gd name="T8" fmla="*/ 0 60000 65536"/>
              <a:gd name="T9" fmla="*/ 0 w 146050"/>
              <a:gd name="T10" fmla="*/ 0 h 80673"/>
              <a:gd name="T11" fmla="*/ 146050 w 146050"/>
              <a:gd name="T12" fmla="*/ 80673 h 80673"/>
            </a:gdLst>
            <a:ahLst/>
            <a:cxnLst>
              <a:cxn ang="T6">
                <a:pos x="T0" y="T1"/>
              </a:cxn>
              <a:cxn ang="T7">
                <a:pos x="T2" y="T3"/>
              </a:cxn>
              <a:cxn ang="T8">
                <a:pos x="T4" y="T5"/>
              </a:cxn>
            </a:cxnLst>
            <a:rect l="T9" t="T10" r="T11" b="T12"/>
            <a:pathLst>
              <a:path w="146050" h="80673">
                <a:moveTo>
                  <a:pt x="0" y="80673"/>
                </a:moveTo>
                <a:cubicBezTo>
                  <a:pt x="14816" y="52362"/>
                  <a:pt x="29633" y="24052"/>
                  <a:pt x="53975" y="10823"/>
                </a:cubicBezTo>
                <a:cubicBezTo>
                  <a:pt x="78317" y="-2406"/>
                  <a:pt x="112183" y="-554"/>
                  <a:pt x="146050" y="1298"/>
                </a:cubicBezTo>
              </a:path>
            </a:pathLst>
          </a:custGeom>
          <a:noFill/>
          <a:ln w="9525" cap="flat" cmpd="sng">
            <a:solidFill>
              <a:srgbClr val="008080"/>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sp>
        <p:nvSpPr>
          <p:cNvPr id="51" name="Freeform 50"/>
          <p:cNvSpPr>
            <a:spLocks/>
          </p:cNvSpPr>
          <p:nvPr/>
        </p:nvSpPr>
        <p:spPr bwMode="auto">
          <a:xfrm rot="14404172" flipV="1">
            <a:off x="6097369" y="3727174"/>
            <a:ext cx="50325" cy="45899"/>
          </a:xfrm>
          <a:custGeom>
            <a:avLst/>
            <a:gdLst>
              <a:gd name="T0" fmla="*/ 0 w 146050"/>
              <a:gd name="T1" fmla="*/ 85125 h 80673"/>
              <a:gd name="T2" fmla="*/ 38642 w 146050"/>
              <a:gd name="T3" fmla="*/ 11421 h 80673"/>
              <a:gd name="T4" fmla="*/ 104559 w 146050"/>
              <a:gd name="T5" fmla="*/ 1370 h 80673"/>
              <a:gd name="T6" fmla="*/ 0 60000 65536"/>
              <a:gd name="T7" fmla="*/ 0 60000 65536"/>
              <a:gd name="T8" fmla="*/ 0 60000 65536"/>
              <a:gd name="T9" fmla="*/ 0 w 146050"/>
              <a:gd name="T10" fmla="*/ 0 h 80673"/>
              <a:gd name="T11" fmla="*/ 146050 w 146050"/>
              <a:gd name="T12" fmla="*/ 80673 h 80673"/>
            </a:gdLst>
            <a:ahLst/>
            <a:cxnLst>
              <a:cxn ang="T6">
                <a:pos x="T0" y="T1"/>
              </a:cxn>
              <a:cxn ang="T7">
                <a:pos x="T2" y="T3"/>
              </a:cxn>
              <a:cxn ang="T8">
                <a:pos x="T4" y="T5"/>
              </a:cxn>
            </a:cxnLst>
            <a:rect l="T9" t="T10" r="T11" b="T12"/>
            <a:pathLst>
              <a:path w="146050" h="80673">
                <a:moveTo>
                  <a:pt x="0" y="80673"/>
                </a:moveTo>
                <a:cubicBezTo>
                  <a:pt x="14816" y="52362"/>
                  <a:pt x="29633" y="24052"/>
                  <a:pt x="53975" y="10823"/>
                </a:cubicBezTo>
                <a:cubicBezTo>
                  <a:pt x="78317" y="-2406"/>
                  <a:pt x="112183" y="-554"/>
                  <a:pt x="146050" y="1298"/>
                </a:cubicBezTo>
              </a:path>
            </a:pathLst>
          </a:custGeom>
          <a:noFill/>
          <a:ln w="9525" cap="flat" cmpd="sng">
            <a:solidFill>
              <a:srgbClr val="008080"/>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cxnSp>
        <p:nvCxnSpPr>
          <p:cNvPr id="52" name="Straight Connector 51"/>
          <p:cNvCxnSpPr>
            <a:cxnSpLocks noChangeShapeType="1"/>
          </p:cNvCxnSpPr>
          <p:nvPr/>
        </p:nvCxnSpPr>
        <p:spPr bwMode="auto">
          <a:xfrm>
            <a:off x="330200" y="2425700"/>
            <a:ext cx="1898650" cy="596900"/>
          </a:xfrm>
          <a:prstGeom prst="line">
            <a:avLst/>
          </a:prstGeom>
          <a:noFill/>
          <a:ln w="25400">
            <a:solidFill>
              <a:srgbClr val="FF0000"/>
            </a:solidFill>
            <a:prstDash val="sysDash"/>
            <a:round/>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3" name="Straight Connector 52"/>
          <p:cNvCxnSpPr/>
          <p:nvPr/>
        </p:nvCxnSpPr>
        <p:spPr>
          <a:xfrm>
            <a:off x="3802063" y="3444875"/>
            <a:ext cx="427037" cy="187325"/>
          </a:xfrm>
          <a:prstGeom prst="line">
            <a:avLst/>
          </a:prstGeom>
          <a:ln w="25400">
            <a:solidFill>
              <a:srgbClr val="008080"/>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bwMode="auto">
          <a:xfrm>
            <a:off x="0" y="6413500"/>
            <a:ext cx="787400" cy="330200"/>
          </a:xfrm>
          <a:prstGeom prst="rect">
            <a:avLst/>
          </a:prstGeom>
          <a:solidFill>
            <a:srgbClr val="B9B0AC"/>
          </a:solidFill>
          <a:ln w="12699" cap="flat" cmpd="sng" algn="ctr">
            <a:noFill/>
            <a:prstDash val="solid"/>
            <a:round/>
            <a:headEnd type="none" w="med" len="med"/>
            <a:tailEnd type="none" w="med" len="med"/>
          </a:ln>
          <a:effectLst>
            <a:softEdge rad="50800"/>
          </a:effectLst>
        </p:spPr>
        <p:txBody>
          <a:bodyPr lIns="90488" tIns="44450" rIns="90488" bIns="44450" anchor="ctr"/>
          <a:lstStyle/>
          <a:p>
            <a:pPr>
              <a:defRPr/>
            </a:pPr>
            <a:endParaRPr lang="en-US">
              <a:latin typeface="Arial Unicode MS" pitchFamily="34" charset="-128"/>
            </a:endParaRPr>
          </a:p>
        </p:txBody>
      </p:sp>
      <p:cxnSp>
        <p:nvCxnSpPr>
          <p:cNvPr id="55" name="Straight Connector 54"/>
          <p:cNvCxnSpPr>
            <a:cxnSpLocks noChangeShapeType="1"/>
          </p:cNvCxnSpPr>
          <p:nvPr/>
        </p:nvCxnSpPr>
        <p:spPr bwMode="auto">
          <a:xfrm>
            <a:off x="285751" y="1833563"/>
            <a:ext cx="5016500" cy="1625600"/>
          </a:xfrm>
          <a:prstGeom prst="line">
            <a:avLst/>
          </a:prstGeom>
          <a:noFill/>
          <a:ln w="25400">
            <a:solidFill>
              <a:srgbClr val="FF0000"/>
            </a:solidFill>
            <a:prstDash val="sysDash"/>
            <a:round/>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6" name="TextBox 55"/>
          <p:cNvSpPr txBox="1"/>
          <p:nvPr/>
        </p:nvSpPr>
        <p:spPr>
          <a:xfrm>
            <a:off x="311150" y="2571750"/>
            <a:ext cx="673394" cy="307777"/>
          </a:xfrm>
          <a:prstGeom prst="rect">
            <a:avLst/>
          </a:prstGeom>
          <a:noFill/>
        </p:spPr>
        <p:txBody>
          <a:bodyPr wrap="none" rtlCol="0">
            <a:spAutoFit/>
          </a:bodyPr>
          <a:lstStyle/>
          <a:p>
            <a:r>
              <a:rPr lang="en-US" sz="1400" b="1" dirty="0" smtClean="0">
                <a:solidFill>
                  <a:srgbClr val="FF0000"/>
                </a:solidFill>
                <a:latin typeface="Arial"/>
                <a:cs typeface="Arial"/>
              </a:rPr>
              <a:t>LBNE</a:t>
            </a:r>
            <a:endParaRPr lang="en-US" sz="1400" b="1" dirty="0">
              <a:solidFill>
                <a:srgbClr val="FF0000"/>
              </a:solidFill>
              <a:latin typeface="Arial"/>
              <a:cs typeface="Arial"/>
            </a:endParaRPr>
          </a:p>
        </p:txBody>
      </p:sp>
      <p:sp>
        <p:nvSpPr>
          <p:cNvPr id="58" name="TextBox 57"/>
          <p:cNvSpPr txBox="1"/>
          <p:nvPr/>
        </p:nvSpPr>
        <p:spPr>
          <a:xfrm>
            <a:off x="3682191" y="2728828"/>
            <a:ext cx="1249060" cy="738664"/>
          </a:xfrm>
          <a:prstGeom prst="rect">
            <a:avLst/>
          </a:prstGeom>
          <a:noFill/>
        </p:spPr>
        <p:txBody>
          <a:bodyPr wrap="none" rtlCol="0">
            <a:spAutoFit/>
          </a:bodyPr>
          <a:lstStyle/>
          <a:p>
            <a:pPr algn="ctr"/>
            <a:r>
              <a:rPr lang="en-US" sz="1400" b="1" dirty="0" err="1" smtClean="0">
                <a:solidFill>
                  <a:srgbClr val="36868F"/>
                </a:solidFill>
                <a:latin typeface="Arial"/>
                <a:cs typeface="Arial"/>
              </a:rPr>
              <a:t>Buncher</a:t>
            </a:r>
            <a:r>
              <a:rPr lang="en-US" sz="1400" b="1" dirty="0" smtClean="0">
                <a:solidFill>
                  <a:srgbClr val="36868F"/>
                </a:solidFill>
                <a:latin typeface="Arial"/>
                <a:cs typeface="Arial"/>
              </a:rPr>
              <a:t>/</a:t>
            </a:r>
          </a:p>
          <a:p>
            <a:pPr algn="ctr"/>
            <a:r>
              <a:rPr lang="en-US" sz="1400" b="1" dirty="0" smtClean="0">
                <a:solidFill>
                  <a:srgbClr val="36868F"/>
                </a:solidFill>
                <a:latin typeface="Arial"/>
                <a:cs typeface="Arial"/>
              </a:rPr>
              <a:t>Compressor</a:t>
            </a:r>
          </a:p>
          <a:p>
            <a:pPr algn="ctr"/>
            <a:r>
              <a:rPr lang="en-US" sz="1400" b="1" dirty="0" smtClean="0">
                <a:solidFill>
                  <a:srgbClr val="36868F"/>
                </a:solidFill>
                <a:latin typeface="Arial"/>
                <a:cs typeface="Arial"/>
              </a:rPr>
              <a:t>Rings</a:t>
            </a:r>
            <a:endParaRPr lang="en-US" sz="1400" b="1" dirty="0">
              <a:solidFill>
                <a:srgbClr val="36868F"/>
              </a:solidFill>
              <a:latin typeface="Arial"/>
              <a:cs typeface="Arial"/>
            </a:endParaRPr>
          </a:p>
        </p:txBody>
      </p:sp>
      <p:sp>
        <p:nvSpPr>
          <p:cNvPr id="57" name="TextBox 56"/>
          <p:cNvSpPr txBox="1"/>
          <p:nvPr/>
        </p:nvSpPr>
        <p:spPr>
          <a:xfrm>
            <a:off x="1212850" y="1795462"/>
            <a:ext cx="929286" cy="307777"/>
          </a:xfrm>
          <a:prstGeom prst="rect">
            <a:avLst/>
          </a:prstGeom>
          <a:noFill/>
        </p:spPr>
        <p:txBody>
          <a:bodyPr wrap="none" rtlCol="0">
            <a:spAutoFit/>
          </a:bodyPr>
          <a:lstStyle/>
          <a:p>
            <a:r>
              <a:rPr lang="en-US" sz="1400" b="1" dirty="0" smtClean="0">
                <a:solidFill>
                  <a:srgbClr val="FF0000"/>
                </a:solidFill>
                <a:latin typeface="Arial"/>
                <a:cs typeface="Arial"/>
              </a:rPr>
              <a:t>To SURF</a:t>
            </a:r>
            <a:endParaRPr lang="en-US" sz="1400" b="1" dirty="0">
              <a:solidFill>
                <a:srgbClr val="FF0000"/>
              </a:solidFill>
              <a:latin typeface="Arial"/>
              <a:cs typeface="Arial"/>
            </a:endParaRPr>
          </a:p>
        </p:txBody>
      </p:sp>
      <p:sp>
        <p:nvSpPr>
          <p:cNvPr id="59" name="TextBox 58"/>
          <p:cNvSpPr txBox="1"/>
          <p:nvPr/>
        </p:nvSpPr>
        <p:spPr>
          <a:xfrm>
            <a:off x="3707632" y="4857750"/>
            <a:ext cx="962949" cy="523220"/>
          </a:xfrm>
          <a:prstGeom prst="rect">
            <a:avLst/>
          </a:prstGeom>
          <a:solidFill>
            <a:schemeClr val="accent5">
              <a:lumMod val="75000"/>
              <a:alpha val="60000"/>
            </a:schemeClr>
          </a:solidFill>
        </p:spPr>
        <p:txBody>
          <a:bodyPr wrap="none" rtlCol="0">
            <a:spAutoFit/>
          </a:bodyPr>
          <a:lstStyle/>
          <a:p>
            <a:pPr algn="ctr"/>
            <a:r>
              <a:rPr lang="en-US" sz="1400" b="1" dirty="0" smtClean="0">
                <a:ln>
                  <a:solidFill>
                    <a:schemeClr val="tx2">
                      <a:alpha val="25000"/>
                    </a:schemeClr>
                  </a:solidFill>
                </a:ln>
                <a:solidFill>
                  <a:srgbClr val="FF00FF"/>
                </a:solidFill>
                <a:latin typeface="Arial"/>
                <a:cs typeface="Arial"/>
              </a:rPr>
              <a:t>Project X</a:t>
            </a:r>
            <a:br>
              <a:rPr lang="en-US" sz="1400" b="1" dirty="0" smtClean="0">
                <a:ln>
                  <a:solidFill>
                    <a:schemeClr val="tx2">
                      <a:alpha val="25000"/>
                    </a:schemeClr>
                  </a:solidFill>
                </a:ln>
                <a:solidFill>
                  <a:srgbClr val="FF00FF"/>
                </a:solidFill>
                <a:latin typeface="Arial"/>
                <a:cs typeface="Arial"/>
              </a:rPr>
            </a:br>
            <a:r>
              <a:rPr lang="en-US" sz="1400" b="1" dirty="0" smtClean="0">
                <a:ln>
                  <a:solidFill>
                    <a:schemeClr val="tx2">
                      <a:alpha val="25000"/>
                    </a:schemeClr>
                  </a:solidFill>
                </a:ln>
                <a:solidFill>
                  <a:srgbClr val="FF00FF"/>
                </a:solidFill>
                <a:latin typeface="Arial"/>
                <a:cs typeface="Arial"/>
              </a:rPr>
              <a:t>Stage I</a:t>
            </a:r>
            <a:endParaRPr lang="en-US" sz="1400" b="1" dirty="0">
              <a:ln>
                <a:solidFill>
                  <a:schemeClr val="tx2">
                    <a:alpha val="25000"/>
                  </a:schemeClr>
                </a:solidFill>
              </a:ln>
              <a:solidFill>
                <a:srgbClr val="FF00FF"/>
              </a:solidFill>
              <a:latin typeface="Arial"/>
              <a:cs typeface="Arial"/>
            </a:endParaRPr>
          </a:p>
        </p:txBody>
      </p:sp>
      <p:sp>
        <p:nvSpPr>
          <p:cNvPr id="60" name="TextBox 59"/>
          <p:cNvSpPr txBox="1"/>
          <p:nvPr/>
        </p:nvSpPr>
        <p:spPr>
          <a:xfrm>
            <a:off x="6663228" y="4549120"/>
            <a:ext cx="962949" cy="523220"/>
          </a:xfrm>
          <a:prstGeom prst="rect">
            <a:avLst/>
          </a:prstGeom>
          <a:solidFill>
            <a:schemeClr val="accent5">
              <a:lumMod val="75000"/>
              <a:alpha val="60000"/>
            </a:schemeClr>
          </a:solidFill>
        </p:spPr>
        <p:txBody>
          <a:bodyPr wrap="none" rtlCol="0">
            <a:spAutoFit/>
          </a:bodyPr>
          <a:lstStyle/>
          <a:p>
            <a:pPr algn="ctr"/>
            <a:r>
              <a:rPr lang="en-US" sz="1400" b="1" dirty="0" smtClean="0">
                <a:ln w="3175">
                  <a:solidFill>
                    <a:schemeClr val="tx2">
                      <a:alpha val="25000"/>
                    </a:schemeClr>
                  </a:solidFill>
                </a:ln>
                <a:solidFill>
                  <a:srgbClr val="7AFFFF"/>
                </a:solidFill>
                <a:latin typeface="Arial"/>
                <a:cs typeface="Arial"/>
              </a:rPr>
              <a:t>Project X</a:t>
            </a:r>
            <a:br>
              <a:rPr lang="en-US" sz="1400" b="1" dirty="0" smtClean="0">
                <a:ln w="3175">
                  <a:solidFill>
                    <a:schemeClr val="tx2">
                      <a:alpha val="25000"/>
                    </a:schemeClr>
                  </a:solidFill>
                </a:ln>
                <a:solidFill>
                  <a:srgbClr val="7AFFFF"/>
                </a:solidFill>
                <a:latin typeface="Arial"/>
                <a:cs typeface="Arial"/>
              </a:rPr>
            </a:br>
            <a:r>
              <a:rPr lang="en-US" sz="1400" b="1" dirty="0" smtClean="0">
                <a:ln w="3175">
                  <a:solidFill>
                    <a:schemeClr val="tx2">
                      <a:alpha val="25000"/>
                    </a:schemeClr>
                  </a:solidFill>
                </a:ln>
                <a:solidFill>
                  <a:srgbClr val="7AFFFF"/>
                </a:solidFill>
                <a:latin typeface="Arial"/>
                <a:cs typeface="Arial"/>
              </a:rPr>
              <a:t>Stage II</a:t>
            </a:r>
            <a:endParaRPr lang="en-US" sz="1400" b="1" dirty="0">
              <a:ln w="3175">
                <a:solidFill>
                  <a:schemeClr val="tx2">
                    <a:alpha val="25000"/>
                  </a:schemeClr>
                </a:solidFill>
              </a:ln>
              <a:solidFill>
                <a:srgbClr val="7AFFFF"/>
              </a:solidFill>
              <a:latin typeface="Arial"/>
              <a:cs typeface="Arial"/>
            </a:endParaRPr>
          </a:p>
        </p:txBody>
      </p:sp>
      <p:sp>
        <p:nvSpPr>
          <p:cNvPr id="62" name="Rounded Rectangle 61"/>
          <p:cNvSpPr/>
          <p:nvPr/>
        </p:nvSpPr>
        <p:spPr bwMode="auto">
          <a:xfrm rot="20968861">
            <a:off x="3003867" y="5905578"/>
            <a:ext cx="485359" cy="108984"/>
          </a:xfrm>
          <a:prstGeom prst="roundRect">
            <a:avLst/>
          </a:prstGeom>
          <a:noFill/>
          <a:ln w="38100" cmpd="sng">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cxnSp>
        <p:nvCxnSpPr>
          <p:cNvPr id="63" name="Straight Connector 62"/>
          <p:cNvCxnSpPr>
            <a:cxnSpLocks noChangeShapeType="1"/>
          </p:cNvCxnSpPr>
          <p:nvPr/>
        </p:nvCxnSpPr>
        <p:spPr bwMode="auto">
          <a:xfrm flipH="1">
            <a:off x="3505200" y="5060950"/>
            <a:ext cx="4629150" cy="889000"/>
          </a:xfrm>
          <a:prstGeom prst="line">
            <a:avLst/>
          </a:prstGeom>
          <a:noFill/>
          <a:ln w="25400">
            <a:solidFill>
              <a:srgbClr val="FF0000"/>
            </a:solidFill>
            <a:prstDash val="sysDash"/>
            <a:round/>
            <a:headEnd type="arrow" w="med" len="me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4" name="TextBox 93"/>
          <p:cNvSpPr txBox="1">
            <a:spLocks noChangeArrowheads="1"/>
          </p:cNvSpPr>
          <p:nvPr/>
        </p:nvSpPr>
        <p:spPr bwMode="auto">
          <a:xfrm>
            <a:off x="5603875" y="3919538"/>
            <a:ext cx="21035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eaLnBrk="1" hangingPunct="1"/>
            <a:r>
              <a:rPr lang="en-US" sz="1400" b="1" dirty="0" err="1">
                <a:solidFill>
                  <a:srgbClr val="5F1FBD"/>
                </a:solidFill>
                <a:latin typeface="Arial"/>
                <a:cs typeface="Arial"/>
              </a:rPr>
              <a:t>Linac</a:t>
            </a:r>
            <a:r>
              <a:rPr lang="en-US" sz="1400" b="1" dirty="0">
                <a:solidFill>
                  <a:srgbClr val="5F1FBD"/>
                </a:solidFill>
                <a:latin typeface="Arial"/>
                <a:cs typeface="Arial"/>
              </a:rPr>
              <a:t> + RLA to </a:t>
            </a:r>
            <a:r>
              <a:rPr lang="en-US" sz="1400" b="1" dirty="0" smtClean="0">
                <a:solidFill>
                  <a:srgbClr val="5F1FBD"/>
                </a:solidFill>
                <a:latin typeface="Arial"/>
                <a:cs typeface="Arial"/>
              </a:rPr>
              <a:t>~5 </a:t>
            </a:r>
            <a:r>
              <a:rPr lang="en-US" sz="1400" b="1" dirty="0" err="1">
                <a:solidFill>
                  <a:srgbClr val="5F1FBD"/>
                </a:solidFill>
                <a:latin typeface="Arial"/>
                <a:cs typeface="Arial"/>
              </a:rPr>
              <a:t>GeV</a:t>
            </a:r>
            <a:endParaRPr lang="en-US" sz="1400" b="1" dirty="0">
              <a:solidFill>
                <a:srgbClr val="5F1FBD"/>
              </a:solidFill>
              <a:latin typeface="Arial"/>
              <a:cs typeface="Arial"/>
            </a:endParaRPr>
          </a:p>
        </p:txBody>
      </p:sp>
      <p:sp>
        <p:nvSpPr>
          <p:cNvPr id="65" name="TextBox 84"/>
          <p:cNvSpPr txBox="1">
            <a:spLocks noChangeArrowheads="1"/>
          </p:cNvSpPr>
          <p:nvPr/>
        </p:nvSpPr>
        <p:spPr bwMode="auto">
          <a:xfrm>
            <a:off x="5109878" y="2884410"/>
            <a:ext cx="1518364" cy="410369"/>
          </a:xfrm>
          <a:prstGeom prst="rect">
            <a:avLst/>
          </a:prstGeom>
          <a:solidFill>
            <a:schemeClr val="accent2">
              <a:lumMod val="20000"/>
              <a:lumOff val="80000"/>
              <a:alpha val="50000"/>
            </a:schemeClr>
          </a:solidFill>
          <a:ln>
            <a:noFill/>
          </a:ln>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eaLnBrk="1" hangingPunct="1">
              <a:lnSpc>
                <a:spcPts val="1200"/>
              </a:lnSpc>
            </a:pPr>
            <a:r>
              <a:rPr lang="en-US" sz="1400" b="1" dirty="0" smtClean="0">
                <a:solidFill>
                  <a:srgbClr val="FF6600"/>
                </a:solidFill>
                <a:latin typeface="Arial"/>
                <a:cs typeface="Arial"/>
              </a:rPr>
              <a:t>NF Decay Ring:</a:t>
            </a:r>
            <a:endParaRPr lang="en-US" sz="1400" b="1" dirty="0">
              <a:solidFill>
                <a:srgbClr val="FF6600"/>
              </a:solidFill>
              <a:latin typeface="Arial"/>
              <a:cs typeface="Arial"/>
            </a:endParaRPr>
          </a:p>
          <a:p>
            <a:pPr algn="ctr" eaLnBrk="1" hangingPunct="1">
              <a:lnSpc>
                <a:spcPts val="1200"/>
              </a:lnSpc>
            </a:pPr>
            <a:r>
              <a:rPr lang="en-US" sz="1400" b="1" dirty="0">
                <a:solidFill>
                  <a:srgbClr val="FF6600"/>
                </a:solidFill>
                <a:latin typeface="Symbol" charset="2"/>
                <a:cs typeface="Symbol" charset="2"/>
              </a:rPr>
              <a:t>n</a:t>
            </a:r>
            <a:r>
              <a:rPr lang="en-US" sz="1400" b="1" dirty="0">
                <a:solidFill>
                  <a:srgbClr val="FF6600"/>
                </a:solidFill>
                <a:latin typeface="Arial"/>
                <a:cs typeface="Arial"/>
              </a:rPr>
              <a:t>s </a:t>
            </a:r>
            <a:r>
              <a:rPr lang="en-US" sz="1400" b="1" dirty="0" smtClean="0">
                <a:solidFill>
                  <a:srgbClr val="FF6600"/>
                </a:solidFill>
                <a:latin typeface="Arial"/>
                <a:cs typeface="Arial"/>
              </a:rPr>
              <a:t>to SURF</a:t>
            </a:r>
            <a:endParaRPr lang="en-US" sz="1400" b="1" dirty="0">
              <a:solidFill>
                <a:srgbClr val="FF6600"/>
              </a:solidFill>
              <a:latin typeface="Arial"/>
              <a:cs typeface="Arial"/>
            </a:endParaRPr>
          </a:p>
        </p:txBody>
      </p:sp>
      <p:sp>
        <p:nvSpPr>
          <p:cNvPr id="66" name="TextBox 65"/>
          <p:cNvSpPr txBox="1"/>
          <p:nvPr/>
        </p:nvSpPr>
        <p:spPr>
          <a:xfrm rot="437279">
            <a:off x="4301497" y="3432661"/>
            <a:ext cx="1700994" cy="307777"/>
          </a:xfrm>
          <a:prstGeom prst="rect">
            <a:avLst/>
          </a:prstGeom>
          <a:noFill/>
        </p:spPr>
        <p:txBody>
          <a:bodyPr wrap="none" rtlCol="0">
            <a:spAutoFit/>
          </a:bodyPr>
          <a:lstStyle/>
          <a:p>
            <a:r>
              <a:rPr lang="en-US" sz="1400" b="1" dirty="0" smtClean="0">
                <a:solidFill>
                  <a:srgbClr val="FF0000"/>
                </a:solidFill>
                <a:latin typeface="Arial"/>
                <a:cs typeface="Arial"/>
              </a:rPr>
              <a:t>Front End</a:t>
            </a:r>
            <a:r>
              <a:rPr lang="en-US" sz="1400" b="1" dirty="0" smtClean="0">
                <a:solidFill>
                  <a:srgbClr val="008000"/>
                </a:solidFill>
                <a:latin typeface="Arial"/>
                <a:cs typeface="Arial"/>
              </a:rPr>
              <a:t>+4D</a:t>
            </a:r>
            <a:r>
              <a:rPr lang="en-US" sz="1400" b="1" dirty="0" smtClean="0">
                <a:solidFill>
                  <a:srgbClr val="F9CB3A"/>
                </a:solidFill>
                <a:effectLst>
                  <a:outerShdw blurRad="50800" dist="38100" dir="2700000" algn="tl" rotWithShape="0">
                    <a:srgbClr val="000000">
                      <a:alpha val="43000"/>
                    </a:srgbClr>
                  </a:outerShdw>
                </a:effectLst>
                <a:latin typeface="Arial"/>
                <a:cs typeface="Arial"/>
              </a:rPr>
              <a:t>+6D</a:t>
            </a:r>
            <a:endParaRPr lang="en-US" sz="1400" b="1" dirty="0">
              <a:solidFill>
                <a:srgbClr val="F9CB3A"/>
              </a:solidFill>
              <a:effectLst>
                <a:outerShdw blurRad="50800" dist="38100" dir="2700000" algn="tl" rotWithShape="0">
                  <a:srgbClr val="000000">
                    <a:alpha val="43000"/>
                  </a:srgbClr>
                </a:outerShdw>
              </a:effectLst>
              <a:latin typeface="Arial"/>
              <a:cs typeface="Arial"/>
            </a:endParaRPr>
          </a:p>
        </p:txBody>
      </p:sp>
      <p:sp>
        <p:nvSpPr>
          <p:cNvPr id="67" name="TextBox 93"/>
          <p:cNvSpPr txBox="1">
            <a:spLocks noChangeArrowheads="1"/>
          </p:cNvSpPr>
          <p:nvPr/>
        </p:nvSpPr>
        <p:spPr bwMode="auto">
          <a:xfrm>
            <a:off x="6818819" y="2654409"/>
            <a:ext cx="1890875" cy="523220"/>
          </a:xfrm>
          <a:prstGeom prst="rect">
            <a:avLst/>
          </a:prstGeom>
          <a:solidFill>
            <a:schemeClr val="accent1">
              <a:lumMod val="20000"/>
              <a:lumOff val="80000"/>
              <a:alpha val="50000"/>
            </a:schemeClr>
          </a:solidFill>
          <a:ln>
            <a:noFill/>
          </a:ln>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eaLnBrk="1" hangingPunct="1"/>
            <a:r>
              <a:rPr lang="en-US" sz="1400" b="1" dirty="0" smtClean="0">
                <a:solidFill>
                  <a:srgbClr val="5F1FBD"/>
                </a:solidFill>
                <a:latin typeface="Arial"/>
                <a:cs typeface="Arial"/>
              </a:rPr>
              <a:t>RLA </a:t>
            </a:r>
            <a:r>
              <a:rPr lang="en-US" sz="1400" b="1" dirty="0">
                <a:solidFill>
                  <a:srgbClr val="5F1FBD"/>
                </a:solidFill>
                <a:latin typeface="Arial"/>
                <a:cs typeface="Arial"/>
              </a:rPr>
              <a:t>to </a:t>
            </a:r>
            <a:r>
              <a:rPr lang="en-US" sz="1400" b="1" dirty="0" smtClean="0">
                <a:solidFill>
                  <a:srgbClr val="5F1FBD"/>
                </a:solidFill>
                <a:latin typeface="Arial"/>
                <a:cs typeface="Arial"/>
              </a:rPr>
              <a:t>63 </a:t>
            </a:r>
            <a:r>
              <a:rPr lang="en-US" sz="1400" b="1" dirty="0" err="1" smtClean="0">
                <a:solidFill>
                  <a:srgbClr val="5F1FBD"/>
                </a:solidFill>
                <a:latin typeface="Arial"/>
                <a:cs typeface="Arial"/>
              </a:rPr>
              <a:t>GeV</a:t>
            </a:r>
            <a:r>
              <a:rPr lang="en-US" sz="1400" b="1" dirty="0" smtClean="0">
                <a:solidFill>
                  <a:srgbClr val="5F1FBD"/>
                </a:solidFill>
                <a:latin typeface="Arial"/>
                <a:cs typeface="Arial"/>
              </a:rPr>
              <a:t> +</a:t>
            </a:r>
          </a:p>
          <a:p>
            <a:pPr algn="ctr" eaLnBrk="1" hangingPunct="1"/>
            <a:r>
              <a:rPr lang="en-US" sz="1400" b="1" dirty="0" smtClean="0">
                <a:solidFill>
                  <a:srgbClr val="0000FF"/>
                </a:solidFill>
                <a:latin typeface="Arial"/>
                <a:cs typeface="Arial"/>
              </a:rPr>
              <a:t>300m Higgs Factory</a:t>
            </a:r>
            <a:endParaRPr lang="en-US" sz="1400" b="1" dirty="0">
              <a:solidFill>
                <a:srgbClr val="0000FF"/>
              </a:solidFill>
              <a:latin typeface="Arial"/>
              <a:cs typeface="Arial"/>
            </a:endParaRPr>
          </a:p>
        </p:txBody>
      </p:sp>
      <p:sp>
        <p:nvSpPr>
          <p:cNvPr id="68" name="TextBox 84"/>
          <p:cNvSpPr txBox="1">
            <a:spLocks noChangeArrowheads="1"/>
          </p:cNvSpPr>
          <p:nvPr/>
        </p:nvSpPr>
        <p:spPr bwMode="auto">
          <a:xfrm>
            <a:off x="3260447" y="5981700"/>
            <a:ext cx="2145276"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Unicode MS" charset="0"/>
                <a:ea typeface="ＭＳ Ｐゴシック" charset="0"/>
                <a:cs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eaLnBrk="1" hangingPunct="1">
              <a:lnSpc>
                <a:spcPts val="1200"/>
              </a:lnSpc>
            </a:pPr>
            <a:r>
              <a:rPr lang="en-US" sz="1400" b="1" dirty="0" err="1" smtClean="0">
                <a:solidFill>
                  <a:srgbClr val="FF6600"/>
                </a:solidFill>
                <a:latin typeface="Symbol" charset="2"/>
                <a:cs typeface="Symbol" charset="2"/>
              </a:rPr>
              <a:t>n</a:t>
            </a:r>
            <a:r>
              <a:rPr lang="en-US" sz="1400" b="1" dirty="0" err="1" smtClean="0">
                <a:solidFill>
                  <a:srgbClr val="FF6600"/>
                </a:solidFill>
                <a:latin typeface="Arial"/>
                <a:cs typeface="Arial"/>
              </a:rPr>
              <a:t>STORM</a:t>
            </a:r>
            <a:r>
              <a:rPr lang="en-US" sz="1400" b="1" dirty="0" smtClean="0">
                <a:solidFill>
                  <a:srgbClr val="FF6600"/>
                </a:solidFill>
                <a:latin typeface="Arial"/>
                <a:cs typeface="Arial"/>
              </a:rPr>
              <a:t> </a:t>
            </a:r>
            <a:r>
              <a:rPr lang="en-US" sz="1400" b="1" dirty="0" smtClean="0">
                <a:solidFill>
                  <a:srgbClr val="0000FF"/>
                </a:solidFill>
                <a:latin typeface="Arial"/>
                <a:cs typeface="Arial"/>
              </a:rPr>
              <a:t>+</a:t>
            </a:r>
            <a:r>
              <a:rPr lang="en-US" sz="1400" b="1" dirty="0" smtClean="0">
                <a:solidFill>
                  <a:srgbClr val="FF6600"/>
                </a:solidFill>
                <a:latin typeface="Arial"/>
                <a:cs typeface="Arial"/>
              </a:rPr>
              <a:t> </a:t>
            </a:r>
            <a:r>
              <a:rPr lang="en-US" sz="1400" b="1" dirty="0" err="1" smtClean="0">
                <a:solidFill>
                  <a:srgbClr val="0000FF"/>
                </a:solidFill>
                <a:latin typeface="Arial"/>
                <a:cs typeface="Arial"/>
              </a:rPr>
              <a:t>Muon</a:t>
            </a:r>
            <a:r>
              <a:rPr lang="en-US" sz="1400" b="1" dirty="0" smtClean="0">
                <a:solidFill>
                  <a:srgbClr val="0000FF"/>
                </a:solidFill>
                <a:latin typeface="Arial"/>
                <a:cs typeface="Arial"/>
              </a:rPr>
              <a:t> Beam</a:t>
            </a:r>
            <a:br>
              <a:rPr lang="en-US" sz="1400" b="1" dirty="0" smtClean="0">
                <a:solidFill>
                  <a:srgbClr val="0000FF"/>
                </a:solidFill>
                <a:latin typeface="Arial"/>
                <a:cs typeface="Arial"/>
              </a:rPr>
            </a:br>
            <a:r>
              <a:rPr lang="en-US" sz="1400" b="1" dirty="0" smtClean="0">
                <a:solidFill>
                  <a:srgbClr val="0000FF"/>
                </a:solidFill>
                <a:latin typeface="Arial"/>
                <a:cs typeface="Arial"/>
              </a:rPr>
              <a:t>R&amp;D Facility</a:t>
            </a:r>
            <a:endParaRPr lang="en-US" sz="1400" b="1" dirty="0">
              <a:solidFill>
                <a:srgbClr val="0000FF"/>
              </a:solidFill>
              <a:latin typeface="Arial"/>
              <a:cs typeface="Arial"/>
            </a:endParaRPr>
          </a:p>
        </p:txBody>
      </p:sp>
      <p:sp>
        <p:nvSpPr>
          <p:cNvPr id="69" name="Rectangle 68"/>
          <p:cNvSpPr/>
          <p:nvPr/>
        </p:nvSpPr>
        <p:spPr bwMode="auto">
          <a:xfrm rot="20096253">
            <a:off x="3762030" y="5669817"/>
            <a:ext cx="251006" cy="116532"/>
          </a:xfrm>
          <a:prstGeom prst="rect">
            <a:avLst/>
          </a:prstGeom>
          <a:solidFill>
            <a:srgbClr val="0000FF"/>
          </a:solidFill>
          <a:ln w="12700" cap="flat" cmpd="sng" algn="ctr">
            <a:solidFill>
              <a:schemeClr val="tx2"/>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Unicode MS" pitchFamily="34" charset="-128"/>
            </a:endParaRPr>
          </a:p>
        </p:txBody>
      </p:sp>
      <p:cxnSp>
        <p:nvCxnSpPr>
          <p:cNvPr id="70" name="Straight Connector 69"/>
          <p:cNvCxnSpPr>
            <a:stCxn id="62" idx="3"/>
            <a:endCxn id="69" idx="1"/>
          </p:cNvCxnSpPr>
          <p:nvPr/>
        </p:nvCxnSpPr>
        <p:spPr bwMode="auto">
          <a:xfrm flipV="1">
            <a:off x="3485148" y="5781247"/>
            <a:ext cx="288699" cy="134519"/>
          </a:xfrm>
          <a:prstGeom prst="line">
            <a:avLst/>
          </a:prstGeom>
          <a:solidFill>
            <a:schemeClr val="accent1"/>
          </a:solidFill>
          <a:ln w="25400" cap="flat" cmpd="sng" algn="ctr">
            <a:solidFill>
              <a:srgbClr val="0000FF"/>
            </a:solidFill>
            <a:prstDash val="solid"/>
            <a:round/>
            <a:headEnd type="none" w="med" len="med"/>
            <a:tailEnd type="none" w="med" len="med"/>
          </a:ln>
          <a:effectLst/>
        </p:spPr>
      </p:cxnSp>
      <p:sp>
        <p:nvSpPr>
          <p:cNvPr id="71" name="Rounded Rectangle 70"/>
          <p:cNvSpPr/>
          <p:nvPr/>
        </p:nvSpPr>
        <p:spPr bwMode="auto">
          <a:xfrm>
            <a:off x="54854" y="66676"/>
            <a:ext cx="6337300" cy="1717674"/>
          </a:xfrm>
          <a:prstGeom prst="roundRect">
            <a:avLst/>
          </a:prstGeom>
          <a:solidFill>
            <a:schemeClr val="accent1"/>
          </a:solidFill>
          <a:ln w="25400" cap="flat" cmpd="sng" algn="ctr">
            <a:solidFill>
              <a:srgbClr val="0000FF"/>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normalizeH="0" baseline="0"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rPr>
              <a:t>A</a:t>
            </a:r>
            <a:r>
              <a:rPr kumimoji="0" lang="en-US" sz="2800" b="1" i="0" u="none" strike="noStrike" normalizeH="0"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rPr>
              <a:t> </a:t>
            </a:r>
            <a:r>
              <a:rPr kumimoji="0" lang="en-US" sz="2800" b="1" i="0" u="none" strike="noStrike" normalizeH="0" dirty="0" err="1"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rPr>
              <a:t>Muon</a:t>
            </a:r>
            <a:r>
              <a:rPr kumimoji="0" lang="en-US" sz="2800" b="1" i="0" u="none" strike="noStrike" normalizeH="0"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rPr>
              <a:t> Accelerator Facility for Cutting Edge Physics on the Intensity and Energy Frontiers</a:t>
            </a:r>
          </a:p>
          <a:p>
            <a:pPr marL="0" marR="0" indent="0" algn="ctr" defTabSz="914400" rtl="0" eaLnBrk="0" fontAlgn="base" latinLnBrk="0" hangingPunct="0">
              <a:lnSpc>
                <a:spcPct val="100000"/>
              </a:lnSpc>
              <a:spcBef>
                <a:spcPct val="0"/>
              </a:spcBef>
              <a:spcAft>
                <a:spcPct val="0"/>
              </a:spcAft>
              <a:buClrTx/>
              <a:buSzTx/>
              <a:buFontTx/>
              <a:buNone/>
              <a:tabLst/>
            </a:pPr>
            <a:r>
              <a:rPr lang="en-US" sz="2800" b="1" baseline="0"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rPr>
              <a:t>Based on Project X Stage II</a:t>
            </a:r>
            <a:endParaRPr kumimoji="0" lang="en-US" sz="2800" b="1" i="0" u="none" strike="noStrike" normalizeH="0" baseline="0" dirty="0" smtClean="0">
              <a:ln w="18000">
                <a:solidFill>
                  <a:schemeClr val="accent2">
                    <a:satMod val="140000"/>
                  </a:schemeClr>
                </a:solidFill>
                <a:prstDash val="solid"/>
                <a:miter lim="800000"/>
              </a:ln>
              <a:solidFill>
                <a:srgbClr val="0000FF"/>
              </a:solidFill>
              <a:effectLst>
                <a:outerShdw blurRad="25500" dist="23000" dir="7020000" algn="tl">
                  <a:srgbClr val="000000">
                    <a:alpha val="50000"/>
                  </a:srgbClr>
                </a:outerShdw>
              </a:effectLst>
              <a:latin typeface="Arial"/>
              <a:cs typeface="Arial"/>
            </a:endParaRPr>
          </a:p>
        </p:txBody>
      </p:sp>
      <p:sp>
        <p:nvSpPr>
          <p:cNvPr id="72" name="Slide Number Placeholder 3"/>
          <p:cNvSpPr txBox="1">
            <a:spLocks/>
          </p:cNvSpPr>
          <p:nvPr/>
        </p:nvSpPr>
        <p:spPr>
          <a:xfrm>
            <a:off x="165100" y="6426200"/>
            <a:ext cx="381000" cy="365125"/>
          </a:xfrm>
          <a:prstGeom prst="rect">
            <a:avLst/>
          </a:prstGeom>
        </p:spPr>
        <p:txBody>
          <a:bodyPr vert="horz" lIns="91440" tIns="45720" rIns="91440" bIns="45720" rtlCol="0" anchor="b"/>
          <a:lstStyle>
            <a:defPPr>
              <a:defRPr lang="en-US"/>
            </a:defPPr>
            <a:lvl1pPr marL="0" algn="l" defTabSz="457200" rtl="0" eaLnBrk="1" latinLnBrk="0" hangingPunct="1">
              <a:defRPr sz="1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8817235-C917-8F48-A936-FEF3725D9AF4}" type="slidenum">
              <a:rPr lang="en-US" smtClean="0">
                <a:solidFill>
                  <a:schemeClr val="tx1"/>
                </a:solidFill>
              </a:rPr>
              <a:pPr algn="r"/>
              <a:t>40</a:t>
            </a:fld>
            <a:endParaRPr lang="en-US" dirty="0">
              <a:solidFill>
                <a:schemeClr val="tx1"/>
              </a:solidFill>
            </a:endParaRPr>
          </a:p>
        </p:txBody>
      </p:sp>
      <p:sp>
        <p:nvSpPr>
          <p:cNvPr id="73" name="TextBox 72"/>
          <p:cNvSpPr txBox="1"/>
          <p:nvPr/>
        </p:nvSpPr>
        <p:spPr>
          <a:xfrm>
            <a:off x="6956022" y="5708817"/>
            <a:ext cx="2207831" cy="923330"/>
          </a:xfrm>
          <a:prstGeom prst="rect">
            <a:avLst/>
          </a:prstGeom>
          <a:solidFill>
            <a:schemeClr val="bg2">
              <a:lumMod val="50000"/>
            </a:schemeClr>
          </a:solidFill>
          <a:ln w="25400">
            <a:solidFill>
              <a:srgbClr val="FFFF00"/>
            </a:solidFill>
          </a:ln>
        </p:spPr>
        <p:txBody>
          <a:bodyPr wrap="none" rtlCol="0">
            <a:spAutoFit/>
          </a:bodyPr>
          <a:lstStyle/>
          <a:p>
            <a:pPr algn="ctr"/>
            <a:r>
              <a:rPr lang="en-US" dirty="0" smtClean="0">
                <a:solidFill>
                  <a:srgbClr val="FFFF00"/>
                </a:solidFill>
              </a:rPr>
              <a:t>A 6 TeV collider </a:t>
            </a:r>
          </a:p>
          <a:p>
            <a:pPr algn="ctr"/>
            <a:r>
              <a:rPr lang="en-US" dirty="0" smtClean="0">
                <a:solidFill>
                  <a:srgbClr val="FFFF00"/>
                </a:solidFill>
              </a:rPr>
              <a:t>of the same size</a:t>
            </a:r>
            <a:br>
              <a:rPr lang="en-US" dirty="0" smtClean="0">
                <a:solidFill>
                  <a:srgbClr val="FFFF00"/>
                </a:solidFill>
              </a:rPr>
            </a:br>
            <a:r>
              <a:rPr lang="en-US" dirty="0" smtClean="0">
                <a:solidFill>
                  <a:srgbClr val="FFFF00"/>
                </a:solidFill>
              </a:rPr>
              <a:t>as the </a:t>
            </a:r>
            <a:r>
              <a:rPr lang="en-US" dirty="0" err="1" smtClean="0">
                <a:solidFill>
                  <a:srgbClr val="FFFF00"/>
                </a:solidFill>
              </a:rPr>
              <a:t>Tevatron</a:t>
            </a:r>
            <a:r>
              <a:rPr lang="en-US" dirty="0" smtClean="0">
                <a:solidFill>
                  <a:srgbClr val="FFFF00"/>
                </a:solidFill>
              </a:rPr>
              <a:t> ring</a:t>
            </a:r>
            <a:endParaRPr lang="en-US" dirty="0">
              <a:solidFill>
                <a:srgbClr val="FFFF00"/>
              </a:solidFill>
            </a:endParaRPr>
          </a:p>
        </p:txBody>
      </p:sp>
      <p:cxnSp>
        <p:nvCxnSpPr>
          <p:cNvPr id="74" name="Straight Arrow Connector 73"/>
          <p:cNvCxnSpPr>
            <a:stCxn id="73" idx="0"/>
          </p:cNvCxnSpPr>
          <p:nvPr/>
        </p:nvCxnSpPr>
        <p:spPr>
          <a:xfrm flipH="1" flipV="1">
            <a:off x="7651970" y="5292071"/>
            <a:ext cx="407968" cy="416746"/>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895644" y="6105723"/>
            <a:ext cx="310001" cy="338554"/>
          </a:xfrm>
          <a:prstGeom prst="rect">
            <a:avLst/>
          </a:prstGeom>
          <a:noFill/>
        </p:spPr>
        <p:txBody>
          <a:bodyPr wrap="none" rtlCol="0">
            <a:spAutoFit/>
          </a:bodyPr>
          <a:lstStyle/>
          <a:p>
            <a:r>
              <a:rPr lang="en-US" sz="1600" dirty="0" err="1" smtClean="0">
                <a:latin typeface="Times"/>
                <a:cs typeface="Times"/>
              </a:rPr>
              <a:t>ft</a:t>
            </a:r>
            <a:endParaRPr lang="en-US" sz="1600" dirty="0">
              <a:latin typeface="Times"/>
              <a:cs typeface="Times"/>
            </a:endParaRPr>
          </a:p>
        </p:txBody>
      </p:sp>
      <p:sp>
        <p:nvSpPr>
          <p:cNvPr id="76" name="TextBox 75"/>
          <p:cNvSpPr txBox="1"/>
          <p:nvPr/>
        </p:nvSpPr>
        <p:spPr>
          <a:xfrm>
            <a:off x="3445513" y="6105723"/>
            <a:ext cx="310001" cy="338554"/>
          </a:xfrm>
          <a:prstGeom prst="rect">
            <a:avLst/>
          </a:prstGeom>
          <a:noFill/>
        </p:spPr>
        <p:txBody>
          <a:bodyPr wrap="none" rtlCol="0">
            <a:spAutoFit/>
          </a:bodyPr>
          <a:lstStyle/>
          <a:p>
            <a:r>
              <a:rPr lang="en-US" sz="1600" dirty="0" err="1" smtClean="0">
                <a:latin typeface="Times"/>
                <a:cs typeface="Times"/>
              </a:rPr>
              <a:t>ft</a:t>
            </a:r>
            <a:endParaRPr lang="en-US" sz="1600" dirty="0">
              <a:latin typeface="Times"/>
              <a:cs typeface="Times"/>
            </a:endParaRPr>
          </a:p>
        </p:txBody>
      </p:sp>
      <p:grpSp>
        <p:nvGrpSpPr>
          <p:cNvPr id="84" name="Group 83"/>
          <p:cNvGrpSpPr/>
          <p:nvPr/>
        </p:nvGrpSpPr>
        <p:grpSpPr>
          <a:xfrm>
            <a:off x="6451671" y="41276"/>
            <a:ext cx="2662766" cy="2636508"/>
            <a:chOff x="6451671" y="41276"/>
            <a:chExt cx="2662766" cy="2636508"/>
          </a:xfrm>
        </p:grpSpPr>
        <p:grpSp>
          <p:nvGrpSpPr>
            <p:cNvPr id="79" name="Group 78"/>
            <p:cNvGrpSpPr/>
            <p:nvPr/>
          </p:nvGrpSpPr>
          <p:grpSpPr>
            <a:xfrm>
              <a:off x="6451671" y="41276"/>
              <a:ext cx="2662766" cy="2636508"/>
              <a:chOff x="0" y="1143000"/>
              <a:chExt cx="2777524" cy="2743200"/>
            </a:xfrm>
          </p:grpSpPr>
          <p:pic>
            <p:nvPicPr>
              <p:cNvPr id="80" name="Picture 9" descr="Site_Map_072809_REVISED.jpg"/>
              <p:cNvPicPr>
                <a:picLocks noChangeAspect="1"/>
              </p:cNvPicPr>
              <p:nvPr/>
            </p:nvPicPr>
            <p:blipFill>
              <a:blip r:embed="rId3" cstate="print"/>
              <a:srcRect l="30226" t="2792" r="2159" b="2792"/>
              <a:stretch>
                <a:fillRect/>
              </a:stretch>
            </p:blipFill>
            <p:spPr bwMode="auto">
              <a:xfrm>
                <a:off x="0" y="1143000"/>
                <a:ext cx="2777524" cy="2743200"/>
              </a:xfrm>
              <a:prstGeom prst="rect">
                <a:avLst/>
              </a:prstGeom>
              <a:noFill/>
              <a:ln w="9525">
                <a:noFill/>
                <a:miter lim="800000"/>
                <a:headEnd/>
                <a:tailEnd/>
              </a:ln>
            </p:spPr>
          </p:pic>
          <p:sp>
            <p:nvSpPr>
              <p:cNvPr id="81" name="Rectangle 80"/>
              <p:cNvSpPr>
                <a:spLocks noChangeArrowheads="1"/>
              </p:cNvSpPr>
              <p:nvPr/>
            </p:nvSpPr>
            <p:spPr bwMode="auto">
              <a:xfrm>
                <a:off x="0" y="1157530"/>
                <a:ext cx="544496" cy="515130"/>
              </a:xfrm>
              <a:prstGeom prst="rect">
                <a:avLst/>
              </a:prstGeom>
              <a:solidFill>
                <a:schemeClr val="tx1"/>
              </a:solidFill>
              <a:ln w="9525" algn="ctr">
                <a:noFill/>
                <a:round/>
                <a:headEnd/>
                <a:tailEnd/>
              </a:ln>
            </p:spPr>
            <p:txBody>
              <a:bodyPr/>
              <a:lstStyle/>
              <a:p>
                <a:endParaRPr lang="en-US" sz="1400" dirty="0">
                  <a:solidFill>
                    <a:schemeClr val="bg1"/>
                  </a:solidFill>
                </a:endParaRPr>
              </a:p>
            </p:txBody>
          </p:sp>
        </p:grpSp>
        <p:sp>
          <p:nvSpPr>
            <p:cNvPr id="83" name="TextBox 82"/>
            <p:cNvSpPr txBox="1"/>
            <p:nvPr/>
          </p:nvSpPr>
          <p:spPr>
            <a:xfrm>
              <a:off x="6468523" y="66679"/>
              <a:ext cx="2249334" cy="646331"/>
            </a:xfrm>
            <a:prstGeom prst="rect">
              <a:avLst/>
            </a:prstGeom>
            <a:noFill/>
          </p:spPr>
          <p:txBody>
            <a:bodyPr wrap="none" rtlCol="0">
              <a:spAutoFit/>
            </a:bodyPr>
            <a:lstStyle/>
            <a:p>
              <a:r>
                <a:rPr lang="en-US" dirty="0" smtClean="0">
                  <a:solidFill>
                    <a:srgbClr val="FFFFFF"/>
                  </a:solidFill>
                </a:rPr>
                <a:t>A TeV-scale Collider</a:t>
              </a:r>
            </a:p>
            <a:p>
              <a:r>
                <a:rPr lang="en-US" dirty="0" smtClean="0">
                  <a:solidFill>
                    <a:srgbClr val="FFFFFF"/>
                  </a:solidFill>
                </a:rPr>
                <a:t>at Fermilab</a:t>
              </a:r>
              <a:endParaRPr lang="en-US" dirty="0">
                <a:solidFill>
                  <a:srgbClr val="FFFFFF"/>
                </a:solidFill>
              </a:endParaRPr>
            </a:p>
          </p:txBody>
        </p:sp>
      </p:grpSp>
    </p:spTree>
    <p:extLst>
      <p:ext uri="{BB962C8B-B14F-4D97-AF65-F5344CB8AC3E}">
        <p14:creationId xmlns:p14="http://schemas.microsoft.com/office/powerpoint/2010/main" val="1020807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84"/>
                                        </p:tgtEl>
                                        <p:attrNameLst>
                                          <p:attrName>style.visibility</p:attrName>
                                        </p:attrNameLst>
                                      </p:cBhvr>
                                      <p:to>
                                        <p:strVal val="visible"/>
                                      </p:to>
                                    </p:set>
                                    <p:anim calcmode="lin" valueType="num">
                                      <p:cBhvr additive="base">
                                        <p:cTn id="21" dur="500"/>
                                        <p:tgtEl>
                                          <p:spTgt spid="84"/>
                                        </p:tgtEl>
                                        <p:attrNameLst>
                                          <p:attrName>ppt_y</p:attrName>
                                        </p:attrNameLst>
                                      </p:cBhvr>
                                      <p:tavLst>
                                        <p:tav tm="0">
                                          <p:val>
                                            <p:strVal val="#ppt_y+#ppt_h*1.125000"/>
                                          </p:val>
                                        </p:tav>
                                        <p:tav tm="100000">
                                          <p:val>
                                            <p:strVal val="#ppt_y"/>
                                          </p:val>
                                        </p:tav>
                                      </p:tavLst>
                                    </p:anim>
                                    <p:animEffect transition="in" filter="wipe(up)">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additive="base">
                                        <p:cTn id="27" dur="500" fill="hold"/>
                                        <p:tgtEl>
                                          <p:spTgt spid="73"/>
                                        </p:tgtEl>
                                        <p:attrNameLst>
                                          <p:attrName>ppt_x</p:attrName>
                                        </p:attrNameLst>
                                      </p:cBhvr>
                                      <p:tavLst>
                                        <p:tav tm="0">
                                          <p:val>
                                            <p:strVal val="#ppt_x"/>
                                          </p:val>
                                        </p:tav>
                                        <p:tav tm="100000">
                                          <p:val>
                                            <p:strVal val="#ppt_x"/>
                                          </p:val>
                                        </p:tav>
                                      </p:tavLst>
                                    </p:anim>
                                    <p:anim calcmode="lin" valueType="num">
                                      <p:cBhvr additive="base">
                                        <p:cTn id="28" dur="500" fill="hold"/>
                                        <p:tgtEl>
                                          <p:spTgt spid="7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fill="hold"/>
                                        <p:tgtEl>
                                          <p:spTgt spid="74"/>
                                        </p:tgtEl>
                                        <p:attrNameLst>
                                          <p:attrName>ppt_x</p:attrName>
                                        </p:attrNameLst>
                                      </p:cBhvr>
                                      <p:tavLst>
                                        <p:tav tm="0">
                                          <p:val>
                                            <p:strVal val="#ppt_x"/>
                                          </p:val>
                                        </p:tav>
                                        <p:tav tm="100000">
                                          <p:val>
                                            <p:strVal val="#ppt_x"/>
                                          </p:val>
                                        </p:tav>
                                      </p:tavLst>
                                    </p:anim>
                                    <p:anim calcmode="lin" valueType="num">
                                      <p:cBhvr additive="base">
                                        <p:cTn id="3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96838"/>
            <a:ext cx="8064500" cy="898843"/>
          </a:xfrm>
        </p:spPr>
        <p:txBody>
          <a:bodyPr>
            <a:normAutofit fontScale="90000"/>
          </a:bodyPr>
          <a:lstStyle/>
          <a:p>
            <a:pPr marL="2806700" indent="-2806700"/>
            <a:r>
              <a:rPr lang="en-US" dirty="0" smtClean="0"/>
              <a:t>MAP Timeline </a:t>
            </a:r>
            <a:r>
              <a:rPr lang="en-US" dirty="0" smtClean="0">
                <a:solidFill>
                  <a:srgbClr val="FFFF00"/>
                </a:solidFill>
                <a:latin typeface="Wingdings 3" charset="2"/>
                <a:cs typeface="Wingdings 3" charset="2"/>
              </a:rPr>
              <a:t>a</a:t>
            </a:r>
            <a:r>
              <a:rPr lang="en-US" dirty="0" smtClean="0">
                <a:solidFill>
                  <a:srgbClr val="FFFF00"/>
                </a:solidFill>
                <a:latin typeface="+mn-lt"/>
                <a:cs typeface="Wingdings 3" charset="2"/>
              </a:rPr>
              <a:t> Provide Informed Decision Points</a:t>
            </a:r>
            <a:endParaRPr lang="en-US" dirty="0"/>
          </a:p>
        </p:txBody>
      </p:sp>
      <p:sp>
        <p:nvSpPr>
          <p:cNvPr id="3" name="Content Placeholder 2"/>
          <p:cNvSpPr>
            <a:spLocks noGrp="1"/>
          </p:cNvSpPr>
          <p:nvPr>
            <p:ph idx="1"/>
          </p:nvPr>
        </p:nvSpPr>
        <p:spPr/>
        <p:txBody>
          <a:bodyPr/>
          <a:lstStyle/>
          <a:p>
            <a:endParaRPr lang="en-US"/>
          </a:p>
        </p:txBody>
      </p:sp>
      <p:graphicFrame>
        <p:nvGraphicFramePr>
          <p:cNvPr id="31" name="Content Placeholder 9"/>
          <p:cNvGraphicFramePr>
            <a:graphicFrameLocks/>
          </p:cNvGraphicFramePr>
          <p:nvPr>
            <p:extLst>
              <p:ext uri="{D42A27DB-BD31-4B8C-83A1-F6EECF244321}">
                <p14:modId xmlns:p14="http://schemas.microsoft.com/office/powerpoint/2010/main" val="1284107064"/>
              </p:ext>
            </p:extLst>
          </p:nvPr>
        </p:nvGraphicFramePr>
        <p:xfrm>
          <a:off x="-2" y="995681"/>
          <a:ext cx="9144001" cy="5547359"/>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710041"/>
                <a:gridCol w="1405660"/>
                <a:gridCol w="1405660"/>
                <a:gridCol w="1405660"/>
                <a:gridCol w="1405660"/>
                <a:gridCol w="1405660"/>
                <a:gridCol w="1405660"/>
              </a:tblGrid>
              <a:tr h="325119">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endParaRPr lang="en-US" dirty="0"/>
                    </a:p>
                  </a:txBody>
                  <a:tcPr anchor="ctr">
                    <a:lnL w="9525" cap="flat" cmpd="sng" algn="ctr">
                      <a:noFill/>
                      <a:prstDash val="solid"/>
                    </a:lnL>
                    <a:lnR>
                      <a:noFill/>
                    </a:lnR>
                    <a:lnT w="9525" cap="flat" cmpd="sng" algn="ctr">
                      <a:no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grid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dirty="0" smtClean="0"/>
                        <a:t>2010</a:t>
                      </a:r>
                      <a:endParaRPr lang="en-US" dirty="0"/>
                    </a:p>
                  </a:txBody>
                  <a:tcPr anchor="ctr">
                    <a:lnL>
                      <a:noFill/>
                    </a:lnL>
                    <a:lnR>
                      <a:noFill/>
                    </a:lnR>
                    <a:lnT w="9525" cap="flat" cmpd="sng" algn="ctr">
                      <a:no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en-US" dirty="0"/>
                    </a:p>
                  </a:txBody>
                  <a:tcPr/>
                </a:tc>
                <a:tc grid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dirty="0" smtClean="0"/>
                        <a:t>~2020</a:t>
                      </a:r>
                      <a:endParaRPr lang="en-US" dirty="0"/>
                    </a:p>
                  </a:txBody>
                  <a:tcPr anchor="ctr">
                    <a:lnL>
                      <a:noFill/>
                    </a:lnL>
                    <a:lnR>
                      <a:noFill/>
                    </a:lnR>
                    <a:lnT w="9525" cap="flat" cmpd="sng" algn="ctr">
                      <a:solidFill>
                        <a:srgbClr val="4F81BD">
                          <a:shade val="95000"/>
                          <a:satMod val="105000"/>
                        </a:srgbClr>
                      </a:solid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en-US" dirty="0"/>
                    </a:p>
                  </a:txBody>
                  <a:tcPr/>
                </a:tc>
                <a:tc grid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US" dirty="0" smtClean="0"/>
                        <a:t>~2030</a:t>
                      </a:r>
                      <a:endParaRPr lang="en-US" dirty="0"/>
                    </a:p>
                  </a:txBody>
                  <a:tcPr anchor="ctr">
                    <a:lnL>
                      <a:noFill/>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endParaRPr lang="en-US" dirty="0"/>
                    </a:p>
                  </a:txBody>
                  <a:tcPr/>
                </a:tc>
              </a:tr>
              <a:tr h="1097279">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dirty="0" err="1" smtClean="0"/>
                        <a:t>Muon</a:t>
                      </a:r>
                      <a:r>
                        <a:rPr lang="en-US" dirty="0" smtClean="0"/>
                        <a:t> Accelerator</a:t>
                      </a:r>
                      <a:r>
                        <a:rPr lang="en-US" baseline="0" dirty="0" smtClean="0"/>
                        <a:t> </a:t>
                      </a:r>
                      <a:br>
                        <a:rPr lang="en-US" baseline="0" dirty="0" smtClean="0"/>
                      </a:br>
                      <a:r>
                        <a:rPr lang="en-US" dirty="0" smtClean="0"/>
                        <a:t>R&amp;D Phase</a:t>
                      </a:r>
                      <a:endParaRPr lang="en-US" dirty="0"/>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hMerge="1">
                  <a:txBody>
                    <a:bodyPr/>
                    <a:lstStyle/>
                    <a:p>
                      <a:endParaRPr lang="en-US" dirty="0"/>
                    </a:p>
                  </a:txBody>
                  <a:tcPr>
                    <a:lnT w="12700" cap="flat" cmpd="sng" algn="ctr">
                      <a:solidFill>
                        <a:scrgbClr r="0" g="0" b="0"/>
                      </a:solidFill>
                      <a:prstDash val="solid"/>
                      <a:round/>
                      <a:headEnd type="none" w="med" len="med"/>
                      <a:tailEnd type="none" w="med" len="med"/>
                    </a:lnT>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12700" cap="flat" cmpd="sng" algn="ctr">
                      <a:solidFill>
                        <a:scrgbClr r="0" g="0" b="0"/>
                      </a:solidFill>
                      <a:prstDash val="solid"/>
                      <a:round/>
                      <a:headEnd type="none" w="med" len="med"/>
                      <a:tailEnd type="none" w="med" len="me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r>
              <a:tr h="1534160">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Proton Driver Implementation – </a:t>
                      </a:r>
                      <a:br>
                        <a:rPr lang="en-US" dirty="0" smtClean="0"/>
                      </a:br>
                      <a:r>
                        <a:rPr lang="en-US" dirty="0" smtClean="0"/>
                        <a:t>Project X @ FNAL</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r>
              <a:tr h="1524000">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Intensity</a:t>
                      </a:r>
                      <a:r>
                        <a:rPr lang="en-US" baseline="0" dirty="0" smtClean="0"/>
                        <a:t> Frontier</a:t>
                      </a:r>
                      <a:endParaRPr lang="en-US" dirty="0" smtClean="0"/>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hMerge="1">
                  <a:txBody>
                    <a:bodyPr/>
                    <a:lstStyle/>
                    <a:p>
                      <a:endParaRPr lang="en-US" dirty="0"/>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r>
              <a:tr h="1026160">
                <a:tc gridSpan="2">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dirty="0" smtClean="0"/>
                        <a:t>Energy Frontier</a:t>
                      </a:r>
                      <a:endParaRPr lang="en-US" dirty="0"/>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hMerge="1">
                  <a:txBody>
                    <a:bodyPr/>
                    <a:lstStyle/>
                    <a:p>
                      <a:endParaRPr lang="en-US" dirty="0"/>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dirty="0"/>
                    </a:p>
                  </a:txBody>
                  <a:tcP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r>
            </a:tbl>
          </a:graphicData>
        </a:graphic>
      </p:graphicFrame>
      <p:grpSp>
        <p:nvGrpSpPr>
          <p:cNvPr id="32" name="Group 31"/>
          <p:cNvGrpSpPr/>
          <p:nvPr/>
        </p:nvGrpSpPr>
        <p:grpSpPr>
          <a:xfrm>
            <a:off x="2067560" y="1399261"/>
            <a:ext cx="7076440" cy="5123459"/>
            <a:chOff x="2067560" y="1399261"/>
            <a:chExt cx="7076440" cy="5123459"/>
          </a:xfrm>
        </p:grpSpPr>
        <p:sp>
          <p:nvSpPr>
            <p:cNvPr id="33" name="Chevron 32"/>
            <p:cNvSpPr/>
            <p:nvPr/>
          </p:nvSpPr>
          <p:spPr>
            <a:xfrm>
              <a:off x="2346960" y="1399261"/>
              <a:ext cx="203200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38100" cap="flat" cmpd="sng" algn="ctr">
              <a:solidFill>
                <a:srgbClr val="FFFF00"/>
              </a:solid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MAP Feasibility Assessment</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Chevron 33"/>
            <p:cNvSpPr/>
            <p:nvPr/>
          </p:nvSpPr>
          <p:spPr>
            <a:xfrm>
              <a:off x="4166756" y="1401395"/>
              <a:ext cx="1939404"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Advanced Systems R&amp;D</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Chevron 34"/>
            <p:cNvSpPr/>
            <p:nvPr/>
          </p:nvSpPr>
          <p:spPr>
            <a:xfrm>
              <a:off x="2188211" y="1929968"/>
              <a:ext cx="2800349"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rgbClr val="FFFFFF"/>
                  </a:solidFill>
                  <a:effectLst/>
                  <a:uLnTx/>
                  <a:uFillTx/>
                  <a:latin typeface="Arial"/>
                  <a:ea typeface="+mn-ea"/>
                  <a:cs typeface="+mn-cs"/>
                </a:rPr>
                <a:t>Muon</a:t>
              </a:r>
              <a:r>
                <a:rPr kumimoji="0" lang="en-US" sz="1400" b="0" i="0" u="none" strike="noStrike" kern="0" cap="none" spc="0" normalizeH="0" baseline="0" noProof="0" dirty="0" smtClean="0">
                  <a:ln>
                    <a:noFill/>
                  </a:ln>
                  <a:solidFill>
                    <a:srgbClr val="FFFFFF"/>
                  </a:solidFill>
                  <a:effectLst/>
                  <a:uLnTx/>
                  <a:uFillTx/>
                  <a:latin typeface="Arial"/>
                  <a:ea typeface="+mn-ea"/>
                  <a:cs typeface="+mn-cs"/>
                </a:rPr>
                <a:t> Ionization Cooling Experiment (MICE)</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6" name="Chevron 35"/>
            <p:cNvSpPr/>
            <p:nvPr/>
          </p:nvSpPr>
          <p:spPr>
            <a:xfrm>
              <a:off x="2067560" y="1399261"/>
              <a:ext cx="49784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7" name="Chevron 36"/>
            <p:cNvSpPr/>
            <p:nvPr/>
          </p:nvSpPr>
          <p:spPr>
            <a:xfrm>
              <a:off x="2067560" y="4010381"/>
              <a:ext cx="134620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IDS-NF RDR</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8" name="Chevron 37"/>
            <p:cNvSpPr/>
            <p:nvPr/>
          </p:nvSpPr>
          <p:spPr>
            <a:xfrm>
              <a:off x="2903220" y="4508474"/>
              <a:ext cx="320294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91440" tIns="30770" rIns="0"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Proposed </a:t>
              </a:r>
              <a:r>
                <a:rPr kumimoji="0" lang="en-US" sz="1400" b="0" i="0" u="none" strike="noStrike" kern="0" cap="none" spc="0" normalizeH="0" baseline="0" noProof="0" dirty="0" err="1" smtClean="0">
                  <a:ln>
                    <a:noFill/>
                  </a:ln>
                  <a:solidFill>
                    <a:srgbClr val="FFFFFF"/>
                  </a:solidFill>
                  <a:effectLst/>
                  <a:uLnTx/>
                  <a:uFillTx/>
                  <a:latin typeface="Arial"/>
                  <a:ea typeface="+mn-ea"/>
                  <a:cs typeface="+mn-cs"/>
                </a:rPr>
                <a:t>Muon</a:t>
              </a:r>
              <a:r>
                <a:rPr kumimoji="0" lang="en-US" sz="1400" b="0" i="0" u="none" strike="noStrike" kern="0" cap="none" spc="0" normalizeH="0" baseline="0" noProof="0" dirty="0" smtClean="0">
                  <a:ln>
                    <a:noFill/>
                  </a:ln>
                  <a:solidFill>
                    <a:srgbClr val="FFFFFF"/>
                  </a:solidFill>
                  <a:effectLst/>
                  <a:uLnTx/>
                  <a:uFillTx/>
                  <a:latin typeface="Arial"/>
                  <a:ea typeface="+mn-ea"/>
                  <a:cs typeface="+mn-cs"/>
                </a:rPr>
                <a:t> Storage Ring Facility (</a:t>
              </a:r>
              <a:r>
                <a:rPr kumimoji="0" lang="en-US" sz="1400" b="0" i="0" u="none" strike="noStrike" kern="0" cap="none" spc="0" normalizeH="0" baseline="0" noProof="0" dirty="0" err="1" smtClean="0">
                  <a:ln>
                    <a:noFill/>
                  </a:ln>
                  <a:solidFill>
                    <a:srgbClr val="FFFFFF"/>
                  </a:solidFill>
                  <a:effectLst/>
                  <a:uLnTx/>
                  <a:uFillTx/>
                  <a:latin typeface="Symbol" charset="2"/>
                  <a:ea typeface="+mn-ea"/>
                  <a:cs typeface="Symbol" charset="2"/>
                </a:rPr>
                <a:t>n</a:t>
              </a:r>
              <a:r>
                <a:rPr kumimoji="0" lang="en-US" sz="1400" b="0" i="0" u="none" strike="noStrike" kern="0" cap="none" spc="0" normalizeH="0" baseline="0" noProof="0" dirty="0" err="1" smtClean="0">
                  <a:ln>
                    <a:noFill/>
                  </a:ln>
                  <a:solidFill>
                    <a:srgbClr val="FFFFFF"/>
                  </a:solidFill>
                  <a:effectLst/>
                  <a:uLnTx/>
                  <a:uFillTx/>
                  <a:latin typeface="Arial"/>
                  <a:ea typeface="+mn-ea"/>
                  <a:cs typeface="Symbol" charset="2"/>
                </a:rPr>
                <a:t>STORM</a:t>
              </a:r>
              <a:r>
                <a:rPr kumimoji="0" lang="en-US" sz="1400" b="0" i="0" u="none" strike="noStrike" kern="0" cap="none" spc="0" normalizeH="0" baseline="0" noProof="0" dirty="0" smtClean="0">
                  <a:ln>
                    <a:noFill/>
                  </a:ln>
                  <a:solidFill>
                    <a:srgbClr val="FFFFFF"/>
                  </a:solidFill>
                  <a:effectLst/>
                  <a:uLnTx/>
                  <a:uFillTx/>
                  <a:latin typeface="Arial"/>
                  <a:ea typeface="+mn-ea"/>
                  <a:cs typeface="Symbol" charset="2"/>
                </a:rPr>
                <a:t>)</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9" name="Chevron 38"/>
            <p:cNvSpPr/>
            <p:nvPr/>
          </p:nvSpPr>
          <p:spPr>
            <a:xfrm>
              <a:off x="4813300" y="5003748"/>
              <a:ext cx="392430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0" tIns="30770" rIns="0"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Evolution of Long Baseline </a:t>
              </a:r>
              <a:r>
                <a:rPr kumimoji="0" lang="en-US" sz="1400" b="0" i="0" u="none" strike="noStrike" kern="0" cap="none" spc="0" normalizeH="0" baseline="0" noProof="0" dirty="0" smtClean="0">
                  <a:ln>
                    <a:noFill/>
                  </a:ln>
                  <a:solidFill>
                    <a:srgbClr val="FFFFFF"/>
                  </a:solidFill>
                  <a:effectLst/>
                  <a:uLnTx/>
                  <a:uFillTx/>
                  <a:latin typeface="Symbol" charset="2"/>
                  <a:ea typeface="+mn-ea"/>
                  <a:cs typeface="Symbol" charset="2"/>
                </a:rPr>
                <a:t>n</a:t>
              </a:r>
              <a:r>
                <a:rPr kumimoji="0" lang="en-US" sz="1400" b="0" i="0" u="none" strike="noStrike" kern="0" cap="none" spc="0" normalizeH="0" baseline="0" noProof="0" dirty="0" smtClean="0">
                  <a:ln>
                    <a:noFill/>
                  </a:ln>
                  <a:solidFill>
                    <a:srgbClr val="FFFFFF"/>
                  </a:solidFill>
                  <a:effectLst/>
                  <a:uLnTx/>
                  <a:uFillTx/>
                  <a:latin typeface="Arial"/>
                  <a:ea typeface="+mn-ea"/>
                  <a:cs typeface="Symbol" charset="2"/>
                </a:rPr>
                <a:t> Factory</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0" name="Diamond 39"/>
            <p:cNvSpPr/>
            <p:nvPr/>
          </p:nvSpPr>
          <p:spPr>
            <a:xfrm>
              <a:off x="4813300" y="5130800"/>
              <a:ext cx="223520" cy="223520"/>
            </a:xfrm>
            <a:prstGeom prst="diamond">
              <a:avLst/>
            </a:prstGeom>
            <a:solidFill>
              <a:srgbClr val="FFFF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1" name="Chevron 40"/>
            <p:cNvSpPr/>
            <p:nvPr/>
          </p:nvSpPr>
          <p:spPr>
            <a:xfrm>
              <a:off x="4064000" y="5536515"/>
              <a:ext cx="226314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Collider Conceptual </a:t>
              </a:r>
              <a:r>
                <a:rPr kumimoji="0" lang="en-US" sz="1400" b="0" i="0" u="none" strike="noStrike" kern="0" cap="none" spc="0" normalizeH="0" baseline="0" noProof="0" dirty="0" smtClean="0">
                  <a:ln>
                    <a:noFill/>
                  </a:ln>
                  <a:solidFill>
                    <a:srgbClr val="FFFFFF"/>
                  </a:solidFill>
                  <a:effectLst/>
                  <a:uLnTx/>
                  <a:uFillTx/>
                  <a:latin typeface="Wingdings"/>
                  <a:ea typeface="Wingdings"/>
                  <a:cs typeface="Wingdings"/>
                  <a:sym typeface="Wingdings"/>
                </a:rPr>
                <a:t></a:t>
              </a:r>
              <a:r>
                <a:rPr kumimoji="0" lang="en-US" sz="1400" b="0" i="0" u="none" strike="noStrike" kern="0" cap="none" spc="0" normalizeH="0" baseline="0" noProof="0" dirty="0" smtClean="0">
                  <a:ln>
                    <a:noFill/>
                  </a:ln>
                  <a:solidFill>
                    <a:srgbClr val="FFFFFF"/>
                  </a:solidFill>
                  <a:effectLst/>
                  <a:uLnTx/>
                  <a:uFillTx/>
                  <a:latin typeface="Arial"/>
                  <a:ea typeface="+mn-ea"/>
                  <a:cs typeface="+mn-cs"/>
                </a:rPr>
                <a:t> Technical Design</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2" name="Diamond 41"/>
            <p:cNvSpPr/>
            <p:nvPr/>
          </p:nvSpPr>
          <p:spPr>
            <a:xfrm>
              <a:off x="6103620" y="6167120"/>
              <a:ext cx="223520" cy="223520"/>
            </a:xfrm>
            <a:prstGeom prst="diamond">
              <a:avLst/>
            </a:prstGeom>
            <a:solidFill>
              <a:srgbClr val="FFFF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43" name="Chevron 42"/>
            <p:cNvSpPr/>
            <p:nvPr/>
          </p:nvSpPr>
          <p:spPr>
            <a:xfrm>
              <a:off x="6103620" y="6044947"/>
              <a:ext cx="304038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mn-cs"/>
                </a:rPr>
                <a:t>Collider Construction </a:t>
              </a:r>
              <a:r>
                <a:rPr kumimoji="0" lang="en-US" sz="1400" b="0" i="0" u="none" strike="noStrike" kern="0" cap="none" spc="0" normalizeH="0" baseline="0" noProof="0" dirty="0" smtClean="0">
                  <a:ln>
                    <a:noFill/>
                  </a:ln>
                  <a:solidFill>
                    <a:srgbClr val="FFFFFF"/>
                  </a:solidFill>
                  <a:effectLst/>
                  <a:uLnTx/>
                  <a:uFillTx/>
                  <a:latin typeface="Wingdings"/>
                  <a:ea typeface="Wingdings"/>
                  <a:cs typeface="Wingdings"/>
                  <a:sym typeface="Wingdings"/>
                </a:rPr>
                <a:t></a:t>
              </a:r>
              <a:r>
                <a:rPr kumimoji="0" lang="en-US" sz="1400" b="0" i="0" u="none" strike="noStrike" kern="0" cap="none" spc="0" normalizeH="0" baseline="0" noProof="0" dirty="0">
                  <a:ln>
                    <a:noFill/>
                  </a:ln>
                  <a:solidFill>
                    <a:srgbClr val="FFFFFF"/>
                  </a:solidFill>
                  <a:effectLst/>
                  <a:uLnTx/>
                  <a:uFillTx/>
                  <a:latin typeface="Arial"/>
                  <a:ea typeface="+mn-ea"/>
                  <a:cs typeface="+mn-cs"/>
                  <a:sym typeface="Wingdings"/>
                </a:rPr>
                <a:t> </a:t>
              </a:r>
              <a:r>
                <a:rPr kumimoji="0" lang="en-US" sz="1400" b="0" i="0" u="none" strike="noStrike" kern="0" cap="none" spc="0" normalizeH="0" baseline="0" noProof="0" dirty="0" smtClean="0">
                  <a:ln>
                    <a:noFill/>
                  </a:ln>
                  <a:solidFill>
                    <a:srgbClr val="FFFFFF"/>
                  </a:solidFill>
                  <a:effectLst/>
                  <a:uLnTx/>
                  <a:uFillTx/>
                  <a:latin typeface="Arial"/>
                  <a:ea typeface="+mn-ea"/>
                  <a:cs typeface="+mn-cs"/>
                  <a:sym typeface="Wingdings"/>
                </a:rPr>
                <a:t/>
              </a:r>
              <a:br>
                <a:rPr kumimoji="0" lang="en-US" sz="1400" b="0" i="0" u="none" strike="noStrike" kern="0" cap="none" spc="0" normalizeH="0" baseline="0" noProof="0" dirty="0" smtClean="0">
                  <a:ln>
                    <a:noFill/>
                  </a:ln>
                  <a:solidFill>
                    <a:srgbClr val="FFFFFF"/>
                  </a:solidFill>
                  <a:effectLst/>
                  <a:uLnTx/>
                  <a:uFillTx/>
                  <a:latin typeface="Arial"/>
                  <a:ea typeface="+mn-ea"/>
                  <a:cs typeface="+mn-cs"/>
                  <a:sym typeface="Wingdings"/>
                </a:rPr>
              </a:br>
              <a:r>
                <a:rPr kumimoji="0" lang="en-US" sz="1400" b="0" i="0" u="none" strike="noStrike" kern="0" cap="none" spc="0" normalizeH="0" baseline="0" noProof="0" dirty="0" smtClean="0">
                  <a:ln>
                    <a:noFill/>
                  </a:ln>
                  <a:solidFill>
                    <a:srgbClr val="FFFFFF"/>
                  </a:solidFill>
                  <a:effectLst/>
                  <a:uLnTx/>
                  <a:uFillTx/>
                  <a:latin typeface="Arial"/>
                  <a:ea typeface="+mn-ea"/>
                  <a:cs typeface="+mn-cs"/>
                  <a:sym typeface="Wingdings"/>
                </a:rPr>
                <a:t>Physics Program</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4" name="Chevron 43"/>
            <p:cNvSpPr/>
            <p:nvPr/>
          </p:nvSpPr>
          <p:spPr>
            <a:xfrm>
              <a:off x="3708400" y="2488515"/>
              <a:ext cx="150368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0" tIns="30770" rIns="0"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rgbClr val="FFFFFF"/>
                  </a:solidFill>
                  <a:effectLst/>
                  <a:uLnTx/>
                  <a:uFillTx/>
                  <a:latin typeface="Arial"/>
                  <a:ea typeface="+mn-ea"/>
                  <a:cs typeface="+mn-cs"/>
                </a:rPr>
                <a:t>Pr</a:t>
              </a:r>
              <a:r>
                <a:rPr kumimoji="0" lang="en-US" sz="1400" b="0" i="0" u="none" strike="noStrike" kern="0" cap="none" spc="0" normalizeH="0" baseline="0" noProof="0" dirty="0" smtClean="0">
                  <a:ln>
                    <a:noFill/>
                  </a:ln>
                  <a:solidFill>
                    <a:srgbClr val="FFFFFF"/>
                  </a:solidFill>
                  <a:effectLst/>
                  <a:uLnTx/>
                  <a:uFillTx/>
                  <a:latin typeface="Arial"/>
                  <a:ea typeface="+mn-ea"/>
                  <a:cs typeface="+mn-cs"/>
                </a:rPr>
                <a:t> X Stage I</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5" name="Chevron 44"/>
            <p:cNvSpPr/>
            <p:nvPr/>
          </p:nvSpPr>
          <p:spPr>
            <a:xfrm>
              <a:off x="4968240" y="2985923"/>
              <a:ext cx="153416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0" tIns="30770" rIns="0"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rgbClr val="FFFFFF"/>
                  </a:solidFill>
                  <a:effectLst/>
                  <a:uLnTx/>
                  <a:uFillTx/>
                  <a:latin typeface="Arial"/>
                  <a:ea typeface="+mn-ea"/>
                  <a:cs typeface="+mn-cs"/>
                </a:rPr>
                <a:t>Pr</a:t>
              </a:r>
              <a:r>
                <a:rPr kumimoji="0" lang="en-US" sz="1400" b="0" i="0" u="none" strike="noStrike" kern="0" cap="none" spc="0" normalizeH="0" baseline="0" noProof="0" dirty="0" smtClean="0">
                  <a:ln>
                    <a:noFill/>
                  </a:ln>
                  <a:solidFill>
                    <a:srgbClr val="FFFFFF"/>
                  </a:solidFill>
                  <a:effectLst/>
                  <a:uLnTx/>
                  <a:uFillTx/>
                  <a:latin typeface="Arial"/>
                  <a:ea typeface="+mn-ea"/>
                  <a:cs typeface="+mn-cs"/>
                </a:rPr>
                <a:t> X Stage II</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6" name="Chevron 45"/>
            <p:cNvSpPr/>
            <p:nvPr/>
          </p:nvSpPr>
          <p:spPr>
            <a:xfrm>
              <a:off x="6278880" y="3482061"/>
              <a:ext cx="2458720" cy="477773"/>
            </a:xfrm>
            <a:prstGeom prst="chevron">
              <a:avLst/>
            </a:prstGeom>
            <a:gradFill rotWithShape="1">
              <a:gsLst>
                <a:gs pos="0">
                  <a:srgbClr val="1F497D">
                    <a:lumMod val="50000"/>
                  </a:srgbClr>
                </a:gs>
                <a:gs pos="100000">
                  <a:srgbClr val="C0504D">
                    <a:lumMod val="75000"/>
                  </a:srgbClr>
                </a:gs>
                <a:gs pos="15000">
                  <a:srgbClr val="1F497D">
                    <a:lumMod val="75000"/>
                  </a:srgbClr>
                </a:gs>
              </a:gsLst>
              <a:lin ang="0" scaled="0"/>
            </a:gradFill>
            <a:ln w="9525" cap="flat" cmpd="sng" algn="ctr">
              <a:noFill/>
              <a:prstDash val="solid"/>
            </a:ln>
            <a:effectLst>
              <a:outerShdw blurRad="40000" dist="23000" dir="5400000" rotWithShape="0">
                <a:srgbClr val="000000">
                  <a:alpha val="35000"/>
                </a:srgbClr>
              </a:outerShdw>
            </a:effectLst>
          </p:spPr>
          <p:txBody>
            <a:bodyPr lIns="61539" tIns="30770" rIns="61539" bIns="307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rgbClr val="FFFFFF"/>
                  </a:solidFill>
                  <a:effectLst/>
                  <a:uLnTx/>
                  <a:uFillTx/>
                  <a:latin typeface="Arial"/>
                  <a:ea typeface="+mn-ea"/>
                  <a:cs typeface="+mn-cs"/>
                </a:rPr>
                <a:t>Pr</a:t>
              </a:r>
              <a:r>
                <a:rPr kumimoji="0" lang="en-US" sz="1400" b="0" i="0" u="none" strike="noStrike" kern="0" cap="none" spc="0" normalizeH="0" baseline="0" noProof="0" dirty="0" smtClean="0">
                  <a:ln>
                    <a:noFill/>
                  </a:ln>
                  <a:solidFill>
                    <a:srgbClr val="FFFFFF"/>
                  </a:solidFill>
                  <a:effectLst/>
                  <a:uLnTx/>
                  <a:uFillTx/>
                  <a:latin typeface="Arial"/>
                  <a:ea typeface="+mn-ea"/>
                  <a:cs typeface="+mn-cs"/>
                </a:rPr>
                <a:t> X Stage III &amp; IV</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grpSp>
      <p:cxnSp>
        <p:nvCxnSpPr>
          <p:cNvPr id="47" name="Straight Arrow Connector 46"/>
          <p:cNvCxnSpPr/>
          <p:nvPr/>
        </p:nvCxnSpPr>
        <p:spPr>
          <a:xfrm>
            <a:off x="6416040" y="3210560"/>
            <a:ext cx="0" cy="2971800"/>
          </a:xfrm>
          <a:prstGeom prst="straightConnector1">
            <a:avLst/>
          </a:prstGeom>
          <a:noFill/>
          <a:ln w="25400" cap="flat" cmpd="sng" algn="ctr">
            <a:solidFill>
              <a:srgbClr val="FFFF00">
                <a:alpha val="60000"/>
              </a:srgbClr>
            </a:solidFill>
            <a:prstDash val="solid"/>
            <a:tailEnd type="arrow"/>
          </a:ln>
          <a:effectLst/>
        </p:spPr>
      </p:cxnSp>
      <p:sp>
        <p:nvSpPr>
          <p:cNvPr id="48" name="Rounded Rectangle 47"/>
          <p:cNvSpPr/>
          <p:nvPr/>
        </p:nvSpPr>
        <p:spPr>
          <a:xfrm>
            <a:off x="6406562" y="4022464"/>
            <a:ext cx="2685956" cy="911818"/>
          </a:xfrm>
          <a:prstGeom prst="roundRect">
            <a:avLst/>
          </a:prstGeom>
          <a:solidFill>
            <a:sysClr val="window" lastClr="FFFFFF">
              <a:lumMod val="65000"/>
            </a:sysClr>
          </a:solidFill>
          <a:ln w="25400" cap="flat" cmpd="sng" algn="ctr">
            <a:solidFill>
              <a:srgbClr val="FFFF00"/>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00"/>
                </a:solidFill>
                <a:effectLst/>
                <a:uLnTx/>
                <a:uFillTx/>
                <a:latin typeface="Arial"/>
                <a:ea typeface="+mn-ea"/>
                <a:cs typeface="+mn-cs"/>
              </a:rPr>
              <a:t>At Fermilab, critical physics production could build on </a:t>
            </a:r>
            <a:r>
              <a:rPr kumimoji="0" lang="en-US" sz="1600" b="0" i="0" u="none" strike="noStrike" kern="0" cap="none" spc="0" normalizeH="0" baseline="0" noProof="0" dirty="0" smtClean="0">
                <a:ln>
                  <a:noFill/>
                </a:ln>
                <a:solidFill>
                  <a:srgbClr val="FFFF00"/>
                </a:solidFill>
                <a:effectLst/>
                <a:uLnTx/>
                <a:uFillTx/>
                <a:latin typeface="Arial"/>
                <a:ea typeface="+mn-ea"/>
                <a:cs typeface="+mn-cs"/>
              </a:rPr>
              <a:t>Stage </a:t>
            </a:r>
            <a:r>
              <a:rPr kumimoji="0" lang="en-US" sz="1600" b="0" i="0" u="none" strike="noStrike" kern="0" cap="none" spc="0" normalizeH="0" baseline="0" noProof="0" dirty="0">
                <a:ln>
                  <a:noFill/>
                </a:ln>
                <a:solidFill>
                  <a:srgbClr val="FFFF00"/>
                </a:solidFill>
                <a:effectLst/>
                <a:uLnTx/>
                <a:uFillTx/>
                <a:latin typeface="Arial"/>
                <a:ea typeface="+mn-ea"/>
                <a:cs typeface="+mn-cs"/>
              </a:rPr>
              <a:t>II of Project X</a:t>
            </a:r>
          </a:p>
        </p:txBody>
      </p:sp>
      <p:cxnSp>
        <p:nvCxnSpPr>
          <p:cNvPr id="49" name="Straight Arrow Connector 48"/>
          <p:cNvCxnSpPr/>
          <p:nvPr/>
        </p:nvCxnSpPr>
        <p:spPr>
          <a:xfrm>
            <a:off x="6416040" y="3210560"/>
            <a:ext cx="0" cy="1930400"/>
          </a:xfrm>
          <a:prstGeom prst="straightConnector1">
            <a:avLst/>
          </a:prstGeom>
          <a:noFill/>
          <a:ln w="25400" cap="flat" cmpd="sng" algn="ctr">
            <a:solidFill>
              <a:srgbClr val="FFFF00">
                <a:alpha val="60000"/>
              </a:srgbClr>
            </a:solidFill>
            <a:prstDash val="solid"/>
            <a:tailEnd type="arrow"/>
          </a:ln>
          <a:effectLst/>
        </p:spPr>
      </p:cxnSp>
      <p:sp>
        <p:nvSpPr>
          <p:cNvPr id="50" name="Diamond 49"/>
          <p:cNvSpPr/>
          <p:nvPr/>
        </p:nvSpPr>
        <p:spPr>
          <a:xfrm>
            <a:off x="4156596" y="1524000"/>
            <a:ext cx="223520" cy="223520"/>
          </a:xfrm>
          <a:prstGeom prst="diamond">
            <a:avLst/>
          </a:prstGeom>
          <a:solidFill>
            <a:srgbClr val="FFFF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cxnSp>
        <p:nvCxnSpPr>
          <p:cNvPr id="51" name="Straight Arrow Connector 50"/>
          <p:cNvCxnSpPr>
            <a:endCxn id="40" idx="0"/>
          </p:cNvCxnSpPr>
          <p:nvPr/>
        </p:nvCxnSpPr>
        <p:spPr>
          <a:xfrm>
            <a:off x="4305300" y="1694180"/>
            <a:ext cx="619760" cy="3436620"/>
          </a:xfrm>
          <a:prstGeom prst="straightConnector1">
            <a:avLst/>
          </a:prstGeom>
          <a:noFill/>
          <a:ln w="25400" cap="flat" cmpd="sng" algn="ctr">
            <a:solidFill>
              <a:srgbClr val="FFFF00">
                <a:alpha val="60000"/>
              </a:srgbClr>
            </a:solidFill>
            <a:prstDash val="solid"/>
            <a:tailEnd type="arrow"/>
          </a:ln>
          <a:effectLst/>
        </p:spPr>
      </p:cxnSp>
      <p:cxnSp>
        <p:nvCxnSpPr>
          <p:cNvPr id="52" name="Straight Arrow Connector 51"/>
          <p:cNvCxnSpPr/>
          <p:nvPr/>
        </p:nvCxnSpPr>
        <p:spPr>
          <a:xfrm>
            <a:off x="4851400" y="2133600"/>
            <a:ext cx="73660" cy="2997200"/>
          </a:xfrm>
          <a:prstGeom prst="straightConnector1">
            <a:avLst/>
          </a:prstGeom>
          <a:noFill/>
          <a:ln w="25400" cap="flat" cmpd="sng" algn="ctr">
            <a:solidFill>
              <a:srgbClr val="FFFF00">
                <a:alpha val="60000"/>
              </a:srgbClr>
            </a:solidFill>
            <a:prstDash val="solid"/>
            <a:tailEnd type="arrow"/>
          </a:ln>
          <a:effectLst/>
        </p:spPr>
      </p:cxnSp>
      <p:cxnSp>
        <p:nvCxnSpPr>
          <p:cNvPr id="53" name="Straight Arrow Connector 52"/>
          <p:cNvCxnSpPr/>
          <p:nvPr/>
        </p:nvCxnSpPr>
        <p:spPr>
          <a:xfrm>
            <a:off x="4305300" y="1663700"/>
            <a:ext cx="0" cy="4064000"/>
          </a:xfrm>
          <a:prstGeom prst="straightConnector1">
            <a:avLst/>
          </a:prstGeom>
          <a:noFill/>
          <a:ln w="25400" cap="flat" cmpd="sng" algn="ctr">
            <a:solidFill>
              <a:srgbClr val="FFFF00">
                <a:alpha val="60000"/>
              </a:srgbClr>
            </a:solidFill>
            <a:prstDash val="solid"/>
            <a:tailEnd type="arrow"/>
          </a:ln>
          <a:effectLst>
            <a:outerShdw blurRad="40000" dist="20000" dir="5400000" rotWithShape="0">
              <a:srgbClr val="000000">
                <a:alpha val="38000"/>
              </a:srgbClr>
            </a:outerShdw>
          </a:effectLst>
        </p:spPr>
      </p:cxnSp>
      <p:cxnSp>
        <p:nvCxnSpPr>
          <p:cNvPr id="54" name="Straight Arrow Connector 53"/>
          <p:cNvCxnSpPr>
            <a:stCxn id="37" idx="3"/>
          </p:cNvCxnSpPr>
          <p:nvPr/>
        </p:nvCxnSpPr>
        <p:spPr>
          <a:xfrm>
            <a:off x="3413760" y="4249268"/>
            <a:ext cx="1437640" cy="967892"/>
          </a:xfrm>
          <a:prstGeom prst="straightConnector1">
            <a:avLst/>
          </a:prstGeom>
          <a:noFill/>
          <a:ln w="25400" cap="flat" cmpd="sng" algn="ctr">
            <a:solidFill>
              <a:srgbClr val="FFFF00">
                <a:alpha val="60000"/>
              </a:srgbClr>
            </a:solidFill>
            <a:prstDash val="solid"/>
            <a:tailEnd type="arrow"/>
          </a:ln>
          <a:effectLst/>
        </p:spPr>
      </p:cxnSp>
      <p:sp>
        <p:nvSpPr>
          <p:cNvPr id="55" name="Rounded Rectangle 54"/>
          <p:cNvSpPr/>
          <p:nvPr/>
        </p:nvSpPr>
        <p:spPr>
          <a:xfrm>
            <a:off x="6512560" y="2011248"/>
            <a:ext cx="2448560" cy="904240"/>
          </a:xfrm>
          <a:prstGeom prst="roundRect">
            <a:avLst/>
          </a:prstGeom>
          <a:solidFill>
            <a:srgbClr val="1F497D"/>
          </a:solidFill>
          <a:ln w="25400" cap="flat" cmpd="sng" algn="ctr">
            <a:solidFill>
              <a:sysClr val="window" lastClr="FFFFFF">
                <a:lumMod val="50000"/>
              </a:sysClr>
            </a:solidFill>
            <a:prstDash val="solid"/>
          </a:ln>
          <a:effectLst/>
        </p:spPr>
        <p:txBody>
          <a:bodyPr lIns="274320" r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00"/>
                </a:solidFill>
                <a:effectLst/>
                <a:uLnTx/>
                <a:uFillTx/>
                <a:latin typeface="Arial"/>
                <a:ea typeface="+mn-ea"/>
                <a:cs typeface="+mn-cs"/>
              </a:rPr>
              <a:t>Indicates a date when an informed decision should be possible</a:t>
            </a:r>
            <a:endParaRPr kumimoji="0" lang="en-US" sz="1600" b="0" i="0" u="none" strike="noStrike" kern="0" cap="none" spc="0" normalizeH="0" baseline="0" noProof="0" dirty="0">
              <a:ln>
                <a:noFill/>
              </a:ln>
              <a:solidFill>
                <a:srgbClr val="FFFF00"/>
              </a:solidFill>
              <a:effectLst/>
              <a:uLnTx/>
              <a:uFillTx/>
              <a:latin typeface="Arial"/>
              <a:ea typeface="+mn-ea"/>
              <a:cs typeface="+mn-cs"/>
            </a:endParaRPr>
          </a:p>
        </p:txBody>
      </p:sp>
      <p:sp>
        <p:nvSpPr>
          <p:cNvPr id="56" name="Diamond 55"/>
          <p:cNvSpPr/>
          <p:nvPr/>
        </p:nvSpPr>
        <p:spPr>
          <a:xfrm>
            <a:off x="6569122" y="2123440"/>
            <a:ext cx="223520" cy="223520"/>
          </a:xfrm>
          <a:prstGeom prst="diamond">
            <a:avLst/>
          </a:prstGeom>
          <a:solidFill>
            <a:srgbClr val="FFFF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cxnSp>
        <p:nvCxnSpPr>
          <p:cNvPr id="57" name="Straight Arrow Connector 56"/>
          <p:cNvCxnSpPr/>
          <p:nvPr/>
        </p:nvCxnSpPr>
        <p:spPr>
          <a:xfrm>
            <a:off x="5130800" y="1851660"/>
            <a:ext cx="0" cy="2666974"/>
          </a:xfrm>
          <a:prstGeom prst="straightConnector1">
            <a:avLst/>
          </a:prstGeom>
          <a:noFill/>
          <a:ln w="25400" cap="flat" cmpd="sng" algn="ctr">
            <a:solidFill>
              <a:srgbClr val="FF6600">
                <a:alpha val="60000"/>
              </a:srgbClr>
            </a:solidFill>
            <a:prstDash val="solid"/>
            <a:headEnd type="arrow"/>
            <a:tailEnd type="arrow"/>
          </a:ln>
          <a:effectLst/>
        </p:spPr>
      </p:cxnSp>
      <p:sp>
        <p:nvSpPr>
          <p:cNvPr id="58" name="Date Placeholder 57"/>
          <p:cNvSpPr>
            <a:spLocks noGrp="1"/>
          </p:cNvSpPr>
          <p:nvPr>
            <p:ph type="dt" sz="half" idx="10"/>
          </p:nvPr>
        </p:nvSpPr>
        <p:spPr/>
        <p:txBody>
          <a:bodyPr/>
          <a:lstStyle/>
          <a:p>
            <a:r>
              <a:rPr lang="en-US" smtClean="0"/>
              <a:t>September 19, 2013</a:t>
            </a:r>
            <a:endParaRPr lang="en-US"/>
          </a:p>
        </p:txBody>
      </p:sp>
      <p:sp>
        <p:nvSpPr>
          <p:cNvPr id="59" name="Footer Placeholder 58"/>
          <p:cNvSpPr>
            <a:spLocks noGrp="1"/>
          </p:cNvSpPr>
          <p:nvPr>
            <p:ph type="ftr" sz="quarter" idx="11"/>
          </p:nvPr>
        </p:nvSpPr>
        <p:spPr/>
        <p:txBody>
          <a:bodyPr/>
          <a:lstStyle/>
          <a:p>
            <a:r>
              <a:rPr lang="en-US" smtClean="0"/>
              <a:t>Illinois Institute of Technology Physics Colloquium</a:t>
            </a:r>
            <a:endParaRPr lang="en-US"/>
          </a:p>
        </p:txBody>
      </p:sp>
      <p:sp>
        <p:nvSpPr>
          <p:cNvPr id="60" name="Slide Number Placeholder 59"/>
          <p:cNvSpPr>
            <a:spLocks noGrp="1"/>
          </p:cNvSpPr>
          <p:nvPr>
            <p:ph type="sldNum" sz="quarter" idx="12"/>
          </p:nvPr>
        </p:nvSpPr>
        <p:spPr/>
        <p:txBody>
          <a:bodyPr/>
          <a:lstStyle/>
          <a:p>
            <a:fld id="{98817235-C917-8F48-A936-FEF3725D9AF4}" type="slidenum">
              <a:rPr lang="en-US" smtClean="0"/>
              <a:t>41</a:t>
            </a:fld>
            <a:endParaRPr lang="en-US"/>
          </a:p>
        </p:txBody>
      </p:sp>
    </p:spTree>
    <p:extLst>
      <p:ext uri="{BB962C8B-B14F-4D97-AF65-F5344CB8AC3E}">
        <p14:creationId xmlns:p14="http://schemas.microsoft.com/office/powerpoint/2010/main" val="3067176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dissolv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dissolve">
                                      <p:cBhvr>
                                        <p:cTn id="15" dur="500"/>
                                        <p:tgtEl>
                                          <p:spTgt spid="54"/>
                                        </p:tgtEl>
                                      </p:cBhvr>
                                    </p:animEffect>
                                  </p:childTnLst>
                                </p:cTn>
                              </p:par>
                              <p:par>
                                <p:cTn id="16" presetID="9" presetClass="entr" presetSubtype="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dissolve">
                                      <p:cBhvr>
                                        <p:cTn id="18" dur="500"/>
                                        <p:tgtEl>
                                          <p:spTgt spid="51"/>
                                        </p:tgtEl>
                                      </p:cBhvr>
                                    </p:animEffect>
                                  </p:childTnLst>
                                </p:cTn>
                              </p:par>
                              <p:par>
                                <p:cTn id="19" presetID="9"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dissolv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nodeType="clickEffect">
                                  <p:stCondLst>
                                    <p:cond delay="0"/>
                                  </p:stCondLst>
                                  <p:childTnLst>
                                    <p:animEffect transition="out" filter="dissolve">
                                      <p:cBhvr>
                                        <p:cTn id="25" dur="500"/>
                                        <p:tgtEl>
                                          <p:spTgt spid="54"/>
                                        </p:tgtEl>
                                      </p:cBhvr>
                                    </p:animEffect>
                                    <p:set>
                                      <p:cBhvr>
                                        <p:cTn id="26" dur="1" fill="hold">
                                          <p:stCondLst>
                                            <p:cond delay="499"/>
                                          </p:stCondLst>
                                        </p:cTn>
                                        <p:tgtEl>
                                          <p:spTgt spid="54"/>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51"/>
                                        </p:tgtEl>
                                      </p:cBhvr>
                                    </p:animEffect>
                                    <p:set>
                                      <p:cBhvr>
                                        <p:cTn id="29" dur="1" fill="hold">
                                          <p:stCondLst>
                                            <p:cond delay="499"/>
                                          </p:stCondLst>
                                        </p:cTn>
                                        <p:tgtEl>
                                          <p:spTgt spid="51"/>
                                        </p:tgtEl>
                                        <p:attrNameLst>
                                          <p:attrName>style.visibility</p:attrName>
                                        </p:attrNameLst>
                                      </p:cBhvr>
                                      <p:to>
                                        <p:strVal val="hidden"/>
                                      </p:to>
                                    </p:set>
                                  </p:childTnLst>
                                </p:cTn>
                              </p:par>
                              <p:par>
                                <p:cTn id="30" presetID="9" presetClass="exit" presetSubtype="0" fill="hold" nodeType="withEffect">
                                  <p:stCondLst>
                                    <p:cond delay="0"/>
                                  </p:stCondLst>
                                  <p:childTnLst>
                                    <p:animEffect transition="out" filter="dissolve">
                                      <p:cBhvr>
                                        <p:cTn id="31" dur="500"/>
                                        <p:tgtEl>
                                          <p:spTgt spid="52"/>
                                        </p:tgtEl>
                                      </p:cBhvr>
                                    </p:animEffect>
                                    <p:set>
                                      <p:cBhvr>
                                        <p:cTn id="32" dur="1" fill="hold">
                                          <p:stCondLst>
                                            <p:cond delay="499"/>
                                          </p:stCondLst>
                                        </p:cTn>
                                        <p:tgtEl>
                                          <p:spTgt spid="52"/>
                                        </p:tgtEl>
                                        <p:attrNameLst>
                                          <p:attrName>style.visibility</p:attrName>
                                        </p:attrNameLst>
                                      </p:cBhvr>
                                      <p:to>
                                        <p:strVal val="hidden"/>
                                      </p:to>
                                    </p:set>
                                  </p:childTnLst>
                                </p:cTn>
                              </p:par>
                              <p:par>
                                <p:cTn id="33" presetID="9"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dissolve">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57"/>
                                        </p:tgtEl>
                                      </p:cBhvr>
                                    </p:animEffect>
                                    <p:set>
                                      <p:cBhvr>
                                        <p:cTn id="40" dur="1" fill="hold">
                                          <p:stCondLst>
                                            <p:cond delay="499"/>
                                          </p:stCondLst>
                                        </p:cTn>
                                        <p:tgtEl>
                                          <p:spTgt spid="57"/>
                                        </p:tgtEl>
                                        <p:attrNameLst>
                                          <p:attrName>style.visibility</p:attrName>
                                        </p:attrNameLst>
                                      </p:cBhvr>
                                      <p:to>
                                        <p:strVal val="hidden"/>
                                      </p:to>
                                    </p:set>
                                  </p:childTnLst>
                                </p:cTn>
                              </p:par>
                              <p:par>
                                <p:cTn id="41" presetID="9"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dissolve">
                                      <p:cBhvr>
                                        <p:cTn id="43" dur="500"/>
                                        <p:tgtEl>
                                          <p:spTgt spid="49"/>
                                        </p:tgtEl>
                                      </p:cBhvr>
                                    </p:animEffect>
                                  </p:childTnLst>
                                </p:cTn>
                              </p:par>
                              <p:par>
                                <p:cTn id="44" presetID="9"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dissolve">
                                      <p:cBhvr>
                                        <p:cTn id="46" dur="500"/>
                                        <p:tgtEl>
                                          <p:spTgt spid="47"/>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dissolv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THE R&amp;D CHALLENGES and </a:t>
            </a:r>
            <a:br>
              <a:rPr lang="en-US" dirty="0" smtClean="0"/>
            </a:br>
            <a:r>
              <a:rPr lang="en-US" dirty="0" smtClean="0"/>
              <a:t>The MAP Feasibility Assessment</a:t>
            </a: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31A889FD-0FCF-D447-9510-B18AD815D43D}" type="slidenum">
              <a:rPr lang="en-US" smtClean="0"/>
              <a:t>42</a:t>
            </a:fld>
            <a:endParaRPr lang="en-US"/>
          </a:p>
        </p:txBody>
      </p:sp>
    </p:spTree>
    <p:extLst>
      <p:ext uri="{BB962C8B-B14F-4D97-AF65-F5344CB8AC3E}">
        <p14:creationId xmlns:p14="http://schemas.microsoft.com/office/powerpoint/2010/main" val="102706083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88" y="109538"/>
            <a:ext cx="7567612" cy="931862"/>
          </a:xfrm>
        </p:spPr>
        <p:txBody>
          <a:bodyPr>
            <a:normAutofit fontScale="90000"/>
          </a:bodyPr>
          <a:lstStyle/>
          <a:p>
            <a:r>
              <a:rPr lang="en-US" dirty="0" smtClean="0"/>
              <a:t>Technology Challenges – Tertiary Production</a:t>
            </a:r>
            <a:endParaRPr lang="en-US" dirty="0"/>
          </a:p>
        </p:txBody>
      </p:sp>
      <p:sp>
        <p:nvSpPr>
          <p:cNvPr id="4" name="Date Placeholder 3"/>
          <p:cNvSpPr>
            <a:spLocks noGrp="1"/>
          </p:cNvSpPr>
          <p:nvPr>
            <p:ph type="dt" sz="half" idx="10"/>
          </p:nvPr>
        </p:nvSpPr>
        <p:spPr/>
        <p:txBody>
          <a:bodyPr/>
          <a:lstStyle/>
          <a:p>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31A889FD-0FCF-D447-9510-B18AD815D43D}" type="slidenum">
              <a:rPr lang="en-US" smtClean="0"/>
              <a:t>43</a:t>
            </a:fld>
            <a:endParaRPr lang="en-US"/>
          </a:p>
        </p:txBody>
      </p:sp>
      <p:grpSp>
        <p:nvGrpSpPr>
          <p:cNvPr id="13" name="Group 12"/>
          <p:cNvGrpSpPr/>
          <p:nvPr/>
        </p:nvGrpSpPr>
        <p:grpSpPr>
          <a:xfrm>
            <a:off x="571500" y="1054099"/>
            <a:ext cx="7488767" cy="4186767"/>
            <a:chOff x="571500" y="1663699"/>
            <a:chExt cx="7488767" cy="4186767"/>
          </a:xfrm>
        </p:grpSpPr>
        <p:sp>
          <p:nvSpPr>
            <p:cNvPr id="7" name="Rectangle 6"/>
            <p:cNvSpPr/>
            <p:nvPr/>
          </p:nvSpPr>
          <p:spPr>
            <a:xfrm>
              <a:off x="571500" y="1663699"/>
              <a:ext cx="7488767" cy="4186767"/>
            </a:xfrm>
            <a:prstGeom prst="rect">
              <a:avLst/>
            </a:prstGeom>
            <a:solidFill>
              <a:schemeClr val="bg1"/>
            </a:solidFill>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Content Placeholder 6" descr="MUsperP.jpg"/>
            <p:cNvPicPr>
              <a:picLocks noChangeAspect="1"/>
            </p:cNvPicPr>
            <p:nvPr/>
          </p:nvPicPr>
          <p:blipFill rotWithShape="1">
            <a:blip r:embed="rId2"/>
            <a:srcRect l="1593" t="2906" r="397" b="2588"/>
            <a:stretch/>
          </p:blipFill>
          <p:spPr>
            <a:xfrm>
              <a:off x="687388" y="1922463"/>
              <a:ext cx="7313612" cy="3868737"/>
            </a:xfrm>
            <a:prstGeom prst="rect">
              <a:avLst/>
            </a:prstGeom>
          </p:spPr>
        </p:pic>
        <p:sp>
          <p:nvSpPr>
            <p:cNvPr id="9" name="Rectangle 39"/>
            <p:cNvSpPr>
              <a:spLocks noChangeArrowheads="1"/>
            </p:cNvSpPr>
            <p:nvPr/>
          </p:nvSpPr>
          <p:spPr bwMode="auto">
            <a:xfrm>
              <a:off x="1398588" y="1854200"/>
              <a:ext cx="6088062" cy="1192213"/>
            </a:xfrm>
            <a:prstGeom prst="rect">
              <a:avLst/>
            </a:prstGeom>
            <a:noFill/>
            <a:ln w="19050">
              <a:noFill/>
              <a:miter lim="800000"/>
              <a:headEnd/>
              <a:tailEnd/>
            </a:ln>
          </p:spPr>
          <p:txBody>
            <a:bodyPr wrap="none" anchor="ctr"/>
            <a:lstStyle/>
            <a:p>
              <a:endParaRPr lang="en-US"/>
            </a:p>
          </p:txBody>
        </p:sp>
        <p:pic>
          <p:nvPicPr>
            <p:cNvPr id="10" name="Picture 36" descr="coollinebase102"/>
            <p:cNvPicPr>
              <a:picLocks noChangeAspect="1" noChangeArrowheads="1"/>
            </p:cNvPicPr>
            <p:nvPr/>
          </p:nvPicPr>
          <p:blipFill rotWithShape="1">
            <a:blip r:embed="rId3"/>
            <a:srcRect t="19418" b="15858"/>
            <a:stretch/>
          </p:blipFill>
          <p:spPr bwMode="auto">
            <a:xfrm>
              <a:off x="1333500" y="1778001"/>
              <a:ext cx="5568950" cy="635000"/>
            </a:xfrm>
            <a:prstGeom prst="rect">
              <a:avLst/>
            </a:prstGeom>
            <a:noFill/>
            <a:ln w="9525">
              <a:noFill/>
              <a:miter lim="800000"/>
              <a:headEnd/>
              <a:tailEnd/>
            </a:ln>
          </p:spPr>
        </p:pic>
        <p:sp>
          <p:nvSpPr>
            <p:cNvPr id="11" name="TextBox 27"/>
            <p:cNvSpPr txBox="1">
              <a:spLocks noChangeArrowheads="1"/>
            </p:cNvSpPr>
            <p:nvPr/>
          </p:nvSpPr>
          <p:spPr bwMode="auto">
            <a:xfrm>
              <a:off x="6156325" y="4614863"/>
              <a:ext cx="854075" cy="338137"/>
            </a:xfrm>
            <a:prstGeom prst="rect">
              <a:avLst/>
            </a:prstGeom>
            <a:solidFill>
              <a:schemeClr val="bg1"/>
            </a:solidFill>
            <a:ln w="9525">
              <a:noFill/>
              <a:miter lim="800000"/>
              <a:headEnd/>
              <a:tailEnd/>
            </a:ln>
          </p:spPr>
          <p:txBody>
            <a:bodyPr wrap="none">
              <a:spAutoFit/>
            </a:bodyPr>
            <a:lstStyle/>
            <a:p>
              <a:r>
                <a:rPr lang="en-US" sz="1600">
                  <a:solidFill>
                    <a:srgbClr val="00B050"/>
                  </a:solidFill>
                </a:rPr>
                <a:t>Neuffer</a:t>
              </a:r>
            </a:p>
          </p:txBody>
        </p:sp>
        <p:sp>
          <p:nvSpPr>
            <p:cNvPr id="12" name="Rectangle 11"/>
            <p:cNvSpPr/>
            <p:nvPr/>
          </p:nvSpPr>
          <p:spPr>
            <a:xfrm>
              <a:off x="4094163" y="3825875"/>
              <a:ext cx="463550" cy="122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4" name="Content Placeholder 2"/>
          <p:cNvSpPr txBox="1">
            <a:spLocks/>
          </p:cNvSpPr>
          <p:nvPr/>
        </p:nvSpPr>
        <p:spPr>
          <a:xfrm>
            <a:off x="190500" y="5304365"/>
            <a:ext cx="8661400" cy="109643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A multi-MW proton source, </a:t>
            </a:r>
            <a:r>
              <a:rPr lang="en-US" sz="2400" i="1" dirty="0" smtClean="0"/>
              <a:t>e.g.</a:t>
            </a:r>
            <a:r>
              <a:rPr lang="en-US" sz="2400" dirty="0" smtClean="0"/>
              <a:t>, Project X, will enable </a:t>
            </a:r>
            <a:br>
              <a:rPr lang="en-US" sz="2400" dirty="0" smtClean="0"/>
            </a:br>
            <a:r>
              <a:rPr lang="en-US" sz="2400" dirty="0" smtClean="0"/>
              <a:t>O(10</a:t>
            </a:r>
            <a:r>
              <a:rPr lang="en-US" sz="2400" baseline="30000" dirty="0" smtClean="0"/>
              <a:t>21</a:t>
            </a:r>
            <a:r>
              <a:rPr lang="en-US" sz="2400" dirty="0" smtClean="0"/>
              <a:t>) </a:t>
            </a:r>
            <a:r>
              <a:rPr lang="en-US" sz="2400" dirty="0" err="1" smtClean="0"/>
              <a:t>muons</a:t>
            </a:r>
            <a:r>
              <a:rPr lang="en-US" sz="2400" dirty="0" smtClean="0"/>
              <a:t>/year to be produced, bunched and cooled to fit within the acceptance of an accelerator.</a:t>
            </a:r>
          </a:p>
          <a:p>
            <a:endParaRPr lang="en-US" sz="24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05562653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20638"/>
            <a:ext cx="7505700" cy="741362"/>
          </a:xfrm>
        </p:spPr>
        <p:txBody>
          <a:bodyPr>
            <a:normAutofit/>
          </a:bodyPr>
          <a:lstStyle/>
          <a:p>
            <a:r>
              <a:rPr lang="en-US" dirty="0" smtClean="0"/>
              <a:t>Key Technologies - Target</a:t>
            </a:r>
            <a:endParaRPr lang="en-US" dirty="0"/>
          </a:p>
        </p:txBody>
      </p:sp>
      <p:sp>
        <p:nvSpPr>
          <p:cNvPr id="3" name="Content Placeholder 2"/>
          <p:cNvSpPr>
            <a:spLocks noGrp="1"/>
          </p:cNvSpPr>
          <p:nvPr>
            <p:ph idx="1"/>
          </p:nvPr>
        </p:nvSpPr>
        <p:spPr>
          <a:xfrm>
            <a:off x="0" y="914400"/>
            <a:ext cx="6032500" cy="3644900"/>
          </a:xfrm>
        </p:spPr>
        <p:txBody>
          <a:bodyPr>
            <a:normAutofit/>
          </a:bodyPr>
          <a:lstStyle/>
          <a:p>
            <a:r>
              <a:rPr lang="en-US" sz="2400" dirty="0" smtClean="0"/>
              <a:t>The MERIT Experiment at the CERN PS</a:t>
            </a:r>
          </a:p>
          <a:p>
            <a:pPr lvl="1"/>
            <a:r>
              <a:rPr lang="en-US" sz="2000" dirty="0" smtClean="0"/>
              <a:t>Demonstrated </a:t>
            </a:r>
            <a:r>
              <a:rPr lang="en-US" sz="2000" dirty="0"/>
              <a:t>a 20m/s </a:t>
            </a:r>
            <a:r>
              <a:rPr lang="en-US" sz="2000" dirty="0" smtClean="0"/>
              <a:t>liquid </a:t>
            </a:r>
            <a:r>
              <a:rPr lang="en-US" sz="2000" dirty="0"/>
              <a:t>Hg jet </a:t>
            </a:r>
            <a:r>
              <a:rPr lang="en-US" sz="2000" dirty="0" smtClean="0"/>
              <a:t>injected </a:t>
            </a:r>
            <a:br>
              <a:rPr lang="en-US" sz="2000" dirty="0" smtClean="0"/>
            </a:br>
            <a:r>
              <a:rPr lang="en-US" sz="2000" dirty="0" smtClean="0"/>
              <a:t>into </a:t>
            </a:r>
            <a:r>
              <a:rPr lang="en-US" sz="2000" dirty="0"/>
              <a:t>a 15 T </a:t>
            </a:r>
            <a:r>
              <a:rPr lang="en-US" sz="2000" dirty="0" smtClean="0"/>
              <a:t>solenoid</a:t>
            </a:r>
            <a:r>
              <a:rPr lang="en-US" sz="2000" dirty="0"/>
              <a:t> </a:t>
            </a:r>
            <a:r>
              <a:rPr lang="en-US" sz="2000" dirty="0" smtClean="0"/>
              <a:t>and </a:t>
            </a:r>
            <a:r>
              <a:rPr lang="en-US" sz="2000" dirty="0"/>
              <a:t>hit with a </a:t>
            </a:r>
            <a:br>
              <a:rPr lang="en-US" sz="2000" dirty="0"/>
            </a:br>
            <a:r>
              <a:rPr lang="en-US" sz="2000" dirty="0" smtClean="0"/>
              <a:t>115 KJ/pulse beam! </a:t>
            </a:r>
            <a:endParaRPr lang="en-US" sz="2000" dirty="0"/>
          </a:p>
          <a:p>
            <a:pPr marL="800100" lvl="1" indent="-342900">
              <a:buFont typeface="Wingdings 3" charset="0"/>
              <a:buChar char="a"/>
            </a:pPr>
            <a:r>
              <a:rPr lang="en-US" sz="2000" dirty="0" smtClean="0"/>
              <a:t>Jets could operate with beam </a:t>
            </a:r>
            <a:r>
              <a:rPr lang="en-US" sz="2000" dirty="0"/>
              <a:t>powers </a:t>
            </a:r>
            <a:r>
              <a:rPr lang="en-US" sz="2000" dirty="0" smtClean="0"/>
              <a:t>up </a:t>
            </a:r>
            <a:r>
              <a:rPr lang="en-US" sz="2000" dirty="0"/>
              <a:t>to </a:t>
            </a:r>
            <a:r>
              <a:rPr lang="en-US" sz="2000" dirty="0" smtClean="0"/>
              <a:t/>
            </a:r>
            <a:br>
              <a:rPr lang="en-US" sz="2000" dirty="0" smtClean="0"/>
            </a:br>
            <a:r>
              <a:rPr lang="en-US" sz="2000" b="1" dirty="0" smtClean="0"/>
              <a:t> 8 </a:t>
            </a:r>
            <a:r>
              <a:rPr lang="en-US" sz="2000" b="1" dirty="0"/>
              <a:t>MW </a:t>
            </a:r>
            <a:r>
              <a:rPr lang="en-US" sz="2000" dirty="0"/>
              <a:t>with </a:t>
            </a:r>
            <a:r>
              <a:rPr lang="en-US" sz="2000" dirty="0" smtClean="0"/>
              <a:t>a repetition </a:t>
            </a:r>
            <a:r>
              <a:rPr lang="en-US" sz="2000" dirty="0"/>
              <a:t>rate of </a:t>
            </a:r>
            <a:r>
              <a:rPr lang="en-US" sz="2000" dirty="0" smtClean="0"/>
              <a:t>70 Hz</a:t>
            </a:r>
          </a:p>
          <a:p>
            <a:r>
              <a:rPr lang="en-US" sz="2400" dirty="0" smtClean="0"/>
              <a:t>MAP staging aimed at initial 1 MW target</a:t>
            </a:r>
          </a:p>
        </p:txBody>
      </p:sp>
      <p:sp>
        <p:nvSpPr>
          <p:cNvPr id="4" name="Date Placeholder 3"/>
          <p:cNvSpPr>
            <a:spLocks noGrp="1"/>
          </p:cNvSpPr>
          <p:nvPr>
            <p:ph type="dt" sz="half" idx="10"/>
          </p:nvPr>
        </p:nvSpPr>
        <p:spPr>
          <a:xfrm>
            <a:off x="5717540" y="6465970"/>
            <a:ext cx="1711960" cy="365125"/>
          </a:xfrm>
        </p:spPr>
        <p:txBody>
          <a:bodyPr/>
          <a:lstStyle/>
          <a:p>
            <a:r>
              <a:rPr lang="en-US" smtClean="0"/>
              <a:t>September 19, 2013</a:t>
            </a:r>
            <a:endParaRPr lang="en-US" dirty="0"/>
          </a:p>
        </p:txBody>
      </p:sp>
      <p:sp>
        <p:nvSpPr>
          <p:cNvPr id="5" name="Footer Placeholder 4"/>
          <p:cNvSpPr>
            <a:spLocks noGrp="1"/>
          </p:cNvSpPr>
          <p:nvPr>
            <p:ph type="ftr" sz="quarter" idx="11"/>
          </p:nvPr>
        </p:nvSpPr>
        <p:spPr>
          <a:xfrm>
            <a:off x="622300" y="6464300"/>
            <a:ext cx="5374640" cy="365125"/>
          </a:xfrm>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a:xfrm>
            <a:off x="50800" y="6464300"/>
            <a:ext cx="457200" cy="365125"/>
          </a:xfrm>
        </p:spPr>
        <p:txBody>
          <a:bodyPr/>
          <a:lstStyle/>
          <a:p>
            <a:fld id="{31A889FD-0FCF-D447-9510-B18AD815D43D}" type="slidenum">
              <a:rPr lang="en-US" smtClean="0"/>
              <a:t>44</a:t>
            </a:fld>
            <a:endParaRPr lang="en-US" dirty="0"/>
          </a:p>
        </p:txBody>
      </p:sp>
      <p:pic>
        <p:nvPicPr>
          <p:cNvPr id="7" name="Picture 5" descr="DSCN0009"/>
          <p:cNvPicPr>
            <a:picLocks noChangeAspect="1" noChangeArrowheads="1"/>
          </p:cNvPicPr>
          <p:nvPr/>
        </p:nvPicPr>
        <p:blipFill>
          <a:blip r:embed="rId2"/>
          <a:srcRect/>
          <a:stretch>
            <a:fillRect/>
          </a:stretch>
        </p:blipFill>
        <p:spPr bwMode="auto">
          <a:xfrm>
            <a:off x="5986010" y="1094933"/>
            <a:ext cx="3094490" cy="2321367"/>
          </a:xfrm>
          <a:prstGeom prst="rect">
            <a:avLst/>
          </a:prstGeom>
          <a:noFill/>
          <a:ln w="9525">
            <a:noFill/>
            <a:miter lim="800000"/>
            <a:headEnd/>
            <a:tailEnd/>
          </a:ln>
        </p:spPr>
      </p:pic>
      <p:sp>
        <p:nvSpPr>
          <p:cNvPr id="8" name="Text Box 27"/>
          <p:cNvSpPr txBox="1">
            <a:spLocks noChangeArrowheads="1"/>
          </p:cNvSpPr>
          <p:nvPr/>
        </p:nvSpPr>
        <p:spPr bwMode="auto">
          <a:xfrm>
            <a:off x="5854700" y="5561013"/>
            <a:ext cx="3048000" cy="915987"/>
          </a:xfrm>
          <a:prstGeom prst="rect">
            <a:avLst/>
          </a:prstGeom>
          <a:noFill/>
          <a:ln w="9525">
            <a:noFill/>
            <a:miter lim="800000"/>
            <a:headEnd/>
            <a:tailEnd/>
          </a:ln>
        </p:spPr>
        <p:txBody>
          <a:bodyPr>
            <a:spAutoFit/>
          </a:bodyPr>
          <a:lstStyle/>
          <a:p>
            <a:pPr algn="ctr"/>
            <a:r>
              <a:rPr lang="en-US" dirty="0">
                <a:solidFill>
                  <a:srgbClr val="FFFFFF"/>
                </a:solidFill>
              </a:rPr>
              <a:t>Hg jet in a 15 T solenoid</a:t>
            </a:r>
          </a:p>
          <a:p>
            <a:pPr algn="ctr"/>
            <a:r>
              <a:rPr lang="en-US" dirty="0" smtClean="0">
                <a:solidFill>
                  <a:srgbClr val="FFFFFF"/>
                </a:solidFill>
              </a:rPr>
              <a:t>with measured </a:t>
            </a:r>
            <a:r>
              <a:rPr lang="en-US" dirty="0">
                <a:solidFill>
                  <a:srgbClr val="FFFFFF"/>
                </a:solidFill>
              </a:rPr>
              <a:t>disruption length </a:t>
            </a:r>
            <a:r>
              <a:rPr lang="en-US" dirty="0" smtClean="0">
                <a:solidFill>
                  <a:srgbClr val="FFFFFF"/>
                </a:solidFill>
              </a:rPr>
              <a:t>~ </a:t>
            </a:r>
            <a:r>
              <a:rPr lang="en-US" dirty="0">
                <a:solidFill>
                  <a:srgbClr val="FFFFFF"/>
                </a:solidFill>
              </a:rPr>
              <a:t>28 cm</a:t>
            </a:r>
          </a:p>
        </p:txBody>
      </p:sp>
      <p:pic>
        <p:nvPicPr>
          <p:cNvPr id="9" name="Picture 4" descr="C:\data0\MERIT\MOVIES\Animation_16014_fats.gif"/>
          <p:cNvPicPr>
            <a:picLocks noChangeAspect="1" noChangeArrowheads="1" noCrop="1"/>
          </p:cNvPicPr>
          <p:nvPr/>
        </p:nvPicPr>
        <p:blipFill>
          <a:blip r:embed="rId3"/>
          <a:srcRect/>
          <a:stretch>
            <a:fillRect/>
          </a:stretch>
        </p:blipFill>
        <p:spPr bwMode="auto">
          <a:xfrm>
            <a:off x="6305550" y="3517900"/>
            <a:ext cx="2133600" cy="2051050"/>
          </a:xfrm>
          <a:prstGeom prst="rect">
            <a:avLst/>
          </a:prstGeom>
          <a:noFill/>
          <a:ln w="9525">
            <a:noFill/>
            <a:miter lim="800000"/>
            <a:headEnd/>
            <a:tailEnd/>
          </a:ln>
        </p:spPr>
      </p:pic>
      <p:sp>
        <p:nvSpPr>
          <p:cNvPr id="10" name="Title 2"/>
          <p:cNvSpPr txBox="1">
            <a:spLocks/>
          </p:cNvSpPr>
          <p:nvPr/>
        </p:nvSpPr>
        <p:spPr>
          <a:xfrm>
            <a:off x="8521700" y="4527550"/>
            <a:ext cx="571500" cy="285750"/>
          </a:xfrm>
          <a:prstGeom prst="rect">
            <a:avLst/>
          </a:prstGeom>
        </p:spPr>
        <p:txBody>
          <a:bodyPr anchor="ctr">
            <a:normAutofit fontScale="77500" lnSpcReduction="20000"/>
          </a:bodyPr>
          <a:lstStyle/>
          <a:p>
            <a:pPr fontAlgn="auto">
              <a:spcAft>
                <a:spcPts val="0"/>
              </a:spcAft>
              <a:defRPr/>
            </a:pPr>
            <a:r>
              <a:rPr lang="en-US" dirty="0">
                <a:solidFill>
                  <a:srgbClr val="FFFFFF"/>
                </a:solidFill>
                <a:latin typeface="+mn-lt"/>
              </a:rPr>
              <a:t>1 cm</a:t>
            </a:r>
          </a:p>
        </p:txBody>
      </p:sp>
      <p:cxnSp>
        <p:nvCxnSpPr>
          <p:cNvPr id="11" name="Straight Arrow Connector 16"/>
          <p:cNvCxnSpPr>
            <a:cxnSpLocks noChangeShapeType="1"/>
          </p:cNvCxnSpPr>
          <p:nvPr/>
        </p:nvCxnSpPr>
        <p:spPr bwMode="auto">
          <a:xfrm rot="5400000">
            <a:off x="8331994" y="4623594"/>
            <a:ext cx="381000" cy="1588"/>
          </a:xfrm>
          <a:prstGeom prst="straightConnector1">
            <a:avLst/>
          </a:prstGeom>
          <a:noFill/>
          <a:ln w="9525" algn="ctr">
            <a:solidFill>
              <a:schemeClr val="bg1"/>
            </a:solidFill>
            <a:round/>
            <a:headEnd type="arrow" w="med" len="med"/>
            <a:tailEnd type="arrow" w="med" len="med"/>
          </a:ln>
        </p:spPr>
      </p:cxnSp>
      <p:pic>
        <p:nvPicPr>
          <p:cNvPr id="12" name="Picture 5" descr="MERIT"/>
          <p:cNvPicPr>
            <a:picLocks noChangeAspect="1" noChangeArrowheads="1"/>
          </p:cNvPicPr>
          <p:nvPr/>
        </p:nvPicPr>
        <p:blipFill>
          <a:blip r:embed="rId4"/>
          <a:srcRect/>
          <a:stretch>
            <a:fillRect/>
          </a:stretch>
        </p:blipFill>
        <p:spPr bwMode="auto">
          <a:xfrm>
            <a:off x="203200" y="3665111"/>
            <a:ext cx="5740814" cy="2863764"/>
          </a:xfrm>
          <a:prstGeom prst="rect">
            <a:avLst/>
          </a:prstGeom>
          <a:noFill/>
          <a:ln w="9525">
            <a:noFill/>
            <a:miter lim="800000"/>
            <a:headEnd/>
            <a:tailEnd/>
          </a:ln>
        </p:spPr>
      </p:pic>
    </p:spTree>
    <p:extLst>
      <p:ext uri="{BB962C8B-B14F-4D97-AF65-F5344CB8AC3E}">
        <p14:creationId xmlns:p14="http://schemas.microsoft.com/office/powerpoint/2010/main" val="274129971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109538"/>
            <a:ext cx="8902700" cy="931862"/>
          </a:xfrm>
        </p:spPr>
        <p:txBody>
          <a:bodyPr>
            <a:normAutofit fontScale="90000"/>
          </a:bodyPr>
          <a:lstStyle/>
          <a:p>
            <a:r>
              <a:rPr lang="en-US" sz="3600" dirty="0" err="1" smtClean="0"/>
              <a:t>TechnoIogy</a:t>
            </a:r>
            <a:r>
              <a:rPr lang="en-US" sz="3600" dirty="0" smtClean="0"/>
              <a:t> Challenges – Capture Solenoid</a:t>
            </a:r>
            <a:endParaRPr lang="en-US" dirty="0"/>
          </a:p>
        </p:txBody>
      </p:sp>
      <p:sp>
        <p:nvSpPr>
          <p:cNvPr id="3" name="Content Placeholder 2"/>
          <p:cNvSpPr>
            <a:spLocks noGrp="1"/>
          </p:cNvSpPr>
          <p:nvPr>
            <p:ph idx="1"/>
          </p:nvPr>
        </p:nvSpPr>
        <p:spPr>
          <a:xfrm>
            <a:off x="0" y="1206500"/>
            <a:ext cx="8851900" cy="5183270"/>
          </a:xfrm>
        </p:spPr>
        <p:txBody>
          <a:bodyPr>
            <a:normAutofit fontScale="92500" lnSpcReduction="10000"/>
          </a:bodyPr>
          <a:lstStyle/>
          <a:p>
            <a:r>
              <a:rPr lang="en-US" dirty="0" smtClean="0"/>
              <a:t>A Neutrino Factory and/or </a:t>
            </a:r>
            <a:r>
              <a:rPr lang="en-US" dirty="0" err="1" smtClean="0"/>
              <a:t>Muon</a:t>
            </a:r>
            <a:r>
              <a:rPr lang="en-US" dirty="0" smtClean="0"/>
              <a:t> Collider Facility requires challenging magnet design in several areas:</a:t>
            </a:r>
          </a:p>
          <a:p>
            <a:pPr lvl="1"/>
            <a:r>
              <a:rPr lang="en-US" dirty="0" smtClean="0"/>
              <a:t>Target Capture Solenoid (15-20T with large aperture) </a:t>
            </a:r>
          </a:p>
          <a:p>
            <a:pPr lvl="1"/>
            <a:endParaRPr lang="en-US" dirty="0" smtClean="0"/>
          </a:p>
          <a:p>
            <a:pPr marL="457200" lvl="1" indent="0">
              <a:buNone/>
            </a:pPr>
            <a:r>
              <a:rPr lang="en-US" dirty="0" err="1" smtClean="0"/>
              <a:t>E</a:t>
            </a:r>
            <a:r>
              <a:rPr lang="en-US" baseline="-25000" dirty="0" err="1" smtClean="0"/>
              <a:t>stored</a:t>
            </a:r>
            <a:r>
              <a:rPr lang="en-US" baseline="-25000" dirty="0" smtClean="0"/>
              <a:t> </a:t>
            </a:r>
            <a:r>
              <a:rPr lang="en-US" dirty="0" smtClean="0"/>
              <a:t>~ 3 GJ</a:t>
            </a:r>
          </a:p>
          <a:p>
            <a:pPr marL="457200" lvl="1" indent="0">
              <a:buNone/>
            </a:pPr>
            <a:endParaRPr lang="en-US" dirty="0" smtClean="0"/>
          </a:p>
          <a:p>
            <a:pPr marL="457200" lvl="1" indent="0">
              <a:buNone/>
            </a:pPr>
            <a:r>
              <a:rPr lang="en-US" dirty="0" smtClean="0"/>
              <a:t>O(10MW) resistive </a:t>
            </a:r>
            <a:br>
              <a:rPr lang="en-US" dirty="0" smtClean="0"/>
            </a:br>
            <a:r>
              <a:rPr lang="en-US" dirty="0" smtClean="0"/>
              <a:t>coil in high radiation</a:t>
            </a:r>
            <a:br>
              <a:rPr lang="en-US" dirty="0" smtClean="0"/>
            </a:br>
            <a:r>
              <a:rPr lang="en-US" dirty="0" smtClean="0"/>
              <a:t>environment</a:t>
            </a:r>
          </a:p>
          <a:p>
            <a:pPr marL="457200" lvl="1" indent="0">
              <a:buNone/>
            </a:pPr>
            <a:endParaRPr lang="en-US" dirty="0"/>
          </a:p>
          <a:p>
            <a:pPr marL="457200" lvl="1" indent="0">
              <a:buNone/>
            </a:pPr>
            <a:r>
              <a:rPr lang="en-US" dirty="0" smtClean="0"/>
              <a:t>Possible application </a:t>
            </a:r>
          </a:p>
          <a:p>
            <a:pPr marL="457200" lvl="1" indent="0">
              <a:buNone/>
            </a:pPr>
            <a:r>
              <a:rPr lang="en-US" dirty="0" smtClean="0"/>
              <a:t>for High Temperature</a:t>
            </a:r>
            <a:br>
              <a:rPr lang="en-US" dirty="0" smtClean="0"/>
            </a:br>
            <a:r>
              <a:rPr lang="en-US" dirty="0" smtClean="0"/>
              <a:t>Superconducting</a:t>
            </a:r>
            <a:br>
              <a:rPr lang="en-US" dirty="0" smtClean="0"/>
            </a:br>
            <a:r>
              <a:rPr lang="en-US" dirty="0" smtClean="0"/>
              <a:t>magnet technology</a:t>
            </a:r>
            <a:endParaRPr lang="en-US" dirty="0"/>
          </a:p>
          <a:p>
            <a:pPr marL="457200" lvl="1" indent="0">
              <a:buNone/>
            </a:pPr>
            <a:endParaRPr lang="en-US" dirty="0" smtClean="0"/>
          </a:p>
          <a:p>
            <a:pPr lvl="2"/>
            <a:endParaRPr lang="en-US" dirty="0" smtClean="0"/>
          </a:p>
          <a:p>
            <a:pPr lvl="2"/>
            <a:endParaRPr lang="en-US" dirty="0" smtClean="0"/>
          </a:p>
          <a:p>
            <a:pPr lvl="2"/>
            <a:endParaRPr lang="en-US" dirty="0"/>
          </a:p>
        </p:txBody>
      </p:sp>
      <p:sp>
        <p:nvSpPr>
          <p:cNvPr id="4" name="Date Placeholder 3"/>
          <p:cNvSpPr>
            <a:spLocks noGrp="1"/>
          </p:cNvSpPr>
          <p:nvPr>
            <p:ph type="dt" sz="half" idx="10"/>
          </p:nvPr>
        </p:nvSpPr>
        <p:spPr/>
        <p:txBody>
          <a:bodyPr/>
          <a:lstStyle/>
          <a:p>
            <a:pPr algn="r"/>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45</a:t>
            </a:fld>
            <a:endParaRPr lang="en-US" dirty="0"/>
          </a:p>
        </p:txBody>
      </p:sp>
      <p:pic>
        <p:nvPicPr>
          <p:cNvPr id="7" name="Picture 6"/>
          <p:cNvPicPr>
            <a:picLocks noChangeAspect="1"/>
          </p:cNvPicPr>
          <p:nvPr/>
        </p:nvPicPr>
        <p:blipFill>
          <a:blip r:embed="rId2"/>
          <a:stretch>
            <a:fillRect/>
          </a:stretch>
        </p:blipFill>
        <p:spPr>
          <a:xfrm>
            <a:off x="3243878" y="2641600"/>
            <a:ext cx="5900121" cy="3392570"/>
          </a:xfrm>
          <a:prstGeom prst="rect">
            <a:avLst/>
          </a:prstGeom>
        </p:spPr>
      </p:pic>
    </p:spTree>
    <p:extLst>
      <p:ext uri="{BB962C8B-B14F-4D97-AF65-F5344CB8AC3E}">
        <p14:creationId xmlns:p14="http://schemas.microsoft.com/office/powerpoint/2010/main" val="97225723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itle 1"/>
          <p:cNvSpPr>
            <a:spLocks noGrp="1"/>
          </p:cNvSpPr>
          <p:nvPr>
            <p:ph type="title"/>
          </p:nvPr>
        </p:nvSpPr>
        <p:spPr>
          <a:xfrm>
            <a:off x="279400" y="-68262"/>
            <a:ext cx="8763000" cy="639762"/>
          </a:xfrm>
        </p:spPr>
        <p:txBody>
          <a:bodyPr>
            <a:normAutofit/>
          </a:bodyPr>
          <a:lstStyle/>
          <a:p>
            <a:pPr eaLnBrk="1" hangingPunct="1"/>
            <a:r>
              <a:rPr lang="en-US" dirty="0" smtClean="0"/>
              <a:t>Technology Challenges - Cooling</a:t>
            </a:r>
            <a:endParaRPr lang="en-US" sz="2800" dirty="0" smtClean="0"/>
          </a:p>
        </p:txBody>
      </p:sp>
      <p:sp>
        <p:nvSpPr>
          <p:cNvPr id="4" name="Content Placeholder 3"/>
          <p:cNvSpPr>
            <a:spLocks noGrp="1"/>
          </p:cNvSpPr>
          <p:nvPr>
            <p:ph idx="1"/>
          </p:nvPr>
        </p:nvSpPr>
        <p:spPr>
          <a:xfrm>
            <a:off x="5918200" y="1597202"/>
            <a:ext cx="3124200" cy="2428697"/>
          </a:xfrm>
        </p:spPr>
        <p:txBody>
          <a:bodyPr>
            <a:normAutofit fontScale="85000" lnSpcReduction="20000"/>
          </a:bodyPr>
          <a:lstStyle/>
          <a:p>
            <a:pPr marL="228600" indent="-228600"/>
            <a:r>
              <a:rPr lang="en-US" dirty="0"/>
              <a:t>Some components beyond state-of-art:</a:t>
            </a:r>
          </a:p>
          <a:p>
            <a:pPr lvl="1"/>
            <a:r>
              <a:rPr lang="en-US" dirty="0" smtClean="0"/>
              <a:t>Very </a:t>
            </a:r>
            <a:r>
              <a:rPr lang="en-US" dirty="0"/>
              <a:t>high field HTS solenoids </a:t>
            </a:r>
            <a:r>
              <a:rPr lang="en-US" dirty="0" smtClean="0"/>
              <a:t>(≥30 T)</a:t>
            </a:r>
            <a:endParaRPr lang="en-US" dirty="0"/>
          </a:p>
          <a:p>
            <a:pPr lvl="1"/>
            <a:r>
              <a:rPr lang="en-US" dirty="0" smtClean="0"/>
              <a:t>High </a:t>
            </a:r>
            <a:r>
              <a:rPr lang="en-US" dirty="0"/>
              <a:t>gradient RF cavities operating in </a:t>
            </a:r>
            <a:r>
              <a:rPr lang="en-US" dirty="0" smtClean="0"/>
              <a:t>multi-Tesla </a:t>
            </a:r>
            <a:r>
              <a:rPr lang="en-US" dirty="0"/>
              <a:t>fields</a:t>
            </a:r>
            <a:br>
              <a:rPr lang="en-US" dirty="0"/>
            </a:br>
            <a:endParaRPr lang="en-US" dirty="0" smtClean="0"/>
          </a:p>
          <a:p>
            <a:endParaRPr lang="en-US" dirty="0"/>
          </a:p>
        </p:txBody>
      </p:sp>
      <p:sp>
        <p:nvSpPr>
          <p:cNvPr id="16385" name="Date Placeholder 3"/>
          <p:cNvSpPr>
            <a:spLocks noGrp="1"/>
          </p:cNvSpPr>
          <p:nvPr>
            <p:ph type="dt" sz="half" idx="10"/>
          </p:nvPr>
        </p:nvSpPr>
        <p:spPr bwMode="auto">
          <a:noFill/>
          <a:ln>
            <a:miter lim="800000"/>
            <a:headEnd/>
            <a:tailEnd/>
          </a:ln>
        </p:spPr>
        <p:txBody>
          <a:bodyPr/>
          <a:lstStyle/>
          <a:p>
            <a:r>
              <a:rPr lang="en-US" smtClean="0"/>
              <a:t>September 19, 2013</a:t>
            </a:r>
            <a:endParaRPr lang="en-US" smtClean="0"/>
          </a:p>
        </p:txBody>
      </p:sp>
      <p:sp>
        <p:nvSpPr>
          <p:cNvPr id="16386" name="Footer Placeholder 4"/>
          <p:cNvSpPr>
            <a:spLocks noGrp="1"/>
          </p:cNvSpPr>
          <p:nvPr>
            <p:ph type="ftr" sz="quarter" idx="11"/>
          </p:nvPr>
        </p:nvSpPr>
        <p:spPr bwMode="auto">
          <a:noFill/>
          <a:ln>
            <a:miter lim="800000"/>
            <a:headEnd/>
            <a:tailEnd/>
          </a:ln>
        </p:spPr>
        <p:txBody>
          <a:bodyPr/>
          <a:lstStyle/>
          <a:p>
            <a:r>
              <a:rPr lang="en-US" smtClean="0"/>
              <a:t>Illinois Institute of Technology Physics Colloquium</a:t>
            </a:r>
            <a:endParaRPr lang="en-US" smtClean="0"/>
          </a:p>
        </p:txBody>
      </p:sp>
      <p:sp>
        <p:nvSpPr>
          <p:cNvPr id="6" name="Slide Number Placeholder 5"/>
          <p:cNvSpPr>
            <a:spLocks noGrp="1"/>
          </p:cNvSpPr>
          <p:nvPr>
            <p:ph type="sldNum" sz="quarter" idx="12"/>
          </p:nvPr>
        </p:nvSpPr>
        <p:spPr/>
        <p:txBody>
          <a:bodyPr/>
          <a:lstStyle/>
          <a:p>
            <a:pPr>
              <a:defRPr/>
            </a:pPr>
            <a:fld id="{564159B6-1D9D-4F47-B7B3-C2A32A8C19CF}" type="slidenum">
              <a:rPr lang="en-US" smtClean="0"/>
              <a:pPr>
                <a:defRPr/>
              </a:pPr>
              <a:t>46</a:t>
            </a:fld>
            <a:endParaRPr lang="en-US" dirty="0"/>
          </a:p>
        </p:txBody>
      </p:sp>
      <p:sp>
        <p:nvSpPr>
          <p:cNvPr id="9" name="Rectangle 8"/>
          <p:cNvSpPr/>
          <p:nvPr/>
        </p:nvSpPr>
        <p:spPr>
          <a:xfrm>
            <a:off x="12700" y="523875"/>
            <a:ext cx="8864600" cy="830997"/>
          </a:xfrm>
          <a:prstGeom prst="rect">
            <a:avLst/>
          </a:prstGeom>
        </p:spPr>
        <p:txBody>
          <a:bodyPr wrap="square">
            <a:spAutoFit/>
          </a:bodyPr>
          <a:lstStyle/>
          <a:p>
            <a:pPr>
              <a:defRPr/>
            </a:pPr>
            <a:r>
              <a:rPr lang="en-US" sz="2400" kern="0" dirty="0" smtClean="0">
                <a:solidFill>
                  <a:srgbClr val="FFFFFF"/>
                </a:solidFill>
                <a:latin typeface="Calibri" pitchFamily="34" charset="0"/>
              </a:rPr>
              <a:t>Development </a:t>
            </a:r>
            <a:r>
              <a:rPr lang="en-US" sz="2400" kern="0" dirty="0">
                <a:solidFill>
                  <a:srgbClr val="FFFFFF"/>
                </a:solidFill>
                <a:latin typeface="Calibri" pitchFamily="34" charset="0"/>
              </a:rPr>
              <a:t>of a cooling channel design to reduce the 6D phase space by a factor of O(</a:t>
            </a:r>
            <a:r>
              <a:rPr lang="en-US" sz="2400" kern="0" dirty="0" smtClean="0">
                <a:solidFill>
                  <a:srgbClr val="FFFFFF"/>
                </a:solidFill>
                <a:latin typeface="Calibri" pitchFamily="34" charset="0"/>
              </a:rPr>
              <a:t>10</a:t>
            </a:r>
            <a:r>
              <a:rPr lang="en-US" sz="2400" kern="0" baseline="30000" dirty="0" smtClean="0">
                <a:solidFill>
                  <a:srgbClr val="FFFFFF"/>
                </a:solidFill>
                <a:latin typeface="Calibri" pitchFamily="34" charset="0"/>
              </a:rPr>
              <a:t>6</a:t>
            </a:r>
            <a:r>
              <a:rPr lang="en-US" sz="2400" kern="0" dirty="0" smtClean="0">
                <a:solidFill>
                  <a:srgbClr val="FFFFFF"/>
                </a:solidFill>
                <a:latin typeface="Calibri" pitchFamily="34" charset="0"/>
              </a:rPr>
              <a:t>)  </a:t>
            </a:r>
            <a:r>
              <a:rPr lang="en-US" sz="2400" kern="0" dirty="0" smtClean="0">
                <a:solidFill>
                  <a:srgbClr val="FFFFFF"/>
                </a:solidFill>
                <a:latin typeface="Arial"/>
                <a:cs typeface="Arial"/>
              </a:rPr>
              <a:t>→</a:t>
            </a:r>
            <a:r>
              <a:rPr lang="en-US" sz="2400" kern="0" dirty="0" smtClean="0">
                <a:solidFill>
                  <a:srgbClr val="FFFFFF"/>
                </a:solidFill>
                <a:latin typeface="Calibri" pitchFamily="34" charset="0"/>
              </a:rPr>
              <a:t> MC luminosity of </a:t>
            </a:r>
            <a:r>
              <a:rPr lang="en-US" sz="2400" kern="0" dirty="0">
                <a:solidFill>
                  <a:srgbClr val="FFFFFF"/>
                </a:solidFill>
                <a:latin typeface="Calibri" pitchFamily="34" charset="0"/>
              </a:rPr>
              <a:t>O(10</a:t>
            </a:r>
            <a:r>
              <a:rPr lang="en-US" sz="2400" kern="0" baseline="30000" dirty="0">
                <a:solidFill>
                  <a:srgbClr val="FFFFFF"/>
                </a:solidFill>
                <a:latin typeface="Calibri" pitchFamily="34" charset="0"/>
              </a:rPr>
              <a:t>34</a:t>
            </a:r>
            <a:r>
              <a:rPr lang="en-US" sz="2400" kern="0" dirty="0">
                <a:solidFill>
                  <a:srgbClr val="FFFFFF"/>
                </a:solidFill>
                <a:latin typeface="Calibri" pitchFamily="34" charset="0"/>
              </a:rPr>
              <a:t>) cm</a:t>
            </a:r>
            <a:r>
              <a:rPr lang="en-US" sz="2400" kern="0" baseline="30000" dirty="0">
                <a:solidFill>
                  <a:srgbClr val="FFFFFF"/>
                </a:solidFill>
                <a:latin typeface="Calibri" pitchFamily="34" charset="0"/>
              </a:rPr>
              <a:t>-</a:t>
            </a:r>
            <a:r>
              <a:rPr lang="en-US" sz="2400" kern="0" baseline="30000" dirty="0" smtClean="0">
                <a:solidFill>
                  <a:srgbClr val="FFFFFF"/>
                </a:solidFill>
                <a:latin typeface="Calibri" pitchFamily="34" charset="0"/>
              </a:rPr>
              <a:t>2</a:t>
            </a:r>
            <a:r>
              <a:rPr lang="en-US" sz="2400" kern="0" dirty="0" smtClean="0">
                <a:solidFill>
                  <a:srgbClr val="FFFFFF"/>
                </a:solidFill>
                <a:latin typeface="Calibri" pitchFamily="34" charset="0"/>
              </a:rPr>
              <a:t> </a:t>
            </a:r>
            <a:r>
              <a:rPr lang="en-US" sz="2400" kern="0" dirty="0">
                <a:solidFill>
                  <a:srgbClr val="FFFFFF"/>
                </a:solidFill>
                <a:latin typeface="Calibri" pitchFamily="34" charset="0"/>
              </a:rPr>
              <a:t>s</a:t>
            </a:r>
            <a:r>
              <a:rPr lang="en-US" sz="2400" kern="0" baseline="30000" dirty="0">
                <a:solidFill>
                  <a:srgbClr val="FFFFFF"/>
                </a:solidFill>
                <a:latin typeface="Calibri" pitchFamily="34" charset="0"/>
              </a:rPr>
              <a:t>-1</a:t>
            </a:r>
            <a:endParaRPr lang="en-US" sz="1100" kern="0" baseline="30000" dirty="0">
              <a:solidFill>
                <a:srgbClr val="FFFFFF"/>
              </a:solidFill>
              <a:latin typeface="Calibri" pitchFamily="34" charset="0"/>
            </a:endParaRPr>
          </a:p>
        </p:txBody>
      </p:sp>
      <p:pic>
        <p:nvPicPr>
          <p:cNvPr id="3" name="Picture 2"/>
          <p:cNvPicPr>
            <a:picLocks noChangeAspect="1"/>
          </p:cNvPicPr>
          <p:nvPr/>
        </p:nvPicPr>
        <p:blipFill>
          <a:blip r:embed="rId2"/>
          <a:stretch>
            <a:fillRect/>
          </a:stretch>
        </p:blipFill>
        <p:spPr>
          <a:xfrm>
            <a:off x="38100" y="1282699"/>
            <a:ext cx="5880100" cy="4017037"/>
          </a:xfrm>
          <a:prstGeom prst="rect">
            <a:avLst/>
          </a:prstGeom>
          <a:effectLst>
            <a:softEdge rad="50800"/>
          </a:effectLst>
        </p:spPr>
      </p:pic>
      <p:sp>
        <p:nvSpPr>
          <p:cNvPr id="16390" name="TextBox 11"/>
          <p:cNvSpPr txBox="1">
            <a:spLocks noChangeArrowheads="1"/>
          </p:cNvSpPr>
          <p:nvPr/>
        </p:nvSpPr>
        <p:spPr bwMode="auto">
          <a:xfrm>
            <a:off x="939801" y="1376363"/>
            <a:ext cx="1244600" cy="338554"/>
          </a:xfrm>
          <a:prstGeom prst="rect">
            <a:avLst/>
          </a:prstGeom>
          <a:noFill/>
          <a:ln w="9525">
            <a:noFill/>
            <a:miter lim="800000"/>
            <a:headEnd/>
            <a:tailEnd/>
          </a:ln>
        </p:spPr>
        <p:txBody>
          <a:bodyPr wrap="square">
            <a:spAutoFit/>
          </a:bodyPr>
          <a:lstStyle/>
          <a:p>
            <a:r>
              <a:rPr lang="en-US" sz="1600" dirty="0" smtClean="0">
                <a:solidFill>
                  <a:srgbClr val="00B050"/>
                </a:solidFill>
              </a:rPr>
              <a:t>R. Palmer</a:t>
            </a:r>
            <a:endParaRPr lang="en-US" sz="1600" dirty="0">
              <a:solidFill>
                <a:srgbClr val="00B050"/>
              </a:solidFill>
            </a:endParaRPr>
          </a:p>
        </p:txBody>
      </p:sp>
      <p:sp>
        <p:nvSpPr>
          <p:cNvPr id="7" name="TextBox 6"/>
          <p:cNvSpPr txBox="1"/>
          <p:nvPr/>
        </p:nvSpPr>
        <p:spPr>
          <a:xfrm>
            <a:off x="3009973" y="1549817"/>
            <a:ext cx="2158927" cy="1477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err="1" smtClean="0"/>
              <a:t>Emittance</a:t>
            </a:r>
            <a:r>
              <a:rPr lang="en-US" dirty="0" smtClean="0"/>
              <a:t> Reduction</a:t>
            </a:r>
            <a:br>
              <a:rPr lang="en-US" dirty="0" smtClean="0"/>
            </a:br>
            <a:r>
              <a:rPr lang="en-US" dirty="0" smtClean="0"/>
              <a:t>via Ionization Cooling</a:t>
            </a:r>
            <a:br>
              <a:rPr lang="en-US" dirty="0" smtClean="0"/>
            </a:br>
            <a:endParaRPr lang="en-US" dirty="0" smtClean="0"/>
          </a:p>
        </p:txBody>
      </p:sp>
      <p:sp>
        <p:nvSpPr>
          <p:cNvPr id="8" name="Left Arrow 7"/>
          <p:cNvSpPr/>
          <p:nvPr/>
        </p:nvSpPr>
        <p:spPr>
          <a:xfrm>
            <a:off x="3149600" y="2667000"/>
            <a:ext cx="1866900" cy="271245"/>
          </a:xfrm>
          <a:prstGeom prst="leftArrow">
            <a:avLst/>
          </a:prstGeom>
          <a:gradFill>
            <a:gsLst>
              <a:gs pos="1000">
                <a:schemeClr val="accent2">
                  <a:lumMod val="60000"/>
                  <a:lumOff val="40000"/>
                </a:schemeClr>
              </a:gs>
              <a:gs pos="100000">
                <a:srgbClr val="FF1114"/>
              </a:gs>
              <a:gs pos="41000">
                <a:schemeClr val="accent2">
                  <a:lumMod val="60000"/>
                  <a:lumOff val="40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5956300" y="4152900"/>
            <a:ext cx="3086100" cy="2006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i="1" dirty="0">
                <a:solidFill>
                  <a:srgbClr val="000090"/>
                </a:solidFill>
              </a:rPr>
              <a:t>The program </a:t>
            </a:r>
            <a:r>
              <a:rPr lang="en-US" sz="2000" i="1" dirty="0" smtClean="0">
                <a:solidFill>
                  <a:srgbClr val="000090"/>
                </a:solidFill>
              </a:rPr>
              <a:t>targets critical </a:t>
            </a:r>
            <a:r>
              <a:rPr lang="en-US" sz="2000" i="1" dirty="0">
                <a:solidFill>
                  <a:srgbClr val="000090"/>
                </a:solidFill>
              </a:rPr>
              <a:t>magnet and cooling </a:t>
            </a:r>
            <a:r>
              <a:rPr lang="en-US" sz="2000" i="1" dirty="0" smtClean="0">
                <a:solidFill>
                  <a:srgbClr val="000090"/>
                </a:solidFill>
              </a:rPr>
              <a:t>cell technology  demonstrations within its feasibility phase.</a:t>
            </a:r>
            <a:endParaRPr lang="en-US" sz="2000" b="1" i="1" dirty="0">
              <a:solidFill>
                <a:srgbClr val="800000"/>
              </a:solidFill>
            </a:endParaRPr>
          </a:p>
        </p:txBody>
      </p:sp>
      <p:sp>
        <p:nvSpPr>
          <p:cNvPr id="13" name="Rounded Rectangle 12"/>
          <p:cNvSpPr/>
          <p:nvPr/>
        </p:nvSpPr>
        <p:spPr bwMode="auto">
          <a:xfrm>
            <a:off x="698500" y="5257800"/>
            <a:ext cx="4648200" cy="1219200"/>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R="0" algn="l" defTabSz="914400" rtl="0" eaLnBrk="1" fontAlgn="base" latinLnBrk="0" hangingPunct="1">
              <a:lnSpc>
                <a:spcPct val="100000"/>
              </a:lnSpc>
              <a:spcBef>
                <a:spcPct val="20000"/>
              </a:spcBef>
              <a:spcAft>
                <a:spcPct val="0"/>
              </a:spcAft>
              <a:buClr>
                <a:schemeClr val="accent4">
                  <a:lumMod val="20000"/>
                  <a:lumOff val="80000"/>
                </a:schemeClr>
              </a:buClr>
              <a:buSzPct val="80000"/>
              <a:tabLst/>
            </a:pPr>
            <a:r>
              <a:rPr lang="en-US" sz="2000" dirty="0" smtClean="0">
                <a:solidFill>
                  <a:srgbClr val="0000FF"/>
                </a:solidFill>
                <a:latin typeface="Arial" charset="0"/>
              </a:rPr>
              <a:t>Cooling </a:t>
            </a:r>
            <a:br>
              <a:rPr lang="en-US" sz="2000" dirty="0" smtClean="0">
                <a:solidFill>
                  <a:srgbClr val="0000FF"/>
                </a:solidFill>
                <a:latin typeface="Arial" charset="0"/>
              </a:rPr>
            </a:br>
            <a:r>
              <a:rPr lang="en-US" sz="2000" dirty="0" smtClean="0">
                <a:solidFill>
                  <a:srgbClr val="0000FF"/>
                </a:solidFill>
                <a:latin typeface="Arial" charset="0"/>
              </a:rPr>
              <a:t>Channel</a:t>
            </a:r>
            <a:br>
              <a:rPr lang="en-US" sz="2000" dirty="0" smtClean="0">
                <a:solidFill>
                  <a:srgbClr val="0000FF"/>
                </a:solidFill>
                <a:latin typeface="Arial" charset="0"/>
              </a:rPr>
            </a:br>
            <a:r>
              <a:rPr lang="en-US" sz="2000" dirty="0" smtClean="0">
                <a:solidFill>
                  <a:srgbClr val="0000FF"/>
                </a:solidFill>
                <a:latin typeface="Arial" charset="0"/>
              </a:rPr>
              <a:t>Concepts</a:t>
            </a:r>
            <a:endParaRPr kumimoji="0" lang="en-US" sz="2000" b="0" i="0" u="none" strike="noStrike" cap="none" normalizeH="0" baseline="0" dirty="0" smtClean="0">
              <a:ln>
                <a:noFill/>
              </a:ln>
              <a:solidFill>
                <a:srgbClr val="0000FF"/>
              </a:solidFill>
              <a:effectLst/>
              <a:latin typeface="Arial" charset="0"/>
            </a:endParaRPr>
          </a:p>
        </p:txBody>
      </p:sp>
      <p:pic>
        <p:nvPicPr>
          <p:cNvPr id="14" name="Picture 13"/>
          <p:cNvPicPr>
            <a:picLocks noChangeAspect="1"/>
          </p:cNvPicPr>
          <p:nvPr/>
        </p:nvPicPr>
        <p:blipFill rotWithShape="1">
          <a:blip r:embed="rId3"/>
          <a:srcRect t="15571" b="21215"/>
          <a:stretch/>
        </p:blipFill>
        <p:spPr>
          <a:xfrm>
            <a:off x="3975100" y="5315712"/>
            <a:ext cx="1325134" cy="1112684"/>
          </a:xfrm>
          <a:prstGeom prst="rect">
            <a:avLst/>
          </a:prstGeom>
        </p:spPr>
      </p:pic>
      <p:pic>
        <p:nvPicPr>
          <p:cNvPr id="15" name="Picture 14"/>
          <p:cNvPicPr>
            <a:picLocks noChangeAspect="1"/>
          </p:cNvPicPr>
          <p:nvPr/>
        </p:nvPicPr>
        <p:blipFill>
          <a:blip r:embed="rId4"/>
          <a:stretch>
            <a:fillRect/>
          </a:stretch>
        </p:blipFill>
        <p:spPr>
          <a:xfrm>
            <a:off x="2070100" y="5269726"/>
            <a:ext cx="1919934" cy="1158670"/>
          </a:xfrm>
          <a:prstGeom prst="rect">
            <a:avLst/>
          </a:prstGeom>
        </p:spPr>
      </p:pic>
      <p:sp>
        <p:nvSpPr>
          <p:cNvPr id="16" name="TextBox 15"/>
          <p:cNvSpPr txBox="1"/>
          <p:nvPr/>
        </p:nvSpPr>
        <p:spPr>
          <a:xfrm>
            <a:off x="2048542" y="5257800"/>
            <a:ext cx="629199" cy="338554"/>
          </a:xfrm>
          <a:prstGeom prst="rect">
            <a:avLst/>
          </a:prstGeom>
          <a:noFill/>
        </p:spPr>
        <p:txBody>
          <a:bodyPr wrap="none" rtlCol="0">
            <a:spAutoFit/>
          </a:bodyPr>
          <a:lstStyle/>
          <a:p>
            <a:pPr algn="l"/>
            <a:r>
              <a:rPr lang="en-US" sz="1600" dirty="0" smtClean="0">
                <a:solidFill>
                  <a:schemeClr val="bg1"/>
                </a:solidFill>
              </a:rPr>
              <a:t>HCC</a:t>
            </a:r>
            <a:endParaRPr lang="en-US" sz="1600" dirty="0">
              <a:solidFill>
                <a:schemeClr val="bg1"/>
              </a:solidFill>
            </a:endParaRPr>
          </a:p>
        </p:txBody>
      </p:sp>
      <p:sp>
        <p:nvSpPr>
          <p:cNvPr id="17" name="TextBox 16"/>
          <p:cNvSpPr txBox="1"/>
          <p:nvPr/>
        </p:nvSpPr>
        <p:spPr>
          <a:xfrm>
            <a:off x="3975100" y="6096000"/>
            <a:ext cx="1359567" cy="338554"/>
          </a:xfrm>
          <a:prstGeom prst="rect">
            <a:avLst/>
          </a:prstGeom>
          <a:solidFill>
            <a:schemeClr val="bg1">
              <a:lumMod val="95000"/>
              <a:alpha val="50000"/>
            </a:schemeClr>
          </a:solidFill>
        </p:spPr>
        <p:txBody>
          <a:bodyPr wrap="none" rtlCol="0">
            <a:spAutoFit/>
          </a:bodyPr>
          <a:lstStyle/>
          <a:p>
            <a:pPr algn="l"/>
            <a:r>
              <a:rPr lang="en-US" sz="1600" dirty="0" smtClean="0">
                <a:solidFill>
                  <a:srgbClr val="000090"/>
                </a:solidFill>
              </a:rPr>
              <a:t>Guggenheim</a:t>
            </a:r>
            <a:endParaRPr lang="en-US" sz="1600" dirty="0">
              <a:solidFill>
                <a:srgbClr val="000090"/>
              </a:solidFill>
            </a:endParaRPr>
          </a:p>
        </p:txBody>
      </p:sp>
    </p:spTree>
    <p:extLst>
      <p:ext uri="{BB962C8B-B14F-4D97-AF65-F5344CB8AC3E}">
        <p14:creationId xmlns:p14="http://schemas.microsoft.com/office/powerpoint/2010/main" val="81697196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Cooling Channel 90° Sectioned 20110902.jpg"/>
          <p:cNvPicPr>
            <a:picLocks noChangeAspect="1"/>
          </p:cNvPicPr>
          <p:nvPr/>
        </p:nvPicPr>
        <p:blipFill rotWithShape="1">
          <a:blip r:embed="rId2">
            <a:extLst>
              <a:ext uri="{28A0092B-C50C-407E-A947-70E740481C1C}">
                <a14:useLocalDpi xmlns:a14="http://schemas.microsoft.com/office/drawing/2010/main" val="0"/>
              </a:ext>
            </a:extLst>
          </a:blip>
          <a:srcRect l="4479" r="3349"/>
          <a:stretch/>
        </p:blipFill>
        <p:spPr>
          <a:xfrm>
            <a:off x="2956963" y="3541066"/>
            <a:ext cx="6148937" cy="2886803"/>
          </a:xfrm>
          <a:prstGeom prst="rect">
            <a:avLst/>
          </a:prstGeom>
        </p:spPr>
      </p:pic>
      <p:sp>
        <p:nvSpPr>
          <p:cNvPr id="2" name="Title 1"/>
          <p:cNvSpPr>
            <a:spLocks noGrp="1"/>
          </p:cNvSpPr>
          <p:nvPr>
            <p:ph type="title"/>
          </p:nvPr>
        </p:nvSpPr>
        <p:spPr>
          <a:xfrm>
            <a:off x="190500" y="20638"/>
            <a:ext cx="8915400" cy="817562"/>
          </a:xfrm>
        </p:spPr>
        <p:txBody>
          <a:bodyPr>
            <a:normAutofit/>
          </a:bodyPr>
          <a:lstStyle/>
          <a:p>
            <a:r>
              <a:rPr lang="en-GB" dirty="0" smtClean="0"/>
              <a:t>Technology Challenges - Cooling</a:t>
            </a:r>
            <a:endParaRPr lang="en-GB" dirty="0"/>
          </a:p>
        </p:txBody>
      </p:sp>
      <p:sp>
        <p:nvSpPr>
          <p:cNvPr id="3" name="Content Placeholder 2"/>
          <p:cNvSpPr>
            <a:spLocks noGrp="1"/>
          </p:cNvSpPr>
          <p:nvPr>
            <p:ph idx="1"/>
          </p:nvPr>
        </p:nvSpPr>
        <p:spPr>
          <a:xfrm>
            <a:off x="25400" y="863600"/>
            <a:ext cx="8851900" cy="2677466"/>
          </a:xfrm>
        </p:spPr>
        <p:txBody>
          <a:bodyPr>
            <a:normAutofit lnSpcReduction="10000"/>
          </a:bodyPr>
          <a:lstStyle/>
          <a:p>
            <a:r>
              <a:rPr lang="en-GB" dirty="0" smtClean="0"/>
              <a:t>Tertiary production of muon beams </a:t>
            </a:r>
            <a:r>
              <a:rPr lang="en-GB" dirty="0" smtClean="0">
                <a:cs typeface="Wingdings 3" charset="2"/>
              </a:rPr>
              <a:t> </a:t>
            </a:r>
          </a:p>
          <a:p>
            <a:pPr lvl="1"/>
            <a:r>
              <a:rPr lang="en-GB" sz="2200" dirty="0" smtClean="0"/>
              <a:t>Initial beam </a:t>
            </a:r>
            <a:r>
              <a:rPr lang="en-GB" sz="2200" dirty="0" err="1" smtClean="0"/>
              <a:t>emittance</a:t>
            </a:r>
            <a:r>
              <a:rPr lang="en-GB" sz="2200" dirty="0" smtClean="0"/>
              <a:t> intrinsically large</a:t>
            </a:r>
          </a:p>
          <a:p>
            <a:pPr lvl="1"/>
            <a:r>
              <a:rPr lang="en-GB" sz="2200" dirty="0"/>
              <a:t>C</a:t>
            </a:r>
            <a:r>
              <a:rPr lang="en-GB" sz="2200" dirty="0" smtClean="0"/>
              <a:t>ooling mechanism required</a:t>
            </a:r>
            <a:r>
              <a:rPr lang="en-GB" sz="2200" dirty="0"/>
              <a:t>,</a:t>
            </a:r>
            <a:r>
              <a:rPr lang="en-GB" sz="2200" dirty="0" smtClean="0"/>
              <a:t> but no </a:t>
            </a:r>
            <a:r>
              <a:rPr lang="en-GB" sz="2200" dirty="0"/>
              <a:t/>
            </a:r>
            <a:br>
              <a:rPr lang="en-GB" sz="2200" dirty="0"/>
            </a:br>
            <a:r>
              <a:rPr lang="en-GB" sz="2200" dirty="0" smtClean="0"/>
              <a:t>radiation damping</a:t>
            </a:r>
          </a:p>
          <a:p>
            <a:r>
              <a:rPr lang="en-GB" dirty="0" err="1" smtClean="0"/>
              <a:t>Muon</a:t>
            </a:r>
            <a:r>
              <a:rPr lang="en-GB" dirty="0" smtClean="0"/>
              <a:t> Cooling </a:t>
            </a:r>
            <a:r>
              <a:rPr lang="en-GB" dirty="0" smtClean="0">
                <a:latin typeface="Wingdings 3" charset="2"/>
                <a:cs typeface="Wingdings 3" charset="2"/>
              </a:rPr>
              <a:t>a</a:t>
            </a:r>
            <a:r>
              <a:rPr lang="en-GB" dirty="0" smtClean="0">
                <a:cs typeface="Wingdings 3" charset="2"/>
              </a:rPr>
              <a:t> </a:t>
            </a:r>
            <a:r>
              <a:rPr lang="en-GB" dirty="0" smtClean="0"/>
              <a:t>Ionization Cooling </a:t>
            </a:r>
          </a:p>
          <a:p>
            <a:pPr lvl="2"/>
            <a:r>
              <a:rPr lang="en-GB" dirty="0" err="1" smtClean="0"/>
              <a:t>dE</a:t>
            </a:r>
            <a:r>
              <a:rPr lang="en-GB" dirty="0" smtClean="0"/>
              <a:t>/dx energy loss in materials</a:t>
            </a:r>
          </a:p>
          <a:p>
            <a:pPr lvl="2"/>
            <a:r>
              <a:rPr lang="en-GB" dirty="0" smtClean="0"/>
              <a:t>RF to replace </a:t>
            </a:r>
            <a:r>
              <a:rPr lang="en-GB" i="1" dirty="0" err="1" smtClean="0"/>
              <a:t>p</a:t>
            </a:r>
            <a:r>
              <a:rPr lang="en-GB" i="1" baseline="-25000" dirty="0" err="1" smtClean="0"/>
              <a:t>long</a:t>
            </a:r>
            <a:endParaRPr lang="en-GB" dirty="0" smtClean="0"/>
          </a:p>
          <a:p>
            <a:pPr lvl="1"/>
            <a:endParaRPr lang="en-GB" sz="2000" dirty="0" smtClean="0"/>
          </a:p>
        </p:txBody>
      </p:sp>
      <p:sp>
        <p:nvSpPr>
          <p:cNvPr id="8" name="Date Placeholder 7"/>
          <p:cNvSpPr>
            <a:spLocks noGrp="1"/>
          </p:cNvSpPr>
          <p:nvPr>
            <p:ph type="dt" sz="half" idx="10"/>
          </p:nvPr>
        </p:nvSpPr>
        <p:spPr/>
        <p:txBody>
          <a:bodyPr/>
          <a:lstStyle/>
          <a:p>
            <a:r>
              <a:rPr lang="en-US" smtClean="0"/>
              <a:t>September 19, 2013</a:t>
            </a:r>
            <a:endParaRPr lang="en-US" dirty="0"/>
          </a:p>
        </p:txBody>
      </p:sp>
      <p:sp>
        <p:nvSpPr>
          <p:cNvPr id="4" name="Footer Placeholder 3"/>
          <p:cNvSpPr>
            <a:spLocks noGrp="1"/>
          </p:cNvSpPr>
          <p:nvPr>
            <p:ph type="ftr" sz="quarter" idx="11"/>
          </p:nvPr>
        </p:nvSpPr>
        <p:spPr/>
        <p:txBody>
          <a:bodyPr/>
          <a:lstStyle/>
          <a:p>
            <a:pPr>
              <a:defRPr/>
            </a:pPr>
            <a:r>
              <a:rPr lang="en-US" smtClean="0"/>
              <a:t>Illinois Institute of Technology Physics Colloquium</a:t>
            </a:r>
            <a:endParaRPr lang="en-US"/>
          </a:p>
        </p:txBody>
      </p:sp>
      <p:sp>
        <p:nvSpPr>
          <p:cNvPr id="5" name="Slide Number Placeholder 4"/>
          <p:cNvSpPr>
            <a:spLocks noGrp="1"/>
          </p:cNvSpPr>
          <p:nvPr>
            <p:ph type="sldNum" sz="quarter" idx="12"/>
          </p:nvPr>
        </p:nvSpPr>
        <p:spPr/>
        <p:txBody>
          <a:bodyPr/>
          <a:lstStyle/>
          <a:p>
            <a:fld id="{D28F90D6-1EEB-E249-9A68-6B55C19F01CF}" type="slidenum">
              <a:rPr lang="en-US" smtClean="0"/>
              <a:pPr/>
              <a:t>47</a:t>
            </a:fld>
            <a:endParaRPr lang="en-US"/>
          </a:p>
        </p:txBody>
      </p:sp>
      <p:sp>
        <p:nvSpPr>
          <p:cNvPr id="7" name="Rectangle 6"/>
          <p:cNvSpPr/>
          <p:nvPr/>
        </p:nvSpPr>
        <p:spPr>
          <a:xfrm rot="20806502">
            <a:off x="3023203" y="3722577"/>
            <a:ext cx="1915887" cy="923318"/>
          </a:xfrm>
          <a:prstGeom prst="rect">
            <a:avLst/>
          </a:prstGeom>
          <a:noFill/>
        </p:spPr>
        <p:txBody>
          <a:bodyPr wrap="none" lIns="91429" tIns="45714" rIns="91429" bIns="45714">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MICE</a:t>
            </a:r>
          </a:p>
        </p:txBody>
      </p:sp>
      <p:grpSp>
        <p:nvGrpSpPr>
          <p:cNvPr id="19" name="Group 18"/>
          <p:cNvGrpSpPr/>
          <p:nvPr/>
        </p:nvGrpSpPr>
        <p:grpSpPr>
          <a:xfrm>
            <a:off x="4394200" y="4520763"/>
            <a:ext cx="3771901" cy="1979831"/>
            <a:chOff x="8129139" y="4976594"/>
            <a:chExt cx="3243181" cy="1979831"/>
          </a:xfrm>
        </p:grpSpPr>
        <p:cxnSp>
          <p:nvCxnSpPr>
            <p:cNvPr id="10" name="Straight Arrow Connector 9"/>
            <p:cNvCxnSpPr>
              <a:stCxn id="15" idx="0"/>
            </p:cNvCxnSpPr>
            <p:nvPr/>
          </p:nvCxnSpPr>
          <p:spPr>
            <a:xfrm flipV="1">
              <a:off x="10087279" y="4976594"/>
              <a:ext cx="1285041" cy="1333500"/>
            </a:xfrm>
            <a:prstGeom prst="straightConnector1">
              <a:avLst/>
            </a:prstGeom>
            <a:ln>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15" idx="0"/>
            </p:cNvCxnSpPr>
            <p:nvPr/>
          </p:nvCxnSpPr>
          <p:spPr>
            <a:xfrm flipH="1" flipV="1">
              <a:off x="8129139" y="5933301"/>
              <a:ext cx="1958140" cy="376793"/>
            </a:xfrm>
            <a:prstGeom prst="straightConnector1">
              <a:avLst/>
            </a:prstGeom>
            <a:ln>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9302167" y="6310094"/>
              <a:ext cx="1570224" cy="646331"/>
            </a:xfrm>
            <a:prstGeom prst="rect">
              <a:avLst/>
            </a:prstGeom>
            <a:noFill/>
          </p:spPr>
          <p:txBody>
            <a:bodyPr wrap="none" rtlCol="0">
              <a:spAutoFit/>
            </a:bodyPr>
            <a:lstStyle/>
            <a:p>
              <a:pPr algn="ctr"/>
              <a:r>
                <a:rPr lang="en-US" dirty="0" smtClean="0">
                  <a:solidFill>
                    <a:schemeClr val="bg2">
                      <a:lumMod val="25000"/>
                    </a:schemeClr>
                  </a:solidFill>
                </a:rPr>
                <a:t>Spectrometer</a:t>
              </a:r>
              <a:br>
                <a:rPr lang="en-US" dirty="0" smtClean="0">
                  <a:solidFill>
                    <a:schemeClr val="bg2">
                      <a:lumMod val="25000"/>
                    </a:schemeClr>
                  </a:solidFill>
                </a:rPr>
              </a:br>
              <a:r>
                <a:rPr lang="en-US" dirty="0" smtClean="0">
                  <a:solidFill>
                    <a:schemeClr val="bg2">
                      <a:lumMod val="25000"/>
                    </a:schemeClr>
                  </a:solidFill>
                </a:rPr>
                <a:t>Solenoids</a:t>
              </a:r>
              <a:endParaRPr lang="en-US" dirty="0">
                <a:solidFill>
                  <a:schemeClr val="bg2">
                    <a:lumMod val="25000"/>
                  </a:schemeClr>
                </a:solidFill>
              </a:endParaRPr>
            </a:p>
          </p:txBody>
        </p:sp>
      </p:grpSp>
      <p:grpSp>
        <p:nvGrpSpPr>
          <p:cNvPr id="20" name="Group 19"/>
          <p:cNvGrpSpPr/>
          <p:nvPr/>
        </p:nvGrpSpPr>
        <p:grpSpPr>
          <a:xfrm>
            <a:off x="5882640" y="5003800"/>
            <a:ext cx="3106188" cy="1511300"/>
            <a:chOff x="5730240" y="4851400"/>
            <a:chExt cx="3106188" cy="1511300"/>
          </a:xfrm>
        </p:grpSpPr>
        <p:cxnSp>
          <p:nvCxnSpPr>
            <p:cNvPr id="21" name="Straight Arrow Connector 20"/>
            <p:cNvCxnSpPr>
              <a:stCxn id="23" idx="1"/>
            </p:cNvCxnSpPr>
            <p:nvPr/>
          </p:nvCxnSpPr>
          <p:spPr>
            <a:xfrm flipH="1" flipV="1">
              <a:off x="6718300" y="4851400"/>
              <a:ext cx="650471" cy="1049635"/>
            </a:xfrm>
            <a:prstGeom prst="straightConnector1">
              <a:avLst/>
            </a:prstGeom>
            <a:ln>
              <a:solidFill>
                <a:srgbClr val="FF1114"/>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5730240" y="5041900"/>
              <a:ext cx="1638531" cy="859136"/>
            </a:xfrm>
            <a:prstGeom prst="straightConnector1">
              <a:avLst/>
            </a:prstGeom>
            <a:ln>
              <a:solidFill>
                <a:srgbClr val="FF1114"/>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368771" y="5439370"/>
              <a:ext cx="1467657" cy="923330"/>
            </a:xfrm>
            <a:prstGeom prst="rect">
              <a:avLst/>
            </a:prstGeom>
            <a:noFill/>
          </p:spPr>
          <p:txBody>
            <a:bodyPr wrap="none" rtlCol="0">
              <a:spAutoFit/>
            </a:bodyPr>
            <a:lstStyle/>
            <a:p>
              <a:pPr algn="ctr"/>
              <a:r>
                <a:rPr lang="en-US" dirty="0" smtClean="0">
                  <a:solidFill>
                    <a:srgbClr val="FF0000"/>
                  </a:solidFill>
                </a:rPr>
                <a:t>RF-Coupling</a:t>
              </a:r>
              <a:br>
                <a:rPr lang="en-US" dirty="0" smtClean="0">
                  <a:solidFill>
                    <a:srgbClr val="FF0000"/>
                  </a:solidFill>
                </a:rPr>
              </a:br>
              <a:r>
                <a:rPr lang="en-US" dirty="0" smtClean="0">
                  <a:solidFill>
                    <a:srgbClr val="FF0000"/>
                  </a:solidFill>
                </a:rPr>
                <a:t>Coil (RFCC) </a:t>
              </a:r>
              <a:br>
                <a:rPr lang="en-US" dirty="0" smtClean="0">
                  <a:solidFill>
                    <a:srgbClr val="FF0000"/>
                  </a:solidFill>
                </a:rPr>
              </a:br>
              <a:r>
                <a:rPr lang="en-US" dirty="0" smtClean="0">
                  <a:solidFill>
                    <a:srgbClr val="FF0000"/>
                  </a:solidFill>
                </a:rPr>
                <a:t>Units</a:t>
              </a:r>
              <a:endParaRPr lang="en-US" dirty="0">
                <a:solidFill>
                  <a:srgbClr val="FF0000"/>
                </a:solidFill>
              </a:endParaRPr>
            </a:p>
          </p:txBody>
        </p:sp>
      </p:grpSp>
      <p:sp>
        <p:nvSpPr>
          <p:cNvPr id="36" name="TextBox 35"/>
          <p:cNvSpPr txBox="1"/>
          <p:nvPr/>
        </p:nvSpPr>
        <p:spPr>
          <a:xfrm>
            <a:off x="50800" y="3898900"/>
            <a:ext cx="2973440" cy="2215991"/>
          </a:xfrm>
          <a:prstGeom prst="rect">
            <a:avLst/>
          </a:prstGeom>
          <a:noFill/>
        </p:spPr>
        <p:txBody>
          <a:bodyPr wrap="none" rtlCol="0">
            <a:spAutoFit/>
          </a:bodyPr>
          <a:lstStyle/>
          <a:p>
            <a:pPr marL="0" lvl="1"/>
            <a:r>
              <a:rPr lang="en-GB" sz="2400" dirty="0">
                <a:solidFill>
                  <a:srgbClr val="FFFFFF"/>
                </a:solidFill>
              </a:rPr>
              <a:t>The </a:t>
            </a:r>
            <a:r>
              <a:rPr lang="en-GB" sz="2400" dirty="0" err="1">
                <a:solidFill>
                  <a:srgbClr val="FFFFFF"/>
                </a:solidFill>
              </a:rPr>
              <a:t>Muon</a:t>
            </a:r>
            <a:r>
              <a:rPr lang="en-GB" sz="2400" dirty="0">
                <a:solidFill>
                  <a:srgbClr val="FFFFFF"/>
                </a:solidFill>
              </a:rPr>
              <a:t> Ionization </a:t>
            </a:r>
            <a:br>
              <a:rPr lang="en-GB" sz="2400" dirty="0">
                <a:solidFill>
                  <a:srgbClr val="FFFFFF"/>
                </a:solidFill>
              </a:rPr>
            </a:br>
            <a:r>
              <a:rPr lang="en-GB" sz="2400" dirty="0">
                <a:solidFill>
                  <a:srgbClr val="FFFFFF"/>
                </a:solidFill>
              </a:rPr>
              <a:t>Cooling Experiment: </a:t>
            </a:r>
            <a:br>
              <a:rPr lang="en-GB" sz="2400" dirty="0">
                <a:solidFill>
                  <a:srgbClr val="FFFFFF"/>
                </a:solidFill>
              </a:rPr>
            </a:br>
            <a:r>
              <a:rPr lang="en-GB" sz="2400" dirty="0">
                <a:solidFill>
                  <a:srgbClr val="FFFFFF"/>
                </a:solidFill>
              </a:rPr>
              <a:t>Demonstrate the </a:t>
            </a:r>
            <a:br>
              <a:rPr lang="en-GB" sz="2400" dirty="0">
                <a:solidFill>
                  <a:srgbClr val="FFFFFF"/>
                </a:solidFill>
              </a:rPr>
            </a:br>
            <a:r>
              <a:rPr lang="en-GB" sz="2400" dirty="0">
                <a:solidFill>
                  <a:srgbClr val="FFFFFF"/>
                </a:solidFill>
              </a:rPr>
              <a:t>method and validate</a:t>
            </a:r>
            <a:br>
              <a:rPr lang="en-GB" sz="2400" dirty="0">
                <a:solidFill>
                  <a:srgbClr val="FFFFFF"/>
                </a:solidFill>
              </a:rPr>
            </a:br>
            <a:r>
              <a:rPr lang="en-GB" sz="2400" dirty="0">
                <a:solidFill>
                  <a:srgbClr val="FFFFFF"/>
                </a:solidFill>
              </a:rPr>
              <a:t>our simulations</a:t>
            </a:r>
          </a:p>
          <a:p>
            <a:endParaRPr lang="en-US" dirty="0"/>
          </a:p>
        </p:txBody>
      </p:sp>
      <p:pic>
        <p:nvPicPr>
          <p:cNvPr id="18" name="Content Placeholder 5"/>
          <p:cNvPicPr>
            <a:picLocks noChangeAspect="1"/>
          </p:cNvPicPr>
          <p:nvPr/>
        </p:nvPicPr>
        <p:blipFill rotWithShape="1">
          <a:blip r:embed="rId3">
            <a:extLst>
              <a:ext uri="{28A0092B-C50C-407E-A947-70E740481C1C}">
                <a14:useLocalDpi xmlns:a14="http://schemas.microsoft.com/office/drawing/2010/main" val="0"/>
              </a:ext>
            </a:extLst>
          </a:blip>
          <a:srcRect b="967"/>
          <a:stretch/>
        </p:blipFill>
        <p:spPr>
          <a:xfrm>
            <a:off x="6200372" y="824505"/>
            <a:ext cx="2908133" cy="2872189"/>
          </a:xfrm>
          <a:prstGeom prst="rect">
            <a:avLst/>
          </a:prstGeom>
        </p:spPr>
      </p:pic>
      <p:cxnSp>
        <p:nvCxnSpPr>
          <p:cNvPr id="9" name="Straight Arrow Connector 8"/>
          <p:cNvCxnSpPr/>
          <p:nvPr/>
        </p:nvCxnSpPr>
        <p:spPr>
          <a:xfrm flipH="1" flipV="1">
            <a:off x="7975600" y="2235200"/>
            <a:ext cx="190501" cy="16637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2296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the R&amp;D Program</a:t>
            </a:r>
            <a:endParaRPr lang="en-US" dirty="0"/>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48</a:t>
            </a:fld>
            <a:endParaRPr lang="en-US"/>
          </a:p>
        </p:txBody>
      </p:sp>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 y="880533"/>
            <a:ext cx="54038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9"/>
          <p:cNvSpPr txBox="1">
            <a:spLocks noChangeArrowheads="1"/>
          </p:cNvSpPr>
          <p:nvPr/>
        </p:nvSpPr>
        <p:spPr bwMode="auto">
          <a:xfrm>
            <a:off x="457200" y="2601917"/>
            <a:ext cx="3163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dirty="0">
                <a:solidFill>
                  <a:srgbClr val="FFFF00"/>
                </a:solidFill>
              </a:rPr>
              <a:t>Compressor + refrigerator room</a:t>
            </a:r>
          </a:p>
        </p:txBody>
      </p:sp>
      <p:sp>
        <p:nvSpPr>
          <p:cNvPr id="10" name="TextBox 10"/>
          <p:cNvSpPr txBox="1">
            <a:spLocks noChangeArrowheads="1"/>
          </p:cNvSpPr>
          <p:nvPr/>
        </p:nvSpPr>
        <p:spPr bwMode="auto">
          <a:xfrm>
            <a:off x="3715526" y="1270000"/>
            <a:ext cx="1736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dirty="0">
                <a:solidFill>
                  <a:srgbClr val="FFFF00"/>
                </a:solidFill>
              </a:rPr>
              <a:t>Entrance of MTA</a:t>
            </a:r>
          </a:p>
          <a:p>
            <a:r>
              <a:rPr lang="en-US" dirty="0">
                <a:solidFill>
                  <a:srgbClr val="FFFF00"/>
                </a:solidFill>
              </a:rPr>
              <a:t>exp. hall</a:t>
            </a:r>
          </a:p>
        </p:txBody>
      </p:sp>
      <p:cxnSp>
        <p:nvCxnSpPr>
          <p:cNvPr id="11" name="Straight Arrow Connector 10"/>
          <p:cNvCxnSpPr/>
          <p:nvPr/>
        </p:nvCxnSpPr>
        <p:spPr>
          <a:xfrm rot="5400000">
            <a:off x="3661041" y="1933846"/>
            <a:ext cx="293687" cy="13970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147302" y="880533"/>
            <a:ext cx="3627493" cy="5847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29" tIns="45714" rIns="91429" bIns="45714">
            <a:spAutoFit/>
          </a:bodyPr>
          <a:lstStyle/>
          <a:p>
            <a:pPr algn="ctr" defTabSz="457200" fontAlgn="auto">
              <a:spcBef>
                <a:spcPts val="0"/>
              </a:spcBef>
              <a:spcAft>
                <a:spcPts val="0"/>
              </a:spcAft>
              <a:buClrTx/>
              <a:buSzTx/>
              <a:buFontTx/>
              <a:buNone/>
            </a:pPr>
            <a:r>
              <a:rPr lang="en-US" sz="3200" b="1" dirty="0" err="1" smtClean="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MuCool</a:t>
            </a:r>
            <a:r>
              <a:rPr lang="en-US" sz="3200" b="1" dirty="0" smtClean="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rPr>
              <a:t> Test Area</a:t>
            </a:r>
            <a:endParaRPr lang="en-US" sz="3200" b="1" dirty="0">
              <a:ln w="12700">
                <a:solidFill>
                  <a:srgbClr val="242852">
                    <a:satMod val="155000"/>
                  </a:srgbClr>
                </a:solidFill>
                <a:prstDash val="solid"/>
              </a:ln>
              <a:solidFill>
                <a:srgbClr val="ACCBF9">
                  <a:tint val="85000"/>
                  <a:satMod val="155000"/>
                </a:srgbClr>
              </a:solidFill>
              <a:effectLst>
                <a:outerShdw blurRad="41275" dist="20320" dir="1800000" algn="tl" rotWithShape="0">
                  <a:srgbClr val="000000">
                    <a:alpha val="40000"/>
                  </a:srgbClr>
                </a:outerShdw>
              </a:effectLst>
              <a:latin typeface="Arial"/>
            </a:endParaRPr>
          </a:p>
        </p:txBody>
      </p:sp>
      <p:pic>
        <p:nvPicPr>
          <p:cNvPr id="28" name="Picture 27" descr="forMark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09" y="3221642"/>
            <a:ext cx="5029200" cy="3252083"/>
          </a:xfrm>
          <a:prstGeom prst="rect">
            <a:avLst/>
          </a:prstGeom>
        </p:spPr>
      </p:pic>
      <p:sp>
        <p:nvSpPr>
          <p:cNvPr id="29" name="TextBox 28"/>
          <p:cNvSpPr txBox="1"/>
          <p:nvPr/>
        </p:nvSpPr>
        <p:spPr>
          <a:xfrm>
            <a:off x="184398" y="3262134"/>
            <a:ext cx="1410212" cy="461665"/>
          </a:xfrm>
          <a:prstGeom prst="rect">
            <a:avLst/>
          </a:prstGeom>
          <a:solidFill>
            <a:schemeClr val="bg1"/>
          </a:solidFill>
        </p:spPr>
        <p:txBody>
          <a:bodyPr wrap="none" rtlCol="0">
            <a:spAutoFit/>
          </a:bodyPr>
          <a:lstStyle/>
          <a:p>
            <a:r>
              <a:rPr lang="en-US" sz="2400" dirty="0" smtClean="0">
                <a:solidFill>
                  <a:schemeClr val="tx2"/>
                </a:solidFill>
              </a:rPr>
              <a:t>MTA </a:t>
            </a:r>
            <a:r>
              <a:rPr lang="en-US" sz="2400" dirty="0">
                <a:solidFill>
                  <a:schemeClr val="tx2"/>
                </a:solidFill>
              </a:rPr>
              <a:t>H</a:t>
            </a:r>
            <a:r>
              <a:rPr lang="en-US" sz="2400" dirty="0" smtClean="0">
                <a:solidFill>
                  <a:schemeClr val="tx2"/>
                </a:solidFill>
              </a:rPr>
              <a:t>all</a:t>
            </a:r>
            <a:endParaRPr lang="en-US" sz="2400" dirty="0">
              <a:solidFill>
                <a:schemeClr val="tx2"/>
              </a:solidFill>
            </a:endParaRPr>
          </a:p>
        </p:txBody>
      </p:sp>
      <p:sp>
        <p:nvSpPr>
          <p:cNvPr id="32" name="TextBox 31"/>
          <p:cNvSpPr txBox="1"/>
          <p:nvPr/>
        </p:nvSpPr>
        <p:spPr>
          <a:xfrm>
            <a:off x="138383" y="4312908"/>
            <a:ext cx="1460155" cy="338554"/>
          </a:xfrm>
          <a:prstGeom prst="rect">
            <a:avLst/>
          </a:prstGeom>
          <a:solidFill>
            <a:srgbClr val="FFFFFF"/>
          </a:solidFill>
        </p:spPr>
        <p:txBody>
          <a:bodyPr wrap="none" rtlCol="0">
            <a:spAutoFit/>
          </a:bodyPr>
          <a:lstStyle/>
          <a:p>
            <a:r>
              <a:rPr lang="en-US" sz="1600" dirty="0" smtClean="0">
                <a:solidFill>
                  <a:schemeClr val="tx2"/>
                </a:solidFill>
              </a:rPr>
              <a:t>201 MHz cavity</a:t>
            </a:r>
            <a:endParaRPr lang="en-US" sz="1600" dirty="0">
              <a:solidFill>
                <a:schemeClr val="tx2"/>
              </a:solidFill>
            </a:endParaRPr>
          </a:p>
        </p:txBody>
      </p:sp>
      <p:sp>
        <p:nvSpPr>
          <p:cNvPr id="33" name="TextBox 32"/>
          <p:cNvSpPr txBox="1"/>
          <p:nvPr/>
        </p:nvSpPr>
        <p:spPr>
          <a:xfrm>
            <a:off x="1705243" y="4829778"/>
            <a:ext cx="1072128" cy="338554"/>
          </a:xfrm>
          <a:prstGeom prst="rect">
            <a:avLst/>
          </a:prstGeom>
          <a:noFill/>
        </p:spPr>
        <p:txBody>
          <a:bodyPr wrap="none" rtlCol="0">
            <a:spAutoFit/>
          </a:bodyPr>
          <a:lstStyle/>
          <a:p>
            <a:r>
              <a:rPr lang="en-US" sz="1600" dirty="0" smtClean="0">
                <a:solidFill>
                  <a:srgbClr val="FFFF00"/>
                </a:solidFill>
              </a:rPr>
              <a:t>SC magnet</a:t>
            </a:r>
            <a:endParaRPr lang="en-US" sz="1600" dirty="0">
              <a:solidFill>
                <a:srgbClr val="FFFF00"/>
              </a:solidFill>
            </a:endParaRPr>
          </a:p>
        </p:txBody>
      </p:sp>
      <p:sp>
        <p:nvSpPr>
          <p:cNvPr id="34" name="TextBox 33"/>
          <p:cNvSpPr txBox="1"/>
          <p:nvPr/>
        </p:nvSpPr>
        <p:spPr>
          <a:xfrm>
            <a:off x="3555909" y="4769099"/>
            <a:ext cx="1656089" cy="338554"/>
          </a:xfrm>
          <a:prstGeom prst="rect">
            <a:avLst/>
          </a:prstGeom>
          <a:solidFill>
            <a:srgbClr val="FFFFFF"/>
          </a:solidFill>
        </p:spPr>
        <p:txBody>
          <a:bodyPr wrap="none" rtlCol="0">
            <a:spAutoFit/>
          </a:bodyPr>
          <a:lstStyle/>
          <a:p>
            <a:r>
              <a:rPr lang="en-US" sz="1600" dirty="0" smtClean="0">
                <a:solidFill>
                  <a:srgbClr val="FF0000"/>
                </a:solidFill>
              </a:rPr>
              <a:t>400 MeV H</a:t>
            </a:r>
            <a:r>
              <a:rPr lang="en-US" sz="1600" baseline="30000" dirty="0" smtClean="0">
                <a:solidFill>
                  <a:srgbClr val="FF0000"/>
                </a:solidFill>
              </a:rPr>
              <a:t>- </a:t>
            </a:r>
            <a:r>
              <a:rPr lang="en-US" sz="1600" dirty="0" smtClean="0">
                <a:solidFill>
                  <a:srgbClr val="FF0000"/>
                </a:solidFill>
              </a:rPr>
              <a:t>beam</a:t>
            </a:r>
            <a:endParaRPr lang="en-US" sz="1600" baseline="30000" dirty="0">
              <a:solidFill>
                <a:srgbClr val="FF0000"/>
              </a:solidFill>
            </a:endParaRPr>
          </a:p>
        </p:txBody>
      </p:sp>
      <p:cxnSp>
        <p:nvCxnSpPr>
          <p:cNvPr id="35" name="Straight Arrow Connector 34"/>
          <p:cNvCxnSpPr/>
          <p:nvPr/>
        </p:nvCxnSpPr>
        <p:spPr>
          <a:xfrm flipH="1">
            <a:off x="4223435" y="5168332"/>
            <a:ext cx="600488" cy="4571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36" name="Picture 35" descr="forMark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834" y="4108473"/>
            <a:ext cx="3732265" cy="2355827"/>
          </a:xfrm>
          <a:prstGeom prst="rect">
            <a:avLst/>
          </a:prstGeom>
        </p:spPr>
      </p:pic>
      <p:pic>
        <p:nvPicPr>
          <p:cNvPr id="37" name="Picture 36" descr="forMark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825" y="2336800"/>
            <a:ext cx="2517380" cy="2282425"/>
          </a:xfrm>
          <a:prstGeom prst="rect">
            <a:avLst/>
          </a:prstGeom>
        </p:spPr>
      </p:pic>
      <p:sp>
        <p:nvSpPr>
          <p:cNvPr id="38" name="TextBox 37"/>
          <p:cNvSpPr txBox="1"/>
          <p:nvPr/>
        </p:nvSpPr>
        <p:spPr>
          <a:xfrm>
            <a:off x="5919799" y="2611711"/>
            <a:ext cx="1005904" cy="584776"/>
          </a:xfrm>
          <a:prstGeom prst="rect">
            <a:avLst/>
          </a:prstGeom>
          <a:noFill/>
        </p:spPr>
        <p:txBody>
          <a:bodyPr wrap="none" rtlCol="0">
            <a:spAutoFit/>
          </a:bodyPr>
          <a:lstStyle/>
          <a:p>
            <a:r>
              <a:rPr lang="en-US" sz="1600" dirty="0" smtClean="0">
                <a:solidFill>
                  <a:srgbClr val="000090"/>
                </a:solidFill>
              </a:rPr>
              <a:t>400 MeV </a:t>
            </a:r>
          </a:p>
          <a:p>
            <a:r>
              <a:rPr lang="en-US" sz="1600" dirty="0" smtClean="0">
                <a:solidFill>
                  <a:srgbClr val="000090"/>
                </a:solidFill>
              </a:rPr>
              <a:t>H</a:t>
            </a:r>
            <a:r>
              <a:rPr lang="en-US" sz="1600" baseline="30000" dirty="0" smtClean="0">
                <a:solidFill>
                  <a:srgbClr val="000090"/>
                </a:solidFill>
              </a:rPr>
              <a:t>-</a:t>
            </a:r>
            <a:r>
              <a:rPr lang="en-US" sz="1600" dirty="0" smtClean="0">
                <a:solidFill>
                  <a:srgbClr val="000090"/>
                </a:solidFill>
              </a:rPr>
              <a:t> Beam</a:t>
            </a:r>
            <a:endParaRPr lang="en-US" sz="1600" dirty="0">
              <a:solidFill>
                <a:srgbClr val="000090"/>
              </a:solidFill>
            </a:endParaRPr>
          </a:p>
        </p:txBody>
      </p:sp>
      <p:sp>
        <p:nvSpPr>
          <p:cNvPr id="40" name="TextBox 39"/>
          <p:cNvSpPr txBox="1"/>
          <p:nvPr/>
        </p:nvSpPr>
        <p:spPr>
          <a:xfrm>
            <a:off x="5652237" y="4160931"/>
            <a:ext cx="1815020" cy="338554"/>
          </a:xfrm>
          <a:prstGeom prst="rect">
            <a:avLst/>
          </a:prstGeom>
          <a:solidFill>
            <a:schemeClr val="accent2">
              <a:lumMod val="20000"/>
              <a:lumOff val="80000"/>
            </a:schemeClr>
          </a:solidFill>
          <a:ln>
            <a:noFill/>
          </a:ln>
        </p:spPr>
        <p:txBody>
          <a:bodyPr wrap="none" rtlCol="0">
            <a:spAutoFit/>
          </a:bodyPr>
          <a:lstStyle/>
          <a:p>
            <a:r>
              <a:rPr lang="en-US" sz="1600" dirty="0" smtClean="0">
                <a:solidFill>
                  <a:srgbClr val="000090"/>
                </a:solidFill>
              </a:rPr>
              <a:t>Gas-Filled RF cell</a:t>
            </a:r>
            <a:endParaRPr lang="en-US" sz="1600" dirty="0">
              <a:solidFill>
                <a:srgbClr val="000090"/>
              </a:solidFill>
            </a:endParaRPr>
          </a:p>
        </p:txBody>
      </p:sp>
      <p:pic>
        <p:nvPicPr>
          <p:cNvPr id="41" name="Picture 40"/>
          <p:cNvPicPr>
            <a:picLocks noChangeAspect="1"/>
          </p:cNvPicPr>
          <p:nvPr/>
        </p:nvPicPr>
        <p:blipFill>
          <a:blip r:embed="rId6"/>
          <a:stretch>
            <a:fillRect/>
          </a:stretch>
        </p:blipFill>
        <p:spPr>
          <a:xfrm>
            <a:off x="5819595" y="880533"/>
            <a:ext cx="2286000" cy="1649767"/>
          </a:xfrm>
          <a:prstGeom prst="rect">
            <a:avLst/>
          </a:prstGeom>
        </p:spPr>
      </p:pic>
      <p:pic>
        <p:nvPicPr>
          <p:cNvPr id="42" name="Picture 41" descr="Scr_15-28-29_ca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1322" y="1976420"/>
            <a:ext cx="1972678" cy="1232923"/>
          </a:xfrm>
          <a:prstGeom prst="rect">
            <a:avLst/>
          </a:prstGeom>
        </p:spPr>
      </p:pic>
      <p:sp>
        <p:nvSpPr>
          <p:cNvPr id="43" name="TextBox 42"/>
          <p:cNvSpPr txBox="1"/>
          <p:nvPr/>
        </p:nvSpPr>
        <p:spPr>
          <a:xfrm>
            <a:off x="7467257" y="2703012"/>
            <a:ext cx="1708095" cy="307777"/>
          </a:xfrm>
          <a:prstGeom prst="rect">
            <a:avLst/>
          </a:prstGeom>
          <a:noFill/>
        </p:spPr>
        <p:txBody>
          <a:bodyPr wrap="none" rtlCol="0">
            <a:spAutoFit/>
          </a:bodyPr>
          <a:lstStyle/>
          <a:p>
            <a:r>
              <a:rPr lang="en-US" sz="1400" dirty="0" smtClean="0">
                <a:solidFill>
                  <a:srgbClr val="EBF1DE"/>
                </a:solidFill>
              </a:rPr>
              <a:t>20 MV/m in 3 Tesla</a:t>
            </a:r>
            <a:endParaRPr lang="en-US" sz="1400" dirty="0">
              <a:solidFill>
                <a:srgbClr val="EBF1DE"/>
              </a:solidFill>
            </a:endParaRPr>
          </a:p>
        </p:txBody>
      </p:sp>
      <p:sp>
        <p:nvSpPr>
          <p:cNvPr id="15" name="TextBox 14"/>
          <p:cNvSpPr txBox="1"/>
          <p:nvPr/>
        </p:nvSpPr>
        <p:spPr>
          <a:xfrm>
            <a:off x="7915095" y="1155700"/>
            <a:ext cx="1210650" cy="646331"/>
          </a:xfrm>
          <a:prstGeom prst="rect">
            <a:avLst/>
          </a:prstGeom>
          <a:solidFill>
            <a:schemeClr val="accent1">
              <a:lumMod val="20000"/>
              <a:lumOff val="80000"/>
            </a:schemeClr>
          </a:solidFill>
        </p:spPr>
        <p:txBody>
          <a:bodyPr wrap="none" rtlCol="0">
            <a:spAutoFit/>
          </a:bodyPr>
          <a:lstStyle/>
          <a:p>
            <a:r>
              <a:rPr lang="en-US" dirty="0" smtClean="0">
                <a:solidFill>
                  <a:srgbClr val="000090"/>
                </a:solidFill>
              </a:rPr>
              <a:t>Vacuum</a:t>
            </a:r>
            <a:br>
              <a:rPr lang="en-US" dirty="0" smtClean="0">
                <a:solidFill>
                  <a:srgbClr val="000090"/>
                </a:solidFill>
              </a:rPr>
            </a:br>
            <a:r>
              <a:rPr lang="en-US" dirty="0" smtClean="0">
                <a:solidFill>
                  <a:srgbClr val="000090"/>
                </a:solidFill>
              </a:rPr>
              <a:t>RF Cavity</a:t>
            </a:r>
            <a:endParaRPr lang="en-US" dirty="0">
              <a:solidFill>
                <a:srgbClr val="000090"/>
              </a:solidFill>
            </a:endParaRPr>
          </a:p>
        </p:txBody>
      </p:sp>
      <p:sp>
        <p:nvSpPr>
          <p:cNvPr id="44" name="Left Arrow 43"/>
          <p:cNvSpPr/>
          <p:nvPr/>
        </p:nvSpPr>
        <p:spPr>
          <a:xfrm rot="19128266">
            <a:off x="6434722" y="3225725"/>
            <a:ext cx="774700" cy="174389"/>
          </a:xfrm>
          <a:prstGeom prst="leftArrow">
            <a:avLst/>
          </a:prstGeom>
          <a:solidFill>
            <a:srgbClr val="FFFF00"/>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91596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Progress – Vacuum RF</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219200"/>
            <a:ext cx="3062010" cy="2209800"/>
          </a:xfrm>
        </p:spPr>
      </p:pic>
      <p:sp>
        <p:nvSpPr>
          <p:cNvPr id="4" name="Date Placeholder 3"/>
          <p:cNvSpPr>
            <a:spLocks noGrp="1"/>
          </p:cNvSpPr>
          <p:nvPr>
            <p:ph type="dt" sz="half" idx="10"/>
          </p:nvPr>
        </p:nvSpPr>
        <p:spPr/>
        <p:txBody>
          <a:bodyPr/>
          <a:lstStyle/>
          <a:p>
            <a:pPr>
              <a:defRPr/>
            </a:pPr>
            <a:r>
              <a:rPr lang="en-US" smtClean="0"/>
              <a:t>September 19, 2013</a:t>
            </a:r>
            <a:endParaRPr lang="en-US" dirty="0"/>
          </a:p>
        </p:txBody>
      </p:sp>
      <p:sp>
        <p:nvSpPr>
          <p:cNvPr id="5" name="Footer Placeholder 4"/>
          <p:cNvSpPr>
            <a:spLocks noGrp="1"/>
          </p:cNvSpPr>
          <p:nvPr>
            <p:ph type="ftr" sz="quarter" idx="11"/>
          </p:nvPr>
        </p:nvSpPr>
        <p:spPr/>
        <p:txBody>
          <a:bodyPr/>
          <a:lstStyle/>
          <a:p>
            <a:pPr>
              <a:defRPr/>
            </a:pPr>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pPr>
              <a:defRPr/>
            </a:pPr>
            <a:fld id="{636CF26B-2D57-4D69-8A36-791C8D1D5DBF}" type="slidenum">
              <a:rPr lang="en-US" smtClean="0"/>
              <a:pPr>
                <a:defRPr/>
              </a:pPr>
              <a:t>49</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19200"/>
            <a:ext cx="2946400" cy="22098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540252"/>
            <a:ext cx="3023527" cy="2743200"/>
          </a:xfrm>
          <a:prstGeom prst="rect">
            <a:avLst/>
          </a:prstGeom>
        </p:spPr>
      </p:pic>
      <p:sp>
        <p:nvSpPr>
          <p:cNvPr id="10" name="Content Placeholder 2"/>
          <p:cNvSpPr txBox="1">
            <a:spLocks/>
          </p:cNvSpPr>
          <p:nvPr/>
        </p:nvSpPr>
        <p:spPr bwMode="auto">
          <a:xfrm>
            <a:off x="3505200" y="3540252"/>
            <a:ext cx="5562600" cy="3051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rgbClr val="00B050"/>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0066FF"/>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C0D8ED"/>
                </a:solidFill>
              </a:rPr>
              <a:t>Vacuum Tests at B = 0 T &amp; B = 3 T</a:t>
            </a:r>
          </a:p>
          <a:p>
            <a:pPr lvl="1"/>
            <a:r>
              <a:rPr lang="en-US" dirty="0" smtClean="0"/>
              <a:t>Two cycles: B</a:t>
            </a:r>
            <a:r>
              <a:rPr lang="en-US" baseline="-25000" dirty="0" smtClean="0"/>
              <a:t>0</a:t>
            </a:r>
            <a:r>
              <a:rPr lang="en-US" dirty="0"/>
              <a:t> </a:t>
            </a:r>
            <a:r>
              <a:rPr lang="en-US" dirty="0" smtClean="0">
                <a:latin typeface="Wingdings 3" charset="2"/>
                <a:cs typeface="Wingdings 3" charset="2"/>
              </a:rPr>
              <a:t>a</a:t>
            </a:r>
            <a:r>
              <a:rPr lang="en-US" dirty="0" smtClean="0"/>
              <a:t> B</a:t>
            </a:r>
            <a:r>
              <a:rPr lang="en-US" baseline="-25000" dirty="0" smtClean="0"/>
              <a:t>3</a:t>
            </a:r>
            <a:r>
              <a:rPr lang="en-US" dirty="0"/>
              <a:t> </a:t>
            </a:r>
            <a:r>
              <a:rPr lang="en-US" dirty="0">
                <a:latin typeface="Wingdings 3" charset="2"/>
                <a:cs typeface="Wingdings 3" charset="2"/>
              </a:rPr>
              <a:t>a</a:t>
            </a:r>
            <a:r>
              <a:rPr lang="en-US" dirty="0"/>
              <a:t> </a:t>
            </a:r>
            <a:r>
              <a:rPr lang="en-US" dirty="0" smtClean="0"/>
              <a:t>B</a:t>
            </a:r>
            <a:r>
              <a:rPr lang="en-US" baseline="-25000" dirty="0" smtClean="0"/>
              <a:t>0</a:t>
            </a:r>
            <a:r>
              <a:rPr lang="en-US" dirty="0"/>
              <a:t> </a:t>
            </a:r>
            <a:r>
              <a:rPr lang="en-US" dirty="0">
                <a:latin typeface="Wingdings 3" charset="2"/>
                <a:cs typeface="Wingdings 3" charset="2"/>
              </a:rPr>
              <a:t>a</a:t>
            </a:r>
            <a:r>
              <a:rPr lang="en-US" dirty="0"/>
              <a:t> B</a:t>
            </a:r>
            <a:r>
              <a:rPr lang="en-US" baseline="-25000" dirty="0" smtClean="0"/>
              <a:t>3</a:t>
            </a:r>
          </a:p>
          <a:p>
            <a:r>
              <a:rPr lang="en-US" dirty="0" smtClean="0">
                <a:solidFill>
                  <a:srgbClr val="C0D8ED"/>
                </a:solidFill>
              </a:rPr>
              <a:t>No difference in maximum </a:t>
            </a:r>
            <a:r>
              <a:rPr lang="en-US" dirty="0">
                <a:solidFill>
                  <a:srgbClr val="C0D8ED"/>
                </a:solidFill>
              </a:rPr>
              <a:t>s</a:t>
            </a:r>
            <a:r>
              <a:rPr lang="en-US" dirty="0" smtClean="0">
                <a:solidFill>
                  <a:srgbClr val="C0D8ED"/>
                </a:solidFill>
              </a:rPr>
              <a:t>table </a:t>
            </a:r>
            <a:r>
              <a:rPr lang="en-US" dirty="0">
                <a:solidFill>
                  <a:srgbClr val="C0D8ED"/>
                </a:solidFill>
              </a:rPr>
              <a:t>o</a:t>
            </a:r>
            <a:r>
              <a:rPr lang="en-US" dirty="0" smtClean="0">
                <a:solidFill>
                  <a:srgbClr val="C0D8ED"/>
                </a:solidFill>
              </a:rPr>
              <a:t>perating gradient</a:t>
            </a:r>
          </a:p>
          <a:p>
            <a:pPr lvl="1"/>
            <a:r>
              <a:rPr lang="en-US" dirty="0" smtClean="0"/>
              <a:t>Gradient  </a:t>
            </a:r>
            <a:r>
              <a:rPr lang="en-US" dirty="0" smtClean="0">
                <a:latin typeface="Symbol" pitchFamily="18" charset="2"/>
              </a:rPr>
              <a:t>» </a:t>
            </a:r>
            <a:r>
              <a:rPr lang="en-US" dirty="0" smtClean="0"/>
              <a:t>25 MV/m</a:t>
            </a:r>
          </a:p>
          <a:p>
            <a:r>
              <a:rPr lang="en-US" dirty="0" smtClean="0">
                <a:solidFill>
                  <a:srgbClr val="C0D8ED"/>
                </a:solidFill>
              </a:rPr>
              <a:t>Demonstrates possibility of successful operation of vacuum cavities in magnetic fields with careful design</a:t>
            </a:r>
          </a:p>
          <a:p>
            <a:endParaRPr lang="en-US" dirty="0" smtClean="0">
              <a:solidFill>
                <a:srgbClr val="C0D8ED"/>
              </a:solidFill>
            </a:endParaRPr>
          </a:p>
          <a:p>
            <a:r>
              <a:rPr lang="en-US" i="1" dirty="0" smtClean="0">
                <a:solidFill>
                  <a:schemeClr val="tx2">
                    <a:lumMod val="40000"/>
                    <a:lumOff val="60000"/>
                  </a:schemeClr>
                </a:solidFill>
              </a:rPr>
              <a:t>Also progress on alternative cavity materials</a:t>
            </a:r>
            <a:endParaRPr lang="en-US" i="1" dirty="0">
              <a:solidFill>
                <a:schemeClr val="tx2">
                  <a:lumMod val="40000"/>
                  <a:lumOff val="60000"/>
                </a:schemeClr>
              </a:solidFill>
            </a:endParaRPr>
          </a:p>
        </p:txBody>
      </p:sp>
      <p:sp>
        <p:nvSpPr>
          <p:cNvPr id="3" name="TextBox 2"/>
          <p:cNvSpPr txBox="1"/>
          <p:nvPr/>
        </p:nvSpPr>
        <p:spPr>
          <a:xfrm>
            <a:off x="3410048" y="1270000"/>
            <a:ext cx="2660905" cy="2123658"/>
          </a:xfrm>
          <a:prstGeom prst="rect">
            <a:avLst/>
          </a:prstGeom>
          <a:noFill/>
        </p:spPr>
        <p:txBody>
          <a:bodyPr wrap="none" rtlCol="0">
            <a:spAutoFit/>
          </a:bodyPr>
          <a:lstStyle/>
          <a:p>
            <a:pPr algn="ctr"/>
            <a:r>
              <a:rPr lang="en-US" sz="3600" dirty="0">
                <a:solidFill>
                  <a:schemeClr val="bg1"/>
                </a:solidFill>
              </a:rPr>
              <a:t>All-</a:t>
            </a:r>
            <a:r>
              <a:rPr lang="en-US" sz="3600" dirty="0" smtClean="0">
                <a:solidFill>
                  <a:schemeClr val="bg1"/>
                </a:solidFill>
              </a:rPr>
              <a:t>Seasons</a:t>
            </a:r>
          </a:p>
          <a:p>
            <a:pPr algn="ctr"/>
            <a:r>
              <a:rPr lang="en-US" sz="3600" dirty="0" smtClean="0">
                <a:solidFill>
                  <a:schemeClr val="bg1"/>
                </a:solidFill>
              </a:rPr>
              <a:t>Cavity</a:t>
            </a:r>
          </a:p>
          <a:p>
            <a:pPr algn="ctr"/>
            <a:r>
              <a:rPr lang="en-US" sz="2000" dirty="0" smtClean="0">
                <a:solidFill>
                  <a:schemeClr val="bg1"/>
                </a:solidFill>
              </a:rPr>
              <a:t>(designed for both </a:t>
            </a:r>
            <a:br>
              <a:rPr lang="en-US" sz="2000" dirty="0" smtClean="0">
                <a:solidFill>
                  <a:schemeClr val="bg1"/>
                </a:solidFill>
              </a:rPr>
            </a:br>
            <a:r>
              <a:rPr lang="en-US" sz="2000" dirty="0" smtClean="0">
                <a:solidFill>
                  <a:schemeClr val="bg1"/>
                </a:solidFill>
              </a:rPr>
              <a:t>vacuum and high </a:t>
            </a:r>
            <a:br>
              <a:rPr lang="en-US" sz="2000" dirty="0" smtClean="0">
                <a:solidFill>
                  <a:schemeClr val="bg1"/>
                </a:solidFill>
              </a:rPr>
            </a:br>
            <a:r>
              <a:rPr lang="en-US" sz="2000" dirty="0" smtClean="0">
                <a:solidFill>
                  <a:schemeClr val="bg1"/>
                </a:solidFill>
              </a:rPr>
              <a:t>pressure</a:t>
            </a:r>
            <a:r>
              <a:rPr lang="en-US" sz="2000" dirty="0">
                <a:solidFill>
                  <a:schemeClr val="bg1"/>
                </a:solidFill>
              </a:rPr>
              <a:t> </a:t>
            </a:r>
            <a:r>
              <a:rPr lang="en-US" sz="2000" dirty="0" smtClean="0">
                <a:solidFill>
                  <a:schemeClr val="bg1"/>
                </a:solidFill>
              </a:rPr>
              <a:t>operation)</a:t>
            </a:r>
            <a:endParaRPr lang="en-US" sz="2000" dirty="0">
              <a:solidFill>
                <a:schemeClr val="bg1"/>
              </a:solidFill>
            </a:endParaRPr>
          </a:p>
        </p:txBody>
      </p:sp>
    </p:spTree>
    <p:extLst>
      <p:ext uri="{BB962C8B-B14F-4D97-AF65-F5344CB8AC3E}">
        <p14:creationId xmlns:p14="http://schemas.microsoft.com/office/powerpoint/2010/main" val="2815246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350" y="33338"/>
            <a:ext cx="6978650" cy="715962"/>
          </a:xfrm>
        </p:spPr>
        <p:txBody>
          <a:bodyPr>
            <a:normAutofit/>
          </a:bodyPr>
          <a:lstStyle/>
          <a:p>
            <a:r>
              <a:rPr lang="en-US" dirty="0" smtClean="0"/>
              <a:t>Why a </a:t>
            </a:r>
            <a:r>
              <a:rPr lang="en-US" dirty="0" err="1" smtClean="0"/>
              <a:t>Muon</a:t>
            </a:r>
            <a:r>
              <a:rPr lang="en-US" dirty="0" smtClean="0"/>
              <a:t> Collider?</a:t>
            </a:r>
            <a:endParaRPr lang="en-US" dirty="0"/>
          </a:p>
        </p:txBody>
      </p:sp>
      <p:sp>
        <p:nvSpPr>
          <p:cNvPr id="3" name="Content Placeholder 2"/>
          <p:cNvSpPr>
            <a:spLocks noGrp="1"/>
          </p:cNvSpPr>
          <p:nvPr>
            <p:ph idx="1"/>
          </p:nvPr>
        </p:nvSpPr>
        <p:spPr>
          <a:xfrm>
            <a:off x="50800" y="800100"/>
            <a:ext cx="8991600" cy="5588000"/>
          </a:xfrm>
        </p:spPr>
        <p:txBody>
          <a:bodyPr>
            <a:normAutofit fontScale="92500" lnSpcReduction="20000"/>
          </a:bodyPr>
          <a:lstStyle/>
          <a:p>
            <a:r>
              <a:rPr lang="en-US" dirty="0" smtClean="0"/>
              <a:t>First – why a lepton collider?</a:t>
            </a:r>
          </a:p>
          <a:p>
            <a:pPr lvl="1"/>
            <a:r>
              <a:rPr lang="en-US" dirty="0"/>
              <a:t>In proton (or proton-antiproton) collisions, composite particles (hadrons</a:t>
            </a:r>
            <a:r>
              <a:rPr lang="en-US" dirty="0" smtClean="0"/>
              <a:t>), </a:t>
            </a:r>
            <a:r>
              <a:rPr lang="en-US" dirty="0"/>
              <a:t>made up of quarks and </a:t>
            </a:r>
            <a:r>
              <a:rPr lang="en-US" dirty="0" smtClean="0"/>
              <a:t>gluons, </a:t>
            </a:r>
            <a:r>
              <a:rPr lang="en-US" dirty="0"/>
              <a:t>collide</a:t>
            </a:r>
          </a:p>
          <a:p>
            <a:pPr lvl="2"/>
            <a:r>
              <a:rPr lang="en-US" dirty="0"/>
              <a:t>The fundamental interactions that take place are between individual components in the hadrons</a:t>
            </a:r>
          </a:p>
          <a:p>
            <a:pPr lvl="2"/>
            <a:r>
              <a:rPr lang="en-US" dirty="0"/>
              <a:t>These components carry only a fraction of the total energy of the particles</a:t>
            </a:r>
          </a:p>
          <a:p>
            <a:pPr lvl="2"/>
            <a:r>
              <a:rPr lang="en-US" dirty="0" smtClean="0"/>
              <a:t>For p-p collisions, the </a:t>
            </a:r>
            <a:r>
              <a:rPr lang="en-US" dirty="0"/>
              <a:t>effective interaction energies are </a:t>
            </a:r>
            <a:r>
              <a:rPr lang="en-US" dirty="0" smtClean="0"/>
              <a:t>O</a:t>
            </a:r>
            <a:r>
              <a:rPr lang="en-US" dirty="0"/>
              <a:t>(10%) of the total center-of-mass (</a:t>
            </a:r>
            <a:r>
              <a:rPr lang="en-US" dirty="0" err="1"/>
              <a:t>CoM</a:t>
            </a:r>
            <a:r>
              <a:rPr lang="en-US" dirty="0"/>
              <a:t>) energy of the colliding </a:t>
            </a:r>
            <a:r>
              <a:rPr lang="en-US" dirty="0" smtClean="0"/>
              <a:t>protons</a:t>
            </a:r>
          </a:p>
          <a:p>
            <a:pPr lvl="2"/>
            <a:r>
              <a:rPr lang="en-US" dirty="0" smtClean="0"/>
              <a:t>Thus a 14 </a:t>
            </a:r>
            <a:r>
              <a:rPr lang="en-US" dirty="0" err="1" smtClean="0"/>
              <a:t>TeV</a:t>
            </a:r>
            <a:r>
              <a:rPr lang="en-US" dirty="0" smtClean="0"/>
              <a:t> </a:t>
            </a:r>
            <a:r>
              <a:rPr lang="en-US" dirty="0" err="1" smtClean="0"/>
              <a:t>CoM</a:t>
            </a:r>
            <a:r>
              <a:rPr lang="en-US" dirty="0" smtClean="0"/>
              <a:t> energy at the LHC probes an energy scale </a:t>
            </a:r>
            <a:br>
              <a:rPr lang="en-US" dirty="0" smtClean="0"/>
            </a:br>
            <a:r>
              <a:rPr lang="en-US" dirty="0" smtClean="0"/>
              <a:t>E &lt; 2 </a:t>
            </a:r>
            <a:r>
              <a:rPr lang="en-US" dirty="0" err="1" smtClean="0"/>
              <a:t>TeV</a:t>
            </a:r>
            <a:endParaRPr lang="en-US" dirty="0"/>
          </a:p>
          <a:p>
            <a:pPr lvl="1"/>
            <a:r>
              <a:rPr lang="en-US" dirty="0" smtClean="0"/>
              <a:t>Electrons (and positrons) as well as </a:t>
            </a:r>
            <a:r>
              <a:rPr lang="en-US" dirty="0" err="1" smtClean="0"/>
              <a:t>muons</a:t>
            </a:r>
            <a:r>
              <a:rPr lang="en-US" dirty="0" smtClean="0"/>
              <a:t> are fundamental particles (leptons)</a:t>
            </a:r>
          </a:p>
          <a:p>
            <a:pPr lvl="2"/>
            <a:r>
              <a:rPr lang="en-US" dirty="0" smtClean="0"/>
              <a:t>Leptons are point-like particles</a:t>
            </a:r>
          </a:p>
          <a:p>
            <a:pPr lvl="2"/>
            <a:r>
              <a:rPr lang="en-US" dirty="0" smtClean="0"/>
              <a:t>Their energy and quantum state are well understood during the collision</a:t>
            </a:r>
          </a:p>
          <a:p>
            <a:pPr lvl="2"/>
            <a:r>
              <a:rPr lang="en-US" dirty="0" smtClean="0"/>
              <a:t>When the leptons and anti-leptons collide, the reaction products probe the full </a:t>
            </a:r>
            <a:r>
              <a:rPr lang="en-US" dirty="0" err="1" smtClean="0"/>
              <a:t>CoM</a:t>
            </a:r>
            <a:r>
              <a:rPr lang="en-US" dirty="0" smtClean="0"/>
              <a:t> energy </a:t>
            </a:r>
          </a:p>
          <a:p>
            <a:pPr lvl="2"/>
            <a:r>
              <a:rPr lang="en-US" dirty="0" smtClean="0"/>
              <a:t>Thus a few TeV lepton collider can provide a precision probe of the full energy range of fundamental processes that are discovered at the </a:t>
            </a:r>
            <a:r>
              <a:rPr lang="en-US" dirty="0" smtClean="0"/>
              <a:t>LHC</a:t>
            </a:r>
          </a:p>
          <a:p>
            <a:pPr marL="914400" lvl="2" indent="0">
              <a:buNone/>
            </a:pPr>
            <a:endParaRPr lang="en-US" dirty="0" smtClean="0"/>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8A5FAC83-C8C4-8046-B35B-A89823688311}" type="slidenum">
              <a:rPr lang="en-US" smtClean="0"/>
              <a:t>5</a:t>
            </a:fld>
            <a:endParaRPr lang="en-US"/>
          </a:p>
        </p:txBody>
      </p:sp>
    </p:spTree>
    <p:extLst>
      <p:ext uri="{BB962C8B-B14F-4D97-AF65-F5344CB8AC3E}">
        <p14:creationId xmlns:p14="http://schemas.microsoft.com/office/powerpoint/2010/main" val="397429166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Recent Progress </a:t>
            </a:r>
            <a:r>
              <a:rPr lang="en-US" dirty="0"/>
              <a:t>-</a:t>
            </a:r>
            <a:r>
              <a:rPr lang="en-US" dirty="0" smtClean="0"/>
              <a:t> High Pressure RF</a:t>
            </a:r>
            <a:endParaRPr lang="en-US" dirty="0"/>
          </a:p>
        </p:txBody>
      </p:sp>
      <p:sp>
        <p:nvSpPr>
          <p:cNvPr id="25" name="Content Placeholder 24"/>
          <p:cNvSpPr>
            <a:spLocks noGrp="1"/>
          </p:cNvSpPr>
          <p:nvPr>
            <p:ph sz="half" idx="1"/>
          </p:nvPr>
        </p:nvSpPr>
        <p:spPr>
          <a:xfrm>
            <a:off x="12700" y="990600"/>
            <a:ext cx="4483100" cy="2497661"/>
          </a:xfrm>
        </p:spPr>
        <p:txBody>
          <a:bodyPr>
            <a:normAutofit fontScale="92500" lnSpcReduction="10000"/>
          </a:bodyPr>
          <a:lstStyle/>
          <a:p>
            <a:r>
              <a:rPr lang="en-US" dirty="0" smtClean="0"/>
              <a:t>Gas-filled cavity</a:t>
            </a:r>
          </a:p>
          <a:p>
            <a:pPr lvl="1"/>
            <a:r>
              <a:rPr lang="en-US" dirty="0" smtClean="0"/>
              <a:t>Can moderate dark current and breakdown currents in magnetic fields</a:t>
            </a:r>
          </a:p>
          <a:p>
            <a:pPr lvl="1"/>
            <a:r>
              <a:rPr lang="en-US" dirty="0" smtClean="0"/>
              <a:t>Can contribute to cooling</a:t>
            </a:r>
          </a:p>
          <a:p>
            <a:pPr lvl="1"/>
            <a:r>
              <a:rPr lang="en-US" dirty="0" smtClean="0"/>
              <a:t>Is loaded, however, by beam-induced plasma</a:t>
            </a:r>
            <a:endParaRPr lang="en-US" dirty="0"/>
          </a:p>
        </p:txBody>
      </p:sp>
      <p:sp>
        <p:nvSpPr>
          <p:cNvPr id="26" name="Content Placeholder 25"/>
          <p:cNvSpPr>
            <a:spLocks noGrp="1"/>
          </p:cNvSpPr>
          <p:nvPr>
            <p:ph sz="half" idx="2"/>
          </p:nvPr>
        </p:nvSpPr>
        <p:spPr>
          <a:xfrm>
            <a:off x="4648200" y="990600"/>
            <a:ext cx="4495800" cy="5238750"/>
          </a:xfrm>
        </p:spPr>
        <p:txBody>
          <a:bodyPr>
            <a:normAutofit fontScale="92500" lnSpcReduction="10000"/>
          </a:bodyPr>
          <a:lstStyle/>
          <a:p>
            <a:r>
              <a:rPr lang="en-US" dirty="0" smtClean="0"/>
              <a:t>Electronegative Species</a:t>
            </a:r>
          </a:p>
          <a:p>
            <a:pPr lvl="1"/>
            <a:r>
              <a:rPr lang="en-US" dirty="0" smtClean="0"/>
              <a:t>Dope primary gas</a:t>
            </a:r>
          </a:p>
          <a:p>
            <a:pPr lvl="1"/>
            <a:r>
              <a:rPr lang="en-US" dirty="0" smtClean="0"/>
              <a:t>Can moderate the loading effects of beam-induced plasma by scavenging the relatively mobile electrons </a:t>
            </a:r>
            <a:endParaRPr lang="en-US" dirty="0"/>
          </a:p>
        </p:txBody>
      </p:sp>
      <p:sp>
        <p:nvSpPr>
          <p:cNvPr id="3" name="Date Placeholder 2"/>
          <p:cNvSpPr>
            <a:spLocks noGrp="1"/>
          </p:cNvSpPr>
          <p:nvPr>
            <p:ph type="dt" sz="half" idx="10"/>
          </p:nvPr>
        </p:nvSpPr>
        <p:spPr/>
        <p:txBody>
          <a:bodyPr/>
          <a:lstStyle/>
          <a:p>
            <a:r>
              <a:rPr lang="en-US" smtClean="0"/>
              <a:t>September 19, 2013</a:t>
            </a:r>
            <a:endParaRPr lang="en-US"/>
          </a:p>
        </p:txBody>
      </p:sp>
      <p:sp>
        <p:nvSpPr>
          <p:cNvPr id="4" name="Footer Placeholder 3"/>
          <p:cNvSpPr>
            <a:spLocks noGrp="1"/>
          </p:cNvSpPr>
          <p:nvPr>
            <p:ph type="ftr" sz="quarter" idx="11"/>
          </p:nvPr>
        </p:nvSpPr>
        <p:spPr/>
        <p:txBody>
          <a:bodyPr/>
          <a:lstStyle/>
          <a:p>
            <a:r>
              <a:rPr lang="en-US" smtClean="0"/>
              <a:t>Illinois Institute of Technology Physics Colloquium</a:t>
            </a:r>
            <a:endParaRPr lang="en-US"/>
          </a:p>
        </p:txBody>
      </p:sp>
      <p:sp>
        <p:nvSpPr>
          <p:cNvPr id="5" name="Slide Number Placeholder 4"/>
          <p:cNvSpPr>
            <a:spLocks noGrp="1"/>
          </p:cNvSpPr>
          <p:nvPr>
            <p:ph type="sldNum" sz="quarter" idx="12"/>
          </p:nvPr>
        </p:nvSpPr>
        <p:spPr/>
        <p:txBody>
          <a:bodyPr/>
          <a:lstStyle/>
          <a:p>
            <a:fld id="{4FA8863F-9730-A244-9B23-8257BEF97903}" type="slidenum">
              <a:rPr lang="en-US" smtClean="0"/>
              <a:t>50</a:t>
            </a:fld>
            <a:endParaRPr lang="en-US"/>
          </a:p>
        </p:txBody>
      </p:sp>
      <p:grpSp>
        <p:nvGrpSpPr>
          <p:cNvPr id="13" name="Group 12"/>
          <p:cNvGrpSpPr/>
          <p:nvPr/>
        </p:nvGrpSpPr>
        <p:grpSpPr>
          <a:xfrm>
            <a:off x="12701" y="3447336"/>
            <a:ext cx="4483100" cy="2947113"/>
            <a:chOff x="3" y="4411125"/>
            <a:chExt cx="3665614" cy="2336799"/>
          </a:xfrm>
        </p:grpSpPr>
        <p:sp>
          <p:nvSpPr>
            <p:cNvPr id="8" name="Date Placeholder 2"/>
            <p:cNvSpPr txBox="1">
              <a:spLocks/>
            </p:cNvSpPr>
            <p:nvPr/>
          </p:nvSpPr>
          <p:spPr>
            <a:xfrm>
              <a:off x="457200" y="635634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5/22/12</a:t>
              </a:r>
              <a:endParaRPr lang="en-US"/>
            </a:p>
          </p:txBody>
        </p:sp>
        <p:pic>
          <p:nvPicPr>
            <p:cNvPr id="9" name="Picture 8" descr="TUYA01_fig5.pdf"/>
            <p:cNvPicPr>
              <a:picLocks noChangeAspect="1"/>
            </p:cNvPicPr>
            <p:nvPr/>
          </p:nvPicPr>
          <p:blipFill>
            <a:blip r:embed="rId2"/>
            <a:stretch>
              <a:fillRect/>
            </a:stretch>
          </p:blipFill>
          <p:spPr>
            <a:xfrm>
              <a:off x="8016" y="4411125"/>
              <a:ext cx="3657601" cy="2336799"/>
            </a:xfrm>
            <a:prstGeom prst="rect">
              <a:avLst/>
            </a:prstGeom>
            <a:solidFill>
              <a:srgbClr val="FFFFFF"/>
            </a:solidFill>
          </p:spPr>
        </p:pic>
        <p:sp>
          <p:nvSpPr>
            <p:cNvPr id="10" name="Rectangle 9"/>
            <p:cNvSpPr/>
            <p:nvPr/>
          </p:nvSpPr>
          <p:spPr>
            <a:xfrm>
              <a:off x="1642534" y="5689594"/>
              <a:ext cx="393192" cy="21166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396997" y="5809725"/>
              <a:ext cx="1031803" cy="369332"/>
            </a:xfrm>
            <a:prstGeom prst="rect">
              <a:avLst/>
            </a:prstGeom>
            <a:noFill/>
          </p:spPr>
          <p:txBody>
            <a:bodyPr wrap="none" rtlCol="0">
              <a:spAutoFit/>
            </a:bodyPr>
            <a:lstStyle/>
            <a:p>
              <a:r>
                <a:rPr lang="en-US" dirty="0" smtClean="0">
                  <a:solidFill>
                    <a:srgbClr val="FF0000"/>
                  </a:solidFill>
                </a:rPr>
                <a:t>Beam on</a:t>
              </a:r>
              <a:endParaRPr lang="en-US" dirty="0">
                <a:solidFill>
                  <a:srgbClr val="FF0000"/>
                </a:solidFill>
              </a:endParaRPr>
            </a:p>
          </p:txBody>
        </p:sp>
        <p:sp>
          <p:nvSpPr>
            <p:cNvPr id="12" name="TextBox 11"/>
            <p:cNvSpPr txBox="1"/>
            <p:nvPr/>
          </p:nvSpPr>
          <p:spPr>
            <a:xfrm>
              <a:off x="3" y="6396728"/>
              <a:ext cx="1442683" cy="338554"/>
            </a:xfrm>
            <a:prstGeom prst="rect">
              <a:avLst/>
            </a:prstGeom>
            <a:noFill/>
          </p:spPr>
          <p:txBody>
            <a:bodyPr wrap="none" rtlCol="0">
              <a:spAutoFit/>
            </a:bodyPr>
            <a:lstStyle/>
            <a:p>
              <a:r>
                <a:rPr lang="en-US" sz="1600" i="1" dirty="0" smtClean="0">
                  <a:latin typeface="Times"/>
                  <a:cs typeface="Times"/>
                </a:rPr>
                <a:t>E</a:t>
              </a:r>
              <a:r>
                <a:rPr lang="en-US" sz="1600" i="1" baseline="-25000" dirty="0" smtClean="0">
                  <a:latin typeface="Times"/>
                  <a:cs typeface="Times"/>
                </a:rPr>
                <a:t>0</a:t>
              </a:r>
              <a:r>
                <a:rPr lang="en-US" sz="1600" i="1" dirty="0" smtClean="0">
                  <a:latin typeface="Times"/>
                  <a:cs typeface="Times"/>
                </a:rPr>
                <a:t> = 25 MV/</a:t>
              </a:r>
              <a:r>
                <a:rPr lang="en-US" sz="1600" i="1" dirty="0" err="1" smtClean="0">
                  <a:latin typeface="Times"/>
                  <a:cs typeface="Times"/>
                </a:rPr>
                <a:t>m</a:t>
              </a:r>
              <a:endParaRPr lang="en-US" sz="1600" i="1" dirty="0">
                <a:latin typeface="Times"/>
                <a:cs typeface="Times"/>
              </a:endParaRPr>
            </a:p>
          </p:txBody>
        </p:sp>
      </p:grpSp>
      <p:grpSp>
        <p:nvGrpSpPr>
          <p:cNvPr id="24" name="Group 23"/>
          <p:cNvGrpSpPr/>
          <p:nvPr/>
        </p:nvGrpSpPr>
        <p:grpSpPr>
          <a:xfrm>
            <a:off x="4613022" y="3408775"/>
            <a:ext cx="4417191" cy="3052662"/>
            <a:chOff x="4613022" y="3950086"/>
            <a:chExt cx="4369438" cy="2865467"/>
          </a:xfrm>
        </p:grpSpPr>
        <p:sp>
          <p:nvSpPr>
            <p:cNvPr id="14" name="Slide Number Placeholder 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4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7C9831-9F74-9F40-B9DD-F6C983AE2633}" type="slidenum">
                <a:rPr lang="en-US" smtClean="0"/>
                <a:pPr/>
                <a:t>50</a:t>
              </a:fld>
              <a:endParaRPr lang="en-US"/>
            </a:p>
          </p:txBody>
        </p:sp>
        <p:pic>
          <p:nvPicPr>
            <p:cNvPr id="15" name="Picture 14" descr="withB.pdf"/>
            <p:cNvPicPr>
              <a:picLocks noChangeAspect="1"/>
            </p:cNvPicPr>
            <p:nvPr/>
          </p:nvPicPr>
          <p:blipFill>
            <a:blip r:embed="rId3"/>
            <a:stretch>
              <a:fillRect/>
            </a:stretch>
          </p:blipFill>
          <p:spPr>
            <a:xfrm>
              <a:off x="4613022" y="3986284"/>
              <a:ext cx="4369438" cy="2779776"/>
            </a:xfrm>
            <a:prstGeom prst="rect">
              <a:avLst/>
            </a:prstGeom>
            <a:solidFill>
              <a:srgbClr val="FFFFFF"/>
            </a:solidFill>
          </p:spPr>
        </p:pic>
        <p:sp>
          <p:nvSpPr>
            <p:cNvPr id="16" name="TextBox 15"/>
            <p:cNvSpPr txBox="1"/>
            <p:nvPr/>
          </p:nvSpPr>
          <p:spPr>
            <a:xfrm>
              <a:off x="7839963" y="4517410"/>
              <a:ext cx="889987" cy="307777"/>
            </a:xfrm>
            <a:prstGeom prst="rect">
              <a:avLst/>
            </a:prstGeom>
            <a:noFill/>
          </p:spPr>
          <p:txBody>
            <a:bodyPr wrap="none" rtlCol="0">
              <a:spAutoFit/>
            </a:bodyPr>
            <a:lstStyle/>
            <a:p>
              <a:r>
                <a:rPr lang="en-US" sz="1400" dirty="0" smtClean="0">
                  <a:solidFill>
                    <a:srgbClr val="0000FF"/>
                  </a:solidFill>
                </a:rPr>
                <a:t>Pure GH2</a:t>
              </a:r>
              <a:endParaRPr lang="en-US" sz="1400" dirty="0">
                <a:solidFill>
                  <a:srgbClr val="0000FF"/>
                </a:solidFill>
              </a:endParaRPr>
            </a:p>
          </p:txBody>
        </p:sp>
        <p:sp>
          <p:nvSpPr>
            <p:cNvPr id="17" name="TextBox 16"/>
            <p:cNvSpPr txBox="1"/>
            <p:nvPr/>
          </p:nvSpPr>
          <p:spPr>
            <a:xfrm>
              <a:off x="5497631" y="3950086"/>
              <a:ext cx="2295883" cy="307777"/>
            </a:xfrm>
            <a:prstGeom prst="rect">
              <a:avLst/>
            </a:prstGeom>
            <a:noFill/>
          </p:spPr>
          <p:txBody>
            <a:bodyPr wrap="none" rtlCol="0">
              <a:spAutoFit/>
            </a:bodyPr>
            <a:lstStyle/>
            <a:p>
              <a:r>
                <a:rPr lang="en-US" sz="1400" dirty="0" smtClean="0">
                  <a:solidFill>
                    <a:srgbClr val="FF0000"/>
                  </a:solidFill>
                </a:rPr>
                <a:t>1% Dry Air (0.2 % O2) in GH2</a:t>
              </a:r>
              <a:endParaRPr lang="en-US" sz="1400" dirty="0">
                <a:solidFill>
                  <a:srgbClr val="FF0000"/>
                </a:solidFill>
              </a:endParaRPr>
            </a:p>
          </p:txBody>
        </p:sp>
        <p:sp>
          <p:nvSpPr>
            <p:cNvPr id="18" name="TextBox 17"/>
            <p:cNvSpPr txBox="1"/>
            <p:nvPr/>
          </p:nvSpPr>
          <p:spPr>
            <a:xfrm>
              <a:off x="7832326" y="4811759"/>
              <a:ext cx="1041336" cy="895599"/>
            </a:xfrm>
            <a:prstGeom prst="rect">
              <a:avLst/>
            </a:prstGeom>
            <a:noFill/>
          </p:spPr>
          <p:txBody>
            <a:bodyPr wrap="none" rtlCol="0">
              <a:spAutoFit/>
            </a:bodyPr>
            <a:lstStyle/>
            <a:p>
              <a:r>
                <a:rPr lang="en-US" sz="1400" dirty="0" smtClean="0">
                  <a:solidFill>
                    <a:srgbClr val="00B800"/>
                  </a:solidFill>
                </a:rPr>
                <a:t>1% Dry Air </a:t>
              </a:r>
            </a:p>
            <a:p>
              <a:r>
                <a:rPr lang="en-US" sz="1400" dirty="0" smtClean="0">
                  <a:solidFill>
                    <a:srgbClr val="00B800"/>
                  </a:solidFill>
                </a:rPr>
                <a:t>(0.2 % O2)</a:t>
              </a:r>
            </a:p>
            <a:p>
              <a:r>
                <a:rPr lang="en-US" sz="1400" dirty="0" smtClean="0">
                  <a:solidFill>
                    <a:srgbClr val="00B800"/>
                  </a:solidFill>
                </a:rPr>
                <a:t>in GH2 at </a:t>
              </a:r>
              <a:br>
                <a:rPr lang="en-US" sz="1400" dirty="0" smtClean="0">
                  <a:solidFill>
                    <a:srgbClr val="00B800"/>
                  </a:solidFill>
                </a:rPr>
              </a:br>
              <a:r>
                <a:rPr lang="en-US" sz="1400" dirty="0" smtClean="0">
                  <a:solidFill>
                    <a:srgbClr val="00B800"/>
                  </a:solidFill>
                </a:rPr>
                <a:t>B = 3 T</a:t>
              </a:r>
              <a:endParaRPr lang="en-US" sz="1400" dirty="0">
                <a:solidFill>
                  <a:srgbClr val="00B800"/>
                </a:solidFill>
              </a:endParaRPr>
            </a:p>
          </p:txBody>
        </p:sp>
        <p:sp>
          <p:nvSpPr>
            <p:cNvPr id="19" name="TextBox 18"/>
            <p:cNvSpPr txBox="1"/>
            <p:nvPr/>
          </p:nvSpPr>
          <p:spPr>
            <a:xfrm>
              <a:off x="4641604" y="6476999"/>
              <a:ext cx="1425584" cy="338554"/>
            </a:xfrm>
            <a:prstGeom prst="rect">
              <a:avLst/>
            </a:prstGeom>
            <a:noFill/>
          </p:spPr>
          <p:txBody>
            <a:bodyPr wrap="none" rtlCol="0">
              <a:spAutoFit/>
            </a:bodyPr>
            <a:lstStyle/>
            <a:p>
              <a:r>
                <a:rPr lang="en-US" sz="1600" i="1" dirty="0" smtClean="0">
                  <a:latin typeface="Times"/>
                  <a:cs typeface="Times"/>
                </a:rPr>
                <a:t>E</a:t>
              </a:r>
              <a:r>
                <a:rPr lang="en-US" sz="1600" i="1" baseline="-25000" dirty="0" smtClean="0">
                  <a:latin typeface="Times"/>
                  <a:cs typeface="Times"/>
                </a:rPr>
                <a:t>0 </a:t>
              </a:r>
              <a:r>
                <a:rPr lang="en-US" sz="1600" i="1" dirty="0" smtClean="0">
                  <a:latin typeface="Times"/>
                  <a:cs typeface="Times"/>
                </a:rPr>
                <a:t>= 25 MV/</a:t>
              </a:r>
              <a:r>
                <a:rPr lang="en-US" sz="1600" i="1" dirty="0" err="1" smtClean="0">
                  <a:latin typeface="Times"/>
                  <a:cs typeface="Times"/>
                </a:rPr>
                <a:t>m</a:t>
              </a:r>
              <a:endParaRPr lang="en-US" sz="1600" i="1" dirty="0">
                <a:latin typeface="Times"/>
                <a:cs typeface="Times"/>
              </a:endParaRPr>
            </a:p>
          </p:txBody>
        </p:sp>
        <p:cxnSp>
          <p:nvCxnSpPr>
            <p:cNvPr id="20" name="Straight Arrow Connector 19"/>
            <p:cNvCxnSpPr/>
            <p:nvPr/>
          </p:nvCxnSpPr>
          <p:spPr>
            <a:xfrm rot="10800000">
              <a:off x="5287970" y="6117507"/>
              <a:ext cx="779219" cy="1"/>
            </a:xfrm>
            <a:prstGeom prst="straightConnector1">
              <a:avLst/>
            </a:prstGeom>
            <a:ln w="57150" cmpd="sng">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6200000" flipH="1">
              <a:off x="4489472" y="4637002"/>
              <a:ext cx="2238068" cy="102432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flipH="1">
              <a:off x="4120117" y="5011208"/>
              <a:ext cx="2157449" cy="178253"/>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145790" y="5677674"/>
              <a:ext cx="1757057" cy="606697"/>
            </a:xfrm>
            <a:prstGeom prst="rect">
              <a:avLst/>
            </a:prstGeom>
            <a:noFill/>
          </p:spPr>
          <p:txBody>
            <a:bodyPr wrap="none" rtlCol="0">
              <a:spAutoFit/>
            </a:bodyPr>
            <a:lstStyle/>
            <a:p>
              <a:pPr algn="ctr"/>
              <a:r>
                <a:rPr lang="en-US" dirty="0" smtClean="0">
                  <a:solidFill>
                    <a:schemeClr val="accent1">
                      <a:lumMod val="60000"/>
                      <a:lumOff val="40000"/>
                    </a:schemeClr>
                  </a:solidFill>
                </a:rPr>
                <a:t>~50× change in </a:t>
              </a:r>
            </a:p>
            <a:p>
              <a:pPr algn="ctr"/>
              <a:r>
                <a:rPr lang="en-US" dirty="0" smtClean="0">
                  <a:solidFill>
                    <a:schemeClr val="accent1">
                      <a:lumMod val="60000"/>
                      <a:lumOff val="40000"/>
                    </a:schemeClr>
                  </a:solidFill>
                </a:rPr>
                <a:t>RF dissipation</a:t>
              </a:r>
            </a:p>
          </p:txBody>
        </p:sp>
      </p:grpSp>
    </p:spTree>
    <p:extLst>
      <p:ext uri="{BB962C8B-B14F-4D97-AF65-F5344CB8AC3E}">
        <p14:creationId xmlns:p14="http://schemas.microsoft.com/office/powerpoint/2010/main" val="381158579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350" y="109538"/>
            <a:ext cx="6978650" cy="639762"/>
          </a:xfrm>
        </p:spPr>
        <p:txBody>
          <a:bodyPr>
            <a:normAutofit fontScale="90000"/>
          </a:bodyPr>
          <a:lstStyle/>
          <a:p>
            <a:r>
              <a:rPr lang="en-US" dirty="0" smtClean="0"/>
              <a:t>Recent Progress -  High Field Magnets</a:t>
            </a:r>
            <a:endParaRPr lang="en-US" dirty="0"/>
          </a:p>
        </p:txBody>
      </p:sp>
      <p:sp>
        <p:nvSpPr>
          <p:cNvPr id="4" name="Date Placeholder 3"/>
          <p:cNvSpPr>
            <a:spLocks noGrp="1"/>
          </p:cNvSpPr>
          <p:nvPr>
            <p:ph type="dt" sz="half" idx="10"/>
          </p:nvPr>
        </p:nvSpPr>
        <p:spPr/>
        <p:txBody>
          <a:bodyPr/>
          <a:lstStyle/>
          <a:p>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31A889FD-0FCF-D447-9510-B18AD815D43D}" type="slidenum">
              <a:rPr lang="en-US" smtClean="0"/>
              <a:t>51</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21" y="850900"/>
            <a:ext cx="2559379" cy="2583132"/>
          </a:xfrm>
          <a:prstGeom prst="rect">
            <a:avLst/>
          </a:prstGeom>
        </p:spPr>
      </p:pic>
      <p:sp>
        <p:nvSpPr>
          <p:cNvPr id="8" name="Content Placeholder 10"/>
          <p:cNvSpPr>
            <a:spLocks noGrp="1"/>
          </p:cNvSpPr>
          <p:nvPr>
            <p:ph idx="1"/>
          </p:nvPr>
        </p:nvSpPr>
        <p:spPr>
          <a:xfrm>
            <a:off x="2716548" y="850900"/>
            <a:ext cx="6427452" cy="2583132"/>
          </a:xfrm>
        </p:spPr>
        <p:txBody>
          <a:bodyPr>
            <a:normAutofit fontScale="70000" lnSpcReduction="20000"/>
          </a:bodyPr>
          <a:lstStyle/>
          <a:p>
            <a:pPr marL="0" indent="0">
              <a:buNone/>
            </a:pPr>
            <a:r>
              <a:rPr lang="en-US" dirty="0" smtClean="0"/>
              <a:t>Progress towards a demonstration of a final </a:t>
            </a:r>
            <a:br>
              <a:rPr lang="en-US" dirty="0" smtClean="0"/>
            </a:br>
            <a:r>
              <a:rPr lang="en-US" dirty="0" smtClean="0"/>
              <a:t>stage cooling solenoid:</a:t>
            </a:r>
          </a:p>
          <a:p>
            <a:r>
              <a:rPr lang="en-US" dirty="0" smtClean="0">
                <a:solidFill>
                  <a:schemeClr val="bg2">
                    <a:lumMod val="90000"/>
                  </a:schemeClr>
                </a:solidFill>
              </a:rPr>
              <a:t>Demonstrated </a:t>
            </a:r>
            <a:r>
              <a:rPr lang="en-US" dirty="0">
                <a:solidFill>
                  <a:schemeClr val="bg2">
                    <a:lumMod val="90000"/>
                  </a:schemeClr>
                </a:solidFill>
              </a:rPr>
              <a:t>15+ T (16+ T on coil</a:t>
            </a:r>
            <a:r>
              <a:rPr lang="en-US" dirty="0" smtClean="0">
                <a:solidFill>
                  <a:schemeClr val="bg2">
                    <a:lumMod val="90000"/>
                  </a:schemeClr>
                </a:solidFill>
              </a:rPr>
              <a:t>)</a:t>
            </a:r>
            <a:endParaRPr lang="en-US" dirty="0">
              <a:solidFill>
                <a:schemeClr val="bg2">
                  <a:lumMod val="90000"/>
                </a:schemeClr>
              </a:solidFill>
            </a:endParaRPr>
          </a:p>
          <a:p>
            <a:pPr lvl="1"/>
            <a:r>
              <a:rPr lang="en-US" dirty="0" smtClean="0">
                <a:solidFill>
                  <a:schemeClr val="bg2">
                    <a:lumMod val="90000"/>
                  </a:schemeClr>
                </a:solidFill>
              </a:rPr>
              <a:t>~</a:t>
            </a:r>
            <a:r>
              <a:rPr lang="en-US" dirty="0">
                <a:solidFill>
                  <a:schemeClr val="bg2">
                    <a:lumMod val="90000"/>
                  </a:schemeClr>
                </a:solidFill>
              </a:rPr>
              <a:t>25 mm insert HTS solenoid </a:t>
            </a:r>
            <a:endParaRPr lang="en-US" dirty="0" smtClean="0">
              <a:solidFill>
                <a:schemeClr val="bg2">
                  <a:lumMod val="90000"/>
                </a:schemeClr>
              </a:solidFill>
            </a:endParaRPr>
          </a:p>
          <a:p>
            <a:pPr lvl="1"/>
            <a:r>
              <a:rPr lang="en-US" dirty="0" smtClean="0">
                <a:solidFill>
                  <a:schemeClr val="bg2">
                    <a:lumMod val="90000"/>
                  </a:schemeClr>
                </a:solidFill>
              </a:rPr>
              <a:t>BNL/PBL YBCO Design</a:t>
            </a:r>
          </a:p>
          <a:p>
            <a:pPr lvl="1"/>
            <a:r>
              <a:rPr lang="en-US" dirty="0">
                <a:solidFill>
                  <a:schemeClr val="bg2">
                    <a:lumMod val="90000"/>
                  </a:schemeClr>
                </a:solidFill>
              </a:rPr>
              <a:t>H</a:t>
            </a:r>
            <a:r>
              <a:rPr lang="en-US" dirty="0" smtClean="0">
                <a:solidFill>
                  <a:schemeClr val="bg2">
                    <a:lumMod val="90000"/>
                  </a:schemeClr>
                </a:solidFill>
              </a:rPr>
              <a:t>ighest </a:t>
            </a:r>
            <a:r>
              <a:rPr lang="en-US" dirty="0">
                <a:solidFill>
                  <a:schemeClr val="bg2">
                    <a:lumMod val="90000"/>
                  </a:schemeClr>
                </a:solidFill>
              </a:rPr>
              <a:t>field ever in </a:t>
            </a:r>
            <a:r>
              <a:rPr lang="en-US" dirty="0" smtClean="0">
                <a:solidFill>
                  <a:schemeClr val="bg2">
                    <a:lumMod val="90000"/>
                  </a:schemeClr>
                </a:solidFill>
              </a:rPr>
              <a:t>HTS-only solenoid (by a factor of ~1.5)</a:t>
            </a:r>
          </a:p>
          <a:p>
            <a:r>
              <a:rPr lang="en-US" dirty="0" smtClean="0"/>
              <a:t>Developing a test program for operating HTS insert + mid-</a:t>
            </a:r>
            <a:r>
              <a:rPr lang="en-US" dirty="0" err="1" smtClean="0"/>
              <a:t>sert</a:t>
            </a:r>
            <a:r>
              <a:rPr lang="en-US" dirty="0" smtClean="0"/>
              <a:t> in an external solenoid </a:t>
            </a:r>
            <a:r>
              <a:rPr lang="en-US" dirty="0" smtClean="0">
                <a:latin typeface="Wingdings 3" charset="2"/>
                <a:cs typeface="Wingdings 3" charset="2"/>
              </a:rPr>
              <a:t>a</a:t>
            </a:r>
            <a:r>
              <a:rPr lang="en-US" dirty="0" smtClean="0">
                <a:cs typeface="Wingdings 3" charset="2"/>
              </a:rPr>
              <a:t> &gt;30 T</a:t>
            </a:r>
            <a:endParaRPr lang="en-US" dirty="0" smtClean="0"/>
          </a:p>
        </p:txBody>
      </p:sp>
      <p:sp>
        <p:nvSpPr>
          <p:cNvPr id="9" name="Content Placeholder 10"/>
          <p:cNvSpPr txBox="1">
            <a:spLocks/>
          </p:cNvSpPr>
          <p:nvPr/>
        </p:nvSpPr>
        <p:spPr>
          <a:xfrm>
            <a:off x="165100" y="3776932"/>
            <a:ext cx="8686800" cy="25831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p:txBody>
      </p:sp>
      <p:pic>
        <p:nvPicPr>
          <p:cNvPr id="11" name="Picture 3" descr="C:\Users\tshen\Documents\My work\2010 data and papers\2212 FNAL-development\Heating_rate_exp-length_depedence\FNAL-55 photos\Barrel-ends-open2.JPG"/>
          <p:cNvPicPr>
            <a:picLocks noChangeAspect="1" noChangeArrowheads="1"/>
          </p:cNvPicPr>
          <p:nvPr/>
        </p:nvPicPr>
        <p:blipFill>
          <a:blip r:embed="rId5" cstate="print"/>
          <a:srcRect l="25000" t="19669" r="25000" b="33471"/>
          <a:stretch>
            <a:fillRect/>
          </a:stretch>
        </p:blipFill>
        <p:spPr bwMode="auto">
          <a:xfrm>
            <a:off x="285421" y="4759864"/>
            <a:ext cx="2286000" cy="1600200"/>
          </a:xfrm>
          <a:prstGeom prst="rect">
            <a:avLst/>
          </a:prstGeom>
          <a:noFill/>
        </p:spPr>
      </p:pic>
      <p:grpSp>
        <p:nvGrpSpPr>
          <p:cNvPr id="15" name="Group 14"/>
          <p:cNvGrpSpPr/>
          <p:nvPr/>
        </p:nvGrpSpPr>
        <p:grpSpPr>
          <a:xfrm>
            <a:off x="2716548" y="3124200"/>
            <a:ext cx="4448949" cy="3400425"/>
            <a:chOff x="2843548" y="3136900"/>
            <a:chExt cx="4448949" cy="3400425"/>
          </a:xfrm>
        </p:grpSpPr>
        <p:sp>
          <p:nvSpPr>
            <p:cNvPr id="13" name="Rectangle 12"/>
            <p:cNvSpPr/>
            <p:nvPr/>
          </p:nvSpPr>
          <p:spPr>
            <a:xfrm>
              <a:off x="2971800" y="3441700"/>
              <a:ext cx="3835400" cy="3095625"/>
            </a:xfrm>
            <a:prstGeom prst="rect">
              <a:avLst/>
            </a:prstGeom>
            <a:solidFill>
              <a:schemeClr val="bg1"/>
            </a:solidFill>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Object 4"/>
            <p:cNvGraphicFramePr>
              <a:graphicFrameLocks noChangeAspect="1"/>
            </p:cNvGraphicFramePr>
            <p:nvPr>
              <p:extLst>
                <p:ext uri="{D42A27DB-BD31-4B8C-83A1-F6EECF244321}">
                  <p14:modId xmlns:p14="http://schemas.microsoft.com/office/powerpoint/2010/main" val="1134304715"/>
                </p:ext>
              </p:extLst>
            </p:nvPr>
          </p:nvGraphicFramePr>
          <p:xfrm>
            <a:off x="2843548" y="3136900"/>
            <a:ext cx="4448949" cy="3400425"/>
          </p:xfrm>
          <a:graphic>
            <a:graphicData uri="http://schemas.openxmlformats.org/presentationml/2006/ole">
              <mc:AlternateContent xmlns:mc="http://schemas.openxmlformats.org/markup-compatibility/2006">
                <mc:Choice xmlns:v="urn:schemas-microsoft-com:vml" Requires="v">
                  <p:oleObj spid="_x0000_s15383" name="Graph" r:id="rId6" imgW="3879360" imgH="2964960" progId="Origin50.Graph">
                    <p:embed/>
                  </p:oleObj>
                </mc:Choice>
                <mc:Fallback>
                  <p:oleObj name="Graph" r:id="rId6" imgW="3879360" imgH="296496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548" y="3136900"/>
                          <a:ext cx="4448949" cy="3400425"/>
                        </a:xfrm>
                        <a:prstGeom prst="rect">
                          <a:avLst/>
                        </a:prstGeom>
                        <a:noFill/>
                        <a:ln>
                          <a:noFill/>
                        </a:ln>
                        <a:effectLst/>
                      </p:spPr>
                    </p:pic>
                  </p:oleObj>
                </mc:Fallback>
              </mc:AlternateContent>
            </a:graphicData>
          </a:graphic>
        </p:graphicFrame>
      </p:grpSp>
      <p:pic>
        <p:nvPicPr>
          <p:cNvPr id="14" name="Picture 5" descr="C:\Users\tshen\Documents\My work\2010 data and papers\2212 FNAL-development\High-strength 2212 cable\photos\Cable_after_reaction\IMG_0606.JPG"/>
          <p:cNvPicPr>
            <a:picLocks noChangeAspect="1" noChangeArrowheads="1"/>
          </p:cNvPicPr>
          <p:nvPr/>
        </p:nvPicPr>
        <p:blipFill>
          <a:blip r:embed="rId8" cstate="print"/>
          <a:srcRect l="28333" t="26777" r="26667" b="24132"/>
          <a:stretch>
            <a:fillRect/>
          </a:stretch>
        </p:blipFill>
        <p:spPr bwMode="auto">
          <a:xfrm>
            <a:off x="6959600" y="3497532"/>
            <a:ext cx="2057400" cy="1676400"/>
          </a:xfrm>
          <a:prstGeom prst="rect">
            <a:avLst/>
          </a:prstGeom>
          <a:noFill/>
        </p:spPr>
      </p:pic>
      <p:cxnSp>
        <p:nvCxnSpPr>
          <p:cNvPr id="17" name="Straight Arrow Connector 16"/>
          <p:cNvCxnSpPr>
            <a:stCxn id="11" idx="3"/>
          </p:cNvCxnSpPr>
          <p:nvPr/>
        </p:nvCxnSpPr>
        <p:spPr>
          <a:xfrm flipV="1">
            <a:off x="2571421" y="5499100"/>
            <a:ext cx="1327479" cy="608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1"/>
          </p:cNvCxnSpPr>
          <p:nvPr/>
        </p:nvCxnSpPr>
        <p:spPr>
          <a:xfrm flipH="1">
            <a:off x="5644963" y="4335732"/>
            <a:ext cx="1314637" cy="4241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Content Placeholder 10"/>
          <p:cNvSpPr txBox="1">
            <a:spLocks/>
          </p:cNvSpPr>
          <p:nvPr/>
        </p:nvSpPr>
        <p:spPr>
          <a:xfrm>
            <a:off x="0" y="3450333"/>
            <a:ext cx="2844800" cy="130953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BSCCO-2212 Cable - </a:t>
            </a:r>
          </a:p>
          <a:p>
            <a:pPr marL="0" indent="0">
              <a:buNone/>
            </a:pPr>
            <a:r>
              <a:rPr lang="en-US" dirty="0" smtClean="0"/>
              <a:t>Transport </a:t>
            </a:r>
            <a:r>
              <a:rPr lang="en-US" dirty="0"/>
              <a:t>measurements </a:t>
            </a:r>
            <a:r>
              <a:rPr lang="en-US" dirty="0" smtClean="0"/>
              <a:t>show that FNAL </a:t>
            </a:r>
            <a:r>
              <a:rPr lang="en-US" dirty="0"/>
              <a:t>cable attains 105% </a:t>
            </a:r>
            <a:r>
              <a:rPr lang="en-US" dirty="0" err="1"/>
              <a:t>J</a:t>
            </a:r>
            <a:r>
              <a:rPr lang="en-US" baseline="-25000" dirty="0" err="1"/>
              <a:t>c</a:t>
            </a:r>
            <a:r>
              <a:rPr lang="en-US" dirty="0"/>
              <a:t> of that of the single-strand </a:t>
            </a:r>
          </a:p>
        </p:txBody>
      </p:sp>
      <p:sp>
        <p:nvSpPr>
          <p:cNvPr id="22" name="Content Placeholder 10"/>
          <p:cNvSpPr txBox="1">
            <a:spLocks/>
          </p:cNvSpPr>
          <p:nvPr/>
        </p:nvSpPr>
        <p:spPr>
          <a:xfrm>
            <a:off x="6883400" y="5163401"/>
            <a:ext cx="2247900" cy="130953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Multi-strand cable utilizing  chemically compatible alloy and oxide layer to minimize cracks </a:t>
            </a:r>
            <a:endParaRPr lang="en-US" dirty="0"/>
          </a:p>
        </p:txBody>
      </p:sp>
    </p:spTree>
    <p:extLst>
      <p:ext uri="{BB962C8B-B14F-4D97-AF65-F5344CB8AC3E}">
        <p14:creationId xmlns:p14="http://schemas.microsoft.com/office/powerpoint/2010/main" val="68191173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350" y="33338"/>
            <a:ext cx="6978650" cy="627062"/>
          </a:xfrm>
        </p:spPr>
        <p:txBody>
          <a:bodyPr>
            <a:normAutofit/>
          </a:bodyPr>
          <a:lstStyle/>
          <a:p>
            <a:pPr algn="ctr"/>
            <a:r>
              <a:rPr lang="en-US" dirty="0" smtClean="0"/>
              <a:t>Cooling Channel R&amp;D Effort</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43863391"/>
              </p:ext>
            </p:extLst>
          </p:nvPr>
        </p:nvGraphicFramePr>
        <p:xfrm>
          <a:off x="0" y="1028700"/>
          <a:ext cx="9004300" cy="538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pPr algn="r"/>
            <a:r>
              <a:rPr lang="en-US" smtClean="0"/>
              <a:t>September 19, 2013</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52</a:t>
            </a:fld>
            <a:endParaRPr lang="en-US" dirty="0"/>
          </a:p>
        </p:txBody>
      </p:sp>
      <p:sp>
        <p:nvSpPr>
          <p:cNvPr id="11" name="Rectangle 10"/>
          <p:cNvSpPr/>
          <p:nvPr/>
        </p:nvSpPr>
        <p:spPr>
          <a:xfrm rot="19743293">
            <a:off x="3225351" y="3180832"/>
            <a:ext cx="2617098" cy="1015663"/>
          </a:xfrm>
          <a:prstGeom prst="rect">
            <a:avLst/>
          </a:prstGeom>
          <a:solidFill>
            <a:srgbClr val="800000"/>
          </a:solidFill>
          <a:effectLst>
            <a:glow rad="101600">
              <a:schemeClr val="tx2">
                <a:lumMod val="60000"/>
                <a:lumOff val="40000"/>
                <a:alpha val="75000"/>
              </a:schemeClr>
            </a:glow>
          </a:effectLst>
        </p:spPr>
        <p:txBody>
          <a:bodyPr wrap="none" lIns="91440" tIns="45720" rIns="91440" bIns="4572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Path to a Viable</a:t>
            </a:r>
            <a:b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Muon</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Ionization </a:t>
            </a:r>
            <a:b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Cooling</a:t>
            </a: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Channel</a:t>
            </a:r>
            <a:endPar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2" name="Content Placeholder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9500" y="901700"/>
            <a:ext cx="2273073" cy="1640438"/>
          </a:xfrm>
          <a:prstGeom prst="rect">
            <a:avLst/>
          </a:prstGeom>
        </p:spPr>
      </p:pic>
      <p:cxnSp>
        <p:nvCxnSpPr>
          <p:cNvPr id="14" name="Straight Arrow Connector 13"/>
          <p:cNvCxnSpPr/>
          <p:nvPr/>
        </p:nvCxnSpPr>
        <p:spPr>
          <a:xfrm>
            <a:off x="5645150" y="1714500"/>
            <a:ext cx="692150"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28138" y="4616450"/>
            <a:ext cx="2753162" cy="1907561"/>
            <a:chOff x="5242147" y="3701548"/>
            <a:chExt cx="4156350" cy="2756969"/>
          </a:xfrm>
        </p:grpSpPr>
        <p:pic>
          <p:nvPicPr>
            <p:cNvPr id="20" name="Picture 19" descr="withB.pdf"/>
            <p:cNvPicPr>
              <a:picLocks noChangeAspect="1"/>
            </p:cNvPicPr>
            <p:nvPr/>
          </p:nvPicPr>
          <p:blipFill>
            <a:blip r:embed="rId8"/>
            <a:stretch>
              <a:fillRect/>
            </a:stretch>
          </p:blipFill>
          <p:spPr>
            <a:xfrm>
              <a:off x="5242147" y="3802250"/>
              <a:ext cx="4118276" cy="2619990"/>
            </a:xfrm>
            <a:prstGeom prst="rect">
              <a:avLst/>
            </a:prstGeom>
            <a:solidFill>
              <a:srgbClr val="FFFFFF"/>
            </a:solidFill>
          </p:spPr>
        </p:pic>
        <p:grpSp>
          <p:nvGrpSpPr>
            <p:cNvPr id="21" name="Group 20"/>
            <p:cNvGrpSpPr/>
            <p:nvPr/>
          </p:nvGrpSpPr>
          <p:grpSpPr>
            <a:xfrm>
              <a:off x="5453270" y="3701548"/>
              <a:ext cx="3945227" cy="2756969"/>
              <a:chOff x="5453270" y="3701548"/>
              <a:chExt cx="3945227" cy="2756969"/>
            </a:xfrm>
          </p:grpSpPr>
          <p:sp>
            <p:nvSpPr>
              <p:cNvPr id="22" name="TextBox 21"/>
              <p:cNvSpPr txBox="1"/>
              <p:nvPr/>
            </p:nvSpPr>
            <p:spPr>
              <a:xfrm>
                <a:off x="7946817" y="4030127"/>
                <a:ext cx="1213197" cy="369109"/>
              </a:xfrm>
              <a:prstGeom prst="rect">
                <a:avLst/>
              </a:prstGeom>
              <a:noFill/>
            </p:spPr>
            <p:txBody>
              <a:bodyPr wrap="none" rtlCol="0">
                <a:spAutoFit/>
              </a:bodyPr>
              <a:lstStyle/>
              <a:p>
                <a:r>
                  <a:rPr lang="en-US" sz="1200" dirty="0" smtClean="0">
                    <a:solidFill>
                      <a:srgbClr val="0000FF"/>
                    </a:solidFill>
                  </a:rPr>
                  <a:t>Pure GH2</a:t>
                </a:r>
                <a:endParaRPr lang="en-US" sz="1200" dirty="0">
                  <a:solidFill>
                    <a:srgbClr val="0000FF"/>
                  </a:solidFill>
                </a:endParaRPr>
              </a:p>
            </p:txBody>
          </p:sp>
          <p:sp>
            <p:nvSpPr>
              <p:cNvPr id="23" name="TextBox 22"/>
              <p:cNvSpPr txBox="1"/>
              <p:nvPr/>
            </p:nvSpPr>
            <p:spPr>
              <a:xfrm>
                <a:off x="5747014" y="3701548"/>
                <a:ext cx="3605599" cy="441196"/>
              </a:xfrm>
              <a:prstGeom prst="rect">
                <a:avLst/>
              </a:prstGeom>
              <a:noFill/>
            </p:spPr>
            <p:txBody>
              <a:bodyPr wrap="none" rtlCol="0">
                <a:spAutoFit/>
              </a:bodyPr>
              <a:lstStyle/>
              <a:p>
                <a:r>
                  <a:rPr lang="en-US" sz="1200" dirty="0" smtClean="0">
                    <a:solidFill>
                      <a:srgbClr val="FF0000"/>
                    </a:solidFill>
                  </a:rPr>
                  <a:t>1% Dry Air (0.2% O2) in GH2</a:t>
                </a:r>
                <a:endParaRPr lang="en-US" sz="1200" dirty="0">
                  <a:solidFill>
                    <a:srgbClr val="FF0000"/>
                  </a:solidFill>
                </a:endParaRPr>
              </a:p>
            </p:txBody>
          </p:sp>
          <p:sp>
            <p:nvSpPr>
              <p:cNvPr id="24" name="TextBox 23"/>
              <p:cNvSpPr txBox="1"/>
              <p:nvPr/>
            </p:nvSpPr>
            <p:spPr>
              <a:xfrm>
                <a:off x="5453270" y="6058175"/>
                <a:ext cx="1728280" cy="400342"/>
              </a:xfrm>
              <a:prstGeom prst="rect">
                <a:avLst/>
              </a:prstGeom>
              <a:noFill/>
            </p:spPr>
            <p:txBody>
              <a:bodyPr wrap="none" rtlCol="0">
                <a:spAutoFit/>
              </a:bodyPr>
              <a:lstStyle/>
              <a:p>
                <a:r>
                  <a:rPr lang="en-US" sz="1200" b="1" i="1" dirty="0" smtClean="0">
                    <a:latin typeface="Times New Roman"/>
                    <a:cs typeface="Times New Roman"/>
                  </a:rPr>
                  <a:t>E</a:t>
                </a:r>
                <a:r>
                  <a:rPr lang="en-US" sz="1200" b="1" i="1" baseline="-25000" dirty="0" smtClean="0">
                    <a:latin typeface="Times New Roman"/>
                    <a:cs typeface="Times New Roman"/>
                  </a:rPr>
                  <a:t>0 </a:t>
                </a:r>
                <a:r>
                  <a:rPr lang="en-US" sz="1200" b="1" i="1" dirty="0" smtClean="0">
                    <a:latin typeface="Times New Roman"/>
                    <a:cs typeface="Times New Roman"/>
                  </a:rPr>
                  <a:t>= 25 MV/</a:t>
                </a:r>
                <a:r>
                  <a:rPr lang="en-US" sz="1200" b="1" i="1" dirty="0" err="1" smtClean="0">
                    <a:latin typeface="Times New Roman"/>
                    <a:cs typeface="Times New Roman"/>
                  </a:rPr>
                  <a:t>m</a:t>
                </a:r>
                <a:endParaRPr lang="en-US" sz="1200" b="1" i="1" dirty="0">
                  <a:latin typeface="Times New Roman"/>
                  <a:cs typeface="Times New Roman"/>
                </a:endParaRPr>
              </a:p>
            </p:txBody>
          </p:sp>
          <p:sp>
            <p:nvSpPr>
              <p:cNvPr id="25" name="TextBox 24"/>
              <p:cNvSpPr txBox="1"/>
              <p:nvPr/>
            </p:nvSpPr>
            <p:spPr>
              <a:xfrm>
                <a:off x="5641854" y="5459055"/>
                <a:ext cx="2866179" cy="735328"/>
              </a:xfrm>
              <a:prstGeom prst="rect">
                <a:avLst/>
              </a:prstGeom>
              <a:noFill/>
            </p:spPr>
            <p:txBody>
              <a:bodyPr wrap="square" rtlCol="0">
                <a:spAutoFit/>
              </a:bodyPr>
              <a:lstStyle/>
              <a:p>
                <a:r>
                  <a:rPr lang="en-US" sz="1200" dirty="0" smtClean="0">
                    <a:solidFill>
                      <a:schemeClr val="bg1"/>
                    </a:solidFill>
                  </a:rPr>
                  <a:t>~50X reduction in</a:t>
                </a:r>
              </a:p>
              <a:p>
                <a:r>
                  <a:rPr lang="en-US" sz="1200" dirty="0" smtClean="0">
                    <a:solidFill>
                      <a:schemeClr val="bg1"/>
                    </a:solidFill>
                  </a:rPr>
                  <a:t>RF  power dissipation</a:t>
                </a:r>
              </a:p>
            </p:txBody>
          </p:sp>
          <p:sp>
            <p:nvSpPr>
              <p:cNvPr id="26" name="TextBox 25"/>
              <p:cNvSpPr txBox="1"/>
              <p:nvPr/>
            </p:nvSpPr>
            <p:spPr>
              <a:xfrm>
                <a:off x="7946816" y="4399431"/>
                <a:ext cx="1451681" cy="1323589"/>
              </a:xfrm>
              <a:prstGeom prst="rect">
                <a:avLst/>
              </a:prstGeom>
              <a:noFill/>
            </p:spPr>
            <p:txBody>
              <a:bodyPr wrap="square" rtlCol="0">
                <a:spAutoFit/>
              </a:bodyPr>
              <a:lstStyle/>
              <a:p>
                <a:pPr algn="r"/>
                <a:r>
                  <a:rPr lang="en-US" sz="1200" dirty="0" smtClean="0">
                    <a:solidFill>
                      <a:srgbClr val="00B050"/>
                    </a:solidFill>
                    <a:latin typeface="Calibri" pitchFamily="34" charset="0"/>
                    <a:cs typeface="Calibri" pitchFamily="34" charset="0"/>
                  </a:rPr>
                  <a:t>1% Dry Air </a:t>
                </a:r>
              </a:p>
              <a:p>
                <a:pPr algn="r"/>
                <a:r>
                  <a:rPr lang="en-US" sz="1200" dirty="0" smtClean="0">
                    <a:solidFill>
                      <a:srgbClr val="00B050"/>
                    </a:solidFill>
                    <a:latin typeface="Calibri" pitchFamily="34" charset="0"/>
                    <a:cs typeface="Calibri" pitchFamily="34" charset="0"/>
                  </a:rPr>
                  <a:t>(0.2 % O2)</a:t>
                </a:r>
              </a:p>
              <a:p>
                <a:pPr algn="r"/>
                <a:r>
                  <a:rPr lang="en-US" sz="1200" dirty="0" smtClean="0">
                    <a:solidFill>
                      <a:srgbClr val="00B050"/>
                    </a:solidFill>
                    <a:latin typeface="Calibri" pitchFamily="34" charset="0"/>
                    <a:cs typeface="Calibri" pitchFamily="34" charset="0"/>
                  </a:rPr>
                  <a:t>in GH2 at </a:t>
                </a:r>
              </a:p>
              <a:p>
                <a:pPr algn="r"/>
                <a:r>
                  <a:rPr lang="en-US" sz="1200" dirty="0" smtClean="0">
                    <a:solidFill>
                      <a:srgbClr val="00B050"/>
                    </a:solidFill>
                    <a:latin typeface="Calibri" pitchFamily="34" charset="0"/>
                    <a:cs typeface="Calibri" pitchFamily="34" charset="0"/>
                  </a:rPr>
                  <a:t>B = 3T</a:t>
                </a:r>
                <a:endParaRPr lang="en-US" sz="1200" dirty="0">
                  <a:solidFill>
                    <a:srgbClr val="00B050"/>
                  </a:solidFill>
                  <a:latin typeface="Calibri" pitchFamily="34" charset="0"/>
                  <a:cs typeface="Calibri" pitchFamily="34" charset="0"/>
                </a:endParaRPr>
              </a:p>
            </p:txBody>
          </p:sp>
        </p:grpSp>
      </p:grpSp>
      <p:pic>
        <p:nvPicPr>
          <p:cNvPr id="27"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t="11753"/>
          <a:stretch/>
        </p:blipFill>
        <p:spPr bwMode="auto">
          <a:xfrm>
            <a:off x="6397365" y="4616450"/>
            <a:ext cx="2405322" cy="159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descr="Shen_plot.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080" y="920750"/>
            <a:ext cx="2290156" cy="1809750"/>
          </a:xfrm>
          <a:prstGeom prst="rect">
            <a:avLst/>
          </a:prstGeom>
        </p:spPr>
      </p:pic>
      <p:pic>
        <p:nvPicPr>
          <p:cNvPr id="3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4491" r="5824" b="12046"/>
          <a:stretch/>
        </p:blipFill>
        <p:spPr bwMode="auto">
          <a:xfrm>
            <a:off x="25400" y="17115"/>
            <a:ext cx="1466850" cy="117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Straight Arrow Connector 36"/>
          <p:cNvCxnSpPr/>
          <p:nvPr/>
        </p:nvCxnSpPr>
        <p:spPr>
          <a:xfrm>
            <a:off x="7879476" y="4083050"/>
            <a:ext cx="324724" cy="10795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2648730" y="5972178"/>
            <a:ext cx="754870"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1670050" y="2139950"/>
            <a:ext cx="0" cy="7366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p:txBody>
          <a:bodyPr/>
          <a:lstStyle/>
          <a:p>
            <a:r>
              <a:rPr lang="en-US" smtClean="0"/>
              <a:t>Illinois Institute of Technology Physics Colloquium</a:t>
            </a:r>
            <a:endParaRPr lang="en-US" dirty="0"/>
          </a:p>
        </p:txBody>
      </p:sp>
    </p:spTree>
    <p:extLst>
      <p:ext uri="{BB962C8B-B14F-4D97-AF65-F5344CB8AC3E}">
        <p14:creationId xmlns:p14="http://schemas.microsoft.com/office/powerpoint/2010/main" val="3811256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style.rotation</p:attrName>
                                        </p:attrNameLst>
                                      </p:cBhvr>
                                      <p:tavLst>
                                        <p:tav tm="0">
                                          <p:val>
                                            <p:fltVal val="90"/>
                                          </p:val>
                                        </p:tav>
                                        <p:tav tm="100000">
                                          <p:val>
                                            <p:fltVal val="0"/>
                                          </p:val>
                                        </p:tav>
                                      </p:tavLst>
                                    </p:anim>
                                    <p:animEffect transition="in" filter="fade">
                                      <p:cBhvr>
                                        <p:cTn id="4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RL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5063538"/>
            <a:ext cx="6210300" cy="1786381"/>
          </a:xfrm>
          <a:prstGeom prst="rect">
            <a:avLst/>
          </a:prstGeom>
        </p:spPr>
      </p:pic>
      <p:sp>
        <p:nvSpPr>
          <p:cNvPr id="2" name="Title 1"/>
          <p:cNvSpPr>
            <a:spLocks noGrp="1"/>
          </p:cNvSpPr>
          <p:nvPr>
            <p:ph type="title"/>
          </p:nvPr>
        </p:nvSpPr>
        <p:spPr>
          <a:xfrm>
            <a:off x="0" y="0"/>
            <a:ext cx="9093200" cy="736600"/>
          </a:xfrm>
        </p:spPr>
        <p:txBody>
          <a:bodyPr>
            <a:normAutofit/>
          </a:bodyPr>
          <a:lstStyle/>
          <a:p>
            <a:r>
              <a:rPr lang="en-GB" dirty="0" smtClean="0"/>
              <a:t>Technology Challenges - Acceleration</a:t>
            </a:r>
            <a:endParaRPr lang="en-GB" dirty="0"/>
          </a:p>
        </p:txBody>
      </p:sp>
      <p:sp>
        <p:nvSpPr>
          <p:cNvPr id="3" name="Content Placeholder 2"/>
          <p:cNvSpPr>
            <a:spLocks noGrp="1"/>
          </p:cNvSpPr>
          <p:nvPr>
            <p:ph idx="1"/>
          </p:nvPr>
        </p:nvSpPr>
        <p:spPr>
          <a:xfrm>
            <a:off x="0" y="673100"/>
            <a:ext cx="9042400" cy="5003800"/>
          </a:xfrm>
        </p:spPr>
        <p:txBody>
          <a:bodyPr>
            <a:normAutofit/>
          </a:bodyPr>
          <a:lstStyle/>
          <a:p>
            <a:r>
              <a:rPr lang="en-GB" sz="3000" dirty="0" err="1"/>
              <a:t>Muons</a:t>
            </a:r>
            <a:r>
              <a:rPr lang="en-GB" sz="3000" dirty="0"/>
              <a:t> require an ultrafast accelerator chain</a:t>
            </a:r>
          </a:p>
          <a:p>
            <a:pPr marL="0" indent="0">
              <a:buNone/>
              <a:tabLst>
                <a:tab pos="338098" algn="l"/>
              </a:tabLst>
            </a:pPr>
            <a:r>
              <a:rPr lang="en-GB" sz="3000" dirty="0">
                <a:latin typeface="Wingdings 3" charset="2"/>
                <a:cs typeface="Wingdings 3" charset="2"/>
              </a:rPr>
              <a:t>	a</a:t>
            </a:r>
            <a:r>
              <a:rPr lang="en-GB" sz="3000" dirty="0">
                <a:cs typeface="Wingdings 3" charset="2"/>
              </a:rPr>
              <a:t> </a:t>
            </a:r>
            <a:r>
              <a:rPr lang="en-GB" sz="3000" i="1" dirty="0">
                <a:cs typeface="Wingdings 3" charset="2"/>
              </a:rPr>
              <a:t>Beyond the capability of most </a:t>
            </a:r>
            <a:r>
              <a:rPr lang="en-GB" sz="3000" i="1" dirty="0" smtClean="0">
                <a:cs typeface="Wingdings 3" charset="2"/>
              </a:rPr>
              <a:t>machines</a:t>
            </a:r>
            <a:endParaRPr lang="en-GB" sz="1400" dirty="0"/>
          </a:p>
          <a:p>
            <a:r>
              <a:rPr lang="en-GB" sz="2400" dirty="0" smtClean="0"/>
              <a:t>Solutions include:  </a:t>
            </a:r>
            <a:endParaRPr lang="en-GB" sz="2400" dirty="0"/>
          </a:p>
        </p:txBody>
      </p:sp>
      <p:sp>
        <p:nvSpPr>
          <p:cNvPr id="8" name="Date Placeholder 7"/>
          <p:cNvSpPr>
            <a:spLocks noGrp="1"/>
          </p:cNvSpPr>
          <p:nvPr>
            <p:ph type="dt" sz="half" idx="10"/>
          </p:nvPr>
        </p:nvSpPr>
        <p:spPr/>
        <p:txBody>
          <a:bodyPr/>
          <a:lstStyle/>
          <a:p>
            <a:r>
              <a:rPr lang="en-US" smtClean="0"/>
              <a:t>September 19, 2013</a:t>
            </a:r>
            <a:endParaRPr lang="en-US" dirty="0"/>
          </a:p>
        </p:txBody>
      </p:sp>
      <p:sp>
        <p:nvSpPr>
          <p:cNvPr id="4" name="Footer Placeholder 3"/>
          <p:cNvSpPr>
            <a:spLocks noGrp="1"/>
          </p:cNvSpPr>
          <p:nvPr>
            <p:ph type="ftr" sz="quarter" idx="11"/>
          </p:nvPr>
        </p:nvSpPr>
        <p:spPr/>
        <p:txBody>
          <a:bodyPr/>
          <a:lstStyle/>
          <a:p>
            <a:pPr>
              <a:defRPr/>
            </a:pPr>
            <a:r>
              <a:rPr lang="en-US" smtClean="0"/>
              <a:t>Illinois Institute of Technology Physics Colloquium</a:t>
            </a:r>
            <a:endParaRPr lang="en-US"/>
          </a:p>
        </p:txBody>
      </p:sp>
      <p:sp>
        <p:nvSpPr>
          <p:cNvPr id="5" name="Slide Number Placeholder 4"/>
          <p:cNvSpPr>
            <a:spLocks noGrp="1"/>
          </p:cNvSpPr>
          <p:nvPr>
            <p:ph type="sldNum" sz="quarter" idx="12"/>
          </p:nvPr>
        </p:nvSpPr>
        <p:spPr/>
        <p:txBody>
          <a:bodyPr/>
          <a:lstStyle/>
          <a:p>
            <a:fld id="{D28F90D6-1EEB-E249-9A68-6B55C19F01CF}" type="slidenum">
              <a:rPr lang="en-US" smtClean="0"/>
              <a:pPr/>
              <a:t>53</a:t>
            </a:fld>
            <a:endParaRPr lang="en-US"/>
          </a:p>
        </p:txBody>
      </p:sp>
      <p:pic>
        <p:nvPicPr>
          <p:cNvPr id="6" name="Picture 5"/>
          <p:cNvPicPr>
            <a:picLocks noChangeAspect="1"/>
          </p:cNvPicPr>
          <p:nvPr/>
        </p:nvPicPr>
        <p:blipFill rotWithShape="1">
          <a:blip r:embed="rId3"/>
          <a:srcRect l="8717" r="6734"/>
          <a:stretch/>
        </p:blipFill>
        <p:spPr>
          <a:xfrm>
            <a:off x="21012" y="2185062"/>
            <a:ext cx="3438396" cy="3069761"/>
          </a:xfrm>
          <a:prstGeom prst="rect">
            <a:avLst/>
          </a:prstGeom>
          <a:ln>
            <a:solidFill>
              <a:schemeClr val="bg1"/>
            </a:solidFill>
          </a:ln>
        </p:spPr>
      </p:pic>
      <p:sp>
        <p:nvSpPr>
          <p:cNvPr id="7" name="Rectangle 6"/>
          <p:cNvSpPr/>
          <p:nvPr/>
        </p:nvSpPr>
        <p:spPr>
          <a:xfrm>
            <a:off x="21012" y="4791586"/>
            <a:ext cx="1753470" cy="369320"/>
          </a:xfrm>
          <a:prstGeom prst="rect">
            <a:avLst/>
          </a:prstGeom>
          <a:noFill/>
        </p:spPr>
        <p:txBody>
          <a:bodyPr wrap="none" lIns="91429" tIns="45714" rIns="91429" bIns="45714">
            <a:spAutoFit/>
          </a:bodyPr>
          <a:lstStyle/>
          <a:p>
            <a:pPr algn="ctr"/>
            <a:r>
              <a:rPr lang="en-US"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EMMA – FFAG</a:t>
            </a:r>
            <a:endParaRPr lang="en-US"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
        <p:nvSpPr>
          <p:cNvPr id="9" name="TextBox 8"/>
          <p:cNvSpPr txBox="1"/>
          <p:nvPr/>
        </p:nvSpPr>
        <p:spPr>
          <a:xfrm>
            <a:off x="3987800" y="1751942"/>
            <a:ext cx="5156200" cy="1631216"/>
          </a:xfrm>
          <a:prstGeom prst="rect">
            <a:avLst/>
          </a:prstGeom>
          <a:noFill/>
        </p:spPr>
        <p:txBody>
          <a:bodyPr wrap="square" rtlCol="0">
            <a:spAutoFit/>
          </a:bodyPr>
          <a:lstStyle/>
          <a:p>
            <a:pPr marL="342900" lvl="1" indent="-342900">
              <a:buFont typeface="Arial"/>
              <a:buChar char="•"/>
            </a:pPr>
            <a:r>
              <a:rPr lang="en-GB" sz="2000" dirty="0">
                <a:solidFill>
                  <a:schemeClr val="bg1"/>
                </a:solidFill>
              </a:rPr>
              <a:t>Superconducting </a:t>
            </a:r>
            <a:r>
              <a:rPr lang="en-GB" sz="2000" dirty="0" err="1">
                <a:solidFill>
                  <a:schemeClr val="bg1"/>
                </a:solidFill>
              </a:rPr>
              <a:t>Linacs</a:t>
            </a:r>
            <a:endParaRPr lang="en-GB" sz="2000" dirty="0">
              <a:solidFill>
                <a:schemeClr val="bg1"/>
              </a:solidFill>
            </a:endParaRPr>
          </a:p>
          <a:p>
            <a:pPr marL="342900" lvl="1" indent="-342900">
              <a:buFont typeface="Arial"/>
              <a:buChar char="•"/>
            </a:pPr>
            <a:r>
              <a:rPr lang="en-GB" sz="2000" dirty="0">
                <a:solidFill>
                  <a:schemeClr val="bg1"/>
                </a:solidFill>
              </a:rPr>
              <a:t>Recirculating Linear Accelerators (RLAs)</a:t>
            </a:r>
          </a:p>
          <a:p>
            <a:pPr marL="342900" lvl="1" indent="-342900">
              <a:buFont typeface="Arial"/>
              <a:buChar char="•"/>
            </a:pPr>
            <a:r>
              <a:rPr lang="en-GB" sz="2000" dirty="0">
                <a:solidFill>
                  <a:schemeClr val="bg1"/>
                </a:solidFill>
              </a:rPr>
              <a:t>Fixed-Field Alternating-Gradient (FFAG) Machines</a:t>
            </a:r>
          </a:p>
          <a:p>
            <a:pPr marL="342900" lvl="1" indent="-342900">
              <a:buFont typeface="Arial"/>
              <a:buChar char="•"/>
            </a:pPr>
            <a:r>
              <a:rPr lang="en-GB" sz="2000" dirty="0">
                <a:solidFill>
                  <a:schemeClr val="bg1"/>
                </a:solidFill>
              </a:rPr>
              <a:t>Rapid Cycling Synchrotrons (RCS)</a:t>
            </a:r>
          </a:p>
        </p:txBody>
      </p:sp>
      <p:pic>
        <p:nvPicPr>
          <p:cNvPr id="12" name="Picture 11" descr="Figure 10.jpg"/>
          <p:cNvPicPr>
            <a:picLocks noChangeAspect="1"/>
          </p:cNvPicPr>
          <p:nvPr/>
        </p:nvPicPr>
        <p:blipFill>
          <a:blip r:embed="rId4"/>
          <a:stretch>
            <a:fillRect/>
          </a:stretch>
        </p:blipFill>
        <p:spPr>
          <a:xfrm>
            <a:off x="3459408" y="3440833"/>
            <a:ext cx="3713528" cy="1828800"/>
          </a:xfrm>
          <a:prstGeom prst="rect">
            <a:avLst/>
          </a:prstGeom>
        </p:spPr>
      </p:pic>
      <p:sp>
        <p:nvSpPr>
          <p:cNvPr id="13" name="TextBox 12"/>
          <p:cNvSpPr txBox="1"/>
          <p:nvPr/>
        </p:nvSpPr>
        <p:spPr>
          <a:xfrm>
            <a:off x="7131050" y="3440833"/>
            <a:ext cx="2216150" cy="1323439"/>
          </a:xfrm>
          <a:prstGeom prst="rect">
            <a:avLst/>
          </a:prstGeom>
          <a:noFill/>
        </p:spPr>
        <p:txBody>
          <a:bodyPr wrap="square" rtlCol="0">
            <a:spAutoFit/>
          </a:bodyPr>
          <a:lstStyle/>
          <a:p>
            <a:pPr marL="0" lvl="1"/>
            <a:r>
              <a:rPr lang="en-GB" sz="2000" dirty="0" smtClean="0">
                <a:solidFill>
                  <a:schemeClr val="bg1"/>
                </a:solidFill>
              </a:rPr>
              <a:t>RCS requires </a:t>
            </a:r>
          </a:p>
          <a:p>
            <a:pPr marL="0" lvl="1"/>
            <a:r>
              <a:rPr lang="en-GB" sz="2000" dirty="0" smtClean="0">
                <a:solidFill>
                  <a:schemeClr val="bg1"/>
                </a:solidFill>
              </a:rPr>
              <a:t>2 T p-p magnets </a:t>
            </a:r>
          </a:p>
          <a:p>
            <a:pPr marL="0" lvl="1"/>
            <a:r>
              <a:rPr lang="en-GB" sz="2000" dirty="0" smtClean="0">
                <a:solidFill>
                  <a:schemeClr val="bg1"/>
                </a:solidFill>
              </a:rPr>
              <a:t>at f = 400 Hz</a:t>
            </a:r>
          </a:p>
          <a:p>
            <a:pPr marL="0" lvl="1"/>
            <a:r>
              <a:rPr lang="en-GB" sz="2000" dirty="0">
                <a:solidFill>
                  <a:schemeClr val="bg1"/>
                </a:solidFill>
              </a:rPr>
              <a:t>(</a:t>
            </a:r>
            <a:r>
              <a:rPr lang="en-GB" sz="2000" dirty="0" smtClean="0">
                <a:solidFill>
                  <a:schemeClr val="bg1"/>
                </a:solidFill>
              </a:rPr>
              <a:t>U Miss &amp; FNAL)</a:t>
            </a:r>
            <a:endParaRPr lang="en-GB" sz="2000" dirty="0">
              <a:solidFill>
                <a:schemeClr val="bg1"/>
              </a:solidFill>
            </a:endParaRPr>
          </a:p>
        </p:txBody>
      </p:sp>
      <p:cxnSp>
        <p:nvCxnSpPr>
          <p:cNvPr id="20" name="Straight Arrow Connector 19"/>
          <p:cNvCxnSpPr>
            <a:cxnSpLocks noChangeShapeType="1"/>
          </p:cNvCxnSpPr>
          <p:nvPr/>
        </p:nvCxnSpPr>
        <p:spPr bwMode="auto">
          <a:xfrm flipV="1">
            <a:off x="2937670" y="3748592"/>
            <a:ext cx="0" cy="246083"/>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sp>
        <p:nvSpPr>
          <p:cNvPr id="32" name="TextBox 31"/>
          <p:cNvSpPr txBox="1"/>
          <p:nvPr/>
        </p:nvSpPr>
        <p:spPr>
          <a:xfrm>
            <a:off x="6248401" y="5394523"/>
            <a:ext cx="2870200" cy="1200329"/>
          </a:xfrm>
          <a:prstGeom prst="rect">
            <a:avLst/>
          </a:prstGeom>
          <a:noFill/>
        </p:spPr>
        <p:txBody>
          <a:bodyPr wrap="square" rtlCol="0">
            <a:spAutoFit/>
          </a:bodyPr>
          <a:lstStyle/>
          <a:p>
            <a:r>
              <a:rPr lang="en-US" b="1" dirty="0" smtClean="0">
                <a:solidFill>
                  <a:srgbClr val="FFFFFF"/>
                </a:solidFill>
              </a:rPr>
              <a:t>JEMMRLA Proposal</a:t>
            </a:r>
            <a:r>
              <a:rPr lang="en-US" dirty="0" smtClean="0">
                <a:solidFill>
                  <a:srgbClr val="FFFFFF"/>
                </a:solidFill>
              </a:rPr>
              <a:t>:</a:t>
            </a:r>
          </a:p>
          <a:p>
            <a:r>
              <a:rPr lang="en-US" dirty="0">
                <a:solidFill>
                  <a:srgbClr val="FFFFFF"/>
                </a:solidFill>
              </a:rPr>
              <a:t>JLAB Electron </a:t>
            </a:r>
            <a:r>
              <a:rPr lang="en-US" dirty="0" smtClean="0">
                <a:solidFill>
                  <a:srgbClr val="FFFFFF"/>
                </a:solidFill>
              </a:rPr>
              <a:t>Model </a:t>
            </a:r>
            <a:r>
              <a:rPr lang="en-US" dirty="0">
                <a:solidFill>
                  <a:srgbClr val="FFFFFF"/>
                </a:solidFill>
              </a:rPr>
              <a:t>of </a:t>
            </a:r>
            <a:endParaRPr lang="en-US" dirty="0" smtClean="0">
              <a:solidFill>
                <a:srgbClr val="FFFFFF"/>
              </a:solidFill>
            </a:endParaRPr>
          </a:p>
          <a:p>
            <a:r>
              <a:rPr lang="en-US" dirty="0" smtClean="0">
                <a:solidFill>
                  <a:srgbClr val="FFFFFF"/>
                </a:solidFill>
              </a:rPr>
              <a:t>Muon RLA </a:t>
            </a:r>
            <a:r>
              <a:rPr lang="en-US" dirty="0">
                <a:solidFill>
                  <a:srgbClr val="FFFFFF"/>
                </a:solidFill>
              </a:rPr>
              <a:t>with </a:t>
            </a:r>
            <a:r>
              <a:rPr lang="en-US" dirty="0" smtClean="0">
                <a:solidFill>
                  <a:srgbClr val="FFFFFF"/>
                </a:solidFill>
              </a:rPr>
              <a:t>Multi</a:t>
            </a:r>
            <a:r>
              <a:rPr lang="en-US" dirty="0">
                <a:solidFill>
                  <a:srgbClr val="FFFFFF"/>
                </a:solidFill>
              </a:rPr>
              <a:t>-pass </a:t>
            </a:r>
            <a:endParaRPr lang="en-US" dirty="0" smtClean="0">
              <a:solidFill>
                <a:srgbClr val="FFFFFF"/>
              </a:solidFill>
            </a:endParaRPr>
          </a:p>
          <a:p>
            <a:r>
              <a:rPr lang="en-US" dirty="0" smtClean="0">
                <a:solidFill>
                  <a:srgbClr val="FFFFFF"/>
                </a:solidFill>
              </a:rPr>
              <a:t>Arcs </a:t>
            </a:r>
            <a:endParaRPr lang="en-US" dirty="0">
              <a:solidFill>
                <a:srgbClr val="FFFFFF"/>
              </a:solidFill>
            </a:endParaRPr>
          </a:p>
        </p:txBody>
      </p:sp>
    </p:spTree>
    <p:extLst>
      <p:ext uri="{BB962C8B-B14F-4D97-AF65-F5344CB8AC3E}">
        <p14:creationId xmlns:p14="http://schemas.microsoft.com/office/powerpoint/2010/main" val="2460751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Superconducting RF Development</a:t>
            </a:r>
            <a:endParaRPr lang="en-US" dirty="0"/>
          </a:p>
        </p:txBody>
      </p:sp>
      <p:sp>
        <p:nvSpPr>
          <p:cNvPr id="4" name="Date Placeholder 3"/>
          <p:cNvSpPr>
            <a:spLocks noGrp="1"/>
          </p:cNvSpPr>
          <p:nvPr>
            <p:ph type="dt" sz="half" idx="10"/>
          </p:nvPr>
        </p:nvSpPr>
        <p:spPr/>
        <p:txBody>
          <a:bodyPr/>
          <a:lstStyle/>
          <a:p>
            <a:pPr algn="r"/>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54</a:t>
            </a:fld>
            <a:endParaRPr lang="en-US" dirty="0"/>
          </a:p>
        </p:txBody>
      </p:sp>
      <p:pic>
        <p:nvPicPr>
          <p:cNvPr id="7" name="Picture 6" descr="cavity_going_into_p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2300" y="1841500"/>
            <a:ext cx="3419475"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6129337" y="1841500"/>
            <a:ext cx="2635344" cy="92333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rPr>
              <a:t>Cavity going into test pit </a:t>
            </a:r>
          </a:p>
          <a:p>
            <a:pPr eaLnBrk="1" hangingPunct="1"/>
            <a:r>
              <a:rPr lang="en-US" sz="1800" dirty="0">
                <a:solidFill>
                  <a:schemeClr val="bg1"/>
                </a:solidFill>
              </a:rPr>
              <a:t>in Newman </a:t>
            </a:r>
            <a:r>
              <a:rPr lang="en-US" sz="1800" dirty="0" smtClean="0">
                <a:solidFill>
                  <a:schemeClr val="bg1"/>
                </a:solidFill>
              </a:rPr>
              <a:t>basement </a:t>
            </a:r>
            <a:br>
              <a:rPr lang="en-US" sz="1800" dirty="0" smtClean="0">
                <a:solidFill>
                  <a:schemeClr val="bg1"/>
                </a:solidFill>
              </a:rPr>
            </a:br>
            <a:r>
              <a:rPr lang="en-US" sz="1800" dirty="0" smtClean="0">
                <a:solidFill>
                  <a:schemeClr val="bg1"/>
                </a:solidFill>
              </a:rPr>
              <a:t>(Cornell University)</a:t>
            </a:r>
            <a:endParaRPr lang="en-US" sz="1800" dirty="0">
              <a:solidFill>
                <a:schemeClr val="bg1"/>
              </a:solidFill>
            </a:endParaRPr>
          </a:p>
        </p:txBody>
      </p:sp>
      <p:sp>
        <p:nvSpPr>
          <p:cNvPr id="9" name="Text Box 9"/>
          <p:cNvSpPr txBox="1">
            <a:spLocks noChangeArrowheads="1"/>
          </p:cNvSpPr>
          <p:nvPr/>
        </p:nvSpPr>
        <p:spPr bwMode="auto">
          <a:xfrm>
            <a:off x="6007100" y="6032500"/>
            <a:ext cx="2743200" cy="3698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Pit: 5m deep X 2.5m dia.</a:t>
            </a:r>
          </a:p>
        </p:txBody>
      </p:sp>
      <p:pic>
        <p:nvPicPr>
          <p:cNvPr id="14" name="Picture 5" descr="200mhz_ca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90663"/>
            <a:ext cx="5886449"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
          <p:cNvSpPr txBox="1">
            <a:spLocks noChangeArrowheads="1"/>
          </p:cNvSpPr>
          <p:nvPr/>
        </p:nvSpPr>
        <p:spPr bwMode="auto">
          <a:xfrm>
            <a:off x="4673600" y="4178301"/>
            <a:ext cx="1473200" cy="4302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rPr>
              <a:t>400mm BT</a:t>
            </a:r>
          </a:p>
        </p:txBody>
      </p:sp>
      <p:sp>
        <p:nvSpPr>
          <p:cNvPr id="16" name="Text Box 7"/>
          <p:cNvSpPr txBox="1">
            <a:spLocks noChangeArrowheads="1"/>
          </p:cNvSpPr>
          <p:nvPr/>
        </p:nvSpPr>
        <p:spPr bwMode="auto">
          <a:xfrm>
            <a:off x="1987550" y="5078413"/>
            <a:ext cx="2292350" cy="4302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Cavity length: 2 m</a:t>
            </a:r>
          </a:p>
        </p:txBody>
      </p:sp>
      <p:sp>
        <p:nvSpPr>
          <p:cNvPr id="17" name="Text Box 8"/>
          <p:cNvSpPr txBox="1">
            <a:spLocks noChangeArrowheads="1"/>
          </p:cNvSpPr>
          <p:nvPr/>
        </p:nvSpPr>
        <p:spPr bwMode="auto">
          <a:xfrm>
            <a:off x="3576638" y="1547813"/>
            <a:ext cx="2151062" cy="4302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rPr>
              <a:t>Major dia.: 1.4 m</a:t>
            </a:r>
          </a:p>
        </p:txBody>
      </p:sp>
      <p:sp>
        <p:nvSpPr>
          <p:cNvPr id="18" name="TextBox 17"/>
          <p:cNvSpPr txBox="1"/>
          <p:nvPr/>
        </p:nvSpPr>
        <p:spPr>
          <a:xfrm>
            <a:off x="6235700" y="1295400"/>
            <a:ext cx="2352327" cy="369332"/>
          </a:xfrm>
          <a:prstGeom prst="rect">
            <a:avLst/>
          </a:prstGeom>
          <a:noFill/>
        </p:spPr>
        <p:txBody>
          <a:bodyPr wrap="none" rtlCol="0">
            <a:spAutoFit/>
          </a:bodyPr>
          <a:lstStyle/>
          <a:p>
            <a:r>
              <a:rPr lang="en-US" dirty="0" smtClean="0">
                <a:solidFill>
                  <a:srgbClr val="FFFFFF"/>
                </a:solidFill>
              </a:rPr>
              <a:t>201 MHz SCRF R&amp;D</a:t>
            </a:r>
            <a:endParaRPr lang="en-US" dirty="0">
              <a:solidFill>
                <a:srgbClr val="FFFFFF"/>
              </a:solidFill>
            </a:endParaRPr>
          </a:p>
        </p:txBody>
      </p:sp>
    </p:spTree>
    <p:extLst>
      <p:ext uri="{BB962C8B-B14F-4D97-AF65-F5344CB8AC3E}">
        <p14:creationId xmlns:p14="http://schemas.microsoft.com/office/powerpoint/2010/main" val="213591889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508000" y="109538"/>
            <a:ext cx="7607300" cy="931862"/>
          </a:xfrm>
        </p:spPr>
        <p:txBody>
          <a:bodyPr>
            <a:normAutofit fontScale="90000"/>
          </a:bodyPr>
          <a:lstStyle/>
          <a:p>
            <a:r>
              <a:rPr lang="en-US" sz="2800" dirty="0" smtClean="0"/>
              <a:t>Technology &amp; Design Challenges – Ring, Magnets, Detector</a:t>
            </a:r>
          </a:p>
        </p:txBody>
      </p:sp>
      <p:sp>
        <p:nvSpPr>
          <p:cNvPr id="2" name="Content Placeholder 1"/>
          <p:cNvSpPr>
            <a:spLocks noGrp="1"/>
          </p:cNvSpPr>
          <p:nvPr>
            <p:ph idx="1"/>
          </p:nvPr>
        </p:nvSpPr>
        <p:spPr>
          <a:xfrm>
            <a:off x="190500" y="965200"/>
            <a:ext cx="8851900" cy="5461000"/>
          </a:xfrm>
        </p:spPr>
        <p:txBody>
          <a:bodyPr>
            <a:noAutofit/>
          </a:bodyPr>
          <a:lstStyle/>
          <a:p>
            <a:r>
              <a:rPr lang="en-US" sz="2400" dirty="0" err="1"/>
              <a:t>Emittances</a:t>
            </a:r>
            <a:r>
              <a:rPr lang="en-US" sz="2400" dirty="0"/>
              <a:t> are </a:t>
            </a:r>
            <a:r>
              <a:rPr lang="en-US" sz="2400" dirty="0" smtClean="0"/>
              <a:t>relatively large</a:t>
            </a:r>
            <a:r>
              <a:rPr lang="en-US" sz="2400" dirty="0"/>
              <a:t>, </a:t>
            </a:r>
            <a:r>
              <a:rPr lang="en-US" sz="2400" dirty="0" smtClean="0"/>
              <a:t>but </a:t>
            </a:r>
            <a:r>
              <a:rPr lang="en-US" sz="2400" dirty="0" err="1"/>
              <a:t>muons</a:t>
            </a:r>
            <a:r>
              <a:rPr lang="en-US" sz="2400" dirty="0"/>
              <a:t> circulate for </a:t>
            </a:r>
            <a:r>
              <a:rPr lang="en-US" sz="2400" dirty="0" smtClean="0"/>
              <a:t>~</a:t>
            </a:r>
            <a:r>
              <a:rPr lang="en-US" sz="2400" dirty="0"/>
              <a:t>1000 turns before </a:t>
            </a:r>
            <a:r>
              <a:rPr lang="en-US" sz="2400" dirty="0" smtClean="0"/>
              <a:t>decaying</a:t>
            </a:r>
            <a:endParaRPr lang="en-US" sz="2400" dirty="0"/>
          </a:p>
          <a:p>
            <a:pPr lvl="1"/>
            <a:r>
              <a:rPr lang="en-US" sz="2000" dirty="0" smtClean="0"/>
              <a:t>Lattice studies for 126 </a:t>
            </a:r>
            <a:r>
              <a:rPr lang="en-US" sz="2000" dirty="0" err="1" smtClean="0"/>
              <a:t>GeV</a:t>
            </a:r>
            <a:r>
              <a:rPr lang="en-US" sz="2000" dirty="0" smtClean="0"/>
              <a:t>, </a:t>
            </a:r>
            <a:br>
              <a:rPr lang="en-US" sz="2000" dirty="0" smtClean="0"/>
            </a:br>
            <a:r>
              <a:rPr lang="en-US" sz="2000" dirty="0" smtClean="0"/>
              <a:t>1.5 &amp; 3 </a:t>
            </a:r>
            <a:r>
              <a:rPr lang="en-US" sz="2000" dirty="0" err="1" smtClean="0"/>
              <a:t>TeV</a:t>
            </a:r>
            <a:r>
              <a:rPr lang="en-US" sz="2000" dirty="0" smtClean="0"/>
              <a:t> </a:t>
            </a:r>
            <a:r>
              <a:rPr lang="en-US" sz="2000" dirty="0" err="1" smtClean="0"/>
              <a:t>CoM</a:t>
            </a:r>
            <a:endParaRPr lang="en-US" sz="2000" dirty="0" smtClean="0"/>
          </a:p>
          <a:p>
            <a:pPr marL="457200" lvl="1" indent="0">
              <a:buNone/>
            </a:pPr>
            <a:endParaRPr lang="en-US" sz="800" dirty="0"/>
          </a:p>
          <a:p>
            <a:r>
              <a:rPr lang="en-US" sz="2400" dirty="0"/>
              <a:t>H</a:t>
            </a:r>
            <a:r>
              <a:rPr lang="en-US" sz="2400" dirty="0" smtClean="0"/>
              <a:t>igh </a:t>
            </a:r>
            <a:r>
              <a:rPr lang="en-US" sz="2400" dirty="0"/>
              <a:t>field dipoles </a:t>
            </a:r>
            <a:r>
              <a:rPr lang="en-US" sz="2400" dirty="0" smtClean="0"/>
              <a:t>and </a:t>
            </a:r>
            <a:r>
              <a:rPr lang="en-US" sz="2400" dirty="0"/>
              <a:t/>
            </a:r>
            <a:br>
              <a:rPr lang="en-US" sz="2400" dirty="0"/>
            </a:br>
            <a:r>
              <a:rPr lang="en-US" sz="2400" dirty="0" err="1"/>
              <a:t>quadrupoles</a:t>
            </a:r>
            <a:r>
              <a:rPr lang="en-US" sz="2400" dirty="0"/>
              <a:t> </a:t>
            </a:r>
            <a:r>
              <a:rPr lang="en-US" sz="2400" dirty="0" smtClean="0"/>
              <a:t>must </a:t>
            </a:r>
            <a:r>
              <a:rPr lang="en-US" sz="2400" dirty="0"/>
              <a:t>operate </a:t>
            </a:r>
            <a:br>
              <a:rPr lang="en-US" sz="2400" dirty="0"/>
            </a:br>
            <a:r>
              <a:rPr lang="en-US" sz="2400" dirty="0"/>
              <a:t>in </a:t>
            </a:r>
            <a:r>
              <a:rPr lang="en-US" sz="2400" dirty="0" smtClean="0"/>
              <a:t>high-rate </a:t>
            </a:r>
            <a:r>
              <a:rPr lang="en-US" sz="2400" dirty="0" err="1"/>
              <a:t>muon</a:t>
            </a:r>
            <a:r>
              <a:rPr lang="en-US" sz="2400" dirty="0"/>
              <a:t> decay </a:t>
            </a:r>
            <a:br>
              <a:rPr lang="en-US" sz="2400" dirty="0"/>
            </a:br>
            <a:r>
              <a:rPr lang="en-US" sz="2400" dirty="0"/>
              <a:t>backgrounds </a:t>
            </a:r>
            <a:endParaRPr lang="en-US" sz="2400" dirty="0" smtClean="0"/>
          </a:p>
          <a:p>
            <a:pPr lvl="1"/>
            <a:r>
              <a:rPr lang="en-US" sz="2000" dirty="0" smtClean="0"/>
              <a:t>Magnet designs under study</a:t>
            </a:r>
          </a:p>
          <a:p>
            <a:pPr marL="457200" lvl="1" indent="0">
              <a:buNone/>
            </a:pPr>
            <a:endParaRPr lang="en-US" sz="900" dirty="0"/>
          </a:p>
          <a:p>
            <a:r>
              <a:rPr lang="en-US" sz="2400" dirty="0" smtClean="0"/>
              <a:t>Detector </a:t>
            </a:r>
            <a:r>
              <a:rPr lang="en-US" sz="2400" dirty="0"/>
              <a:t>shielding &amp; </a:t>
            </a:r>
            <a:r>
              <a:rPr lang="en-US" sz="2400" dirty="0" smtClean="0"/>
              <a:t>performance</a:t>
            </a:r>
          </a:p>
          <a:p>
            <a:pPr lvl="1"/>
            <a:r>
              <a:rPr lang="en-US" sz="2000" dirty="0" smtClean="0"/>
              <a:t>Initial studies </a:t>
            </a:r>
            <a:r>
              <a:rPr lang="en-US" sz="2000" dirty="0"/>
              <a:t>for </a:t>
            </a:r>
            <a:r>
              <a:rPr lang="en-US" sz="2000" dirty="0" smtClean="0"/>
              <a:t>1.5 TeV, then 3 TeV and </a:t>
            </a:r>
            <a:br>
              <a:rPr lang="en-US" sz="2000" dirty="0" smtClean="0"/>
            </a:br>
            <a:r>
              <a:rPr lang="en-US" sz="2000" dirty="0" smtClean="0"/>
              <a:t>now 126 </a:t>
            </a:r>
            <a:r>
              <a:rPr lang="en-US" sz="2000" dirty="0" smtClean="0"/>
              <a:t>GeV</a:t>
            </a:r>
            <a:endParaRPr lang="en-US" sz="2000" dirty="0"/>
          </a:p>
          <a:p>
            <a:pPr lvl="1"/>
            <a:r>
              <a:rPr lang="en-US" sz="2000" dirty="0" smtClean="0"/>
              <a:t>Shielding configuration</a:t>
            </a:r>
            <a:endParaRPr lang="en-US" sz="2000" dirty="0"/>
          </a:p>
          <a:p>
            <a:pPr lvl="1"/>
            <a:r>
              <a:rPr lang="en-US" sz="2000" dirty="0" smtClean="0"/>
              <a:t>MARS background simulations</a:t>
            </a:r>
            <a:endParaRPr lang="en-US" sz="2000" dirty="0"/>
          </a:p>
          <a:p>
            <a:pPr marL="457200" lvl="1" indent="0">
              <a:buNone/>
            </a:pPr>
            <a:endParaRPr lang="en-US" sz="2000" dirty="0"/>
          </a:p>
        </p:txBody>
      </p:sp>
      <p:sp>
        <p:nvSpPr>
          <p:cNvPr id="19458" name="Date Placeholder 3"/>
          <p:cNvSpPr>
            <a:spLocks noGrp="1"/>
          </p:cNvSpPr>
          <p:nvPr>
            <p:ph type="dt" sz="half" idx="10"/>
          </p:nvPr>
        </p:nvSpPr>
        <p:spPr bwMode="auto">
          <a:noFill/>
          <a:ln>
            <a:miter lim="800000"/>
            <a:headEnd/>
            <a:tailEnd/>
          </a:ln>
        </p:spPr>
        <p:txBody>
          <a:bodyPr/>
          <a:lstStyle/>
          <a:p>
            <a:r>
              <a:rPr lang="en-US" smtClean="0"/>
              <a:t>September 19, 2013</a:t>
            </a:r>
            <a:endParaRPr lang="en-US" smtClean="0"/>
          </a:p>
        </p:txBody>
      </p:sp>
      <p:sp>
        <p:nvSpPr>
          <p:cNvPr id="19459" name="Footer Placeholder 4"/>
          <p:cNvSpPr>
            <a:spLocks noGrp="1"/>
          </p:cNvSpPr>
          <p:nvPr>
            <p:ph type="ftr" sz="quarter" idx="11"/>
          </p:nvPr>
        </p:nvSpPr>
        <p:spPr bwMode="auto">
          <a:noFill/>
          <a:ln>
            <a:miter lim="800000"/>
            <a:headEnd/>
            <a:tailEnd/>
          </a:ln>
        </p:spPr>
        <p:txBody>
          <a:bodyPr/>
          <a:lstStyle/>
          <a:p>
            <a:r>
              <a:rPr lang="en-US" smtClean="0"/>
              <a:t>Illinois Institute of Technology Physics Colloquium</a:t>
            </a:r>
            <a:endParaRPr lang="en-US" smtClean="0"/>
          </a:p>
        </p:txBody>
      </p:sp>
      <p:sp>
        <p:nvSpPr>
          <p:cNvPr id="6" name="Slide Number Placeholder 5"/>
          <p:cNvSpPr>
            <a:spLocks noGrp="1"/>
          </p:cNvSpPr>
          <p:nvPr>
            <p:ph type="sldNum" sz="quarter" idx="12"/>
          </p:nvPr>
        </p:nvSpPr>
        <p:spPr/>
        <p:txBody>
          <a:bodyPr/>
          <a:lstStyle/>
          <a:p>
            <a:pPr>
              <a:defRPr/>
            </a:pPr>
            <a:fld id="{073DCB7A-0B15-4132-944F-F38E9F7D997D}" type="slidenum">
              <a:rPr lang="en-US" smtClean="0"/>
              <a:pPr>
                <a:defRPr/>
              </a:pPr>
              <a:t>55</a:t>
            </a:fld>
            <a:endParaRPr lang="en-US" dirty="0"/>
          </a:p>
        </p:txBody>
      </p:sp>
      <p:sp>
        <p:nvSpPr>
          <p:cNvPr id="19464" name="TextBox 12"/>
          <p:cNvSpPr txBox="1">
            <a:spLocks noChangeArrowheads="1"/>
          </p:cNvSpPr>
          <p:nvPr/>
        </p:nvSpPr>
        <p:spPr bwMode="auto">
          <a:xfrm>
            <a:off x="6883400" y="1695450"/>
            <a:ext cx="1905000" cy="1200150"/>
          </a:xfrm>
          <a:prstGeom prst="rect">
            <a:avLst/>
          </a:prstGeom>
          <a:noFill/>
          <a:ln w="9525">
            <a:noFill/>
            <a:miter lim="800000"/>
            <a:headEnd/>
            <a:tailEnd/>
          </a:ln>
        </p:spPr>
        <p:txBody>
          <a:bodyPr>
            <a:spAutoFit/>
          </a:bodyPr>
          <a:lstStyle/>
          <a:p>
            <a:r>
              <a:rPr lang="en-US" dirty="0">
                <a:solidFill>
                  <a:schemeClr val="accent1">
                    <a:lumMod val="40000"/>
                    <a:lumOff val="60000"/>
                  </a:schemeClr>
                </a:solidFill>
              </a:rPr>
              <a:t>MARS energy deposition map for 1.5 </a:t>
            </a:r>
            <a:r>
              <a:rPr lang="en-US" dirty="0" err="1">
                <a:solidFill>
                  <a:schemeClr val="accent1">
                    <a:lumMod val="40000"/>
                    <a:lumOff val="60000"/>
                  </a:schemeClr>
                </a:solidFill>
              </a:rPr>
              <a:t>TeV</a:t>
            </a:r>
            <a:r>
              <a:rPr lang="en-US" dirty="0">
                <a:solidFill>
                  <a:schemeClr val="accent1">
                    <a:lumMod val="40000"/>
                    <a:lumOff val="60000"/>
                  </a:schemeClr>
                </a:solidFill>
              </a:rPr>
              <a:t> collider  dipole</a:t>
            </a:r>
          </a:p>
        </p:txBody>
      </p:sp>
      <p:pic>
        <p:nvPicPr>
          <p:cNvPr id="10" name="Picture 2"/>
          <p:cNvPicPr>
            <a:picLocks noChangeAspect="1" noChangeArrowheads="1"/>
          </p:cNvPicPr>
          <p:nvPr/>
        </p:nvPicPr>
        <p:blipFill>
          <a:blip r:embed="rId2"/>
          <a:srcRect l="24375" t="15000" r="20625" b="12500"/>
          <a:stretch>
            <a:fillRect/>
          </a:stretch>
        </p:blipFill>
        <p:spPr bwMode="auto">
          <a:xfrm rot="16200000">
            <a:off x="4648950" y="1651981"/>
            <a:ext cx="2221440" cy="2196196"/>
          </a:xfrm>
          <a:prstGeom prst="rect">
            <a:avLst/>
          </a:prstGeom>
          <a:noFill/>
          <a:ln w="9525">
            <a:noFill/>
            <a:miter lim="800000"/>
            <a:headEnd/>
            <a:tailEnd/>
          </a:ln>
        </p:spPr>
      </p:pic>
      <p:pic>
        <p:nvPicPr>
          <p:cNvPr id="11" name="Picture 3"/>
          <p:cNvPicPr>
            <a:picLocks noChangeAspect="1" noChangeArrowheads="1"/>
          </p:cNvPicPr>
          <p:nvPr/>
        </p:nvPicPr>
        <p:blipFill>
          <a:blip r:embed="rId3"/>
          <a:srcRect l="12188" t="15000" r="9375" b="20000"/>
          <a:stretch>
            <a:fillRect/>
          </a:stretch>
        </p:blipFill>
        <p:spPr bwMode="auto">
          <a:xfrm>
            <a:off x="5841241" y="4148920"/>
            <a:ext cx="2711558" cy="2169994"/>
          </a:xfrm>
          <a:prstGeom prst="rect">
            <a:avLst/>
          </a:prstGeom>
          <a:noFill/>
          <a:ln w="9525">
            <a:noFill/>
            <a:miter lim="800000"/>
            <a:headEnd/>
            <a:tailEnd/>
          </a:ln>
        </p:spPr>
      </p:pic>
    </p:spTree>
    <p:extLst>
      <p:ext uri="{BB962C8B-B14F-4D97-AF65-F5344CB8AC3E}">
        <p14:creationId xmlns:p14="http://schemas.microsoft.com/office/powerpoint/2010/main" val="246134486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96838"/>
            <a:ext cx="8064500" cy="794641"/>
          </a:xfrm>
        </p:spPr>
        <p:txBody>
          <a:bodyPr/>
          <a:lstStyle/>
          <a:p>
            <a:r>
              <a:rPr lang="en-US" dirty="0" smtClean="0"/>
              <a:t>Backgrounds and Detector</a:t>
            </a:r>
            <a:endParaRPr lang="en-US" dirty="0"/>
          </a:p>
        </p:txBody>
      </p:sp>
      <p:sp>
        <p:nvSpPr>
          <p:cNvPr id="3" name="Date Placeholder 2"/>
          <p:cNvSpPr>
            <a:spLocks noGrp="1"/>
          </p:cNvSpPr>
          <p:nvPr>
            <p:ph type="dt" sz="half" idx="10"/>
          </p:nvPr>
        </p:nvSpPr>
        <p:spPr>
          <a:xfrm>
            <a:off x="5237742" y="6420146"/>
            <a:ext cx="2133600" cy="365125"/>
          </a:xfrm>
        </p:spPr>
        <p:txBody>
          <a:bodyPr/>
          <a:lstStyle/>
          <a:p>
            <a:pPr algn="r"/>
            <a:r>
              <a:rPr lang="en-US" smtClean="0"/>
              <a:t>September 19, 2013</a:t>
            </a:r>
            <a:endParaRPr lang="en-US" dirty="0"/>
          </a:p>
        </p:txBody>
      </p:sp>
      <p:sp>
        <p:nvSpPr>
          <p:cNvPr id="4" name="Footer Placeholder 3"/>
          <p:cNvSpPr>
            <a:spLocks noGrp="1"/>
          </p:cNvSpPr>
          <p:nvPr>
            <p:ph type="ftr" sz="quarter" idx="11"/>
          </p:nvPr>
        </p:nvSpPr>
        <p:spPr>
          <a:xfrm>
            <a:off x="698500" y="6407446"/>
            <a:ext cx="3721628" cy="365125"/>
          </a:xfrm>
        </p:spPr>
        <p:txBody>
          <a:bodyPr/>
          <a:lstStyle/>
          <a:p>
            <a:r>
              <a:rPr lang="en-US" smtClean="0"/>
              <a:t>Illinois Institute of Technology Physics Colloquium</a:t>
            </a:r>
            <a:endParaRPr lang="en-US" dirty="0"/>
          </a:p>
        </p:txBody>
      </p:sp>
      <p:sp>
        <p:nvSpPr>
          <p:cNvPr id="5" name="Slide Number Placeholder 4"/>
          <p:cNvSpPr>
            <a:spLocks noGrp="1"/>
          </p:cNvSpPr>
          <p:nvPr>
            <p:ph type="sldNum" sz="quarter" idx="12"/>
          </p:nvPr>
        </p:nvSpPr>
        <p:spPr>
          <a:xfrm>
            <a:off x="165100" y="6420146"/>
            <a:ext cx="2133600" cy="365125"/>
          </a:xfrm>
        </p:spPr>
        <p:txBody>
          <a:bodyPr/>
          <a:lstStyle/>
          <a:p>
            <a:fld id="{8A5FAC83-C8C4-8046-B35B-A89823688311}" type="slidenum">
              <a:rPr lang="en-US" smtClean="0"/>
              <a:t>56</a:t>
            </a:fld>
            <a:endParaRPr lang="en-US" dirty="0"/>
          </a:p>
        </p:txBody>
      </p:sp>
      <p:sp>
        <p:nvSpPr>
          <p:cNvPr id="12" name="TextBox 11"/>
          <p:cNvSpPr txBox="1"/>
          <p:nvPr/>
        </p:nvSpPr>
        <p:spPr>
          <a:xfrm>
            <a:off x="13228" y="1035575"/>
            <a:ext cx="4406900" cy="2677656"/>
          </a:xfrm>
          <a:prstGeom prst="rect">
            <a:avLst/>
          </a:prstGeom>
          <a:noFill/>
        </p:spPr>
        <p:txBody>
          <a:bodyPr wrap="square" rtlCol="0">
            <a:spAutoFit/>
          </a:bodyPr>
          <a:lstStyle/>
          <a:p>
            <a:r>
              <a:rPr lang="en-US" sz="2400" dirty="0" smtClean="0">
                <a:solidFill>
                  <a:schemeClr val="bg1"/>
                </a:solidFill>
              </a:rPr>
              <a:t>Much of the background is soft and out of time</a:t>
            </a:r>
          </a:p>
          <a:p>
            <a:pPr marL="342900" indent="-342900">
              <a:buFont typeface="Arial"/>
              <a:buChar char="•"/>
            </a:pPr>
            <a:r>
              <a:rPr lang="en-US" sz="2400" dirty="0" smtClean="0">
                <a:solidFill>
                  <a:schemeClr val="bg1"/>
                </a:solidFill>
              </a:rPr>
              <a:t>Nanosecond time resolution can reduce backgrounds by three orders of magnitude</a:t>
            </a:r>
          </a:p>
          <a:p>
            <a:r>
              <a:rPr lang="en-US" sz="2400" dirty="0" smtClean="0">
                <a:solidFill>
                  <a:schemeClr val="bg1"/>
                </a:solidFill>
              </a:rPr>
              <a:t>Requires a fast, pixelated tracker and calorimeter.</a:t>
            </a:r>
            <a:endParaRPr lang="en-US" sz="2400" dirty="0">
              <a:solidFill>
                <a:schemeClr val="bg1"/>
              </a:solidFill>
            </a:endParaRPr>
          </a:p>
        </p:txBody>
      </p:sp>
      <p:pic>
        <p:nvPicPr>
          <p:cNvPr id="13" name="Picture 7" descr="fl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891479"/>
            <a:ext cx="4267200" cy="31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128966" y="1048275"/>
            <a:ext cx="3887783" cy="584776"/>
          </a:xfrm>
          <a:prstGeom prst="rect">
            <a:avLst/>
          </a:prstGeom>
          <a:solidFill>
            <a:schemeClr val="bg1"/>
          </a:solidFill>
        </p:spPr>
        <p:txBody>
          <a:bodyPr wrap="square" rtlCol="0">
            <a:spAutoFit/>
          </a:bodyPr>
          <a:lstStyle/>
          <a:p>
            <a:r>
              <a:rPr lang="en-US" sz="1600" dirty="0" smtClean="0">
                <a:solidFill>
                  <a:srgbClr val="3366FF"/>
                </a:solidFill>
              </a:rPr>
              <a:t>Non-ionizing background </a:t>
            </a:r>
            <a:r>
              <a:rPr lang="en-US" sz="1600" dirty="0">
                <a:solidFill>
                  <a:srgbClr val="3366FF"/>
                </a:solidFill>
              </a:rPr>
              <a:t>~</a:t>
            </a:r>
            <a:r>
              <a:rPr lang="en-US" sz="1600" dirty="0" smtClean="0">
                <a:solidFill>
                  <a:srgbClr val="3366FF"/>
                </a:solidFill>
              </a:rPr>
              <a:t> 0.1 x LHC</a:t>
            </a:r>
          </a:p>
          <a:p>
            <a:r>
              <a:rPr lang="en-US" sz="1600" dirty="0" smtClean="0">
                <a:solidFill>
                  <a:srgbClr val="3366FF"/>
                </a:solidFill>
              </a:rPr>
              <a:t>But crossing interval 10</a:t>
            </a:r>
            <a:r>
              <a:rPr lang="en-US" sz="1600" dirty="0" smtClean="0">
                <a:solidFill>
                  <a:srgbClr val="3366FF"/>
                </a:solidFill>
                <a:latin typeface="Symbol" charset="2"/>
                <a:cs typeface="Symbol" charset="2"/>
              </a:rPr>
              <a:t>m</a:t>
            </a:r>
            <a:r>
              <a:rPr lang="en-US" sz="1600" dirty="0" smtClean="0">
                <a:solidFill>
                  <a:srgbClr val="3366FF"/>
                </a:solidFill>
              </a:rPr>
              <a:t>s/25 ns  400 x </a:t>
            </a:r>
            <a:endParaRPr lang="en-US" sz="1600" dirty="0">
              <a:solidFill>
                <a:srgbClr val="3366FF"/>
              </a:solidFill>
            </a:endParaRPr>
          </a:p>
        </p:txBody>
      </p:sp>
      <p:pic>
        <p:nvPicPr>
          <p:cNvPr id="15" name="Content Placeholder 10" descr="spectr-new.eps"/>
          <p:cNvPicPr>
            <a:picLocks noChangeAspect="1"/>
          </p:cNvPicPr>
          <p:nvPr/>
        </p:nvPicPr>
        <p:blipFill rotWithShape="1">
          <a:blip r:embed="rId3">
            <a:extLst>
              <a:ext uri="{28A0092B-C50C-407E-A947-70E740481C1C}">
                <a14:useLocalDpi xmlns:a14="http://schemas.microsoft.com/office/drawing/2010/main" val="0"/>
              </a:ext>
            </a:extLst>
          </a:blip>
          <a:srcRect l="3343" t="15644" r="64682" b="49927"/>
          <a:stretch/>
        </p:blipFill>
        <p:spPr>
          <a:xfrm>
            <a:off x="3912128" y="4020075"/>
            <a:ext cx="2673223" cy="2407940"/>
          </a:xfrm>
          <a:prstGeom prst="rect">
            <a:avLst/>
          </a:prstGeom>
          <a:solidFill>
            <a:schemeClr val="bg1"/>
          </a:solidFill>
        </p:spPr>
      </p:pic>
      <p:pic>
        <p:nvPicPr>
          <p:cNvPr id="16" name="Picture 15"/>
          <p:cNvPicPr>
            <a:picLocks noChangeAspect="1"/>
          </p:cNvPicPr>
          <p:nvPr/>
        </p:nvPicPr>
        <p:blipFill rotWithShape="1">
          <a:blip r:embed="rId4"/>
          <a:srcRect l="6" t="-1" r="66779" b="55167"/>
          <a:stretch/>
        </p:blipFill>
        <p:spPr>
          <a:xfrm>
            <a:off x="6431542" y="3998302"/>
            <a:ext cx="2676776" cy="2421844"/>
          </a:xfrm>
          <a:prstGeom prst="rect">
            <a:avLst/>
          </a:prstGeom>
        </p:spPr>
      </p:pic>
      <p:sp>
        <p:nvSpPr>
          <p:cNvPr id="17" name="TextBox 16"/>
          <p:cNvSpPr txBox="1"/>
          <p:nvPr/>
        </p:nvSpPr>
        <p:spPr>
          <a:xfrm>
            <a:off x="5023152" y="6126133"/>
            <a:ext cx="826105" cy="369332"/>
          </a:xfrm>
          <a:prstGeom prst="rect">
            <a:avLst/>
          </a:prstGeom>
          <a:noFill/>
        </p:spPr>
        <p:txBody>
          <a:bodyPr wrap="none" rtlCol="0">
            <a:spAutoFit/>
          </a:bodyPr>
          <a:lstStyle/>
          <a:p>
            <a:r>
              <a:rPr lang="en-US" dirty="0" err="1" smtClean="0"/>
              <a:t>GeV</a:t>
            </a:r>
            <a:r>
              <a:rPr lang="en-US" dirty="0" smtClean="0"/>
              <a:t>/c</a:t>
            </a:r>
            <a:endParaRPr lang="en-US" dirty="0"/>
          </a:p>
        </p:txBody>
      </p:sp>
      <p:sp>
        <p:nvSpPr>
          <p:cNvPr id="18" name="TextBox 17"/>
          <p:cNvSpPr txBox="1"/>
          <p:nvPr/>
        </p:nvSpPr>
        <p:spPr>
          <a:xfrm>
            <a:off x="7623696" y="6089133"/>
            <a:ext cx="428460" cy="369332"/>
          </a:xfrm>
          <a:prstGeom prst="rect">
            <a:avLst/>
          </a:prstGeom>
          <a:noFill/>
        </p:spPr>
        <p:txBody>
          <a:bodyPr wrap="none" rtlCol="0">
            <a:spAutoFit/>
          </a:bodyPr>
          <a:lstStyle/>
          <a:p>
            <a:r>
              <a:rPr lang="en-US" dirty="0" smtClean="0"/>
              <a:t>ns</a:t>
            </a:r>
            <a:endParaRPr lang="en-US" dirty="0"/>
          </a:p>
        </p:txBody>
      </p:sp>
      <p:graphicFrame>
        <p:nvGraphicFramePr>
          <p:cNvPr id="20" name="Table 19"/>
          <p:cNvGraphicFramePr>
            <a:graphicFrameLocks noGrp="1"/>
          </p:cNvGraphicFramePr>
          <p:nvPr>
            <p:extLst>
              <p:ext uri="{D42A27DB-BD31-4B8C-83A1-F6EECF244321}">
                <p14:modId xmlns:p14="http://schemas.microsoft.com/office/powerpoint/2010/main" val="1811529211"/>
              </p:ext>
            </p:extLst>
          </p:nvPr>
        </p:nvGraphicFramePr>
        <p:xfrm>
          <a:off x="13228" y="3878560"/>
          <a:ext cx="3912129" cy="2528886"/>
        </p:xfrm>
        <a:graphic>
          <a:graphicData uri="http://schemas.openxmlformats.org/drawingml/2006/table">
            <a:tbl>
              <a:tblPr firstRow="1" bandRow="1">
                <a:tableStyleId>{073A0DAA-6AF3-43AB-8588-CEC1D06C72B9}</a:tableStyleId>
              </a:tblPr>
              <a:tblGrid>
                <a:gridCol w="1409172"/>
                <a:gridCol w="1198914"/>
                <a:gridCol w="1304043"/>
              </a:tblGrid>
              <a:tr h="608646">
                <a:tc>
                  <a:txBody>
                    <a:bodyPr/>
                    <a:lstStyle/>
                    <a:p>
                      <a:endParaRPr lang="en-US" dirty="0"/>
                    </a:p>
                  </a:txBody>
                  <a:tcPr/>
                </a:tc>
                <a:tc>
                  <a:txBody>
                    <a:bodyPr/>
                    <a:lstStyle/>
                    <a:p>
                      <a:r>
                        <a:rPr lang="en-US" dirty="0" smtClean="0"/>
                        <a:t>Cut</a:t>
                      </a:r>
                      <a:endParaRPr lang="en-US" dirty="0"/>
                    </a:p>
                  </a:txBody>
                  <a:tcPr/>
                </a:tc>
                <a:tc>
                  <a:txBody>
                    <a:bodyPr/>
                    <a:lstStyle/>
                    <a:p>
                      <a:r>
                        <a:rPr lang="en-US" dirty="0" smtClean="0"/>
                        <a:t>Rejection</a:t>
                      </a:r>
                      <a:endParaRPr lang="en-US" dirty="0"/>
                    </a:p>
                  </a:txBody>
                  <a:tcPr/>
                </a:tc>
              </a:tr>
              <a:tr h="608646">
                <a:tc>
                  <a:txBody>
                    <a:bodyPr/>
                    <a:lstStyle/>
                    <a:p>
                      <a:r>
                        <a:rPr lang="en-US" dirty="0" smtClean="0"/>
                        <a:t>Tracker hits</a:t>
                      </a:r>
                      <a:endParaRPr lang="en-US" dirty="0"/>
                    </a:p>
                  </a:txBody>
                  <a:tcPr/>
                </a:tc>
                <a:tc>
                  <a:txBody>
                    <a:bodyPr/>
                    <a:lstStyle/>
                    <a:p>
                      <a:pPr algn="ctr"/>
                      <a:r>
                        <a:rPr lang="en-US" dirty="0" smtClean="0"/>
                        <a:t>1 ns,</a:t>
                      </a:r>
                      <a:r>
                        <a:rPr lang="en-US" baseline="0" dirty="0" smtClean="0"/>
                        <a:t> </a:t>
                      </a:r>
                      <a:r>
                        <a:rPr lang="en-US" baseline="0" dirty="0" err="1" smtClean="0"/>
                        <a:t>dedx</a:t>
                      </a:r>
                      <a:endParaRPr lang="en-US" dirty="0"/>
                    </a:p>
                  </a:txBody>
                  <a:tcPr/>
                </a:tc>
                <a:tc>
                  <a:txBody>
                    <a:bodyPr/>
                    <a:lstStyle/>
                    <a:p>
                      <a:r>
                        <a:rPr lang="en-US" dirty="0" smtClean="0"/>
                        <a:t>9x10</a:t>
                      </a:r>
                      <a:r>
                        <a:rPr lang="en-US" baseline="30000" dirty="0" smtClean="0"/>
                        <a:t>-4</a:t>
                      </a:r>
                      <a:endParaRPr lang="en-US" baseline="30000" dirty="0"/>
                    </a:p>
                  </a:txBody>
                  <a:tcPr/>
                </a:tc>
              </a:tr>
              <a:tr h="608646">
                <a:tc>
                  <a:txBody>
                    <a:bodyPr/>
                    <a:lstStyle/>
                    <a:p>
                      <a:r>
                        <a:rPr lang="en-US" dirty="0" smtClean="0"/>
                        <a:t>Calorimeter neutrons</a:t>
                      </a:r>
                      <a:endParaRPr lang="en-US" dirty="0"/>
                    </a:p>
                  </a:txBody>
                  <a:tcPr/>
                </a:tc>
                <a:tc>
                  <a:txBody>
                    <a:bodyPr/>
                    <a:lstStyle/>
                    <a:p>
                      <a:pPr algn="ctr"/>
                      <a:r>
                        <a:rPr lang="en-US" dirty="0" smtClean="0"/>
                        <a:t>2</a:t>
                      </a:r>
                      <a:r>
                        <a:rPr lang="en-US" baseline="0" dirty="0" smtClean="0"/>
                        <a:t> ns</a:t>
                      </a:r>
                      <a:endParaRPr lang="en-US" dirty="0"/>
                    </a:p>
                  </a:txBody>
                  <a:tcPr/>
                </a:tc>
                <a:tc>
                  <a:txBody>
                    <a:bodyPr/>
                    <a:lstStyle/>
                    <a:p>
                      <a:r>
                        <a:rPr lang="en-US" dirty="0" smtClean="0"/>
                        <a:t>2.4x10</a:t>
                      </a:r>
                      <a:r>
                        <a:rPr lang="en-US" baseline="30000" dirty="0" smtClean="0"/>
                        <a:t>-3</a:t>
                      </a:r>
                      <a:endParaRPr lang="en-US" baseline="30000" dirty="0"/>
                    </a:p>
                  </a:txBody>
                  <a:tcPr/>
                </a:tc>
              </a:tr>
              <a:tr h="608646">
                <a:tc>
                  <a:txBody>
                    <a:bodyPr/>
                    <a:lstStyle/>
                    <a:p>
                      <a:r>
                        <a:rPr lang="en-US" dirty="0" smtClean="0"/>
                        <a:t>Calorimeter photons</a:t>
                      </a:r>
                      <a:endParaRPr lang="en-US" dirty="0"/>
                    </a:p>
                  </a:txBody>
                  <a:tcPr/>
                </a:tc>
                <a:tc>
                  <a:txBody>
                    <a:bodyPr/>
                    <a:lstStyle/>
                    <a:p>
                      <a:pPr algn="ctr"/>
                      <a:r>
                        <a:rPr lang="en-US" dirty="0" smtClean="0"/>
                        <a:t>2 ns</a:t>
                      </a:r>
                      <a:endParaRPr lang="en-US" dirty="0"/>
                    </a:p>
                  </a:txBody>
                  <a:tcPr/>
                </a:tc>
                <a:tc>
                  <a:txBody>
                    <a:bodyPr/>
                    <a:lstStyle/>
                    <a:p>
                      <a:r>
                        <a:rPr lang="en-US" dirty="0" smtClean="0"/>
                        <a:t>2.2x10</a:t>
                      </a:r>
                      <a:r>
                        <a:rPr lang="en-US" baseline="30000" dirty="0" smtClean="0"/>
                        <a:t>-3</a:t>
                      </a:r>
                      <a:endParaRPr lang="en-US" baseline="30000" dirty="0"/>
                    </a:p>
                  </a:txBody>
                  <a:tcPr/>
                </a:tc>
              </a:tr>
            </a:tbl>
          </a:graphicData>
        </a:graphic>
      </p:graphicFrame>
    </p:spTree>
    <p:extLst>
      <p:ext uri="{BB962C8B-B14F-4D97-AF65-F5344CB8AC3E}">
        <p14:creationId xmlns:p14="http://schemas.microsoft.com/office/powerpoint/2010/main" val="357422994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Concluding Remarks</a:t>
            </a: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pPr algn="r"/>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4FA8863F-9730-A244-9B23-8257BEF97903}" type="slidenum">
              <a:rPr lang="en-US" smtClean="0"/>
              <a:pPr/>
              <a:t>57</a:t>
            </a:fld>
            <a:endParaRPr lang="en-US" dirty="0"/>
          </a:p>
        </p:txBody>
      </p:sp>
    </p:spTree>
    <p:extLst>
      <p:ext uri="{BB962C8B-B14F-4D97-AF65-F5344CB8AC3E}">
        <p14:creationId xmlns:p14="http://schemas.microsoft.com/office/powerpoint/2010/main" val="88580405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Thoughts…</a:t>
            </a:r>
            <a:endParaRPr lang="en-US" dirty="0"/>
          </a:p>
        </p:txBody>
      </p:sp>
      <p:sp>
        <p:nvSpPr>
          <p:cNvPr id="3" name="Content Placeholder 2"/>
          <p:cNvSpPr>
            <a:spLocks noGrp="1"/>
          </p:cNvSpPr>
          <p:nvPr>
            <p:ph idx="1"/>
          </p:nvPr>
        </p:nvSpPr>
        <p:spPr>
          <a:xfrm>
            <a:off x="0" y="987426"/>
            <a:ext cx="9144000" cy="5641974"/>
          </a:xfrm>
        </p:spPr>
        <p:txBody>
          <a:bodyPr>
            <a:normAutofit fontScale="77500" lnSpcReduction="20000"/>
          </a:bodyPr>
          <a:lstStyle/>
          <a:p>
            <a:r>
              <a:rPr lang="en-US" dirty="0" smtClean="0">
                <a:solidFill>
                  <a:schemeClr val="accent2">
                    <a:lumMod val="60000"/>
                    <a:lumOff val="40000"/>
                  </a:schemeClr>
                </a:solidFill>
              </a:rPr>
              <a:t>The unique feature of </a:t>
            </a:r>
            <a:r>
              <a:rPr lang="en-US" dirty="0" err="1" smtClean="0">
                <a:solidFill>
                  <a:schemeClr val="accent2">
                    <a:lumMod val="60000"/>
                    <a:lumOff val="40000"/>
                  </a:schemeClr>
                </a:solidFill>
              </a:rPr>
              <a:t>muon</a:t>
            </a:r>
            <a:r>
              <a:rPr lang="en-US" dirty="0" smtClean="0">
                <a:solidFill>
                  <a:schemeClr val="accent2">
                    <a:lumMod val="60000"/>
                    <a:lumOff val="40000"/>
                  </a:schemeClr>
                </a:solidFill>
              </a:rPr>
              <a:t> accelerators is the ability to provide cutting edge performance on both the Intensity and  Energy Frontiers</a:t>
            </a:r>
          </a:p>
          <a:p>
            <a:pPr lvl="1"/>
            <a:r>
              <a:rPr lang="en-US" dirty="0" smtClean="0"/>
              <a:t>This is well-matched to the direction specified by the P5 panel for Fermilab</a:t>
            </a:r>
          </a:p>
          <a:p>
            <a:pPr lvl="1"/>
            <a:r>
              <a:rPr lang="en-US" dirty="0" smtClean="0"/>
              <a:t>The possibilities for a staged approach make this particularly appealing in a time of constrained budgets</a:t>
            </a:r>
          </a:p>
          <a:p>
            <a:pPr lvl="1"/>
            <a:r>
              <a:rPr lang="en-US" dirty="0" err="1" smtClean="0">
                <a:latin typeface="Symbol" charset="2"/>
                <a:cs typeface="Symbol" charset="2"/>
              </a:rPr>
              <a:t>n</a:t>
            </a:r>
            <a:r>
              <a:rPr lang="en-US" dirty="0" err="1" smtClean="0">
                <a:cs typeface="Symbol" charset="2"/>
              </a:rPr>
              <a:t>STORM</a:t>
            </a:r>
            <a:r>
              <a:rPr lang="en-US" dirty="0" smtClean="0">
                <a:cs typeface="Symbol" charset="2"/>
              </a:rPr>
              <a:t> would represent a critical first step in providing a </a:t>
            </a:r>
            <a:r>
              <a:rPr lang="en-US" dirty="0" err="1" smtClean="0">
                <a:cs typeface="Symbol" charset="2"/>
              </a:rPr>
              <a:t>muon</a:t>
            </a:r>
            <a:r>
              <a:rPr lang="en-US" dirty="0" smtClean="0">
                <a:cs typeface="Symbol" charset="2"/>
              </a:rPr>
              <a:t>-based accelerator complex</a:t>
            </a:r>
            <a:endParaRPr lang="en-US" dirty="0" smtClean="0">
              <a:latin typeface="Symbol" charset="2"/>
              <a:cs typeface="Symbol" charset="2"/>
            </a:endParaRPr>
          </a:p>
          <a:p>
            <a:pPr marL="228600" lvl="1" indent="0">
              <a:buNone/>
            </a:pPr>
            <a:endParaRPr lang="en-US" dirty="0" smtClean="0"/>
          </a:p>
          <a:p>
            <a:r>
              <a:rPr lang="en-US" dirty="0" smtClean="0">
                <a:solidFill>
                  <a:schemeClr val="accent5">
                    <a:lumMod val="60000"/>
                    <a:lumOff val="40000"/>
                  </a:schemeClr>
                </a:solidFill>
              </a:rPr>
              <a:t>World leading Intensity Frontier performance could be provided with a Neutrino Factory based on Project X Phase II</a:t>
            </a:r>
          </a:p>
          <a:p>
            <a:pPr lvl="1"/>
            <a:r>
              <a:rPr lang="en-US" dirty="0" smtClean="0"/>
              <a:t>This would also provide the necessary foundation for a return to the Energy Frontier with a </a:t>
            </a:r>
            <a:r>
              <a:rPr lang="en-US" dirty="0" err="1" smtClean="0"/>
              <a:t>muon</a:t>
            </a:r>
            <a:r>
              <a:rPr lang="en-US" dirty="0" smtClean="0"/>
              <a:t> collider on U.S. soil</a:t>
            </a:r>
          </a:p>
          <a:p>
            <a:pPr lvl="1"/>
            <a:endParaRPr lang="en-US" dirty="0" smtClean="0"/>
          </a:p>
          <a:p>
            <a:r>
              <a:rPr lang="en-US" dirty="0" smtClean="0">
                <a:solidFill>
                  <a:srgbClr val="FFFF00"/>
                </a:solidFill>
              </a:rPr>
              <a:t>A </a:t>
            </a:r>
            <a:r>
              <a:rPr lang="en-US" dirty="0" err="1" smtClean="0">
                <a:solidFill>
                  <a:srgbClr val="FFFF00"/>
                </a:solidFill>
              </a:rPr>
              <a:t>Muon</a:t>
            </a:r>
            <a:r>
              <a:rPr lang="en-US" dirty="0" smtClean="0">
                <a:solidFill>
                  <a:srgbClr val="FFFF00"/>
                </a:solidFill>
              </a:rPr>
              <a:t> Collider Higgs Factory</a:t>
            </a:r>
          </a:p>
          <a:p>
            <a:pPr lvl="1"/>
            <a:r>
              <a:rPr lang="en-US" dirty="0"/>
              <a:t>W</a:t>
            </a:r>
            <a:r>
              <a:rPr lang="en-US" dirty="0" smtClean="0"/>
              <a:t>ould provide exquisite energy resolution to directly measure the width of the Higgs.  This capability would be of crucial importance in the MSSM doublet scenario.</a:t>
            </a:r>
          </a:p>
          <a:p>
            <a:pPr marL="228600" lvl="1" indent="0" algn="ctr">
              <a:buNone/>
            </a:pPr>
            <a:r>
              <a:rPr lang="en-US" sz="2800" b="1" i="1" dirty="0">
                <a:solidFill>
                  <a:srgbClr val="FF0000"/>
                </a:solidFill>
              </a:rPr>
              <a:t>T</a:t>
            </a:r>
            <a:r>
              <a:rPr lang="en-US" sz="2800" b="1" i="1" dirty="0" smtClean="0">
                <a:solidFill>
                  <a:srgbClr val="FF0000"/>
                </a:solidFill>
              </a:rPr>
              <a:t>he first collider on the path to a </a:t>
            </a:r>
          </a:p>
          <a:p>
            <a:pPr marL="228600" lvl="1" indent="0" algn="ctr">
              <a:buNone/>
            </a:pPr>
            <a:r>
              <a:rPr lang="en-US" sz="2800" b="1" i="1" dirty="0" smtClean="0">
                <a:solidFill>
                  <a:srgbClr val="FF0000"/>
                </a:solidFill>
              </a:rPr>
              <a:t>multi-</a:t>
            </a:r>
            <a:r>
              <a:rPr lang="en-US" sz="2800" b="1" i="1" dirty="0" err="1" smtClean="0">
                <a:solidFill>
                  <a:srgbClr val="FF0000"/>
                </a:solidFill>
              </a:rPr>
              <a:t>TeV</a:t>
            </a:r>
            <a:r>
              <a:rPr lang="en-US" sz="2800" b="1" i="1" dirty="0" smtClean="0">
                <a:solidFill>
                  <a:srgbClr val="FF0000"/>
                </a:solidFill>
              </a:rPr>
              <a:t> Energy Frontier machine?</a:t>
            </a:r>
            <a:endParaRPr lang="en-US" sz="2800" b="1" i="1" dirty="0">
              <a:solidFill>
                <a:srgbClr val="FF0000"/>
              </a:solidFill>
            </a:endParaRPr>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98817235-C917-8F48-A936-FEF3725D9AF4}" type="slidenum">
              <a:rPr lang="en-US" smtClean="0"/>
              <a:t>58</a:t>
            </a:fld>
            <a:endParaRPr lang="en-US"/>
          </a:p>
        </p:txBody>
      </p:sp>
    </p:spTree>
    <p:extLst>
      <p:ext uri="{BB962C8B-B14F-4D97-AF65-F5344CB8AC3E}">
        <p14:creationId xmlns:p14="http://schemas.microsoft.com/office/powerpoint/2010/main" val="3203930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 calcmode="lin" valueType="num">
                                      <p:cBhvr additive="base">
                                        <p:cTn id="4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1" y="990600"/>
            <a:ext cx="3873501" cy="5195970"/>
          </a:xfrm>
        </p:spPr>
        <p:txBody>
          <a:bodyPr>
            <a:normAutofit lnSpcReduction="10000"/>
          </a:bodyPr>
          <a:lstStyle/>
          <a:p>
            <a:pPr marL="406400" indent="-406400"/>
            <a:r>
              <a:rPr lang="en-US" dirty="0" smtClean="0"/>
              <a:t>Through the end of this decade, the primary goal of MAP is demonstrating the feasibility of key concepts needed for a neutrino factory and </a:t>
            </a:r>
            <a:r>
              <a:rPr lang="en-US" dirty="0" err="1" smtClean="0"/>
              <a:t>muon</a:t>
            </a:r>
            <a:r>
              <a:rPr lang="en-US" dirty="0" smtClean="0"/>
              <a:t> collider</a:t>
            </a:r>
          </a:p>
          <a:p>
            <a:pPr marL="406400" indent="-406400">
              <a:buNone/>
            </a:pPr>
            <a:r>
              <a:rPr lang="en-US" dirty="0" smtClean="0">
                <a:latin typeface="Wingdings 3" charset="2"/>
                <a:cs typeface="Wingdings 3" charset="2"/>
              </a:rPr>
              <a:t>a</a:t>
            </a:r>
            <a:r>
              <a:rPr lang="en-US" dirty="0" smtClean="0">
                <a:cs typeface="Wingdings 3" charset="2"/>
              </a:rPr>
              <a:t> Thus e</a:t>
            </a:r>
            <a:r>
              <a:rPr lang="en-US" dirty="0" smtClean="0"/>
              <a:t>nabling an informed decision on the path forward for the HEP community</a:t>
            </a:r>
          </a:p>
          <a:p>
            <a:endParaRPr lang="en-US" dirty="0"/>
          </a:p>
        </p:txBody>
      </p:sp>
      <p:sp>
        <p:nvSpPr>
          <p:cNvPr id="4" name="Date Placeholder 3"/>
          <p:cNvSpPr>
            <a:spLocks noGrp="1"/>
          </p:cNvSpPr>
          <p:nvPr>
            <p:ph type="dt" sz="half" idx="10"/>
          </p:nvPr>
        </p:nvSpPr>
        <p:spPr/>
        <p:txBody>
          <a:bodyPr/>
          <a:lstStyle/>
          <a:p>
            <a:r>
              <a:rPr lang="en-US" smtClean="0"/>
              <a:t>September 19, 2013</a:t>
            </a:r>
            <a:endParaRPr lang="en-US" dirty="0"/>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31A889FD-0FCF-D447-9510-B18AD815D43D}" type="slidenum">
              <a:rPr lang="en-US" smtClean="0"/>
              <a:t>59</a:t>
            </a:fld>
            <a:endParaRPr lang="en-US"/>
          </a:p>
        </p:txBody>
      </p:sp>
      <p:pic>
        <p:nvPicPr>
          <p:cNvPr id="7" name="Picture 6"/>
          <p:cNvPicPr>
            <a:picLocks noChangeAspect="1"/>
          </p:cNvPicPr>
          <p:nvPr/>
        </p:nvPicPr>
        <p:blipFill rotWithShape="1">
          <a:blip r:embed="rId2"/>
          <a:srcRect l="24766" t="14103" r="5504" b="4896"/>
          <a:stretch/>
        </p:blipFill>
        <p:spPr>
          <a:xfrm>
            <a:off x="3950869" y="1074925"/>
            <a:ext cx="5155032" cy="4627375"/>
          </a:xfrm>
          <a:prstGeom prst="rect">
            <a:avLst/>
          </a:prstGeom>
        </p:spPr>
      </p:pic>
      <p:sp>
        <p:nvSpPr>
          <p:cNvPr id="8" name="Rectangle 7"/>
          <p:cNvSpPr/>
          <p:nvPr/>
        </p:nvSpPr>
        <p:spPr>
          <a:xfrm>
            <a:off x="5513507" y="1354436"/>
            <a:ext cx="3631860" cy="457390"/>
          </a:xfrm>
          <a:prstGeom prst="rect">
            <a:avLst/>
          </a:prstGeom>
          <a:noFill/>
        </p:spPr>
        <p:txBody>
          <a:bodyPr wrap="none" lIns="91429" tIns="45714" rIns="91429" bIns="45714">
            <a:spAutoFit/>
          </a:bodyPr>
          <a:lstStyle/>
          <a:p>
            <a:pPr algn="ctr"/>
            <a:r>
              <a:rPr lang="en-US" b="1" dirty="0" err="1"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Muon</a:t>
            </a:r>
            <a:r>
              <a:rPr lang="en-US"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 Collider Concept</a:t>
            </a:r>
            <a:endParaRPr lang="en-US"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
        <p:nvSpPr>
          <p:cNvPr id="9" name="Rounded Rectangle 8"/>
          <p:cNvSpPr/>
          <p:nvPr/>
        </p:nvSpPr>
        <p:spPr>
          <a:xfrm>
            <a:off x="469900" y="5905500"/>
            <a:ext cx="8318500" cy="482600"/>
          </a:xfrm>
          <a:prstGeom prst="roundRect">
            <a:avLst/>
          </a:prstGeom>
        </p:spPr>
        <p:style>
          <a:lnRef idx="3">
            <a:schemeClr val="lt1"/>
          </a:lnRef>
          <a:fillRef idx="1">
            <a:schemeClr val="accent4"/>
          </a:fillRef>
          <a:effectRef idx="1">
            <a:schemeClr val="accent4"/>
          </a:effectRef>
          <a:fontRef idx="minor">
            <a:schemeClr val="lt1"/>
          </a:fontRef>
        </p:style>
        <p:txBody>
          <a:bodyPr rtlCol="0" anchor="t" anchorCtr="0"/>
          <a:lstStyle/>
          <a:p>
            <a:pPr algn="ctr"/>
            <a:r>
              <a:rPr lang="en-US" sz="2400" dirty="0" smtClean="0">
                <a:solidFill>
                  <a:schemeClr val="bg1"/>
                </a:solidFill>
              </a:rPr>
              <a:t>A challenging, but promising, R&amp;D program is underway!</a:t>
            </a:r>
            <a:endParaRPr lang="en-US" sz="2400" dirty="0">
              <a:solidFill>
                <a:schemeClr val="bg1"/>
              </a:solidFill>
            </a:endParaRPr>
          </a:p>
        </p:txBody>
      </p:sp>
    </p:spTree>
    <p:extLst>
      <p:ext uri="{BB962C8B-B14F-4D97-AF65-F5344CB8AC3E}">
        <p14:creationId xmlns:p14="http://schemas.microsoft.com/office/powerpoint/2010/main" val="2331177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Muon</a:t>
            </a:r>
            <a:r>
              <a:rPr lang="en-US" dirty="0" smtClean="0"/>
              <a:t> (</a:t>
            </a:r>
            <a:r>
              <a:rPr lang="en-US" i="1" dirty="0" err="1" smtClean="0">
                <a:latin typeface="Symbol" charset="2"/>
                <a:cs typeface="Symbol" charset="2"/>
              </a:rPr>
              <a:t>m</a:t>
            </a:r>
            <a:r>
              <a:rPr lang="en-US" i="1" baseline="30000" dirty="0" err="1" smtClean="0">
                <a:latin typeface="Symbol" charset="2"/>
                <a:cs typeface="Symbol" charset="2"/>
              </a:rPr>
              <a:t>+</a:t>
            </a:r>
            <a:r>
              <a:rPr lang="en-US" i="1" dirty="0" err="1" smtClean="0">
                <a:latin typeface="Symbol" charset="2"/>
                <a:cs typeface="Symbol" charset="2"/>
              </a:rPr>
              <a:t>m</a:t>
            </a:r>
            <a:r>
              <a:rPr lang="en-US" i="1" baseline="30000" dirty="0" smtClean="0">
                <a:latin typeface="Symbol" charset="2"/>
                <a:cs typeface="Symbol" charset="2"/>
              </a:rPr>
              <a:t>-</a:t>
            </a:r>
            <a:r>
              <a:rPr lang="en-US" dirty="0" smtClean="0">
                <a:latin typeface="Symbol" charset="2"/>
                <a:cs typeface="Symbol" charset="2"/>
              </a:rPr>
              <a:t>)</a:t>
            </a:r>
            <a:r>
              <a:rPr lang="en-US" dirty="0" smtClean="0"/>
              <a:t> Colliders </a:t>
            </a:r>
            <a:r>
              <a:rPr lang="en-US" dirty="0" err="1" smtClean="0"/>
              <a:t>vs</a:t>
            </a:r>
            <a:r>
              <a:rPr lang="en-US" dirty="0" smtClean="0"/>
              <a:t> Electron-Positron Colliders (I)</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Now – why a </a:t>
            </a:r>
            <a:r>
              <a:rPr lang="en-US" dirty="0" err="1" smtClean="0"/>
              <a:t>muon</a:t>
            </a:r>
            <a:r>
              <a:rPr lang="en-US" dirty="0" smtClean="0"/>
              <a:t> collider?</a:t>
            </a:r>
          </a:p>
          <a:p>
            <a:r>
              <a:rPr lang="en-US" dirty="0" smtClean="0"/>
              <a:t>s-Channel Production</a:t>
            </a:r>
          </a:p>
          <a:p>
            <a:pPr lvl="1"/>
            <a:r>
              <a:rPr lang="en-US" dirty="0" smtClean="0"/>
              <a:t>When 2 particles annihilate with the correct quantum numbers to produce a single final state.  Examples:</a:t>
            </a:r>
            <a:endParaRPr lang="en-US" i="1" dirty="0" smtClean="0">
              <a:latin typeface="Times New Roman"/>
              <a:cs typeface="Times New Roman"/>
            </a:endParaRPr>
          </a:p>
          <a:p>
            <a:pPr lvl="1">
              <a:buNone/>
            </a:pPr>
            <a:r>
              <a:rPr lang="en-US" i="1" dirty="0">
                <a:solidFill>
                  <a:schemeClr val="bg2"/>
                </a:solidFill>
                <a:latin typeface="Times New Roman"/>
                <a:cs typeface="Times New Roman"/>
              </a:rPr>
              <a:t>	</a:t>
            </a:r>
            <a:r>
              <a:rPr lang="en-US" i="1" dirty="0" err="1" smtClean="0">
                <a:solidFill>
                  <a:schemeClr val="bg2"/>
                </a:solidFill>
                <a:latin typeface="Times New Roman"/>
                <a:cs typeface="Times New Roman"/>
              </a:rPr>
              <a:t>e</a:t>
            </a:r>
            <a:r>
              <a:rPr lang="en-US" i="1" baseline="30000" dirty="0" err="1">
                <a:solidFill>
                  <a:schemeClr val="bg2"/>
                </a:solidFill>
                <a:latin typeface="Symbol" charset="2"/>
                <a:cs typeface="Symbol" charset="2"/>
              </a:rPr>
              <a:t>+</a:t>
            </a:r>
            <a:r>
              <a:rPr lang="en-US" i="1" dirty="0" err="1">
                <a:solidFill>
                  <a:schemeClr val="bg2"/>
                </a:solidFill>
                <a:latin typeface="Times New Roman"/>
                <a:cs typeface="Times New Roman"/>
              </a:rPr>
              <a:t>e</a:t>
            </a:r>
            <a:r>
              <a:rPr lang="en-US" i="1" baseline="30000" dirty="0">
                <a:solidFill>
                  <a:schemeClr val="bg2"/>
                </a:solidFill>
                <a:latin typeface="Symbol" charset="2"/>
                <a:cs typeface="Symbol" charset="2"/>
              </a:rPr>
              <a:t>-</a:t>
            </a:r>
            <a:r>
              <a:rPr lang="en-US" dirty="0">
                <a:solidFill>
                  <a:schemeClr val="bg2"/>
                </a:solidFill>
                <a:latin typeface="Symbol" charset="2"/>
                <a:cs typeface="Symbol" charset="2"/>
              </a:rPr>
              <a:t> </a:t>
            </a:r>
            <a:r>
              <a:rPr lang="en-US" dirty="0">
                <a:solidFill>
                  <a:schemeClr val="bg2"/>
                </a:solidFill>
                <a:latin typeface="Wingdings 3" charset="2"/>
                <a:cs typeface="Wingdings 3" charset="2"/>
              </a:rPr>
              <a:t>g</a:t>
            </a:r>
            <a:r>
              <a:rPr lang="en-US" dirty="0">
                <a:solidFill>
                  <a:schemeClr val="bg2"/>
                </a:solidFill>
                <a:latin typeface="Times New Roman"/>
                <a:cs typeface="Times New Roman"/>
              </a:rPr>
              <a:t> </a:t>
            </a:r>
            <a:r>
              <a:rPr lang="en-US" i="1" dirty="0">
                <a:solidFill>
                  <a:schemeClr val="bg2"/>
                </a:solidFill>
                <a:latin typeface="Times New Roman"/>
                <a:cs typeface="Times New Roman"/>
              </a:rPr>
              <a:t>Higgs</a:t>
            </a:r>
            <a:r>
              <a:rPr lang="en-US" b="1" dirty="0">
                <a:solidFill>
                  <a:schemeClr val="bg2"/>
                </a:solidFill>
                <a:cs typeface="Times New Roman"/>
              </a:rPr>
              <a:t>		</a:t>
            </a:r>
            <a:r>
              <a:rPr lang="en-US" b="1" dirty="0" smtClean="0">
                <a:solidFill>
                  <a:schemeClr val="bg2"/>
                </a:solidFill>
                <a:cs typeface="Times New Roman"/>
              </a:rPr>
              <a:t> OR</a:t>
            </a:r>
            <a:r>
              <a:rPr lang="en-US" dirty="0">
                <a:solidFill>
                  <a:schemeClr val="bg2"/>
                </a:solidFill>
                <a:latin typeface="Times New Roman"/>
                <a:cs typeface="Times New Roman"/>
              </a:rPr>
              <a:t>	</a:t>
            </a:r>
            <a:r>
              <a:rPr lang="en-US" dirty="0" smtClean="0">
                <a:solidFill>
                  <a:schemeClr val="bg2"/>
                </a:solidFill>
                <a:latin typeface="Times New Roman"/>
                <a:cs typeface="Times New Roman"/>
              </a:rPr>
              <a:t>	</a:t>
            </a:r>
            <a:r>
              <a:rPr lang="en-US" i="1" dirty="0" err="1" smtClean="0">
                <a:solidFill>
                  <a:schemeClr val="bg2"/>
                </a:solidFill>
                <a:latin typeface="Symbol" charset="2"/>
                <a:cs typeface="Symbol" charset="2"/>
              </a:rPr>
              <a:t>m</a:t>
            </a:r>
            <a:r>
              <a:rPr lang="en-US" i="1" baseline="30000" dirty="0" err="1">
                <a:solidFill>
                  <a:schemeClr val="bg2"/>
                </a:solidFill>
                <a:latin typeface="Symbol" charset="2"/>
                <a:cs typeface="Symbol" charset="2"/>
              </a:rPr>
              <a:t>+</a:t>
            </a:r>
            <a:r>
              <a:rPr lang="en-US" i="1" dirty="0" err="1">
                <a:solidFill>
                  <a:schemeClr val="bg2"/>
                </a:solidFill>
                <a:latin typeface="Symbol" charset="2"/>
                <a:cs typeface="Symbol" charset="2"/>
              </a:rPr>
              <a:t>m</a:t>
            </a:r>
            <a:r>
              <a:rPr lang="en-US" i="1" baseline="30000" dirty="0">
                <a:solidFill>
                  <a:schemeClr val="bg2"/>
                </a:solidFill>
                <a:latin typeface="Symbol" charset="2"/>
                <a:cs typeface="Symbol" charset="2"/>
              </a:rPr>
              <a:t>-</a:t>
            </a:r>
            <a:r>
              <a:rPr lang="en-US" i="1" dirty="0">
                <a:solidFill>
                  <a:schemeClr val="bg2"/>
                </a:solidFill>
                <a:latin typeface="Symbol" charset="2"/>
                <a:cs typeface="Symbol" charset="2"/>
              </a:rPr>
              <a:t> </a:t>
            </a:r>
            <a:r>
              <a:rPr lang="en-US" dirty="0">
                <a:solidFill>
                  <a:schemeClr val="bg2"/>
                </a:solidFill>
                <a:latin typeface="Wingdings 3" charset="2"/>
                <a:cs typeface="Wingdings 3" charset="2"/>
              </a:rPr>
              <a:t>g</a:t>
            </a:r>
            <a:r>
              <a:rPr lang="en-US" dirty="0">
                <a:solidFill>
                  <a:schemeClr val="bg2"/>
                </a:solidFill>
                <a:latin typeface="Times New Roman"/>
                <a:cs typeface="Times New Roman"/>
              </a:rPr>
              <a:t> </a:t>
            </a:r>
            <a:r>
              <a:rPr lang="en-US" i="1" dirty="0" smtClean="0">
                <a:solidFill>
                  <a:schemeClr val="bg2"/>
                </a:solidFill>
                <a:latin typeface="Times New Roman"/>
                <a:cs typeface="Times New Roman"/>
              </a:rPr>
              <a:t>Higgs</a:t>
            </a:r>
            <a:endParaRPr lang="en-US" dirty="0" smtClean="0">
              <a:solidFill>
                <a:schemeClr val="bg2"/>
              </a:solidFill>
            </a:endParaRPr>
          </a:p>
          <a:p>
            <a:pPr lvl="1"/>
            <a:r>
              <a:rPr lang="en-US" dirty="0" smtClean="0"/>
              <a:t>The cross section for this process scales as </a:t>
            </a:r>
            <a:r>
              <a:rPr lang="en-US" i="1" dirty="0" smtClean="0">
                <a:solidFill>
                  <a:srgbClr val="FFFF00"/>
                </a:solidFill>
                <a:latin typeface="Times New Roman"/>
                <a:cs typeface="Times New Roman"/>
              </a:rPr>
              <a:t>m</a:t>
            </a:r>
            <a:r>
              <a:rPr lang="en-US" i="1" baseline="30000" dirty="0" smtClean="0">
                <a:solidFill>
                  <a:srgbClr val="FFFF00"/>
                </a:solidFill>
                <a:latin typeface="Times New Roman"/>
                <a:cs typeface="Times New Roman"/>
              </a:rPr>
              <a:t>2</a:t>
            </a:r>
            <a:r>
              <a:rPr lang="en-US" i="1" dirty="0" smtClean="0">
                <a:latin typeface="Times New Roman"/>
                <a:cs typeface="Times New Roman"/>
              </a:rPr>
              <a:t> </a:t>
            </a:r>
            <a:r>
              <a:rPr lang="en-US" dirty="0" smtClean="0"/>
              <a:t>of the colliding particles, so:</a:t>
            </a:r>
          </a:p>
          <a:p>
            <a:pPr lvl="1"/>
            <a:endParaRPr lang="en-US" dirty="0"/>
          </a:p>
          <a:p>
            <a:pPr marL="576263" lvl="2" indent="0">
              <a:buNone/>
            </a:pPr>
            <a:endParaRPr lang="en-US" i="1" dirty="0" smtClean="0">
              <a:solidFill>
                <a:srgbClr val="FF0000"/>
              </a:solidFill>
              <a:latin typeface="Times New Roman"/>
              <a:cs typeface="Times New Roman"/>
            </a:endParaRPr>
          </a:p>
          <a:p>
            <a:pPr lvl="1"/>
            <a:endParaRPr lang="en-US" dirty="0" smtClean="0"/>
          </a:p>
          <a:p>
            <a:pPr lvl="1"/>
            <a:endParaRPr lang="en-US" dirty="0" smtClean="0"/>
          </a:p>
          <a:p>
            <a:pPr lvl="1"/>
            <a:r>
              <a:rPr lang="en-US" dirty="0"/>
              <a:t>Thus a </a:t>
            </a:r>
            <a:r>
              <a:rPr lang="en-US" dirty="0" err="1"/>
              <a:t>muon</a:t>
            </a:r>
            <a:r>
              <a:rPr lang="en-US" dirty="0"/>
              <a:t> collider offers the potential to probe the Higgs resonance directly </a:t>
            </a:r>
            <a:endParaRPr lang="en-US" dirty="0" smtClean="0"/>
          </a:p>
          <a:p>
            <a:pPr lvl="2"/>
            <a:r>
              <a:rPr lang="en-US" sz="2400" dirty="0" smtClean="0"/>
              <a:t>The luminosity required is not so large</a:t>
            </a:r>
          </a:p>
          <a:p>
            <a:pPr lvl="2"/>
            <a:r>
              <a:rPr lang="en-US" sz="2400" dirty="0" smtClean="0"/>
              <a:t>A precision scan capability is particularly interesting in the case of a richer Higgs structure (</a:t>
            </a:r>
            <a:r>
              <a:rPr lang="en-US" sz="2400" dirty="0" err="1" smtClean="0"/>
              <a:t>eg</a:t>
            </a:r>
            <a:r>
              <a:rPr lang="en-US" sz="2400" dirty="0" smtClean="0"/>
              <a:t>, a Higgs doublet)</a:t>
            </a:r>
            <a:endParaRPr lang="en-US" sz="2400" dirty="0"/>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8A5FAC83-C8C4-8046-B35B-A89823688311}" type="slidenum">
              <a:rPr lang="en-US" smtClean="0"/>
              <a:t>6</a:t>
            </a:fld>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314518477"/>
              </p:ext>
            </p:extLst>
          </p:nvPr>
        </p:nvGraphicFramePr>
        <p:xfrm>
          <a:off x="1028700" y="3130549"/>
          <a:ext cx="7747000" cy="1400333"/>
        </p:xfrm>
        <a:graphic>
          <a:graphicData uri="http://schemas.openxmlformats.org/presentationml/2006/ole">
            <mc:AlternateContent xmlns:mc="http://schemas.openxmlformats.org/markup-compatibility/2006">
              <mc:Choice xmlns:v="urn:schemas-microsoft-com:vml" Requires="v">
                <p:oleObj spid="_x0000_s16394" name="Equation" r:id="rId3" imgW="4356100" imgH="787400" progId="Equation.DSMT4">
                  <p:embed/>
                </p:oleObj>
              </mc:Choice>
              <mc:Fallback>
                <p:oleObj name="Equation" r:id="rId3" imgW="4356100" imgH="787400" progId="Equation.DSMT4">
                  <p:embed/>
                  <p:pic>
                    <p:nvPicPr>
                      <p:cNvPr id="0" name=""/>
                      <p:cNvPicPr/>
                      <p:nvPr/>
                    </p:nvPicPr>
                    <p:blipFill>
                      <a:blip r:embed="rId4"/>
                      <a:stretch>
                        <a:fillRect/>
                      </a:stretch>
                    </p:blipFill>
                    <p:spPr>
                      <a:xfrm>
                        <a:off x="1028700" y="3130549"/>
                        <a:ext cx="7747000" cy="1400333"/>
                      </a:xfrm>
                      <a:prstGeom prst="rect">
                        <a:avLst/>
                      </a:prstGeom>
                    </p:spPr>
                  </p:pic>
                </p:oleObj>
              </mc:Fallback>
            </mc:AlternateContent>
          </a:graphicData>
        </a:graphic>
      </p:graphicFrame>
    </p:spTree>
    <p:extLst>
      <p:ext uri="{BB962C8B-B14F-4D97-AF65-F5344CB8AC3E}">
        <p14:creationId xmlns:p14="http://schemas.microsoft.com/office/powerpoint/2010/main" val="394665562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Muon</a:t>
            </a:r>
            <a:r>
              <a:rPr lang="en-US" dirty="0" smtClean="0"/>
              <a:t> Accelerator Program Contacts</a:t>
            </a:r>
            <a:endParaRPr lang="en-US" dirty="0"/>
          </a:p>
        </p:txBody>
      </p:sp>
      <p:sp>
        <p:nvSpPr>
          <p:cNvPr id="8" name="Content Placeholder 7"/>
          <p:cNvSpPr>
            <a:spLocks noGrp="1"/>
          </p:cNvSpPr>
          <p:nvPr>
            <p:ph idx="1"/>
          </p:nvPr>
        </p:nvSpPr>
        <p:spPr>
          <a:xfrm>
            <a:off x="190500" y="1206500"/>
            <a:ext cx="8851900" cy="5183270"/>
          </a:xfrm>
        </p:spPr>
        <p:txBody>
          <a:bodyPr>
            <a:normAutofit fontScale="92500" lnSpcReduction="10000"/>
          </a:bodyPr>
          <a:lstStyle/>
          <a:p>
            <a:r>
              <a:rPr lang="en-US" dirty="0" smtClean="0"/>
              <a:t>MAP Web-Site:	</a:t>
            </a:r>
            <a:r>
              <a:rPr lang="en-US" dirty="0">
                <a:hlinkClick r:id="rId2"/>
              </a:rPr>
              <a:t>http://map.fnal.gov</a:t>
            </a:r>
            <a:r>
              <a:rPr lang="en-US" dirty="0" smtClean="0">
                <a:hlinkClick r:id="rId2"/>
              </a:rPr>
              <a:t>/</a:t>
            </a:r>
            <a:endParaRPr lang="en-US" dirty="0" smtClean="0"/>
          </a:p>
          <a:p>
            <a:r>
              <a:rPr lang="en-US" dirty="0" smtClean="0"/>
              <a:t>MAP Management Team:</a:t>
            </a:r>
          </a:p>
          <a:p>
            <a:pPr marL="0" indent="0">
              <a:buNone/>
            </a:pPr>
            <a:r>
              <a:rPr lang="en-US" dirty="0"/>
              <a:t>	</a:t>
            </a:r>
            <a:r>
              <a:rPr lang="en-US" sz="2400" dirty="0" smtClean="0"/>
              <a:t>Mark Palmer, Director:  </a:t>
            </a:r>
            <a:r>
              <a:rPr lang="en-US" sz="2400" dirty="0" smtClean="0">
                <a:hlinkClick r:id="rId3"/>
              </a:rPr>
              <a:t>mapalmer@fnal.gov</a:t>
            </a:r>
            <a:endParaRPr lang="en-US" sz="2400" dirty="0" smtClean="0"/>
          </a:p>
          <a:p>
            <a:pPr marL="0" indent="0">
              <a:buNone/>
            </a:pPr>
            <a:r>
              <a:rPr lang="en-US" sz="2400" dirty="0"/>
              <a:t>	</a:t>
            </a:r>
            <a:r>
              <a:rPr lang="en-US" sz="2400" dirty="0" smtClean="0"/>
              <a:t>Robert </a:t>
            </a:r>
            <a:r>
              <a:rPr lang="en-US" sz="2400" dirty="0" err="1" smtClean="0"/>
              <a:t>Ryne</a:t>
            </a:r>
            <a:r>
              <a:rPr lang="en-US" sz="2400" dirty="0" smtClean="0"/>
              <a:t>, L1 Manager for Design and Simulation:</a:t>
            </a:r>
            <a:br>
              <a:rPr lang="en-US" sz="2400" dirty="0" smtClean="0"/>
            </a:br>
            <a:r>
              <a:rPr lang="en-US" sz="2400" dirty="0" smtClean="0"/>
              <a:t>	</a:t>
            </a:r>
            <a:r>
              <a:rPr lang="en-US" sz="2400" dirty="0" smtClean="0">
                <a:hlinkClick r:id="rId4"/>
              </a:rPr>
              <a:t>rdryne@lbl.gov</a:t>
            </a:r>
            <a:endParaRPr lang="en-US" sz="2400" dirty="0" smtClean="0"/>
          </a:p>
          <a:p>
            <a:pPr marL="0" indent="0">
              <a:buNone/>
            </a:pPr>
            <a:r>
              <a:rPr lang="en-US" sz="2400" dirty="0"/>
              <a:t>	</a:t>
            </a:r>
            <a:r>
              <a:rPr lang="en-US" sz="2400" dirty="0" smtClean="0"/>
              <a:t>Alan </a:t>
            </a:r>
            <a:r>
              <a:rPr lang="en-US" sz="2400" dirty="0" err="1" smtClean="0"/>
              <a:t>Bross</a:t>
            </a:r>
            <a:r>
              <a:rPr lang="en-US" sz="2400" dirty="0" smtClean="0"/>
              <a:t>, L1 Manager for Technology Development:</a:t>
            </a:r>
            <a:br>
              <a:rPr lang="en-US" sz="2400" dirty="0" smtClean="0"/>
            </a:br>
            <a:r>
              <a:rPr lang="en-US" sz="2400" dirty="0" smtClean="0"/>
              <a:t>	</a:t>
            </a:r>
            <a:r>
              <a:rPr lang="en-US" sz="2400" dirty="0" smtClean="0">
                <a:hlinkClick r:id="rId5"/>
              </a:rPr>
              <a:t>bross@fnal.gov</a:t>
            </a:r>
            <a:endParaRPr lang="en-US" sz="2400" dirty="0" smtClean="0"/>
          </a:p>
          <a:p>
            <a:pPr marL="0" indent="0">
              <a:buNone/>
            </a:pPr>
            <a:r>
              <a:rPr lang="en-US" sz="2400" dirty="0"/>
              <a:t>	</a:t>
            </a:r>
            <a:r>
              <a:rPr lang="en-US" sz="2400" dirty="0" smtClean="0"/>
              <a:t>Daniel Kaplan, L1 Manager for Systems Demonstrations:</a:t>
            </a:r>
            <a:br>
              <a:rPr lang="en-US" sz="2400" dirty="0" smtClean="0"/>
            </a:br>
            <a:r>
              <a:rPr lang="en-US" sz="2400" dirty="0" smtClean="0"/>
              <a:t>	</a:t>
            </a:r>
            <a:r>
              <a:rPr lang="en-US" sz="2400" dirty="0" smtClean="0">
                <a:hlinkClick r:id="rId6"/>
              </a:rPr>
              <a:t>kaplan@iit.edu</a:t>
            </a:r>
            <a:endParaRPr lang="en-US" sz="2400" dirty="0" smtClean="0"/>
          </a:p>
          <a:p>
            <a:pPr marL="0" indent="0">
              <a:buNone/>
            </a:pPr>
            <a:r>
              <a:rPr lang="en-US" sz="2400" dirty="0"/>
              <a:t>	</a:t>
            </a:r>
            <a:r>
              <a:rPr lang="en-US" sz="2400" dirty="0" smtClean="0"/>
              <a:t>Ron Lipton, L1 Manager for Detectors and Physics:</a:t>
            </a:r>
            <a:br>
              <a:rPr lang="en-US" sz="2400" dirty="0" smtClean="0"/>
            </a:br>
            <a:r>
              <a:rPr lang="en-US" sz="2400" dirty="0" smtClean="0"/>
              <a:t>	</a:t>
            </a:r>
            <a:r>
              <a:rPr lang="en-US" sz="2400" dirty="0" smtClean="0">
                <a:hlinkClick r:id="rId7"/>
              </a:rPr>
              <a:t>lipton@fnal.gov</a:t>
            </a:r>
            <a:endParaRPr lang="en-US" sz="2400" dirty="0" smtClean="0"/>
          </a:p>
          <a:p>
            <a:r>
              <a:rPr lang="en-US" dirty="0" smtClean="0"/>
              <a:t>US HEP Community Planning Effort</a:t>
            </a:r>
          </a:p>
          <a:p>
            <a:pPr marL="0" indent="0">
              <a:buNone/>
            </a:pPr>
            <a:r>
              <a:rPr lang="en-US" sz="2400" dirty="0" smtClean="0"/>
              <a:t>	Jean-Pierre </a:t>
            </a:r>
            <a:r>
              <a:rPr lang="en-US" sz="2400" dirty="0" err="1" smtClean="0"/>
              <a:t>Delahaye</a:t>
            </a:r>
            <a:r>
              <a:rPr lang="en-US" sz="2400" dirty="0" smtClean="0"/>
              <a:t>, </a:t>
            </a:r>
            <a:r>
              <a:rPr lang="en-US" sz="2400" dirty="0" err="1" smtClean="0"/>
              <a:t>Muon</a:t>
            </a:r>
            <a:r>
              <a:rPr lang="en-US" sz="2400" dirty="0" smtClean="0"/>
              <a:t> Accelerator Staging Study</a:t>
            </a:r>
            <a:br>
              <a:rPr lang="en-US" sz="2400" dirty="0" smtClean="0"/>
            </a:br>
            <a:r>
              <a:rPr lang="en-US" sz="2400" dirty="0" smtClean="0"/>
              <a:t>	</a:t>
            </a:r>
            <a:r>
              <a:rPr lang="en-US" sz="2400" dirty="0" smtClean="0">
                <a:hlinkClick r:id="rId8"/>
              </a:rPr>
              <a:t>jpd@slac.stanford.edu</a:t>
            </a: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dirty="0" smtClean="0"/>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4FA8863F-9730-A244-9B23-8257BEF97903}" type="slidenum">
              <a:rPr lang="en-US" smtClean="0"/>
              <a:pPr/>
              <a:t>60</a:t>
            </a:fld>
            <a:endParaRPr lang="en-US"/>
          </a:p>
        </p:txBody>
      </p:sp>
    </p:spTree>
    <p:extLst>
      <p:ext uri="{BB962C8B-B14F-4D97-AF65-F5344CB8AC3E}">
        <p14:creationId xmlns:p14="http://schemas.microsoft.com/office/powerpoint/2010/main" val="78347016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215900" y="1130082"/>
            <a:ext cx="8826334" cy="5159750"/>
          </a:xfrm>
        </p:spPr>
        <p:txBody>
          <a:bodyPr>
            <a:normAutofit fontScale="92500" lnSpcReduction="20000"/>
          </a:bodyPr>
          <a:lstStyle/>
          <a:p>
            <a:pPr marL="0" indent="0">
              <a:lnSpc>
                <a:spcPct val="100000"/>
              </a:lnSpc>
              <a:buNone/>
            </a:pPr>
            <a:endParaRPr lang="en-US" dirty="0" smtClean="0"/>
          </a:p>
          <a:p>
            <a:pPr marL="0" indent="0">
              <a:lnSpc>
                <a:spcPct val="100000"/>
              </a:lnSpc>
              <a:buNone/>
            </a:pPr>
            <a:r>
              <a:rPr lang="en-US" dirty="0" smtClean="0"/>
              <a:t>I would personally like to thank Steve Geer, Mike </a:t>
            </a:r>
            <a:r>
              <a:rPr lang="en-US" dirty="0" err="1" smtClean="0"/>
              <a:t>Zisman</a:t>
            </a:r>
            <a:r>
              <a:rPr lang="en-US" dirty="0" smtClean="0"/>
              <a:t>, Bob Palmer as well as the MAP L1 &amp; L2 managers for their help in familiarizing me with the program since I took over as director a year ago</a:t>
            </a:r>
          </a:p>
          <a:p>
            <a:pPr marL="0" indent="0">
              <a:lnSpc>
                <a:spcPct val="100000"/>
              </a:lnSpc>
              <a:buNone/>
            </a:pPr>
            <a:endParaRPr lang="en-US" dirty="0"/>
          </a:p>
          <a:p>
            <a:pPr marL="0" indent="0">
              <a:lnSpc>
                <a:spcPct val="100000"/>
              </a:lnSpc>
              <a:buNone/>
            </a:pPr>
            <a:r>
              <a:rPr lang="en-US" dirty="0" smtClean="0"/>
              <a:t>The MAP Effort - </a:t>
            </a:r>
          </a:p>
          <a:p>
            <a:r>
              <a:rPr lang="en-US" dirty="0" smtClean="0"/>
              <a:t>Labs:  ANL, BNL, FNAL, JLAB, LBNL, ORNL, SLAC,</a:t>
            </a:r>
            <a:br>
              <a:rPr lang="en-US" dirty="0" smtClean="0"/>
            </a:br>
            <a:r>
              <a:rPr lang="en-US" dirty="0" smtClean="0"/>
              <a:t>IHEP-Beijing</a:t>
            </a:r>
          </a:p>
          <a:p>
            <a:r>
              <a:rPr lang="en-US" dirty="0" smtClean="0"/>
              <a:t>Universities:  CMU, Chicago, Cornell, ICL, IIT, Princeton, </a:t>
            </a:r>
            <a:br>
              <a:rPr lang="en-US" dirty="0" smtClean="0"/>
            </a:br>
            <a:r>
              <a:rPr lang="en-US" dirty="0" smtClean="0"/>
              <a:t>SUNY-Stony Brook, UC-Berkeley, UCLA, UC-Riverside, </a:t>
            </a:r>
            <a:r>
              <a:rPr lang="en-US" dirty="0" err="1" smtClean="0"/>
              <a:t>UMiss</a:t>
            </a:r>
            <a:r>
              <a:rPr lang="en-US" dirty="0" smtClean="0"/>
              <a:t>, VT</a:t>
            </a:r>
          </a:p>
          <a:p>
            <a:r>
              <a:rPr lang="en-US" dirty="0" smtClean="0"/>
              <a:t>Companies:  Muons, </a:t>
            </a:r>
            <a:r>
              <a:rPr lang="en-US" dirty="0" err="1" smtClean="0"/>
              <a:t>Inc</a:t>
            </a:r>
            <a:r>
              <a:rPr lang="en-US" dirty="0" smtClean="0"/>
              <a:t>; Particle Beam Lasers</a:t>
            </a:r>
          </a:p>
          <a:p>
            <a:pPr marL="0" indent="0">
              <a:buNone/>
            </a:pPr>
            <a:endParaRPr lang="en-US" dirty="0"/>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61</a:t>
            </a:fld>
            <a:endParaRPr lang="en-US"/>
          </a:p>
        </p:txBody>
      </p:sp>
    </p:spTree>
    <p:extLst>
      <p:ext uri="{BB962C8B-B14F-4D97-AF65-F5344CB8AC3E}">
        <p14:creationId xmlns:p14="http://schemas.microsoft.com/office/powerpoint/2010/main" val="41325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dissolv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Muon</a:t>
            </a:r>
            <a:r>
              <a:rPr lang="en-US" dirty="0" smtClean="0"/>
              <a:t> (</a:t>
            </a:r>
            <a:r>
              <a:rPr lang="en-US" i="1" dirty="0" err="1" smtClean="0">
                <a:latin typeface="Symbol" charset="2"/>
                <a:cs typeface="Symbol" charset="2"/>
              </a:rPr>
              <a:t>m</a:t>
            </a:r>
            <a:r>
              <a:rPr lang="en-US" i="1" baseline="30000" dirty="0" err="1" smtClean="0">
                <a:latin typeface="Symbol" charset="2"/>
                <a:cs typeface="Symbol" charset="2"/>
              </a:rPr>
              <a:t>+</a:t>
            </a:r>
            <a:r>
              <a:rPr lang="en-US" i="1" dirty="0" err="1" smtClean="0">
                <a:latin typeface="Symbol" charset="2"/>
                <a:cs typeface="Symbol" charset="2"/>
              </a:rPr>
              <a:t>m</a:t>
            </a:r>
            <a:r>
              <a:rPr lang="en-US" i="1" baseline="30000" dirty="0" smtClean="0">
                <a:latin typeface="Symbol" charset="2"/>
                <a:cs typeface="Symbol" charset="2"/>
              </a:rPr>
              <a:t>-</a:t>
            </a:r>
            <a:r>
              <a:rPr lang="en-US" dirty="0" smtClean="0">
                <a:latin typeface="Symbol" charset="2"/>
                <a:cs typeface="Symbol" charset="2"/>
              </a:rPr>
              <a:t>)</a:t>
            </a:r>
            <a:r>
              <a:rPr lang="en-US" dirty="0" smtClean="0"/>
              <a:t> Colliders </a:t>
            </a:r>
            <a:r>
              <a:rPr lang="en-US" dirty="0" err="1" smtClean="0"/>
              <a:t>vs</a:t>
            </a:r>
            <a:r>
              <a:rPr lang="en-US" dirty="0" smtClean="0"/>
              <a:t> Electron-Positron Colliders (II)</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Synchrotron Radiation</a:t>
            </a:r>
          </a:p>
          <a:p>
            <a:pPr lvl="1"/>
            <a:r>
              <a:rPr lang="en-US" dirty="0" smtClean="0"/>
              <a:t>In a circular machine, the energy loss per turn due to synchrotron radiation can be written as:</a:t>
            </a:r>
            <a:br>
              <a:rPr lang="en-US" dirty="0" smtClean="0"/>
            </a:br>
            <a:r>
              <a:rPr lang="en-US" dirty="0" smtClean="0"/>
              <a:t/>
            </a:r>
            <a:br>
              <a:rPr lang="en-US" dirty="0" smtClean="0"/>
            </a:br>
            <a:r>
              <a:rPr lang="en-US" dirty="0" smtClean="0"/>
              <a:t>                                          </a:t>
            </a:r>
          </a:p>
          <a:p>
            <a:pPr lvl="1"/>
            <a:endParaRPr lang="en-US" dirty="0"/>
          </a:p>
          <a:p>
            <a:pPr lvl="1">
              <a:buNone/>
            </a:pPr>
            <a:r>
              <a:rPr lang="en-US" dirty="0" smtClean="0">
                <a:latin typeface="Arial (Body)"/>
                <a:cs typeface="Arial (Body)"/>
              </a:rPr>
              <a:t>	where </a:t>
            </a:r>
            <a:r>
              <a:rPr lang="en-US" i="1" dirty="0" smtClean="0">
                <a:latin typeface="Symbol" charset="2"/>
                <a:cs typeface="Symbol" charset="2"/>
              </a:rPr>
              <a:t>r</a:t>
            </a:r>
            <a:r>
              <a:rPr lang="en-US" dirty="0" smtClean="0">
                <a:cs typeface="Symbol" charset="2"/>
              </a:rPr>
              <a:t> is the bending radius</a:t>
            </a:r>
          </a:p>
          <a:p>
            <a:pPr lvl="1">
              <a:buNone/>
            </a:pPr>
            <a:endParaRPr lang="en-US" dirty="0">
              <a:latin typeface="Symbol" charset="2"/>
              <a:cs typeface="Symbol" charset="2"/>
            </a:endParaRPr>
          </a:p>
          <a:p>
            <a:pPr lvl="1">
              <a:buNone/>
            </a:pPr>
            <a:endParaRPr lang="en-US" dirty="0" smtClean="0">
              <a:latin typeface="Symbol" charset="2"/>
              <a:cs typeface="Symbol" charset="2"/>
            </a:endParaRPr>
          </a:p>
          <a:p>
            <a:pPr lvl="1">
              <a:buNone/>
            </a:pPr>
            <a:endParaRPr lang="en-US" dirty="0"/>
          </a:p>
          <a:p>
            <a:pPr lvl="1"/>
            <a:r>
              <a:rPr lang="en-US" dirty="0" smtClean="0"/>
              <a:t>If we are interested in reaching the </a:t>
            </a:r>
            <a:r>
              <a:rPr lang="en-US" dirty="0" err="1" smtClean="0"/>
              <a:t>TeV</a:t>
            </a:r>
            <a:r>
              <a:rPr lang="en-US" dirty="0" smtClean="0"/>
              <a:t> scale, an </a:t>
            </a:r>
            <a:r>
              <a:rPr lang="en-US" i="1" dirty="0" err="1" smtClean="0">
                <a:latin typeface="Times New Roman"/>
                <a:cs typeface="Times New Roman"/>
              </a:rPr>
              <a:t>e</a:t>
            </a:r>
            <a:r>
              <a:rPr lang="en-US" i="1" baseline="30000" dirty="0" err="1" smtClean="0">
                <a:latin typeface="Times New Roman"/>
                <a:cs typeface="Times New Roman"/>
              </a:rPr>
              <a:t>+</a:t>
            </a:r>
            <a:r>
              <a:rPr lang="en-US" i="1" dirty="0" err="1" smtClean="0">
                <a:latin typeface="Times New Roman"/>
                <a:cs typeface="Times New Roman"/>
              </a:rPr>
              <a:t>e</a:t>
            </a:r>
            <a:r>
              <a:rPr lang="en-US" i="1" baseline="30000" dirty="0" smtClean="0">
                <a:latin typeface="Times New Roman"/>
                <a:cs typeface="Times New Roman"/>
              </a:rPr>
              <a:t>-</a:t>
            </a:r>
            <a:r>
              <a:rPr lang="en-US" baseline="30000" dirty="0" smtClean="0">
                <a:cs typeface="Times New Roman"/>
              </a:rPr>
              <a:t> </a:t>
            </a:r>
            <a:r>
              <a:rPr lang="en-US" dirty="0" smtClean="0">
                <a:cs typeface="Times New Roman"/>
              </a:rPr>
              <a:t>circular machine is not feasible due to the large energy losses</a:t>
            </a:r>
            <a:br>
              <a:rPr lang="en-US" dirty="0" smtClean="0">
                <a:cs typeface="Times New Roman"/>
              </a:rPr>
            </a:br>
            <a:r>
              <a:rPr lang="en-US" dirty="0" smtClean="0">
                <a:solidFill>
                  <a:srgbClr val="FFFF00"/>
                </a:solidFill>
                <a:cs typeface="Times New Roman"/>
              </a:rPr>
              <a:t>Solution 1:  </a:t>
            </a:r>
            <a:r>
              <a:rPr lang="en-US" i="1" dirty="0" err="1">
                <a:solidFill>
                  <a:srgbClr val="FFFF00"/>
                </a:solidFill>
                <a:latin typeface="Times New Roman"/>
                <a:cs typeface="Times New Roman"/>
              </a:rPr>
              <a:t>e</a:t>
            </a:r>
            <a:r>
              <a:rPr lang="en-US" i="1" baseline="30000" dirty="0" err="1">
                <a:solidFill>
                  <a:srgbClr val="FFFF00"/>
                </a:solidFill>
                <a:latin typeface="Times New Roman"/>
                <a:cs typeface="Times New Roman"/>
              </a:rPr>
              <a:t>+</a:t>
            </a:r>
            <a:r>
              <a:rPr lang="en-US" i="1" dirty="0" err="1">
                <a:solidFill>
                  <a:srgbClr val="FFFF00"/>
                </a:solidFill>
                <a:latin typeface="Times New Roman"/>
                <a:cs typeface="Times New Roman"/>
              </a:rPr>
              <a:t>e</a:t>
            </a:r>
            <a:r>
              <a:rPr lang="en-US" i="1" baseline="30000" dirty="0" smtClean="0">
                <a:solidFill>
                  <a:srgbClr val="FFFF00"/>
                </a:solidFill>
                <a:latin typeface="Times New Roman"/>
                <a:cs typeface="Times New Roman"/>
              </a:rPr>
              <a:t>-</a:t>
            </a:r>
            <a:r>
              <a:rPr lang="en-US" i="1" dirty="0" smtClean="0">
                <a:solidFill>
                  <a:srgbClr val="FFFF00"/>
                </a:solidFill>
                <a:latin typeface="Times New Roman"/>
                <a:cs typeface="Times New Roman"/>
              </a:rPr>
              <a:t> </a:t>
            </a:r>
            <a:r>
              <a:rPr lang="en-US" dirty="0" smtClean="0">
                <a:solidFill>
                  <a:srgbClr val="FFFF00"/>
                </a:solidFill>
                <a:cs typeface="Times New Roman"/>
              </a:rPr>
              <a:t>linear collider</a:t>
            </a:r>
            <a:r>
              <a:rPr lang="en-US" dirty="0">
                <a:solidFill>
                  <a:srgbClr val="FFFF00"/>
                </a:solidFill>
              </a:rPr>
              <a:t/>
            </a:r>
            <a:br>
              <a:rPr lang="en-US" dirty="0">
                <a:solidFill>
                  <a:srgbClr val="FFFF00"/>
                </a:solidFill>
              </a:rPr>
            </a:br>
            <a:r>
              <a:rPr lang="en-US" dirty="0" smtClean="0">
                <a:solidFill>
                  <a:srgbClr val="FFFF00"/>
                </a:solidFill>
              </a:rPr>
              <a:t>Solution 2:  Use a heavier lepton – </a:t>
            </a:r>
            <a:r>
              <a:rPr lang="en-US" dirty="0" err="1" smtClean="0">
                <a:solidFill>
                  <a:srgbClr val="FFFF00"/>
                </a:solidFill>
              </a:rPr>
              <a:t>eg</a:t>
            </a:r>
            <a:r>
              <a:rPr lang="en-US" dirty="0" smtClean="0">
                <a:solidFill>
                  <a:srgbClr val="FFFF00"/>
                </a:solidFill>
              </a:rPr>
              <a:t>, the </a:t>
            </a:r>
            <a:r>
              <a:rPr lang="en-US" dirty="0" err="1" smtClean="0">
                <a:solidFill>
                  <a:srgbClr val="FFFF00"/>
                </a:solidFill>
              </a:rPr>
              <a:t>muon</a:t>
            </a:r>
            <a:endParaRPr lang="en-US" dirty="0" smtClean="0">
              <a:solidFill>
                <a:srgbClr val="FFFF00"/>
              </a:solidFill>
              <a:cs typeface="Times New Roman"/>
            </a:endParaRPr>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8A5FAC83-C8C4-8046-B35B-A89823688311}" type="slidenum">
              <a:rPr lang="en-US" smtClean="0"/>
              <a:t>7</a:t>
            </a:fld>
            <a:endParaRPr lang="en-US"/>
          </a:p>
        </p:txBody>
      </p:sp>
      <p:sp>
        <p:nvSpPr>
          <p:cNvPr id="9" name="Rectangle 8"/>
          <p:cNvSpPr/>
          <p:nvPr/>
        </p:nvSpPr>
        <p:spPr>
          <a:xfrm>
            <a:off x="2429933" y="3996267"/>
            <a:ext cx="1678516" cy="54186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452236382"/>
              </p:ext>
            </p:extLst>
          </p:nvPr>
        </p:nvGraphicFramePr>
        <p:xfrm>
          <a:off x="1061678" y="3847571"/>
          <a:ext cx="3046771" cy="850900"/>
        </p:xfrm>
        <a:graphic>
          <a:graphicData uri="http://schemas.openxmlformats.org/presentationml/2006/ole">
            <mc:AlternateContent xmlns:mc="http://schemas.openxmlformats.org/markup-compatibility/2006">
              <mc:Choice xmlns:v="urn:schemas-microsoft-com:vml" Requires="v">
                <p:oleObj spid="_x0000_s17425" name="Equation" r:id="rId3" imgW="1409700" imgH="393700" progId="Equation.DSMT4">
                  <p:embed/>
                </p:oleObj>
              </mc:Choice>
              <mc:Fallback>
                <p:oleObj name="Equation" r:id="rId3" imgW="1409700" imgH="393700" progId="Equation.DSMT4">
                  <p:embed/>
                  <p:pic>
                    <p:nvPicPr>
                      <p:cNvPr id="0" name=""/>
                      <p:cNvPicPr/>
                      <p:nvPr/>
                    </p:nvPicPr>
                    <p:blipFill>
                      <a:blip r:embed="rId4"/>
                      <a:stretch>
                        <a:fillRect/>
                      </a:stretch>
                    </p:blipFill>
                    <p:spPr>
                      <a:xfrm>
                        <a:off x="1061678" y="3847571"/>
                        <a:ext cx="3046771" cy="8509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165235649"/>
              </p:ext>
            </p:extLst>
          </p:nvPr>
        </p:nvGraphicFramePr>
        <p:xfrm>
          <a:off x="1076325" y="2387600"/>
          <a:ext cx="3711575" cy="1048307"/>
        </p:xfrm>
        <a:graphic>
          <a:graphicData uri="http://schemas.openxmlformats.org/presentationml/2006/ole">
            <mc:AlternateContent xmlns:mc="http://schemas.openxmlformats.org/markup-compatibility/2006">
              <mc:Choice xmlns:v="urn:schemas-microsoft-com:vml" Requires="v">
                <p:oleObj spid="_x0000_s17426" name="Equation" r:id="rId5" imgW="1663700" imgH="469900" progId="Equation.DSMT4">
                  <p:embed/>
                </p:oleObj>
              </mc:Choice>
              <mc:Fallback>
                <p:oleObj name="Equation" r:id="rId5" imgW="1663700" imgH="469900" progId="Equation.DSMT4">
                  <p:embed/>
                  <p:pic>
                    <p:nvPicPr>
                      <p:cNvPr id="0" name=""/>
                      <p:cNvPicPr/>
                      <p:nvPr/>
                    </p:nvPicPr>
                    <p:blipFill>
                      <a:blip r:embed="rId6"/>
                      <a:stretch>
                        <a:fillRect/>
                      </a:stretch>
                    </p:blipFill>
                    <p:spPr>
                      <a:xfrm>
                        <a:off x="1076325" y="2387600"/>
                        <a:ext cx="3711575" cy="1048307"/>
                      </a:xfrm>
                      <a:prstGeom prst="rect">
                        <a:avLst/>
                      </a:prstGeom>
                    </p:spPr>
                  </p:pic>
                </p:oleObj>
              </mc:Fallback>
            </mc:AlternateContent>
          </a:graphicData>
        </a:graphic>
      </p:graphicFrame>
    </p:spTree>
    <p:extLst>
      <p:ext uri="{BB962C8B-B14F-4D97-AF65-F5344CB8AC3E}">
        <p14:creationId xmlns:p14="http://schemas.microsoft.com/office/powerpoint/2010/main" val="19105219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Muon</a:t>
            </a:r>
            <a:r>
              <a:rPr lang="en-US" dirty="0" smtClean="0"/>
              <a:t> (</a:t>
            </a:r>
            <a:r>
              <a:rPr lang="en-US" i="1" dirty="0" err="1" smtClean="0">
                <a:latin typeface="Symbol" charset="2"/>
                <a:cs typeface="Symbol" charset="2"/>
              </a:rPr>
              <a:t>m</a:t>
            </a:r>
            <a:r>
              <a:rPr lang="en-US" i="1" baseline="30000" dirty="0" err="1" smtClean="0">
                <a:latin typeface="Symbol" charset="2"/>
                <a:cs typeface="Symbol" charset="2"/>
              </a:rPr>
              <a:t>+</a:t>
            </a:r>
            <a:r>
              <a:rPr lang="en-US" i="1" dirty="0" err="1" smtClean="0">
                <a:latin typeface="Symbol" charset="2"/>
                <a:cs typeface="Symbol" charset="2"/>
              </a:rPr>
              <a:t>m</a:t>
            </a:r>
            <a:r>
              <a:rPr lang="en-US" i="1" baseline="30000" dirty="0" smtClean="0">
                <a:latin typeface="Symbol" charset="2"/>
                <a:cs typeface="Symbol" charset="2"/>
              </a:rPr>
              <a:t>-</a:t>
            </a:r>
            <a:r>
              <a:rPr lang="en-US" dirty="0" smtClean="0">
                <a:latin typeface="Symbol" charset="2"/>
                <a:cs typeface="Symbol" charset="2"/>
              </a:rPr>
              <a:t>)</a:t>
            </a:r>
            <a:r>
              <a:rPr lang="en-US" dirty="0" smtClean="0"/>
              <a:t> Colliders </a:t>
            </a:r>
            <a:r>
              <a:rPr lang="en-US" dirty="0" err="1" smtClean="0"/>
              <a:t>vs</a:t>
            </a:r>
            <a:r>
              <a:rPr lang="en-US" dirty="0" smtClean="0"/>
              <a:t> Electron-Positron Colliders (III)</a:t>
            </a:r>
            <a:endParaRPr lang="en-US" dirty="0"/>
          </a:p>
        </p:txBody>
      </p:sp>
      <p:sp>
        <p:nvSpPr>
          <p:cNvPr id="3" name="Content Placeholder 2"/>
          <p:cNvSpPr>
            <a:spLocks noGrp="1"/>
          </p:cNvSpPr>
          <p:nvPr>
            <p:ph idx="1"/>
          </p:nvPr>
        </p:nvSpPr>
        <p:spPr>
          <a:xfrm>
            <a:off x="12700" y="1015999"/>
            <a:ext cx="8851900" cy="5713495"/>
          </a:xfrm>
        </p:spPr>
        <p:txBody>
          <a:bodyPr>
            <a:normAutofit fontScale="92500" lnSpcReduction="20000"/>
          </a:bodyPr>
          <a:lstStyle/>
          <a:p>
            <a:r>
              <a:rPr lang="en-US" sz="2000" dirty="0" err="1" smtClean="0"/>
              <a:t>Beamstrahlung</a:t>
            </a:r>
            <a:endParaRPr lang="en-US" sz="2000" dirty="0" smtClean="0"/>
          </a:p>
          <a:p>
            <a:pPr lvl="1"/>
            <a:r>
              <a:rPr lang="en-US" sz="2000" dirty="0" smtClean="0"/>
              <a:t>When electrons and positrons collide, the interaction of the particles in one beam with the electromagnetic fields of the other beam results in the radiation of photons (synchrotron radiation)</a:t>
            </a:r>
            <a:r>
              <a:rPr lang="en-US" sz="2000" dirty="0"/>
              <a:t> </a:t>
            </a:r>
            <a:r>
              <a:rPr lang="en-US" sz="2000" dirty="0" smtClean="0">
                <a:latin typeface="Wingdings 3" charset="2"/>
                <a:cs typeface="Wingdings 3" charset="2"/>
              </a:rPr>
              <a:t>a</a:t>
            </a:r>
            <a:r>
              <a:rPr lang="en-US" sz="2000" dirty="0" smtClean="0">
                <a:cs typeface="Wingdings 3" charset="2"/>
              </a:rPr>
              <a:t> </a:t>
            </a:r>
            <a:r>
              <a:rPr lang="en-US" sz="2000" i="1" dirty="0" err="1" smtClean="0">
                <a:cs typeface="Wingdings 3" charset="2"/>
              </a:rPr>
              <a:t>beamstrahlung</a:t>
            </a:r>
            <a:r>
              <a:rPr lang="en-US" sz="2000" i="1" dirty="0" smtClean="0">
                <a:cs typeface="Wingdings 3" charset="2"/>
              </a:rPr>
              <a:t> </a:t>
            </a:r>
            <a:r>
              <a:rPr lang="en-US" sz="2000" dirty="0" smtClean="0">
                <a:cs typeface="Wingdings 3" charset="2"/>
              </a:rPr>
              <a:t>  </a:t>
            </a:r>
          </a:p>
          <a:p>
            <a:pPr lvl="1"/>
            <a:r>
              <a:rPr lang="en-US" sz="2000" dirty="0" smtClean="0">
                <a:cs typeface="Wingdings 3" charset="2"/>
              </a:rPr>
              <a:t>This broadens the energy distribution of colliding particles and lowers the fraction of collisions that are near the nominal center-of-mass (</a:t>
            </a:r>
            <a:r>
              <a:rPr lang="en-US" sz="2000" dirty="0" err="1" smtClean="0">
                <a:cs typeface="Wingdings 3" charset="2"/>
              </a:rPr>
              <a:t>CoM</a:t>
            </a:r>
            <a:r>
              <a:rPr lang="en-US" sz="2000" dirty="0" smtClean="0">
                <a:cs typeface="Wingdings 3" charset="2"/>
              </a:rPr>
              <a:t>) energy</a:t>
            </a:r>
          </a:p>
          <a:p>
            <a:pPr lvl="1"/>
            <a:r>
              <a:rPr lang="en-US" sz="2000" dirty="0" smtClean="0">
                <a:cs typeface="Wingdings 3" charset="2"/>
              </a:rPr>
              <a:t>The </a:t>
            </a:r>
            <a:r>
              <a:rPr lang="en-US" sz="2000" dirty="0" err="1" smtClean="0">
                <a:cs typeface="Wingdings 3" charset="2"/>
              </a:rPr>
              <a:t>beamstrahlung</a:t>
            </a:r>
            <a:r>
              <a:rPr lang="en-US" sz="2000" dirty="0" smtClean="0">
                <a:cs typeface="Wingdings 3" charset="2"/>
              </a:rPr>
              <a:t> effect </a:t>
            </a:r>
            <a:r>
              <a:rPr lang="en-US" sz="2000" dirty="0" smtClean="0">
                <a:cs typeface="Times New Roman"/>
              </a:rPr>
              <a:t>is </a:t>
            </a:r>
            <a:br>
              <a:rPr lang="en-US" sz="2000" dirty="0" smtClean="0">
                <a:cs typeface="Times New Roman"/>
              </a:rPr>
            </a:br>
            <a:r>
              <a:rPr lang="en-US" sz="2000" dirty="0" smtClean="0">
                <a:cs typeface="Times New Roman"/>
              </a:rPr>
              <a:t>essentially negligible </a:t>
            </a:r>
            <a:r>
              <a:rPr lang="en-US" sz="2000" dirty="0" smtClean="0">
                <a:cs typeface="Times New Roman"/>
              </a:rPr>
              <a:t>for a muon </a:t>
            </a:r>
            <a:r>
              <a:rPr lang="en-US" sz="2000" dirty="0" smtClean="0">
                <a:cs typeface="Times New Roman"/>
              </a:rPr>
              <a:t/>
            </a:r>
            <a:br>
              <a:rPr lang="en-US" sz="2000" dirty="0" smtClean="0">
                <a:cs typeface="Times New Roman"/>
              </a:rPr>
            </a:br>
            <a:r>
              <a:rPr lang="en-US" sz="2000" dirty="0" smtClean="0">
                <a:cs typeface="Times New Roman"/>
              </a:rPr>
              <a:t>collider </a:t>
            </a:r>
            <a:r>
              <a:rPr lang="en-US" sz="2000" dirty="0" smtClean="0">
                <a:cs typeface="Times New Roman"/>
              </a:rPr>
              <a:t/>
            </a:r>
            <a:br>
              <a:rPr lang="en-US" sz="2000" dirty="0" smtClean="0">
                <a:cs typeface="Times New Roman"/>
              </a:rPr>
            </a:br>
            <a:r>
              <a:rPr lang="en-US" sz="2000" dirty="0" smtClean="0">
                <a:latin typeface="Wingdings 3" charset="2"/>
                <a:cs typeface="Wingdings 3" charset="2"/>
              </a:rPr>
              <a:t>a</a:t>
            </a:r>
            <a:r>
              <a:rPr lang="en-US" sz="2000" dirty="0" smtClean="0">
                <a:cs typeface="Wingdings 3" charset="2"/>
              </a:rPr>
              <a:t> most luminosity is produced </a:t>
            </a:r>
            <a:br>
              <a:rPr lang="en-US" sz="2000" dirty="0" smtClean="0">
                <a:cs typeface="Wingdings 3" charset="2"/>
              </a:rPr>
            </a:br>
            <a:r>
              <a:rPr lang="en-US" sz="2000" dirty="0" smtClean="0">
                <a:cs typeface="Wingdings 3" charset="2"/>
              </a:rPr>
              <a:t>near the nominal </a:t>
            </a:r>
            <a:r>
              <a:rPr lang="en-US" sz="2000" dirty="0" err="1" smtClean="0">
                <a:cs typeface="Wingdings 3" charset="2"/>
              </a:rPr>
              <a:t>CoM</a:t>
            </a:r>
            <a:r>
              <a:rPr lang="en-US" sz="2000" dirty="0" smtClean="0">
                <a:cs typeface="Wingdings 3" charset="2"/>
              </a:rPr>
              <a:t> energy</a:t>
            </a:r>
          </a:p>
          <a:p>
            <a:pPr lvl="1"/>
            <a:endParaRPr lang="en-US" sz="2000" dirty="0" smtClean="0">
              <a:cs typeface="Times New Roman"/>
            </a:endParaRPr>
          </a:p>
          <a:p>
            <a:r>
              <a:rPr lang="en-US" sz="2000" dirty="0" smtClean="0">
                <a:cs typeface="Times New Roman"/>
              </a:rPr>
              <a:t>Implications for a Higgs Factory</a:t>
            </a:r>
          </a:p>
          <a:p>
            <a:pPr lvl="1"/>
            <a:r>
              <a:rPr lang="en-US" sz="2000" dirty="0" smtClean="0">
                <a:cs typeface="Times New Roman"/>
              </a:rPr>
              <a:t>With negligible </a:t>
            </a:r>
            <a:r>
              <a:rPr lang="en-US" sz="2000" dirty="0" err="1" smtClean="0">
                <a:cs typeface="Times New Roman"/>
              </a:rPr>
              <a:t>beamstrahlung</a:t>
            </a:r>
            <a:r>
              <a:rPr lang="en-US" sz="2000" dirty="0" smtClean="0">
                <a:cs typeface="Times New Roman"/>
              </a:rPr>
              <a:t>, </a:t>
            </a:r>
            <a:r>
              <a:rPr lang="en-US" sz="2000" dirty="0" smtClean="0">
                <a:cs typeface="Times New Roman"/>
              </a:rPr>
              <a:t/>
            </a:r>
            <a:br>
              <a:rPr lang="en-US" sz="2000" dirty="0" smtClean="0">
                <a:cs typeface="Times New Roman"/>
              </a:rPr>
            </a:br>
            <a:r>
              <a:rPr lang="en-US" sz="2000" dirty="0" smtClean="0">
                <a:cs typeface="Times New Roman"/>
              </a:rPr>
              <a:t>it </a:t>
            </a:r>
            <a:r>
              <a:rPr lang="en-US" sz="2000" dirty="0" smtClean="0">
                <a:cs typeface="Times New Roman"/>
              </a:rPr>
              <a:t>may </a:t>
            </a:r>
            <a:r>
              <a:rPr lang="en-US" sz="2000" dirty="0" smtClean="0">
                <a:cs typeface="Times New Roman"/>
              </a:rPr>
              <a:t>be </a:t>
            </a:r>
            <a:r>
              <a:rPr lang="en-US" sz="2000" dirty="0" smtClean="0">
                <a:cs typeface="Times New Roman"/>
              </a:rPr>
              <a:t>possible to directly </a:t>
            </a:r>
            <a:r>
              <a:rPr lang="en-US" sz="2000" dirty="0" smtClean="0">
                <a:cs typeface="Times New Roman"/>
              </a:rPr>
              <a:t/>
            </a:r>
            <a:br>
              <a:rPr lang="en-US" sz="2000" dirty="0" smtClean="0">
                <a:cs typeface="Times New Roman"/>
              </a:rPr>
            </a:br>
            <a:r>
              <a:rPr lang="en-US" sz="2000" dirty="0" smtClean="0">
                <a:cs typeface="Times New Roman"/>
              </a:rPr>
              <a:t>probe </a:t>
            </a:r>
            <a:r>
              <a:rPr lang="en-US" sz="2000" dirty="0" smtClean="0">
                <a:cs typeface="Times New Roman"/>
              </a:rPr>
              <a:t>the width of the Higgs</a:t>
            </a:r>
          </a:p>
          <a:p>
            <a:pPr lvl="1"/>
            <a:r>
              <a:rPr lang="en-US" sz="2000" dirty="0" smtClean="0">
                <a:cs typeface="Times New Roman"/>
              </a:rPr>
              <a:t>Expected width of a standard </a:t>
            </a:r>
            <a:r>
              <a:rPr lang="en-US" sz="2000" dirty="0" smtClean="0">
                <a:cs typeface="Times New Roman"/>
              </a:rPr>
              <a:t/>
            </a:r>
            <a:br>
              <a:rPr lang="en-US" sz="2000" dirty="0" smtClean="0">
                <a:cs typeface="Times New Roman"/>
              </a:rPr>
            </a:br>
            <a:r>
              <a:rPr lang="en-US" sz="2000" dirty="0" smtClean="0">
                <a:cs typeface="Times New Roman"/>
              </a:rPr>
              <a:t>Higgs </a:t>
            </a:r>
            <a:r>
              <a:rPr lang="en-US" sz="2000" dirty="0" smtClean="0">
                <a:cs typeface="Times New Roman"/>
              </a:rPr>
              <a:t>is ~4.5 MeV</a:t>
            </a:r>
          </a:p>
          <a:p>
            <a:pPr lvl="1"/>
            <a:r>
              <a:rPr lang="en-US" sz="2000" dirty="0" smtClean="0">
                <a:cs typeface="Times New Roman"/>
              </a:rPr>
              <a:t>126 </a:t>
            </a:r>
            <a:r>
              <a:rPr lang="en-US" sz="2000" dirty="0" smtClean="0">
                <a:cs typeface="Times New Roman"/>
              </a:rPr>
              <a:t>GeV muon collider lattices </a:t>
            </a:r>
            <a:r>
              <a:rPr lang="en-US" sz="2000" dirty="0" smtClean="0">
                <a:cs typeface="Times New Roman"/>
              </a:rPr>
              <a:t>with </a:t>
            </a:r>
            <a:br>
              <a:rPr lang="en-US" sz="2000" dirty="0" smtClean="0">
                <a:cs typeface="Times New Roman"/>
              </a:rPr>
            </a:br>
            <a:r>
              <a:rPr lang="en-US" sz="2000" i="1" dirty="0" smtClean="0">
                <a:latin typeface="Symbol" charset="2"/>
                <a:cs typeface="Symbol" charset="2"/>
              </a:rPr>
              <a:t>D</a:t>
            </a:r>
            <a:r>
              <a:rPr lang="en-US" sz="2000" i="1" dirty="0" smtClean="0">
                <a:latin typeface="Times New Roman"/>
                <a:cs typeface="Times New Roman"/>
              </a:rPr>
              <a:t>E</a:t>
            </a:r>
            <a:r>
              <a:rPr lang="en-US" sz="2000" i="1" dirty="0" smtClean="0">
                <a:latin typeface="Times New Roman"/>
                <a:cs typeface="Times New Roman"/>
              </a:rPr>
              <a:t>/E </a:t>
            </a:r>
            <a:r>
              <a:rPr lang="en-US" sz="2000" i="1" dirty="0" smtClean="0">
                <a:latin typeface="Symbol" charset="2"/>
                <a:cs typeface="Symbol" charset="2"/>
              </a:rPr>
              <a:t>~ </a:t>
            </a:r>
            <a:r>
              <a:rPr lang="en-US" sz="2000" i="1" dirty="0" smtClean="0">
                <a:latin typeface="Times New Roman"/>
                <a:cs typeface="Times New Roman"/>
              </a:rPr>
              <a:t>3×10</a:t>
            </a:r>
            <a:r>
              <a:rPr lang="en-US" sz="2000" i="1" baseline="30000" dirty="0" smtClean="0">
                <a:latin typeface="Times New Roman"/>
                <a:cs typeface="Times New Roman"/>
              </a:rPr>
              <a:t>-5</a:t>
            </a:r>
            <a:r>
              <a:rPr lang="en-US" sz="2000" dirty="0" smtClean="0">
                <a:cs typeface="Times New Roman"/>
              </a:rPr>
              <a:t> (3.8 MeV) have been </a:t>
            </a:r>
            <a:r>
              <a:rPr lang="en-US" sz="2000" dirty="0" smtClean="0">
                <a:cs typeface="Times New Roman"/>
              </a:rPr>
              <a:t>designed</a:t>
            </a:r>
            <a:endParaRPr lang="en-US" sz="2000" dirty="0" smtClean="0">
              <a:cs typeface="Times New Roman"/>
            </a:endParaRPr>
          </a:p>
          <a:p>
            <a:pPr lvl="1"/>
            <a:endParaRPr lang="en-US" dirty="0" smtClean="0">
              <a:cs typeface="Wingdings 3" charset="2"/>
            </a:endParaRPr>
          </a:p>
          <a:p>
            <a:pPr lvl="1"/>
            <a:endParaRPr lang="en-US" dirty="0"/>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dirty="0"/>
          </a:p>
        </p:txBody>
      </p:sp>
      <p:sp>
        <p:nvSpPr>
          <p:cNvPr id="6" name="Slide Number Placeholder 5"/>
          <p:cNvSpPr>
            <a:spLocks noGrp="1"/>
          </p:cNvSpPr>
          <p:nvPr>
            <p:ph type="sldNum" sz="quarter" idx="12"/>
          </p:nvPr>
        </p:nvSpPr>
        <p:spPr/>
        <p:txBody>
          <a:bodyPr/>
          <a:lstStyle/>
          <a:p>
            <a:fld id="{8A5FAC83-C8C4-8046-B35B-A89823688311}" type="slidenum">
              <a:rPr lang="en-US" smtClean="0"/>
              <a:t>8</a:t>
            </a:fld>
            <a:endParaRPr lang="en-US"/>
          </a:p>
        </p:txBody>
      </p:sp>
      <p:pic>
        <p:nvPicPr>
          <p:cNvPr id="9" name="Picture 8" descr="mumulumis.pdf"/>
          <p:cNvPicPr>
            <a:picLocks noChangeAspect="1"/>
          </p:cNvPicPr>
          <p:nvPr/>
        </p:nvPicPr>
        <p:blipFill rotWithShape="1">
          <a:blip r:embed="rId2">
            <a:extLst>
              <a:ext uri="{28A0092B-C50C-407E-A947-70E740481C1C}">
                <a14:useLocalDpi xmlns:a14="http://schemas.microsoft.com/office/drawing/2010/main" val="0"/>
              </a:ext>
            </a:extLst>
          </a:blip>
          <a:srcRect l="6070" t="10000" r="5938" b="6774"/>
          <a:stretch/>
        </p:blipFill>
        <p:spPr>
          <a:xfrm>
            <a:off x="4622800" y="2800350"/>
            <a:ext cx="4483100" cy="3276600"/>
          </a:xfrm>
          <a:prstGeom prst="rect">
            <a:avLst/>
          </a:prstGeom>
          <a:solidFill>
            <a:schemeClr val="bg1"/>
          </a:solidFill>
          <a:effectLst>
            <a:softEdge rad="25400"/>
          </a:effectLst>
        </p:spPr>
      </p:pic>
      <p:sp>
        <p:nvSpPr>
          <p:cNvPr id="10" name="Rectangle 28"/>
          <p:cNvSpPr>
            <a:spLocks noChangeArrowheads="1"/>
          </p:cNvSpPr>
          <p:nvPr/>
        </p:nvSpPr>
        <p:spPr bwMode="auto">
          <a:xfrm>
            <a:off x="5217184" y="3966779"/>
            <a:ext cx="2479016" cy="1138773"/>
          </a:xfrm>
          <a:prstGeom prst="rect">
            <a:avLst/>
          </a:prstGeom>
          <a:solidFill>
            <a:srgbClr val="BBE0E3">
              <a:alpha val="18039"/>
            </a:srgbClr>
          </a:solidFill>
          <a:ln w="9525">
            <a:noFill/>
            <a:miter lim="800000"/>
            <a:headEnd/>
            <a:tailEnd/>
          </a:ln>
        </p:spPr>
        <p:txBody>
          <a:bodyPr wrap="square">
            <a:spAutoFit/>
          </a:bodyPr>
          <a:lstStyle/>
          <a:p>
            <a:pPr algn="ctr">
              <a:lnSpc>
                <a:spcPts val="2400"/>
              </a:lnSpc>
              <a:spcBef>
                <a:spcPct val="40000"/>
              </a:spcBef>
            </a:pPr>
            <a:r>
              <a:rPr lang="en-US" sz="2000" i="1" dirty="0" err="1">
                <a:latin typeface="Rockwell" pitchFamily="18" charset="0"/>
                <a:ea typeface="MS Mincho"/>
                <a:cs typeface="MS Mincho"/>
              </a:rPr>
              <a:t>Beamstrahlung</a:t>
            </a:r>
            <a:r>
              <a:rPr lang="en-US" sz="2000" i="1" dirty="0">
                <a:latin typeface="Rockwell" pitchFamily="18" charset="0"/>
                <a:ea typeface="MS Mincho"/>
                <a:cs typeface="MS Mincho"/>
              </a:rPr>
              <a:t> </a:t>
            </a:r>
            <a:r>
              <a:rPr lang="en-US" sz="2000" dirty="0">
                <a:latin typeface="Rockwell" pitchFamily="18" charset="0"/>
                <a:ea typeface="MS Mincho"/>
                <a:cs typeface="MS Mincho"/>
              </a:rPr>
              <a:t> in </a:t>
            </a:r>
            <a:br>
              <a:rPr lang="en-US" sz="2000" dirty="0">
                <a:latin typeface="Rockwell" pitchFamily="18" charset="0"/>
                <a:ea typeface="MS Mincho"/>
                <a:cs typeface="MS Mincho"/>
              </a:rPr>
            </a:br>
            <a:r>
              <a:rPr lang="en-US" sz="2000" u="sng" dirty="0">
                <a:latin typeface="Rockwell" pitchFamily="18" charset="0"/>
                <a:ea typeface="MS Mincho"/>
                <a:cs typeface="MS Mincho"/>
              </a:rPr>
              <a:t>any </a:t>
            </a:r>
            <a:r>
              <a:rPr lang="en-US" sz="2000" dirty="0">
                <a:latin typeface="Rockwell" pitchFamily="18" charset="0"/>
                <a:ea typeface="MS Mincho"/>
                <a:cs typeface="MS Mincho"/>
              </a:rPr>
              <a:t> </a:t>
            </a:r>
            <a:r>
              <a:rPr lang="en-US" sz="2000" i="1" dirty="0" err="1">
                <a:latin typeface="Rockwell" pitchFamily="18" charset="0"/>
                <a:ea typeface="MS Mincho"/>
                <a:cs typeface="MS Mincho"/>
              </a:rPr>
              <a:t>e+e</a:t>
            </a:r>
            <a:r>
              <a:rPr lang="en-US" sz="2000" i="1" dirty="0">
                <a:latin typeface="Rockwell" pitchFamily="18" charset="0"/>
                <a:ea typeface="MS Mincho"/>
                <a:cs typeface="MS Mincho"/>
              </a:rPr>
              <a:t>-</a:t>
            </a:r>
            <a:r>
              <a:rPr lang="en-US" sz="2000" dirty="0">
                <a:latin typeface="Rockwell" pitchFamily="18" charset="0"/>
                <a:ea typeface="MS Mincho"/>
                <a:cs typeface="MS Mincho"/>
              </a:rPr>
              <a:t> collider</a:t>
            </a:r>
          </a:p>
          <a:p>
            <a:pPr algn="ctr">
              <a:lnSpc>
                <a:spcPts val="2400"/>
              </a:lnSpc>
              <a:spcBef>
                <a:spcPct val="40000"/>
              </a:spcBef>
            </a:pPr>
            <a:r>
              <a:rPr lang="en-US" sz="2000" dirty="0">
                <a:ea typeface="MS Mincho"/>
                <a:cs typeface="MS Mincho"/>
                <a:sym typeface="Symbol" pitchFamily="18" charset="2"/>
              </a:rPr>
              <a:t>     E/E</a:t>
            </a:r>
            <a:r>
              <a:rPr lang="en-US" sz="2000" dirty="0">
                <a:latin typeface="Rockwell" pitchFamily="18" charset="0"/>
                <a:ea typeface="MS Mincho"/>
                <a:cs typeface="MS Mincho"/>
                <a:sym typeface="Symbol" pitchFamily="18" charset="2"/>
              </a:rPr>
              <a:t>  </a:t>
            </a:r>
            <a:r>
              <a:rPr lang="en-US" sz="2000" baseline="30000" dirty="0">
                <a:latin typeface="Rockwell" pitchFamily="18" charset="0"/>
                <a:ea typeface="MS Mincho"/>
                <a:cs typeface="MS Mincho"/>
                <a:sym typeface="Symbol" pitchFamily="18" charset="2"/>
              </a:rPr>
              <a:t>2</a:t>
            </a:r>
          </a:p>
        </p:txBody>
      </p:sp>
    </p:spTree>
    <p:extLst>
      <p:ext uri="{BB962C8B-B14F-4D97-AF65-F5344CB8AC3E}">
        <p14:creationId xmlns:p14="http://schemas.microsoft.com/office/powerpoint/2010/main" val="8410868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Circular Colliders </a:t>
            </a:r>
            <a:r>
              <a:rPr lang="en-US" dirty="0" err="1" smtClean="0"/>
              <a:t>vs</a:t>
            </a:r>
            <a:r>
              <a:rPr lang="en-US" dirty="0" smtClean="0"/>
              <a:t> Linear Colliders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Circular machines offer a number of advantages</a:t>
            </a:r>
          </a:p>
          <a:p>
            <a:pPr lvl="1"/>
            <a:r>
              <a:rPr lang="en-US" dirty="0" smtClean="0"/>
              <a:t>Many crossings at an interaction point</a:t>
            </a:r>
          </a:p>
          <a:p>
            <a:pPr lvl="2"/>
            <a:r>
              <a:rPr lang="en-US" dirty="0" smtClean="0"/>
              <a:t>Luminosity multiplier</a:t>
            </a:r>
          </a:p>
          <a:p>
            <a:pPr lvl="2"/>
            <a:r>
              <a:rPr lang="en-US" dirty="0" smtClean="0"/>
              <a:t>For a </a:t>
            </a:r>
            <a:r>
              <a:rPr lang="en-US" dirty="0" err="1" smtClean="0"/>
              <a:t>TeV</a:t>
            </a:r>
            <a:r>
              <a:rPr lang="en-US" dirty="0" smtClean="0"/>
              <a:t>-scale </a:t>
            </a:r>
            <a:r>
              <a:rPr lang="en-US" dirty="0" err="1" smtClean="0"/>
              <a:t>muon</a:t>
            </a:r>
            <a:r>
              <a:rPr lang="en-US" dirty="0" smtClean="0"/>
              <a:t> collider, expect to have O(1000) crossings for each bunch</a:t>
            </a:r>
          </a:p>
          <a:p>
            <a:pPr lvl="1"/>
            <a:r>
              <a:rPr lang="en-US" dirty="0" smtClean="0"/>
              <a:t>Multiple detectors can be used</a:t>
            </a:r>
          </a:p>
          <a:p>
            <a:pPr lvl="2"/>
            <a:r>
              <a:rPr lang="en-US" dirty="0" smtClean="0"/>
              <a:t>Luminosity multiplier</a:t>
            </a:r>
          </a:p>
          <a:p>
            <a:pPr lvl="2"/>
            <a:r>
              <a:rPr lang="en-US" dirty="0" smtClean="0"/>
              <a:t>Improved systematics understanding of the detectors</a:t>
            </a:r>
            <a:endParaRPr lang="en-US" dirty="0"/>
          </a:p>
          <a:p>
            <a:pPr lvl="1"/>
            <a:r>
              <a:rPr lang="en-US" dirty="0" smtClean="0"/>
              <a:t>The additional integrated luminosity from multiple crossings allows larger transverse </a:t>
            </a:r>
            <a:r>
              <a:rPr lang="en-US" dirty="0" err="1" smtClean="0"/>
              <a:t>emittances</a:t>
            </a:r>
            <a:r>
              <a:rPr lang="en-US" dirty="0" smtClean="0"/>
              <a:t> than are needed for a linear collider.  Machine tolerances become much easier</a:t>
            </a:r>
          </a:p>
          <a:p>
            <a:pPr lvl="1"/>
            <a:r>
              <a:rPr lang="en-US" dirty="0" smtClean="0"/>
              <a:t>Acceleration can utilize multiple passes through the RF system</a:t>
            </a:r>
          </a:p>
          <a:p>
            <a:pPr lvl="1"/>
            <a:r>
              <a:rPr lang="en-US" dirty="0" smtClean="0"/>
              <a:t>Overall, the beam and wall power for a circular machine can be significantly less than that for a linear collider</a:t>
            </a:r>
          </a:p>
          <a:p>
            <a:pPr lvl="1"/>
            <a:endParaRPr lang="en-US" dirty="0"/>
          </a:p>
        </p:txBody>
      </p:sp>
      <p:sp>
        <p:nvSpPr>
          <p:cNvPr id="4" name="Date Placeholder 3"/>
          <p:cNvSpPr>
            <a:spLocks noGrp="1"/>
          </p:cNvSpPr>
          <p:nvPr>
            <p:ph type="dt" sz="half" idx="10"/>
          </p:nvPr>
        </p:nvSpPr>
        <p:spPr/>
        <p:txBody>
          <a:bodyPr/>
          <a:lstStyle/>
          <a:p>
            <a:r>
              <a:rPr lang="en-US" smtClean="0"/>
              <a:t>September 19, 2013</a:t>
            </a:r>
            <a:endParaRPr lang="en-US"/>
          </a:p>
        </p:txBody>
      </p:sp>
      <p:sp>
        <p:nvSpPr>
          <p:cNvPr id="5" name="Footer Placeholder 4"/>
          <p:cNvSpPr>
            <a:spLocks noGrp="1"/>
          </p:cNvSpPr>
          <p:nvPr>
            <p:ph type="ftr" sz="quarter" idx="11"/>
          </p:nvPr>
        </p:nvSpPr>
        <p:spPr/>
        <p:txBody>
          <a:bodyPr/>
          <a:lstStyle/>
          <a:p>
            <a:r>
              <a:rPr lang="en-US" smtClean="0"/>
              <a:t>Illinois Institute of Technology Physics Colloquium</a:t>
            </a:r>
            <a:endParaRPr lang="en-US"/>
          </a:p>
        </p:txBody>
      </p:sp>
      <p:sp>
        <p:nvSpPr>
          <p:cNvPr id="6" name="Slide Number Placeholder 5"/>
          <p:cNvSpPr>
            <a:spLocks noGrp="1"/>
          </p:cNvSpPr>
          <p:nvPr>
            <p:ph type="sldNum" sz="quarter" idx="12"/>
          </p:nvPr>
        </p:nvSpPr>
        <p:spPr/>
        <p:txBody>
          <a:bodyPr/>
          <a:lstStyle/>
          <a:p>
            <a:fld id="{8A5FAC83-C8C4-8046-B35B-A89823688311}" type="slidenum">
              <a:rPr lang="en-US" smtClean="0"/>
              <a:t>9</a:t>
            </a:fld>
            <a:endParaRPr lang="en-US"/>
          </a:p>
        </p:txBody>
      </p:sp>
    </p:spTree>
    <p:extLst>
      <p:ext uri="{BB962C8B-B14F-4D97-AF65-F5344CB8AC3E}">
        <p14:creationId xmlns:p14="http://schemas.microsoft.com/office/powerpoint/2010/main" val="225130691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AP_FN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MAP_FNAL.potx</Template>
  <TotalTime>26570</TotalTime>
  <Words>3432</Words>
  <Application>Microsoft Macintosh PowerPoint</Application>
  <PresentationFormat>On-screen Show (4:3)</PresentationFormat>
  <Paragraphs>777</Paragraphs>
  <Slides>61</Slides>
  <Notes>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61</vt:i4>
      </vt:variant>
    </vt:vector>
  </HeadingPairs>
  <TitlesOfParts>
    <vt:vector size="65" baseType="lpstr">
      <vt:lpstr>MAP_FNAL</vt:lpstr>
      <vt:lpstr>Equation</vt:lpstr>
      <vt:lpstr>Graph</vt:lpstr>
      <vt:lpstr>MathType 6.0 Equation</vt:lpstr>
      <vt:lpstr>Muon Accelerators for the Next Generation of High Energy Physics Experiments   </vt:lpstr>
      <vt:lpstr>The Aims of the U.S. Muon Accelerator Program</vt:lpstr>
      <vt:lpstr>Outline</vt:lpstr>
      <vt:lpstr>Introduction</vt:lpstr>
      <vt:lpstr>Why a Muon Collider?</vt:lpstr>
      <vt:lpstr>Muon (m+m-) Colliders vs Electron-Positron Colliders (I)</vt:lpstr>
      <vt:lpstr>Muon (m+m-) Colliders vs Electron-Positron Colliders (II)</vt:lpstr>
      <vt:lpstr>Muon (m+m-) Colliders vs Electron-Positron Colliders (III)</vt:lpstr>
      <vt:lpstr>Circular Colliders vs Linear Colliders</vt:lpstr>
      <vt:lpstr>Ionization Cooling</vt:lpstr>
      <vt:lpstr>Facility Scales</vt:lpstr>
      <vt:lpstr>Luminosity</vt:lpstr>
      <vt:lpstr>ILC Parameters at the Interaction Point</vt:lpstr>
      <vt:lpstr>Muon Collider Luminosity</vt:lpstr>
      <vt:lpstr>Challenges for a m+m- Collider  </vt:lpstr>
      <vt:lpstr>Cooling Options</vt:lpstr>
      <vt:lpstr>Neutrino Radiation</vt:lpstr>
      <vt:lpstr>THE PHYSICS MOTIVATIONs</vt:lpstr>
      <vt:lpstr>The Physics Motivations</vt:lpstr>
      <vt:lpstr>The Physics Needs: Neutrinos (I)</vt:lpstr>
      <vt:lpstr>The Physics Needs: Neutrinos (II)</vt:lpstr>
      <vt:lpstr>The Physics Needs:  Colliders</vt:lpstr>
      <vt:lpstr>Muon Collider Reach</vt:lpstr>
      <vt:lpstr>Muon Collider Concept</vt:lpstr>
      <vt:lpstr>Muon Collider and neutrino factory synergies</vt:lpstr>
      <vt:lpstr>The U.S. Muon Accelerator Program</vt:lpstr>
      <vt:lpstr>A Staged Muon-Based Neutrino  and Collider Physics Program</vt:lpstr>
      <vt:lpstr> Neutrinos from Stored Muons (Fermilab P-1028) </vt:lpstr>
      <vt:lpstr>nStorm as an R&amp;D Platform</vt:lpstr>
      <vt:lpstr>IDS-NF baseline Neutrino Factory</vt:lpstr>
      <vt:lpstr>How Could a Staged n Factory (NuMAX)  to SURF Perform?</vt:lpstr>
      <vt:lpstr>A Staged Plan with NuMAX at Fermilab</vt:lpstr>
      <vt:lpstr>Neutrino Factory Staging (MASS)</vt:lpstr>
      <vt:lpstr>126 GeV Higgs Factory  </vt:lpstr>
      <vt:lpstr>PowerPoint Presentation</vt:lpstr>
      <vt:lpstr>Multi-TeV Collider – 1.5 TeV Baseline</vt:lpstr>
      <vt:lpstr>Wall Plug Power Estimates</vt:lpstr>
      <vt:lpstr>Luminosity Production Metric</vt:lpstr>
      <vt:lpstr>Muon Collider Parameters</vt:lpstr>
      <vt:lpstr>PowerPoint Presentation</vt:lpstr>
      <vt:lpstr>MAP Timeline a Provide Informed Decision Points</vt:lpstr>
      <vt:lpstr>THE R&amp;D CHALLENGES and  The MAP Feasibility Assessment</vt:lpstr>
      <vt:lpstr>Technology Challenges – Tertiary Production</vt:lpstr>
      <vt:lpstr>Key Technologies - Target</vt:lpstr>
      <vt:lpstr>TechnoIogy Challenges – Capture Solenoid</vt:lpstr>
      <vt:lpstr>Technology Challenges - Cooling</vt:lpstr>
      <vt:lpstr>Technology Challenges - Cooling</vt:lpstr>
      <vt:lpstr>Elements of the R&amp;D Program</vt:lpstr>
      <vt:lpstr>Recent Progress – Vacuum RF</vt:lpstr>
      <vt:lpstr>Recent Progress - High Pressure RF</vt:lpstr>
      <vt:lpstr>Recent Progress -  High Field Magnets</vt:lpstr>
      <vt:lpstr>Cooling Channel R&amp;D Effort</vt:lpstr>
      <vt:lpstr>Technology Challenges - Acceleration</vt:lpstr>
      <vt:lpstr>Superconducting RF Development</vt:lpstr>
      <vt:lpstr>Technology &amp; Design Challenges – Ring, Magnets, Detector</vt:lpstr>
      <vt:lpstr>Backgrounds and Detector</vt:lpstr>
      <vt:lpstr>Concluding Remarks</vt:lpstr>
      <vt:lpstr>Some Thoughts…</vt:lpstr>
      <vt:lpstr>Conclusion</vt:lpstr>
      <vt:lpstr>Muon Accelerator Program Contacts</vt:lpstr>
      <vt:lpstr>Acknowledgments</vt:lpstr>
    </vt:vector>
  </TitlesOfParts>
  <Company>Cornell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Palmer</dc:creator>
  <cp:lastModifiedBy>Mark Palmer</cp:lastModifiedBy>
  <cp:revision>260</cp:revision>
  <cp:lastPrinted>2013-09-14T02:40:11Z</cp:lastPrinted>
  <dcterms:created xsi:type="dcterms:W3CDTF">2012-01-28T14:57:36Z</dcterms:created>
  <dcterms:modified xsi:type="dcterms:W3CDTF">2013-09-20T01:39:33Z</dcterms:modified>
</cp:coreProperties>
</file>