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7"/>
  </p:notesMasterIdLst>
  <p:handoutMasterIdLst>
    <p:handoutMasterId r:id="rId28"/>
  </p:handoutMasterIdLst>
  <p:sldIdLst>
    <p:sldId id="264" r:id="rId2"/>
    <p:sldId id="560" r:id="rId3"/>
    <p:sldId id="643" r:id="rId4"/>
    <p:sldId id="656" r:id="rId5"/>
    <p:sldId id="657" r:id="rId6"/>
    <p:sldId id="659" r:id="rId7"/>
    <p:sldId id="658" r:id="rId8"/>
    <p:sldId id="660" r:id="rId9"/>
    <p:sldId id="655" r:id="rId10"/>
    <p:sldId id="661" r:id="rId11"/>
    <p:sldId id="668" r:id="rId12"/>
    <p:sldId id="644" r:id="rId13"/>
    <p:sldId id="662" r:id="rId14"/>
    <p:sldId id="646" r:id="rId15"/>
    <p:sldId id="666" r:id="rId16"/>
    <p:sldId id="663" r:id="rId17"/>
    <p:sldId id="664" r:id="rId18"/>
    <p:sldId id="665" r:id="rId19"/>
    <p:sldId id="651" r:id="rId20"/>
    <p:sldId id="667" r:id="rId21"/>
    <p:sldId id="553" r:id="rId22"/>
    <p:sldId id="642" r:id="rId23"/>
    <p:sldId id="654" r:id="rId24"/>
    <p:sldId id="669" r:id="rId25"/>
    <p:sldId id="670" r:id="rId26"/>
  </p:sldIdLst>
  <p:sldSz cx="9144000" cy="6858000" type="letter"/>
  <p:notesSz cx="6985000" cy="92837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8000"/>
    <a:srgbClr val="00CC00"/>
    <a:srgbClr val="FF9900"/>
    <a:srgbClr val="CC0000"/>
    <a:srgbClr val="FF0000"/>
    <a:srgbClr val="FF0066"/>
    <a:srgbClr val="FFFF99"/>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4" autoAdjust="0"/>
    <p:restoredTop sz="94667" autoAdjust="0"/>
  </p:normalViewPr>
  <p:slideViewPr>
    <p:cSldViewPr>
      <p:cViewPr>
        <p:scale>
          <a:sx n="66" d="100"/>
          <a:sy n="66" d="100"/>
        </p:scale>
        <p:origin x="-728" y="34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030288" y="550863"/>
            <a:ext cx="4927600" cy="3695700"/>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30275" y="4410075"/>
            <a:ext cx="5124450" cy="4178300"/>
          </a:xfrm>
          <a:prstGeom prst="rect">
            <a:avLst/>
          </a:prstGeom>
          <a:noFill/>
          <a:ln w="12700">
            <a:noFill/>
            <a:miter lim="800000"/>
            <a:headEnd/>
            <a:tailEnd/>
          </a:ln>
          <a:effectLst/>
        </p:spPr>
        <p:txBody>
          <a:bodyPr vert="horz" wrap="square" lIns="89725" tIns="44074" rIns="89725" bIns="44074"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nuSTORM Workshop – Fermilab, Nov. 21, 2013</a:t>
            </a:r>
            <a:endParaRPr lang="en-US">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a:defRPr/>
            </a:pPr>
            <a:r>
              <a:rPr lang="en-US"/>
              <a:t>Pion Production  -  S.I. Striganov</a:t>
            </a:r>
          </a:p>
        </p:txBody>
      </p:sp>
      <p:sp>
        <p:nvSpPr>
          <p:cNvPr id="6" name="Slide Number Placeholder 5"/>
          <p:cNvSpPr>
            <a:spLocks noGrp="1"/>
          </p:cNvSpPr>
          <p:nvPr>
            <p:ph type="sldNum" sz="quarter" idx="12"/>
          </p:nvPr>
        </p:nvSpPr>
        <p:spPr/>
        <p:txBody>
          <a:bodyPr/>
          <a:lstStyle>
            <a:lvl1pPr>
              <a:defRPr/>
            </a:lvl1pPr>
          </a:lstStyle>
          <a:p>
            <a:pPr>
              <a:defRPr/>
            </a:pPr>
            <a:fld id="{0EB1148D-A9B7-4034-8FAC-EFA9BB753FA4}" type="slidenum">
              <a:rPr lang="en-US"/>
              <a:pPr>
                <a:defRPr/>
              </a:pPr>
              <a:t>‹#›</a:t>
            </a:fld>
            <a:endParaRPr lang="en-US" sz="1400">
              <a:latin typeface="Times New Roman" pitchFamily="18"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nuSTORM Workshop – Fermilab, Nov. 21, 2013</a:t>
            </a:r>
            <a:endParaRPr lang="en-US">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a:defRPr/>
            </a:pPr>
            <a:r>
              <a:rPr lang="en-US"/>
              <a:t>Pion Production  -  S.I. Striganov</a:t>
            </a:r>
          </a:p>
        </p:txBody>
      </p:sp>
      <p:sp>
        <p:nvSpPr>
          <p:cNvPr id="6" name="Slide Number Placeholder 5"/>
          <p:cNvSpPr>
            <a:spLocks noGrp="1"/>
          </p:cNvSpPr>
          <p:nvPr>
            <p:ph type="sldNum" sz="quarter" idx="12"/>
          </p:nvPr>
        </p:nvSpPr>
        <p:spPr/>
        <p:txBody>
          <a:bodyPr/>
          <a:lstStyle>
            <a:lvl1pPr>
              <a:defRPr/>
            </a:lvl1pPr>
          </a:lstStyle>
          <a:p>
            <a:pPr>
              <a:defRPr/>
            </a:pPr>
            <a:fld id="{1BCE80D8-11CC-4705-B956-155358A6C67F}" type="slidenum">
              <a:rPr lang="en-US"/>
              <a:pPr>
                <a:defRPr/>
              </a:pPr>
              <a:t>‹#›</a:t>
            </a:fld>
            <a:endParaRPr lang="en-US" sz="1400">
              <a:latin typeface="Times New Roman" pitchFamily="18"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81000"/>
            <a:ext cx="20955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381000"/>
            <a:ext cx="61341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nuSTORM Workshop – Fermilab, Nov. 21, 2013</a:t>
            </a:r>
            <a:endParaRPr lang="en-US">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a:defRPr/>
            </a:pPr>
            <a:r>
              <a:rPr lang="en-US"/>
              <a:t>Pion Production  -  S.I. Striganov</a:t>
            </a:r>
          </a:p>
        </p:txBody>
      </p:sp>
      <p:sp>
        <p:nvSpPr>
          <p:cNvPr id="6" name="Slide Number Placeholder 5"/>
          <p:cNvSpPr>
            <a:spLocks noGrp="1"/>
          </p:cNvSpPr>
          <p:nvPr>
            <p:ph type="sldNum" sz="quarter" idx="12"/>
          </p:nvPr>
        </p:nvSpPr>
        <p:spPr/>
        <p:txBody>
          <a:bodyPr/>
          <a:lstStyle>
            <a:lvl1pPr>
              <a:defRPr/>
            </a:lvl1pPr>
          </a:lstStyle>
          <a:p>
            <a:pPr>
              <a:defRPr/>
            </a:pPr>
            <a:fld id="{79DD391D-E4D1-44A4-944E-C4DB0B640472}" type="slidenum">
              <a:rPr lang="en-US"/>
              <a:pPr>
                <a:defRPr/>
              </a:pPr>
              <a:t>‹#›</a:t>
            </a:fld>
            <a:endParaRPr lang="en-US" sz="1400">
              <a:latin typeface="Times New Roman" pitchFamily="18"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818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2588" y="13716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3716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9788" y="39624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r>
              <a:rPr lang="en-US"/>
              <a:t>nuSTORM Workshop – Fermilab, Nov. 21, 2013</a:t>
            </a:r>
            <a:endParaRPr lang="en-US">
              <a:latin typeface="Times New Roman" pitchFamily="18" charset="0"/>
            </a:endParaRPr>
          </a:p>
        </p:txBody>
      </p:sp>
      <p:sp>
        <p:nvSpPr>
          <p:cNvPr id="7" name="Footer Placeholder 6"/>
          <p:cNvSpPr>
            <a:spLocks noGrp="1"/>
          </p:cNvSpPr>
          <p:nvPr>
            <p:ph type="ftr" sz="quarter" idx="11"/>
          </p:nvPr>
        </p:nvSpPr>
        <p:spPr/>
        <p:txBody>
          <a:bodyPr/>
          <a:lstStyle>
            <a:lvl1pPr>
              <a:defRPr/>
            </a:lvl1pPr>
          </a:lstStyle>
          <a:p>
            <a:pPr>
              <a:defRPr/>
            </a:pPr>
            <a:r>
              <a:rPr lang="en-US"/>
              <a:t>Pion Production  -  S.I. Striganov</a:t>
            </a:r>
          </a:p>
        </p:txBody>
      </p:sp>
      <p:sp>
        <p:nvSpPr>
          <p:cNvPr id="8" name="Slide Number Placeholder 7"/>
          <p:cNvSpPr>
            <a:spLocks noGrp="1"/>
          </p:cNvSpPr>
          <p:nvPr>
            <p:ph type="sldNum" sz="quarter" idx="12"/>
          </p:nvPr>
        </p:nvSpPr>
        <p:spPr/>
        <p:txBody>
          <a:bodyPr/>
          <a:lstStyle>
            <a:lvl1pPr>
              <a:defRPr/>
            </a:lvl1pPr>
          </a:lstStyle>
          <a:p>
            <a:pPr>
              <a:defRPr/>
            </a:pPr>
            <a:fld id="{B7CD540A-3A56-4EE1-91FE-C0C8EC465933}" type="slidenum">
              <a:rPr lang="en-US"/>
              <a:pPr>
                <a:defRPr/>
              </a:pPr>
              <a:t>‹#›</a:t>
            </a:fld>
            <a:endParaRPr lang="en-US" sz="1400">
              <a:latin typeface="Times New Roman" pitchFamily="18"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nuSTORM Workshop – Fermilab, Nov. 21, 2013</a:t>
            </a:r>
            <a:endParaRPr lang="en-US">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a:defRPr/>
            </a:pPr>
            <a:r>
              <a:rPr lang="en-US"/>
              <a:t>Pion Production  -  S.I. Striganov</a:t>
            </a:r>
          </a:p>
        </p:txBody>
      </p:sp>
      <p:sp>
        <p:nvSpPr>
          <p:cNvPr id="6" name="Slide Number Placeholder 5"/>
          <p:cNvSpPr>
            <a:spLocks noGrp="1"/>
          </p:cNvSpPr>
          <p:nvPr>
            <p:ph type="sldNum" sz="quarter" idx="12"/>
          </p:nvPr>
        </p:nvSpPr>
        <p:spPr/>
        <p:txBody>
          <a:bodyPr/>
          <a:lstStyle>
            <a:lvl1pPr>
              <a:defRPr/>
            </a:lvl1pPr>
          </a:lstStyle>
          <a:p>
            <a:pPr>
              <a:defRPr/>
            </a:pPr>
            <a:fld id="{E181A058-6726-47A6-9350-B5D8753D89CE}" type="slidenum">
              <a:rPr lang="en-US"/>
              <a:pPr>
                <a:defRPr/>
              </a:pPr>
              <a:t>‹#›</a:t>
            </a:fld>
            <a:endParaRPr lang="en-US" sz="1400">
              <a:latin typeface="Times New Roman" pitchFamily="18"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nuSTORM Workshop – Fermilab, Nov. 21, 2013</a:t>
            </a:r>
            <a:endParaRPr lang="en-US">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a:defRPr/>
            </a:pPr>
            <a:r>
              <a:rPr lang="en-US"/>
              <a:t>Pion Production  -  S.I. Striganov</a:t>
            </a:r>
          </a:p>
        </p:txBody>
      </p:sp>
      <p:sp>
        <p:nvSpPr>
          <p:cNvPr id="6" name="Slide Number Placeholder 5"/>
          <p:cNvSpPr>
            <a:spLocks noGrp="1"/>
          </p:cNvSpPr>
          <p:nvPr>
            <p:ph type="sldNum" sz="quarter" idx="12"/>
          </p:nvPr>
        </p:nvSpPr>
        <p:spPr/>
        <p:txBody>
          <a:bodyPr/>
          <a:lstStyle>
            <a:lvl1pPr>
              <a:defRPr/>
            </a:lvl1pPr>
          </a:lstStyle>
          <a:p>
            <a:pPr>
              <a:defRPr/>
            </a:pPr>
            <a:fld id="{1C07BBAF-5B0A-4C95-82C3-18FA35D0D985}" type="slidenum">
              <a:rPr lang="en-US"/>
              <a:pPr>
                <a:defRPr/>
              </a:pPr>
              <a:t>‹#›</a:t>
            </a:fld>
            <a:endParaRPr lang="en-US" sz="1400">
              <a:latin typeface="Times New Roman" pitchFamily="18"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2588"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nuSTORM Workshop – Fermilab, Nov. 21, 2013</a:t>
            </a:r>
            <a:endParaRPr lang="en-US">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pPr>
              <a:defRPr/>
            </a:pPr>
            <a:r>
              <a:rPr lang="en-US"/>
              <a:t>Pion Production  -  S.I. Striganov</a:t>
            </a:r>
          </a:p>
        </p:txBody>
      </p:sp>
      <p:sp>
        <p:nvSpPr>
          <p:cNvPr id="7" name="Slide Number Placeholder 6"/>
          <p:cNvSpPr>
            <a:spLocks noGrp="1"/>
          </p:cNvSpPr>
          <p:nvPr>
            <p:ph type="sldNum" sz="quarter" idx="12"/>
          </p:nvPr>
        </p:nvSpPr>
        <p:spPr/>
        <p:txBody>
          <a:bodyPr/>
          <a:lstStyle>
            <a:lvl1pPr>
              <a:defRPr/>
            </a:lvl1pPr>
          </a:lstStyle>
          <a:p>
            <a:pPr>
              <a:defRPr/>
            </a:pPr>
            <a:fld id="{6C046479-52A2-4B6E-AB12-E25701F15F5F}" type="slidenum">
              <a:rPr lang="en-US"/>
              <a:pPr>
                <a:defRPr/>
              </a:pPr>
              <a:t>‹#›</a:t>
            </a:fld>
            <a:endParaRPr lang="en-US" sz="1400">
              <a:latin typeface="Times New Roman" pitchFamily="18"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nuSTORM Workshop – Fermilab, Nov. 21, 2013</a:t>
            </a:r>
            <a:endParaRPr lang="en-US">
              <a:latin typeface="Times New Roman" pitchFamily="18" charset="0"/>
            </a:endParaRPr>
          </a:p>
        </p:txBody>
      </p:sp>
      <p:sp>
        <p:nvSpPr>
          <p:cNvPr id="8" name="Footer Placeholder 7"/>
          <p:cNvSpPr>
            <a:spLocks noGrp="1"/>
          </p:cNvSpPr>
          <p:nvPr>
            <p:ph type="ftr" sz="quarter" idx="11"/>
          </p:nvPr>
        </p:nvSpPr>
        <p:spPr/>
        <p:txBody>
          <a:bodyPr/>
          <a:lstStyle>
            <a:lvl1pPr>
              <a:defRPr/>
            </a:lvl1pPr>
          </a:lstStyle>
          <a:p>
            <a:pPr>
              <a:defRPr/>
            </a:pPr>
            <a:r>
              <a:rPr lang="en-US"/>
              <a:t>Pion Production  -  S.I. Striganov</a:t>
            </a:r>
          </a:p>
        </p:txBody>
      </p:sp>
      <p:sp>
        <p:nvSpPr>
          <p:cNvPr id="9" name="Slide Number Placeholder 8"/>
          <p:cNvSpPr>
            <a:spLocks noGrp="1"/>
          </p:cNvSpPr>
          <p:nvPr>
            <p:ph type="sldNum" sz="quarter" idx="12"/>
          </p:nvPr>
        </p:nvSpPr>
        <p:spPr/>
        <p:txBody>
          <a:bodyPr/>
          <a:lstStyle>
            <a:lvl1pPr>
              <a:defRPr/>
            </a:lvl1pPr>
          </a:lstStyle>
          <a:p>
            <a:pPr>
              <a:defRPr/>
            </a:pPr>
            <a:fld id="{CFD9CFDE-C139-4AFE-AB72-1B269EAFBD3B}" type="slidenum">
              <a:rPr lang="en-US"/>
              <a:pPr>
                <a:defRPr/>
              </a:pPr>
              <a:t>‹#›</a:t>
            </a:fld>
            <a:endParaRPr lang="en-US" sz="1400">
              <a:latin typeface="Times New Roman" pitchFamily="18"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nuSTORM Workshop – Fermilab, Nov. 21, 2013</a:t>
            </a:r>
            <a:endParaRPr lang="en-US">
              <a:latin typeface="Times New Roman" pitchFamily="18" charset="0"/>
            </a:endParaRPr>
          </a:p>
        </p:txBody>
      </p:sp>
      <p:sp>
        <p:nvSpPr>
          <p:cNvPr id="4" name="Footer Placeholder 3"/>
          <p:cNvSpPr>
            <a:spLocks noGrp="1"/>
          </p:cNvSpPr>
          <p:nvPr>
            <p:ph type="ftr" sz="quarter" idx="11"/>
          </p:nvPr>
        </p:nvSpPr>
        <p:spPr/>
        <p:txBody>
          <a:bodyPr/>
          <a:lstStyle>
            <a:lvl1pPr>
              <a:defRPr/>
            </a:lvl1pPr>
          </a:lstStyle>
          <a:p>
            <a:pPr>
              <a:defRPr/>
            </a:pPr>
            <a:r>
              <a:rPr lang="en-US"/>
              <a:t>Pion Production  -  S.I. Striganov</a:t>
            </a:r>
          </a:p>
        </p:txBody>
      </p:sp>
      <p:sp>
        <p:nvSpPr>
          <p:cNvPr id="5" name="Slide Number Placeholder 4"/>
          <p:cNvSpPr>
            <a:spLocks noGrp="1"/>
          </p:cNvSpPr>
          <p:nvPr>
            <p:ph type="sldNum" sz="quarter" idx="12"/>
          </p:nvPr>
        </p:nvSpPr>
        <p:spPr/>
        <p:txBody>
          <a:bodyPr/>
          <a:lstStyle>
            <a:lvl1pPr>
              <a:defRPr/>
            </a:lvl1pPr>
          </a:lstStyle>
          <a:p>
            <a:pPr>
              <a:defRPr/>
            </a:pPr>
            <a:fld id="{6B5F368D-811C-4598-B93B-BBB8AB4F14AE}" type="slidenum">
              <a:rPr lang="en-US"/>
              <a:pPr>
                <a:defRPr/>
              </a:pPr>
              <a:t>‹#›</a:t>
            </a:fld>
            <a:endParaRPr lang="en-US" sz="1400">
              <a:latin typeface="Times New Roman" pitchFamily="18"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nuSTORM Workshop – Fermilab, Nov. 21, 2013</a:t>
            </a:r>
            <a:endParaRPr lang="en-US">
              <a:latin typeface="Times New Roman" pitchFamily="18" charset="0"/>
            </a:endParaRPr>
          </a:p>
        </p:txBody>
      </p:sp>
      <p:sp>
        <p:nvSpPr>
          <p:cNvPr id="3" name="Footer Placeholder 2"/>
          <p:cNvSpPr>
            <a:spLocks noGrp="1"/>
          </p:cNvSpPr>
          <p:nvPr>
            <p:ph type="ftr" sz="quarter" idx="11"/>
          </p:nvPr>
        </p:nvSpPr>
        <p:spPr/>
        <p:txBody>
          <a:bodyPr/>
          <a:lstStyle>
            <a:lvl1pPr>
              <a:defRPr/>
            </a:lvl1pPr>
          </a:lstStyle>
          <a:p>
            <a:pPr>
              <a:defRPr/>
            </a:pPr>
            <a:r>
              <a:rPr lang="en-US"/>
              <a:t>Pion Production  -  S.I. Striganov</a:t>
            </a:r>
          </a:p>
        </p:txBody>
      </p:sp>
      <p:sp>
        <p:nvSpPr>
          <p:cNvPr id="4" name="Slide Number Placeholder 3"/>
          <p:cNvSpPr>
            <a:spLocks noGrp="1"/>
          </p:cNvSpPr>
          <p:nvPr>
            <p:ph type="sldNum" sz="quarter" idx="12"/>
          </p:nvPr>
        </p:nvSpPr>
        <p:spPr/>
        <p:txBody>
          <a:bodyPr/>
          <a:lstStyle>
            <a:lvl1pPr>
              <a:defRPr/>
            </a:lvl1pPr>
          </a:lstStyle>
          <a:p>
            <a:pPr>
              <a:defRPr/>
            </a:pPr>
            <a:fld id="{D21A0C48-A445-4543-B337-7250E4511C2C}" type="slidenum">
              <a:rPr lang="en-US"/>
              <a:pPr>
                <a:defRPr/>
              </a:pPr>
              <a:t>‹#›</a:t>
            </a:fld>
            <a:endParaRPr lang="en-US" sz="1400">
              <a:latin typeface="Times New Roman" pitchFamily="18"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nuSTORM Workshop – Fermilab, Nov. 21, 2013</a:t>
            </a:r>
            <a:endParaRPr lang="en-US">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pPr>
              <a:defRPr/>
            </a:pPr>
            <a:r>
              <a:rPr lang="en-US"/>
              <a:t>Pion Production  -  S.I. Striganov</a:t>
            </a:r>
          </a:p>
        </p:txBody>
      </p:sp>
      <p:sp>
        <p:nvSpPr>
          <p:cNvPr id="7" name="Slide Number Placeholder 6"/>
          <p:cNvSpPr>
            <a:spLocks noGrp="1"/>
          </p:cNvSpPr>
          <p:nvPr>
            <p:ph type="sldNum" sz="quarter" idx="12"/>
          </p:nvPr>
        </p:nvSpPr>
        <p:spPr/>
        <p:txBody>
          <a:bodyPr/>
          <a:lstStyle>
            <a:lvl1pPr>
              <a:defRPr/>
            </a:lvl1pPr>
          </a:lstStyle>
          <a:p>
            <a:pPr>
              <a:defRPr/>
            </a:pPr>
            <a:fld id="{0FF1ED2F-91A5-474A-A6A2-E0371324313C}" type="slidenum">
              <a:rPr lang="en-US"/>
              <a:pPr>
                <a:defRPr/>
              </a:pPr>
              <a:t>‹#›</a:t>
            </a:fld>
            <a:endParaRPr lang="en-US" sz="1400">
              <a:latin typeface="Times New Roman" pitchFamily="18"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nuSTORM Workshop – Fermilab, Nov. 21, 2013</a:t>
            </a:r>
            <a:endParaRPr lang="en-US">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pPr>
              <a:defRPr/>
            </a:pPr>
            <a:r>
              <a:rPr lang="en-US"/>
              <a:t>Pion Production  -  S.I. Striganov</a:t>
            </a:r>
          </a:p>
        </p:txBody>
      </p:sp>
      <p:sp>
        <p:nvSpPr>
          <p:cNvPr id="7" name="Slide Number Placeholder 6"/>
          <p:cNvSpPr>
            <a:spLocks noGrp="1"/>
          </p:cNvSpPr>
          <p:nvPr>
            <p:ph type="sldNum" sz="quarter" idx="12"/>
          </p:nvPr>
        </p:nvSpPr>
        <p:spPr/>
        <p:txBody>
          <a:bodyPr/>
          <a:lstStyle>
            <a:lvl1pPr>
              <a:defRPr/>
            </a:lvl1pPr>
          </a:lstStyle>
          <a:p>
            <a:pPr>
              <a:defRPr/>
            </a:pPr>
            <a:fld id="{E4924C58-99CE-4195-99E8-152BD00730B1}" type="slidenum">
              <a:rPr lang="en-US"/>
              <a:pPr>
                <a:defRPr/>
              </a:pPr>
              <a:t>‹#›</a:t>
            </a:fld>
            <a:endParaRPr lang="en-US" sz="1400">
              <a:latin typeface="Times New Roman" pitchFamily="18"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381000"/>
            <a:ext cx="6781800" cy="4572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2588" y="1371600"/>
            <a:ext cx="8382000" cy="5029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6"/>
          <p:cNvSpPr>
            <a:spLocks noChangeArrowheads="1"/>
          </p:cNvSpPr>
          <p:nvPr/>
        </p:nvSpPr>
        <p:spPr bwMode="auto">
          <a:xfrm>
            <a:off x="381000" y="228600"/>
            <a:ext cx="8382000" cy="762000"/>
          </a:xfrm>
          <a:prstGeom prst="rect">
            <a:avLst/>
          </a:prstGeom>
          <a:noFill/>
          <a:ln w="12700">
            <a:solidFill>
              <a:schemeClr val="tx1"/>
            </a:solidFill>
            <a:miter lim="800000"/>
            <a:headEnd/>
            <a:tailEnd/>
          </a:ln>
          <a:extLst/>
        </p:spPr>
        <p:txBody>
          <a:bodyPr wrap="none" anchor="ctr"/>
          <a:lstStyle/>
          <a:p>
            <a:pPr eaLnBrk="0" hangingPunct="0">
              <a:defRPr/>
            </a:pPr>
            <a:endParaRPr lang="en-US">
              <a:cs typeface="+mn-cs"/>
            </a:endParaRPr>
          </a:p>
        </p:txBody>
      </p:sp>
      <p:sp>
        <p:nvSpPr>
          <p:cNvPr id="1032" name="Rectangle 8"/>
          <p:cNvSpPr>
            <a:spLocks noGrp="1" noChangeArrowheads="1"/>
          </p:cNvSpPr>
          <p:nvPr>
            <p:ph type="dt" sz="half" idx="2"/>
          </p:nvPr>
        </p:nvSpPr>
        <p:spPr bwMode="auto">
          <a:xfrm>
            <a:off x="381000" y="6477000"/>
            <a:ext cx="3276600" cy="2286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eaLnBrk="0" hangingPunct="0">
              <a:tabLst>
                <a:tab pos="1714500" algn="r"/>
              </a:tabLst>
              <a:defRPr sz="1000">
                <a:latin typeface="Arial" charset="0"/>
                <a:cs typeface="+mn-cs"/>
              </a:defRPr>
            </a:lvl1pPr>
          </a:lstStyle>
          <a:p>
            <a:pPr>
              <a:defRPr/>
            </a:pPr>
            <a:r>
              <a:rPr lang="en-US"/>
              <a:t>nuSTORM Workshop – Fermilab, Nov. 21, 2013</a:t>
            </a:r>
          </a:p>
        </p:txBody>
      </p:sp>
      <p:sp>
        <p:nvSpPr>
          <p:cNvPr id="1033" name="Rectangle 9"/>
          <p:cNvSpPr>
            <a:spLocks noGrp="1" noChangeArrowheads="1"/>
          </p:cNvSpPr>
          <p:nvPr>
            <p:ph type="ftr" sz="quarter" idx="3"/>
          </p:nvPr>
        </p:nvSpPr>
        <p:spPr bwMode="auto">
          <a:xfrm>
            <a:off x="3733800" y="6477000"/>
            <a:ext cx="3048000" cy="2286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a:latin typeface="Arial" charset="0"/>
                <a:cs typeface="+mn-cs"/>
              </a:defRPr>
            </a:lvl1pPr>
          </a:lstStyle>
          <a:p>
            <a:pPr>
              <a:defRPr/>
            </a:pPr>
            <a:r>
              <a:rPr lang="en-US"/>
              <a:t>Pion Production  -  S.I. Striganov</a:t>
            </a:r>
          </a:p>
        </p:txBody>
      </p:sp>
      <p:sp>
        <p:nvSpPr>
          <p:cNvPr id="1034" name="Rectangle 10"/>
          <p:cNvSpPr>
            <a:spLocks noGrp="1" noChangeArrowheads="1"/>
          </p:cNvSpPr>
          <p:nvPr>
            <p:ph type="sldNum" sz="quarter" idx="4"/>
          </p:nvPr>
        </p:nvSpPr>
        <p:spPr bwMode="auto">
          <a:xfrm>
            <a:off x="6858000" y="6477000"/>
            <a:ext cx="1905000" cy="238125"/>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Arial" charset="0"/>
                <a:cs typeface="+mn-cs"/>
              </a:defRPr>
            </a:lvl1pPr>
          </a:lstStyle>
          <a:p>
            <a:pPr>
              <a:defRPr/>
            </a:pPr>
            <a:fld id="{301ACF6A-59B8-4970-A489-846346BE352D}" type="slidenum">
              <a:rPr lang="en-US"/>
              <a:pPr>
                <a:defRPr/>
              </a:pPr>
              <a:t>‹#›</a:t>
            </a:fld>
            <a:endParaRPr lang="en-US" sz="14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p:txStyles>
    <p:titleStyle>
      <a:lvl1pPr algn="ctr" rtl="0" eaLnBrk="0" fontAlgn="base" hangingPunct="0">
        <a:spcBef>
          <a:spcPct val="0"/>
        </a:spcBef>
        <a:spcAft>
          <a:spcPct val="0"/>
        </a:spcAft>
        <a:defRPr sz="2400">
          <a:solidFill>
            <a:schemeClr val="accent2"/>
          </a:solidFill>
          <a:latin typeface="+mj-lt"/>
          <a:ea typeface="+mj-ea"/>
          <a:cs typeface="+mj-cs"/>
        </a:defRPr>
      </a:lvl1pPr>
      <a:lvl2pPr algn="ctr" rtl="0" eaLnBrk="0" fontAlgn="base" hangingPunct="0">
        <a:spcBef>
          <a:spcPct val="0"/>
        </a:spcBef>
        <a:spcAft>
          <a:spcPct val="0"/>
        </a:spcAft>
        <a:defRPr sz="2400">
          <a:solidFill>
            <a:schemeClr val="accent2"/>
          </a:solidFill>
          <a:latin typeface="Comic Sans MS" pitchFamily="66" charset="0"/>
        </a:defRPr>
      </a:lvl2pPr>
      <a:lvl3pPr algn="ctr" rtl="0" eaLnBrk="0" fontAlgn="base" hangingPunct="0">
        <a:spcBef>
          <a:spcPct val="0"/>
        </a:spcBef>
        <a:spcAft>
          <a:spcPct val="0"/>
        </a:spcAft>
        <a:defRPr sz="2400">
          <a:solidFill>
            <a:schemeClr val="accent2"/>
          </a:solidFill>
          <a:latin typeface="Comic Sans MS" pitchFamily="66" charset="0"/>
        </a:defRPr>
      </a:lvl3pPr>
      <a:lvl4pPr algn="ctr" rtl="0" eaLnBrk="0" fontAlgn="base" hangingPunct="0">
        <a:spcBef>
          <a:spcPct val="0"/>
        </a:spcBef>
        <a:spcAft>
          <a:spcPct val="0"/>
        </a:spcAft>
        <a:defRPr sz="2400">
          <a:solidFill>
            <a:schemeClr val="accent2"/>
          </a:solidFill>
          <a:latin typeface="Comic Sans MS" pitchFamily="66" charset="0"/>
        </a:defRPr>
      </a:lvl4pPr>
      <a:lvl5pPr algn="ctr" rtl="0" eaLnBrk="0" fontAlgn="base" hangingPunct="0">
        <a:spcBef>
          <a:spcPct val="0"/>
        </a:spcBef>
        <a:spcAft>
          <a:spcPct val="0"/>
        </a:spcAft>
        <a:defRPr sz="2400">
          <a:solidFill>
            <a:schemeClr val="accent2"/>
          </a:solidFill>
          <a:latin typeface="Comic Sans MS" pitchFamily="66" charset="0"/>
        </a:defRPr>
      </a:lvl5pPr>
      <a:lvl6pPr marL="457200" algn="ctr" rtl="0" eaLnBrk="0" fontAlgn="base" hangingPunct="0">
        <a:spcBef>
          <a:spcPct val="0"/>
        </a:spcBef>
        <a:spcAft>
          <a:spcPct val="0"/>
        </a:spcAft>
        <a:defRPr sz="2400">
          <a:solidFill>
            <a:schemeClr val="accent2"/>
          </a:solidFill>
          <a:latin typeface="Comic Sans MS" pitchFamily="66" charset="0"/>
        </a:defRPr>
      </a:lvl6pPr>
      <a:lvl7pPr marL="914400" algn="ctr" rtl="0" eaLnBrk="0" fontAlgn="base" hangingPunct="0">
        <a:spcBef>
          <a:spcPct val="0"/>
        </a:spcBef>
        <a:spcAft>
          <a:spcPct val="0"/>
        </a:spcAft>
        <a:defRPr sz="2400">
          <a:solidFill>
            <a:schemeClr val="accent2"/>
          </a:solidFill>
          <a:latin typeface="Comic Sans MS" pitchFamily="66" charset="0"/>
        </a:defRPr>
      </a:lvl7pPr>
      <a:lvl8pPr marL="1371600" algn="ctr" rtl="0" eaLnBrk="0" fontAlgn="base" hangingPunct="0">
        <a:spcBef>
          <a:spcPct val="0"/>
        </a:spcBef>
        <a:spcAft>
          <a:spcPct val="0"/>
        </a:spcAft>
        <a:defRPr sz="2400">
          <a:solidFill>
            <a:schemeClr val="accent2"/>
          </a:solidFill>
          <a:latin typeface="Comic Sans MS" pitchFamily="66" charset="0"/>
        </a:defRPr>
      </a:lvl8pPr>
      <a:lvl9pPr marL="1828800" algn="ctr" rtl="0" eaLnBrk="0" fontAlgn="base" hangingPunct="0">
        <a:spcBef>
          <a:spcPct val="0"/>
        </a:spcBef>
        <a:spcAft>
          <a:spcPct val="0"/>
        </a:spcAft>
        <a:defRPr sz="2400">
          <a:solidFill>
            <a:schemeClr val="accent2"/>
          </a:solidFill>
          <a:latin typeface="Comic Sans MS" pitchFamily="66" charset="0"/>
        </a:defRPr>
      </a:lvl9pPr>
    </p:titleStyle>
    <p:bodyStyle>
      <a:lvl1pPr marL="227013" indent="-227013" algn="l" rtl="0" eaLnBrk="0" fontAlgn="base" hangingPunct="0">
        <a:spcBef>
          <a:spcPct val="20000"/>
        </a:spcBef>
        <a:spcAft>
          <a:spcPct val="0"/>
        </a:spcAft>
        <a:defRPr sz="2000">
          <a:solidFill>
            <a:schemeClr val="tx1"/>
          </a:solidFill>
          <a:latin typeface="+mn-lt"/>
          <a:ea typeface="+mn-ea"/>
          <a:cs typeface="+mn-cs"/>
        </a:defRPr>
      </a:lvl1pPr>
      <a:lvl2pPr marL="565150" indent="-223838" algn="l" rtl="0" eaLnBrk="0" fontAlgn="base" hangingPunct="0">
        <a:spcBef>
          <a:spcPct val="20000"/>
        </a:spcBef>
        <a:spcAft>
          <a:spcPct val="0"/>
        </a:spcAft>
        <a:defRPr sz="2000">
          <a:solidFill>
            <a:schemeClr val="tx1"/>
          </a:solidFill>
          <a:latin typeface="+mn-lt"/>
        </a:defRPr>
      </a:lvl2pPr>
      <a:lvl3pPr marL="908050" indent="-228600" algn="l" rtl="0" eaLnBrk="0" fontAlgn="base" hangingPunct="0">
        <a:spcBef>
          <a:spcPct val="20000"/>
        </a:spcBef>
        <a:spcAft>
          <a:spcPct val="0"/>
        </a:spcAft>
        <a:defRPr>
          <a:solidFill>
            <a:schemeClr val="tx1"/>
          </a:solidFill>
          <a:latin typeface="+mn-lt"/>
        </a:defRPr>
      </a:lvl3pPr>
      <a:lvl4pPr marL="1250950" indent="-228600" algn="l" rtl="0" eaLnBrk="0" fontAlgn="base" hangingPunct="0">
        <a:spcBef>
          <a:spcPct val="20000"/>
        </a:spcBef>
        <a:spcAft>
          <a:spcPct val="0"/>
        </a:spcAft>
        <a:defRPr>
          <a:solidFill>
            <a:schemeClr val="tx1"/>
          </a:solidFill>
          <a:latin typeface="+mn-lt"/>
        </a:defRPr>
      </a:lvl4pPr>
      <a:lvl5pPr marL="1593850" indent="-228600" algn="l" rtl="0" eaLnBrk="0" fontAlgn="base" hangingPunct="0">
        <a:spcBef>
          <a:spcPct val="20000"/>
        </a:spcBef>
        <a:spcAft>
          <a:spcPct val="0"/>
        </a:spcAft>
        <a:defRPr sz="1600">
          <a:solidFill>
            <a:schemeClr val="tx1"/>
          </a:solidFill>
          <a:latin typeface="+mn-lt"/>
        </a:defRPr>
      </a:lvl5pPr>
      <a:lvl6pPr marL="2051050" indent="-228600" algn="l" rtl="0" eaLnBrk="0" fontAlgn="base" hangingPunct="0">
        <a:spcBef>
          <a:spcPct val="20000"/>
        </a:spcBef>
        <a:spcAft>
          <a:spcPct val="0"/>
        </a:spcAft>
        <a:defRPr sz="1600">
          <a:solidFill>
            <a:schemeClr val="tx1"/>
          </a:solidFill>
          <a:latin typeface="+mn-lt"/>
        </a:defRPr>
      </a:lvl6pPr>
      <a:lvl7pPr marL="2508250" indent="-228600" algn="l" rtl="0" eaLnBrk="0" fontAlgn="base" hangingPunct="0">
        <a:spcBef>
          <a:spcPct val="20000"/>
        </a:spcBef>
        <a:spcAft>
          <a:spcPct val="0"/>
        </a:spcAft>
        <a:defRPr sz="1600">
          <a:solidFill>
            <a:schemeClr val="tx1"/>
          </a:solidFill>
          <a:latin typeface="+mn-lt"/>
        </a:defRPr>
      </a:lvl7pPr>
      <a:lvl8pPr marL="2965450" indent="-228600" algn="l" rtl="0" eaLnBrk="0" fontAlgn="base" hangingPunct="0">
        <a:spcBef>
          <a:spcPct val="20000"/>
        </a:spcBef>
        <a:spcAft>
          <a:spcPct val="0"/>
        </a:spcAft>
        <a:defRPr sz="1600">
          <a:solidFill>
            <a:schemeClr val="tx1"/>
          </a:solidFill>
          <a:latin typeface="+mn-lt"/>
        </a:defRPr>
      </a:lvl8pPr>
      <a:lvl9pPr marL="3422650" indent="-228600" algn="l" rtl="0" eaLnBrk="0" fontAlgn="base" hangingPunct="0">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wmf"/><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428625" y="1752600"/>
            <a:ext cx="8610600" cy="1600200"/>
          </a:xfrm>
        </p:spPr>
        <p:txBody>
          <a:bodyPr/>
          <a:lstStyle/>
          <a:p>
            <a:r>
              <a:rPr lang="en-US" sz="2800" b="1" smtClean="0">
                <a:solidFill>
                  <a:srgbClr val="FF0000"/>
                </a:solidFill>
              </a:rPr>
              <a:t>Update – Pion Production </a:t>
            </a:r>
            <a:br>
              <a:rPr lang="en-US" sz="2800" b="1" smtClean="0">
                <a:solidFill>
                  <a:srgbClr val="FF0000"/>
                </a:solidFill>
              </a:rPr>
            </a:br>
            <a:r>
              <a:rPr lang="en-US" sz="2800" b="1" smtClean="0">
                <a:solidFill>
                  <a:srgbClr val="FF0000"/>
                </a:solidFill>
              </a:rPr>
              <a:t/>
            </a:r>
            <a:br>
              <a:rPr lang="en-US" sz="2800" b="1" smtClean="0">
                <a:solidFill>
                  <a:srgbClr val="FF0000"/>
                </a:solidFill>
              </a:rPr>
            </a:br>
            <a:endParaRPr lang="en-US" sz="2000" smtClean="0">
              <a:solidFill>
                <a:schemeClr val="tx1"/>
              </a:solidFill>
            </a:endParaRPr>
          </a:p>
        </p:txBody>
      </p:sp>
      <p:sp>
        <p:nvSpPr>
          <p:cNvPr id="16386" name="Rectangle 3"/>
          <p:cNvSpPr>
            <a:spLocks noGrp="1" noChangeArrowheads="1"/>
          </p:cNvSpPr>
          <p:nvPr>
            <p:ph type="subTitle" idx="1"/>
          </p:nvPr>
        </p:nvSpPr>
        <p:spPr>
          <a:xfrm>
            <a:off x="2133600" y="5334000"/>
            <a:ext cx="5181600" cy="1143000"/>
          </a:xfrm>
        </p:spPr>
        <p:txBody>
          <a:bodyPr/>
          <a:lstStyle/>
          <a:p>
            <a:r>
              <a:rPr lang="en-US" sz="1800" smtClean="0"/>
              <a:t>nuSTORM Workshop</a:t>
            </a:r>
          </a:p>
          <a:p>
            <a:r>
              <a:rPr lang="en-US" sz="1800" smtClean="0"/>
              <a:t> Fermilab</a:t>
            </a:r>
          </a:p>
          <a:p>
            <a:r>
              <a:rPr lang="en-US" sz="1800" smtClean="0"/>
              <a:t>November 21, 2013</a:t>
            </a:r>
          </a:p>
        </p:txBody>
      </p:sp>
      <p:sp>
        <p:nvSpPr>
          <p:cNvPr id="16387" name="Rectangle 7"/>
          <p:cNvSpPr>
            <a:spLocks noChangeArrowheads="1"/>
          </p:cNvSpPr>
          <p:nvPr/>
        </p:nvSpPr>
        <p:spPr bwMode="auto">
          <a:xfrm>
            <a:off x="3276600" y="3581400"/>
            <a:ext cx="2590800" cy="400050"/>
          </a:xfrm>
          <a:prstGeom prst="rect">
            <a:avLst/>
          </a:prstGeom>
          <a:noFill/>
          <a:ln w="9525">
            <a:noFill/>
            <a:miter lim="800000"/>
            <a:headEnd/>
            <a:tailEnd/>
          </a:ln>
        </p:spPr>
        <p:txBody>
          <a:bodyPr>
            <a:spAutoFit/>
          </a:bodyPr>
          <a:lstStyle/>
          <a:p>
            <a:pPr algn="ctr" eaLnBrk="0" hangingPunct="0">
              <a:spcBef>
                <a:spcPct val="50000"/>
              </a:spcBef>
            </a:pPr>
            <a:r>
              <a:rPr lang="en-US" sz="2000">
                <a:solidFill>
                  <a:schemeClr val="accent2"/>
                </a:solidFill>
                <a:latin typeface="Comic Sans MS" pitchFamily="66" charset="0"/>
              </a:rPr>
              <a:t>Sergei Striganov </a:t>
            </a:r>
          </a:p>
        </p:txBody>
      </p:sp>
      <p:pic>
        <p:nvPicPr>
          <p:cNvPr id="16388" name="Picture 11"/>
          <p:cNvPicPr>
            <a:picLocks noChangeAspect="1" noChangeArrowheads="1"/>
          </p:cNvPicPr>
          <p:nvPr/>
        </p:nvPicPr>
        <p:blipFill>
          <a:blip r:embed="rId3"/>
          <a:srcRect/>
          <a:stretch>
            <a:fillRect/>
          </a:stretch>
        </p:blipFill>
        <p:spPr bwMode="auto">
          <a:xfrm>
            <a:off x="457200" y="304800"/>
            <a:ext cx="609600" cy="609600"/>
          </a:xfrm>
          <a:prstGeom prst="rect">
            <a:avLst/>
          </a:prstGeom>
          <a:noFill/>
          <a:ln w="9525">
            <a:noFill/>
            <a:miter lim="800000"/>
            <a:headEnd/>
            <a:tailEnd/>
          </a:ln>
        </p:spPr>
      </p:pic>
      <p:sp>
        <p:nvSpPr>
          <p:cNvPr id="16389" name="Rectangle 4"/>
          <p:cNvSpPr>
            <a:spLocks noChangeArrowheads="1"/>
          </p:cNvSpPr>
          <p:nvPr/>
        </p:nvSpPr>
        <p:spPr bwMode="auto">
          <a:xfrm>
            <a:off x="1066800" y="381000"/>
            <a:ext cx="1447800" cy="393700"/>
          </a:xfrm>
          <a:prstGeom prst="rect">
            <a:avLst/>
          </a:prstGeom>
          <a:noFill/>
          <a:ln w="9525">
            <a:noFill/>
            <a:miter lim="800000"/>
            <a:headEnd/>
            <a:tailEnd/>
          </a:ln>
        </p:spPr>
        <p:txBody>
          <a:bodyPr lIns="90488" tIns="44450" rIns="90488" bIns="44450">
            <a:spAutoFit/>
          </a:bodyPr>
          <a:lstStyle/>
          <a:p>
            <a:pPr algn="r" eaLnBrk="0" hangingPunct="0">
              <a:spcBef>
                <a:spcPct val="50000"/>
              </a:spcBef>
            </a:pPr>
            <a:r>
              <a:rPr lang="en-US" sz="2000" b="1" i="1">
                <a:solidFill>
                  <a:schemeClr val="bg2"/>
                </a:solidFill>
                <a:latin typeface="Bookman Old Style" pitchFamily="18" charset="0"/>
              </a:rPr>
              <a:t>Fermilab</a:t>
            </a:r>
          </a:p>
        </p:txBody>
      </p:sp>
      <p:sp>
        <p:nvSpPr>
          <p:cNvPr id="16390" name="Rectangle 5"/>
          <p:cNvSpPr>
            <a:spLocks noChangeArrowheads="1"/>
          </p:cNvSpPr>
          <p:nvPr/>
        </p:nvSpPr>
        <p:spPr bwMode="auto">
          <a:xfrm>
            <a:off x="4572000" y="381000"/>
            <a:ext cx="4114800" cy="393700"/>
          </a:xfrm>
          <a:prstGeom prst="rect">
            <a:avLst/>
          </a:prstGeom>
          <a:noFill/>
          <a:ln w="9525">
            <a:noFill/>
            <a:miter lim="800000"/>
            <a:headEnd/>
            <a:tailEnd/>
          </a:ln>
        </p:spPr>
        <p:txBody>
          <a:bodyPr lIns="90488" tIns="44450" rIns="90488" bIns="44450">
            <a:spAutoFit/>
          </a:bodyPr>
          <a:lstStyle/>
          <a:p>
            <a:pPr marL="290513" algn="ctr" eaLnBrk="0" hangingPunct="0">
              <a:spcBef>
                <a:spcPct val="50000"/>
              </a:spcBef>
            </a:pPr>
            <a:r>
              <a:rPr lang="en-US" sz="2000" b="1" i="1">
                <a:solidFill>
                  <a:schemeClr val="bg2"/>
                </a:solidFill>
                <a:latin typeface="Bookman Old Style" pitchFamily="18" charset="0"/>
              </a:rPr>
              <a:t>Accelerator Physics Center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838200" y="381000"/>
            <a:ext cx="7162800" cy="457200"/>
          </a:xfrm>
        </p:spPr>
        <p:txBody>
          <a:bodyPr/>
          <a:lstStyle/>
          <a:p>
            <a:r>
              <a:rPr lang="en-US" smtClean="0">
                <a:solidFill>
                  <a:srgbClr val="FF0066"/>
                </a:solidFill>
              </a:rPr>
              <a:t>Phase distribution at 1 cm after target</a:t>
            </a:r>
            <a:r>
              <a:rPr lang="en-US" smtClean="0"/>
              <a:t> </a:t>
            </a:r>
          </a:p>
        </p:txBody>
      </p:sp>
      <p:sp>
        <p:nvSpPr>
          <p:cNvPr id="31746" name="Date Placeholder 1"/>
          <p:cNvSpPr>
            <a:spLocks noGrp="1"/>
          </p:cNvSpPr>
          <p:nvPr>
            <p:ph type="dt" sz="quarter" idx="10"/>
          </p:nvPr>
        </p:nvSpPr>
        <p:spPr>
          <a:noFill/>
        </p:spPr>
        <p:txBody>
          <a:bodyPr/>
          <a:lstStyle/>
          <a:p>
            <a:r>
              <a:rPr lang="en-US" smtClean="0">
                <a:cs typeface="Arial" charset="0"/>
              </a:rPr>
              <a:t>nuSTORM Workshop – Fermilab, Nov. 21, 2013</a:t>
            </a:r>
            <a:endParaRPr lang="en-US" smtClean="0">
              <a:latin typeface="Times New Roman" pitchFamily="18" charset="0"/>
              <a:cs typeface="Arial" charset="0"/>
            </a:endParaRPr>
          </a:p>
        </p:txBody>
      </p:sp>
      <p:sp>
        <p:nvSpPr>
          <p:cNvPr id="31747" name="Footer Placeholder 2"/>
          <p:cNvSpPr>
            <a:spLocks noGrp="1"/>
          </p:cNvSpPr>
          <p:nvPr>
            <p:ph type="ftr" sz="quarter" idx="11"/>
          </p:nvPr>
        </p:nvSpPr>
        <p:spPr>
          <a:noFill/>
        </p:spPr>
        <p:txBody>
          <a:bodyPr/>
          <a:lstStyle/>
          <a:p>
            <a:r>
              <a:rPr lang="en-US" smtClean="0">
                <a:cs typeface="Arial" charset="0"/>
              </a:rPr>
              <a:t>Pion Production  -  S.I. Striganov</a:t>
            </a:r>
          </a:p>
        </p:txBody>
      </p:sp>
      <p:sp>
        <p:nvSpPr>
          <p:cNvPr id="31748" name="Slide Number Placeholder 3"/>
          <p:cNvSpPr>
            <a:spLocks noGrp="1"/>
          </p:cNvSpPr>
          <p:nvPr>
            <p:ph type="sldNum" sz="quarter" idx="12"/>
          </p:nvPr>
        </p:nvSpPr>
        <p:spPr>
          <a:noFill/>
        </p:spPr>
        <p:txBody>
          <a:bodyPr/>
          <a:lstStyle/>
          <a:p>
            <a:fld id="{CBA92AA5-3778-4026-BA91-4159C1834C75}" type="slidenum">
              <a:rPr lang="en-US" smtClean="0">
                <a:cs typeface="Arial" charset="0"/>
              </a:rPr>
              <a:pPr/>
              <a:t>10</a:t>
            </a:fld>
            <a:endParaRPr lang="en-US" sz="1400" smtClean="0">
              <a:latin typeface="Times New Roman" pitchFamily="18" charset="0"/>
              <a:cs typeface="Arial" charset="0"/>
            </a:endParaRPr>
          </a:p>
        </p:txBody>
      </p:sp>
      <p:sp>
        <p:nvSpPr>
          <p:cNvPr id="31749" name="TextBox 13"/>
          <p:cNvSpPr txBox="1">
            <a:spLocks noChangeArrowheads="1"/>
          </p:cNvSpPr>
          <p:nvPr/>
        </p:nvSpPr>
        <p:spPr bwMode="auto">
          <a:xfrm>
            <a:off x="371475" y="5741988"/>
            <a:ext cx="2743200" cy="646112"/>
          </a:xfrm>
          <a:prstGeom prst="rect">
            <a:avLst/>
          </a:prstGeom>
          <a:noFill/>
          <a:ln w="9525">
            <a:noFill/>
            <a:miter lim="800000"/>
            <a:headEnd/>
            <a:tailEnd/>
          </a:ln>
        </p:spPr>
        <p:txBody>
          <a:bodyPr>
            <a:spAutoFit/>
          </a:bodyPr>
          <a:lstStyle/>
          <a:p>
            <a:pPr eaLnBrk="0" hangingPunct="0"/>
            <a:r>
              <a:rPr lang="en-US" sz="1800">
                <a:latin typeface="Cambria Math" pitchFamily="18" charset="0"/>
              </a:rPr>
              <a:t>Ɛ</a:t>
            </a:r>
            <a:r>
              <a:rPr lang="en-US" sz="1800"/>
              <a:t>=2 mm:  yield = 0.099</a:t>
            </a:r>
          </a:p>
          <a:p>
            <a:pPr eaLnBrk="0" hangingPunct="0"/>
            <a:r>
              <a:rPr lang="en-US" sz="1800"/>
              <a:t> r&lt; 20 cm: yield = 0.194</a:t>
            </a:r>
          </a:p>
        </p:txBody>
      </p:sp>
      <p:sp>
        <p:nvSpPr>
          <p:cNvPr id="31750" name="TextBox 14"/>
          <p:cNvSpPr txBox="1">
            <a:spLocks noChangeArrowheads="1"/>
          </p:cNvSpPr>
          <p:nvPr/>
        </p:nvSpPr>
        <p:spPr bwMode="auto">
          <a:xfrm>
            <a:off x="3495675" y="5741988"/>
            <a:ext cx="2590800" cy="646112"/>
          </a:xfrm>
          <a:prstGeom prst="rect">
            <a:avLst/>
          </a:prstGeom>
          <a:noFill/>
          <a:ln w="9525">
            <a:noFill/>
            <a:miter lim="800000"/>
            <a:headEnd/>
            <a:tailEnd/>
          </a:ln>
        </p:spPr>
        <p:txBody>
          <a:bodyPr>
            <a:spAutoFit/>
          </a:bodyPr>
          <a:lstStyle/>
          <a:p>
            <a:pPr eaLnBrk="0" hangingPunct="0"/>
            <a:r>
              <a:rPr lang="en-US" sz="1800">
                <a:latin typeface="Cambria Math" pitchFamily="18" charset="0"/>
              </a:rPr>
              <a:t>Ɛ</a:t>
            </a:r>
            <a:r>
              <a:rPr lang="en-US" sz="1800"/>
              <a:t>=2 mm:  yield = 0.164</a:t>
            </a:r>
          </a:p>
          <a:p>
            <a:pPr eaLnBrk="0" hangingPunct="0"/>
            <a:r>
              <a:rPr lang="en-US" sz="1800"/>
              <a:t> r&lt; 20 cm: yield = 0.235</a:t>
            </a:r>
          </a:p>
        </p:txBody>
      </p:sp>
      <p:sp>
        <p:nvSpPr>
          <p:cNvPr id="31751" name="TextBox 2"/>
          <p:cNvSpPr txBox="1">
            <a:spLocks noChangeArrowheads="1"/>
          </p:cNvSpPr>
          <p:nvPr/>
        </p:nvSpPr>
        <p:spPr bwMode="auto">
          <a:xfrm>
            <a:off x="6381750" y="5741988"/>
            <a:ext cx="2476500" cy="646112"/>
          </a:xfrm>
          <a:prstGeom prst="rect">
            <a:avLst/>
          </a:prstGeom>
          <a:noFill/>
          <a:ln w="9525">
            <a:noFill/>
            <a:miter lim="800000"/>
            <a:headEnd/>
            <a:tailEnd/>
          </a:ln>
        </p:spPr>
        <p:txBody>
          <a:bodyPr>
            <a:spAutoFit/>
          </a:bodyPr>
          <a:lstStyle/>
          <a:p>
            <a:pPr eaLnBrk="0" hangingPunct="0"/>
            <a:r>
              <a:rPr lang="en-US" sz="1800">
                <a:latin typeface="Cambria Math" pitchFamily="18" charset="0"/>
              </a:rPr>
              <a:t>Ɛ</a:t>
            </a:r>
            <a:r>
              <a:rPr lang="en-US" sz="1800"/>
              <a:t>=2 mm:  yield = 0.175</a:t>
            </a:r>
          </a:p>
          <a:p>
            <a:pPr eaLnBrk="0" hangingPunct="0"/>
            <a:r>
              <a:rPr lang="en-US" sz="1800"/>
              <a:t> r&lt; 20 cm: yield = 0.241</a:t>
            </a:r>
          </a:p>
        </p:txBody>
      </p:sp>
      <p:pic>
        <p:nvPicPr>
          <p:cNvPr id="31752" name="Content Placeholder 6"/>
          <p:cNvPicPr>
            <a:picLocks noGrp="1" noChangeAspect="1"/>
          </p:cNvPicPr>
          <p:nvPr>
            <p:ph sz="half" idx="1"/>
          </p:nvPr>
        </p:nvPicPr>
        <p:blipFill>
          <a:blip r:embed="rId3"/>
          <a:srcRect/>
          <a:stretch>
            <a:fillRect/>
          </a:stretch>
        </p:blipFill>
        <p:spPr>
          <a:xfrm>
            <a:off x="-9525" y="1066800"/>
            <a:ext cx="3124200" cy="4346575"/>
          </a:xfrm>
        </p:spPr>
      </p:pic>
      <p:pic>
        <p:nvPicPr>
          <p:cNvPr id="31753" name="Content Placeholder 8"/>
          <p:cNvPicPr>
            <a:picLocks noGrp="1" noChangeAspect="1"/>
          </p:cNvPicPr>
          <p:nvPr>
            <p:ph sz="half" idx="2"/>
          </p:nvPr>
        </p:nvPicPr>
        <p:blipFill>
          <a:blip r:embed="rId4"/>
          <a:srcRect/>
          <a:stretch>
            <a:fillRect/>
          </a:stretch>
        </p:blipFill>
        <p:spPr>
          <a:xfrm>
            <a:off x="2971800" y="1066800"/>
            <a:ext cx="3124200" cy="4419600"/>
          </a:xfrm>
        </p:spPr>
      </p:pic>
      <p:pic>
        <p:nvPicPr>
          <p:cNvPr id="31754" name="Picture 9"/>
          <p:cNvPicPr>
            <a:picLocks noChangeAspect="1"/>
          </p:cNvPicPr>
          <p:nvPr/>
        </p:nvPicPr>
        <p:blipFill>
          <a:blip r:embed="rId5"/>
          <a:srcRect/>
          <a:stretch>
            <a:fillRect/>
          </a:stretch>
        </p:blipFill>
        <p:spPr bwMode="auto">
          <a:xfrm>
            <a:off x="6086475" y="1066800"/>
            <a:ext cx="3048000" cy="449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6"/>
          <p:cNvSpPr>
            <a:spLocks noGrp="1"/>
          </p:cNvSpPr>
          <p:nvPr>
            <p:ph type="title"/>
          </p:nvPr>
        </p:nvSpPr>
        <p:spPr/>
        <p:txBody>
          <a:bodyPr/>
          <a:lstStyle/>
          <a:p>
            <a:r>
              <a:rPr lang="en-US" smtClean="0">
                <a:solidFill>
                  <a:srgbClr val="FF0000"/>
                </a:solidFill>
              </a:rPr>
              <a:t>Target material dependence:</a:t>
            </a:r>
            <a:br>
              <a:rPr lang="en-US" smtClean="0">
                <a:solidFill>
                  <a:srgbClr val="FF0000"/>
                </a:solidFill>
              </a:rPr>
            </a:br>
            <a:r>
              <a:rPr lang="en-US" smtClean="0">
                <a:solidFill>
                  <a:srgbClr val="FF0000"/>
                </a:solidFill>
              </a:rPr>
              <a:t>no gain from very heavy target?</a:t>
            </a:r>
          </a:p>
        </p:txBody>
      </p:sp>
      <p:pic>
        <p:nvPicPr>
          <p:cNvPr id="33794" name="Content Placeholder 9"/>
          <p:cNvPicPr>
            <a:picLocks noGrp="1" noChangeAspect="1"/>
          </p:cNvPicPr>
          <p:nvPr>
            <p:ph sz="half" idx="1"/>
          </p:nvPr>
        </p:nvPicPr>
        <p:blipFill>
          <a:blip r:embed="rId2"/>
          <a:srcRect/>
          <a:stretch>
            <a:fillRect/>
          </a:stretch>
        </p:blipFill>
        <p:spPr>
          <a:xfrm>
            <a:off x="428625" y="1371600"/>
            <a:ext cx="4022725" cy="5029200"/>
          </a:xfrm>
        </p:spPr>
      </p:pic>
      <p:pic>
        <p:nvPicPr>
          <p:cNvPr id="33795" name="Content Placeholder 10"/>
          <p:cNvPicPr>
            <a:picLocks noGrp="1" noChangeAspect="1"/>
          </p:cNvPicPr>
          <p:nvPr>
            <p:ph sz="half" idx="2"/>
          </p:nvPr>
        </p:nvPicPr>
        <p:blipFill>
          <a:blip r:embed="rId3"/>
          <a:srcRect/>
          <a:stretch>
            <a:fillRect/>
          </a:stretch>
        </p:blipFill>
        <p:spPr>
          <a:xfrm>
            <a:off x="4695825" y="1371600"/>
            <a:ext cx="4022725" cy="5029200"/>
          </a:xfrm>
        </p:spPr>
      </p:pic>
      <p:sp>
        <p:nvSpPr>
          <p:cNvPr id="4" name="Date Placeholder 3"/>
          <p:cNvSpPr>
            <a:spLocks noGrp="1"/>
          </p:cNvSpPr>
          <p:nvPr>
            <p:ph type="dt" sz="quarter" idx="10"/>
          </p:nvPr>
        </p:nvSpPr>
        <p:spPr/>
        <p:txBody>
          <a:bodyPr/>
          <a:lstStyle/>
          <a:p>
            <a:pPr>
              <a:defRPr/>
            </a:pPr>
            <a:r>
              <a:rPr lang="en-US"/>
              <a:t>nuSTORM Workshop – Fermilab, Nov. 21, 2013</a:t>
            </a:r>
            <a:endParaRPr lang="en-US">
              <a:latin typeface="Times New Roman" pitchFamily="18" charset="0"/>
            </a:endParaRPr>
          </a:p>
        </p:txBody>
      </p:sp>
      <p:sp>
        <p:nvSpPr>
          <p:cNvPr id="5" name="Footer Placeholder 4"/>
          <p:cNvSpPr>
            <a:spLocks noGrp="1"/>
          </p:cNvSpPr>
          <p:nvPr>
            <p:ph type="ftr" sz="quarter" idx="11"/>
          </p:nvPr>
        </p:nvSpPr>
        <p:spPr/>
        <p:txBody>
          <a:bodyPr/>
          <a:lstStyle/>
          <a:p>
            <a:pPr>
              <a:defRPr/>
            </a:pPr>
            <a:r>
              <a:rPr lang="en-US"/>
              <a:t>Pion Production  -  S.I. Striganov</a:t>
            </a:r>
          </a:p>
        </p:txBody>
      </p:sp>
      <p:sp>
        <p:nvSpPr>
          <p:cNvPr id="6" name="Slide Number Placeholder 5"/>
          <p:cNvSpPr>
            <a:spLocks noGrp="1"/>
          </p:cNvSpPr>
          <p:nvPr>
            <p:ph type="sldNum" sz="quarter" idx="12"/>
          </p:nvPr>
        </p:nvSpPr>
        <p:spPr/>
        <p:txBody>
          <a:bodyPr/>
          <a:lstStyle/>
          <a:p>
            <a:pPr>
              <a:defRPr/>
            </a:pPr>
            <a:fld id="{982A5A0D-6EC0-4234-9CD0-41A25A6BC00D}" type="slidenum">
              <a:rPr lang="en-US" smtClean="0"/>
              <a:pPr>
                <a:defRPr/>
              </a:pPr>
              <a:t>11</a:t>
            </a:fld>
            <a:endParaRPr lang="en-US" sz="1400">
              <a:latin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a:xfrm>
            <a:off x="381000" y="457200"/>
            <a:ext cx="8382000" cy="457200"/>
          </a:xfrm>
        </p:spPr>
        <p:txBody>
          <a:bodyPr/>
          <a:lstStyle/>
          <a:p>
            <a:r>
              <a:rPr lang="en-US" smtClean="0">
                <a:solidFill>
                  <a:srgbClr val="FF0000"/>
                </a:solidFill>
              </a:rPr>
              <a:t>Target radius@length dependence:</a:t>
            </a:r>
            <a:br>
              <a:rPr lang="en-US" smtClean="0">
                <a:solidFill>
                  <a:srgbClr val="FF0000"/>
                </a:solidFill>
              </a:rPr>
            </a:br>
            <a:r>
              <a:rPr lang="en-US" smtClean="0">
                <a:solidFill>
                  <a:srgbClr val="FF0000"/>
                </a:solidFill>
              </a:rPr>
              <a:t>opposite radial dependence for heavy and light targets!</a:t>
            </a:r>
          </a:p>
        </p:txBody>
      </p:sp>
      <p:sp>
        <p:nvSpPr>
          <p:cNvPr id="34818" name="Date Placeholder 1"/>
          <p:cNvSpPr>
            <a:spLocks noGrp="1"/>
          </p:cNvSpPr>
          <p:nvPr>
            <p:ph type="dt" sz="quarter" idx="10"/>
          </p:nvPr>
        </p:nvSpPr>
        <p:spPr>
          <a:noFill/>
        </p:spPr>
        <p:txBody>
          <a:bodyPr/>
          <a:lstStyle/>
          <a:p>
            <a:r>
              <a:rPr lang="en-US" smtClean="0">
                <a:cs typeface="Arial" charset="0"/>
              </a:rPr>
              <a:t>nuSTORM Workshop – Fermilab, Nov. 21, 2013</a:t>
            </a:r>
            <a:endParaRPr lang="en-US" smtClean="0">
              <a:latin typeface="Times New Roman" pitchFamily="18" charset="0"/>
              <a:cs typeface="Arial" charset="0"/>
            </a:endParaRPr>
          </a:p>
        </p:txBody>
      </p:sp>
      <p:sp>
        <p:nvSpPr>
          <p:cNvPr id="34819" name="Footer Placeholder 2"/>
          <p:cNvSpPr>
            <a:spLocks noGrp="1"/>
          </p:cNvSpPr>
          <p:nvPr>
            <p:ph type="ftr" sz="quarter" idx="11"/>
          </p:nvPr>
        </p:nvSpPr>
        <p:spPr>
          <a:noFill/>
        </p:spPr>
        <p:txBody>
          <a:bodyPr/>
          <a:lstStyle/>
          <a:p>
            <a:r>
              <a:rPr lang="en-US" smtClean="0">
                <a:cs typeface="Arial" charset="0"/>
              </a:rPr>
              <a:t>Pion Production  -  S.I. Striganov</a:t>
            </a:r>
          </a:p>
        </p:txBody>
      </p:sp>
      <p:sp>
        <p:nvSpPr>
          <p:cNvPr id="34820" name="Slide Number Placeholder 3"/>
          <p:cNvSpPr>
            <a:spLocks noGrp="1"/>
          </p:cNvSpPr>
          <p:nvPr>
            <p:ph type="sldNum" sz="quarter" idx="12"/>
          </p:nvPr>
        </p:nvSpPr>
        <p:spPr>
          <a:noFill/>
        </p:spPr>
        <p:txBody>
          <a:bodyPr/>
          <a:lstStyle/>
          <a:p>
            <a:fld id="{CA9908F1-641C-428E-8991-B44B59187730}" type="slidenum">
              <a:rPr lang="en-US" smtClean="0">
                <a:cs typeface="Arial" charset="0"/>
              </a:rPr>
              <a:pPr/>
              <a:t>12</a:t>
            </a:fld>
            <a:endParaRPr lang="en-US" sz="1400" smtClean="0">
              <a:latin typeface="Times New Roman" pitchFamily="18" charset="0"/>
              <a:cs typeface="Arial" charset="0"/>
            </a:endParaRPr>
          </a:p>
        </p:txBody>
      </p:sp>
      <p:pic>
        <p:nvPicPr>
          <p:cNvPr id="34821" name="Content Placeholder 2"/>
          <p:cNvPicPr>
            <a:picLocks noGrp="1" noChangeAspect="1"/>
          </p:cNvPicPr>
          <p:nvPr>
            <p:ph sz="half" idx="1"/>
          </p:nvPr>
        </p:nvPicPr>
        <p:blipFill>
          <a:blip r:embed="rId3"/>
          <a:srcRect/>
          <a:stretch>
            <a:fillRect/>
          </a:stretch>
        </p:blipFill>
        <p:spPr>
          <a:xfrm>
            <a:off x="0" y="838200"/>
            <a:ext cx="4451350" cy="5867400"/>
          </a:xfrm>
        </p:spPr>
      </p:pic>
      <p:pic>
        <p:nvPicPr>
          <p:cNvPr id="34822" name="Content Placeholder 4"/>
          <p:cNvPicPr>
            <a:picLocks noGrp="1" noChangeAspect="1"/>
          </p:cNvPicPr>
          <p:nvPr>
            <p:ph sz="half" idx="2"/>
          </p:nvPr>
        </p:nvPicPr>
        <p:blipFill>
          <a:blip r:embed="rId4"/>
          <a:srcRect/>
          <a:stretch>
            <a:fillRect/>
          </a:stretch>
        </p:blipFill>
        <p:spPr>
          <a:xfrm>
            <a:off x="4695825" y="838200"/>
            <a:ext cx="4448175" cy="5943600"/>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7"/>
          <p:cNvSpPr>
            <a:spLocks noGrp="1"/>
          </p:cNvSpPr>
          <p:nvPr>
            <p:ph type="title"/>
          </p:nvPr>
        </p:nvSpPr>
        <p:spPr>
          <a:xfrm>
            <a:off x="457200" y="381000"/>
            <a:ext cx="8229600" cy="457200"/>
          </a:xfrm>
        </p:spPr>
        <p:txBody>
          <a:bodyPr/>
          <a:lstStyle/>
          <a:p>
            <a:r>
              <a:rPr lang="en-US" smtClean="0">
                <a:solidFill>
                  <a:srgbClr val="FF0000"/>
                </a:solidFill>
              </a:rPr>
              <a:t>120 GeV proton, 5 +-0.5 GeV/c pion, 3 mm target radius</a:t>
            </a:r>
          </a:p>
        </p:txBody>
      </p:sp>
      <p:sp>
        <p:nvSpPr>
          <p:cNvPr id="5" name="Date Placeholder 4"/>
          <p:cNvSpPr>
            <a:spLocks noGrp="1"/>
          </p:cNvSpPr>
          <p:nvPr>
            <p:ph type="dt" sz="quarter" idx="10"/>
          </p:nvPr>
        </p:nvSpPr>
        <p:spPr/>
        <p:txBody>
          <a:bodyPr/>
          <a:lstStyle/>
          <a:p>
            <a:pPr>
              <a:defRPr/>
            </a:pPr>
            <a:r>
              <a:rPr lang="en-US"/>
              <a:t>nuSTORM Workshop – Fermilab, Nov. 21, 2013</a:t>
            </a:r>
            <a:endParaRPr lang="en-US">
              <a:latin typeface="Times New Roman" pitchFamily="18" charset="0"/>
            </a:endParaRPr>
          </a:p>
        </p:txBody>
      </p:sp>
      <p:sp>
        <p:nvSpPr>
          <p:cNvPr id="6" name="Footer Placeholder 5"/>
          <p:cNvSpPr>
            <a:spLocks noGrp="1"/>
          </p:cNvSpPr>
          <p:nvPr>
            <p:ph type="ftr" sz="quarter" idx="11"/>
          </p:nvPr>
        </p:nvSpPr>
        <p:spPr/>
        <p:txBody>
          <a:bodyPr/>
          <a:lstStyle/>
          <a:p>
            <a:pPr>
              <a:defRPr/>
            </a:pPr>
            <a:r>
              <a:rPr lang="en-US"/>
              <a:t>Pion Production  -  S.I. Striganov</a:t>
            </a:r>
          </a:p>
        </p:txBody>
      </p:sp>
      <p:sp>
        <p:nvSpPr>
          <p:cNvPr id="7" name="Slide Number Placeholder 6"/>
          <p:cNvSpPr>
            <a:spLocks noGrp="1"/>
          </p:cNvSpPr>
          <p:nvPr>
            <p:ph type="sldNum" sz="quarter" idx="12"/>
          </p:nvPr>
        </p:nvSpPr>
        <p:spPr/>
        <p:txBody>
          <a:bodyPr/>
          <a:lstStyle/>
          <a:p>
            <a:pPr>
              <a:defRPr/>
            </a:pPr>
            <a:fld id="{EF3E89AE-25D9-4F76-A6B5-ED92658C37E2}" type="slidenum">
              <a:rPr lang="en-US" smtClean="0"/>
              <a:pPr>
                <a:defRPr/>
              </a:pPr>
              <a:t>13</a:t>
            </a:fld>
            <a:endParaRPr lang="en-US" sz="1400">
              <a:latin typeface="Times New Roman" pitchFamily="18" charset="0"/>
            </a:endParaRPr>
          </a:p>
        </p:txBody>
      </p:sp>
      <p:pic>
        <p:nvPicPr>
          <p:cNvPr id="36869" name="Content Placeholder 13"/>
          <p:cNvPicPr>
            <a:picLocks noGrp="1" noChangeAspect="1"/>
          </p:cNvPicPr>
          <p:nvPr>
            <p:ph idx="1"/>
          </p:nvPr>
        </p:nvPicPr>
        <p:blipFill>
          <a:blip r:embed="rId2"/>
          <a:srcRect/>
          <a:stretch>
            <a:fillRect/>
          </a:stretch>
        </p:blipFill>
        <p:spPr>
          <a:xfrm>
            <a:off x="914400" y="1143000"/>
            <a:ext cx="7467600" cy="525780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a:xfrm>
            <a:off x="381000" y="228600"/>
            <a:ext cx="8382000" cy="1066800"/>
          </a:xfrm>
        </p:spPr>
        <p:txBody>
          <a:bodyPr/>
          <a:lstStyle/>
          <a:p>
            <a:r>
              <a:rPr lang="en-US" sz="2000" smtClean="0">
                <a:solidFill>
                  <a:srgbClr val="FF0066"/>
                </a:solidFill>
              </a:rPr>
              <a:t>Target position inside horn:</a:t>
            </a:r>
            <a:br>
              <a:rPr lang="en-US" sz="2000" smtClean="0">
                <a:solidFill>
                  <a:srgbClr val="FF0066"/>
                </a:solidFill>
              </a:rPr>
            </a:br>
            <a:r>
              <a:rPr lang="en-US" sz="2000" smtClean="0">
                <a:solidFill>
                  <a:srgbClr val="FF0066"/>
                </a:solidFill>
              </a:rPr>
              <a:t> send negative 5 Gev/c pion from opposite direction to find horn focus for different magnetic field</a:t>
            </a:r>
          </a:p>
        </p:txBody>
      </p:sp>
      <p:sp>
        <p:nvSpPr>
          <p:cNvPr id="37890" name="Date Placeholder 1"/>
          <p:cNvSpPr>
            <a:spLocks noGrp="1"/>
          </p:cNvSpPr>
          <p:nvPr>
            <p:ph type="dt" sz="quarter" idx="10"/>
          </p:nvPr>
        </p:nvSpPr>
        <p:spPr>
          <a:noFill/>
        </p:spPr>
        <p:txBody>
          <a:bodyPr/>
          <a:lstStyle/>
          <a:p>
            <a:r>
              <a:rPr lang="en-US" smtClean="0">
                <a:cs typeface="Arial" charset="0"/>
              </a:rPr>
              <a:t>nuSTORM Workshop – Fermilab, Nov. 21, 2013</a:t>
            </a:r>
            <a:endParaRPr lang="en-US" smtClean="0">
              <a:latin typeface="Times New Roman" pitchFamily="18" charset="0"/>
              <a:cs typeface="Arial" charset="0"/>
            </a:endParaRPr>
          </a:p>
        </p:txBody>
      </p:sp>
      <p:sp>
        <p:nvSpPr>
          <p:cNvPr id="37891" name="Footer Placeholder 2"/>
          <p:cNvSpPr>
            <a:spLocks noGrp="1"/>
          </p:cNvSpPr>
          <p:nvPr>
            <p:ph type="ftr" sz="quarter" idx="11"/>
          </p:nvPr>
        </p:nvSpPr>
        <p:spPr>
          <a:noFill/>
        </p:spPr>
        <p:txBody>
          <a:bodyPr/>
          <a:lstStyle/>
          <a:p>
            <a:r>
              <a:rPr lang="en-US" smtClean="0">
                <a:cs typeface="Arial" charset="0"/>
              </a:rPr>
              <a:t>Pion Production  -  S.I. Striganov</a:t>
            </a:r>
          </a:p>
        </p:txBody>
      </p:sp>
      <p:sp>
        <p:nvSpPr>
          <p:cNvPr id="37892" name="Slide Number Placeholder 3"/>
          <p:cNvSpPr>
            <a:spLocks noGrp="1"/>
          </p:cNvSpPr>
          <p:nvPr>
            <p:ph type="sldNum" sz="quarter" idx="12"/>
          </p:nvPr>
        </p:nvSpPr>
        <p:spPr>
          <a:noFill/>
        </p:spPr>
        <p:txBody>
          <a:bodyPr/>
          <a:lstStyle/>
          <a:p>
            <a:fld id="{167AD7B0-174A-45A3-AB1F-10FEDF071F5E}" type="slidenum">
              <a:rPr lang="en-US" smtClean="0">
                <a:cs typeface="Arial" charset="0"/>
              </a:rPr>
              <a:pPr/>
              <a:t>14</a:t>
            </a:fld>
            <a:endParaRPr lang="en-US" sz="1400" smtClean="0">
              <a:latin typeface="Times New Roman" pitchFamily="18" charset="0"/>
              <a:cs typeface="Arial" charset="0"/>
            </a:endParaRPr>
          </a:p>
        </p:txBody>
      </p:sp>
      <p:sp>
        <p:nvSpPr>
          <p:cNvPr id="37893" name="TextBox 7"/>
          <p:cNvSpPr txBox="1">
            <a:spLocks noChangeArrowheads="1"/>
          </p:cNvSpPr>
          <p:nvPr/>
        </p:nvSpPr>
        <p:spPr bwMode="auto">
          <a:xfrm>
            <a:off x="914400" y="1417638"/>
            <a:ext cx="3073400" cy="460375"/>
          </a:xfrm>
          <a:prstGeom prst="rect">
            <a:avLst/>
          </a:prstGeom>
          <a:noFill/>
          <a:ln w="9525">
            <a:noFill/>
            <a:miter lim="800000"/>
            <a:headEnd/>
            <a:tailEnd/>
          </a:ln>
        </p:spPr>
        <p:txBody>
          <a:bodyPr wrap="none">
            <a:spAutoFit/>
          </a:bodyPr>
          <a:lstStyle/>
          <a:p>
            <a:pPr eaLnBrk="0" hangingPunct="0"/>
            <a:r>
              <a:rPr lang="en-US"/>
              <a:t>185 kA – NuMI default</a:t>
            </a:r>
          </a:p>
        </p:txBody>
      </p:sp>
      <p:sp>
        <p:nvSpPr>
          <p:cNvPr id="37894" name="TextBox 8"/>
          <p:cNvSpPr txBox="1">
            <a:spLocks noChangeArrowheads="1"/>
          </p:cNvSpPr>
          <p:nvPr/>
        </p:nvSpPr>
        <p:spPr bwMode="auto">
          <a:xfrm>
            <a:off x="4953000" y="1389063"/>
            <a:ext cx="3773488" cy="461962"/>
          </a:xfrm>
          <a:prstGeom prst="rect">
            <a:avLst/>
          </a:prstGeom>
          <a:noFill/>
          <a:ln w="9525">
            <a:noFill/>
            <a:miter lim="800000"/>
            <a:headEnd/>
            <a:tailEnd/>
          </a:ln>
        </p:spPr>
        <p:txBody>
          <a:bodyPr wrap="none">
            <a:spAutoFit/>
          </a:bodyPr>
          <a:lstStyle/>
          <a:p>
            <a:pPr eaLnBrk="0" hangingPunct="0"/>
            <a:r>
              <a:rPr lang="en-US"/>
              <a:t>230 kA – reasonable upgrade</a:t>
            </a:r>
          </a:p>
        </p:txBody>
      </p:sp>
      <p:pic>
        <p:nvPicPr>
          <p:cNvPr id="37895" name="Content Placeholder 3"/>
          <p:cNvPicPr>
            <a:picLocks noGrp="1" noChangeAspect="1"/>
          </p:cNvPicPr>
          <p:nvPr>
            <p:ph sz="half" idx="1"/>
          </p:nvPr>
        </p:nvPicPr>
        <p:blipFill>
          <a:blip r:embed="rId3"/>
          <a:srcRect/>
          <a:stretch>
            <a:fillRect/>
          </a:stretch>
        </p:blipFill>
        <p:spPr>
          <a:xfrm>
            <a:off x="382588" y="1803400"/>
            <a:ext cx="4114800" cy="4165600"/>
          </a:xfrm>
        </p:spPr>
      </p:pic>
      <p:pic>
        <p:nvPicPr>
          <p:cNvPr id="37896" name="Content Placeholder 4"/>
          <p:cNvPicPr>
            <a:picLocks noGrp="1" noChangeAspect="1"/>
          </p:cNvPicPr>
          <p:nvPr>
            <p:ph sz="half" idx="2"/>
          </p:nvPr>
        </p:nvPicPr>
        <p:blipFill>
          <a:blip r:embed="rId4"/>
          <a:srcRect/>
          <a:stretch>
            <a:fillRect/>
          </a:stretch>
        </p:blipFill>
        <p:spPr>
          <a:xfrm>
            <a:off x="4649788" y="1782763"/>
            <a:ext cx="4114800" cy="4206875"/>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4"/>
          <p:cNvSpPr>
            <a:spLocks noGrp="1"/>
          </p:cNvSpPr>
          <p:nvPr>
            <p:ph type="title"/>
          </p:nvPr>
        </p:nvSpPr>
        <p:spPr>
          <a:xfrm>
            <a:off x="381000" y="228600"/>
            <a:ext cx="8382000" cy="1066800"/>
          </a:xfrm>
        </p:spPr>
        <p:txBody>
          <a:bodyPr/>
          <a:lstStyle/>
          <a:p>
            <a:r>
              <a:rPr lang="en-US" sz="2000" smtClean="0">
                <a:solidFill>
                  <a:srgbClr val="FF0066"/>
                </a:solidFill>
              </a:rPr>
              <a:t>Realistic and simplified horn description:</a:t>
            </a:r>
            <a:br>
              <a:rPr lang="en-US" sz="2000" smtClean="0">
                <a:solidFill>
                  <a:srgbClr val="FF0066"/>
                </a:solidFill>
              </a:rPr>
            </a:br>
            <a:r>
              <a:rPr lang="en-US" sz="2000" smtClean="0">
                <a:solidFill>
                  <a:srgbClr val="FF0066"/>
                </a:solidFill>
              </a:rPr>
              <a:t> simplified - </a:t>
            </a:r>
            <a:r>
              <a:rPr lang="en-US" sz="2000" smtClean="0">
                <a:solidFill>
                  <a:schemeClr val="tx1"/>
                </a:solidFill>
              </a:rPr>
              <a:t>magnetic field only</a:t>
            </a:r>
            <a:r>
              <a:rPr lang="en-US" sz="2000" smtClean="0">
                <a:solidFill>
                  <a:srgbClr val="FF0066"/>
                </a:solidFill>
              </a:rPr>
              <a:t>, “realistic” - interaction with conductors and field in conductors taken into account.</a:t>
            </a:r>
          </a:p>
        </p:txBody>
      </p:sp>
      <p:sp>
        <p:nvSpPr>
          <p:cNvPr id="39938" name="Date Placeholder 1"/>
          <p:cNvSpPr>
            <a:spLocks noGrp="1"/>
          </p:cNvSpPr>
          <p:nvPr>
            <p:ph type="dt" sz="quarter" idx="10"/>
          </p:nvPr>
        </p:nvSpPr>
        <p:spPr>
          <a:noFill/>
        </p:spPr>
        <p:txBody>
          <a:bodyPr/>
          <a:lstStyle/>
          <a:p>
            <a:r>
              <a:rPr lang="en-US" smtClean="0">
                <a:cs typeface="Arial" charset="0"/>
              </a:rPr>
              <a:t>nuSTORM Workshop – Fermilab, Nov. 21, 2013</a:t>
            </a:r>
            <a:endParaRPr lang="en-US" smtClean="0">
              <a:latin typeface="Times New Roman" pitchFamily="18" charset="0"/>
              <a:cs typeface="Arial" charset="0"/>
            </a:endParaRPr>
          </a:p>
        </p:txBody>
      </p:sp>
      <p:sp>
        <p:nvSpPr>
          <p:cNvPr id="39939" name="Footer Placeholder 2"/>
          <p:cNvSpPr>
            <a:spLocks noGrp="1"/>
          </p:cNvSpPr>
          <p:nvPr>
            <p:ph type="ftr" sz="quarter" idx="11"/>
          </p:nvPr>
        </p:nvSpPr>
        <p:spPr>
          <a:noFill/>
        </p:spPr>
        <p:txBody>
          <a:bodyPr/>
          <a:lstStyle/>
          <a:p>
            <a:r>
              <a:rPr lang="en-US" smtClean="0">
                <a:cs typeface="Arial" charset="0"/>
              </a:rPr>
              <a:t>Pion Production  -  S.I. Striganov</a:t>
            </a:r>
          </a:p>
        </p:txBody>
      </p:sp>
      <p:sp>
        <p:nvSpPr>
          <p:cNvPr id="39940" name="Slide Number Placeholder 3"/>
          <p:cNvSpPr>
            <a:spLocks noGrp="1"/>
          </p:cNvSpPr>
          <p:nvPr>
            <p:ph type="sldNum" sz="quarter" idx="12"/>
          </p:nvPr>
        </p:nvSpPr>
        <p:spPr>
          <a:noFill/>
        </p:spPr>
        <p:txBody>
          <a:bodyPr/>
          <a:lstStyle/>
          <a:p>
            <a:fld id="{A5FDFA0D-ECE6-4D4F-86B9-E531B5AA0EC5}" type="slidenum">
              <a:rPr lang="en-US" smtClean="0">
                <a:cs typeface="Arial" charset="0"/>
              </a:rPr>
              <a:pPr/>
              <a:t>15</a:t>
            </a:fld>
            <a:endParaRPr lang="en-US" sz="1400" smtClean="0">
              <a:latin typeface="Times New Roman" pitchFamily="18" charset="0"/>
              <a:cs typeface="Arial" charset="0"/>
            </a:endParaRPr>
          </a:p>
        </p:txBody>
      </p:sp>
      <p:sp>
        <p:nvSpPr>
          <p:cNvPr id="39941" name="TextBox 7"/>
          <p:cNvSpPr txBox="1">
            <a:spLocks noChangeArrowheads="1"/>
          </p:cNvSpPr>
          <p:nvPr/>
        </p:nvSpPr>
        <p:spPr bwMode="auto">
          <a:xfrm>
            <a:off x="381000" y="5942013"/>
            <a:ext cx="3800475" cy="461962"/>
          </a:xfrm>
          <a:prstGeom prst="rect">
            <a:avLst/>
          </a:prstGeom>
          <a:noFill/>
          <a:ln w="9525">
            <a:noFill/>
            <a:miter lim="800000"/>
            <a:headEnd/>
            <a:tailEnd/>
          </a:ln>
        </p:spPr>
        <p:txBody>
          <a:bodyPr wrap="none">
            <a:spAutoFit/>
          </a:bodyPr>
          <a:lstStyle/>
          <a:p>
            <a:pPr eaLnBrk="0" hangingPunct="0"/>
            <a:r>
              <a:rPr lang="en-US"/>
              <a:t>simple: yield=0.122 pi+/POT</a:t>
            </a:r>
          </a:p>
        </p:txBody>
      </p:sp>
      <p:sp>
        <p:nvSpPr>
          <p:cNvPr id="39942" name="TextBox 8"/>
          <p:cNvSpPr txBox="1">
            <a:spLocks noChangeArrowheads="1"/>
          </p:cNvSpPr>
          <p:nvPr/>
        </p:nvSpPr>
        <p:spPr bwMode="auto">
          <a:xfrm>
            <a:off x="4752975" y="5913438"/>
            <a:ext cx="4214813" cy="461962"/>
          </a:xfrm>
          <a:prstGeom prst="rect">
            <a:avLst/>
          </a:prstGeom>
          <a:noFill/>
          <a:ln w="9525">
            <a:noFill/>
            <a:miter lim="800000"/>
            <a:headEnd/>
            <a:tailEnd/>
          </a:ln>
        </p:spPr>
        <p:txBody>
          <a:bodyPr wrap="none">
            <a:spAutoFit/>
          </a:bodyPr>
          <a:lstStyle/>
          <a:p>
            <a:pPr eaLnBrk="0" hangingPunct="0"/>
            <a:r>
              <a:rPr lang="en-US"/>
              <a:t>“realistic”: yield=0.114 pi+/POT</a:t>
            </a:r>
          </a:p>
        </p:txBody>
      </p:sp>
      <p:pic>
        <p:nvPicPr>
          <p:cNvPr id="39943" name="Content Placeholder 11"/>
          <p:cNvPicPr>
            <a:picLocks noGrp="1" noChangeAspect="1"/>
          </p:cNvPicPr>
          <p:nvPr>
            <p:ph sz="half" idx="1"/>
          </p:nvPr>
        </p:nvPicPr>
        <p:blipFill>
          <a:blip r:embed="rId3"/>
          <a:srcRect/>
          <a:stretch>
            <a:fillRect/>
          </a:stretch>
        </p:blipFill>
        <p:spPr>
          <a:xfrm>
            <a:off x="381000" y="1263650"/>
            <a:ext cx="4114800" cy="4678363"/>
          </a:xfrm>
        </p:spPr>
      </p:pic>
      <p:pic>
        <p:nvPicPr>
          <p:cNvPr id="39944" name="Content Placeholder 14"/>
          <p:cNvPicPr>
            <a:picLocks noGrp="1" noChangeAspect="1"/>
          </p:cNvPicPr>
          <p:nvPr>
            <p:ph sz="half" idx="2"/>
          </p:nvPr>
        </p:nvPicPr>
        <p:blipFill>
          <a:blip r:embed="rId4"/>
          <a:srcRect/>
          <a:stretch>
            <a:fillRect/>
          </a:stretch>
        </p:blipFill>
        <p:spPr>
          <a:xfrm>
            <a:off x="4622800" y="1241425"/>
            <a:ext cx="4114800" cy="4652963"/>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7"/>
          <p:cNvSpPr>
            <a:spLocks noGrp="1"/>
          </p:cNvSpPr>
          <p:nvPr>
            <p:ph type="title"/>
          </p:nvPr>
        </p:nvSpPr>
        <p:spPr>
          <a:xfrm>
            <a:off x="457200" y="381000"/>
            <a:ext cx="8382000" cy="457200"/>
          </a:xfrm>
        </p:spPr>
        <p:txBody>
          <a:bodyPr/>
          <a:lstStyle/>
          <a:p>
            <a:r>
              <a:rPr lang="en-US" sz="2000" smtClean="0"/>
              <a:t>95 cm graphite target. </a:t>
            </a:r>
            <a:br>
              <a:rPr lang="en-US" sz="2000" smtClean="0"/>
            </a:br>
            <a:r>
              <a:rPr lang="en-US" sz="2000" smtClean="0"/>
              <a:t>Dependence of pion beam parameters on target center shift from upstream horn end. dp/p=10%</a:t>
            </a:r>
          </a:p>
        </p:txBody>
      </p:sp>
      <p:pic>
        <p:nvPicPr>
          <p:cNvPr id="41986" name="Content Placeholder 9"/>
          <p:cNvPicPr>
            <a:picLocks noGrp="1" noChangeAspect="1"/>
          </p:cNvPicPr>
          <p:nvPr>
            <p:ph idx="1"/>
          </p:nvPr>
        </p:nvPicPr>
        <p:blipFill>
          <a:blip r:embed="rId2"/>
          <a:srcRect/>
          <a:stretch>
            <a:fillRect/>
          </a:stretch>
        </p:blipFill>
        <p:spPr>
          <a:xfrm>
            <a:off x="838200" y="685800"/>
            <a:ext cx="7543800" cy="5715000"/>
          </a:xfrm>
        </p:spPr>
      </p:pic>
      <p:sp>
        <p:nvSpPr>
          <p:cNvPr id="5" name="Date Placeholder 4"/>
          <p:cNvSpPr>
            <a:spLocks noGrp="1"/>
          </p:cNvSpPr>
          <p:nvPr>
            <p:ph type="dt" sz="quarter" idx="10"/>
          </p:nvPr>
        </p:nvSpPr>
        <p:spPr/>
        <p:txBody>
          <a:bodyPr/>
          <a:lstStyle/>
          <a:p>
            <a:pPr>
              <a:defRPr/>
            </a:pPr>
            <a:r>
              <a:rPr lang="en-US"/>
              <a:t>nuSTORM Workshop – Fermilab, Nov. 21, 2013</a:t>
            </a:r>
            <a:endParaRPr lang="en-US">
              <a:latin typeface="Times New Roman" pitchFamily="18" charset="0"/>
            </a:endParaRPr>
          </a:p>
        </p:txBody>
      </p:sp>
      <p:sp>
        <p:nvSpPr>
          <p:cNvPr id="6" name="Footer Placeholder 5"/>
          <p:cNvSpPr>
            <a:spLocks noGrp="1"/>
          </p:cNvSpPr>
          <p:nvPr>
            <p:ph type="ftr" sz="quarter" idx="11"/>
          </p:nvPr>
        </p:nvSpPr>
        <p:spPr/>
        <p:txBody>
          <a:bodyPr/>
          <a:lstStyle/>
          <a:p>
            <a:pPr>
              <a:defRPr/>
            </a:pPr>
            <a:r>
              <a:rPr lang="en-US"/>
              <a:t>Pion Production  -  S.I. Striganov</a:t>
            </a:r>
          </a:p>
        </p:txBody>
      </p:sp>
      <p:sp>
        <p:nvSpPr>
          <p:cNvPr id="7" name="Slide Number Placeholder 6"/>
          <p:cNvSpPr>
            <a:spLocks noGrp="1"/>
          </p:cNvSpPr>
          <p:nvPr>
            <p:ph type="sldNum" sz="quarter" idx="12"/>
          </p:nvPr>
        </p:nvSpPr>
        <p:spPr/>
        <p:txBody>
          <a:bodyPr/>
          <a:lstStyle/>
          <a:p>
            <a:pPr>
              <a:defRPr/>
            </a:pPr>
            <a:fld id="{D9994DB5-1685-4AE3-BA68-F699D3314A7D}" type="slidenum">
              <a:rPr lang="en-US" smtClean="0"/>
              <a:pPr>
                <a:defRPr/>
              </a:pPr>
              <a:t>16</a:t>
            </a:fld>
            <a:endParaRPr lang="en-US" sz="1400">
              <a:latin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7"/>
          <p:cNvSpPr>
            <a:spLocks noGrp="1"/>
          </p:cNvSpPr>
          <p:nvPr>
            <p:ph type="title"/>
          </p:nvPr>
        </p:nvSpPr>
        <p:spPr>
          <a:xfrm>
            <a:off x="457200" y="381000"/>
            <a:ext cx="8382000" cy="457200"/>
          </a:xfrm>
        </p:spPr>
        <p:txBody>
          <a:bodyPr/>
          <a:lstStyle/>
          <a:p>
            <a:r>
              <a:rPr lang="en-US" sz="2000" smtClean="0"/>
              <a:t>50 cm inconel target. </a:t>
            </a:r>
            <a:br>
              <a:rPr lang="en-US" sz="2000" smtClean="0"/>
            </a:br>
            <a:r>
              <a:rPr lang="en-US" sz="2000" smtClean="0"/>
              <a:t>Dependence of pion beam parameters on target center shift from upstream horn end. dp/p=10%</a:t>
            </a:r>
          </a:p>
        </p:txBody>
      </p:sp>
      <p:sp>
        <p:nvSpPr>
          <p:cNvPr id="5" name="Date Placeholder 4"/>
          <p:cNvSpPr>
            <a:spLocks noGrp="1"/>
          </p:cNvSpPr>
          <p:nvPr>
            <p:ph type="dt" sz="quarter" idx="10"/>
          </p:nvPr>
        </p:nvSpPr>
        <p:spPr/>
        <p:txBody>
          <a:bodyPr/>
          <a:lstStyle/>
          <a:p>
            <a:pPr>
              <a:defRPr/>
            </a:pPr>
            <a:r>
              <a:rPr lang="en-US"/>
              <a:t>nuSTORM Workshop – Fermilab, Nov. 21, 2013</a:t>
            </a:r>
            <a:endParaRPr lang="en-US">
              <a:latin typeface="Times New Roman" pitchFamily="18" charset="0"/>
            </a:endParaRPr>
          </a:p>
        </p:txBody>
      </p:sp>
      <p:sp>
        <p:nvSpPr>
          <p:cNvPr id="6" name="Footer Placeholder 5"/>
          <p:cNvSpPr>
            <a:spLocks noGrp="1"/>
          </p:cNvSpPr>
          <p:nvPr>
            <p:ph type="ftr" sz="quarter" idx="11"/>
          </p:nvPr>
        </p:nvSpPr>
        <p:spPr/>
        <p:txBody>
          <a:bodyPr/>
          <a:lstStyle/>
          <a:p>
            <a:pPr>
              <a:defRPr/>
            </a:pPr>
            <a:r>
              <a:rPr lang="en-US"/>
              <a:t>Pion Production  -  S.I. Striganov</a:t>
            </a:r>
          </a:p>
        </p:txBody>
      </p:sp>
      <p:sp>
        <p:nvSpPr>
          <p:cNvPr id="7" name="Slide Number Placeholder 6"/>
          <p:cNvSpPr>
            <a:spLocks noGrp="1"/>
          </p:cNvSpPr>
          <p:nvPr>
            <p:ph type="sldNum" sz="quarter" idx="12"/>
          </p:nvPr>
        </p:nvSpPr>
        <p:spPr/>
        <p:txBody>
          <a:bodyPr/>
          <a:lstStyle/>
          <a:p>
            <a:pPr>
              <a:defRPr/>
            </a:pPr>
            <a:fld id="{114ED59B-697B-4903-9CFE-BB445BB45F85}" type="slidenum">
              <a:rPr lang="en-US" smtClean="0"/>
              <a:pPr>
                <a:defRPr/>
              </a:pPr>
              <a:t>17</a:t>
            </a:fld>
            <a:endParaRPr lang="en-US" sz="1400">
              <a:latin typeface="Times New Roman" pitchFamily="18" charset="0"/>
            </a:endParaRPr>
          </a:p>
        </p:txBody>
      </p:sp>
      <p:pic>
        <p:nvPicPr>
          <p:cNvPr id="43013" name="Content Placeholder 8"/>
          <p:cNvPicPr>
            <a:picLocks noGrp="1" noChangeAspect="1"/>
          </p:cNvPicPr>
          <p:nvPr>
            <p:ph idx="1"/>
          </p:nvPr>
        </p:nvPicPr>
        <p:blipFill>
          <a:blip r:embed="rId2"/>
          <a:srcRect/>
          <a:stretch>
            <a:fillRect/>
          </a:stretch>
        </p:blipFill>
        <p:spPr>
          <a:xfrm>
            <a:off x="1066800" y="838200"/>
            <a:ext cx="7086600" cy="5562600"/>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7"/>
          <p:cNvSpPr>
            <a:spLocks noGrp="1"/>
          </p:cNvSpPr>
          <p:nvPr>
            <p:ph type="title"/>
          </p:nvPr>
        </p:nvSpPr>
        <p:spPr>
          <a:xfrm>
            <a:off x="457200" y="381000"/>
            <a:ext cx="8382000" cy="457200"/>
          </a:xfrm>
        </p:spPr>
        <p:txBody>
          <a:bodyPr/>
          <a:lstStyle/>
          <a:p>
            <a:r>
              <a:rPr lang="en-US" sz="2000" smtClean="0"/>
              <a:t>29 cm tungsten target. </a:t>
            </a:r>
            <a:br>
              <a:rPr lang="en-US" sz="2000" smtClean="0"/>
            </a:br>
            <a:r>
              <a:rPr lang="en-US" sz="2000" smtClean="0"/>
              <a:t>Dependence of pion beam parameters on target center shift from upstream horn end. dp/p=10%</a:t>
            </a:r>
          </a:p>
        </p:txBody>
      </p:sp>
      <p:sp>
        <p:nvSpPr>
          <p:cNvPr id="5" name="Date Placeholder 4"/>
          <p:cNvSpPr>
            <a:spLocks noGrp="1"/>
          </p:cNvSpPr>
          <p:nvPr>
            <p:ph type="dt" sz="quarter" idx="10"/>
          </p:nvPr>
        </p:nvSpPr>
        <p:spPr/>
        <p:txBody>
          <a:bodyPr/>
          <a:lstStyle/>
          <a:p>
            <a:pPr>
              <a:defRPr/>
            </a:pPr>
            <a:r>
              <a:rPr lang="en-US"/>
              <a:t>nuSTORM Workshop – Fermilab, Nov. 21, 2013</a:t>
            </a:r>
            <a:endParaRPr lang="en-US">
              <a:latin typeface="Times New Roman" pitchFamily="18" charset="0"/>
            </a:endParaRPr>
          </a:p>
        </p:txBody>
      </p:sp>
      <p:sp>
        <p:nvSpPr>
          <p:cNvPr id="6" name="Footer Placeholder 5"/>
          <p:cNvSpPr>
            <a:spLocks noGrp="1"/>
          </p:cNvSpPr>
          <p:nvPr>
            <p:ph type="ftr" sz="quarter" idx="11"/>
          </p:nvPr>
        </p:nvSpPr>
        <p:spPr/>
        <p:txBody>
          <a:bodyPr/>
          <a:lstStyle/>
          <a:p>
            <a:pPr>
              <a:defRPr/>
            </a:pPr>
            <a:r>
              <a:rPr lang="en-US"/>
              <a:t>Pion Production  -  S.I. Striganov</a:t>
            </a:r>
          </a:p>
        </p:txBody>
      </p:sp>
      <p:sp>
        <p:nvSpPr>
          <p:cNvPr id="7" name="Slide Number Placeholder 6"/>
          <p:cNvSpPr>
            <a:spLocks noGrp="1"/>
          </p:cNvSpPr>
          <p:nvPr>
            <p:ph type="sldNum" sz="quarter" idx="12"/>
          </p:nvPr>
        </p:nvSpPr>
        <p:spPr/>
        <p:txBody>
          <a:bodyPr/>
          <a:lstStyle/>
          <a:p>
            <a:pPr>
              <a:defRPr/>
            </a:pPr>
            <a:fld id="{8A429F49-79E0-4AFD-B66D-836A81281575}" type="slidenum">
              <a:rPr lang="en-US" smtClean="0"/>
              <a:pPr>
                <a:defRPr/>
              </a:pPr>
              <a:t>18</a:t>
            </a:fld>
            <a:endParaRPr lang="en-US" sz="1400">
              <a:latin typeface="Times New Roman" pitchFamily="18" charset="0"/>
            </a:endParaRPr>
          </a:p>
        </p:txBody>
      </p:sp>
      <p:pic>
        <p:nvPicPr>
          <p:cNvPr id="44037" name="Content Placeholder 2"/>
          <p:cNvPicPr>
            <a:picLocks noGrp="1" noChangeAspect="1"/>
          </p:cNvPicPr>
          <p:nvPr>
            <p:ph idx="1"/>
          </p:nvPr>
        </p:nvPicPr>
        <p:blipFill>
          <a:blip r:embed="rId2"/>
          <a:srcRect/>
          <a:stretch>
            <a:fillRect/>
          </a:stretch>
        </p:blipFill>
        <p:spPr>
          <a:xfrm>
            <a:off x="914400" y="685800"/>
            <a:ext cx="7315200" cy="571500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title"/>
          </p:nvPr>
        </p:nvSpPr>
        <p:spPr>
          <a:xfrm>
            <a:off x="914400" y="381000"/>
            <a:ext cx="7391400" cy="457200"/>
          </a:xfrm>
        </p:spPr>
        <p:txBody>
          <a:bodyPr/>
          <a:lstStyle/>
          <a:p>
            <a:r>
              <a:rPr lang="en-US" smtClean="0">
                <a:solidFill>
                  <a:srgbClr val="FF0066"/>
                </a:solidFill>
              </a:rPr>
              <a:t>Phase distribution after horn – graphite target</a:t>
            </a:r>
          </a:p>
        </p:txBody>
      </p:sp>
      <p:sp>
        <p:nvSpPr>
          <p:cNvPr id="45058" name="Date Placeholder 1"/>
          <p:cNvSpPr>
            <a:spLocks noGrp="1"/>
          </p:cNvSpPr>
          <p:nvPr>
            <p:ph type="dt" sz="quarter" idx="10"/>
          </p:nvPr>
        </p:nvSpPr>
        <p:spPr>
          <a:noFill/>
        </p:spPr>
        <p:txBody>
          <a:bodyPr/>
          <a:lstStyle/>
          <a:p>
            <a:r>
              <a:rPr lang="en-US" smtClean="0">
                <a:cs typeface="Arial" charset="0"/>
              </a:rPr>
              <a:t>nuSTORM Workshop – Fermilab, Nov. 21, 2013</a:t>
            </a:r>
            <a:endParaRPr lang="en-US" smtClean="0">
              <a:latin typeface="Times New Roman" pitchFamily="18" charset="0"/>
              <a:cs typeface="Arial" charset="0"/>
            </a:endParaRPr>
          </a:p>
        </p:txBody>
      </p:sp>
      <p:sp>
        <p:nvSpPr>
          <p:cNvPr id="45059" name="Footer Placeholder 2"/>
          <p:cNvSpPr>
            <a:spLocks noGrp="1"/>
          </p:cNvSpPr>
          <p:nvPr>
            <p:ph type="ftr" sz="quarter" idx="11"/>
          </p:nvPr>
        </p:nvSpPr>
        <p:spPr>
          <a:noFill/>
        </p:spPr>
        <p:txBody>
          <a:bodyPr/>
          <a:lstStyle/>
          <a:p>
            <a:r>
              <a:rPr lang="en-US" smtClean="0">
                <a:cs typeface="Arial" charset="0"/>
              </a:rPr>
              <a:t>Pion Production  -  S.I. Striganov</a:t>
            </a:r>
          </a:p>
        </p:txBody>
      </p:sp>
      <p:sp>
        <p:nvSpPr>
          <p:cNvPr id="45060" name="Slide Number Placeholder 3"/>
          <p:cNvSpPr>
            <a:spLocks noGrp="1"/>
          </p:cNvSpPr>
          <p:nvPr>
            <p:ph type="sldNum" sz="quarter" idx="12"/>
          </p:nvPr>
        </p:nvSpPr>
        <p:spPr>
          <a:noFill/>
        </p:spPr>
        <p:txBody>
          <a:bodyPr/>
          <a:lstStyle/>
          <a:p>
            <a:fld id="{D2CBAB03-C119-49B6-B40D-1C31A5F92156}" type="slidenum">
              <a:rPr lang="en-US" smtClean="0">
                <a:cs typeface="Arial" charset="0"/>
              </a:rPr>
              <a:pPr/>
              <a:t>19</a:t>
            </a:fld>
            <a:endParaRPr lang="en-US" sz="1400" smtClean="0">
              <a:latin typeface="Times New Roman" pitchFamily="18" charset="0"/>
              <a:cs typeface="Arial" charset="0"/>
            </a:endParaRPr>
          </a:p>
        </p:txBody>
      </p:sp>
      <p:sp>
        <p:nvSpPr>
          <p:cNvPr id="45061" name="TextBox 13"/>
          <p:cNvSpPr txBox="1">
            <a:spLocks noChangeArrowheads="1"/>
          </p:cNvSpPr>
          <p:nvPr/>
        </p:nvSpPr>
        <p:spPr bwMode="auto">
          <a:xfrm>
            <a:off x="504825" y="5600700"/>
            <a:ext cx="3143250" cy="922338"/>
          </a:xfrm>
          <a:prstGeom prst="rect">
            <a:avLst/>
          </a:prstGeom>
          <a:noFill/>
          <a:ln w="9525">
            <a:noFill/>
            <a:miter lim="800000"/>
            <a:headEnd/>
            <a:tailEnd/>
          </a:ln>
        </p:spPr>
        <p:txBody>
          <a:bodyPr>
            <a:spAutoFit/>
          </a:bodyPr>
          <a:lstStyle/>
          <a:p>
            <a:pPr eaLnBrk="0" hangingPunct="0"/>
            <a:r>
              <a:rPr lang="en-US" sz="1800">
                <a:latin typeface="Cambria Math" pitchFamily="18" charset="0"/>
              </a:rPr>
              <a:t>After NuMI horn:</a:t>
            </a:r>
          </a:p>
          <a:p>
            <a:pPr eaLnBrk="0" hangingPunct="0"/>
            <a:r>
              <a:rPr lang="en-US" sz="1800">
                <a:latin typeface="Cambria Math" pitchFamily="18" charset="0"/>
              </a:rPr>
              <a:t> Ɛ</a:t>
            </a:r>
            <a:r>
              <a:rPr lang="en-US" sz="1800"/>
              <a:t>=2 mm:  yield = 0.085</a:t>
            </a:r>
          </a:p>
          <a:p>
            <a:pPr eaLnBrk="0" hangingPunct="0"/>
            <a:r>
              <a:rPr lang="en-US" sz="1800"/>
              <a:t> r&lt; 20 cm: yield = 0.137</a:t>
            </a:r>
          </a:p>
        </p:txBody>
      </p:sp>
      <p:sp>
        <p:nvSpPr>
          <p:cNvPr id="45062" name="TextBox 14"/>
          <p:cNvSpPr txBox="1">
            <a:spLocks noChangeArrowheads="1"/>
          </p:cNvSpPr>
          <p:nvPr/>
        </p:nvSpPr>
        <p:spPr bwMode="auto">
          <a:xfrm>
            <a:off x="5324475" y="5581650"/>
            <a:ext cx="2590800" cy="922338"/>
          </a:xfrm>
          <a:prstGeom prst="rect">
            <a:avLst/>
          </a:prstGeom>
          <a:noFill/>
          <a:ln w="9525">
            <a:noFill/>
            <a:miter lim="800000"/>
            <a:headEnd/>
            <a:tailEnd/>
          </a:ln>
        </p:spPr>
        <p:txBody>
          <a:bodyPr>
            <a:spAutoFit/>
          </a:bodyPr>
          <a:lstStyle/>
          <a:p>
            <a:pPr eaLnBrk="0" hangingPunct="0"/>
            <a:r>
              <a:rPr lang="en-US" sz="1800">
                <a:latin typeface="Cambria Math" pitchFamily="18" charset="0"/>
              </a:rPr>
              <a:t>1 m after NuMI horn:</a:t>
            </a:r>
          </a:p>
          <a:p>
            <a:pPr eaLnBrk="0" hangingPunct="0"/>
            <a:r>
              <a:rPr lang="en-US" sz="1800">
                <a:latin typeface="Cambria Math" pitchFamily="18" charset="0"/>
              </a:rPr>
              <a:t>Ɛ</a:t>
            </a:r>
            <a:r>
              <a:rPr lang="en-US" sz="1800"/>
              <a:t>=2 mm:  yield = 0.085</a:t>
            </a:r>
          </a:p>
          <a:p>
            <a:pPr eaLnBrk="0" hangingPunct="0"/>
            <a:r>
              <a:rPr lang="en-US" sz="1800"/>
              <a:t> r&lt; 20 cm: yield = 0.133</a:t>
            </a:r>
          </a:p>
        </p:txBody>
      </p:sp>
      <p:pic>
        <p:nvPicPr>
          <p:cNvPr id="45063" name="Content Placeholder 6"/>
          <p:cNvPicPr>
            <a:picLocks noGrp="1" noChangeAspect="1"/>
          </p:cNvPicPr>
          <p:nvPr>
            <p:ph sz="half" idx="1"/>
          </p:nvPr>
        </p:nvPicPr>
        <p:blipFill>
          <a:blip r:embed="rId3"/>
          <a:srcRect/>
          <a:stretch>
            <a:fillRect/>
          </a:stretch>
        </p:blipFill>
        <p:spPr>
          <a:xfrm>
            <a:off x="381000" y="906463"/>
            <a:ext cx="4114800" cy="4703762"/>
          </a:xfrm>
        </p:spPr>
      </p:pic>
      <p:pic>
        <p:nvPicPr>
          <p:cNvPr id="45064" name="Content Placeholder 8"/>
          <p:cNvPicPr>
            <a:picLocks noGrp="1" noChangeAspect="1"/>
          </p:cNvPicPr>
          <p:nvPr>
            <p:ph sz="half" idx="2"/>
          </p:nvPr>
        </p:nvPicPr>
        <p:blipFill>
          <a:blip r:embed="rId4"/>
          <a:srcRect/>
          <a:stretch>
            <a:fillRect/>
          </a:stretch>
        </p:blipFill>
        <p:spPr>
          <a:xfrm>
            <a:off x="4562475" y="893763"/>
            <a:ext cx="4114800" cy="4706937"/>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12"/>
          </p:nvPr>
        </p:nvSpPr>
        <p:spPr>
          <a:noFill/>
          <a:ln w="9525"/>
        </p:spPr>
        <p:txBody>
          <a:bodyPr/>
          <a:lstStyle/>
          <a:p>
            <a:fld id="{27228CD4-9576-4F8F-85C9-A093B8F91031}" type="slidenum">
              <a:rPr lang="en-US" smtClean="0">
                <a:cs typeface="Arial" charset="0"/>
              </a:rPr>
              <a:pPr/>
              <a:t>2</a:t>
            </a:fld>
            <a:endParaRPr lang="en-US" sz="1400" smtClean="0">
              <a:latin typeface="Times New Roman" pitchFamily="18" charset="0"/>
              <a:cs typeface="Arial" charset="0"/>
            </a:endParaRPr>
          </a:p>
        </p:txBody>
      </p:sp>
      <p:sp>
        <p:nvSpPr>
          <p:cNvPr id="18434" name="Slide Number Placeholder 3"/>
          <p:cNvSpPr txBox="1">
            <a:spLocks noGrp="1"/>
          </p:cNvSpPr>
          <p:nvPr/>
        </p:nvSpPr>
        <p:spPr bwMode="auto">
          <a:xfrm>
            <a:off x="6858000" y="6477000"/>
            <a:ext cx="1905000" cy="238125"/>
          </a:xfrm>
          <a:prstGeom prst="rect">
            <a:avLst/>
          </a:prstGeom>
          <a:noFill/>
          <a:ln w="9525">
            <a:noFill/>
            <a:miter lim="800000"/>
            <a:headEnd/>
            <a:tailEnd/>
          </a:ln>
        </p:spPr>
        <p:txBody>
          <a:bodyPr/>
          <a:lstStyle/>
          <a:p>
            <a:pPr algn="r" eaLnBrk="0" hangingPunct="0"/>
            <a:fld id="{21AFD460-6FEB-4DC5-AEA9-8B2F993F6737}" type="slidenum">
              <a:rPr lang="en-US" sz="1000">
                <a:latin typeface="Arial" charset="0"/>
              </a:rPr>
              <a:pPr algn="r" eaLnBrk="0" hangingPunct="0"/>
              <a:t>2</a:t>
            </a:fld>
            <a:endParaRPr lang="en-US" sz="1400"/>
          </a:p>
        </p:txBody>
      </p:sp>
      <p:sp>
        <p:nvSpPr>
          <p:cNvPr id="18435" name="Rectangle 2"/>
          <p:cNvSpPr>
            <a:spLocks noGrp="1" noChangeArrowheads="1"/>
          </p:cNvSpPr>
          <p:nvPr>
            <p:ph type="title" idx="4294967295"/>
          </p:nvPr>
        </p:nvSpPr>
        <p:spPr/>
        <p:txBody>
          <a:bodyPr/>
          <a:lstStyle/>
          <a:p>
            <a:r>
              <a:rPr lang="en-US" b="1" smtClean="0">
                <a:solidFill>
                  <a:srgbClr val="FF0066"/>
                </a:solidFill>
              </a:rPr>
              <a:t>OUTLINE</a:t>
            </a:r>
          </a:p>
        </p:txBody>
      </p:sp>
      <p:sp>
        <p:nvSpPr>
          <p:cNvPr id="18436" name="Rectangle 3"/>
          <p:cNvSpPr>
            <a:spLocks noGrp="1" noChangeArrowheads="1"/>
          </p:cNvSpPr>
          <p:nvPr>
            <p:ph type="body" idx="4294967295"/>
          </p:nvPr>
        </p:nvSpPr>
        <p:spPr>
          <a:xfrm>
            <a:off x="457200" y="1447800"/>
            <a:ext cx="8077200" cy="4724400"/>
          </a:xfrm>
        </p:spPr>
        <p:txBody>
          <a:bodyPr/>
          <a:lstStyle/>
          <a:p>
            <a:pPr>
              <a:spcBef>
                <a:spcPct val="60000"/>
              </a:spcBef>
              <a:buFontTx/>
              <a:buChar char="•"/>
              <a:tabLst>
                <a:tab pos="5886450" algn="l"/>
              </a:tabLst>
            </a:pPr>
            <a:r>
              <a:rPr lang="en-US" sz="2800" smtClean="0">
                <a:solidFill>
                  <a:schemeClr val="accent2"/>
                </a:solidFill>
              </a:rPr>
              <a:t>Input parameters update</a:t>
            </a:r>
          </a:p>
          <a:p>
            <a:pPr>
              <a:spcBef>
                <a:spcPct val="60000"/>
              </a:spcBef>
              <a:buFontTx/>
              <a:buChar char="•"/>
              <a:tabLst>
                <a:tab pos="5886450" algn="l"/>
              </a:tabLst>
            </a:pPr>
            <a:r>
              <a:rPr lang="en-US" sz="2800" smtClean="0">
                <a:solidFill>
                  <a:schemeClr val="accent2"/>
                </a:solidFill>
              </a:rPr>
              <a:t>MARS model verification update</a:t>
            </a:r>
          </a:p>
          <a:p>
            <a:pPr>
              <a:spcBef>
                <a:spcPct val="60000"/>
              </a:spcBef>
              <a:buFontTx/>
              <a:buChar char="•"/>
              <a:tabLst>
                <a:tab pos="5886450" algn="l"/>
              </a:tabLst>
            </a:pPr>
            <a:r>
              <a:rPr lang="en-US" sz="2800" smtClean="0">
                <a:solidFill>
                  <a:schemeClr val="accent2"/>
                </a:solidFill>
              </a:rPr>
              <a:t>Target parameters update</a:t>
            </a:r>
          </a:p>
          <a:p>
            <a:pPr>
              <a:spcBef>
                <a:spcPct val="60000"/>
              </a:spcBef>
              <a:buFontTx/>
              <a:buChar char="•"/>
              <a:tabLst>
                <a:tab pos="5886450" algn="l"/>
              </a:tabLst>
            </a:pPr>
            <a:r>
              <a:rPr lang="en-US" sz="2800" smtClean="0">
                <a:solidFill>
                  <a:schemeClr val="accent2"/>
                </a:solidFill>
              </a:rPr>
              <a:t>Target in horn update</a:t>
            </a:r>
            <a:endParaRPr lang="en-US" sz="2800" smtClean="0">
              <a:solidFill>
                <a:srgbClr val="0000FF"/>
              </a:solidFill>
            </a:endParaRPr>
          </a:p>
          <a:p>
            <a:pPr>
              <a:spcBef>
                <a:spcPct val="60000"/>
              </a:spcBef>
              <a:buFontTx/>
              <a:buChar char="•"/>
              <a:tabLst>
                <a:tab pos="5886450" algn="l"/>
              </a:tabLst>
            </a:pPr>
            <a:r>
              <a:rPr lang="en-US" sz="2800" smtClean="0">
                <a:solidFill>
                  <a:srgbClr val="0000FF"/>
                </a:solidFill>
              </a:rPr>
              <a:t>Conclusion</a:t>
            </a:r>
          </a:p>
          <a:p>
            <a:pPr>
              <a:spcBef>
                <a:spcPct val="60000"/>
              </a:spcBef>
              <a:tabLst>
                <a:tab pos="5886450" algn="l"/>
              </a:tabLst>
            </a:pPr>
            <a:endParaRPr lang="en-US" sz="2800" smtClean="0">
              <a:solidFill>
                <a:srgbClr val="0000FF"/>
              </a:solidFill>
            </a:endParaRPr>
          </a:p>
        </p:txBody>
      </p:sp>
      <p:sp>
        <p:nvSpPr>
          <p:cNvPr id="18437" name="Date Placeholder 1"/>
          <p:cNvSpPr>
            <a:spLocks noGrp="1"/>
          </p:cNvSpPr>
          <p:nvPr>
            <p:ph type="dt" sz="quarter" idx="10"/>
          </p:nvPr>
        </p:nvSpPr>
        <p:spPr>
          <a:noFill/>
          <a:ln w="9525"/>
        </p:spPr>
        <p:txBody>
          <a:bodyPr/>
          <a:lstStyle/>
          <a:p>
            <a:r>
              <a:rPr lang="en-US" smtClean="0">
                <a:cs typeface="Arial" charset="0"/>
              </a:rPr>
              <a:t>nuSTORM Workshop – Fermilab, Nov. 21, 2013</a:t>
            </a:r>
            <a:endParaRPr lang="en-US" smtClean="0">
              <a:latin typeface="Times New Roman" pitchFamily="18" charset="0"/>
              <a:cs typeface="Arial" charset="0"/>
            </a:endParaRPr>
          </a:p>
        </p:txBody>
      </p:sp>
      <p:sp>
        <p:nvSpPr>
          <p:cNvPr id="18438" name="Footer Placeholder 2"/>
          <p:cNvSpPr>
            <a:spLocks noGrp="1"/>
          </p:cNvSpPr>
          <p:nvPr>
            <p:ph type="ftr" sz="quarter" idx="11"/>
          </p:nvPr>
        </p:nvSpPr>
        <p:spPr>
          <a:noFill/>
          <a:ln w="9525"/>
        </p:spPr>
        <p:txBody>
          <a:bodyPr/>
          <a:lstStyle/>
          <a:p>
            <a:r>
              <a:rPr lang="en-US" smtClean="0">
                <a:cs typeface="Arial" charset="0"/>
              </a:rPr>
              <a:t>Pion Production  -  S.I. Striganov</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4"/>
          <p:cNvSpPr>
            <a:spLocks noGrp="1"/>
          </p:cNvSpPr>
          <p:nvPr>
            <p:ph type="title"/>
          </p:nvPr>
        </p:nvSpPr>
        <p:spPr>
          <a:xfrm>
            <a:off x="914400" y="381000"/>
            <a:ext cx="7391400" cy="457200"/>
          </a:xfrm>
        </p:spPr>
        <p:txBody>
          <a:bodyPr/>
          <a:lstStyle/>
          <a:p>
            <a:r>
              <a:rPr lang="en-US" smtClean="0">
                <a:solidFill>
                  <a:srgbClr val="FF0066"/>
                </a:solidFill>
              </a:rPr>
              <a:t>Phase distribution after horn – inconel target</a:t>
            </a:r>
          </a:p>
        </p:txBody>
      </p:sp>
      <p:sp>
        <p:nvSpPr>
          <p:cNvPr id="47106" name="Date Placeholder 1"/>
          <p:cNvSpPr>
            <a:spLocks noGrp="1"/>
          </p:cNvSpPr>
          <p:nvPr>
            <p:ph type="dt" sz="quarter" idx="10"/>
          </p:nvPr>
        </p:nvSpPr>
        <p:spPr>
          <a:noFill/>
        </p:spPr>
        <p:txBody>
          <a:bodyPr/>
          <a:lstStyle/>
          <a:p>
            <a:r>
              <a:rPr lang="en-US" smtClean="0">
                <a:cs typeface="Arial" charset="0"/>
              </a:rPr>
              <a:t>nuSTORM Workshop – Fermilab, Nov. 21, 2013</a:t>
            </a:r>
            <a:endParaRPr lang="en-US" smtClean="0">
              <a:latin typeface="Times New Roman" pitchFamily="18" charset="0"/>
              <a:cs typeface="Arial" charset="0"/>
            </a:endParaRPr>
          </a:p>
        </p:txBody>
      </p:sp>
      <p:sp>
        <p:nvSpPr>
          <p:cNvPr id="47107" name="Footer Placeholder 2"/>
          <p:cNvSpPr>
            <a:spLocks noGrp="1"/>
          </p:cNvSpPr>
          <p:nvPr>
            <p:ph type="ftr" sz="quarter" idx="11"/>
          </p:nvPr>
        </p:nvSpPr>
        <p:spPr>
          <a:noFill/>
        </p:spPr>
        <p:txBody>
          <a:bodyPr/>
          <a:lstStyle/>
          <a:p>
            <a:r>
              <a:rPr lang="en-US" smtClean="0">
                <a:cs typeface="Arial" charset="0"/>
              </a:rPr>
              <a:t>Pion Production  -  S.I. Striganov</a:t>
            </a:r>
          </a:p>
        </p:txBody>
      </p:sp>
      <p:sp>
        <p:nvSpPr>
          <p:cNvPr id="47108" name="Slide Number Placeholder 3"/>
          <p:cNvSpPr>
            <a:spLocks noGrp="1"/>
          </p:cNvSpPr>
          <p:nvPr>
            <p:ph type="sldNum" sz="quarter" idx="12"/>
          </p:nvPr>
        </p:nvSpPr>
        <p:spPr>
          <a:noFill/>
        </p:spPr>
        <p:txBody>
          <a:bodyPr/>
          <a:lstStyle/>
          <a:p>
            <a:fld id="{90396D87-8125-435A-83E1-5B705B3E0B8E}" type="slidenum">
              <a:rPr lang="en-US" smtClean="0">
                <a:cs typeface="Arial" charset="0"/>
              </a:rPr>
              <a:pPr/>
              <a:t>20</a:t>
            </a:fld>
            <a:endParaRPr lang="en-US" sz="1400" smtClean="0">
              <a:latin typeface="Times New Roman" pitchFamily="18" charset="0"/>
              <a:cs typeface="Arial" charset="0"/>
            </a:endParaRPr>
          </a:p>
        </p:txBody>
      </p:sp>
      <p:sp>
        <p:nvSpPr>
          <p:cNvPr id="47109" name="TextBox 13"/>
          <p:cNvSpPr txBox="1">
            <a:spLocks noChangeArrowheads="1"/>
          </p:cNvSpPr>
          <p:nvPr/>
        </p:nvSpPr>
        <p:spPr bwMode="auto">
          <a:xfrm>
            <a:off x="504825" y="5600700"/>
            <a:ext cx="3143250" cy="922338"/>
          </a:xfrm>
          <a:prstGeom prst="rect">
            <a:avLst/>
          </a:prstGeom>
          <a:noFill/>
          <a:ln w="9525">
            <a:noFill/>
            <a:miter lim="800000"/>
            <a:headEnd/>
            <a:tailEnd/>
          </a:ln>
        </p:spPr>
        <p:txBody>
          <a:bodyPr>
            <a:spAutoFit/>
          </a:bodyPr>
          <a:lstStyle/>
          <a:p>
            <a:pPr eaLnBrk="0" hangingPunct="0"/>
            <a:r>
              <a:rPr lang="en-US" sz="1800">
                <a:latin typeface="Cambria Math" pitchFamily="18" charset="0"/>
              </a:rPr>
              <a:t>After NuMI horn:</a:t>
            </a:r>
          </a:p>
          <a:p>
            <a:pPr eaLnBrk="0" hangingPunct="0"/>
            <a:r>
              <a:rPr lang="en-US" sz="1800">
                <a:latin typeface="Cambria Math" pitchFamily="18" charset="0"/>
              </a:rPr>
              <a:t> Ɛ</a:t>
            </a:r>
            <a:r>
              <a:rPr lang="en-US" sz="1800"/>
              <a:t>=2 mm:  yield = 0.122</a:t>
            </a:r>
          </a:p>
          <a:p>
            <a:pPr eaLnBrk="0" hangingPunct="0"/>
            <a:r>
              <a:rPr lang="en-US" sz="1800"/>
              <a:t> r&lt; 20 cm: yield = 0.162</a:t>
            </a:r>
          </a:p>
        </p:txBody>
      </p:sp>
      <p:sp>
        <p:nvSpPr>
          <p:cNvPr id="47110" name="TextBox 14"/>
          <p:cNvSpPr txBox="1">
            <a:spLocks noChangeArrowheads="1"/>
          </p:cNvSpPr>
          <p:nvPr/>
        </p:nvSpPr>
        <p:spPr bwMode="auto">
          <a:xfrm>
            <a:off x="5324475" y="5581650"/>
            <a:ext cx="2590800" cy="922338"/>
          </a:xfrm>
          <a:prstGeom prst="rect">
            <a:avLst/>
          </a:prstGeom>
          <a:noFill/>
          <a:ln w="9525">
            <a:noFill/>
            <a:miter lim="800000"/>
            <a:headEnd/>
            <a:tailEnd/>
          </a:ln>
        </p:spPr>
        <p:txBody>
          <a:bodyPr>
            <a:spAutoFit/>
          </a:bodyPr>
          <a:lstStyle/>
          <a:p>
            <a:pPr eaLnBrk="0" hangingPunct="0"/>
            <a:r>
              <a:rPr lang="en-US" sz="1800">
                <a:latin typeface="Cambria Math" pitchFamily="18" charset="0"/>
              </a:rPr>
              <a:t>1 m after NuMI horn:</a:t>
            </a:r>
          </a:p>
          <a:p>
            <a:pPr eaLnBrk="0" hangingPunct="0"/>
            <a:r>
              <a:rPr lang="en-US" sz="1800">
                <a:latin typeface="Cambria Math" pitchFamily="18" charset="0"/>
              </a:rPr>
              <a:t>Ɛ</a:t>
            </a:r>
            <a:r>
              <a:rPr lang="en-US" sz="1800"/>
              <a:t>=2 mm:  yield = 0.120</a:t>
            </a:r>
          </a:p>
          <a:p>
            <a:pPr eaLnBrk="0" hangingPunct="0"/>
            <a:r>
              <a:rPr lang="en-US" sz="1800"/>
              <a:t> r&lt; 20 cm: yield = 0.157</a:t>
            </a:r>
          </a:p>
        </p:txBody>
      </p:sp>
      <p:pic>
        <p:nvPicPr>
          <p:cNvPr id="47111" name="Content Placeholder 2"/>
          <p:cNvPicPr>
            <a:picLocks noGrp="1" noChangeAspect="1"/>
          </p:cNvPicPr>
          <p:nvPr>
            <p:ph sz="half" idx="1"/>
          </p:nvPr>
        </p:nvPicPr>
        <p:blipFill>
          <a:blip r:embed="rId3"/>
          <a:srcRect/>
          <a:stretch>
            <a:fillRect/>
          </a:stretch>
        </p:blipFill>
        <p:spPr>
          <a:xfrm>
            <a:off x="381000" y="974725"/>
            <a:ext cx="4114800" cy="4635500"/>
          </a:xfrm>
        </p:spPr>
      </p:pic>
      <p:pic>
        <p:nvPicPr>
          <p:cNvPr id="47112" name="Content Placeholder 4"/>
          <p:cNvPicPr>
            <a:picLocks noGrp="1" noChangeAspect="1"/>
          </p:cNvPicPr>
          <p:nvPr>
            <p:ph sz="half" idx="2"/>
          </p:nvPr>
        </p:nvPicPr>
        <p:blipFill>
          <a:blip r:embed="rId4"/>
          <a:srcRect/>
          <a:stretch>
            <a:fillRect/>
          </a:stretch>
        </p:blipFill>
        <p:spPr>
          <a:xfrm>
            <a:off x="4648200" y="950913"/>
            <a:ext cx="4114800" cy="4678362"/>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p:cNvSpPr>
            <a:spLocks noGrp="1"/>
          </p:cNvSpPr>
          <p:nvPr>
            <p:ph type="sldNum" sz="quarter" idx="12"/>
          </p:nvPr>
        </p:nvSpPr>
        <p:spPr>
          <a:noFill/>
          <a:ln w="9525"/>
        </p:spPr>
        <p:txBody>
          <a:bodyPr/>
          <a:lstStyle/>
          <a:p>
            <a:fld id="{C3C4A6B5-9B3A-4217-BE76-12518301082B}" type="slidenum">
              <a:rPr lang="en-US" smtClean="0">
                <a:cs typeface="Arial" charset="0"/>
              </a:rPr>
              <a:pPr/>
              <a:t>21</a:t>
            </a:fld>
            <a:endParaRPr lang="en-US" sz="1400" smtClean="0">
              <a:latin typeface="Times New Roman" pitchFamily="18" charset="0"/>
              <a:cs typeface="Arial" charset="0"/>
            </a:endParaRPr>
          </a:p>
        </p:txBody>
      </p:sp>
      <p:sp>
        <p:nvSpPr>
          <p:cNvPr id="49154" name="Rectangle 2"/>
          <p:cNvSpPr>
            <a:spLocks noGrp="1" noChangeArrowheads="1"/>
          </p:cNvSpPr>
          <p:nvPr>
            <p:ph type="title"/>
          </p:nvPr>
        </p:nvSpPr>
        <p:spPr>
          <a:xfrm>
            <a:off x="419100" y="381000"/>
            <a:ext cx="8229600" cy="457200"/>
          </a:xfrm>
        </p:spPr>
        <p:txBody>
          <a:bodyPr/>
          <a:lstStyle/>
          <a:p>
            <a:r>
              <a:rPr lang="en-US" b="1" smtClean="0">
                <a:solidFill>
                  <a:srgbClr val="FF0066"/>
                </a:solidFill>
              </a:rPr>
              <a:t>CONCLUSION</a:t>
            </a:r>
            <a:r>
              <a:rPr lang="en-US" b="1" smtClean="0">
                <a:solidFill>
                  <a:srgbClr val="C00000"/>
                </a:solidFill>
              </a:rPr>
              <a:t/>
            </a:r>
            <a:br>
              <a:rPr lang="en-US" b="1" smtClean="0">
                <a:solidFill>
                  <a:srgbClr val="C00000"/>
                </a:solidFill>
              </a:rPr>
            </a:br>
            <a:endParaRPr lang="en-US" b="1" smtClean="0">
              <a:solidFill>
                <a:srgbClr val="C00000"/>
              </a:solidFill>
            </a:endParaRPr>
          </a:p>
        </p:txBody>
      </p:sp>
      <p:sp>
        <p:nvSpPr>
          <p:cNvPr id="49155" name="Rectangle 3"/>
          <p:cNvSpPr>
            <a:spLocks noGrp="1" noChangeArrowheads="1"/>
          </p:cNvSpPr>
          <p:nvPr>
            <p:ph type="body" idx="1"/>
          </p:nvPr>
        </p:nvSpPr>
        <p:spPr>
          <a:xfrm>
            <a:off x="152400" y="990600"/>
            <a:ext cx="8839200" cy="4648200"/>
          </a:xfrm>
        </p:spPr>
        <p:txBody>
          <a:bodyPr/>
          <a:lstStyle/>
          <a:p>
            <a:r>
              <a:rPr lang="en-US" smtClean="0"/>
              <a:t> </a:t>
            </a:r>
          </a:p>
        </p:txBody>
      </p:sp>
      <p:sp>
        <p:nvSpPr>
          <p:cNvPr id="49156" name="Rectangle 4"/>
          <p:cNvSpPr>
            <a:spLocks noChangeArrowheads="1"/>
          </p:cNvSpPr>
          <p:nvPr/>
        </p:nvSpPr>
        <p:spPr bwMode="auto">
          <a:xfrm>
            <a:off x="152400" y="990600"/>
            <a:ext cx="8763000" cy="7702550"/>
          </a:xfrm>
          <a:prstGeom prst="rect">
            <a:avLst/>
          </a:prstGeom>
          <a:noFill/>
          <a:ln w="9525">
            <a:noFill/>
            <a:miter lim="800000"/>
            <a:headEnd/>
            <a:tailEnd/>
          </a:ln>
        </p:spPr>
        <p:txBody>
          <a:bodyPr>
            <a:spAutoFit/>
          </a:bodyPr>
          <a:lstStyle/>
          <a:p>
            <a:pPr algn="just" eaLnBrk="0" hangingPunct="0">
              <a:spcBef>
                <a:spcPct val="70000"/>
              </a:spcBef>
            </a:pPr>
            <a:r>
              <a:rPr lang="en-US" sz="1600">
                <a:solidFill>
                  <a:schemeClr val="accent2"/>
                </a:solidFill>
                <a:latin typeface="Comic Sans MS" pitchFamily="66" charset="0"/>
              </a:rPr>
              <a:t>Dependence of 5 GeV/c pi+ yield on target length, radius, material and position inside horn was studied. Beam energy – 120 GeV, beam radius – 1mm. Horn current- 230 kA. Optimal target size and position were determined for inconel, tungsten and graphite.</a:t>
            </a:r>
          </a:p>
          <a:p>
            <a:pPr algn="just" eaLnBrk="0" hangingPunct="0">
              <a:spcBef>
                <a:spcPct val="70000"/>
              </a:spcBef>
            </a:pPr>
            <a:r>
              <a:rPr lang="en-US" sz="1600">
                <a:solidFill>
                  <a:schemeClr val="accent2"/>
                </a:solidFill>
                <a:latin typeface="Comic Sans MS" pitchFamily="66" charset="0"/>
              </a:rPr>
              <a:t>Yield  rises with target length. But slope is very small. Dependence on target position inside horn is rather weak. Dependence of yield on target radius is opposite for heavy and light targets.</a:t>
            </a:r>
            <a:r>
              <a:rPr lang="en-US"/>
              <a:t> </a:t>
            </a:r>
            <a:endParaRPr lang="en-US" sz="1600">
              <a:solidFill>
                <a:schemeClr val="accent2"/>
              </a:solidFill>
              <a:latin typeface="Comic Sans MS" pitchFamily="66" charset="0"/>
            </a:endParaRPr>
          </a:p>
          <a:p>
            <a:pPr algn="just" eaLnBrk="0" hangingPunct="0">
              <a:spcBef>
                <a:spcPct val="70000"/>
              </a:spcBef>
            </a:pPr>
            <a:r>
              <a:rPr lang="en-US" sz="1600">
                <a:solidFill>
                  <a:schemeClr val="accent2"/>
                </a:solidFill>
                <a:latin typeface="Comic Sans MS" pitchFamily="66" charset="0"/>
              </a:rPr>
              <a:t>Number of pions inside of 20 cm radius is about 0.13 pi+/POT for 95 cm carbon target and dp/p=10%.  It rises on about 20% for 50cm inconel target, but only 10% larger for 29 cm tungsten target.</a:t>
            </a:r>
          </a:p>
          <a:p>
            <a:pPr algn="just" eaLnBrk="0" hangingPunct="0">
              <a:spcBef>
                <a:spcPct val="70000"/>
              </a:spcBef>
            </a:pPr>
            <a:r>
              <a:rPr lang="en-US" sz="1600">
                <a:solidFill>
                  <a:schemeClr val="accent2"/>
                </a:solidFill>
                <a:latin typeface="Comic Sans MS" pitchFamily="66" charset="0"/>
              </a:rPr>
              <a:t>Number of pions inside of 2 mm rad admittance is about 0.085 pi+/POT for graphite and dp/p=10%. It is about 40% larger for inconel and 30% larger for tungsten. Simulations confirm, that yield is linearly raised with dp/p (at least up to 20%)</a:t>
            </a:r>
          </a:p>
          <a:p>
            <a:pPr algn="just" eaLnBrk="0" hangingPunct="0">
              <a:spcBef>
                <a:spcPct val="70000"/>
              </a:spcBef>
            </a:pPr>
            <a:r>
              <a:rPr lang="en-US" sz="1600">
                <a:solidFill>
                  <a:schemeClr val="accent2"/>
                </a:solidFill>
                <a:latin typeface="Comic Sans MS" pitchFamily="66" charset="0"/>
              </a:rPr>
              <a:t>Switch to “realistic” horn model slightly decreases predicted yield, but change in shape of distribution is not so marginal. </a:t>
            </a:r>
          </a:p>
          <a:p>
            <a:pPr algn="just" eaLnBrk="0" hangingPunct="0">
              <a:spcBef>
                <a:spcPct val="70000"/>
              </a:spcBef>
            </a:pPr>
            <a:r>
              <a:rPr lang="en-US" sz="1600">
                <a:solidFill>
                  <a:schemeClr val="accent2"/>
                </a:solidFill>
                <a:latin typeface="Comic Sans MS" pitchFamily="66" charset="0"/>
              </a:rPr>
              <a:t>Inclusive MARS model agrees well with data on carbon and beryllium in nuSTORM range of interest. MIPP and NA61/SHINE measurements for medium and heavy nucleus will be published during following one/two years. It could clarify precision of MARS prediction for such target. </a:t>
            </a:r>
          </a:p>
          <a:p>
            <a:pPr algn="just" eaLnBrk="0" hangingPunct="0">
              <a:spcBef>
                <a:spcPct val="70000"/>
              </a:spcBef>
            </a:pPr>
            <a:endParaRPr lang="en-US" sz="1600">
              <a:solidFill>
                <a:schemeClr val="accent2"/>
              </a:solidFill>
              <a:latin typeface="Comic Sans MS" pitchFamily="66" charset="0"/>
            </a:endParaRPr>
          </a:p>
          <a:p>
            <a:pPr algn="just" eaLnBrk="0" hangingPunct="0">
              <a:spcBef>
                <a:spcPct val="70000"/>
              </a:spcBef>
            </a:pPr>
            <a:endParaRPr lang="en-US" sz="1600">
              <a:solidFill>
                <a:schemeClr val="accent2"/>
              </a:solidFill>
              <a:latin typeface="Comic Sans MS" pitchFamily="66" charset="0"/>
            </a:endParaRPr>
          </a:p>
          <a:p>
            <a:pPr algn="just" eaLnBrk="0" hangingPunct="0">
              <a:spcBef>
                <a:spcPct val="70000"/>
              </a:spcBef>
            </a:pPr>
            <a:endParaRPr lang="en-US" sz="1600">
              <a:solidFill>
                <a:schemeClr val="accent2"/>
              </a:solidFill>
              <a:latin typeface="Comic Sans MS" pitchFamily="66" charset="0"/>
            </a:endParaRPr>
          </a:p>
          <a:p>
            <a:pPr algn="just" eaLnBrk="0" hangingPunct="0">
              <a:spcBef>
                <a:spcPct val="70000"/>
              </a:spcBef>
            </a:pPr>
            <a:endParaRPr lang="en-US" sz="1800">
              <a:solidFill>
                <a:schemeClr val="accent2"/>
              </a:solidFill>
              <a:latin typeface="Comic Sans MS" pitchFamily="66" charset="0"/>
            </a:endParaRPr>
          </a:p>
          <a:p>
            <a:pPr algn="just" eaLnBrk="0" hangingPunct="0">
              <a:spcBef>
                <a:spcPct val="70000"/>
              </a:spcBef>
            </a:pPr>
            <a:endParaRPr lang="en-US" sz="2000">
              <a:solidFill>
                <a:schemeClr val="accent2"/>
              </a:solidFill>
              <a:latin typeface="Comic Sans MS" pitchFamily="66" charset="0"/>
            </a:endParaRPr>
          </a:p>
        </p:txBody>
      </p:sp>
      <p:sp>
        <p:nvSpPr>
          <p:cNvPr id="49157" name="Date Placeholder 1"/>
          <p:cNvSpPr>
            <a:spLocks noGrp="1"/>
          </p:cNvSpPr>
          <p:nvPr>
            <p:ph type="dt" sz="quarter" idx="10"/>
          </p:nvPr>
        </p:nvSpPr>
        <p:spPr>
          <a:noFill/>
          <a:ln w="9525"/>
        </p:spPr>
        <p:txBody>
          <a:bodyPr/>
          <a:lstStyle/>
          <a:p>
            <a:r>
              <a:rPr lang="en-US" smtClean="0">
                <a:cs typeface="Arial" charset="0"/>
              </a:rPr>
              <a:t>nuSTORM Workshop – Fermilab, Nov. 21, 2013</a:t>
            </a:r>
            <a:endParaRPr lang="en-US" smtClean="0">
              <a:latin typeface="Times New Roman" pitchFamily="18" charset="0"/>
              <a:cs typeface="Arial" charset="0"/>
            </a:endParaRPr>
          </a:p>
        </p:txBody>
      </p:sp>
      <p:sp>
        <p:nvSpPr>
          <p:cNvPr id="49158" name="Footer Placeholder 2"/>
          <p:cNvSpPr>
            <a:spLocks noGrp="1"/>
          </p:cNvSpPr>
          <p:nvPr>
            <p:ph type="ftr" sz="quarter" idx="11"/>
          </p:nvPr>
        </p:nvSpPr>
        <p:spPr>
          <a:noFill/>
          <a:ln w="9525"/>
        </p:spPr>
        <p:txBody>
          <a:bodyPr/>
          <a:lstStyle/>
          <a:p>
            <a:r>
              <a:rPr lang="en-US" smtClean="0">
                <a:cs typeface="Arial" charset="0"/>
              </a:rPr>
              <a:t>Pion Production  -  S.I. Striganov</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en-US" smtClean="0"/>
          </a:p>
        </p:txBody>
      </p:sp>
      <p:sp>
        <p:nvSpPr>
          <p:cNvPr id="52226" name="Content Placeholder 2"/>
          <p:cNvSpPr>
            <a:spLocks noGrp="1"/>
          </p:cNvSpPr>
          <p:nvPr>
            <p:ph idx="1"/>
          </p:nvPr>
        </p:nvSpPr>
        <p:spPr/>
        <p:txBody>
          <a:bodyPr/>
          <a:lstStyle/>
          <a:p>
            <a:r>
              <a:rPr lang="en-US" smtClean="0"/>
              <a:t>                  </a:t>
            </a:r>
          </a:p>
          <a:p>
            <a:endParaRPr lang="en-US" smtClean="0"/>
          </a:p>
          <a:p>
            <a:endParaRPr lang="en-US" smtClean="0"/>
          </a:p>
          <a:p>
            <a:endParaRPr lang="en-US" smtClean="0"/>
          </a:p>
          <a:p>
            <a:endParaRPr lang="en-US" smtClean="0"/>
          </a:p>
          <a:p>
            <a:r>
              <a:rPr lang="en-US" sz="4000" smtClean="0"/>
              <a:t>               BACKUP slides</a:t>
            </a:r>
          </a:p>
        </p:txBody>
      </p:sp>
      <p:sp>
        <p:nvSpPr>
          <p:cNvPr id="52227" name="Date Placeholder 3"/>
          <p:cNvSpPr>
            <a:spLocks noGrp="1"/>
          </p:cNvSpPr>
          <p:nvPr>
            <p:ph type="dt" sz="quarter" idx="10"/>
          </p:nvPr>
        </p:nvSpPr>
        <p:spPr>
          <a:noFill/>
        </p:spPr>
        <p:txBody>
          <a:bodyPr/>
          <a:lstStyle/>
          <a:p>
            <a:r>
              <a:rPr lang="en-US" smtClean="0">
                <a:cs typeface="Arial" charset="0"/>
              </a:rPr>
              <a:t>nuSTORM Workshop – Fermilab, Nov. 21, 2013</a:t>
            </a:r>
            <a:endParaRPr lang="en-US" smtClean="0">
              <a:latin typeface="Times New Roman" pitchFamily="18" charset="0"/>
              <a:cs typeface="Arial" charset="0"/>
            </a:endParaRPr>
          </a:p>
        </p:txBody>
      </p:sp>
      <p:sp>
        <p:nvSpPr>
          <p:cNvPr id="52228" name="Footer Placeholder 4"/>
          <p:cNvSpPr>
            <a:spLocks noGrp="1"/>
          </p:cNvSpPr>
          <p:nvPr>
            <p:ph type="ftr" sz="quarter" idx="11"/>
          </p:nvPr>
        </p:nvSpPr>
        <p:spPr>
          <a:noFill/>
        </p:spPr>
        <p:txBody>
          <a:bodyPr/>
          <a:lstStyle/>
          <a:p>
            <a:r>
              <a:rPr lang="en-US" smtClean="0">
                <a:cs typeface="Arial" charset="0"/>
              </a:rPr>
              <a:t>Pion Production  -  S.I. Striganov</a:t>
            </a:r>
          </a:p>
        </p:txBody>
      </p:sp>
      <p:sp>
        <p:nvSpPr>
          <p:cNvPr id="52229" name="Slide Number Placeholder 5"/>
          <p:cNvSpPr>
            <a:spLocks noGrp="1"/>
          </p:cNvSpPr>
          <p:nvPr>
            <p:ph type="sldNum" sz="quarter" idx="12"/>
          </p:nvPr>
        </p:nvSpPr>
        <p:spPr>
          <a:noFill/>
        </p:spPr>
        <p:txBody>
          <a:bodyPr/>
          <a:lstStyle/>
          <a:p>
            <a:fld id="{D087EF08-A1F2-40B3-A266-C5B011C1BF4B}" type="slidenum">
              <a:rPr lang="en-US" smtClean="0">
                <a:cs typeface="Arial" charset="0"/>
              </a:rPr>
              <a:pPr/>
              <a:t>22</a:t>
            </a:fld>
            <a:endParaRPr lang="en-US" sz="1400" smtClean="0">
              <a:latin typeface="Times New Roman" pitchFamily="18" charset="0"/>
              <a:cs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5"/>
          <p:cNvSpPr>
            <a:spLocks noGrp="1"/>
          </p:cNvSpPr>
          <p:nvPr>
            <p:ph type="sldNum" sz="quarter" idx="12"/>
          </p:nvPr>
        </p:nvSpPr>
        <p:spPr>
          <a:noFill/>
          <a:ln w="9525"/>
        </p:spPr>
        <p:txBody>
          <a:bodyPr/>
          <a:lstStyle/>
          <a:p>
            <a:fld id="{A36F37DC-4970-4274-AC61-8F62281CF942}" type="slidenum">
              <a:rPr lang="en-US" smtClean="0">
                <a:cs typeface="Arial" charset="0"/>
              </a:rPr>
              <a:pPr/>
              <a:t>23</a:t>
            </a:fld>
            <a:endParaRPr lang="en-US" sz="1400" smtClean="0">
              <a:latin typeface="Times New Roman" pitchFamily="18" charset="0"/>
              <a:cs typeface="Arial" charset="0"/>
            </a:endParaRPr>
          </a:p>
        </p:txBody>
      </p:sp>
      <p:sp>
        <p:nvSpPr>
          <p:cNvPr id="54274" name="Rectangle 2"/>
          <p:cNvSpPr>
            <a:spLocks noGrp="1" noChangeArrowheads="1"/>
          </p:cNvSpPr>
          <p:nvPr>
            <p:ph type="title"/>
          </p:nvPr>
        </p:nvSpPr>
        <p:spPr>
          <a:xfrm>
            <a:off x="419100" y="381000"/>
            <a:ext cx="8229600" cy="457200"/>
          </a:xfrm>
        </p:spPr>
        <p:txBody>
          <a:bodyPr/>
          <a:lstStyle/>
          <a:p>
            <a:r>
              <a:rPr lang="en-US" b="1" smtClean="0">
                <a:solidFill>
                  <a:srgbClr val="C00000"/>
                </a:solidFill>
              </a:rPr>
              <a:t>CONCLUSIONS of nuSTORM 2012 Workshop</a:t>
            </a:r>
            <a:br>
              <a:rPr lang="en-US" b="1" smtClean="0">
                <a:solidFill>
                  <a:srgbClr val="C00000"/>
                </a:solidFill>
              </a:rPr>
            </a:br>
            <a:endParaRPr lang="en-US" b="1" smtClean="0">
              <a:solidFill>
                <a:srgbClr val="C00000"/>
              </a:solidFill>
            </a:endParaRPr>
          </a:p>
        </p:txBody>
      </p:sp>
      <p:sp>
        <p:nvSpPr>
          <p:cNvPr id="54275" name="Rectangle 3"/>
          <p:cNvSpPr>
            <a:spLocks noGrp="1" noChangeArrowheads="1"/>
          </p:cNvSpPr>
          <p:nvPr>
            <p:ph type="body" idx="1"/>
          </p:nvPr>
        </p:nvSpPr>
        <p:spPr>
          <a:xfrm>
            <a:off x="152400" y="990600"/>
            <a:ext cx="8839200" cy="4648200"/>
          </a:xfrm>
        </p:spPr>
        <p:txBody>
          <a:bodyPr/>
          <a:lstStyle/>
          <a:p>
            <a:r>
              <a:rPr lang="en-US" smtClean="0"/>
              <a:t> </a:t>
            </a:r>
          </a:p>
        </p:txBody>
      </p:sp>
      <p:sp>
        <p:nvSpPr>
          <p:cNvPr id="54276" name="Rectangle 4"/>
          <p:cNvSpPr>
            <a:spLocks noChangeArrowheads="1"/>
          </p:cNvSpPr>
          <p:nvPr/>
        </p:nvSpPr>
        <p:spPr bwMode="auto">
          <a:xfrm>
            <a:off x="152400" y="990600"/>
            <a:ext cx="8763000" cy="6724650"/>
          </a:xfrm>
          <a:prstGeom prst="rect">
            <a:avLst/>
          </a:prstGeom>
          <a:noFill/>
          <a:ln w="9525">
            <a:noFill/>
            <a:miter lim="800000"/>
            <a:headEnd/>
            <a:tailEnd/>
          </a:ln>
        </p:spPr>
        <p:txBody>
          <a:bodyPr>
            <a:spAutoFit/>
          </a:bodyPr>
          <a:lstStyle/>
          <a:p>
            <a:pPr algn="just" eaLnBrk="0" hangingPunct="0">
              <a:spcBef>
                <a:spcPct val="70000"/>
              </a:spcBef>
            </a:pPr>
            <a:r>
              <a:rPr lang="en-US" sz="1600">
                <a:solidFill>
                  <a:schemeClr val="accent2"/>
                </a:solidFill>
                <a:latin typeface="Comic Sans MS" pitchFamily="66" charset="0"/>
              </a:rPr>
              <a:t>We could get about 0.11 </a:t>
            </a:r>
            <a:r>
              <a:rPr lang="el-GR" sz="1600">
                <a:solidFill>
                  <a:schemeClr val="accent2"/>
                </a:solidFill>
                <a:latin typeface="Comic Sans MS" pitchFamily="66" charset="0"/>
              </a:rPr>
              <a:t>π</a:t>
            </a:r>
            <a:r>
              <a:rPr lang="en-US" sz="1600">
                <a:solidFill>
                  <a:schemeClr val="accent2"/>
                </a:solidFill>
                <a:latin typeface="Comic Sans MS" pitchFamily="66" charset="0"/>
              </a:rPr>
              <a:t>+/POT and 0.09 </a:t>
            </a:r>
            <a:r>
              <a:rPr lang="el-GR" sz="1600">
                <a:solidFill>
                  <a:schemeClr val="accent2"/>
                </a:solidFill>
                <a:latin typeface="Comic Sans MS" pitchFamily="66" charset="0"/>
              </a:rPr>
              <a:t>π</a:t>
            </a:r>
            <a:r>
              <a:rPr lang="en-US" sz="1600">
                <a:solidFill>
                  <a:schemeClr val="accent2"/>
                </a:solidFill>
                <a:latin typeface="Comic Sans MS" pitchFamily="66" charset="0"/>
              </a:rPr>
              <a:t>-/POT  with 5 ± 10% GeV/c momentum from gold target at 60 GeV into 2000 mm mrad acceptance with ideal capture. Yield for carbon is about 2 times lower at this energy.</a:t>
            </a:r>
          </a:p>
          <a:p>
            <a:pPr algn="just" eaLnBrk="0" hangingPunct="0">
              <a:spcBef>
                <a:spcPct val="70000"/>
              </a:spcBef>
            </a:pPr>
            <a:r>
              <a:rPr lang="en-US" sz="1600">
                <a:solidFill>
                  <a:schemeClr val="accent2"/>
                </a:solidFill>
                <a:latin typeface="Comic Sans MS" pitchFamily="66" charset="0"/>
              </a:rPr>
              <a:t>We could get about 0.006 </a:t>
            </a:r>
            <a:r>
              <a:rPr lang="el-GR" sz="1600">
                <a:solidFill>
                  <a:schemeClr val="accent2"/>
                </a:solidFill>
                <a:latin typeface="Comic Sans MS" pitchFamily="66" charset="0"/>
              </a:rPr>
              <a:t>π</a:t>
            </a:r>
            <a:r>
              <a:rPr lang="en-US" sz="1600">
                <a:solidFill>
                  <a:schemeClr val="accent2"/>
                </a:solidFill>
                <a:latin typeface="Comic Sans MS" pitchFamily="66" charset="0"/>
              </a:rPr>
              <a:t>+/POT and 0.0035 </a:t>
            </a:r>
            <a:r>
              <a:rPr lang="el-GR" sz="1600">
                <a:solidFill>
                  <a:schemeClr val="accent2"/>
                </a:solidFill>
                <a:latin typeface="Comic Sans MS" pitchFamily="66" charset="0"/>
              </a:rPr>
              <a:t>π</a:t>
            </a:r>
            <a:r>
              <a:rPr lang="en-US" sz="1600">
                <a:solidFill>
                  <a:schemeClr val="accent2"/>
                </a:solidFill>
                <a:latin typeface="Comic Sans MS" pitchFamily="66" charset="0"/>
              </a:rPr>
              <a:t>-/POT  with 3 ± 10% GeV/c momentum from gold target at 8 GeV into 2000 mm mrad acceptance with ideal capture. Yield has weak dependence on target material at this energy.</a:t>
            </a:r>
          </a:p>
          <a:p>
            <a:pPr algn="just" eaLnBrk="0" hangingPunct="0">
              <a:spcBef>
                <a:spcPct val="70000"/>
              </a:spcBef>
            </a:pPr>
            <a:r>
              <a:rPr lang="en-US" sz="1600">
                <a:solidFill>
                  <a:schemeClr val="accent2"/>
                </a:solidFill>
                <a:latin typeface="Comic Sans MS" pitchFamily="66" charset="0"/>
              </a:rPr>
              <a:t>Pion capture using lithium lens looks like problematic due to large radius of pion beam.</a:t>
            </a:r>
          </a:p>
          <a:p>
            <a:pPr algn="just" eaLnBrk="0" hangingPunct="0">
              <a:spcBef>
                <a:spcPct val="70000"/>
              </a:spcBef>
            </a:pPr>
            <a:r>
              <a:rPr lang="en-US" sz="1600">
                <a:solidFill>
                  <a:schemeClr val="accent2"/>
                </a:solidFill>
                <a:latin typeface="Comic Sans MS" pitchFamily="66" charset="0"/>
              </a:rPr>
              <a:t>Pion capture using horn looks like reasonable. Without optimization of inner surface shape it is possible to get 0.082 </a:t>
            </a:r>
            <a:r>
              <a:rPr lang="el-GR" sz="1600">
                <a:solidFill>
                  <a:schemeClr val="accent2"/>
                </a:solidFill>
                <a:latin typeface="Comic Sans MS" pitchFamily="66" charset="0"/>
              </a:rPr>
              <a:t>π</a:t>
            </a:r>
            <a:r>
              <a:rPr lang="en-US" sz="1600">
                <a:solidFill>
                  <a:schemeClr val="accent2"/>
                </a:solidFill>
                <a:latin typeface="Comic Sans MS" pitchFamily="66" charset="0"/>
              </a:rPr>
              <a:t>+/POT with 5 ± 0.5 GeV/c momentum using existing NuMI horn at 300kA current. </a:t>
            </a:r>
          </a:p>
          <a:p>
            <a:pPr algn="just" eaLnBrk="0" hangingPunct="0">
              <a:spcBef>
                <a:spcPct val="70000"/>
              </a:spcBef>
            </a:pPr>
            <a:r>
              <a:rPr lang="en-US" sz="1600">
                <a:solidFill>
                  <a:schemeClr val="accent2"/>
                </a:solidFill>
                <a:latin typeface="Comic Sans MS" pitchFamily="66" charset="0"/>
              </a:rPr>
              <a:t>Measurements of charged pion production from heavy target are in 30% agreement with MARS prediction. New measurements of MIPP and NA61/SHINE will help to specify absolute normalization of above simulation. </a:t>
            </a:r>
          </a:p>
          <a:p>
            <a:pPr algn="just" eaLnBrk="0" hangingPunct="0">
              <a:spcBef>
                <a:spcPct val="70000"/>
              </a:spcBef>
            </a:pPr>
            <a:r>
              <a:rPr lang="en-US" sz="1600">
                <a:solidFill>
                  <a:schemeClr val="accent2"/>
                </a:solidFill>
                <a:latin typeface="Comic Sans MS" pitchFamily="66" charset="0"/>
              </a:rPr>
              <a:t>Could we use large Z target inside horn at 60 GeV?</a:t>
            </a:r>
          </a:p>
          <a:p>
            <a:pPr algn="just" eaLnBrk="0" hangingPunct="0">
              <a:spcBef>
                <a:spcPct val="70000"/>
              </a:spcBef>
            </a:pPr>
            <a:r>
              <a:rPr lang="en-US" sz="1600">
                <a:solidFill>
                  <a:schemeClr val="accent2"/>
                </a:solidFill>
                <a:latin typeface="Comic Sans MS" pitchFamily="66" charset="0"/>
              </a:rPr>
              <a:t>Could we optimize horn shape to get better transmission factor? Very low energy horn with conical shape (Beams-doc-724) provides transmission factor about 0.9, but </a:t>
            </a:r>
            <a:r>
              <a:rPr lang="el-GR" sz="1600">
                <a:solidFill>
                  <a:schemeClr val="accent2"/>
                </a:solidFill>
                <a:latin typeface="Comic Sans MS" pitchFamily="66" charset="0"/>
              </a:rPr>
              <a:t>β</a:t>
            </a:r>
            <a:r>
              <a:rPr lang="en-US" sz="1600">
                <a:solidFill>
                  <a:schemeClr val="accent2"/>
                </a:solidFill>
                <a:latin typeface="Comic Sans MS" pitchFamily="66" charset="0"/>
              </a:rPr>
              <a:t> = 2000 cm looks like too large.</a:t>
            </a:r>
          </a:p>
          <a:p>
            <a:pPr algn="just" eaLnBrk="0" hangingPunct="0">
              <a:spcBef>
                <a:spcPct val="70000"/>
              </a:spcBef>
            </a:pPr>
            <a:endParaRPr lang="en-US" sz="1600">
              <a:solidFill>
                <a:schemeClr val="accent2"/>
              </a:solidFill>
              <a:latin typeface="Comic Sans MS" pitchFamily="66" charset="0"/>
            </a:endParaRPr>
          </a:p>
          <a:p>
            <a:pPr algn="just" eaLnBrk="0" hangingPunct="0">
              <a:spcBef>
                <a:spcPct val="70000"/>
              </a:spcBef>
            </a:pPr>
            <a:endParaRPr lang="en-US" sz="1800">
              <a:solidFill>
                <a:schemeClr val="accent2"/>
              </a:solidFill>
              <a:latin typeface="Comic Sans MS" pitchFamily="66" charset="0"/>
            </a:endParaRPr>
          </a:p>
          <a:p>
            <a:pPr algn="just" eaLnBrk="0" hangingPunct="0">
              <a:spcBef>
                <a:spcPct val="70000"/>
              </a:spcBef>
            </a:pPr>
            <a:endParaRPr lang="en-US" sz="2000">
              <a:solidFill>
                <a:schemeClr val="accent2"/>
              </a:solidFill>
              <a:latin typeface="Comic Sans MS" pitchFamily="66" charset="0"/>
            </a:endParaRPr>
          </a:p>
        </p:txBody>
      </p:sp>
      <p:sp>
        <p:nvSpPr>
          <p:cNvPr id="54277" name="Date Placeholder 1"/>
          <p:cNvSpPr>
            <a:spLocks noGrp="1"/>
          </p:cNvSpPr>
          <p:nvPr>
            <p:ph type="dt" sz="quarter" idx="10"/>
          </p:nvPr>
        </p:nvSpPr>
        <p:spPr>
          <a:noFill/>
          <a:ln w="9525"/>
        </p:spPr>
        <p:txBody>
          <a:bodyPr/>
          <a:lstStyle/>
          <a:p>
            <a:r>
              <a:rPr lang="en-US" smtClean="0">
                <a:cs typeface="Arial" charset="0"/>
              </a:rPr>
              <a:t>nuSTORM Workshop – Fermilab, Nov. 21, 2013</a:t>
            </a:r>
            <a:endParaRPr lang="en-US" smtClean="0">
              <a:latin typeface="Times New Roman" pitchFamily="18" charset="0"/>
              <a:cs typeface="Arial" charset="0"/>
            </a:endParaRPr>
          </a:p>
        </p:txBody>
      </p:sp>
      <p:sp>
        <p:nvSpPr>
          <p:cNvPr id="54278" name="Footer Placeholder 2"/>
          <p:cNvSpPr>
            <a:spLocks noGrp="1"/>
          </p:cNvSpPr>
          <p:nvPr>
            <p:ph type="ftr" sz="quarter" idx="11"/>
          </p:nvPr>
        </p:nvSpPr>
        <p:spPr>
          <a:noFill/>
          <a:ln w="9525"/>
        </p:spPr>
        <p:txBody>
          <a:bodyPr/>
          <a:lstStyle/>
          <a:p>
            <a:r>
              <a:rPr lang="en-US" smtClean="0">
                <a:cs typeface="Arial" charset="0"/>
              </a:rPr>
              <a:t>Pion Production  -  S.I. Striganov</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endParaRPr lang="en-US" smtClean="0"/>
          </a:p>
        </p:txBody>
      </p:sp>
      <p:pic>
        <p:nvPicPr>
          <p:cNvPr id="56322" name="Content Placeholder 6"/>
          <p:cNvPicPr>
            <a:picLocks noGrp="1" noChangeAspect="1"/>
          </p:cNvPicPr>
          <p:nvPr>
            <p:ph idx="1"/>
          </p:nvPr>
        </p:nvPicPr>
        <p:blipFill>
          <a:blip r:embed="rId2"/>
          <a:srcRect/>
          <a:stretch>
            <a:fillRect/>
          </a:stretch>
        </p:blipFill>
        <p:spPr>
          <a:xfrm>
            <a:off x="2562225" y="1371600"/>
            <a:ext cx="4022725" cy="5029200"/>
          </a:xfrm>
        </p:spPr>
      </p:pic>
      <p:sp>
        <p:nvSpPr>
          <p:cNvPr id="4" name="Date Placeholder 3"/>
          <p:cNvSpPr>
            <a:spLocks noGrp="1"/>
          </p:cNvSpPr>
          <p:nvPr>
            <p:ph type="dt" sz="quarter" idx="10"/>
          </p:nvPr>
        </p:nvSpPr>
        <p:spPr/>
        <p:txBody>
          <a:bodyPr/>
          <a:lstStyle/>
          <a:p>
            <a:pPr>
              <a:defRPr/>
            </a:pPr>
            <a:r>
              <a:rPr lang="en-US"/>
              <a:t>nuSTORM Workshop – Fermilab, Nov. 21, 2013</a:t>
            </a:r>
            <a:endParaRPr lang="en-US">
              <a:latin typeface="Times New Roman" pitchFamily="18" charset="0"/>
            </a:endParaRPr>
          </a:p>
        </p:txBody>
      </p:sp>
      <p:sp>
        <p:nvSpPr>
          <p:cNvPr id="5" name="Footer Placeholder 4"/>
          <p:cNvSpPr>
            <a:spLocks noGrp="1"/>
          </p:cNvSpPr>
          <p:nvPr>
            <p:ph type="ftr" sz="quarter" idx="11"/>
          </p:nvPr>
        </p:nvSpPr>
        <p:spPr/>
        <p:txBody>
          <a:bodyPr/>
          <a:lstStyle/>
          <a:p>
            <a:pPr>
              <a:defRPr/>
            </a:pPr>
            <a:r>
              <a:rPr lang="en-US"/>
              <a:t>Pion Production  -  S.I. Striganov</a:t>
            </a:r>
          </a:p>
        </p:txBody>
      </p:sp>
      <p:sp>
        <p:nvSpPr>
          <p:cNvPr id="6" name="Slide Number Placeholder 5"/>
          <p:cNvSpPr>
            <a:spLocks noGrp="1"/>
          </p:cNvSpPr>
          <p:nvPr>
            <p:ph type="sldNum" sz="quarter" idx="12"/>
          </p:nvPr>
        </p:nvSpPr>
        <p:spPr/>
        <p:txBody>
          <a:bodyPr/>
          <a:lstStyle/>
          <a:p>
            <a:pPr>
              <a:defRPr/>
            </a:pPr>
            <a:fld id="{A63C4919-E5FD-46D5-8E8B-B2A68EDD3797}" type="slidenum">
              <a:rPr lang="en-US" smtClean="0"/>
              <a:pPr>
                <a:defRPr/>
              </a:pPr>
              <a:t>24</a:t>
            </a:fld>
            <a:endParaRPr lang="en-US" sz="1400">
              <a:latin typeface="Times New Roman"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4"/>
          <p:cNvSpPr>
            <a:spLocks noGrp="1"/>
          </p:cNvSpPr>
          <p:nvPr>
            <p:ph type="title"/>
          </p:nvPr>
        </p:nvSpPr>
        <p:spPr/>
        <p:txBody>
          <a:bodyPr/>
          <a:lstStyle/>
          <a:p>
            <a:r>
              <a:rPr lang="en-US" smtClean="0">
                <a:solidFill>
                  <a:srgbClr val="FF0066"/>
                </a:solidFill>
              </a:rPr>
              <a:t>Target radius</a:t>
            </a:r>
          </a:p>
        </p:txBody>
      </p:sp>
      <p:sp>
        <p:nvSpPr>
          <p:cNvPr id="57346" name="Date Placeholder 1"/>
          <p:cNvSpPr>
            <a:spLocks noGrp="1"/>
          </p:cNvSpPr>
          <p:nvPr>
            <p:ph type="dt" sz="quarter" idx="10"/>
          </p:nvPr>
        </p:nvSpPr>
        <p:spPr>
          <a:noFill/>
        </p:spPr>
        <p:txBody>
          <a:bodyPr/>
          <a:lstStyle/>
          <a:p>
            <a:r>
              <a:rPr lang="en-US" smtClean="0">
                <a:cs typeface="Arial" charset="0"/>
              </a:rPr>
              <a:t>nuSTORM meeting – Fermilab, Jan. 18, 2013</a:t>
            </a:r>
            <a:endParaRPr lang="en-US" smtClean="0">
              <a:latin typeface="Times New Roman" pitchFamily="18" charset="0"/>
              <a:cs typeface="Arial" charset="0"/>
            </a:endParaRPr>
          </a:p>
        </p:txBody>
      </p:sp>
      <p:sp>
        <p:nvSpPr>
          <p:cNvPr id="57347" name="Footer Placeholder 2"/>
          <p:cNvSpPr>
            <a:spLocks noGrp="1"/>
          </p:cNvSpPr>
          <p:nvPr>
            <p:ph type="ftr" sz="quarter" idx="11"/>
          </p:nvPr>
        </p:nvSpPr>
        <p:spPr>
          <a:noFill/>
        </p:spPr>
        <p:txBody>
          <a:bodyPr/>
          <a:lstStyle/>
          <a:p>
            <a:r>
              <a:rPr lang="en-US" smtClean="0">
                <a:cs typeface="Arial" charset="0"/>
              </a:rPr>
              <a:t>Target update  -  S.I. Striganov</a:t>
            </a:r>
          </a:p>
        </p:txBody>
      </p:sp>
      <p:sp>
        <p:nvSpPr>
          <p:cNvPr id="57348" name="Slide Number Placeholder 3"/>
          <p:cNvSpPr>
            <a:spLocks noGrp="1"/>
          </p:cNvSpPr>
          <p:nvPr>
            <p:ph type="sldNum" sz="quarter" idx="12"/>
          </p:nvPr>
        </p:nvSpPr>
        <p:spPr>
          <a:noFill/>
        </p:spPr>
        <p:txBody>
          <a:bodyPr/>
          <a:lstStyle/>
          <a:p>
            <a:fld id="{68777983-CA3B-4283-8A27-B4A0295691E3}" type="slidenum">
              <a:rPr lang="en-US" smtClean="0">
                <a:cs typeface="Arial" charset="0"/>
              </a:rPr>
              <a:pPr/>
              <a:t>25</a:t>
            </a:fld>
            <a:endParaRPr lang="en-US" sz="1400" smtClean="0">
              <a:latin typeface="Times New Roman" pitchFamily="18" charset="0"/>
              <a:cs typeface="Arial" charset="0"/>
            </a:endParaRPr>
          </a:p>
        </p:txBody>
      </p:sp>
      <p:sp>
        <p:nvSpPr>
          <p:cNvPr id="57349" name="TextBox 11"/>
          <p:cNvSpPr txBox="1">
            <a:spLocks noChangeArrowheads="1"/>
          </p:cNvSpPr>
          <p:nvPr/>
        </p:nvSpPr>
        <p:spPr bwMode="auto">
          <a:xfrm>
            <a:off x="1209675" y="1027113"/>
            <a:ext cx="2338388" cy="460375"/>
          </a:xfrm>
          <a:prstGeom prst="rect">
            <a:avLst/>
          </a:prstGeom>
          <a:noFill/>
          <a:ln w="9525">
            <a:noFill/>
            <a:miter lim="800000"/>
            <a:headEnd/>
            <a:tailEnd/>
          </a:ln>
        </p:spPr>
        <p:txBody>
          <a:bodyPr wrap="none">
            <a:spAutoFit/>
          </a:bodyPr>
          <a:lstStyle/>
          <a:p>
            <a:pPr eaLnBrk="0" hangingPunct="0"/>
            <a:r>
              <a:rPr lang="en-US"/>
              <a:t>20 cm gold target</a:t>
            </a:r>
          </a:p>
        </p:txBody>
      </p:sp>
      <p:sp>
        <p:nvSpPr>
          <p:cNvPr id="57350" name="TextBox 12"/>
          <p:cNvSpPr txBox="1">
            <a:spLocks noChangeArrowheads="1"/>
          </p:cNvSpPr>
          <p:nvPr/>
        </p:nvSpPr>
        <p:spPr bwMode="auto">
          <a:xfrm>
            <a:off x="5084763" y="1027113"/>
            <a:ext cx="2798762" cy="460375"/>
          </a:xfrm>
          <a:prstGeom prst="rect">
            <a:avLst/>
          </a:prstGeom>
          <a:noFill/>
          <a:ln w="9525">
            <a:noFill/>
            <a:miter lim="800000"/>
            <a:headEnd/>
            <a:tailEnd/>
          </a:ln>
        </p:spPr>
        <p:txBody>
          <a:bodyPr wrap="none">
            <a:spAutoFit/>
          </a:bodyPr>
          <a:lstStyle/>
          <a:p>
            <a:pPr eaLnBrk="0" hangingPunct="0"/>
            <a:r>
              <a:rPr lang="en-US"/>
              <a:t>95 cm graphite target</a:t>
            </a:r>
          </a:p>
        </p:txBody>
      </p:sp>
      <p:pic>
        <p:nvPicPr>
          <p:cNvPr id="57351" name="Content Placeholder 3"/>
          <p:cNvPicPr>
            <a:picLocks noGrp="1" noChangeAspect="1"/>
          </p:cNvPicPr>
          <p:nvPr>
            <p:ph sz="half" idx="1"/>
          </p:nvPr>
        </p:nvPicPr>
        <p:blipFill>
          <a:blip r:embed="rId3"/>
          <a:srcRect/>
          <a:stretch>
            <a:fillRect/>
          </a:stretch>
        </p:blipFill>
        <p:spPr>
          <a:xfrm>
            <a:off x="0" y="1143000"/>
            <a:ext cx="4451350" cy="5562600"/>
          </a:xfrm>
        </p:spPr>
      </p:pic>
      <p:pic>
        <p:nvPicPr>
          <p:cNvPr id="57352" name="Content Placeholder 6"/>
          <p:cNvPicPr>
            <a:picLocks noGrp="1" noChangeAspect="1"/>
          </p:cNvPicPr>
          <p:nvPr>
            <p:ph sz="half" idx="2"/>
          </p:nvPr>
        </p:nvPicPr>
        <p:blipFill>
          <a:blip r:embed="rId4"/>
          <a:srcRect/>
          <a:stretch>
            <a:fillRect/>
          </a:stretch>
        </p:blipFill>
        <p:spPr>
          <a:xfrm>
            <a:off x="4695825" y="1143000"/>
            <a:ext cx="4448175" cy="5638800"/>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2"/>
          </p:nvPr>
        </p:nvSpPr>
        <p:spPr>
          <a:noFill/>
          <a:ln w="9525"/>
        </p:spPr>
        <p:txBody>
          <a:bodyPr/>
          <a:lstStyle/>
          <a:p>
            <a:fld id="{106FEA78-072E-4C4A-A145-F9A4DB288059}" type="slidenum">
              <a:rPr lang="en-US" smtClean="0">
                <a:cs typeface="Arial" charset="0"/>
              </a:rPr>
              <a:pPr/>
              <a:t>3</a:t>
            </a:fld>
            <a:endParaRPr lang="en-US" sz="1400" smtClean="0">
              <a:latin typeface="Times New Roman" pitchFamily="18" charset="0"/>
              <a:cs typeface="Arial" charset="0"/>
            </a:endParaRPr>
          </a:p>
        </p:txBody>
      </p:sp>
      <p:sp>
        <p:nvSpPr>
          <p:cNvPr id="20482" name="Slide Number Placeholder 3"/>
          <p:cNvSpPr txBox="1">
            <a:spLocks noGrp="1"/>
          </p:cNvSpPr>
          <p:nvPr/>
        </p:nvSpPr>
        <p:spPr bwMode="auto">
          <a:xfrm>
            <a:off x="6858000" y="6477000"/>
            <a:ext cx="1905000" cy="238125"/>
          </a:xfrm>
          <a:prstGeom prst="rect">
            <a:avLst/>
          </a:prstGeom>
          <a:noFill/>
          <a:ln w="9525">
            <a:noFill/>
            <a:miter lim="800000"/>
            <a:headEnd/>
            <a:tailEnd/>
          </a:ln>
        </p:spPr>
        <p:txBody>
          <a:bodyPr/>
          <a:lstStyle/>
          <a:p>
            <a:pPr algn="r" eaLnBrk="0" hangingPunct="0"/>
            <a:fld id="{08581BDA-4AAF-4489-9753-2AC3AC6FC285}" type="slidenum">
              <a:rPr lang="en-US" sz="1000">
                <a:latin typeface="Arial" charset="0"/>
              </a:rPr>
              <a:pPr algn="r" eaLnBrk="0" hangingPunct="0"/>
              <a:t>3</a:t>
            </a:fld>
            <a:endParaRPr lang="en-US" sz="1400"/>
          </a:p>
        </p:txBody>
      </p:sp>
      <p:sp>
        <p:nvSpPr>
          <p:cNvPr id="20483" name="Rectangle 2"/>
          <p:cNvSpPr>
            <a:spLocks noGrp="1" noChangeArrowheads="1"/>
          </p:cNvSpPr>
          <p:nvPr>
            <p:ph type="title" idx="4294967295"/>
          </p:nvPr>
        </p:nvSpPr>
        <p:spPr/>
        <p:txBody>
          <a:bodyPr/>
          <a:lstStyle/>
          <a:p>
            <a:r>
              <a:rPr lang="en-US" b="1" smtClean="0">
                <a:solidFill>
                  <a:srgbClr val="FF0066"/>
                </a:solidFill>
              </a:rPr>
              <a:t>Input parameter update -I</a:t>
            </a:r>
          </a:p>
        </p:txBody>
      </p:sp>
      <p:sp>
        <p:nvSpPr>
          <p:cNvPr id="15365" name="Rectangle 3"/>
          <p:cNvSpPr>
            <a:spLocks noGrp="1" noChangeArrowheads="1"/>
          </p:cNvSpPr>
          <p:nvPr>
            <p:ph type="body" idx="4294967295"/>
          </p:nvPr>
        </p:nvSpPr>
        <p:spPr>
          <a:xfrm>
            <a:off x="457200" y="1447800"/>
            <a:ext cx="8077200" cy="4724400"/>
          </a:xfrm>
        </p:spPr>
        <p:txBody>
          <a:bodyPr/>
          <a:lstStyle/>
          <a:p>
            <a:pPr marL="342900" indent="-342900">
              <a:spcBef>
                <a:spcPct val="60000"/>
              </a:spcBef>
              <a:buFont typeface="Wingdings" panose="05000000000000000000" pitchFamily="2" charset="2"/>
              <a:buChar char="q"/>
              <a:tabLst>
                <a:tab pos="5886450" algn="l"/>
              </a:tabLst>
              <a:defRPr/>
            </a:pPr>
            <a:r>
              <a:rPr lang="en-US" sz="2400" dirty="0">
                <a:solidFill>
                  <a:schemeClr val="accent2"/>
                </a:solidFill>
              </a:rPr>
              <a:t> </a:t>
            </a:r>
            <a:r>
              <a:rPr lang="en-US" sz="2400" dirty="0" smtClean="0">
                <a:solidFill>
                  <a:schemeClr val="accent2"/>
                </a:solidFill>
              </a:rPr>
              <a:t>Very narrow proton beam (</a:t>
            </a:r>
            <a:r>
              <a:rPr lang="el-GR" sz="2400" dirty="0" smtClean="0">
                <a:solidFill>
                  <a:schemeClr val="accent2"/>
                </a:solidFill>
              </a:rPr>
              <a:t>σ</a:t>
            </a:r>
            <a:r>
              <a:rPr lang="en-US" sz="2400" dirty="0" smtClean="0">
                <a:solidFill>
                  <a:schemeClr val="accent2"/>
                </a:solidFill>
              </a:rPr>
              <a:t>=0.15 mm) was used for previous (WS 2012) calculations. More realistic proton beam size is about 1 mm </a:t>
            </a:r>
          </a:p>
          <a:p>
            <a:pPr marL="342900" indent="-342900">
              <a:spcBef>
                <a:spcPct val="60000"/>
              </a:spcBef>
              <a:buFont typeface="Wingdings" panose="05000000000000000000" pitchFamily="2" charset="2"/>
              <a:buChar char="q"/>
              <a:tabLst>
                <a:tab pos="5886450" algn="l"/>
              </a:tabLst>
              <a:defRPr/>
            </a:pPr>
            <a:r>
              <a:rPr lang="en-US" sz="2400" dirty="0" smtClean="0">
                <a:solidFill>
                  <a:schemeClr val="accent2"/>
                </a:solidFill>
              </a:rPr>
              <a:t>Best results were obtained for gold target inside horn. Experts do not recommend to use heavy target inside horn. Carbon with very high density (3.52 g/cm3) was considered for (WS 2012). Graphite with low density 1.8 g/cm3 is more widely used for pion production. Inconel and tungsten looks like more realistic target material than gold.</a:t>
            </a:r>
          </a:p>
          <a:p>
            <a:pPr>
              <a:spcBef>
                <a:spcPct val="60000"/>
              </a:spcBef>
              <a:tabLst>
                <a:tab pos="5886450" algn="l"/>
              </a:tabLst>
              <a:defRPr/>
            </a:pPr>
            <a:endParaRPr lang="en-US" sz="2800" dirty="0" smtClean="0">
              <a:solidFill>
                <a:srgbClr val="0000FF"/>
              </a:solidFill>
            </a:endParaRPr>
          </a:p>
          <a:p>
            <a:pPr>
              <a:spcBef>
                <a:spcPct val="60000"/>
              </a:spcBef>
              <a:tabLst>
                <a:tab pos="5886450" algn="l"/>
              </a:tabLst>
              <a:defRPr/>
            </a:pPr>
            <a:endParaRPr lang="en-US" sz="2800" dirty="0" smtClean="0">
              <a:solidFill>
                <a:srgbClr val="0000FF"/>
              </a:solidFill>
            </a:endParaRPr>
          </a:p>
        </p:txBody>
      </p:sp>
      <p:sp>
        <p:nvSpPr>
          <p:cNvPr id="20485" name="Date Placeholder 1"/>
          <p:cNvSpPr>
            <a:spLocks noGrp="1"/>
          </p:cNvSpPr>
          <p:nvPr>
            <p:ph type="dt" sz="quarter" idx="10"/>
          </p:nvPr>
        </p:nvSpPr>
        <p:spPr>
          <a:noFill/>
          <a:ln w="9525"/>
        </p:spPr>
        <p:txBody>
          <a:bodyPr/>
          <a:lstStyle/>
          <a:p>
            <a:r>
              <a:rPr lang="en-US" smtClean="0">
                <a:cs typeface="Arial" charset="0"/>
              </a:rPr>
              <a:t>nuSTORM Workshop – Fermilab, Nov. 21, 2013</a:t>
            </a:r>
            <a:endParaRPr lang="en-US" smtClean="0">
              <a:latin typeface="Times New Roman" pitchFamily="18" charset="0"/>
              <a:cs typeface="Arial" charset="0"/>
            </a:endParaRPr>
          </a:p>
        </p:txBody>
      </p:sp>
      <p:sp>
        <p:nvSpPr>
          <p:cNvPr id="20486" name="Footer Placeholder 2"/>
          <p:cNvSpPr>
            <a:spLocks noGrp="1"/>
          </p:cNvSpPr>
          <p:nvPr>
            <p:ph type="ftr" sz="quarter" idx="11"/>
          </p:nvPr>
        </p:nvSpPr>
        <p:spPr>
          <a:noFill/>
          <a:ln w="9525"/>
        </p:spPr>
        <p:txBody>
          <a:bodyPr/>
          <a:lstStyle/>
          <a:p>
            <a:r>
              <a:rPr lang="en-US" smtClean="0">
                <a:cs typeface="Arial" charset="0"/>
              </a:rPr>
              <a:t>Pion Production  -  S.I. Striganov</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a:noFill/>
          <a:ln w="9525"/>
        </p:spPr>
        <p:txBody>
          <a:bodyPr/>
          <a:lstStyle/>
          <a:p>
            <a:fld id="{62E39CE5-FBDA-440F-9FA0-E8A41A11C3CD}" type="slidenum">
              <a:rPr lang="en-US" smtClean="0">
                <a:cs typeface="Arial" charset="0"/>
              </a:rPr>
              <a:pPr/>
              <a:t>4</a:t>
            </a:fld>
            <a:endParaRPr lang="en-US" sz="1400" smtClean="0">
              <a:latin typeface="Times New Roman" pitchFamily="18" charset="0"/>
              <a:cs typeface="Arial" charset="0"/>
            </a:endParaRPr>
          </a:p>
        </p:txBody>
      </p:sp>
      <p:sp>
        <p:nvSpPr>
          <p:cNvPr id="22530" name="Slide Number Placeholder 3"/>
          <p:cNvSpPr txBox="1">
            <a:spLocks noGrp="1"/>
          </p:cNvSpPr>
          <p:nvPr/>
        </p:nvSpPr>
        <p:spPr bwMode="auto">
          <a:xfrm>
            <a:off x="6858000" y="6477000"/>
            <a:ext cx="1905000" cy="238125"/>
          </a:xfrm>
          <a:prstGeom prst="rect">
            <a:avLst/>
          </a:prstGeom>
          <a:noFill/>
          <a:ln w="9525">
            <a:noFill/>
            <a:miter lim="800000"/>
            <a:headEnd/>
            <a:tailEnd/>
          </a:ln>
        </p:spPr>
        <p:txBody>
          <a:bodyPr/>
          <a:lstStyle/>
          <a:p>
            <a:pPr algn="r" eaLnBrk="0" hangingPunct="0"/>
            <a:fld id="{0CB503D3-FCFD-4A38-A15F-43C2433156A6}" type="slidenum">
              <a:rPr lang="en-US" sz="1000">
                <a:latin typeface="Arial" charset="0"/>
              </a:rPr>
              <a:pPr algn="r" eaLnBrk="0" hangingPunct="0"/>
              <a:t>4</a:t>
            </a:fld>
            <a:endParaRPr lang="en-US" sz="1400"/>
          </a:p>
        </p:txBody>
      </p:sp>
      <p:sp>
        <p:nvSpPr>
          <p:cNvPr id="22531" name="Rectangle 2"/>
          <p:cNvSpPr>
            <a:spLocks noGrp="1" noChangeArrowheads="1"/>
          </p:cNvSpPr>
          <p:nvPr>
            <p:ph type="title" idx="4294967295"/>
          </p:nvPr>
        </p:nvSpPr>
        <p:spPr/>
        <p:txBody>
          <a:bodyPr/>
          <a:lstStyle/>
          <a:p>
            <a:r>
              <a:rPr lang="en-US" b="1" smtClean="0">
                <a:solidFill>
                  <a:srgbClr val="FF0066"/>
                </a:solidFill>
              </a:rPr>
              <a:t>Input parameter update -II</a:t>
            </a:r>
          </a:p>
        </p:txBody>
      </p:sp>
      <p:sp>
        <p:nvSpPr>
          <p:cNvPr id="22532" name="Rectangle 3"/>
          <p:cNvSpPr>
            <a:spLocks noGrp="1" noChangeArrowheads="1"/>
          </p:cNvSpPr>
          <p:nvPr>
            <p:ph type="body" idx="4294967295"/>
          </p:nvPr>
        </p:nvSpPr>
        <p:spPr>
          <a:xfrm>
            <a:off x="457200" y="1447800"/>
            <a:ext cx="8077200" cy="4724400"/>
          </a:xfrm>
        </p:spPr>
        <p:txBody>
          <a:bodyPr/>
          <a:lstStyle/>
          <a:p>
            <a:pPr marL="342900" indent="-342900">
              <a:spcBef>
                <a:spcPct val="60000"/>
              </a:spcBef>
              <a:buFont typeface="Wingdings" pitchFamily="2" charset="2"/>
              <a:buChar char="q"/>
              <a:tabLst>
                <a:tab pos="5886450" algn="l"/>
              </a:tabLst>
            </a:pPr>
            <a:r>
              <a:rPr lang="en-US" sz="2400" smtClean="0">
                <a:solidFill>
                  <a:schemeClr val="accent2"/>
                </a:solidFill>
              </a:rPr>
              <a:t>Proton beam energy was 60 GeV in last year study. Yields with 120 GeV proton beam should be studied now.</a:t>
            </a:r>
          </a:p>
          <a:p>
            <a:pPr marL="342900" indent="-342900">
              <a:spcBef>
                <a:spcPct val="60000"/>
              </a:spcBef>
              <a:buFont typeface="Wingdings" pitchFamily="2" charset="2"/>
              <a:buChar char="q"/>
              <a:tabLst>
                <a:tab pos="5886450" algn="l"/>
              </a:tabLst>
            </a:pPr>
            <a:r>
              <a:rPr lang="en-US" sz="2400" smtClean="0">
                <a:solidFill>
                  <a:schemeClr val="accent2"/>
                </a:solidFill>
              </a:rPr>
              <a:t>Magnetic field inside horn material and pion/proton interaction with inner/outer conductors should be taken into account</a:t>
            </a:r>
          </a:p>
          <a:p>
            <a:pPr marL="342900" indent="-342900">
              <a:spcBef>
                <a:spcPct val="60000"/>
              </a:spcBef>
              <a:buFont typeface="Wingdings" pitchFamily="2" charset="2"/>
              <a:buChar char="q"/>
              <a:tabLst>
                <a:tab pos="5886450" algn="l"/>
              </a:tabLst>
            </a:pPr>
            <a:r>
              <a:rPr lang="en-US" sz="2400" smtClean="0">
                <a:solidFill>
                  <a:schemeClr val="accent2"/>
                </a:solidFill>
              </a:rPr>
              <a:t>Horn current should not exceed 230 kA (300 kA in last year study)</a:t>
            </a:r>
          </a:p>
          <a:p>
            <a:pPr marL="342900" indent="-342900">
              <a:spcBef>
                <a:spcPct val="60000"/>
              </a:spcBef>
              <a:buFont typeface="Wingdings" pitchFamily="2" charset="2"/>
              <a:buChar char="q"/>
              <a:tabLst>
                <a:tab pos="5886450" algn="l"/>
              </a:tabLst>
            </a:pPr>
            <a:r>
              <a:rPr lang="en-US" sz="2400" smtClean="0">
                <a:solidFill>
                  <a:schemeClr val="accent2"/>
                </a:solidFill>
              </a:rPr>
              <a:t>MARS code prediction of 5 GeV/c pion production at 120 GeV should be verified against data</a:t>
            </a:r>
            <a:endParaRPr lang="en-US" sz="2400" smtClean="0">
              <a:solidFill>
                <a:srgbClr val="0000FF"/>
              </a:solidFill>
            </a:endParaRPr>
          </a:p>
          <a:p>
            <a:pPr marL="342900" indent="-342900">
              <a:spcBef>
                <a:spcPct val="60000"/>
              </a:spcBef>
              <a:tabLst>
                <a:tab pos="5886450" algn="l"/>
              </a:tabLst>
            </a:pPr>
            <a:endParaRPr lang="en-US" sz="2400" smtClean="0">
              <a:solidFill>
                <a:srgbClr val="0000FF"/>
              </a:solidFill>
            </a:endParaRPr>
          </a:p>
          <a:p>
            <a:pPr marL="342900" indent="-342900">
              <a:spcBef>
                <a:spcPct val="60000"/>
              </a:spcBef>
              <a:tabLst>
                <a:tab pos="5886450" algn="l"/>
              </a:tabLst>
            </a:pPr>
            <a:endParaRPr lang="en-US" sz="2800" smtClean="0">
              <a:solidFill>
                <a:srgbClr val="0000FF"/>
              </a:solidFill>
            </a:endParaRPr>
          </a:p>
          <a:p>
            <a:pPr marL="342900" indent="-342900">
              <a:spcBef>
                <a:spcPct val="60000"/>
              </a:spcBef>
              <a:tabLst>
                <a:tab pos="5886450" algn="l"/>
              </a:tabLst>
            </a:pPr>
            <a:endParaRPr lang="en-US" sz="2800" smtClean="0">
              <a:solidFill>
                <a:srgbClr val="0000FF"/>
              </a:solidFill>
            </a:endParaRPr>
          </a:p>
        </p:txBody>
      </p:sp>
      <p:sp>
        <p:nvSpPr>
          <p:cNvPr id="22533" name="Date Placeholder 1"/>
          <p:cNvSpPr>
            <a:spLocks noGrp="1"/>
          </p:cNvSpPr>
          <p:nvPr>
            <p:ph type="dt" sz="quarter" idx="10"/>
          </p:nvPr>
        </p:nvSpPr>
        <p:spPr>
          <a:noFill/>
          <a:ln w="9525"/>
        </p:spPr>
        <p:txBody>
          <a:bodyPr/>
          <a:lstStyle/>
          <a:p>
            <a:r>
              <a:rPr lang="en-US" smtClean="0">
                <a:cs typeface="Arial" charset="0"/>
              </a:rPr>
              <a:t>nuSTORM Workshop – Fermilab, Nov. 21, 2013</a:t>
            </a:r>
            <a:endParaRPr lang="en-US" smtClean="0">
              <a:latin typeface="Times New Roman" pitchFamily="18" charset="0"/>
              <a:cs typeface="Arial" charset="0"/>
            </a:endParaRPr>
          </a:p>
        </p:txBody>
      </p:sp>
      <p:sp>
        <p:nvSpPr>
          <p:cNvPr id="22534" name="Footer Placeholder 2"/>
          <p:cNvSpPr>
            <a:spLocks noGrp="1"/>
          </p:cNvSpPr>
          <p:nvPr>
            <p:ph type="ftr" sz="quarter" idx="11"/>
          </p:nvPr>
        </p:nvSpPr>
        <p:spPr>
          <a:noFill/>
          <a:ln w="9525"/>
        </p:spPr>
        <p:txBody>
          <a:bodyPr/>
          <a:lstStyle/>
          <a:p>
            <a:r>
              <a:rPr lang="en-US" smtClean="0">
                <a:cs typeface="Arial" charset="0"/>
              </a:rPr>
              <a:t>Pion Production  -  S.I. Striganov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ln w="9525"/>
          <a:extLst>
            <a:ext uri="{909E8E84-426E-40DD-AFC4-6F175D3DCCD1}"/>
            <a:ext uri="{91240B29-F687-4F45-9708-019B960494DF}"/>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8938CC8-AB40-4E97-BC0C-AC6CCFBF0C5E}" type="slidenum">
              <a:rPr lang="en-US" sz="1000" smtClean="0">
                <a:latin typeface="Arial" charset="0"/>
              </a:rPr>
              <a:pPr>
                <a:defRPr/>
              </a:pPr>
              <a:t>5</a:t>
            </a:fld>
            <a:endParaRPr lang="en-US" sz="1400" smtClean="0"/>
          </a:p>
        </p:txBody>
      </p:sp>
      <p:sp>
        <p:nvSpPr>
          <p:cNvPr id="24578" name="Slide Number Placeholder 3"/>
          <p:cNvSpPr txBox="1">
            <a:spLocks noGrp="1"/>
          </p:cNvSpPr>
          <p:nvPr/>
        </p:nvSpPr>
        <p:spPr bwMode="auto">
          <a:xfrm>
            <a:off x="6858000" y="6477000"/>
            <a:ext cx="1905000" cy="238125"/>
          </a:xfrm>
          <a:prstGeom prst="rect">
            <a:avLst/>
          </a:prstGeom>
          <a:noFill/>
          <a:ln w="9525">
            <a:noFill/>
            <a:miter lim="800000"/>
            <a:headEnd/>
            <a:tailEnd/>
          </a:ln>
        </p:spPr>
        <p:txBody>
          <a:bodyPr/>
          <a:lstStyle/>
          <a:p>
            <a:pPr algn="r"/>
            <a:fld id="{7C42C0E0-8708-45C4-A303-2272D361B760}" type="slidenum">
              <a:rPr lang="en-US" sz="1000">
                <a:latin typeface="Arial" charset="0"/>
              </a:rPr>
              <a:pPr algn="r"/>
              <a:t>5</a:t>
            </a:fld>
            <a:endParaRPr lang="en-US" sz="1400"/>
          </a:p>
        </p:txBody>
      </p:sp>
      <p:sp>
        <p:nvSpPr>
          <p:cNvPr id="24579" name="Rectangle 2"/>
          <p:cNvSpPr>
            <a:spLocks noGrp="1" noChangeArrowheads="1"/>
          </p:cNvSpPr>
          <p:nvPr>
            <p:ph type="title" idx="4294967295"/>
          </p:nvPr>
        </p:nvSpPr>
        <p:spPr/>
        <p:txBody>
          <a:bodyPr/>
          <a:lstStyle/>
          <a:p>
            <a:r>
              <a:rPr lang="en-US" b="1" smtClean="0">
                <a:solidFill>
                  <a:srgbClr val="FF0000"/>
                </a:solidFill>
              </a:rPr>
              <a:t>MARS verification</a:t>
            </a:r>
          </a:p>
        </p:txBody>
      </p:sp>
      <p:sp>
        <p:nvSpPr>
          <p:cNvPr id="24580" name="Rectangle 3"/>
          <p:cNvSpPr>
            <a:spLocks noGrp="1" noChangeArrowheads="1"/>
          </p:cNvSpPr>
          <p:nvPr>
            <p:ph type="body" idx="4294967295"/>
          </p:nvPr>
        </p:nvSpPr>
        <p:spPr>
          <a:xfrm>
            <a:off x="457200" y="1447800"/>
            <a:ext cx="3810000" cy="4724400"/>
          </a:xfrm>
        </p:spPr>
        <p:txBody>
          <a:bodyPr/>
          <a:lstStyle/>
          <a:p>
            <a:pPr>
              <a:spcBef>
                <a:spcPct val="60000"/>
              </a:spcBef>
              <a:buFont typeface="Wingdings" pitchFamily="2" charset="2"/>
              <a:buChar char="q"/>
              <a:tabLst>
                <a:tab pos="5886450" algn="l"/>
              </a:tabLst>
            </a:pPr>
            <a:r>
              <a:rPr lang="en-US" smtClean="0">
                <a:solidFill>
                  <a:schemeClr val="accent2"/>
                </a:solidFill>
              </a:rPr>
              <a:t>We are going to calculate yield of pion within small momentum bin around 5 GeV/c produced by 120 GeV/c protons on thick target using MARS model. How well MARS model agrees with experiment in this region?</a:t>
            </a:r>
          </a:p>
          <a:p>
            <a:pPr>
              <a:spcBef>
                <a:spcPct val="60000"/>
              </a:spcBef>
              <a:buFont typeface="Wingdings" pitchFamily="2" charset="2"/>
              <a:buChar char="q"/>
              <a:tabLst>
                <a:tab pos="5886450" algn="l"/>
              </a:tabLst>
            </a:pPr>
            <a:r>
              <a:rPr lang="en-US" smtClean="0">
                <a:solidFill>
                  <a:schemeClr val="accent2"/>
                </a:solidFill>
              </a:rPr>
              <a:t>We have a lot of applicable data for light target (Be, C)</a:t>
            </a:r>
          </a:p>
          <a:p>
            <a:pPr>
              <a:spcBef>
                <a:spcPct val="60000"/>
              </a:spcBef>
              <a:buFont typeface="Wingdings" pitchFamily="2" charset="2"/>
              <a:buChar char="q"/>
              <a:tabLst>
                <a:tab pos="5886450" algn="l"/>
              </a:tabLst>
            </a:pPr>
            <a:r>
              <a:rPr lang="en-US" smtClean="0">
                <a:solidFill>
                  <a:schemeClr val="accent2"/>
                </a:solidFill>
              </a:rPr>
              <a:t>There are only few proper measurement for heavy nuclei</a:t>
            </a:r>
            <a:endParaRPr lang="en-US" smtClean="0">
              <a:solidFill>
                <a:srgbClr val="0000FF"/>
              </a:solidFill>
            </a:endParaRPr>
          </a:p>
          <a:p>
            <a:pPr>
              <a:spcBef>
                <a:spcPct val="60000"/>
              </a:spcBef>
              <a:buFontTx/>
              <a:buChar char="•"/>
              <a:tabLst>
                <a:tab pos="5886450" algn="l"/>
              </a:tabLst>
            </a:pPr>
            <a:endParaRPr lang="en-US" sz="2800" smtClean="0">
              <a:solidFill>
                <a:srgbClr val="0000FF"/>
              </a:solidFill>
            </a:endParaRPr>
          </a:p>
        </p:txBody>
      </p:sp>
      <p:sp>
        <p:nvSpPr>
          <p:cNvPr id="16390" name="Date Placeholder 1"/>
          <p:cNvSpPr>
            <a:spLocks noGrp="1"/>
          </p:cNvSpPr>
          <p:nvPr>
            <p:ph type="dt" sz="quarter" idx="10"/>
          </p:nvPr>
        </p:nvSpPr>
        <p:spPr>
          <a:ln w="9525"/>
          <a:extLst>
            <a:ext uri="{909E8E84-426E-40DD-AFC4-6F175D3DCCD1}"/>
            <a:ext uri="{91240B29-F687-4F45-9708-019B960494DF}"/>
          </a:extLst>
        </p:spPr>
        <p:txBody>
          <a:bodyPr/>
          <a:lstStyle>
            <a:lvl1pPr>
              <a:tabLst>
                <a:tab pos="1714500" algn="r"/>
              </a:tabLst>
              <a:defRPr sz="2400">
                <a:solidFill>
                  <a:schemeClr val="tx1"/>
                </a:solidFill>
                <a:latin typeface="Times New Roman" pitchFamily="18" charset="0"/>
              </a:defRPr>
            </a:lvl1pPr>
            <a:lvl2pPr marL="742950" indent="-285750">
              <a:tabLst>
                <a:tab pos="1714500" algn="r"/>
              </a:tabLst>
              <a:defRPr sz="2400">
                <a:solidFill>
                  <a:schemeClr val="tx1"/>
                </a:solidFill>
                <a:latin typeface="Times New Roman" pitchFamily="18" charset="0"/>
              </a:defRPr>
            </a:lvl2pPr>
            <a:lvl3pPr marL="1143000" indent="-228600">
              <a:tabLst>
                <a:tab pos="1714500" algn="r"/>
              </a:tabLst>
              <a:defRPr sz="2400">
                <a:solidFill>
                  <a:schemeClr val="tx1"/>
                </a:solidFill>
                <a:latin typeface="Times New Roman" pitchFamily="18" charset="0"/>
              </a:defRPr>
            </a:lvl3pPr>
            <a:lvl4pPr marL="1600200" indent="-228600">
              <a:tabLst>
                <a:tab pos="1714500" algn="r"/>
              </a:tabLst>
              <a:defRPr sz="2400">
                <a:solidFill>
                  <a:schemeClr val="tx1"/>
                </a:solidFill>
                <a:latin typeface="Times New Roman" pitchFamily="18" charset="0"/>
              </a:defRPr>
            </a:lvl4pPr>
            <a:lvl5pPr marL="2057400" indent="-228600">
              <a:tabLst>
                <a:tab pos="1714500"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714500"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714500"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714500"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714500" algn="r"/>
              </a:tabLst>
              <a:defRPr sz="2400">
                <a:solidFill>
                  <a:schemeClr val="tx1"/>
                </a:solidFill>
                <a:latin typeface="Times New Roman" pitchFamily="18" charset="0"/>
              </a:defRPr>
            </a:lvl9pPr>
          </a:lstStyle>
          <a:p>
            <a:pPr>
              <a:defRPr/>
            </a:pPr>
            <a:r>
              <a:rPr lang="en-US" sz="1000" smtClean="0">
                <a:latin typeface="Arial" charset="0"/>
              </a:rPr>
              <a:t>nuSTORM Workshop – Fermilab, Nov. 21, 2013</a:t>
            </a:r>
            <a:endParaRPr lang="en-US" sz="1000"/>
          </a:p>
        </p:txBody>
      </p:sp>
      <p:sp>
        <p:nvSpPr>
          <p:cNvPr id="16391" name="Footer Placeholder 2"/>
          <p:cNvSpPr>
            <a:spLocks noGrp="1"/>
          </p:cNvSpPr>
          <p:nvPr>
            <p:ph type="ftr" sz="quarter" idx="11"/>
          </p:nvPr>
        </p:nvSpPr>
        <p:spPr>
          <a:ln w="9525"/>
          <a:extLst>
            <a:ext uri="{909E8E84-426E-40DD-AFC4-6F175D3DCCD1}"/>
            <a:ext uri="{91240B29-F687-4F45-9708-019B960494DF}"/>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000" smtClean="0">
                <a:latin typeface="Arial" charset="0"/>
              </a:rPr>
              <a:t>Pion Production  -  S.I. Striganov</a:t>
            </a:r>
            <a:endParaRPr lang="en-US" sz="1000">
              <a:latin typeface="Arial" charset="0"/>
            </a:endParaRPr>
          </a:p>
        </p:txBody>
      </p:sp>
      <p:pic>
        <p:nvPicPr>
          <p:cNvPr id="24583" name="Picture 1"/>
          <p:cNvPicPr>
            <a:picLocks noChangeAspect="1"/>
          </p:cNvPicPr>
          <p:nvPr/>
        </p:nvPicPr>
        <p:blipFill>
          <a:blip r:embed="rId3"/>
          <a:srcRect/>
          <a:stretch>
            <a:fillRect/>
          </a:stretch>
        </p:blipFill>
        <p:spPr bwMode="auto">
          <a:xfrm>
            <a:off x="4267200" y="581025"/>
            <a:ext cx="4724400" cy="590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7"/>
          <p:cNvSpPr>
            <a:spLocks noGrp="1"/>
          </p:cNvSpPr>
          <p:nvPr>
            <p:ph type="title"/>
          </p:nvPr>
        </p:nvSpPr>
        <p:spPr/>
        <p:txBody>
          <a:bodyPr/>
          <a:lstStyle/>
          <a:p>
            <a:r>
              <a:rPr lang="en-US" b="1" smtClean="0">
                <a:solidFill>
                  <a:srgbClr val="FF0000"/>
                </a:solidFill>
              </a:rPr>
              <a:t>MARS verification - II</a:t>
            </a:r>
            <a:endParaRPr lang="en-US" smtClean="0"/>
          </a:p>
        </p:txBody>
      </p:sp>
      <p:pic>
        <p:nvPicPr>
          <p:cNvPr id="26626" name="Content Placeholder 9"/>
          <p:cNvPicPr>
            <a:picLocks noGrp="1" noChangeAspect="1"/>
          </p:cNvPicPr>
          <p:nvPr>
            <p:ph idx="1"/>
          </p:nvPr>
        </p:nvPicPr>
        <p:blipFill>
          <a:blip r:embed="rId2"/>
          <a:srcRect/>
          <a:stretch>
            <a:fillRect/>
          </a:stretch>
        </p:blipFill>
        <p:spPr>
          <a:xfrm>
            <a:off x="1524000" y="914400"/>
            <a:ext cx="5562600" cy="5486400"/>
          </a:xfrm>
        </p:spPr>
      </p:pic>
      <p:sp>
        <p:nvSpPr>
          <p:cNvPr id="2" name="Date Placeholder 1"/>
          <p:cNvSpPr>
            <a:spLocks noGrp="1"/>
          </p:cNvSpPr>
          <p:nvPr>
            <p:ph type="dt" sz="quarter" idx="10"/>
          </p:nvPr>
        </p:nvSpPr>
        <p:spPr/>
        <p:txBody>
          <a:bodyPr/>
          <a:lstStyle/>
          <a:p>
            <a:pPr>
              <a:defRPr/>
            </a:pPr>
            <a:r>
              <a:rPr lang="en-US"/>
              <a:t>nuSTORM Workshop – Fermilab, Nov. 21, 2013</a:t>
            </a:r>
          </a:p>
        </p:txBody>
      </p:sp>
      <p:sp>
        <p:nvSpPr>
          <p:cNvPr id="3" name="Footer Placeholder 2"/>
          <p:cNvSpPr>
            <a:spLocks noGrp="1"/>
          </p:cNvSpPr>
          <p:nvPr>
            <p:ph type="ftr" sz="quarter" idx="11"/>
          </p:nvPr>
        </p:nvSpPr>
        <p:spPr/>
        <p:txBody>
          <a:bodyPr/>
          <a:lstStyle/>
          <a:p>
            <a:pPr>
              <a:defRPr/>
            </a:pPr>
            <a:r>
              <a:rPr lang="en-US"/>
              <a:t>Pion Production  -  S.I. Striganov</a:t>
            </a:r>
          </a:p>
        </p:txBody>
      </p:sp>
      <p:sp>
        <p:nvSpPr>
          <p:cNvPr id="4" name="Slide Number Placeholder 3"/>
          <p:cNvSpPr>
            <a:spLocks noGrp="1"/>
          </p:cNvSpPr>
          <p:nvPr>
            <p:ph type="sldNum" sz="quarter" idx="12"/>
          </p:nvPr>
        </p:nvSpPr>
        <p:spPr/>
        <p:txBody>
          <a:bodyPr/>
          <a:lstStyle/>
          <a:p>
            <a:pPr>
              <a:defRPr/>
            </a:pPr>
            <a:fld id="{98AC2692-14C0-4D1C-A746-6C08BCBF9484}" type="slidenum">
              <a:rPr lang="en-US" smtClean="0"/>
              <a:pPr>
                <a:defRPr/>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4"/>
          <p:cNvSpPr>
            <a:spLocks noGrp="1"/>
          </p:cNvSpPr>
          <p:nvPr>
            <p:ph type="title"/>
          </p:nvPr>
        </p:nvSpPr>
        <p:spPr>
          <a:xfrm>
            <a:off x="1143000" y="381000"/>
            <a:ext cx="6781800" cy="457200"/>
          </a:xfrm>
        </p:spPr>
        <p:txBody>
          <a:bodyPr/>
          <a:lstStyle/>
          <a:p>
            <a:r>
              <a:rPr lang="en-US" smtClean="0">
                <a:solidFill>
                  <a:srgbClr val="FF0000"/>
                </a:solidFill>
              </a:rPr>
              <a:t>MARS verification - III</a:t>
            </a:r>
          </a:p>
        </p:txBody>
      </p:sp>
      <p:sp>
        <p:nvSpPr>
          <p:cNvPr id="17412" name="Date Placeholder 1"/>
          <p:cNvSpPr>
            <a:spLocks noGrp="1"/>
          </p:cNvSpPr>
          <p:nvPr>
            <p:ph type="dt" sz="quarter" idx="10"/>
          </p:nvPr>
        </p:nvSpPr>
        <p:spPr>
          <a:ln w="9525"/>
          <a:extLst>
            <a:ext uri="{909E8E84-426E-40DD-AFC4-6F175D3DCCD1}"/>
            <a:ext uri="{91240B29-F687-4F45-9708-019B960494DF}"/>
          </a:extLst>
        </p:spPr>
        <p:txBody>
          <a:bodyPr/>
          <a:lstStyle>
            <a:lvl1pPr>
              <a:tabLst>
                <a:tab pos="1714500" algn="r"/>
              </a:tabLst>
              <a:defRPr sz="2400">
                <a:solidFill>
                  <a:schemeClr val="tx1"/>
                </a:solidFill>
                <a:latin typeface="Times New Roman" pitchFamily="18" charset="0"/>
              </a:defRPr>
            </a:lvl1pPr>
            <a:lvl2pPr marL="742950" indent="-285750">
              <a:tabLst>
                <a:tab pos="1714500" algn="r"/>
              </a:tabLst>
              <a:defRPr sz="2400">
                <a:solidFill>
                  <a:schemeClr val="tx1"/>
                </a:solidFill>
                <a:latin typeface="Times New Roman" pitchFamily="18" charset="0"/>
              </a:defRPr>
            </a:lvl2pPr>
            <a:lvl3pPr marL="1143000" indent="-228600">
              <a:tabLst>
                <a:tab pos="1714500" algn="r"/>
              </a:tabLst>
              <a:defRPr sz="2400">
                <a:solidFill>
                  <a:schemeClr val="tx1"/>
                </a:solidFill>
                <a:latin typeface="Times New Roman" pitchFamily="18" charset="0"/>
              </a:defRPr>
            </a:lvl3pPr>
            <a:lvl4pPr marL="1600200" indent="-228600">
              <a:tabLst>
                <a:tab pos="1714500" algn="r"/>
              </a:tabLst>
              <a:defRPr sz="2400">
                <a:solidFill>
                  <a:schemeClr val="tx1"/>
                </a:solidFill>
                <a:latin typeface="Times New Roman" pitchFamily="18" charset="0"/>
              </a:defRPr>
            </a:lvl4pPr>
            <a:lvl5pPr marL="2057400" indent="-228600">
              <a:tabLst>
                <a:tab pos="1714500"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714500"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714500"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714500"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714500" algn="r"/>
              </a:tabLst>
              <a:defRPr sz="2400">
                <a:solidFill>
                  <a:schemeClr val="tx1"/>
                </a:solidFill>
                <a:latin typeface="Times New Roman" pitchFamily="18" charset="0"/>
              </a:defRPr>
            </a:lvl9pPr>
          </a:lstStyle>
          <a:p>
            <a:pPr>
              <a:defRPr/>
            </a:pPr>
            <a:r>
              <a:rPr lang="en-US" sz="1000" smtClean="0">
                <a:latin typeface="Arial" charset="0"/>
              </a:rPr>
              <a:t>nuSTORM Workshop – Fermilab, Nov. 21, 2013</a:t>
            </a:r>
            <a:endParaRPr lang="en-US" sz="1000"/>
          </a:p>
        </p:txBody>
      </p:sp>
      <p:sp>
        <p:nvSpPr>
          <p:cNvPr id="17413" name="Footer Placeholder 2"/>
          <p:cNvSpPr>
            <a:spLocks noGrp="1"/>
          </p:cNvSpPr>
          <p:nvPr>
            <p:ph type="ftr" sz="quarter" idx="11"/>
          </p:nvPr>
        </p:nvSpPr>
        <p:spPr>
          <a:ln w="9525"/>
          <a:extLst>
            <a:ext uri="{909E8E84-426E-40DD-AFC4-6F175D3DCCD1}"/>
            <a:ext uri="{91240B29-F687-4F45-9708-019B960494DF}"/>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000" smtClean="0">
                <a:latin typeface="Arial" charset="0"/>
              </a:rPr>
              <a:t>Pion Production  -  S.I. Striganov</a:t>
            </a:r>
            <a:endParaRPr lang="en-US" sz="1000">
              <a:latin typeface="Arial" charset="0"/>
            </a:endParaRPr>
          </a:p>
        </p:txBody>
      </p:sp>
      <p:sp>
        <p:nvSpPr>
          <p:cNvPr id="17414" name="Slide Number Placeholder 3"/>
          <p:cNvSpPr>
            <a:spLocks noGrp="1"/>
          </p:cNvSpPr>
          <p:nvPr>
            <p:ph type="sldNum" sz="quarter" idx="12"/>
          </p:nvPr>
        </p:nvSpPr>
        <p:spPr>
          <a:ln w="9525"/>
          <a:extLst>
            <a:ext uri="{909E8E84-426E-40DD-AFC4-6F175D3DCCD1}"/>
            <a:ext uri="{91240B29-F687-4F45-9708-019B960494DF}"/>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45F4472-1788-45A3-A2F1-B755D0F98DDE}" type="slidenum">
              <a:rPr lang="en-US" sz="1000" smtClean="0">
                <a:latin typeface="Arial" charset="0"/>
              </a:rPr>
              <a:pPr>
                <a:defRPr/>
              </a:pPr>
              <a:t>7</a:t>
            </a:fld>
            <a:endParaRPr lang="en-US" sz="1400" smtClean="0"/>
          </a:p>
        </p:txBody>
      </p:sp>
      <p:sp>
        <p:nvSpPr>
          <p:cNvPr id="27653" name="TextBox 11"/>
          <p:cNvSpPr txBox="1">
            <a:spLocks noChangeArrowheads="1"/>
          </p:cNvSpPr>
          <p:nvPr/>
        </p:nvSpPr>
        <p:spPr bwMode="auto">
          <a:xfrm>
            <a:off x="4876800" y="1143000"/>
            <a:ext cx="3884613" cy="646113"/>
          </a:xfrm>
          <a:prstGeom prst="rect">
            <a:avLst/>
          </a:prstGeom>
          <a:noFill/>
          <a:ln w="9525">
            <a:noFill/>
            <a:miter lim="800000"/>
            <a:headEnd/>
            <a:tailEnd/>
          </a:ln>
        </p:spPr>
        <p:txBody>
          <a:bodyPr wrap="none">
            <a:spAutoFit/>
          </a:bodyPr>
          <a:lstStyle/>
          <a:p>
            <a:r>
              <a:rPr lang="en-US" sz="1800">
                <a:solidFill>
                  <a:srgbClr val="FF0000"/>
                </a:solidFill>
              </a:rPr>
              <a:t>Red line – MARS model at 19.2 GeV/c</a:t>
            </a:r>
            <a:r>
              <a:rPr lang="en-US" sz="1800"/>
              <a:t>,</a:t>
            </a:r>
          </a:p>
          <a:p>
            <a:r>
              <a:rPr lang="en-US" sz="1800">
                <a:solidFill>
                  <a:schemeClr val="accent2"/>
                </a:solidFill>
              </a:rPr>
              <a:t>blue line – MARS model at 450 GeV/c</a:t>
            </a:r>
          </a:p>
        </p:txBody>
      </p:sp>
      <p:pic>
        <p:nvPicPr>
          <p:cNvPr id="27654" name="Content Placeholder 3"/>
          <p:cNvPicPr>
            <a:picLocks noGrp="1" noChangeAspect="1"/>
          </p:cNvPicPr>
          <p:nvPr>
            <p:ph sz="half" idx="1"/>
          </p:nvPr>
        </p:nvPicPr>
        <p:blipFill>
          <a:blip r:embed="rId2"/>
          <a:srcRect/>
          <a:stretch>
            <a:fillRect/>
          </a:stretch>
        </p:blipFill>
        <p:spPr>
          <a:xfrm>
            <a:off x="428625" y="1371600"/>
            <a:ext cx="4022725" cy="5029200"/>
          </a:xfrm>
        </p:spPr>
      </p:pic>
      <p:pic>
        <p:nvPicPr>
          <p:cNvPr id="27655" name="Content Placeholder 4"/>
          <p:cNvPicPr>
            <a:picLocks noGrp="1" noChangeAspect="1"/>
          </p:cNvPicPr>
          <p:nvPr>
            <p:ph sz="half" idx="2"/>
          </p:nvPr>
        </p:nvPicPr>
        <p:blipFill>
          <a:blip r:embed="rId3"/>
          <a:srcRect/>
          <a:stretch>
            <a:fillRect/>
          </a:stretch>
        </p:blipFill>
        <p:spPr>
          <a:xfrm>
            <a:off x="4695825" y="1371600"/>
            <a:ext cx="4022725" cy="5029200"/>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4"/>
          <p:cNvSpPr>
            <a:spLocks noGrp="1"/>
          </p:cNvSpPr>
          <p:nvPr>
            <p:ph type="title"/>
          </p:nvPr>
        </p:nvSpPr>
        <p:spPr>
          <a:xfrm>
            <a:off x="1143000" y="381000"/>
            <a:ext cx="6781800" cy="457200"/>
          </a:xfrm>
        </p:spPr>
        <p:txBody>
          <a:bodyPr/>
          <a:lstStyle/>
          <a:p>
            <a:r>
              <a:rPr lang="en-US" smtClean="0">
                <a:solidFill>
                  <a:srgbClr val="FF0000"/>
                </a:solidFill>
              </a:rPr>
              <a:t>MARS verification - IV</a:t>
            </a:r>
          </a:p>
        </p:txBody>
      </p:sp>
      <p:sp>
        <p:nvSpPr>
          <p:cNvPr id="17412" name="Date Placeholder 1"/>
          <p:cNvSpPr>
            <a:spLocks noGrp="1"/>
          </p:cNvSpPr>
          <p:nvPr>
            <p:ph type="dt" sz="quarter" idx="10"/>
          </p:nvPr>
        </p:nvSpPr>
        <p:spPr>
          <a:ln w="9525"/>
          <a:extLst>
            <a:ext uri="{909E8E84-426E-40DD-AFC4-6F175D3DCCD1}"/>
            <a:ext uri="{91240B29-F687-4F45-9708-019B960494DF}"/>
          </a:extLst>
        </p:spPr>
        <p:txBody>
          <a:bodyPr/>
          <a:lstStyle>
            <a:lvl1pPr>
              <a:tabLst>
                <a:tab pos="1714500" algn="r"/>
              </a:tabLst>
              <a:defRPr sz="2400">
                <a:solidFill>
                  <a:schemeClr val="tx1"/>
                </a:solidFill>
                <a:latin typeface="Times New Roman" pitchFamily="18" charset="0"/>
              </a:defRPr>
            </a:lvl1pPr>
            <a:lvl2pPr marL="742950" indent="-285750">
              <a:tabLst>
                <a:tab pos="1714500" algn="r"/>
              </a:tabLst>
              <a:defRPr sz="2400">
                <a:solidFill>
                  <a:schemeClr val="tx1"/>
                </a:solidFill>
                <a:latin typeface="Times New Roman" pitchFamily="18" charset="0"/>
              </a:defRPr>
            </a:lvl2pPr>
            <a:lvl3pPr marL="1143000" indent="-228600">
              <a:tabLst>
                <a:tab pos="1714500" algn="r"/>
              </a:tabLst>
              <a:defRPr sz="2400">
                <a:solidFill>
                  <a:schemeClr val="tx1"/>
                </a:solidFill>
                <a:latin typeface="Times New Roman" pitchFamily="18" charset="0"/>
              </a:defRPr>
            </a:lvl3pPr>
            <a:lvl4pPr marL="1600200" indent="-228600">
              <a:tabLst>
                <a:tab pos="1714500" algn="r"/>
              </a:tabLst>
              <a:defRPr sz="2400">
                <a:solidFill>
                  <a:schemeClr val="tx1"/>
                </a:solidFill>
                <a:latin typeface="Times New Roman" pitchFamily="18" charset="0"/>
              </a:defRPr>
            </a:lvl4pPr>
            <a:lvl5pPr marL="2057400" indent="-228600">
              <a:tabLst>
                <a:tab pos="1714500"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714500"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714500"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714500"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714500" algn="r"/>
              </a:tabLst>
              <a:defRPr sz="2400">
                <a:solidFill>
                  <a:schemeClr val="tx1"/>
                </a:solidFill>
                <a:latin typeface="Times New Roman" pitchFamily="18" charset="0"/>
              </a:defRPr>
            </a:lvl9pPr>
          </a:lstStyle>
          <a:p>
            <a:pPr>
              <a:defRPr/>
            </a:pPr>
            <a:r>
              <a:rPr lang="en-US" sz="1000" smtClean="0">
                <a:latin typeface="Arial" charset="0"/>
              </a:rPr>
              <a:t>nuSTORM Workshop – Fermilab, Nov. 21, 2013</a:t>
            </a:r>
            <a:endParaRPr lang="en-US" sz="1000"/>
          </a:p>
        </p:txBody>
      </p:sp>
      <p:sp>
        <p:nvSpPr>
          <p:cNvPr id="17413" name="Footer Placeholder 2"/>
          <p:cNvSpPr>
            <a:spLocks noGrp="1"/>
          </p:cNvSpPr>
          <p:nvPr>
            <p:ph type="ftr" sz="quarter" idx="11"/>
          </p:nvPr>
        </p:nvSpPr>
        <p:spPr>
          <a:ln w="9525"/>
          <a:extLst>
            <a:ext uri="{909E8E84-426E-40DD-AFC4-6F175D3DCCD1}"/>
            <a:ext uri="{91240B29-F687-4F45-9708-019B960494DF}"/>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000" smtClean="0">
                <a:latin typeface="Arial" charset="0"/>
              </a:rPr>
              <a:t>Pion Production  -  S.I. Striganov</a:t>
            </a:r>
            <a:endParaRPr lang="en-US" sz="1000">
              <a:latin typeface="Arial" charset="0"/>
            </a:endParaRPr>
          </a:p>
        </p:txBody>
      </p:sp>
      <p:sp>
        <p:nvSpPr>
          <p:cNvPr id="17414" name="Slide Number Placeholder 3"/>
          <p:cNvSpPr>
            <a:spLocks noGrp="1"/>
          </p:cNvSpPr>
          <p:nvPr>
            <p:ph type="sldNum" sz="quarter" idx="12"/>
          </p:nvPr>
        </p:nvSpPr>
        <p:spPr>
          <a:ln w="9525"/>
          <a:extLst>
            <a:ext uri="{909E8E84-426E-40DD-AFC4-6F175D3DCCD1}"/>
            <a:ext uri="{91240B29-F687-4F45-9708-019B960494DF}"/>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D1B9BE52-FA14-45C7-A3FE-7FDA85F45E50}" type="slidenum">
              <a:rPr lang="en-US" sz="1000" smtClean="0">
                <a:latin typeface="Arial" charset="0"/>
              </a:rPr>
              <a:pPr>
                <a:defRPr/>
              </a:pPr>
              <a:t>8</a:t>
            </a:fld>
            <a:endParaRPr lang="en-US" sz="1400" smtClean="0"/>
          </a:p>
        </p:txBody>
      </p:sp>
      <p:sp>
        <p:nvSpPr>
          <p:cNvPr id="28677" name="TextBox 11"/>
          <p:cNvSpPr txBox="1">
            <a:spLocks noChangeArrowheads="1"/>
          </p:cNvSpPr>
          <p:nvPr/>
        </p:nvSpPr>
        <p:spPr bwMode="auto">
          <a:xfrm>
            <a:off x="4876800" y="1143000"/>
            <a:ext cx="3884613" cy="646113"/>
          </a:xfrm>
          <a:prstGeom prst="rect">
            <a:avLst/>
          </a:prstGeom>
          <a:noFill/>
          <a:ln w="9525">
            <a:noFill/>
            <a:miter lim="800000"/>
            <a:headEnd/>
            <a:tailEnd/>
          </a:ln>
        </p:spPr>
        <p:txBody>
          <a:bodyPr wrap="none">
            <a:spAutoFit/>
          </a:bodyPr>
          <a:lstStyle/>
          <a:p>
            <a:r>
              <a:rPr lang="en-US" sz="1800">
                <a:solidFill>
                  <a:srgbClr val="FF0000"/>
                </a:solidFill>
              </a:rPr>
              <a:t>Red line – MARS model at 19.2 GeV/c</a:t>
            </a:r>
            <a:r>
              <a:rPr lang="en-US" sz="1800"/>
              <a:t>,</a:t>
            </a:r>
          </a:p>
          <a:p>
            <a:r>
              <a:rPr lang="en-US" sz="1800">
                <a:solidFill>
                  <a:schemeClr val="accent2"/>
                </a:solidFill>
              </a:rPr>
              <a:t>blue line – MARS model at 450 GeV/c</a:t>
            </a:r>
          </a:p>
        </p:txBody>
      </p:sp>
      <p:pic>
        <p:nvPicPr>
          <p:cNvPr id="28678" name="Content Placeholder 5"/>
          <p:cNvPicPr>
            <a:picLocks noGrp="1" noChangeAspect="1"/>
          </p:cNvPicPr>
          <p:nvPr>
            <p:ph sz="half" idx="1"/>
          </p:nvPr>
        </p:nvPicPr>
        <p:blipFill>
          <a:blip r:embed="rId2"/>
          <a:srcRect/>
          <a:stretch>
            <a:fillRect/>
          </a:stretch>
        </p:blipFill>
        <p:spPr>
          <a:xfrm>
            <a:off x="428625" y="1371600"/>
            <a:ext cx="4022725" cy="5029200"/>
          </a:xfrm>
        </p:spPr>
      </p:pic>
      <p:pic>
        <p:nvPicPr>
          <p:cNvPr id="28679" name="Content Placeholder 6"/>
          <p:cNvPicPr>
            <a:picLocks noGrp="1" noChangeAspect="1"/>
          </p:cNvPicPr>
          <p:nvPr>
            <p:ph sz="half" idx="2"/>
          </p:nvPr>
        </p:nvPicPr>
        <p:blipFill>
          <a:blip r:embed="rId3"/>
          <a:srcRect/>
          <a:stretch>
            <a:fillRect/>
          </a:stretch>
        </p:blipFill>
        <p:spPr>
          <a:xfrm>
            <a:off x="4695825" y="1371600"/>
            <a:ext cx="4022725" cy="5029200"/>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r>
              <a:rPr lang="en-US" smtClean="0">
                <a:solidFill>
                  <a:srgbClr val="FF0066"/>
                </a:solidFill>
              </a:rPr>
              <a:t>Simulation procedure</a:t>
            </a:r>
          </a:p>
        </p:txBody>
      </p:sp>
      <p:sp>
        <p:nvSpPr>
          <p:cNvPr id="29698" name="Rectangle 3"/>
          <p:cNvSpPr>
            <a:spLocks noGrp="1" noChangeArrowheads="1"/>
          </p:cNvSpPr>
          <p:nvPr>
            <p:ph type="body" idx="4294967295"/>
          </p:nvPr>
        </p:nvSpPr>
        <p:spPr/>
        <p:txBody>
          <a:bodyPr/>
          <a:lstStyle/>
          <a:p>
            <a:pPr>
              <a:buFont typeface="Wingdings" pitchFamily="2" charset="2"/>
              <a:buChar char="q"/>
            </a:pPr>
            <a:r>
              <a:rPr lang="en-US" smtClean="0"/>
              <a:t>   </a:t>
            </a:r>
            <a:r>
              <a:rPr lang="en-US" smtClean="0">
                <a:solidFill>
                  <a:schemeClr val="accent2"/>
                </a:solidFill>
              </a:rPr>
              <a:t>For given material and beam size we need to determine optimal   target length, radius and position inside horn.</a:t>
            </a:r>
          </a:p>
          <a:p>
            <a:pPr>
              <a:buFont typeface="Wingdings" pitchFamily="2" charset="2"/>
              <a:buNone/>
            </a:pPr>
            <a:endParaRPr lang="en-US" smtClean="0">
              <a:solidFill>
                <a:schemeClr val="accent2"/>
              </a:solidFill>
            </a:endParaRPr>
          </a:p>
          <a:p>
            <a:pPr>
              <a:buFont typeface="Wingdings" pitchFamily="2" charset="2"/>
              <a:buChar char="q"/>
            </a:pPr>
            <a:r>
              <a:rPr lang="en-US" smtClean="0">
                <a:solidFill>
                  <a:schemeClr val="accent2"/>
                </a:solidFill>
              </a:rPr>
              <a:t>   From previous study we know that optimal target radius is about   3 sigma of proton beam.</a:t>
            </a:r>
          </a:p>
          <a:p>
            <a:pPr>
              <a:buFont typeface="Wingdings" pitchFamily="2" charset="2"/>
              <a:buNone/>
            </a:pPr>
            <a:r>
              <a:rPr lang="en-US" smtClean="0">
                <a:solidFill>
                  <a:schemeClr val="accent2"/>
                </a:solidFill>
              </a:rPr>
              <a:t> </a:t>
            </a:r>
          </a:p>
          <a:p>
            <a:pPr>
              <a:buFont typeface="Wingdings" pitchFamily="2" charset="2"/>
              <a:buChar char="q"/>
            </a:pPr>
            <a:r>
              <a:rPr lang="en-US" smtClean="0">
                <a:solidFill>
                  <a:schemeClr val="accent2"/>
                </a:solidFill>
              </a:rPr>
              <a:t>   Two optimization parameters are considered for positive pion   with momentum 5±0.5 GeV/c: number of particles inside 20 cm radius (most of pion in this momentum range) and pions inside admittance = 0.2 cm rad. David Neuffer estimates this as smallest value in ring. For fixed admittance we determine values of Twiss parameters </a:t>
            </a:r>
            <a:r>
              <a:rPr lang="el-GR" smtClean="0">
                <a:solidFill>
                  <a:schemeClr val="accent2"/>
                </a:solidFill>
              </a:rPr>
              <a:t>β</a:t>
            </a:r>
            <a:r>
              <a:rPr lang="en-US" smtClean="0">
                <a:solidFill>
                  <a:schemeClr val="accent2"/>
                </a:solidFill>
              </a:rPr>
              <a:t> and </a:t>
            </a:r>
            <a:r>
              <a:rPr lang="el-GR" smtClean="0">
                <a:solidFill>
                  <a:schemeClr val="accent2"/>
                </a:solidFill>
              </a:rPr>
              <a:t>α</a:t>
            </a:r>
            <a:r>
              <a:rPr lang="en-US" smtClean="0">
                <a:solidFill>
                  <a:schemeClr val="accent2"/>
                </a:solidFill>
              </a:rPr>
              <a:t> which corresponds to maximal number of pions.</a:t>
            </a:r>
          </a:p>
          <a:p>
            <a:pPr>
              <a:buFont typeface="Wingdings" pitchFamily="2" charset="2"/>
              <a:buNone/>
            </a:pPr>
            <a:r>
              <a:rPr lang="en-US" smtClean="0">
                <a:solidFill>
                  <a:schemeClr val="accent2"/>
                </a:solidFill>
              </a:rPr>
              <a:t>   This yields correspond to maximal and minimal estimates of  captured pions numbers.</a:t>
            </a:r>
            <a:endParaRPr lang="el-GR" smtClean="0">
              <a:solidFill>
                <a:schemeClr val="accent2"/>
              </a:solidFill>
            </a:endParaRPr>
          </a:p>
        </p:txBody>
      </p:sp>
      <p:sp>
        <p:nvSpPr>
          <p:cNvPr id="2" name="Date Placeholder 1"/>
          <p:cNvSpPr>
            <a:spLocks noGrp="1"/>
          </p:cNvSpPr>
          <p:nvPr>
            <p:ph type="dt" sz="quarter" idx="10"/>
          </p:nvPr>
        </p:nvSpPr>
        <p:spPr/>
        <p:txBody>
          <a:bodyPr/>
          <a:lstStyle/>
          <a:p>
            <a:pPr>
              <a:defRPr/>
            </a:pPr>
            <a:r>
              <a:rPr lang="en-US"/>
              <a:t>nuSTORM Workshop – Fermilab, Nov. 21, 2013</a:t>
            </a:r>
            <a:endParaRPr lang="en-US">
              <a:latin typeface="Times New Roman" pitchFamily="18" charset="0"/>
            </a:endParaRPr>
          </a:p>
        </p:txBody>
      </p:sp>
      <p:sp>
        <p:nvSpPr>
          <p:cNvPr id="3" name="Footer Placeholder 2"/>
          <p:cNvSpPr>
            <a:spLocks noGrp="1"/>
          </p:cNvSpPr>
          <p:nvPr>
            <p:ph type="ftr" sz="quarter" idx="11"/>
          </p:nvPr>
        </p:nvSpPr>
        <p:spPr/>
        <p:txBody>
          <a:bodyPr/>
          <a:lstStyle/>
          <a:p>
            <a:pPr>
              <a:defRPr/>
            </a:pPr>
            <a:r>
              <a:rPr lang="en-US"/>
              <a:t>Pion Production  -  S.I. Striganov</a:t>
            </a:r>
          </a:p>
        </p:txBody>
      </p:sp>
      <p:sp>
        <p:nvSpPr>
          <p:cNvPr id="4" name="Slide Number Placeholder 3"/>
          <p:cNvSpPr>
            <a:spLocks noGrp="1"/>
          </p:cNvSpPr>
          <p:nvPr>
            <p:ph type="sldNum" sz="quarter" idx="12"/>
          </p:nvPr>
        </p:nvSpPr>
        <p:spPr/>
        <p:txBody>
          <a:bodyPr/>
          <a:lstStyle/>
          <a:p>
            <a:pPr>
              <a:defRPr/>
            </a:pPr>
            <a:fld id="{EE6CB631-4503-435E-9B5C-F8B0E133A20B}" type="slidenum">
              <a:rPr lang="en-US" smtClean="0"/>
              <a:pPr>
                <a:defRPr/>
              </a:pPr>
              <a:t>9</a:t>
            </a:fld>
            <a:endParaRPr lang="en-US" sz="1400">
              <a:latin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slhc">
  <a:themeElements>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Uslhc">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slh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lh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lh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lh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lh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lh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46324398</TotalTime>
  <Words>1330</Words>
  <Application>Microsoft Office PowerPoint</Application>
  <PresentationFormat>Letter Paper (8.5x11 in)</PresentationFormat>
  <Paragraphs>179</Paragraphs>
  <Slides>25</Slides>
  <Notes>16</Notes>
  <HiddenSlides>0</HiddenSlides>
  <MMClips>0</MMClips>
  <ScaleCrop>false</ScaleCrop>
  <HeadingPairs>
    <vt:vector size="6" baseType="variant">
      <vt:variant>
        <vt:lpstr>Fonts Used</vt:lpstr>
      </vt:variant>
      <vt:variant>
        <vt:i4>6</vt:i4>
      </vt:variant>
      <vt:variant>
        <vt:lpstr>Design Template</vt:lpstr>
      </vt:variant>
      <vt:variant>
        <vt:i4>13</vt:i4>
      </vt:variant>
      <vt:variant>
        <vt:lpstr>Slide Titles</vt:lpstr>
      </vt:variant>
      <vt:variant>
        <vt:i4>25</vt:i4>
      </vt:variant>
    </vt:vector>
  </HeadingPairs>
  <TitlesOfParts>
    <vt:vector size="44" baseType="lpstr">
      <vt:lpstr>Times New Roman</vt:lpstr>
      <vt:lpstr>Arial</vt:lpstr>
      <vt:lpstr>Comic Sans MS</vt:lpstr>
      <vt:lpstr>Bookman Old Style</vt:lpstr>
      <vt:lpstr>Wingdings</vt:lpstr>
      <vt:lpstr>Cambria Math</vt:lpstr>
      <vt:lpstr>Uslhc</vt:lpstr>
      <vt:lpstr>Uslhc</vt:lpstr>
      <vt:lpstr>Uslhc</vt:lpstr>
      <vt:lpstr>Uslhc</vt:lpstr>
      <vt:lpstr>Uslhc</vt:lpstr>
      <vt:lpstr>Uslhc</vt:lpstr>
      <vt:lpstr>Uslhc</vt:lpstr>
      <vt:lpstr>Uslhc</vt:lpstr>
      <vt:lpstr>Uslhc</vt:lpstr>
      <vt:lpstr>Uslhc</vt:lpstr>
      <vt:lpstr>Uslhc</vt:lpstr>
      <vt:lpstr>Uslhc</vt:lpstr>
      <vt:lpstr>Uslhc</vt:lpstr>
      <vt:lpstr>Update – Pion Production   </vt:lpstr>
      <vt:lpstr>OUTLINE</vt:lpstr>
      <vt:lpstr>Input parameter update -I</vt:lpstr>
      <vt:lpstr>Input parameter update -II</vt:lpstr>
      <vt:lpstr>MARS verification</vt:lpstr>
      <vt:lpstr>MARS verification - II</vt:lpstr>
      <vt:lpstr>MARS verification - III</vt:lpstr>
      <vt:lpstr>MARS verification - IV</vt:lpstr>
      <vt:lpstr>Simulation procedure</vt:lpstr>
      <vt:lpstr>Phase distribution at 1 cm after target </vt:lpstr>
      <vt:lpstr>Target material dependence: no gain from very heavy target?</vt:lpstr>
      <vt:lpstr>Target radius@length dependence: opposite radial dependence for heavy and light targets!</vt:lpstr>
      <vt:lpstr>120 GeV proton, 5 +-0.5 GeV/c pion, 3 mm target radius</vt:lpstr>
      <vt:lpstr>Target position inside horn:  send negative 5 Gev/c pion from opposite direction to find horn focus for different magnetic field</vt:lpstr>
      <vt:lpstr>Realistic and simplified horn description:  simplified - magnetic field only, “realistic” - interaction with conductors and field in conductors taken into account.</vt:lpstr>
      <vt:lpstr>95 cm graphite target.  Dependence of pion beam parameters on target center shift from upstream horn end. dp/p=10%</vt:lpstr>
      <vt:lpstr>50 cm inconel target.  Dependence of pion beam parameters on target center shift from upstream horn end. dp/p=10%</vt:lpstr>
      <vt:lpstr>29 cm tungsten target.  Dependence of pion beam parameters on target center shift from upstream horn end. dp/p=10%</vt:lpstr>
      <vt:lpstr>Phase distribution after horn – graphite target</vt:lpstr>
      <vt:lpstr>Phase distribution after horn – inconel target</vt:lpstr>
      <vt:lpstr>CONCLUSION </vt:lpstr>
      <vt:lpstr>Slide 22</vt:lpstr>
      <vt:lpstr>CONCLUSIONS of nuSTORM 2012 Workshop </vt:lpstr>
      <vt:lpstr>Slide 24</vt:lpstr>
      <vt:lpstr>Target radius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Nikolai Mokhov</dc:creator>
  <cp:lastModifiedBy>Sergei Striganov</cp:lastModifiedBy>
  <cp:revision>542</cp:revision>
  <cp:lastPrinted>1998-09-11T14:49:03Z</cp:lastPrinted>
  <dcterms:created xsi:type="dcterms:W3CDTF">1998-01-16T01:29:58Z</dcterms:created>
  <dcterms:modified xsi:type="dcterms:W3CDTF">2013-11-21T06:28:31Z</dcterms:modified>
</cp:coreProperties>
</file>