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3"/>
  </p:notesMasterIdLst>
  <p:handoutMasterIdLst>
    <p:handoutMasterId r:id="rId24"/>
  </p:handout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60" r:id="rId15"/>
    <p:sldId id="261" r:id="rId16"/>
    <p:sldId id="257" r:id="rId17"/>
    <p:sldId id="258" r:id="rId18"/>
    <p:sldId id="259" r:id="rId19"/>
    <p:sldId id="276" r:id="rId20"/>
    <p:sldId id="275"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0" autoAdjust="0"/>
    <p:restoredTop sz="90298" autoAdjust="0"/>
  </p:normalViewPr>
  <p:slideViewPr>
    <p:cSldViewPr snapToGrid="0" snapToObjects="1">
      <p:cViewPr>
        <p:scale>
          <a:sx n="135" d="100"/>
          <a:sy n="135" d="100"/>
        </p:scale>
        <p:origin x="-205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F6AB4F-7A7B-5F4C-AE10-FB02C98D021C}" type="datetimeFigureOut">
              <a:rPr lang="en-US" smtClean="0"/>
              <a:t>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7BC08C-9241-1E43-91D4-04B24264787F}" type="slidenum">
              <a:rPr lang="en-US" smtClean="0"/>
              <a:t>‹#›</a:t>
            </a:fld>
            <a:endParaRPr lang="en-US"/>
          </a:p>
        </p:txBody>
      </p:sp>
    </p:spTree>
    <p:extLst>
      <p:ext uri="{BB962C8B-B14F-4D97-AF65-F5344CB8AC3E}">
        <p14:creationId xmlns:p14="http://schemas.microsoft.com/office/powerpoint/2010/main" val="3051544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2185D-7004-2F44-B630-F7E227741FFD}"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CC727-467B-1846-B7B1-41C9E634316A}" type="slidenum">
              <a:rPr lang="en-US" smtClean="0"/>
              <a:t>‹#›</a:t>
            </a:fld>
            <a:endParaRPr lang="en-US"/>
          </a:p>
        </p:txBody>
      </p:sp>
    </p:spTree>
    <p:extLst>
      <p:ext uri="{BB962C8B-B14F-4D97-AF65-F5344CB8AC3E}">
        <p14:creationId xmlns:p14="http://schemas.microsoft.com/office/powerpoint/2010/main" val="709151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87473"/>
            <a:ext cx="8229599" cy="1768123"/>
          </a:xfrm>
          <a:solidFill>
            <a:schemeClr val="accent3">
              <a:lumMod val="40000"/>
              <a:lumOff val="60000"/>
            </a:schemeClr>
          </a:solidFill>
          <a:ln>
            <a:solidFill>
              <a:srgbClr val="FF0000"/>
            </a:solidFill>
          </a:ln>
        </p:spPr>
        <p:style>
          <a:lnRef idx="2">
            <a:schemeClr val="accent6"/>
          </a:lnRef>
          <a:fillRef idx="1">
            <a:schemeClr val="lt1"/>
          </a:fillRef>
          <a:effectRef idx="0">
            <a:schemeClr val="accent6"/>
          </a:effectRef>
          <a:fontRef idx="none"/>
        </p:style>
        <p:txBody>
          <a:bodyPr/>
          <a:lstStyle>
            <a:lvl1pPr>
              <a:defRPr sz="4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20572" y="4193816"/>
            <a:ext cx="6515599" cy="628179"/>
          </a:xfrm>
          <a:solidFill>
            <a:schemeClr val="bg2">
              <a:lumMod val="75000"/>
            </a:schemeClr>
          </a:solidFill>
          <a:ln>
            <a:solidFill>
              <a:srgbClr val="FF0000"/>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endParaRPr lang="en-US" dirty="0"/>
          </a:p>
        </p:txBody>
      </p:sp>
      <p:sp>
        <p:nvSpPr>
          <p:cNvPr id="4" name="Date Placeholder 3"/>
          <p:cNvSpPr>
            <a:spLocks noGrp="1"/>
          </p:cNvSpPr>
          <p:nvPr>
            <p:ph type="dt" sz="half" idx="10"/>
          </p:nvPr>
        </p:nvSpPr>
        <p:spPr/>
        <p:txBody>
          <a:bodyPr/>
          <a:lstStyle/>
          <a:p>
            <a:fld id="{3B5A3F99-5F5F-1142-97DD-658DBE97A8BF}"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248568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C303FF4F-E1B4-0045-9613-09210FAD03C6}"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197722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7217"/>
            <a:ext cx="2057400" cy="5128946"/>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997217"/>
            <a:ext cx="6019800" cy="5128946"/>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3CFF9BFD-D264-C84F-9E49-FD449A49F6B9}"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319249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lumMod val="65000"/>
                <a:lumOff val="35000"/>
              </a:schemeClr>
            </a:solidFill>
          </a:ln>
        </p:spPr>
        <p:txBody>
          <a:bodyPr/>
          <a:lstStyle/>
          <a:p>
            <a:r>
              <a:rPr lang="en-US" altLang="zh-CN" smtClean="0"/>
              <a:t>Click to edit Master title style</a:t>
            </a:r>
            <a:endParaRPr lang="en-US"/>
          </a:p>
        </p:txBody>
      </p:sp>
      <p:sp>
        <p:nvSpPr>
          <p:cNvPr id="3" name="Content Placeholder 2"/>
          <p:cNvSpPr>
            <a:spLocks noGrp="1"/>
          </p:cNvSpPr>
          <p:nvPr>
            <p:ph idx="1"/>
          </p:nvPr>
        </p:nvSpPr>
        <p:spPr>
          <a:xfrm>
            <a:off x="0" y="869370"/>
            <a:ext cx="9144000" cy="5256794"/>
          </a:xfrm>
          <a:solidFill>
            <a:srgbClr val="FFFFFF"/>
          </a:solidFill>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12009254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DBF0325-F50A-C543-B888-54C59BDFA608}" type="datetime1">
              <a:rPr lang="en-US" smtClean="0"/>
              <a:t>11/20/13</a:t>
            </a:fld>
            <a:endParaRPr lang="en-US"/>
          </a:p>
        </p:txBody>
      </p:sp>
      <p:sp>
        <p:nvSpPr>
          <p:cNvPr id="5" name="Footer Placeholder 4"/>
          <p:cNvSpPr>
            <a:spLocks noGrp="1"/>
          </p:cNvSpPr>
          <p:nvPr>
            <p:ph type="ftr" sz="quarter" idx="11"/>
          </p:nvPr>
        </p:nvSpPr>
        <p:spPr>
          <a:xfrm>
            <a:off x="5791200" y="6228440"/>
            <a:ext cx="2895600" cy="252347"/>
          </a:xfrm>
        </p:spPr>
        <p:txBody>
          <a:bodyPr/>
          <a:lstStyle/>
          <a:p>
            <a:r>
              <a:rPr lang="en-US" smtClean="0"/>
              <a:t>Ao Liu</a:t>
            </a:r>
            <a:endParaRPr lang="en-US"/>
          </a:p>
        </p:txBody>
      </p:sp>
      <p:sp>
        <p:nvSpPr>
          <p:cNvPr id="6" name="Slide Number Placeholder 5"/>
          <p:cNvSpPr>
            <a:spLocks noGrp="1"/>
          </p:cNvSpPr>
          <p:nvPr>
            <p:ph type="sldNum" sz="quarter" idx="12"/>
          </p:nvPr>
        </p:nvSpPr>
        <p:spPr>
          <a:xfrm>
            <a:off x="6553200" y="6537312"/>
            <a:ext cx="2133600" cy="252347"/>
          </a:xfrm>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34488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1" y="869370"/>
            <a:ext cx="4564523" cy="5256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564523" y="869369"/>
            <a:ext cx="4579477" cy="52567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58F8A81-C4EA-1F4D-9BD2-0DE2E3412C3B}" type="datetime1">
              <a:rPr lang="en-US" smtClean="0"/>
              <a:t>11/20/13</a:t>
            </a:fld>
            <a:endParaRPr lang="en-US"/>
          </a:p>
        </p:txBody>
      </p:sp>
      <p:sp>
        <p:nvSpPr>
          <p:cNvPr id="6" name="Footer Placeholder 5"/>
          <p:cNvSpPr>
            <a:spLocks noGrp="1"/>
          </p:cNvSpPr>
          <p:nvPr>
            <p:ph type="ftr" sz="quarter" idx="11"/>
          </p:nvPr>
        </p:nvSpPr>
        <p:spPr/>
        <p:txBody>
          <a:bodyPr/>
          <a:lstStyle/>
          <a:p>
            <a:r>
              <a:rPr lang="en-US" smtClean="0"/>
              <a:t>Ao Liu</a:t>
            </a:r>
            <a:endParaRPr lang="en-US"/>
          </a:p>
        </p:txBody>
      </p:sp>
      <p:sp>
        <p:nvSpPr>
          <p:cNvPr id="7" name="Slide Number Placeholder 6"/>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133804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30711"/>
            <a:ext cx="4040188" cy="721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352409"/>
            <a:ext cx="4040188" cy="37737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025" y="1630711"/>
            <a:ext cx="4041775" cy="7216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352409"/>
            <a:ext cx="4041775" cy="37737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F773F4EF-1F24-0249-8F00-1711807BE308}" type="datetime1">
              <a:rPr lang="en-US" smtClean="0"/>
              <a:t>11/20/13</a:t>
            </a:fld>
            <a:endParaRPr lang="en-US"/>
          </a:p>
        </p:txBody>
      </p:sp>
      <p:sp>
        <p:nvSpPr>
          <p:cNvPr id="8" name="Footer Placeholder 7"/>
          <p:cNvSpPr>
            <a:spLocks noGrp="1"/>
          </p:cNvSpPr>
          <p:nvPr>
            <p:ph type="ftr" sz="quarter" idx="11"/>
          </p:nvPr>
        </p:nvSpPr>
        <p:spPr/>
        <p:txBody>
          <a:bodyPr/>
          <a:lstStyle/>
          <a:p>
            <a:r>
              <a:rPr lang="en-US" smtClean="0"/>
              <a:t>Ao Liu</a:t>
            </a:r>
            <a:endParaRPr lang="en-US"/>
          </a:p>
        </p:txBody>
      </p:sp>
      <p:sp>
        <p:nvSpPr>
          <p:cNvPr id="9" name="Slide Number Placeholder 8"/>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57893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017D61AE-0D20-2B49-95CD-2BD4E339D434}" type="datetime1">
              <a:rPr lang="en-US" smtClean="0"/>
              <a:t>11/20/13</a:t>
            </a:fld>
            <a:endParaRPr lang="en-US"/>
          </a:p>
        </p:txBody>
      </p:sp>
      <p:sp>
        <p:nvSpPr>
          <p:cNvPr id="4" name="Footer Placeholder 3"/>
          <p:cNvSpPr>
            <a:spLocks noGrp="1"/>
          </p:cNvSpPr>
          <p:nvPr>
            <p:ph type="ftr" sz="quarter" idx="11"/>
          </p:nvPr>
        </p:nvSpPr>
        <p:spPr/>
        <p:txBody>
          <a:bodyPr/>
          <a:lstStyle/>
          <a:p>
            <a:r>
              <a:rPr lang="en-US" smtClean="0"/>
              <a:t>Ao Liu</a:t>
            </a:r>
            <a:endParaRPr lang="en-US"/>
          </a:p>
        </p:txBody>
      </p:sp>
      <p:sp>
        <p:nvSpPr>
          <p:cNvPr id="5" name="Slide Number Placeholder 4"/>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412999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4343D-444B-F84B-8DDF-44738987A956}" type="datetime1">
              <a:rPr lang="en-US" smtClean="0"/>
              <a:t>11/20/13</a:t>
            </a:fld>
            <a:endParaRPr lang="en-US"/>
          </a:p>
        </p:txBody>
      </p:sp>
      <p:sp>
        <p:nvSpPr>
          <p:cNvPr id="3" name="Footer Placeholder 2"/>
          <p:cNvSpPr>
            <a:spLocks noGrp="1"/>
          </p:cNvSpPr>
          <p:nvPr>
            <p:ph type="ftr" sz="quarter" idx="11"/>
          </p:nvPr>
        </p:nvSpPr>
        <p:spPr/>
        <p:txBody>
          <a:bodyPr/>
          <a:lstStyle/>
          <a:p>
            <a:r>
              <a:rPr lang="en-US" smtClean="0"/>
              <a:t>Ao Liu</a:t>
            </a:r>
            <a:endParaRPr lang="en-US"/>
          </a:p>
        </p:txBody>
      </p:sp>
      <p:sp>
        <p:nvSpPr>
          <p:cNvPr id="4" name="Slide Number Placeholder 3"/>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149157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3462"/>
            <a:ext cx="3008313" cy="1014264"/>
          </a:xfrm>
        </p:spPr>
        <p:txBody>
          <a:bodyPr anchor="b"/>
          <a:lstStyle>
            <a:lvl1pPr algn="l">
              <a:defRPr sz="2000" b="1"/>
            </a:lvl1pPr>
          </a:lstStyle>
          <a:p>
            <a:r>
              <a:rPr lang="en-US" altLang="zh-CN" smtClean="0"/>
              <a:t>Click to edit Master title style</a:t>
            </a:r>
            <a:endParaRPr lang="en-US" dirty="0"/>
          </a:p>
        </p:txBody>
      </p:sp>
      <p:sp>
        <p:nvSpPr>
          <p:cNvPr id="3" name="Content Placeholder 2"/>
          <p:cNvSpPr>
            <a:spLocks noGrp="1"/>
          </p:cNvSpPr>
          <p:nvPr>
            <p:ph idx="1"/>
          </p:nvPr>
        </p:nvSpPr>
        <p:spPr>
          <a:xfrm>
            <a:off x="3575050" y="903462"/>
            <a:ext cx="5111750" cy="52227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917726"/>
            <a:ext cx="3008313" cy="4208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A79418FC-AFC9-5C42-AC88-6AEEF63BCA09}" type="datetime1">
              <a:rPr lang="en-US" smtClean="0"/>
              <a:t>11/20/13</a:t>
            </a:fld>
            <a:endParaRPr lang="en-US"/>
          </a:p>
        </p:txBody>
      </p:sp>
      <p:sp>
        <p:nvSpPr>
          <p:cNvPr id="6" name="Footer Placeholder 5"/>
          <p:cNvSpPr>
            <a:spLocks noGrp="1"/>
          </p:cNvSpPr>
          <p:nvPr>
            <p:ph type="ftr" sz="quarter" idx="11"/>
          </p:nvPr>
        </p:nvSpPr>
        <p:spPr/>
        <p:txBody>
          <a:bodyPr/>
          <a:lstStyle/>
          <a:p>
            <a:r>
              <a:rPr lang="en-US" smtClean="0"/>
              <a:t>Ao Liu</a:t>
            </a:r>
            <a:endParaRPr lang="en-US"/>
          </a:p>
        </p:txBody>
      </p:sp>
      <p:sp>
        <p:nvSpPr>
          <p:cNvPr id="7" name="Slide Number Placeholder 6"/>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373169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980171"/>
            <a:ext cx="5486400" cy="37474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D89F5381-F5FB-004A-B7F6-31EFB4AA42C6}" type="datetime1">
              <a:rPr lang="en-US" smtClean="0"/>
              <a:t>11/20/13</a:t>
            </a:fld>
            <a:endParaRPr lang="en-US"/>
          </a:p>
        </p:txBody>
      </p:sp>
      <p:sp>
        <p:nvSpPr>
          <p:cNvPr id="6" name="Footer Placeholder 5"/>
          <p:cNvSpPr>
            <a:spLocks noGrp="1"/>
          </p:cNvSpPr>
          <p:nvPr>
            <p:ph type="ftr" sz="quarter" idx="11"/>
          </p:nvPr>
        </p:nvSpPr>
        <p:spPr/>
        <p:txBody>
          <a:bodyPr/>
          <a:lstStyle/>
          <a:p>
            <a:r>
              <a:rPr lang="en-US" smtClean="0"/>
              <a:t>Ao Liu</a:t>
            </a:r>
            <a:endParaRPr lang="en-US"/>
          </a:p>
        </p:txBody>
      </p:sp>
      <p:sp>
        <p:nvSpPr>
          <p:cNvPr id="7" name="Slide Number Placeholder 6"/>
          <p:cNvSpPr>
            <a:spLocks noGrp="1"/>
          </p:cNvSpPr>
          <p:nvPr>
            <p:ph type="sldNum" sz="quarter" idx="12"/>
          </p:nvPr>
        </p:nvSpPr>
        <p:spPr/>
        <p:txBody>
          <a:bodyPr/>
          <a:lstStyle/>
          <a:p>
            <a:fld id="{01D6D781-B12D-B84E-9526-74FF54ED02D4}" type="slidenum">
              <a:rPr lang="en-US" smtClean="0"/>
              <a:t>‹#›</a:t>
            </a:fld>
            <a:endParaRPr lang="en-US"/>
          </a:p>
        </p:txBody>
      </p:sp>
    </p:spTree>
    <p:extLst>
      <p:ext uri="{BB962C8B-B14F-4D97-AF65-F5344CB8AC3E}">
        <p14:creationId xmlns:p14="http://schemas.microsoft.com/office/powerpoint/2010/main" val="9513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accent3">
                <a:lumMod val="75000"/>
                <a:alpha val="66000"/>
              </a:schemeClr>
            </a:gs>
            <a:gs pos="100000">
              <a:schemeClr val="bg1">
                <a:lumMod val="85000"/>
                <a:alpha val="53000"/>
              </a:schemeClr>
            </a:gs>
            <a:gs pos="50000">
              <a:schemeClr val="accent3">
                <a:lumMod val="75000"/>
                <a:alpha val="66000"/>
              </a:schemeClr>
            </a:gs>
          </a:gsLst>
          <a:lin ang="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971648"/>
            <a:ext cx="9144000" cy="5154515"/>
          </a:xfrm>
          <a:prstGeom prst="rect">
            <a:avLst/>
          </a:prstGeom>
          <a:solidFill>
            <a:schemeClr val="bg1"/>
          </a:solidFill>
        </p:spPr>
        <p:style>
          <a:lnRef idx="1">
            <a:schemeClr val="dk1"/>
          </a:lnRef>
          <a:fillRef idx="2">
            <a:schemeClr val="dk1"/>
          </a:fillRef>
          <a:effectRef idx="1">
            <a:schemeClr val="dk1"/>
          </a:effectRef>
          <a:fontRef idx="none"/>
        </p:style>
        <p:txBody>
          <a:bodyPr vert="horz" lIns="91440" tIns="45720" rIns="91440" bIns="45720" rtlCol="0">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2"/>
          </p:nvPr>
        </p:nvSpPr>
        <p:spPr>
          <a:xfrm>
            <a:off x="457200" y="6469128"/>
            <a:ext cx="1111196" cy="252347"/>
          </a:xfrm>
          <a:prstGeom prst="rect">
            <a:avLst/>
          </a:prstGeom>
        </p:spPr>
        <p:txBody>
          <a:bodyPr vert="horz" lIns="91440" tIns="45720" rIns="91440" bIns="45720" rtlCol="0" anchor="ctr"/>
          <a:lstStyle>
            <a:lvl1pPr algn="l">
              <a:defRPr sz="1200">
                <a:solidFill>
                  <a:schemeClr val="tx1">
                    <a:tint val="75000"/>
                  </a:schemeClr>
                </a:solidFill>
              </a:defRPr>
            </a:lvl1pPr>
          </a:lstStyle>
          <a:p>
            <a:fld id="{6E1B3F15-EC64-2440-9948-477E39E715E6}" type="datetime1">
              <a:rPr lang="en-US" smtClean="0"/>
              <a:t>11/20/13</a:t>
            </a:fld>
            <a:endParaRPr lang="en-US"/>
          </a:p>
        </p:txBody>
      </p:sp>
      <p:sp>
        <p:nvSpPr>
          <p:cNvPr id="5" name="Footer Placeholder 4"/>
          <p:cNvSpPr>
            <a:spLocks noGrp="1"/>
          </p:cNvSpPr>
          <p:nvPr>
            <p:ph type="ftr" sz="quarter" idx="3"/>
          </p:nvPr>
        </p:nvSpPr>
        <p:spPr>
          <a:xfrm>
            <a:off x="2973420" y="6218621"/>
            <a:ext cx="2895600" cy="2696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Ao Liu</a:t>
            </a:r>
            <a:endParaRPr lang="en-US" dirty="0" smtClean="0"/>
          </a:p>
        </p:txBody>
      </p:sp>
      <p:sp>
        <p:nvSpPr>
          <p:cNvPr id="6" name="Slide Number Placeholder 5"/>
          <p:cNvSpPr>
            <a:spLocks noGrp="1"/>
          </p:cNvSpPr>
          <p:nvPr>
            <p:ph type="sldNum" sz="quarter" idx="4"/>
          </p:nvPr>
        </p:nvSpPr>
        <p:spPr>
          <a:xfrm>
            <a:off x="6904348" y="6488301"/>
            <a:ext cx="1782451" cy="252347"/>
          </a:xfrm>
          <a:prstGeom prst="rect">
            <a:avLst/>
          </a:prstGeom>
        </p:spPr>
        <p:txBody>
          <a:bodyPr vert="horz" lIns="91440" tIns="45720" rIns="91440" bIns="45720" rtlCol="0" anchor="ctr"/>
          <a:lstStyle>
            <a:lvl1pPr algn="r">
              <a:defRPr sz="1200">
                <a:solidFill>
                  <a:schemeClr val="tx1">
                    <a:tint val="75000"/>
                  </a:schemeClr>
                </a:solidFill>
              </a:defRPr>
            </a:lvl1pPr>
          </a:lstStyle>
          <a:p>
            <a:fld id="{01D6D781-B12D-B84E-9526-74FF54ED02D4}" type="slidenum">
              <a:rPr lang="en-US" smtClean="0"/>
              <a:t>‹#›</a:t>
            </a:fld>
            <a:endParaRPr lang="en-US"/>
          </a:p>
        </p:txBody>
      </p:sp>
      <p:pic>
        <p:nvPicPr>
          <p:cNvPr id="7" name="Picture 6" descr="nuSTORMlogo.eps"/>
          <p:cNvPicPr>
            <a:picLocks noChangeAspect="1"/>
          </p:cNvPicPr>
          <p:nvPr/>
        </p:nvPicPr>
        <p:blipFill rotWithShape="1">
          <a:blip r:embed="rId13">
            <a:extLst>
              <a:ext uri="{28A0092B-C50C-407E-A947-70E740481C1C}">
                <a14:useLocalDpi xmlns:a14="http://schemas.microsoft.com/office/drawing/2010/main" val="0"/>
              </a:ext>
            </a:extLst>
          </a:blip>
          <a:srcRect l="6225" t="6921" r="13152" b="14945"/>
          <a:stretch/>
        </p:blipFill>
        <p:spPr>
          <a:xfrm>
            <a:off x="-1" y="0"/>
            <a:ext cx="1594423" cy="869369"/>
          </a:xfrm>
          <a:prstGeom prst="rect">
            <a:avLst/>
          </a:prstGeom>
        </p:spPr>
      </p:pic>
      <p:pic>
        <p:nvPicPr>
          <p:cNvPr id="8" name="Picture 7" descr="IUlogo.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01159" y="-4564"/>
            <a:ext cx="873933" cy="873933"/>
          </a:xfrm>
          <a:prstGeom prst="rect">
            <a:avLst/>
          </a:prstGeom>
        </p:spPr>
      </p:pic>
      <p:pic>
        <p:nvPicPr>
          <p:cNvPr id="9" name="Picture 8" descr="Fermilogo.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499" y="9202"/>
            <a:ext cx="846132" cy="846132"/>
          </a:xfrm>
          <a:prstGeom prst="rect">
            <a:avLst/>
          </a:prstGeom>
        </p:spPr>
      </p:pic>
      <p:sp>
        <p:nvSpPr>
          <p:cNvPr id="2" name="Title Placeholder 1"/>
          <p:cNvSpPr>
            <a:spLocks noGrp="1"/>
          </p:cNvSpPr>
          <p:nvPr>
            <p:ph type="title"/>
          </p:nvPr>
        </p:nvSpPr>
        <p:spPr>
          <a:xfrm>
            <a:off x="1568395" y="0"/>
            <a:ext cx="5832763" cy="869369"/>
          </a:xfrm>
          <a:prstGeom prst="rect">
            <a:avLst/>
          </a:prstGeom>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none"/>
        </p:style>
        <p:txBody>
          <a:bodyPr vert="horz" lIns="91440" tIns="45720" rIns="91440" bIns="45720" rtlCol="0" anchor="ctr">
            <a:noAutofit/>
          </a:bodyPr>
          <a:lstStyle/>
          <a:p>
            <a:r>
              <a:rPr lang="en-US" altLang="zh-CN" dirty="0" smtClean="0"/>
              <a:t>Click to edit Master title style</a:t>
            </a:r>
            <a:endParaRPr lang="en-US" dirty="0"/>
          </a:p>
        </p:txBody>
      </p:sp>
      <p:sp>
        <p:nvSpPr>
          <p:cNvPr id="10" name="TextBox 9"/>
          <p:cNvSpPr txBox="1"/>
          <p:nvPr/>
        </p:nvSpPr>
        <p:spPr>
          <a:xfrm>
            <a:off x="2488975" y="6488301"/>
            <a:ext cx="4168181" cy="307777"/>
          </a:xfrm>
          <a:prstGeom prst="rect">
            <a:avLst/>
          </a:prstGeom>
          <a:noFill/>
        </p:spPr>
        <p:txBody>
          <a:bodyPr wrap="square" rtlCol="0">
            <a:spAutoFit/>
          </a:bodyPr>
          <a:lstStyle/>
          <a:p>
            <a:pPr algn="ctr"/>
            <a:r>
              <a:rPr lang="en-US" sz="1400" dirty="0" smtClean="0"/>
              <a:t>Fermilab,</a:t>
            </a:r>
            <a:r>
              <a:rPr lang="en-US" sz="1400" baseline="0" dirty="0" smtClean="0"/>
              <a:t> Indiana University</a:t>
            </a:r>
            <a:endParaRPr lang="en-US" sz="1400" dirty="0"/>
          </a:p>
        </p:txBody>
      </p:sp>
    </p:spTree>
    <p:extLst>
      <p:ext uri="{BB962C8B-B14F-4D97-AF65-F5344CB8AC3E}">
        <p14:creationId xmlns:p14="http://schemas.microsoft.com/office/powerpoint/2010/main" val="1470829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kern="1200">
          <a:solidFill>
            <a:schemeClr val="tx1"/>
          </a:solidFill>
          <a:effectLst>
            <a:outerShdw blurRad="50800" dist="38100" dir="5400000" algn="t" rotWithShape="0">
              <a:prstClr val="black">
                <a:alpha val="40000"/>
              </a:prst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err="1" smtClean="0">
                <a:solidFill>
                  <a:srgbClr val="0000FF"/>
                </a:solidFill>
                <a:latin typeface="Times New Roman"/>
                <a:cs typeface="Times New Roman"/>
              </a:rPr>
              <a:t>nuSTORM</a:t>
            </a:r>
            <a:r>
              <a:rPr lang="en-US" sz="3800" dirty="0" smtClean="0">
                <a:solidFill>
                  <a:srgbClr val="0000FF"/>
                </a:solidFill>
                <a:latin typeface="Times New Roman"/>
                <a:cs typeface="Times New Roman"/>
              </a:rPr>
              <a:t> Workshop</a:t>
            </a:r>
            <a:br>
              <a:rPr lang="en-US" sz="3800" dirty="0" smtClean="0">
                <a:solidFill>
                  <a:srgbClr val="0000FF"/>
                </a:solidFill>
                <a:latin typeface="Times New Roman"/>
                <a:cs typeface="Times New Roman"/>
              </a:rPr>
            </a:br>
            <a:r>
              <a:rPr lang="en-US" sz="3800" dirty="0" smtClean="0">
                <a:solidFill>
                  <a:srgbClr val="0000FF"/>
                </a:solidFill>
                <a:latin typeface="Times New Roman"/>
                <a:cs typeface="Times New Roman"/>
              </a:rPr>
              <a:t>-- Updates on pion beamline</a:t>
            </a:r>
            <a:endParaRPr lang="en-US" sz="3800" dirty="0">
              <a:solidFill>
                <a:srgbClr val="0000FF"/>
              </a:solidFill>
              <a:latin typeface="Times New Roman"/>
              <a:cs typeface="Times New Roman"/>
            </a:endParaRPr>
          </a:p>
        </p:txBody>
      </p:sp>
      <p:sp>
        <p:nvSpPr>
          <p:cNvPr id="3" name="Subtitle 2"/>
          <p:cNvSpPr>
            <a:spLocks noGrp="1"/>
          </p:cNvSpPr>
          <p:nvPr>
            <p:ph type="subTitle" idx="1"/>
          </p:nvPr>
        </p:nvSpPr>
        <p:spPr>
          <a:xfrm>
            <a:off x="1320572" y="4472867"/>
            <a:ext cx="6515599" cy="926262"/>
          </a:xfrm>
        </p:spPr>
        <p:txBody>
          <a:bodyPr>
            <a:normAutofit lnSpcReduction="10000"/>
          </a:bodyPr>
          <a:lstStyle/>
          <a:p>
            <a:r>
              <a:rPr lang="en-US" dirty="0" smtClean="0">
                <a:solidFill>
                  <a:schemeClr val="tx1"/>
                </a:solidFill>
              </a:rPr>
              <a:t>Ao Liu</a:t>
            </a:r>
            <a:r>
              <a:rPr lang="en-US" baseline="30000" dirty="0" smtClean="0">
                <a:solidFill>
                  <a:schemeClr val="tx1"/>
                </a:solidFill>
              </a:rPr>
              <a:t>* </a:t>
            </a:r>
          </a:p>
          <a:p>
            <a:r>
              <a:rPr lang="en-US" baseline="30000" dirty="0" smtClean="0">
                <a:solidFill>
                  <a:schemeClr val="tx1"/>
                </a:solidFill>
              </a:rPr>
              <a:t>11/21/2013</a:t>
            </a:r>
          </a:p>
        </p:txBody>
      </p:sp>
      <p:sp>
        <p:nvSpPr>
          <p:cNvPr id="5" name="Footer Placeholder 4"/>
          <p:cNvSpPr>
            <a:spLocks noGrp="1"/>
          </p:cNvSpPr>
          <p:nvPr>
            <p:ph type="ftr" sz="quarter" idx="11"/>
          </p:nvPr>
        </p:nvSpPr>
        <p:spPr>
          <a:xfrm>
            <a:off x="3091560" y="6228466"/>
            <a:ext cx="2895600" cy="269680"/>
          </a:xfrm>
        </p:spPr>
        <p:txBody>
          <a:bodyPr/>
          <a:lstStyle/>
          <a:p>
            <a:r>
              <a:rPr lang="en-US" dirty="0" smtClean="0"/>
              <a:t>*</a:t>
            </a:r>
            <a:r>
              <a:rPr lang="en-US" dirty="0" err="1" smtClean="0"/>
              <a:t>www.frankliuao.com</a:t>
            </a:r>
            <a:r>
              <a:rPr lang="en-US" dirty="0" smtClean="0"/>
              <a:t>/</a:t>
            </a:r>
            <a:r>
              <a:rPr lang="en-US" dirty="0" err="1" smtClean="0"/>
              <a:t>research.html</a:t>
            </a:r>
            <a:endParaRPr lang="en-US" dirty="0"/>
          </a:p>
        </p:txBody>
      </p:sp>
    </p:spTree>
    <p:extLst>
      <p:ext uri="{BB962C8B-B14F-4D97-AF65-F5344CB8AC3E}">
        <p14:creationId xmlns:p14="http://schemas.microsoft.com/office/powerpoint/2010/main" val="1864527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First fix P</a:t>
            </a:r>
            <a:r>
              <a:rPr lang="en-US" baseline="-25000" dirty="0" smtClean="0"/>
              <a:t>0</a:t>
            </a:r>
            <a:r>
              <a:rPr lang="en-US" dirty="0" smtClean="0"/>
              <a:t> then n:</a:t>
            </a:r>
          </a:p>
          <a:p>
            <a:pPr lvl="1"/>
            <a:r>
              <a:rPr lang="en-US" sz="2500" dirty="0" smtClean="0"/>
              <a:t>Assuming the momentum acceptance of the pion beamline does not depend on P</a:t>
            </a:r>
            <a:r>
              <a:rPr lang="en-US" sz="2500" baseline="-25000" dirty="0" smtClean="0"/>
              <a:t>0</a:t>
            </a:r>
            <a:r>
              <a:rPr lang="en-US" sz="2500" dirty="0" smtClean="0"/>
              <a:t> (usually described by </a:t>
            </a:r>
            <a:r>
              <a:rPr lang="en-US" sz="2500" dirty="0" smtClean="0">
                <a:solidFill>
                  <a:srgbClr val="FF0000"/>
                </a:solidFill>
              </a:rPr>
              <a:t>±</a:t>
            </a:r>
            <a:r>
              <a:rPr lang="en-US" sz="2500" dirty="0">
                <a:solidFill>
                  <a:srgbClr val="FF0000"/>
                </a:solidFill>
              </a:rPr>
              <a:t>x</a:t>
            </a:r>
            <a:r>
              <a:rPr lang="en-US" sz="2500" dirty="0" smtClean="0">
                <a:solidFill>
                  <a:srgbClr val="FF0000"/>
                </a:solidFill>
              </a:rPr>
              <a:t>% </a:t>
            </a:r>
            <a:r>
              <a:rPr lang="en-US" sz="2500" dirty="0" smtClean="0"/>
              <a:t>)</a:t>
            </a:r>
          </a:p>
          <a:p>
            <a:pPr lvl="1"/>
            <a:r>
              <a:rPr lang="en-US" sz="2500" dirty="0" smtClean="0"/>
              <a:t>Number of muons within </a:t>
            </a:r>
          </a:p>
          <a:p>
            <a:pPr marL="457200" lvl="1" indent="0">
              <a:buNone/>
            </a:pPr>
            <a:r>
              <a:rPr lang="en-US" sz="2500" dirty="0"/>
              <a:t> </a:t>
            </a:r>
            <a:r>
              <a:rPr lang="en-US" sz="2500" dirty="0" smtClean="0"/>
              <a:t>  3.8</a:t>
            </a:r>
            <a:r>
              <a:rPr lang="en-US" sz="2500" dirty="0">
                <a:solidFill>
                  <a:srgbClr val="FF0000"/>
                </a:solidFill>
              </a:rPr>
              <a:t>±10% </a:t>
            </a:r>
            <a:r>
              <a:rPr lang="en-US" sz="2500" dirty="0" err="1">
                <a:solidFill>
                  <a:srgbClr val="000000"/>
                </a:solidFill>
              </a:rPr>
              <a:t>GeV</a:t>
            </a:r>
            <a:r>
              <a:rPr lang="en-US" sz="2500" dirty="0">
                <a:solidFill>
                  <a:srgbClr val="000000"/>
                </a:solidFill>
              </a:rPr>
              <a:t>/c </a:t>
            </a:r>
            <a:endParaRPr lang="en-US" sz="2500" dirty="0" smtClean="0">
              <a:solidFill>
                <a:srgbClr val="000000"/>
              </a:solidFill>
            </a:endParaRPr>
          </a:p>
          <a:p>
            <a:pPr marL="457200" lvl="1" indent="0">
              <a:buNone/>
            </a:pPr>
            <a:r>
              <a:rPr lang="en-US" sz="2500" dirty="0">
                <a:solidFill>
                  <a:srgbClr val="000000"/>
                </a:solidFill>
              </a:rPr>
              <a:t> </a:t>
            </a:r>
            <a:r>
              <a:rPr lang="en-US" sz="2500" dirty="0" smtClean="0">
                <a:solidFill>
                  <a:srgbClr val="000000"/>
                </a:solidFill>
              </a:rPr>
              <a:t>  decreases with larger </a:t>
            </a:r>
          </a:p>
          <a:p>
            <a:pPr marL="457200" lvl="1" indent="0">
              <a:buNone/>
            </a:pPr>
            <a:r>
              <a:rPr lang="en-US" sz="2500" dirty="0">
                <a:solidFill>
                  <a:srgbClr val="000000"/>
                </a:solidFill>
              </a:rPr>
              <a:t> </a:t>
            </a:r>
            <a:r>
              <a:rPr lang="en-US" sz="2500" dirty="0" smtClean="0">
                <a:solidFill>
                  <a:srgbClr val="000000"/>
                </a:solidFill>
              </a:rPr>
              <a:t>  </a:t>
            </a:r>
            <a:r>
              <a:rPr lang="en-US" sz="2500" dirty="0" smtClean="0"/>
              <a:t>P</a:t>
            </a:r>
            <a:r>
              <a:rPr lang="en-US" sz="2500" baseline="-25000" dirty="0" smtClean="0"/>
              <a:t>0</a:t>
            </a:r>
            <a:r>
              <a:rPr lang="en-US" sz="2500" dirty="0" smtClean="0"/>
              <a:t>; muon angular </a:t>
            </a:r>
          </a:p>
          <a:p>
            <a:pPr marL="457200" lvl="1" indent="0">
              <a:buNone/>
            </a:pPr>
            <a:r>
              <a:rPr lang="en-US" sz="2500" dirty="0"/>
              <a:t> </a:t>
            </a:r>
            <a:r>
              <a:rPr lang="en-US" sz="2500" dirty="0" smtClean="0"/>
              <a:t>  divergence decreases </a:t>
            </a:r>
          </a:p>
          <a:p>
            <a:pPr marL="457200" lvl="1" indent="0">
              <a:buNone/>
            </a:pPr>
            <a:r>
              <a:rPr lang="en-US" sz="2500" dirty="0"/>
              <a:t> </a:t>
            </a:r>
            <a:r>
              <a:rPr lang="en-US" sz="2500" dirty="0" smtClean="0"/>
              <a:t>  with larger P</a:t>
            </a:r>
            <a:r>
              <a:rPr lang="en-US" sz="2500" baseline="-25000" dirty="0" smtClean="0"/>
              <a:t>0.</a:t>
            </a:r>
            <a:r>
              <a:rPr lang="en-US" sz="2500" baseline="-25000" dirty="0"/>
              <a:t>	</a:t>
            </a:r>
          </a:p>
          <a:p>
            <a:pPr marL="457200" lvl="1" indent="0">
              <a:buNone/>
            </a:pPr>
            <a:r>
              <a:rPr lang="en-US" sz="2500" baseline="-25000" dirty="0" smtClean="0"/>
              <a:t>	</a:t>
            </a:r>
            <a:endParaRPr lang="en-US" sz="2500"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9</a:t>
            </a:fld>
            <a:endParaRPr lang="en-US"/>
          </a:p>
        </p:txBody>
      </p:sp>
      <p:pic>
        <p:nvPicPr>
          <p:cNvPr id="7" name="Picture 6" descr="Screen Shot 2013-11-20 at 9.0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098" y="2319866"/>
            <a:ext cx="3993701" cy="3675128"/>
          </a:xfrm>
          <a:prstGeom prst="rect">
            <a:avLst/>
          </a:prstGeom>
        </p:spPr>
      </p:pic>
      <p:sp>
        <p:nvSpPr>
          <p:cNvPr id="8" name="TextBox 7"/>
          <p:cNvSpPr txBox="1"/>
          <p:nvPr/>
        </p:nvSpPr>
        <p:spPr>
          <a:xfrm>
            <a:off x="5350934" y="3327399"/>
            <a:ext cx="2892326" cy="369332"/>
          </a:xfrm>
          <a:prstGeom prst="rect">
            <a:avLst/>
          </a:prstGeom>
          <a:noFill/>
        </p:spPr>
        <p:txBody>
          <a:bodyPr wrap="none" rtlCol="0">
            <a:spAutoFit/>
          </a:bodyPr>
          <a:lstStyle/>
          <a:p>
            <a:r>
              <a:rPr lang="en-US" dirty="0" smtClean="0"/>
              <a:t>5 </a:t>
            </a:r>
            <a:r>
              <a:rPr lang="en-US" dirty="0" err="1" smtClean="0"/>
              <a:t>GeV</a:t>
            </a:r>
            <a:r>
              <a:rPr lang="en-US" dirty="0" smtClean="0"/>
              <a:t>/c is a good balance</a:t>
            </a:r>
            <a:endParaRPr lang="en-US" dirty="0"/>
          </a:p>
        </p:txBody>
      </p:sp>
    </p:spTree>
    <p:extLst>
      <p:ext uri="{BB962C8B-B14F-4D97-AF65-F5344CB8AC3E}">
        <p14:creationId xmlns:p14="http://schemas.microsoft.com/office/powerpoint/2010/main" val="246041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r>
              <a:rPr lang="en-US" dirty="0" smtClean="0"/>
              <a:t>Now the formula becomes,</a:t>
            </a:r>
          </a:p>
          <a:p>
            <a:endParaRPr lang="en-US" dirty="0"/>
          </a:p>
          <a:p>
            <a:pPr lvl="1"/>
            <a:r>
              <a:rPr lang="en-US" sz="2400" dirty="0" smtClean="0"/>
              <a:t>where the subscript “end” means at the end of the pion beamline and             is the transport efficiency when momentum spread is n.</a:t>
            </a:r>
          </a:p>
          <a:p>
            <a:pPr lvl="1"/>
            <a:r>
              <a:rPr lang="en-US" sz="2400" dirty="0" smtClean="0"/>
              <a:t>Didn’t take account of the</a:t>
            </a:r>
          </a:p>
          <a:p>
            <a:pPr marL="457200" lvl="1" indent="0">
              <a:buNone/>
            </a:pPr>
            <a:r>
              <a:rPr lang="en-US" sz="2400" dirty="0"/>
              <a:t> </a:t>
            </a:r>
            <a:r>
              <a:rPr lang="en-US" sz="2400" dirty="0" smtClean="0"/>
              <a:t>   phase space acceptance</a:t>
            </a:r>
          </a:p>
          <a:p>
            <a:pPr marL="457200" lvl="1" indent="0">
              <a:buNone/>
            </a:pPr>
            <a:r>
              <a:rPr lang="en-US" sz="2400" dirty="0"/>
              <a:t> </a:t>
            </a:r>
            <a:r>
              <a:rPr lang="en-US" sz="2400" dirty="0" smtClean="0"/>
              <a:t>   (real number should be</a:t>
            </a:r>
          </a:p>
          <a:p>
            <a:pPr marL="457200" lvl="1" indent="0">
              <a:buNone/>
            </a:pPr>
            <a:r>
              <a:rPr lang="en-US" sz="2400" dirty="0"/>
              <a:t> </a:t>
            </a:r>
            <a:r>
              <a:rPr lang="en-US" sz="2400" dirty="0" smtClean="0"/>
              <a:t>   proportional to the formula)</a:t>
            </a:r>
          </a:p>
          <a:p>
            <a:pPr lvl="1"/>
            <a:r>
              <a:rPr lang="en-US" sz="2400" dirty="0" smtClean="0"/>
              <a:t>Can be well fitted using a 4</a:t>
            </a:r>
            <a:r>
              <a:rPr lang="en-US" sz="2400" baseline="30000" dirty="0" smtClean="0"/>
              <a:t>th</a:t>
            </a:r>
            <a:endParaRPr lang="en-US" sz="2400" dirty="0"/>
          </a:p>
          <a:p>
            <a:pPr marL="457200" lvl="1" indent="0">
              <a:buNone/>
            </a:pPr>
            <a:r>
              <a:rPr lang="en-US" sz="2400" dirty="0"/>
              <a:t> </a:t>
            </a:r>
            <a:r>
              <a:rPr lang="en-US" sz="2400" dirty="0" smtClean="0"/>
              <a:t>   degree polynomial and used in</a:t>
            </a:r>
          </a:p>
          <a:p>
            <a:pPr marL="457200" lvl="1" indent="0">
              <a:buNone/>
            </a:pPr>
            <a:r>
              <a:rPr lang="en-US" sz="2400" dirty="0"/>
              <a:t> </a:t>
            </a:r>
            <a:r>
              <a:rPr lang="en-US" sz="2400" dirty="0" smtClean="0"/>
              <a:t>   the formula.</a:t>
            </a:r>
          </a:p>
          <a:p>
            <a:pPr marL="457200" lvl="1" indent="0">
              <a:buNone/>
            </a:pPr>
            <a:endParaRPr lang="en-US" sz="2400" dirty="0" smtClean="0"/>
          </a:p>
          <a:p>
            <a:pPr lvl="1"/>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10</a:t>
            </a:fld>
            <a:endParaRPr lang="en-US"/>
          </a:p>
        </p:txBody>
      </p:sp>
      <p:pic>
        <p:nvPicPr>
          <p:cNvPr id="7" name="Picture 6" descr="Screen Shot 2013-11-20 at 9.2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1298106"/>
            <a:ext cx="6637868" cy="714697"/>
          </a:xfrm>
          <a:prstGeom prst="rect">
            <a:avLst/>
          </a:prstGeom>
        </p:spPr>
      </p:pic>
      <p:pic>
        <p:nvPicPr>
          <p:cNvPr id="8" name="Picture 7" descr="Screen Shot 2013-11-20 at 9.25.21 PM.png"/>
          <p:cNvPicPr>
            <a:picLocks noChangeAspect="1"/>
          </p:cNvPicPr>
          <p:nvPr/>
        </p:nvPicPr>
        <p:blipFill rotWithShape="1">
          <a:blip r:embed="rId3">
            <a:extLst>
              <a:ext uri="{28A0092B-C50C-407E-A947-70E740481C1C}">
                <a14:useLocalDpi xmlns:a14="http://schemas.microsoft.com/office/drawing/2010/main" val="0"/>
              </a:ext>
            </a:extLst>
          </a:blip>
          <a:srcRect t="21694" b="20458"/>
          <a:stretch/>
        </p:blipFill>
        <p:spPr>
          <a:xfrm>
            <a:off x="2650061" y="2265410"/>
            <a:ext cx="1117603" cy="363664"/>
          </a:xfrm>
          <a:prstGeom prst="rect">
            <a:avLst/>
          </a:prstGeom>
        </p:spPr>
      </p:pic>
      <p:pic>
        <p:nvPicPr>
          <p:cNvPr id="9" name="Picture 8" descr="Screen Shot 2013-11-20 at 9.33.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10" y="2789947"/>
            <a:ext cx="3897067" cy="3233941"/>
          </a:xfrm>
          <a:prstGeom prst="rect">
            <a:avLst/>
          </a:prstGeom>
        </p:spPr>
      </p:pic>
    </p:spTree>
    <p:extLst>
      <p:ext uri="{BB962C8B-B14F-4D97-AF65-F5344CB8AC3E}">
        <p14:creationId xmlns:p14="http://schemas.microsoft.com/office/powerpoint/2010/main" val="366743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8" name="Content Placeholder 7"/>
          <p:cNvSpPr>
            <a:spLocks noGrp="1"/>
          </p:cNvSpPr>
          <p:nvPr>
            <p:ph sz="half" idx="2"/>
          </p:nvPr>
        </p:nvSpPr>
        <p:spPr>
          <a:xfrm>
            <a:off x="1" y="869369"/>
            <a:ext cx="9144000" cy="5256795"/>
          </a:xfrm>
        </p:spPr>
        <p:txBody>
          <a:bodyPr>
            <a:normAutofit/>
          </a:bodyPr>
          <a:lstStyle/>
          <a:p>
            <a:r>
              <a:rPr lang="en-US" sz="2600" dirty="0" smtClean="0"/>
              <a:t>The estimated production rate V.S. the G4BL simulated</a:t>
            </a:r>
            <a:endParaRPr lang="en-US" sz="2600"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11</a:t>
            </a:fld>
            <a:endParaRPr lang="en-US"/>
          </a:p>
        </p:txBody>
      </p:sp>
      <p:pic>
        <p:nvPicPr>
          <p:cNvPr id="7" name="Content Placeholder 6" descr="Screen Shot 2013-11-20 at 10.08.22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771" b="-351"/>
          <a:stretch/>
        </p:blipFill>
        <p:spPr>
          <a:xfrm>
            <a:off x="1028473" y="1473198"/>
            <a:ext cx="5757333" cy="4592053"/>
          </a:xfrm>
        </p:spPr>
      </p:pic>
      <p:sp>
        <p:nvSpPr>
          <p:cNvPr id="9" name="Line Callout 1 8"/>
          <p:cNvSpPr/>
          <p:nvPr/>
        </p:nvSpPr>
        <p:spPr>
          <a:xfrm>
            <a:off x="7222067" y="1684867"/>
            <a:ext cx="1752600" cy="3784600"/>
          </a:xfrm>
          <a:prstGeom prst="borderCallout1">
            <a:avLst>
              <a:gd name="adj1" fmla="val 47681"/>
              <a:gd name="adj2" fmla="val -120"/>
              <a:gd name="adj3" fmla="val 15501"/>
              <a:gd name="adj4" fmla="val -412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Well matched. (Both for Inconel and Graphite)</a:t>
            </a:r>
          </a:p>
          <a:p>
            <a:pPr algn="ctr"/>
            <a:r>
              <a:rPr lang="en-US" dirty="0" smtClean="0"/>
              <a:t>Maximum value found at n=0.18.</a:t>
            </a:r>
          </a:p>
          <a:p>
            <a:pPr algn="ctr"/>
            <a:endParaRPr lang="en-US" dirty="0"/>
          </a:p>
        </p:txBody>
      </p:sp>
    </p:spTree>
    <p:extLst>
      <p:ext uri="{BB962C8B-B14F-4D97-AF65-F5344CB8AC3E}">
        <p14:creationId xmlns:p14="http://schemas.microsoft.com/office/powerpoint/2010/main" val="79469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conclusion</a:t>
            </a:r>
            <a:endParaRPr lang="en-US" dirty="0"/>
          </a:p>
        </p:txBody>
      </p:sp>
      <p:sp>
        <p:nvSpPr>
          <p:cNvPr id="4" name="Content Placeholder 3"/>
          <p:cNvSpPr>
            <a:spLocks noGrp="1"/>
          </p:cNvSpPr>
          <p:nvPr>
            <p:ph sz="half" idx="2"/>
          </p:nvPr>
        </p:nvSpPr>
        <p:spPr>
          <a:xfrm>
            <a:off x="1" y="869369"/>
            <a:ext cx="9144000" cy="5256795"/>
          </a:xfrm>
        </p:spPr>
        <p:txBody>
          <a:bodyPr/>
          <a:lstStyle/>
          <a:p>
            <a:r>
              <a:rPr lang="en-US" dirty="0" smtClean="0"/>
              <a:t>P</a:t>
            </a:r>
            <a:r>
              <a:rPr lang="en-US" baseline="-25000" dirty="0" smtClean="0"/>
              <a:t>0</a:t>
            </a:r>
            <a:r>
              <a:rPr lang="en-US" dirty="0" smtClean="0"/>
              <a:t>=5 </a:t>
            </a:r>
            <a:r>
              <a:rPr lang="en-US" dirty="0" err="1" smtClean="0"/>
              <a:t>GeV</a:t>
            </a:r>
            <a:r>
              <a:rPr lang="en-US" dirty="0" smtClean="0"/>
              <a:t>/c, n=0.18 gives the best yield of muons within the correct momentum range;</a:t>
            </a:r>
          </a:p>
          <a:p>
            <a:r>
              <a:rPr lang="en-US" dirty="0" smtClean="0"/>
              <a:t>We can optimize the number further by changing the horn configuration to increase the number below:</a:t>
            </a:r>
          </a:p>
          <a:p>
            <a:endParaRPr lang="en-US" dirty="0"/>
          </a:p>
          <a:p>
            <a:pPr lvl="1"/>
            <a:r>
              <a:rPr lang="en-US" dirty="0" smtClean="0"/>
              <a:t>Reminder: </a:t>
            </a:r>
            <a:r>
              <a:rPr lang="en-US" dirty="0" err="1" smtClean="0">
                <a:solidFill>
                  <a:srgbClr val="FF0000"/>
                </a:solidFill>
              </a:rPr>
              <a:t>N</a:t>
            </a:r>
            <a:r>
              <a:rPr lang="en-US" baseline="-25000" dirty="0" err="1" smtClean="0">
                <a:solidFill>
                  <a:srgbClr val="FF0000"/>
                </a:solidFill>
              </a:rPr>
              <a:t>tot</a:t>
            </a:r>
            <a:r>
              <a:rPr lang="en-US" dirty="0" smtClean="0"/>
              <a:t> is the number of pions in [(1-m)*5, (1+m)*5] </a:t>
            </a:r>
            <a:r>
              <a:rPr lang="en-US" dirty="0" err="1" smtClean="0"/>
              <a:t>GeV</a:t>
            </a:r>
            <a:r>
              <a:rPr lang="en-US" dirty="0" smtClean="0"/>
              <a:t>/c at the downstream end of the horn. m is an arbitrary number which is larger than 0.18 and smaller than 1.</a:t>
            </a:r>
          </a:p>
          <a:p>
            <a:pPr lvl="1"/>
            <a:r>
              <a:rPr lang="en-US" dirty="0" smtClean="0">
                <a:solidFill>
                  <a:srgbClr val="FF0000"/>
                </a:solidFill>
              </a:rPr>
              <a:t>a</a:t>
            </a:r>
            <a:r>
              <a:rPr lang="en-US" dirty="0" smtClean="0"/>
              <a:t> and </a:t>
            </a:r>
            <a:r>
              <a:rPr lang="en-US" dirty="0" smtClean="0">
                <a:solidFill>
                  <a:srgbClr val="FF0000"/>
                </a:solidFill>
              </a:rPr>
              <a:t>b</a:t>
            </a:r>
            <a:r>
              <a:rPr lang="en-US" dirty="0" smtClean="0"/>
              <a:t> are the linear coefficients of the momentum distribution density function of the pions, at the same location. </a:t>
            </a:r>
          </a:p>
          <a:p>
            <a:endParaRPr lang="en-US" dirty="0"/>
          </a:p>
          <a:p>
            <a:endParaRPr lang="en-US" dirty="0" smtClean="0"/>
          </a:p>
          <a:p>
            <a:endParaRPr lang="en-US" dirty="0" smtClean="0"/>
          </a:p>
        </p:txBody>
      </p:sp>
      <p:sp>
        <p:nvSpPr>
          <p:cNvPr id="5" name="Date Placeholder 4"/>
          <p:cNvSpPr>
            <a:spLocks noGrp="1"/>
          </p:cNvSpPr>
          <p:nvPr>
            <p:ph type="dt" sz="half" idx="10"/>
          </p:nvPr>
        </p:nvSpPr>
        <p:spPr/>
        <p:txBody>
          <a:bodyPr/>
          <a:lstStyle/>
          <a:p>
            <a:fld id="{558F8A81-C4EA-1F4D-9BD2-0DE2E3412C3B}" type="datetime1">
              <a:rPr lang="en-US" smtClean="0"/>
              <a:t>11/20/13</a:t>
            </a:fld>
            <a:endParaRPr lang="en-US"/>
          </a:p>
        </p:txBody>
      </p:sp>
      <p:sp>
        <p:nvSpPr>
          <p:cNvPr id="6" name="Footer Placeholder 5"/>
          <p:cNvSpPr>
            <a:spLocks noGrp="1"/>
          </p:cNvSpPr>
          <p:nvPr>
            <p:ph type="ftr" sz="quarter" idx="11"/>
          </p:nvPr>
        </p:nvSpPr>
        <p:spPr/>
        <p:txBody>
          <a:bodyPr/>
          <a:lstStyle/>
          <a:p>
            <a:r>
              <a:rPr lang="en-US" smtClean="0"/>
              <a:t>Ao Liu</a:t>
            </a:r>
            <a:endParaRPr lang="en-US"/>
          </a:p>
        </p:txBody>
      </p:sp>
      <p:sp>
        <p:nvSpPr>
          <p:cNvPr id="7" name="Slide Number Placeholder 6"/>
          <p:cNvSpPr>
            <a:spLocks noGrp="1"/>
          </p:cNvSpPr>
          <p:nvPr>
            <p:ph type="sldNum" sz="quarter" idx="12"/>
          </p:nvPr>
        </p:nvSpPr>
        <p:spPr/>
        <p:txBody>
          <a:bodyPr/>
          <a:lstStyle/>
          <a:p>
            <a:fld id="{01D6D781-B12D-B84E-9526-74FF54ED02D4}" type="slidenum">
              <a:rPr lang="en-US" smtClean="0"/>
              <a:t>12</a:t>
            </a:fld>
            <a:endParaRPr lang="en-US"/>
          </a:p>
        </p:txBody>
      </p:sp>
      <p:pic>
        <p:nvPicPr>
          <p:cNvPr id="8" name="Content Placeholder 7" descr="Screen Shot 2013-11-20 at 11.00.01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231" b="-7880"/>
          <a:stretch/>
        </p:blipFill>
        <p:spPr>
          <a:xfrm>
            <a:off x="457200" y="2768599"/>
            <a:ext cx="6086039" cy="474134"/>
          </a:xfrm>
        </p:spPr>
      </p:pic>
    </p:spTree>
    <p:extLst>
      <p:ext uri="{BB962C8B-B14F-4D97-AF65-F5344CB8AC3E}">
        <p14:creationId xmlns:p14="http://schemas.microsoft.com/office/powerpoint/2010/main" val="375399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Optimize the Horn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Genetic algorithm</a:t>
            </a:r>
          </a:p>
          <a:p>
            <a:pPr lvl="1"/>
            <a:r>
              <a:rPr lang="en-US" dirty="0" smtClean="0"/>
              <a:t>Works extremely well if the optimization of a problem is </a:t>
            </a:r>
          </a:p>
          <a:p>
            <a:pPr lvl="2"/>
            <a:r>
              <a:rPr lang="en-US" dirty="0" smtClean="0"/>
              <a:t>Highly nonlinear, non-analytic;</a:t>
            </a:r>
          </a:p>
          <a:p>
            <a:pPr lvl="2"/>
            <a:r>
              <a:rPr lang="en-US" dirty="0" smtClean="0"/>
              <a:t>Multi-objective (MOGA), which means you want to optimize several functions or goals at the same time;</a:t>
            </a:r>
          </a:p>
          <a:p>
            <a:pPr lvl="1"/>
            <a:r>
              <a:rPr lang="en-US" dirty="0" smtClean="0"/>
              <a:t>Does not depend on initial guesses like Newton methods do. </a:t>
            </a:r>
          </a:p>
          <a:p>
            <a:pPr lvl="1"/>
            <a:r>
              <a:rPr lang="en-US" dirty="0" smtClean="0"/>
              <a:t>Has been applied to accelerator physics for years. Real-valued GA is useful in optimizing the physical properties of a beamline, even the cost, etc.</a:t>
            </a:r>
          </a:p>
          <a:p>
            <a:r>
              <a:rPr lang="en-US" dirty="0" smtClean="0"/>
              <a:t>Use GA to:</a:t>
            </a:r>
          </a:p>
          <a:p>
            <a:pPr lvl="1"/>
            <a:r>
              <a:rPr lang="en-US" altLang="zh-CN" dirty="0" smtClean="0">
                <a:solidFill>
                  <a:srgbClr val="FF0000"/>
                </a:solidFill>
              </a:rPr>
              <a:t>Minimize the distance </a:t>
            </a:r>
            <a:r>
              <a:rPr lang="en-US" altLang="zh-CN" dirty="0">
                <a:solidFill>
                  <a:srgbClr val="FF0000"/>
                </a:solidFill>
              </a:rPr>
              <a:t>of fitted TWISS parameters at the downstream end of the horn to the feasible TWISS </a:t>
            </a:r>
            <a:r>
              <a:rPr lang="en-US" altLang="zh-CN" dirty="0" smtClean="0">
                <a:solidFill>
                  <a:srgbClr val="FF0000"/>
                </a:solidFill>
              </a:rPr>
              <a:t>range. (Always non-negative. If within the feasible range, it’s 0)</a:t>
            </a:r>
          </a:p>
          <a:p>
            <a:pPr lvl="1"/>
            <a:r>
              <a:rPr lang="en-US" altLang="zh-CN" dirty="0" smtClean="0">
                <a:solidFill>
                  <a:srgbClr val="FF0000"/>
                </a:solidFill>
              </a:rPr>
              <a:t>Maximize the previous function</a:t>
            </a:r>
            <a:r>
              <a:rPr lang="en-US" dirty="0" smtClean="0">
                <a:solidFill>
                  <a:srgbClr val="FF0000"/>
                </a:solidFill>
              </a:rPr>
              <a:t> </a:t>
            </a:r>
            <a:r>
              <a:rPr lang="en-US" altLang="zh-CN" dirty="0" smtClean="0">
                <a:solidFill>
                  <a:srgbClr val="FF0000"/>
                </a:solidFill>
              </a:rPr>
              <a:t>and the number of pions in the </a:t>
            </a:r>
            <a:r>
              <a:rPr lang="en-US" altLang="zh-CN" dirty="0">
                <a:solidFill>
                  <a:srgbClr val="FF0000"/>
                </a:solidFill>
              </a:rPr>
              <a:t>phase space </a:t>
            </a:r>
            <a:r>
              <a:rPr lang="en-US" altLang="zh-CN" dirty="0" smtClean="0">
                <a:solidFill>
                  <a:srgbClr val="FF0000"/>
                </a:solidFill>
              </a:rPr>
              <a:t>acceptance </a:t>
            </a:r>
            <a:r>
              <a:rPr lang="en-US" dirty="0" smtClean="0">
                <a:solidFill>
                  <a:srgbClr val="FF0000"/>
                </a:solidFill>
              </a:rPr>
              <a:t>(</a:t>
            </a:r>
            <a:r>
              <a:rPr lang="en-US" dirty="0">
                <a:solidFill>
                  <a:srgbClr val="FF0000"/>
                </a:solidFill>
              </a:rPr>
              <a:t>2000 </a:t>
            </a:r>
            <a:r>
              <a:rPr lang="el-GR" dirty="0">
                <a:solidFill>
                  <a:srgbClr val="FF0000"/>
                </a:solidFill>
              </a:rPr>
              <a:t>μ</a:t>
            </a:r>
            <a:r>
              <a:rPr lang="en-US" dirty="0">
                <a:solidFill>
                  <a:srgbClr val="FF0000"/>
                </a:solidFill>
              </a:rPr>
              <a:t>m</a:t>
            </a:r>
            <a:r>
              <a:rPr lang="en-US" dirty="0" smtClean="0">
                <a:solidFill>
                  <a:srgbClr val="FF0000"/>
                </a:solidFill>
              </a:rPr>
              <a:t>)</a:t>
            </a:r>
            <a:endParaRPr lang="en-US" dirty="0" smtClean="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13</a:t>
            </a:fld>
            <a:endParaRPr lang="en-US"/>
          </a:p>
        </p:txBody>
      </p:sp>
    </p:spTree>
    <p:extLst>
      <p:ext uri="{BB962C8B-B14F-4D97-AF65-F5344CB8AC3E}">
        <p14:creationId xmlns:p14="http://schemas.microsoft.com/office/powerpoint/2010/main" val="354334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Feasible TWISS range that can be matched under our constraints</a:t>
            </a:r>
            <a:endParaRPr lang="en-US" sz="2800" dirty="0"/>
          </a:p>
        </p:txBody>
      </p:sp>
      <p:sp>
        <p:nvSpPr>
          <p:cNvPr id="7" name="Content Placeholder 6"/>
          <p:cNvSpPr>
            <a:spLocks noGrp="1"/>
          </p:cNvSpPr>
          <p:nvPr>
            <p:ph sz="half" idx="1"/>
          </p:nvPr>
        </p:nvSpPr>
        <p:spPr>
          <a:xfrm>
            <a:off x="-1" y="869370"/>
            <a:ext cx="9144001" cy="1600074"/>
          </a:xfrm>
        </p:spPr>
        <p:txBody>
          <a:bodyPr>
            <a:normAutofit fontScale="85000" lnSpcReduction="20000"/>
          </a:bodyPr>
          <a:lstStyle/>
          <a:p>
            <a:r>
              <a:rPr lang="en-US" dirty="0" smtClean="0"/>
              <a:t>Constraints added in MADX:</a:t>
            </a:r>
          </a:p>
          <a:p>
            <a:pPr lvl="1"/>
            <a:r>
              <a:rPr lang="en-US" dirty="0" smtClean="0">
                <a:solidFill>
                  <a:srgbClr val="FF0000"/>
                </a:solidFill>
              </a:rPr>
              <a:t>Maximum gradient limit in </a:t>
            </a:r>
            <a:r>
              <a:rPr lang="en-US" dirty="0" err="1" smtClean="0">
                <a:solidFill>
                  <a:srgbClr val="FF0000"/>
                </a:solidFill>
              </a:rPr>
              <a:t>quadrupoles</a:t>
            </a:r>
            <a:r>
              <a:rPr lang="en-US" dirty="0" smtClean="0">
                <a:solidFill>
                  <a:srgbClr val="FF0000"/>
                </a:solidFill>
              </a:rPr>
              <a:t>. </a:t>
            </a:r>
          </a:p>
          <a:p>
            <a:pPr lvl="1"/>
            <a:r>
              <a:rPr lang="en-US" dirty="0" smtClean="0">
                <a:solidFill>
                  <a:srgbClr val="FF0000"/>
                </a:solidFill>
              </a:rPr>
              <a:t>Limit the </a:t>
            </a:r>
            <a:r>
              <a:rPr lang="el-GR" dirty="0" smtClean="0">
                <a:solidFill>
                  <a:srgbClr val="FF0000"/>
                </a:solidFill>
              </a:rPr>
              <a:t>β</a:t>
            </a:r>
            <a:r>
              <a:rPr lang="en-US" baseline="-25000" dirty="0" smtClean="0">
                <a:solidFill>
                  <a:srgbClr val="FF0000"/>
                </a:solidFill>
              </a:rPr>
              <a:t>max</a:t>
            </a:r>
            <a:r>
              <a:rPr lang="en-US" dirty="0" smtClean="0">
                <a:solidFill>
                  <a:srgbClr val="FF0000"/>
                </a:solidFill>
              </a:rPr>
              <a:t> in the beamline;</a:t>
            </a:r>
          </a:p>
          <a:p>
            <a:pPr lvl="1"/>
            <a:r>
              <a:rPr lang="en-US" dirty="0" smtClean="0">
                <a:solidFill>
                  <a:srgbClr val="FF0000"/>
                </a:solidFill>
              </a:rPr>
              <a:t>Roughly 21 meters between the horn and 1</a:t>
            </a:r>
            <a:r>
              <a:rPr lang="en-US" baseline="30000" dirty="0" smtClean="0">
                <a:solidFill>
                  <a:srgbClr val="FF0000"/>
                </a:solidFill>
              </a:rPr>
              <a:t>st</a:t>
            </a:r>
            <a:r>
              <a:rPr lang="en-US" dirty="0" smtClean="0">
                <a:solidFill>
                  <a:srgbClr val="FF0000"/>
                </a:solidFill>
              </a:rPr>
              <a:t> dipole (could possibly be removed.)</a:t>
            </a:r>
            <a:endParaRPr lang="en-US" dirty="0">
              <a:solidFill>
                <a:srgbClr val="FF0000"/>
              </a:solidFill>
            </a:endParaRPr>
          </a:p>
        </p:txBody>
      </p:sp>
      <p:sp>
        <p:nvSpPr>
          <p:cNvPr id="8" name="Content Placeholder 7"/>
          <p:cNvSpPr>
            <a:spLocks noGrp="1"/>
          </p:cNvSpPr>
          <p:nvPr>
            <p:ph sz="half" idx="2"/>
          </p:nvPr>
        </p:nvSpPr>
        <p:spPr>
          <a:xfrm>
            <a:off x="0" y="2469445"/>
            <a:ext cx="3048000" cy="3656720"/>
          </a:xfrm>
        </p:spPr>
        <p:txBody>
          <a:bodyPr>
            <a:normAutofit fontScale="85000" lnSpcReduction="20000"/>
          </a:bodyPr>
          <a:lstStyle/>
          <a:p>
            <a:r>
              <a:rPr lang="en-US" dirty="0" smtClean="0"/>
              <a:t>Running a scan (2100 combinations of </a:t>
            </a:r>
            <a:r>
              <a:rPr lang="el-GR" dirty="0" smtClean="0"/>
              <a:t>α </a:t>
            </a:r>
            <a:r>
              <a:rPr lang="en-US" dirty="0" smtClean="0"/>
              <a:t>and </a:t>
            </a:r>
            <a:r>
              <a:rPr lang="el-GR" dirty="0" smtClean="0"/>
              <a:t>β</a:t>
            </a:r>
            <a:r>
              <a:rPr lang="en-US" dirty="0" smtClean="0"/>
              <a:t>)</a:t>
            </a:r>
          </a:p>
          <a:p>
            <a:r>
              <a:rPr lang="en-US" dirty="0" smtClean="0"/>
              <a:t>Questionable missing dots close to the boundaries. (</a:t>
            </a:r>
            <a:r>
              <a:rPr lang="en-US" dirty="0" smtClean="0">
                <a:solidFill>
                  <a:schemeClr val="accent5"/>
                </a:solidFill>
              </a:rPr>
              <a:t>algorithm convergence problem and/or floating errors</a:t>
            </a:r>
            <a:r>
              <a:rPr lang="en-US" dirty="0" smtClean="0"/>
              <a:t>)</a:t>
            </a:r>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14</a:t>
            </a:fld>
            <a:endParaRPr lang="en-US"/>
          </a:p>
        </p:txBody>
      </p:sp>
      <p:pic>
        <p:nvPicPr>
          <p:cNvPr id="10" name="Picture 9" descr="TWISSrange.jpg"/>
          <p:cNvPicPr>
            <a:picLocks noChangeAspect="1"/>
          </p:cNvPicPr>
          <p:nvPr/>
        </p:nvPicPr>
        <p:blipFill rotWithShape="1">
          <a:blip r:embed="rId2">
            <a:extLst>
              <a:ext uri="{28A0092B-C50C-407E-A947-70E740481C1C}">
                <a14:useLocalDpi xmlns:a14="http://schemas.microsoft.com/office/drawing/2010/main" val="0"/>
              </a:ext>
            </a:extLst>
          </a:blip>
          <a:srcRect l="8102" t="2354" r="7948" b="4202"/>
          <a:stretch/>
        </p:blipFill>
        <p:spPr>
          <a:xfrm>
            <a:off x="3048001" y="2445034"/>
            <a:ext cx="6096000" cy="3681131"/>
          </a:xfrm>
          <a:prstGeom prst="rect">
            <a:avLst/>
          </a:prstGeom>
        </p:spPr>
      </p:pic>
    </p:spTree>
    <p:extLst>
      <p:ext uri="{BB962C8B-B14F-4D97-AF65-F5344CB8AC3E}">
        <p14:creationId xmlns:p14="http://schemas.microsoft.com/office/powerpoint/2010/main" val="23561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pyGAmpi</a:t>
            </a:r>
            <a:endParaRPr lang="en-US" dirty="0"/>
          </a:p>
        </p:txBody>
      </p:sp>
      <p:sp>
        <p:nvSpPr>
          <p:cNvPr id="3" name="Content Placeholder 2"/>
          <p:cNvSpPr>
            <a:spLocks noGrp="1"/>
          </p:cNvSpPr>
          <p:nvPr>
            <p:ph idx="1"/>
          </p:nvPr>
        </p:nvSpPr>
        <p:spPr/>
        <p:txBody>
          <a:bodyPr>
            <a:normAutofit fontScale="85000" lnSpcReduction="20000"/>
          </a:bodyPr>
          <a:lstStyle/>
          <a:p>
            <a:r>
              <a:rPr lang="en-US" altLang="zh-CN" dirty="0" smtClean="0"/>
              <a:t>A python code to run Genetic Algorithm using MPI.</a:t>
            </a:r>
          </a:p>
          <a:p>
            <a:pPr lvl="1"/>
            <a:r>
              <a:rPr lang="en-US" altLang="zh-CN" dirty="0" smtClean="0"/>
              <a:t>Version: 1.0.0</a:t>
            </a:r>
          </a:p>
          <a:p>
            <a:pPr lvl="1"/>
            <a:r>
              <a:rPr lang="en-US" altLang="zh-CN" dirty="0" smtClean="0"/>
              <a:t>Goals: To solve various kinds of problems.</a:t>
            </a:r>
          </a:p>
          <a:p>
            <a:pPr lvl="2"/>
            <a:r>
              <a:rPr lang="en-US" altLang="zh-CN" dirty="0" smtClean="0">
                <a:solidFill>
                  <a:srgbClr val="3366FF"/>
                </a:solidFill>
              </a:rPr>
              <a:t>Different combinations of parameters give different outputs;</a:t>
            </a:r>
          </a:p>
          <a:p>
            <a:pPr lvl="3"/>
            <a:r>
              <a:rPr lang="en-US" altLang="zh-CN" dirty="0" smtClean="0"/>
              <a:t>(</a:t>
            </a:r>
            <a:r>
              <a:rPr lang="en-US" altLang="zh-CN" dirty="0" smtClean="0">
                <a:solidFill>
                  <a:srgbClr val="FF0000"/>
                </a:solidFill>
              </a:rPr>
              <a:t>Different horn inner conductor shapes, currents, target positions give different pion yield at the downstream end of the horn.</a:t>
            </a:r>
            <a:r>
              <a:rPr lang="en-US" altLang="zh-CN" dirty="0" smtClean="0"/>
              <a:t>)</a:t>
            </a:r>
          </a:p>
          <a:p>
            <a:pPr lvl="2"/>
            <a:r>
              <a:rPr lang="en-US" altLang="zh-CN" dirty="0" smtClean="0">
                <a:solidFill>
                  <a:srgbClr val="3366FF"/>
                </a:solidFill>
              </a:rPr>
              <a:t>Some of these outputs need to be minimized, some maximized;</a:t>
            </a:r>
          </a:p>
          <a:p>
            <a:pPr lvl="3"/>
            <a:r>
              <a:rPr lang="en-US" altLang="zh-CN" dirty="0" smtClean="0">
                <a:solidFill>
                  <a:srgbClr val="3366FF"/>
                </a:solidFill>
              </a:rPr>
              <a:t>(</a:t>
            </a:r>
            <a:r>
              <a:rPr lang="en-US" altLang="zh-CN" dirty="0" smtClean="0">
                <a:solidFill>
                  <a:srgbClr val="FF0000"/>
                </a:solidFill>
              </a:rPr>
              <a:t>Like shown in the previous slides. </a:t>
            </a:r>
            <a:r>
              <a:rPr lang="en-US" altLang="zh-CN" dirty="0" smtClean="0">
                <a:solidFill>
                  <a:srgbClr val="3366FF"/>
                </a:solidFill>
              </a:rPr>
              <a:t>)</a:t>
            </a:r>
          </a:p>
          <a:p>
            <a:pPr lvl="2"/>
            <a:r>
              <a:rPr lang="en-US" altLang="zh-CN" dirty="0" smtClean="0">
                <a:solidFill>
                  <a:srgbClr val="3366FF"/>
                </a:solidFill>
              </a:rPr>
              <a:t>Constraints on the parameters;</a:t>
            </a:r>
          </a:p>
          <a:p>
            <a:pPr lvl="3"/>
            <a:r>
              <a:rPr lang="en-US" altLang="zh-CN" dirty="0" smtClean="0">
                <a:solidFill>
                  <a:srgbClr val="3366FF"/>
                </a:solidFill>
              </a:rPr>
              <a:t>(</a:t>
            </a:r>
            <a:r>
              <a:rPr lang="en-US" altLang="zh-CN" dirty="0" smtClean="0">
                <a:solidFill>
                  <a:srgbClr val="FF0000"/>
                </a:solidFill>
              </a:rPr>
              <a:t>e.g. The longitudinal length of the horn should be no shorter than the position of the neck.</a:t>
            </a:r>
            <a:r>
              <a:rPr lang="en-US" altLang="zh-CN" dirty="0" smtClean="0">
                <a:solidFill>
                  <a:srgbClr val="3366FF"/>
                </a:solidFill>
              </a:rPr>
              <a:t>)</a:t>
            </a:r>
          </a:p>
          <a:p>
            <a:pPr lvl="2"/>
            <a:r>
              <a:rPr lang="en-US" altLang="zh-CN" dirty="0" smtClean="0">
                <a:solidFill>
                  <a:srgbClr val="3366FF"/>
                </a:solidFill>
              </a:rPr>
              <a:t>etc.</a:t>
            </a:r>
            <a:endParaRPr lang="en-US" altLang="zh-CN" dirty="0">
              <a:solidFill>
                <a:srgbClr val="3366FF"/>
              </a:solidFill>
            </a:endParaRPr>
          </a:p>
          <a:p>
            <a:r>
              <a:rPr lang="en-US" altLang="zh-CN" dirty="0" smtClean="0"/>
              <a:t>Can be run on NERSC’s hopper or </a:t>
            </a:r>
            <a:r>
              <a:rPr lang="en-US" altLang="zh-CN" dirty="0" err="1" smtClean="0"/>
              <a:t>edison</a:t>
            </a:r>
            <a:r>
              <a:rPr lang="en-US" altLang="zh-CN" dirty="0" smtClean="0"/>
              <a:t> systems. (Edison preferred. Much faster if you are running Python or other DSL codes.)</a:t>
            </a:r>
          </a:p>
          <a:p>
            <a:r>
              <a:rPr lang="en-US" altLang="zh-CN" dirty="0" smtClean="0"/>
              <a:t>Both MOGA and SOGA implemented. </a:t>
            </a:r>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15</a:t>
            </a:fld>
            <a:endParaRPr lang="en-US"/>
          </a:p>
        </p:txBody>
      </p:sp>
    </p:spTree>
    <p:extLst>
      <p:ext uri="{BB962C8B-B14F-4D97-AF65-F5344CB8AC3E}">
        <p14:creationId xmlns:p14="http://schemas.microsoft.com/office/powerpoint/2010/main" val="54975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pyGAmpi</a:t>
            </a:r>
            <a:r>
              <a:rPr lang="en-US" dirty="0" smtClean="0"/>
              <a:t>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Example:</a:t>
            </a:r>
            <a:endParaRPr lang="en-US" dirty="0"/>
          </a:p>
          <a:p>
            <a:pPr lvl="1"/>
            <a:r>
              <a:rPr lang="en-US" dirty="0" smtClean="0"/>
              <a:t>SOGA. Minimize the          of                    . n=10 </a:t>
            </a:r>
          </a:p>
          <a:p>
            <a:pPr lvl="2"/>
            <a:r>
              <a:rPr lang="en-US" dirty="0" smtClean="0"/>
              <a:t>Theoretical minimal occurs when</a:t>
            </a:r>
          </a:p>
          <a:p>
            <a:pPr lvl="2"/>
            <a:r>
              <a:rPr lang="en-US" dirty="0" smtClean="0"/>
              <a:t>Population size: 1000;</a:t>
            </a:r>
            <a:r>
              <a:rPr lang="en-US" dirty="0"/>
              <a:t> </a:t>
            </a:r>
            <a:r>
              <a:rPr lang="en-US" dirty="0" smtClean="0"/>
              <a:t>Maximum generation 500;</a:t>
            </a:r>
          </a:p>
          <a:p>
            <a:pPr lvl="2"/>
            <a:r>
              <a:rPr lang="en-US" dirty="0" smtClean="0"/>
              <a:t>First generation minimum sum among the 1000 individuals was 23e4; last generation minimum sum among the individuals dropped to 2e-2 (after 480 generations and 10 </a:t>
            </a:r>
            <a:r>
              <a:rPr lang="en-US" dirty="0" err="1" smtClean="0"/>
              <a:t>mins</a:t>
            </a:r>
            <a:r>
              <a:rPr lang="en-US" dirty="0" smtClean="0"/>
              <a:t>). </a:t>
            </a:r>
          </a:p>
          <a:p>
            <a:pPr lvl="1"/>
            <a:r>
              <a:rPr lang="en-US" dirty="0" smtClean="0"/>
              <a:t>The mutation probability changes in every generation, according to the paper of Dr. K. Deb, the famous author of the GA introduction textbook; the crossover probability is yet argued about within the GA community, which I used the well accepted values from Dr. K. Deb, too. According to the current code performance, it could be further studied.</a:t>
            </a:r>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16</a:t>
            </a:fld>
            <a:endParaRPr lang="en-US"/>
          </a:p>
        </p:txBody>
      </p:sp>
      <p:pic>
        <p:nvPicPr>
          <p:cNvPr id="7" name="Picture 6" descr="Screen Shot 2013-11-19 at 2.13.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195" y="1188293"/>
            <a:ext cx="794454" cy="716183"/>
          </a:xfrm>
          <a:prstGeom prst="rect">
            <a:avLst/>
          </a:prstGeom>
        </p:spPr>
      </p:pic>
      <p:pic>
        <p:nvPicPr>
          <p:cNvPr id="9" name="Picture 8" descr="Screen Shot 2013-11-19 at 2.1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301" y="1423041"/>
            <a:ext cx="1766711" cy="330714"/>
          </a:xfrm>
          <a:prstGeom prst="rect">
            <a:avLst/>
          </a:prstGeom>
        </p:spPr>
      </p:pic>
      <p:pic>
        <p:nvPicPr>
          <p:cNvPr id="11" name="Picture 10" descr="Screen Shot 2013-11-19 at 2.18.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099" y="1826874"/>
            <a:ext cx="2321278" cy="285324"/>
          </a:xfrm>
          <a:prstGeom prst="rect">
            <a:avLst/>
          </a:prstGeom>
        </p:spPr>
      </p:pic>
    </p:spTree>
    <p:extLst>
      <p:ext uri="{BB962C8B-B14F-4D97-AF65-F5344CB8AC3E}">
        <p14:creationId xmlns:p14="http://schemas.microsoft.com/office/powerpoint/2010/main" val="347084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t>
            </a:r>
            <a:r>
              <a:rPr lang="en-US" dirty="0" err="1" smtClean="0"/>
              <a:t>pyGAmpi</a:t>
            </a:r>
            <a:r>
              <a:rPr lang="en-US" dirty="0" smtClean="0"/>
              <a:t> on our horn studies</a:t>
            </a:r>
            <a:endParaRPr lang="en-US" dirty="0"/>
          </a:p>
        </p:txBody>
      </p:sp>
      <p:sp>
        <p:nvSpPr>
          <p:cNvPr id="3" name="Content Placeholder 2"/>
          <p:cNvSpPr>
            <a:spLocks noGrp="1"/>
          </p:cNvSpPr>
          <p:nvPr>
            <p:ph idx="1"/>
          </p:nvPr>
        </p:nvSpPr>
        <p:spPr/>
        <p:txBody>
          <a:bodyPr>
            <a:normAutofit lnSpcReduction="10000"/>
          </a:bodyPr>
          <a:lstStyle/>
          <a:p>
            <a:r>
              <a:rPr lang="en-US" dirty="0" smtClean="0"/>
              <a:t>Main code (on compute nodes), the calling code (on the login node) is under construction;</a:t>
            </a:r>
          </a:p>
          <a:p>
            <a:r>
              <a:rPr lang="en-US" dirty="0" smtClean="0"/>
              <a:t>Each iteration:</a:t>
            </a:r>
          </a:p>
          <a:p>
            <a:pPr lvl="1"/>
            <a:r>
              <a:rPr lang="en-US" dirty="0" smtClean="0"/>
              <a:t>The calling code checks if the algorithm has met the stopping criteria;</a:t>
            </a:r>
            <a:endParaRPr lang="en-US" dirty="0"/>
          </a:p>
          <a:p>
            <a:pPr lvl="2"/>
            <a:r>
              <a:rPr lang="en-US" dirty="0" smtClean="0"/>
              <a:t>If not, it checks the most recent running log and generate a job file to be submitted. This job runs the main code and all the g4bl routines;</a:t>
            </a:r>
          </a:p>
          <a:p>
            <a:pPr lvl="1"/>
            <a:r>
              <a:rPr lang="en-US" dirty="0" smtClean="0"/>
              <a:t>The main code is called with arguments, which tell the code to check the current generation and write the indexes to be run using G4BL next time in the running log.</a:t>
            </a:r>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17</a:t>
            </a:fld>
            <a:endParaRPr lang="en-US"/>
          </a:p>
        </p:txBody>
      </p:sp>
    </p:spTree>
    <p:extLst>
      <p:ext uri="{BB962C8B-B14F-4D97-AF65-F5344CB8AC3E}">
        <p14:creationId xmlns:p14="http://schemas.microsoft.com/office/powerpoint/2010/main" val="32802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Modeling in CST</a:t>
            </a:r>
            <a:endParaRPr lang="en-US" dirty="0"/>
          </a:p>
        </p:txBody>
      </p:sp>
      <p:sp>
        <p:nvSpPr>
          <p:cNvPr id="3" name="Content Placeholder 2"/>
          <p:cNvSpPr>
            <a:spLocks noGrp="1"/>
          </p:cNvSpPr>
          <p:nvPr>
            <p:ph idx="1"/>
          </p:nvPr>
        </p:nvSpPr>
        <p:spPr/>
        <p:txBody>
          <a:bodyPr/>
          <a:lstStyle/>
          <a:p>
            <a:r>
              <a:rPr lang="en-US" dirty="0"/>
              <a:t>Horn preliminary modeling in CST-EMS was done, the B-field in between the outer and inner conductor satisfies the formula well (1/r rule), however there are still some inconsistencies in the conductors</a:t>
            </a:r>
            <a:r>
              <a:rPr lang="en-US" dirty="0" smtClean="0"/>
              <a:t>. (See the next slide)</a:t>
            </a:r>
            <a:endParaRPr lang="en-US" dirty="0"/>
          </a:p>
          <a:p>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11/21/13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18</a:t>
            </a:fld>
            <a:endParaRPr lang="en-US"/>
          </a:p>
        </p:txBody>
      </p:sp>
    </p:spTree>
    <p:extLst>
      <p:ext uri="{BB962C8B-B14F-4D97-AF65-F5344CB8AC3E}">
        <p14:creationId xmlns:p14="http://schemas.microsoft.com/office/powerpoint/2010/main" val="307492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Pion Beamline From Last Time</a:t>
            </a:r>
            <a:endParaRPr lang="en-US" dirty="0"/>
          </a:p>
        </p:txBody>
      </p:sp>
      <p:sp>
        <p:nvSpPr>
          <p:cNvPr id="3" name="Content Placeholder 2"/>
          <p:cNvSpPr>
            <a:spLocks noGrp="1"/>
          </p:cNvSpPr>
          <p:nvPr>
            <p:ph idx="1"/>
          </p:nvPr>
        </p:nvSpPr>
        <p:spPr/>
        <p:txBody>
          <a:bodyPr/>
          <a:lstStyle/>
          <a:p>
            <a:r>
              <a:rPr lang="en-US" dirty="0" smtClean="0"/>
              <a:t>The pion beamline consists of the pion transport beamline, the beam combination section (BCS), and the decay straight section shared by </a:t>
            </a:r>
            <a:r>
              <a:rPr lang="el-GR" dirty="0" smtClean="0"/>
              <a:t>π </a:t>
            </a:r>
            <a:r>
              <a:rPr lang="en-US" dirty="0" smtClean="0"/>
              <a:t>and </a:t>
            </a:r>
            <a:r>
              <a:rPr lang="el-GR" dirty="0" smtClean="0"/>
              <a:t>μ.</a:t>
            </a:r>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a:t>
            </a:fld>
            <a:endParaRPr lang="en-US"/>
          </a:p>
        </p:txBody>
      </p:sp>
      <p:pic>
        <p:nvPicPr>
          <p:cNvPr id="9" name="Picture 8" descr="injIncon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45" y="2942141"/>
            <a:ext cx="6943958" cy="3113468"/>
          </a:xfrm>
          <a:prstGeom prst="rect">
            <a:avLst/>
          </a:prstGeom>
        </p:spPr>
      </p:pic>
      <p:sp>
        <p:nvSpPr>
          <p:cNvPr id="10" name="Right Arrow 9"/>
          <p:cNvSpPr/>
          <p:nvPr/>
        </p:nvSpPr>
        <p:spPr>
          <a:xfrm rot="14480940">
            <a:off x="665115" y="3663329"/>
            <a:ext cx="1667762" cy="16275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1027759" y="4529613"/>
            <a:ext cx="2455683" cy="369332"/>
          </a:xfrm>
          <a:prstGeom prst="rect">
            <a:avLst/>
          </a:prstGeom>
          <a:noFill/>
        </p:spPr>
        <p:txBody>
          <a:bodyPr wrap="none" rtlCol="0">
            <a:spAutoFit/>
          </a:bodyPr>
          <a:lstStyle/>
          <a:p>
            <a:r>
              <a:rPr lang="en-US" dirty="0" smtClean="0">
                <a:solidFill>
                  <a:srgbClr val="FF0000"/>
                </a:solidFill>
              </a:rPr>
              <a:t>Horn downstream end</a:t>
            </a:r>
            <a:endParaRPr lang="en-US" dirty="0">
              <a:solidFill>
                <a:srgbClr val="FF0000"/>
              </a:solidFill>
            </a:endParaRPr>
          </a:p>
        </p:txBody>
      </p:sp>
      <p:sp>
        <p:nvSpPr>
          <p:cNvPr id="12" name="Right Arrow 11"/>
          <p:cNvSpPr/>
          <p:nvPr/>
        </p:nvSpPr>
        <p:spPr>
          <a:xfrm rot="10800000">
            <a:off x="2649560" y="3752892"/>
            <a:ext cx="1724883" cy="1001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TextBox 12"/>
          <p:cNvSpPr txBox="1"/>
          <p:nvPr/>
        </p:nvSpPr>
        <p:spPr>
          <a:xfrm>
            <a:off x="4360331" y="3604272"/>
            <a:ext cx="659293" cy="369332"/>
          </a:xfrm>
          <a:prstGeom prst="rect">
            <a:avLst/>
          </a:prstGeom>
          <a:noFill/>
        </p:spPr>
        <p:txBody>
          <a:bodyPr wrap="none" rtlCol="0">
            <a:spAutoFit/>
          </a:bodyPr>
          <a:lstStyle/>
          <a:p>
            <a:r>
              <a:rPr lang="en-US" dirty="0" smtClean="0">
                <a:solidFill>
                  <a:srgbClr val="FF0000"/>
                </a:solidFill>
              </a:rPr>
              <a:t>BCS</a:t>
            </a:r>
            <a:endParaRPr lang="en-US" dirty="0">
              <a:solidFill>
                <a:srgbClr val="FF0000"/>
              </a:solidFill>
            </a:endParaRPr>
          </a:p>
        </p:txBody>
      </p:sp>
      <p:sp>
        <p:nvSpPr>
          <p:cNvPr id="14" name="Right Arrow 13"/>
          <p:cNvSpPr/>
          <p:nvPr/>
        </p:nvSpPr>
        <p:spPr>
          <a:xfrm rot="10800000">
            <a:off x="1906729" y="3418458"/>
            <a:ext cx="1724883" cy="1001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3665758" y="3269072"/>
            <a:ext cx="2199265" cy="369332"/>
          </a:xfrm>
          <a:prstGeom prst="rect">
            <a:avLst/>
          </a:prstGeom>
          <a:noFill/>
        </p:spPr>
        <p:txBody>
          <a:bodyPr wrap="none" rtlCol="0">
            <a:spAutoFit/>
          </a:bodyPr>
          <a:lstStyle/>
          <a:p>
            <a:r>
              <a:rPr lang="en-US" dirty="0" smtClean="0">
                <a:solidFill>
                  <a:srgbClr val="FF0000"/>
                </a:solidFill>
              </a:rPr>
              <a:t>First bending dipole</a:t>
            </a:r>
            <a:endParaRPr lang="en-US" dirty="0">
              <a:solidFill>
                <a:srgbClr val="FF0000"/>
              </a:solidFill>
            </a:endParaRPr>
          </a:p>
        </p:txBody>
      </p:sp>
    </p:spTree>
    <p:extLst>
      <p:ext uri="{BB962C8B-B14F-4D97-AF65-F5344CB8AC3E}">
        <p14:creationId xmlns:p14="http://schemas.microsoft.com/office/powerpoint/2010/main" val="141476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Modeling in CST</a:t>
            </a:r>
            <a:endParaRPr lang="en-US" dirty="0"/>
          </a:p>
        </p:txBody>
      </p:sp>
      <p:pic>
        <p:nvPicPr>
          <p:cNvPr id="7" name="Content Placeholder 6" descr="Screen Shot 2013-10-11 at 10.5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075" b="11964"/>
          <a:stretch/>
        </p:blipFill>
        <p:spPr>
          <a:xfrm>
            <a:off x="0" y="869369"/>
            <a:ext cx="9144000" cy="1627481"/>
          </a:xfrm>
        </p:spPr>
      </p:pic>
      <p:sp>
        <p:nvSpPr>
          <p:cNvPr id="4" name="Date Placeholder 3"/>
          <p:cNvSpPr>
            <a:spLocks noGrp="1"/>
          </p:cNvSpPr>
          <p:nvPr>
            <p:ph type="dt" sz="half" idx="10"/>
          </p:nvPr>
        </p:nvSpPr>
        <p:spPr/>
        <p:txBody>
          <a:bodyPr/>
          <a:lstStyle/>
          <a:p>
            <a:fld id="{C3883062-3980-1848-8D89-C016F195E9AD}" type="datetime1">
              <a:rPr lang="en-US" smtClean="0"/>
              <a:t>11/21/13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19</a:t>
            </a:fld>
            <a:endParaRPr lang="en-US"/>
          </a:p>
        </p:txBody>
      </p:sp>
      <p:pic>
        <p:nvPicPr>
          <p:cNvPr id="8" name="Picture 7" descr="Screen Shot 2013-10-11 at 10.54.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9708"/>
            <a:ext cx="9144000" cy="4218660"/>
          </a:xfrm>
          <a:prstGeom prst="rect">
            <a:avLst/>
          </a:prstGeom>
        </p:spPr>
      </p:pic>
      <p:sp>
        <p:nvSpPr>
          <p:cNvPr id="9" name="Line Callout 1 8"/>
          <p:cNvSpPr/>
          <p:nvPr/>
        </p:nvSpPr>
        <p:spPr>
          <a:xfrm>
            <a:off x="1072443" y="2803407"/>
            <a:ext cx="3866445" cy="639704"/>
          </a:xfrm>
          <a:prstGeom prst="borderCallout1">
            <a:avLst>
              <a:gd name="adj1" fmla="val 102574"/>
              <a:gd name="adj2" fmla="val 49567"/>
              <a:gd name="adj3" fmla="val 333088"/>
              <a:gd name="adj4" fmla="val -34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Outer conductor thickness = 1cm</a:t>
            </a:r>
          </a:p>
          <a:p>
            <a:pPr algn="ctr"/>
            <a:r>
              <a:rPr lang="en-US" dirty="0" smtClean="0"/>
              <a:t>(0 and 1)</a:t>
            </a:r>
            <a:endParaRPr lang="en-US" dirty="0"/>
          </a:p>
        </p:txBody>
      </p:sp>
      <p:cxnSp>
        <p:nvCxnSpPr>
          <p:cNvPr id="11" name="Straight Connector 10"/>
          <p:cNvCxnSpPr>
            <a:stCxn id="9" idx="1"/>
          </p:cNvCxnSpPr>
          <p:nvPr/>
        </p:nvCxnSpPr>
        <p:spPr>
          <a:xfrm flipH="1">
            <a:off x="771408" y="3443111"/>
            <a:ext cx="2234258" cy="11759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1"/>
          </p:cNvCxnSpPr>
          <p:nvPr/>
        </p:nvCxnSpPr>
        <p:spPr>
          <a:xfrm flipH="1">
            <a:off x="959556" y="3443111"/>
            <a:ext cx="2046110" cy="148637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527778" y="5174075"/>
            <a:ext cx="3518370" cy="8748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Inner conductor</a:t>
            </a:r>
          </a:p>
          <a:p>
            <a:pPr algn="ctr"/>
            <a:r>
              <a:rPr lang="en-US" dirty="0" smtClean="0"/>
              <a:t>thickness = 0.3 cm</a:t>
            </a:r>
          </a:p>
          <a:p>
            <a:pPr algn="ctr"/>
            <a:r>
              <a:rPr lang="en-US" dirty="0" smtClean="0"/>
              <a:t>(11 and 11.3)</a:t>
            </a:r>
            <a:endParaRPr lang="en-US" dirty="0"/>
          </a:p>
        </p:txBody>
      </p:sp>
      <p:cxnSp>
        <p:nvCxnSpPr>
          <p:cNvPr id="16" name="Straight Connector 15"/>
          <p:cNvCxnSpPr/>
          <p:nvPr/>
        </p:nvCxnSpPr>
        <p:spPr>
          <a:xfrm flipH="1">
            <a:off x="2540000" y="5616222"/>
            <a:ext cx="987778" cy="432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4" idx="1"/>
          </p:cNvCxnSpPr>
          <p:nvPr/>
        </p:nvCxnSpPr>
        <p:spPr>
          <a:xfrm flipH="1" flipV="1">
            <a:off x="2690520" y="4684891"/>
            <a:ext cx="837258" cy="9266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26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on</a:t>
            </a:r>
            <a:endParaRPr lang="en-US" dirty="0"/>
          </a:p>
        </p:txBody>
      </p:sp>
      <p:sp>
        <p:nvSpPr>
          <p:cNvPr id="3" name="Content Placeholder 2"/>
          <p:cNvSpPr>
            <a:spLocks noGrp="1"/>
          </p:cNvSpPr>
          <p:nvPr>
            <p:ph idx="1"/>
          </p:nvPr>
        </p:nvSpPr>
        <p:spPr/>
        <p:txBody>
          <a:bodyPr/>
          <a:lstStyle/>
          <a:p>
            <a:r>
              <a:rPr lang="en-US" dirty="0" smtClean="0"/>
              <a:t>Combine the results from the horn performance study (“pure-field” model) with Sergei’s simulation (“realistic” model).</a:t>
            </a:r>
          </a:p>
          <a:p>
            <a:r>
              <a:rPr lang="en-US" dirty="0" smtClean="0"/>
              <a:t>Model the new results in CST again.</a:t>
            </a:r>
          </a:p>
        </p:txBody>
      </p:sp>
      <p:sp>
        <p:nvSpPr>
          <p:cNvPr id="4" name="Date Placeholder 3"/>
          <p:cNvSpPr>
            <a:spLocks noGrp="1"/>
          </p:cNvSpPr>
          <p:nvPr>
            <p:ph type="dt" sz="half" idx="10"/>
          </p:nvPr>
        </p:nvSpPr>
        <p:spPr/>
        <p:txBody>
          <a:bodyPr/>
          <a:lstStyle/>
          <a:p>
            <a:fld id="{C3883062-3980-1848-8D89-C016F195E9AD}" type="datetime1">
              <a:rPr lang="en-US" smtClean="0"/>
              <a:t>11/21/13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20</a:t>
            </a:fld>
            <a:endParaRPr lang="en-US"/>
          </a:p>
        </p:txBody>
      </p:sp>
    </p:spTree>
    <p:extLst>
      <p:ext uri="{BB962C8B-B14F-4D97-AF65-F5344CB8AC3E}">
        <p14:creationId xmlns:p14="http://schemas.microsoft.com/office/powerpoint/2010/main" val="350666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the pion beamline</a:t>
            </a:r>
            <a:endParaRPr lang="en-US" dirty="0"/>
          </a:p>
        </p:txBody>
      </p:sp>
      <p:sp>
        <p:nvSpPr>
          <p:cNvPr id="3" name="Content Placeholder 2"/>
          <p:cNvSpPr>
            <a:spLocks noGrp="1"/>
          </p:cNvSpPr>
          <p:nvPr>
            <p:ph idx="1"/>
          </p:nvPr>
        </p:nvSpPr>
        <p:spPr/>
        <p:txBody>
          <a:bodyPr/>
          <a:lstStyle/>
          <a:p>
            <a:r>
              <a:rPr lang="en-US" dirty="0" smtClean="0"/>
              <a:t>Determine the design momentum of the pion beamline;</a:t>
            </a:r>
          </a:p>
          <a:p>
            <a:r>
              <a:rPr lang="en-US" dirty="0" smtClean="0"/>
              <a:t>Determine the momentum spread of the pion beam we take from the horn. </a:t>
            </a:r>
          </a:p>
          <a:p>
            <a:pPr lvl="1"/>
            <a:r>
              <a:rPr lang="en-US" dirty="0" smtClean="0">
                <a:solidFill>
                  <a:srgbClr val="FF0000"/>
                </a:solidFill>
              </a:rPr>
              <a:t>In</a:t>
            </a:r>
            <a:r>
              <a:rPr lang="en-US" dirty="0" smtClean="0"/>
              <a:t> what momentum range we want to keep the pions after the horn focusing?</a:t>
            </a:r>
          </a:p>
          <a:p>
            <a:pPr lvl="1"/>
            <a:r>
              <a:rPr lang="en-US" dirty="0" smtClean="0">
                <a:solidFill>
                  <a:srgbClr val="FF0000"/>
                </a:solidFill>
              </a:rPr>
              <a:t>How many </a:t>
            </a:r>
            <a:r>
              <a:rPr lang="en-US" dirty="0" smtClean="0"/>
              <a:t>of the pions from this momentum range will decay to a usable muon? (3.8</a:t>
            </a:r>
            <a:r>
              <a:rPr lang="en-US" dirty="0" smtClean="0">
                <a:solidFill>
                  <a:srgbClr val="FF0000"/>
                </a:solidFill>
              </a:rPr>
              <a:t>±10% </a:t>
            </a:r>
            <a:r>
              <a:rPr lang="en-US" dirty="0" err="1" smtClean="0">
                <a:solidFill>
                  <a:srgbClr val="000000"/>
                </a:solidFill>
              </a:rPr>
              <a:t>GeV</a:t>
            </a:r>
            <a:r>
              <a:rPr lang="en-US" dirty="0" smtClean="0">
                <a:solidFill>
                  <a:srgbClr val="000000"/>
                </a:solidFill>
              </a:rPr>
              <a:t>/c</a:t>
            </a:r>
            <a:r>
              <a:rPr lang="en-US" dirty="0" smtClean="0"/>
              <a:t>)</a:t>
            </a:r>
            <a:endParaRPr lang="en-US" dirty="0">
              <a:solidFill>
                <a:srgbClr val="FF0000"/>
              </a:solidFill>
            </a:endParaRPr>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2</a:t>
            </a:fld>
            <a:endParaRPr lang="en-US"/>
          </a:p>
        </p:txBody>
      </p:sp>
    </p:spTree>
    <p:extLst>
      <p:ext uri="{BB962C8B-B14F-4D97-AF65-F5344CB8AC3E}">
        <p14:creationId xmlns:p14="http://schemas.microsoft.com/office/powerpoint/2010/main" val="190201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Optimizing the pion </a:t>
            </a:r>
            <a:r>
              <a:rPr lang="en-US" sz="2800" dirty="0" smtClean="0"/>
              <a:t>beamline (cont’d)</a:t>
            </a:r>
            <a:endParaRPr lang="en-US" sz="2800" dirty="0"/>
          </a:p>
        </p:txBody>
      </p:sp>
      <p:sp>
        <p:nvSpPr>
          <p:cNvPr id="3" name="Content Placeholder 2"/>
          <p:cNvSpPr>
            <a:spLocks noGrp="1"/>
          </p:cNvSpPr>
          <p:nvPr>
            <p:ph idx="1"/>
          </p:nvPr>
        </p:nvSpPr>
        <p:spPr>
          <a:xfrm>
            <a:off x="0" y="886304"/>
            <a:ext cx="9144000" cy="5256794"/>
          </a:xfrm>
        </p:spPr>
        <p:txBody>
          <a:bodyPr/>
          <a:lstStyle/>
          <a:p>
            <a:r>
              <a:rPr lang="en-US" dirty="0" smtClean="0"/>
              <a:t>Decay from a pion with relativistic</a:t>
            </a:r>
            <a:r>
              <a:rPr lang="el-GR" dirty="0"/>
              <a:t> </a:t>
            </a:r>
            <a:r>
              <a:rPr lang="en-US" dirty="0" smtClean="0"/>
              <a:t>factor </a:t>
            </a:r>
            <a:r>
              <a:rPr lang="el-GR" dirty="0" smtClean="0"/>
              <a:t>γ</a:t>
            </a:r>
            <a:r>
              <a:rPr lang="en-US" dirty="0" smtClean="0"/>
              <a:t>:</a:t>
            </a:r>
          </a:p>
          <a:p>
            <a:pPr lvl="1"/>
            <a:r>
              <a:rPr lang="en-US" dirty="0" smtClean="0"/>
              <a:t> </a:t>
            </a:r>
          </a:p>
          <a:p>
            <a:pPr lvl="1"/>
            <a:endParaRPr lang="en-US" dirty="0" smtClean="0"/>
          </a:p>
          <a:p>
            <a:pPr lvl="1"/>
            <a:r>
              <a:rPr lang="en-US" dirty="0" smtClean="0"/>
              <a:t>           is the probability density function of the muon momentum distribution from this decay;</a:t>
            </a:r>
          </a:p>
          <a:p>
            <a:pPr marL="457200" lvl="1" indent="0">
              <a:buNone/>
            </a:pPr>
            <a:r>
              <a:rPr lang="en-US" dirty="0" smtClean="0"/>
              <a:t>         					    and  </a:t>
            </a:r>
          </a:p>
          <a:p>
            <a:pPr marL="457200" lvl="1" indent="0">
              <a:buNone/>
            </a:pPr>
            <a:r>
              <a:rPr lang="en-US" dirty="0"/>
              <a:t> </a:t>
            </a:r>
            <a:r>
              <a:rPr lang="en-US" dirty="0" smtClean="0"/>
              <a:t>  are the maximum and minimum muon momentum       </a:t>
            </a:r>
          </a:p>
          <a:p>
            <a:pPr marL="457200" lvl="1" indent="0">
              <a:buNone/>
            </a:pPr>
            <a:r>
              <a:rPr lang="en-US" dirty="0"/>
              <a:t> </a:t>
            </a:r>
            <a:r>
              <a:rPr lang="en-US" dirty="0" smtClean="0"/>
              <a:t>  from the pion decay. </a:t>
            </a:r>
          </a:p>
          <a:p>
            <a:pPr marL="457200" lvl="1" indent="0">
              <a:buNone/>
            </a:pPr>
            <a:r>
              <a:rPr lang="en-US" dirty="0"/>
              <a:t> </a:t>
            </a:r>
            <a:r>
              <a:rPr lang="en-US" dirty="0" smtClean="0"/>
              <a:t>  is the muon momentum in the rest frame of the </a:t>
            </a:r>
          </a:p>
          <a:p>
            <a:pPr marL="457200" lvl="1" indent="0">
              <a:buNone/>
            </a:pPr>
            <a:r>
              <a:rPr lang="en-US" dirty="0"/>
              <a:t> </a:t>
            </a:r>
            <a:r>
              <a:rPr lang="en-US" dirty="0" smtClean="0"/>
              <a:t>  pion.  (           is a constant)</a:t>
            </a:r>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3</a:t>
            </a:fld>
            <a:endParaRPr lang="en-US"/>
          </a:p>
        </p:txBody>
      </p:sp>
      <p:grpSp>
        <p:nvGrpSpPr>
          <p:cNvPr id="10" name="Group 9"/>
          <p:cNvGrpSpPr/>
          <p:nvPr/>
        </p:nvGrpSpPr>
        <p:grpSpPr>
          <a:xfrm>
            <a:off x="731815" y="1392765"/>
            <a:ext cx="5787516" cy="889000"/>
            <a:chOff x="731815" y="1392765"/>
            <a:chExt cx="5787516" cy="889000"/>
          </a:xfrm>
        </p:grpSpPr>
        <p:pic>
          <p:nvPicPr>
            <p:cNvPr id="8" name="Picture 7" descr="Screen Shot 2013-11-20 at 3.39.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15" y="1452034"/>
              <a:ext cx="1485900" cy="736600"/>
            </a:xfrm>
            <a:prstGeom prst="rect">
              <a:avLst/>
            </a:prstGeom>
          </p:spPr>
        </p:pic>
        <p:pic>
          <p:nvPicPr>
            <p:cNvPr id="9" name="Picture 8" descr="Screen Shot 2013-11-20 at 3.39.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731" y="1392765"/>
              <a:ext cx="4673600" cy="889000"/>
            </a:xfrm>
            <a:prstGeom prst="rect">
              <a:avLst/>
            </a:prstGeom>
          </p:spPr>
        </p:pic>
      </p:grpSp>
      <p:pic>
        <p:nvPicPr>
          <p:cNvPr id="11" name="Picture 10" descr="Screen Shot 2013-11-20 at 3.41.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01" y="2614083"/>
            <a:ext cx="965200" cy="368300"/>
          </a:xfrm>
          <a:prstGeom prst="rect">
            <a:avLst/>
          </a:prstGeom>
        </p:spPr>
      </p:pic>
      <p:grpSp>
        <p:nvGrpSpPr>
          <p:cNvPr id="14" name="Group 13"/>
          <p:cNvGrpSpPr/>
          <p:nvPr/>
        </p:nvGrpSpPr>
        <p:grpSpPr>
          <a:xfrm>
            <a:off x="863601" y="3318928"/>
            <a:ext cx="2743199" cy="787405"/>
            <a:chOff x="1392767" y="3484034"/>
            <a:chExt cx="3450164" cy="990600"/>
          </a:xfrm>
        </p:grpSpPr>
        <p:pic>
          <p:nvPicPr>
            <p:cNvPr id="12" name="Picture 11" descr="Screen Shot 2013-11-20 at 3.42.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767" y="3727450"/>
              <a:ext cx="1244600" cy="571500"/>
            </a:xfrm>
            <a:prstGeom prst="rect">
              <a:avLst/>
            </a:prstGeom>
          </p:spPr>
        </p:pic>
        <p:pic>
          <p:nvPicPr>
            <p:cNvPr id="13" name="Picture 12" descr="Screen Shot 2013-11-20 at 3.42.4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631" y="3484034"/>
              <a:ext cx="2273300" cy="990600"/>
            </a:xfrm>
            <a:prstGeom prst="rect">
              <a:avLst/>
            </a:prstGeom>
          </p:spPr>
        </p:pic>
      </p:grpSp>
      <p:grpSp>
        <p:nvGrpSpPr>
          <p:cNvPr id="17" name="Group 16"/>
          <p:cNvGrpSpPr/>
          <p:nvPr/>
        </p:nvGrpSpPr>
        <p:grpSpPr>
          <a:xfrm>
            <a:off x="4289683" y="3406216"/>
            <a:ext cx="2847739" cy="587785"/>
            <a:chOff x="4248150" y="4240283"/>
            <a:chExt cx="3594101" cy="704449"/>
          </a:xfrm>
        </p:grpSpPr>
        <p:pic>
          <p:nvPicPr>
            <p:cNvPr id="15" name="Picture 14" descr="Screen Shot 2013-11-20 at 3.42.5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8150" y="4444999"/>
              <a:ext cx="1257300" cy="457200"/>
            </a:xfrm>
            <a:prstGeom prst="rect">
              <a:avLst/>
            </a:prstGeom>
          </p:spPr>
        </p:pic>
        <p:pic>
          <p:nvPicPr>
            <p:cNvPr id="16" name="Picture 15" descr="Screen Shot 2013-11-20 at 3.42.57 PM.png"/>
            <p:cNvPicPr>
              <a:picLocks noChangeAspect="1"/>
            </p:cNvPicPr>
            <p:nvPr/>
          </p:nvPicPr>
          <p:blipFill rotWithShape="1">
            <a:blip r:embed="rId8">
              <a:extLst>
                <a:ext uri="{28A0092B-C50C-407E-A947-70E740481C1C}">
                  <a14:useLocalDpi xmlns:a14="http://schemas.microsoft.com/office/drawing/2010/main" val="0"/>
                </a:ext>
              </a:extLst>
            </a:blip>
            <a:srcRect t="16919" b="17825"/>
            <a:stretch/>
          </p:blipFill>
          <p:spPr>
            <a:xfrm>
              <a:off x="5416551" y="4240283"/>
              <a:ext cx="2425700" cy="704449"/>
            </a:xfrm>
            <a:prstGeom prst="rect">
              <a:avLst/>
            </a:prstGeom>
          </p:spPr>
        </p:pic>
      </p:grpSp>
      <p:pic>
        <p:nvPicPr>
          <p:cNvPr id="18" name="Picture 17" descr="Screen Shot 2013-11-20 at 3.49.12 PM.png"/>
          <p:cNvPicPr>
            <a:picLocks noChangeAspect="1"/>
          </p:cNvPicPr>
          <p:nvPr/>
        </p:nvPicPr>
        <p:blipFill rotWithShape="1">
          <a:blip r:embed="rId9">
            <a:extLst>
              <a:ext uri="{28A0092B-C50C-407E-A947-70E740481C1C}">
                <a14:useLocalDpi xmlns:a14="http://schemas.microsoft.com/office/drawing/2010/main" val="0"/>
              </a:ext>
            </a:extLst>
          </a:blip>
          <a:srcRect t="10322"/>
          <a:stretch/>
        </p:blipFill>
        <p:spPr>
          <a:xfrm>
            <a:off x="4042828" y="4351863"/>
            <a:ext cx="3885855" cy="702731"/>
          </a:xfrm>
          <a:prstGeom prst="rect">
            <a:avLst/>
          </a:prstGeom>
        </p:spPr>
      </p:pic>
      <p:pic>
        <p:nvPicPr>
          <p:cNvPr id="19" name="Picture 18" descr="Screen Shot 2013-11-20 at 3.41.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310" y="5602816"/>
            <a:ext cx="965200" cy="368300"/>
          </a:xfrm>
          <a:prstGeom prst="rect">
            <a:avLst/>
          </a:prstGeom>
        </p:spPr>
      </p:pic>
    </p:spTree>
    <p:extLst>
      <p:ext uri="{BB962C8B-B14F-4D97-AF65-F5344CB8AC3E}">
        <p14:creationId xmlns:p14="http://schemas.microsoft.com/office/powerpoint/2010/main" val="186928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Optimizing the pion beamline (cont’d)</a:t>
            </a:r>
          </a:p>
        </p:txBody>
      </p:sp>
      <p:sp>
        <p:nvSpPr>
          <p:cNvPr id="3" name="Content Placeholder 2"/>
          <p:cNvSpPr>
            <a:spLocks noGrp="1"/>
          </p:cNvSpPr>
          <p:nvPr>
            <p:ph idx="1"/>
          </p:nvPr>
        </p:nvSpPr>
        <p:spPr/>
        <p:txBody>
          <a:bodyPr/>
          <a:lstStyle/>
          <a:p>
            <a:r>
              <a:rPr lang="en-US" dirty="0" smtClean="0"/>
              <a:t>Assume the </a:t>
            </a:r>
            <a:r>
              <a:rPr lang="en-US" dirty="0" smtClean="0">
                <a:solidFill>
                  <a:srgbClr val="FF0000"/>
                </a:solidFill>
              </a:rPr>
              <a:t>pion</a:t>
            </a:r>
            <a:r>
              <a:rPr lang="en-US" dirty="0" smtClean="0"/>
              <a:t> momentum distribution probability density function is linear after the horn. </a:t>
            </a:r>
            <a:endParaRPr lang="en-US" dirty="0"/>
          </a:p>
          <a:p>
            <a:r>
              <a:rPr lang="en-US" dirty="0" smtClean="0"/>
              <a:t>Then the </a:t>
            </a:r>
            <a:r>
              <a:rPr lang="en-US" dirty="0" smtClean="0">
                <a:solidFill>
                  <a:srgbClr val="FF0000"/>
                </a:solidFill>
              </a:rPr>
              <a:t>muon</a:t>
            </a:r>
            <a:r>
              <a:rPr lang="en-US" dirty="0" smtClean="0"/>
              <a:t> momentum distribution is</a:t>
            </a:r>
          </a:p>
          <a:p>
            <a:endParaRPr lang="en-US" dirty="0"/>
          </a:p>
          <a:p>
            <a:r>
              <a:rPr lang="en-US" dirty="0" smtClean="0"/>
              <a:t>The upper and lower limits of this integral are:</a:t>
            </a:r>
          </a:p>
          <a:p>
            <a:endParaRPr lang="en-US" dirty="0"/>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4</a:t>
            </a:fld>
            <a:endParaRPr lang="en-US"/>
          </a:p>
        </p:txBody>
      </p:sp>
      <p:pic>
        <p:nvPicPr>
          <p:cNvPr id="7" name="Picture 6" descr="Screen Shot 2013-11-20 at 4.12.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6" y="1898648"/>
            <a:ext cx="2336800" cy="469900"/>
          </a:xfrm>
          <a:prstGeom prst="rect">
            <a:avLst/>
          </a:prstGeom>
        </p:spPr>
      </p:pic>
      <p:pic>
        <p:nvPicPr>
          <p:cNvPr id="9" name="Picture 8" descr="Screen Shot 2013-11-20 at 4.15.43 PM.png"/>
          <p:cNvPicPr>
            <a:picLocks noChangeAspect="1"/>
          </p:cNvPicPr>
          <p:nvPr/>
        </p:nvPicPr>
        <p:blipFill rotWithShape="1">
          <a:blip r:embed="rId3">
            <a:extLst>
              <a:ext uri="{28A0092B-C50C-407E-A947-70E740481C1C}">
                <a14:useLocalDpi xmlns:a14="http://schemas.microsoft.com/office/drawing/2010/main" val="0"/>
              </a:ext>
            </a:extLst>
          </a:blip>
          <a:srcRect l="4327" t="18939" r="3685" b="6060"/>
          <a:stretch/>
        </p:blipFill>
        <p:spPr>
          <a:xfrm>
            <a:off x="457200" y="3005665"/>
            <a:ext cx="4275667" cy="737442"/>
          </a:xfrm>
          <a:prstGeom prst="rect">
            <a:avLst/>
          </a:prstGeom>
        </p:spPr>
      </p:pic>
      <p:pic>
        <p:nvPicPr>
          <p:cNvPr id="10" name="Picture 9" descr="Screen Shot 2013-11-20 at 4.1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934" y="4210858"/>
            <a:ext cx="6489482" cy="1759898"/>
          </a:xfrm>
          <a:prstGeom prst="rect">
            <a:avLst/>
          </a:prstGeom>
        </p:spPr>
      </p:pic>
    </p:spTree>
    <p:extLst>
      <p:ext uri="{BB962C8B-B14F-4D97-AF65-F5344CB8AC3E}">
        <p14:creationId xmlns:p14="http://schemas.microsoft.com/office/powerpoint/2010/main" val="118695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0" y="869369"/>
            <a:ext cx="9076268" cy="5421363"/>
          </a:xfrm>
        </p:spPr>
        <p:txBody>
          <a:bodyPr/>
          <a:lstStyle/>
          <a:p>
            <a:r>
              <a:rPr lang="en-US" dirty="0" smtClean="0"/>
              <a:t>The probability density is then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For example, when the n=0.1, P</a:t>
            </a:r>
            <a:r>
              <a:rPr lang="en-US" baseline="-25000" dirty="0" smtClean="0"/>
              <a:t>0</a:t>
            </a:r>
            <a:r>
              <a:rPr lang="en-US" dirty="0" smtClean="0"/>
              <a:t> is 5 </a:t>
            </a:r>
            <a:r>
              <a:rPr lang="en-US" dirty="0" err="1" smtClean="0"/>
              <a:t>GeV</a:t>
            </a:r>
            <a:r>
              <a:rPr lang="en-US" dirty="0" smtClean="0"/>
              <a:t>/c and a=0: (A flat pion momentum distribution)</a:t>
            </a:r>
            <a:endParaRPr lang="en-US" dirty="0"/>
          </a:p>
        </p:txBody>
      </p:sp>
      <p:sp>
        <p:nvSpPr>
          <p:cNvPr id="2" name="Title 1"/>
          <p:cNvSpPr>
            <a:spLocks noGrp="1"/>
          </p:cNvSpPr>
          <p:nvPr>
            <p:ph type="title"/>
          </p:nvPr>
        </p:nvSpPr>
        <p:spPr/>
        <p:txBody>
          <a:bodyPr/>
          <a:lstStyle/>
          <a:p>
            <a:r>
              <a:rPr lang="en-US" sz="2800" dirty="0"/>
              <a:t>Optimizing the pion beamline (cont’d)</a:t>
            </a:r>
          </a:p>
        </p:txBody>
      </p:sp>
      <p:pic>
        <p:nvPicPr>
          <p:cNvPr id="7" name="Content Placeholder 6" descr="Screen Shot 2013-11-20 at 5.04.52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65" r="-440"/>
          <a:stretch/>
        </p:blipFill>
        <p:spPr>
          <a:xfrm>
            <a:off x="381000" y="1397001"/>
            <a:ext cx="8585438" cy="3005666"/>
          </a:xfrm>
        </p:spPr>
      </p:pic>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dirty="0" smtClean="0"/>
              <a:t>Ao Liu</a:t>
            </a:r>
            <a:endParaRPr lang="en-US" dirty="0"/>
          </a:p>
        </p:txBody>
      </p:sp>
      <p:sp>
        <p:nvSpPr>
          <p:cNvPr id="6" name="Slide Number Placeholder 5"/>
          <p:cNvSpPr>
            <a:spLocks noGrp="1"/>
          </p:cNvSpPr>
          <p:nvPr>
            <p:ph type="sldNum" sz="quarter" idx="12"/>
          </p:nvPr>
        </p:nvSpPr>
        <p:spPr/>
        <p:txBody>
          <a:bodyPr/>
          <a:lstStyle/>
          <a:p>
            <a:fld id="{01D6D781-B12D-B84E-9526-74FF54ED02D4}" type="slidenum">
              <a:rPr lang="en-US" smtClean="0"/>
              <a:t>5</a:t>
            </a:fld>
            <a:endParaRPr lang="en-US"/>
          </a:p>
        </p:txBody>
      </p:sp>
    </p:spTree>
    <p:extLst>
      <p:ext uri="{BB962C8B-B14F-4D97-AF65-F5344CB8AC3E}">
        <p14:creationId xmlns:p14="http://schemas.microsoft.com/office/powerpoint/2010/main" val="296219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Optimizing the pion beamline (cont’d)</a:t>
            </a:r>
          </a:p>
        </p:txBody>
      </p:sp>
      <p:pic>
        <p:nvPicPr>
          <p:cNvPr id="7" name="Content Placeholder 6" descr="Screen Shot 2013-11-20 at 5.15.22 PM.png"/>
          <p:cNvPicPr>
            <a:picLocks noGrp="1" noChangeAspect="1"/>
          </p:cNvPicPr>
          <p:nvPr>
            <p:ph idx="1"/>
          </p:nvPr>
        </p:nvPicPr>
        <p:blipFill>
          <a:blip r:embed="rId2">
            <a:extLst>
              <a:ext uri="{28A0092B-C50C-407E-A947-70E740481C1C}">
                <a14:useLocalDpi xmlns:a14="http://schemas.microsoft.com/office/drawing/2010/main" val="0"/>
              </a:ext>
            </a:extLst>
          </a:blip>
          <a:srcRect l="-15230" r="-15230"/>
          <a:stretch>
            <a:fillRect/>
          </a:stretch>
        </p:blipFill>
        <p:spPr/>
      </p:pic>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6</a:t>
            </a:fld>
            <a:endParaRPr lang="en-US"/>
          </a:p>
        </p:txBody>
      </p:sp>
      <p:sp>
        <p:nvSpPr>
          <p:cNvPr id="9" name="Rounded Rectangular Callout 8"/>
          <p:cNvSpPr/>
          <p:nvPr/>
        </p:nvSpPr>
        <p:spPr>
          <a:xfrm>
            <a:off x="3877733" y="1354667"/>
            <a:ext cx="1532467" cy="728134"/>
          </a:xfrm>
          <a:prstGeom prst="wedgeRoundRectCallout">
            <a:avLst>
              <a:gd name="adj1" fmla="val -26910"/>
              <a:gd name="adj2" fmla="val 1380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Notice this flat top</a:t>
            </a:r>
            <a:endParaRPr lang="en-US" dirty="0"/>
          </a:p>
        </p:txBody>
      </p:sp>
    </p:spTree>
    <p:extLst>
      <p:ext uri="{BB962C8B-B14F-4D97-AF65-F5344CB8AC3E}">
        <p14:creationId xmlns:p14="http://schemas.microsoft.com/office/powerpoint/2010/main" val="119793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Optimizing the pion beamline (cont’d)</a:t>
            </a:r>
          </a:p>
        </p:txBody>
      </p:sp>
      <p:sp>
        <p:nvSpPr>
          <p:cNvPr id="3" name="Content Placeholder 2"/>
          <p:cNvSpPr>
            <a:spLocks noGrp="1"/>
          </p:cNvSpPr>
          <p:nvPr>
            <p:ph idx="1"/>
          </p:nvPr>
        </p:nvSpPr>
        <p:spPr/>
        <p:txBody>
          <a:bodyPr/>
          <a:lstStyle/>
          <a:p>
            <a:r>
              <a:rPr lang="en-US" dirty="0" smtClean="0"/>
              <a:t>Determine n and P</a:t>
            </a:r>
            <a:r>
              <a:rPr lang="en-US" baseline="-25000" dirty="0" smtClean="0"/>
              <a:t>0</a:t>
            </a:r>
            <a:r>
              <a:rPr lang="en-US" dirty="0" smtClean="0"/>
              <a:t>:</a:t>
            </a:r>
          </a:p>
          <a:p>
            <a:pPr lvl="1"/>
            <a:r>
              <a:rPr lang="en-US" dirty="0"/>
              <a:t>3.8</a:t>
            </a:r>
            <a:r>
              <a:rPr lang="en-US" dirty="0">
                <a:solidFill>
                  <a:srgbClr val="FF0000"/>
                </a:solidFill>
              </a:rPr>
              <a:t>±10% </a:t>
            </a:r>
            <a:r>
              <a:rPr lang="en-US" dirty="0" err="1">
                <a:solidFill>
                  <a:srgbClr val="000000"/>
                </a:solidFill>
              </a:rPr>
              <a:t>GeV</a:t>
            </a:r>
            <a:r>
              <a:rPr lang="en-US" dirty="0">
                <a:solidFill>
                  <a:srgbClr val="000000"/>
                </a:solidFill>
              </a:rPr>
              <a:t>/</a:t>
            </a:r>
            <a:r>
              <a:rPr lang="en-US" dirty="0" smtClean="0">
                <a:solidFill>
                  <a:srgbClr val="000000"/>
                </a:solidFill>
              </a:rPr>
              <a:t>c should be within the flat top range;</a:t>
            </a:r>
          </a:p>
          <a:p>
            <a:pPr lvl="1"/>
            <a:r>
              <a:rPr lang="en-US" dirty="0" smtClean="0">
                <a:solidFill>
                  <a:srgbClr val="000000"/>
                </a:solidFill>
              </a:rPr>
              <a:t>need to take the transport efficiency of pions into account</a:t>
            </a:r>
          </a:p>
          <a:p>
            <a:pPr lvl="2"/>
            <a:r>
              <a:rPr lang="en-US" dirty="0" smtClean="0">
                <a:solidFill>
                  <a:srgbClr val="000000"/>
                </a:solidFill>
              </a:rPr>
              <a:t>which depends on both n and P</a:t>
            </a:r>
            <a:r>
              <a:rPr lang="en-US" baseline="-25000" dirty="0" smtClean="0">
                <a:solidFill>
                  <a:srgbClr val="000000"/>
                </a:solidFill>
              </a:rPr>
              <a:t>0</a:t>
            </a:r>
          </a:p>
          <a:p>
            <a:r>
              <a:rPr lang="en-US" dirty="0" smtClean="0"/>
              <a:t>The maximum number of </a:t>
            </a:r>
            <a:r>
              <a:rPr lang="el-GR" dirty="0" smtClean="0"/>
              <a:t>μ</a:t>
            </a:r>
            <a:r>
              <a:rPr lang="en-US" dirty="0" smtClean="0"/>
              <a:t> we can have is</a:t>
            </a:r>
          </a:p>
          <a:p>
            <a:pPr lvl="1"/>
            <a:endParaRPr lang="en-US" dirty="0" smtClean="0"/>
          </a:p>
          <a:p>
            <a:pPr lvl="1"/>
            <a:r>
              <a:rPr lang="en-US" dirty="0" smtClean="0"/>
              <a:t>where       </a:t>
            </a:r>
            <a:r>
              <a:rPr lang="en-US" dirty="0"/>
              <a:t> </a:t>
            </a:r>
            <a:r>
              <a:rPr lang="en-US" dirty="0" smtClean="0"/>
              <a:t> is the number of pions within the pion momentum range of [(1-m)P</a:t>
            </a:r>
            <a:r>
              <a:rPr lang="en-US" baseline="-25000" dirty="0" smtClean="0"/>
              <a:t>0</a:t>
            </a:r>
            <a:r>
              <a:rPr lang="en-US" dirty="0" smtClean="0"/>
              <a:t>, (1+m)P</a:t>
            </a:r>
            <a:r>
              <a:rPr lang="en-US" baseline="-25000" dirty="0" smtClean="0"/>
              <a:t>0</a:t>
            </a:r>
            <a:r>
              <a:rPr lang="en-US" dirty="0" smtClean="0"/>
              <a:t>]. </a:t>
            </a:r>
          </a:p>
        </p:txBody>
      </p:sp>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7</a:t>
            </a:fld>
            <a:endParaRPr lang="en-US"/>
          </a:p>
        </p:txBody>
      </p:sp>
      <p:pic>
        <p:nvPicPr>
          <p:cNvPr id="7" name="Picture 6" descr="Screen Shot 2013-11-20 at 5.48.19 PM.png"/>
          <p:cNvPicPr>
            <a:picLocks noChangeAspect="1"/>
          </p:cNvPicPr>
          <p:nvPr/>
        </p:nvPicPr>
        <p:blipFill rotWithShape="1">
          <a:blip r:embed="rId2">
            <a:extLst>
              <a:ext uri="{28A0092B-C50C-407E-A947-70E740481C1C}">
                <a14:useLocalDpi xmlns:a14="http://schemas.microsoft.com/office/drawing/2010/main" val="0"/>
              </a:ext>
            </a:extLst>
          </a:blip>
          <a:srcRect t="11436" b="15019"/>
          <a:stretch/>
        </p:blipFill>
        <p:spPr>
          <a:xfrm>
            <a:off x="474134" y="3903132"/>
            <a:ext cx="6193148" cy="601134"/>
          </a:xfrm>
          <a:prstGeom prst="rect">
            <a:avLst/>
          </a:prstGeom>
        </p:spPr>
      </p:pic>
      <p:pic>
        <p:nvPicPr>
          <p:cNvPr id="8" name="Picture 7" descr="Screen Shot 2013-11-20 at 6.1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163" y="4495798"/>
            <a:ext cx="732372" cy="425248"/>
          </a:xfrm>
          <a:prstGeom prst="rect">
            <a:avLst/>
          </a:prstGeom>
        </p:spPr>
      </p:pic>
    </p:spTree>
    <p:extLst>
      <p:ext uri="{BB962C8B-B14F-4D97-AF65-F5344CB8AC3E}">
        <p14:creationId xmlns:p14="http://schemas.microsoft.com/office/powerpoint/2010/main" val="394557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Optimizing the pion beamline (cont’d)</a:t>
            </a:r>
          </a:p>
        </p:txBody>
      </p:sp>
      <p:pic>
        <p:nvPicPr>
          <p:cNvPr id="7" name="Content Placeholder 6" descr="Screen Shot 2013-11-20 at 6.19.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4" r="301"/>
          <a:stretch/>
        </p:blipFill>
        <p:spPr>
          <a:xfrm>
            <a:off x="0" y="869369"/>
            <a:ext cx="8001000" cy="5256794"/>
          </a:xfrm>
        </p:spPr>
      </p:pic>
      <p:sp>
        <p:nvSpPr>
          <p:cNvPr id="4" name="Date Placeholder 3"/>
          <p:cNvSpPr>
            <a:spLocks noGrp="1"/>
          </p:cNvSpPr>
          <p:nvPr>
            <p:ph type="dt" sz="half" idx="10"/>
          </p:nvPr>
        </p:nvSpPr>
        <p:spPr/>
        <p:txBody>
          <a:bodyPr/>
          <a:lstStyle/>
          <a:p>
            <a:fld id="{C3883062-3980-1848-8D89-C016F195E9AD}" type="datetime1">
              <a:rPr lang="en-US" smtClean="0"/>
              <a:t>11/20/13</a:t>
            </a:fld>
            <a:endParaRPr lang="en-US"/>
          </a:p>
        </p:txBody>
      </p:sp>
      <p:sp>
        <p:nvSpPr>
          <p:cNvPr id="5" name="Footer Placeholder 4"/>
          <p:cNvSpPr>
            <a:spLocks noGrp="1"/>
          </p:cNvSpPr>
          <p:nvPr>
            <p:ph type="ftr" sz="quarter" idx="11"/>
          </p:nvPr>
        </p:nvSpPr>
        <p:spPr/>
        <p:txBody>
          <a:bodyPr/>
          <a:lstStyle/>
          <a:p>
            <a:r>
              <a:rPr lang="en-US" smtClean="0"/>
              <a:t>Ao Liu</a:t>
            </a:r>
            <a:endParaRPr lang="en-US"/>
          </a:p>
        </p:txBody>
      </p:sp>
      <p:sp>
        <p:nvSpPr>
          <p:cNvPr id="6" name="Slide Number Placeholder 5"/>
          <p:cNvSpPr>
            <a:spLocks noGrp="1"/>
          </p:cNvSpPr>
          <p:nvPr>
            <p:ph type="sldNum" sz="quarter" idx="12"/>
          </p:nvPr>
        </p:nvSpPr>
        <p:spPr/>
        <p:txBody>
          <a:bodyPr/>
          <a:lstStyle/>
          <a:p>
            <a:fld id="{01D6D781-B12D-B84E-9526-74FF54ED02D4}" type="slidenum">
              <a:rPr lang="en-US" smtClean="0"/>
              <a:t>8</a:t>
            </a:fld>
            <a:endParaRPr lang="en-US"/>
          </a:p>
        </p:txBody>
      </p:sp>
      <p:sp>
        <p:nvSpPr>
          <p:cNvPr id="8" name="Oval Callout 7"/>
          <p:cNvSpPr/>
          <p:nvPr/>
        </p:nvSpPr>
        <p:spPr>
          <a:xfrm>
            <a:off x="2973420" y="1439333"/>
            <a:ext cx="3930928" cy="711200"/>
          </a:xfrm>
          <a:prstGeom prst="wedgeEllipseCallout">
            <a:avLst>
              <a:gd name="adj1" fmla="val -25356"/>
              <a:gd name="adj2" fmla="val 1089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a=-3e-7, b=2.5e-3 in this case (38 cm </a:t>
            </a:r>
            <a:r>
              <a:rPr lang="en-US" sz="1600" dirty="0" err="1" smtClean="0"/>
              <a:t>inconel</a:t>
            </a:r>
            <a:r>
              <a:rPr lang="en-US" sz="1600" dirty="0" smtClean="0"/>
              <a:t>, after horn)</a:t>
            </a:r>
            <a:endParaRPr lang="en-US" sz="1600" dirty="0"/>
          </a:p>
        </p:txBody>
      </p:sp>
    </p:spTree>
    <p:extLst>
      <p:ext uri="{BB962C8B-B14F-4D97-AF65-F5344CB8AC3E}">
        <p14:creationId xmlns:p14="http://schemas.microsoft.com/office/powerpoint/2010/main" val="3976817861"/>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31060</TotalTime>
  <Words>1414</Words>
  <Application>Microsoft Macintosh PowerPoint</Application>
  <PresentationFormat>On-screen Show (4:3)</PresentationFormat>
  <Paragraphs>197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Presentation1</vt:lpstr>
      <vt:lpstr>nuSTORM Workshop -- Updates on pion beamline</vt:lpstr>
      <vt:lpstr>Modified Pion Beamline From Last Time</vt:lpstr>
      <vt:lpstr>Optimizing the pion beamline</vt:lpstr>
      <vt:lpstr>Optimizing the pion beamline (cont’d)</vt:lpstr>
      <vt:lpstr>Optimizing the pion beamline (cont’d)</vt:lpstr>
      <vt:lpstr>Optimizing the pion beamline (cont’d)</vt:lpstr>
      <vt:lpstr>Optimizing the pion beamline (cont’d)</vt:lpstr>
      <vt:lpstr>Optimizing the pion beamline (cont’d)</vt:lpstr>
      <vt:lpstr>Optimizing the pion beamline (cont’d)</vt:lpstr>
      <vt:lpstr>Cont’d</vt:lpstr>
      <vt:lpstr>Cont’d</vt:lpstr>
      <vt:lpstr>Cont’d</vt:lpstr>
      <vt:lpstr>Short conclusion</vt:lpstr>
      <vt:lpstr>To Optimize the Horn</vt:lpstr>
      <vt:lpstr>Feasible TWISS range that can be matched under our constraints</vt:lpstr>
      <vt:lpstr>pyGAmpi</vt:lpstr>
      <vt:lpstr>pyGAmpi (Cont’d)</vt:lpstr>
      <vt:lpstr>Application of pyGAmpi on our horn studies</vt:lpstr>
      <vt:lpstr>Horn Modeling in CST</vt:lpstr>
      <vt:lpstr>Horn Modeling in CST</vt:lpstr>
      <vt:lpstr>Moving 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Ao Liu</dc:creator>
  <cp:lastModifiedBy>Frank Ao Liu</cp:lastModifiedBy>
  <cp:revision>564</cp:revision>
  <dcterms:created xsi:type="dcterms:W3CDTF">2013-01-27T05:42:24Z</dcterms:created>
  <dcterms:modified xsi:type="dcterms:W3CDTF">2013-11-21T16:04:46Z</dcterms:modified>
</cp:coreProperties>
</file>