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2" r:id="rId7"/>
    <p:sldId id="261" r:id="rId8"/>
    <p:sldId id="263" r:id="rId9"/>
    <p:sldId id="264" r:id="rId10"/>
    <p:sldId id="265" r:id="rId11"/>
    <p:sldId id="266" r:id="rId12"/>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120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862B2D-6FE0-4650-BD1C-8BF579C7045A}" type="datetimeFigureOut">
              <a:rPr lang="en-US" smtClean="0"/>
              <a:t>9/30/2013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EF680-C3D8-4413-B957-CFAACD805DED}" type="slidenum">
              <a:rPr lang="en-US" smtClean="0"/>
              <a:t>‹#›</a:t>
            </a:fld>
            <a:endParaRPr lang="en-US"/>
          </a:p>
        </p:txBody>
      </p:sp>
    </p:spTree>
    <p:extLst>
      <p:ext uri="{BB962C8B-B14F-4D97-AF65-F5344CB8AC3E}">
        <p14:creationId xmlns:p14="http://schemas.microsoft.com/office/powerpoint/2010/main" val="4104668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62B2D-6FE0-4650-BD1C-8BF579C7045A}" type="datetimeFigureOut">
              <a:rPr lang="en-US" smtClean="0"/>
              <a:t>9/30/2013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EF680-C3D8-4413-B957-CFAACD805DED}" type="slidenum">
              <a:rPr lang="en-US" smtClean="0"/>
              <a:t>‹#›</a:t>
            </a:fld>
            <a:endParaRPr lang="en-US"/>
          </a:p>
        </p:txBody>
      </p:sp>
    </p:spTree>
    <p:extLst>
      <p:ext uri="{BB962C8B-B14F-4D97-AF65-F5344CB8AC3E}">
        <p14:creationId xmlns:p14="http://schemas.microsoft.com/office/powerpoint/2010/main" val="28709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62B2D-6FE0-4650-BD1C-8BF579C7045A}" type="datetimeFigureOut">
              <a:rPr lang="en-US" smtClean="0"/>
              <a:t>9/30/2013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EF680-C3D8-4413-B957-CFAACD805DED}" type="slidenum">
              <a:rPr lang="en-US" smtClean="0"/>
              <a:t>‹#›</a:t>
            </a:fld>
            <a:endParaRPr lang="en-US"/>
          </a:p>
        </p:txBody>
      </p:sp>
    </p:spTree>
    <p:extLst>
      <p:ext uri="{BB962C8B-B14F-4D97-AF65-F5344CB8AC3E}">
        <p14:creationId xmlns:p14="http://schemas.microsoft.com/office/powerpoint/2010/main" val="427168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62B2D-6FE0-4650-BD1C-8BF579C7045A}" type="datetimeFigureOut">
              <a:rPr lang="en-US" smtClean="0"/>
              <a:t>9/30/2013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EF680-C3D8-4413-B957-CFAACD805DED}" type="slidenum">
              <a:rPr lang="en-US" smtClean="0"/>
              <a:t>‹#›</a:t>
            </a:fld>
            <a:endParaRPr lang="en-US"/>
          </a:p>
        </p:txBody>
      </p:sp>
    </p:spTree>
    <p:extLst>
      <p:ext uri="{BB962C8B-B14F-4D97-AF65-F5344CB8AC3E}">
        <p14:creationId xmlns:p14="http://schemas.microsoft.com/office/powerpoint/2010/main" val="4174361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862B2D-6FE0-4650-BD1C-8BF579C7045A}" type="datetimeFigureOut">
              <a:rPr lang="en-US" smtClean="0"/>
              <a:t>9/30/2013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EF680-C3D8-4413-B957-CFAACD805DED}" type="slidenum">
              <a:rPr lang="en-US" smtClean="0"/>
              <a:t>‹#›</a:t>
            </a:fld>
            <a:endParaRPr lang="en-US"/>
          </a:p>
        </p:txBody>
      </p:sp>
    </p:spTree>
    <p:extLst>
      <p:ext uri="{BB962C8B-B14F-4D97-AF65-F5344CB8AC3E}">
        <p14:creationId xmlns:p14="http://schemas.microsoft.com/office/powerpoint/2010/main" val="3216203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862B2D-6FE0-4650-BD1C-8BF579C7045A}" type="datetimeFigureOut">
              <a:rPr lang="en-US" smtClean="0"/>
              <a:t>9/30/2013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EF680-C3D8-4413-B957-CFAACD805DED}" type="slidenum">
              <a:rPr lang="en-US" smtClean="0"/>
              <a:t>‹#›</a:t>
            </a:fld>
            <a:endParaRPr lang="en-US"/>
          </a:p>
        </p:txBody>
      </p:sp>
    </p:spTree>
    <p:extLst>
      <p:ext uri="{BB962C8B-B14F-4D97-AF65-F5344CB8AC3E}">
        <p14:creationId xmlns:p14="http://schemas.microsoft.com/office/powerpoint/2010/main" val="44147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862B2D-6FE0-4650-BD1C-8BF579C7045A}" type="datetimeFigureOut">
              <a:rPr lang="en-US" smtClean="0"/>
              <a:t>9/30/2013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8EF680-C3D8-4413-B957-CFAACD805DED}" type="slidenum">
              <a:rPr lang="en-US" smtClean="0"/>
              <a:t>‹#›</a:t>
            </a:fld>
            <a:endParaRPr lang="en-US"/>
          </a:p>
        </p:txBody>
      </p:sp>
    </p:spTree>
    <p:extLst>
      <p:ext uri="{BB962C8B-B14F-4D97-AF65-F5344CB8AC3E}">
        <p14:creationId xmlns:p14="http://schemas.microsoft.com/office/powerpoint/2010/main" val="3972036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862B2D-6FE0-4650-BD1C-8BF579C7045A}" type="datetimeFigureOut">
              <a:rPr lang="en-US" smtClean="0"/>
              <a:t>9/30/2013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8EF680-C3D8-4413-B957-CFAACD805DED}" type="slidenum">
              <a:rPr lang="en-US" smtClean="0"/>
              <a:t>‹#›</a:t>
            </a:fld>
            <a:endParaRPr lang="en-US"/>
          </a:p>
        </p:txBody>
      </p:sp>
    </p:spTree>
    <p:extLst>
      <p:ext uri="{BB962C8B-B14F-4D97-AF65-F5344CB8AC3E}">
        <p14:creationId xmlns:p14="http://schemas.microsoft.com/office/powerpoint/2010/main" val="52698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62B2D-6FE0-4650-BD1C-8BF579C7045A}" type="datetimeFigureOut">
              <a:rPr lang="en-US" smtClean="0"/>
              <a:t>9/30/2013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8EF680-C3D8-4413-B957-CFAACD805DED}" type="slidenum">
              <a:rPr lang="en-US" smtClean="0"/>
              <a:t>‹#›</a:t>
            </a:fld>
            <a:endParaRPr lang="en-US"/>
          </a:p>
        </p:txBody>
      </p:sp>
    </p:spTree>
    <p:extLst>
      <p:ext uri="{BB962C8B-B14F-4D97-AF65-F5344CB8AC3E}">
        <p14:creationId xmlns:p14="http://schemas.microsoft.com/office/powerpoint/2010/main" val="256673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862B2D-6FE0-4650-BD1C-8BF579C7045A}" type="datetimeFigureOut">
              <a:rPr lang="en-US" smtClean="0"/>
              <a:t>9/30/2013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EF680-C3D8-4413-B957-CFAACD805DED}" type="slidenum">
              <a:rPr lang="en-US" smtClean="0"/>
              <a:t>‹#›</a:t>
            </a:fld>
            <a:endParaRPr lang="en-US"/>
          </a:p>
        </p:txBody>
      </p:sp>
    </p:spTree>
    <p:extLst>
      <p:ext uri="{BB962C8B-B14F-4D97-AF65-F5344CB8AC3E}">
        <p14:creationId xmlns:p14="http://schemas.microsoft.com/office/powerpoint/2010/main" val="1245899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862B2D-6FE0-4650-BD1C-8BF579C7045A}" type="datetimeFigureOut">
              <a:rPr lang="en-US" smtClean="0"/>
              <a:t>9/30/2013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EF680-C3D8-4413-B957-CFAACD805DED}" type="slidenum">
              <a:rPr lang="en-US" smtClean="0"/>
              <a:t>‹#›</a:t>
            </a:fld>
            <a:endParaRPr lang="en-US"/>
          </a:p>
        </p:txBody>
      </p:sp>
    </p:spTree>
    <p:extLst>
      <p:ext uri="{BB962C8B-B14F-4D97-AF65-F5344CB8AC3E}">
        <p14:creationId xmlns:p14="http://schemas.microsoft.com/office/powerpoint/2010/main" val="1969157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62B2D-6FE0-4650-BD1C-8BF579C7045A}" type="datetimeFigureOut">
              <a:rPr lang="en-US" smtClean="0"/>
              <a:t>9/30/2013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EF680-C3D8-4413-B957-CFAACD805DED}" type="slidenum">
              <a:rPr lang="en-US" smtClean="0"/>
              <a:t>‹#›</a:t>
            </a:fld>
            <a:endParaRPr lang="en-US"/>
          </a:p>
        </p:txBody>
      </p:sp>
    </p:spTree>
    <p:extLst>
      <p:ext uri="{BB962C8B-B14F-4D97-AF65-F5344CB8AC3E}">
        <p14:creationId xmlns:p14="http://schemas.microsoft.com/office/powerpoint/2010/main" val="4105362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Fermilab Limited Scope</a:t>
            </a:r>
            <a:br>
              <a:rPr lang="en-US" dirty="0" smtClean="0"/>
            </a:br>
            <a:r>
              <a:rPr lang="en-US" dirty="0" smtClean="0"/>
              <a:t>Accelerator Readiness Review Plan</a:t>
            </a:r>
            <a:endParaRPr lang="en-US" dirty="0"/>
          </a:p>
        </p:txBody>
      </p:sp>
      <p:sp>
        <p:nvSpPr>
          <p:cNvPr id="3" name="Subtitle 2"/>
          <p:cNvSpPr>
            <a:spLocks noGrp="1"/>
          </p:cNvSpPr>
          <p:nvPr>
            <p:ph type="subTitle" idx="1"/>
          </p:nvPr>
        </p:nvSpPr>
        <p:spPr>
          <a:xfrm>
            <a:off x="1066800" y="3886200"/>
            <a:ext cx="6934200" cy="1752600"/>
          </a:xfrm>
        </p:spPr>
        <p:txBody>
          <a:bodyPr>
            <a:normAutofit fontScale="92500"/>
          </a:bodyPr>
          <a:lstStyle/>
          <a:p>
            <a:r>
              <a:rPr lang="en-US" dirty="0" smtClean="0"/>
              <a:t>Technical Breakout Session 3B</a:t>
            </a:r>
          </a:p>
          <a:p>
            <a:r>
              <a:rPr lang="en-US" dirty="0" smtClean="0"/>
              <a:t>Safety Configuration Management (SCM)</a:t>
            </a:r>
          </a:p>
          <a:p>
            <a:r>
              <a:rPr lang="en-US" dirty="0" smtClean="0"/>
              <a:t>Gary Lauten, Chuck Worel</a:t>
            </a:r>
            <a:endParaRPr lang="en-US" dirty="0"/>
          </a:p>
        </p:txBody>
      </p:sp>
    </p:spTree>
    <p:extLst>
      <p:ext uri="{BB962C8B-B14F-4D97-AF65-F5344CB8AC3E}">
        <p14:creationId xmlns:p14="http://schemas.microsoft.com/office/powerpoint/2010/main" val="1185021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black"/>
                </a:solidFill>
              </a:rPr>
              <a:t>Safety Configuration Management</a:t>
            </a:r>
            <a:endParaRPr lang="en-US" dirty="0"/>
          </a:p>
        </p:txBody>
      </p:sp>
      <p:sp>
        <p:nvSpPr>
          <p:cNvPr id="3" name="Content Placeholder 2"/>
          <p:cNvSpPr>
            <a:spLocks noGrp="1"/>
          </p:cNvSpPr>
          <p:nvPr>
            <p:ph idx="1"/>
          </p:nvPr>
        </p:nvSpPr>
        <p:spPr/>
        <p:txBody>
          <a:bodyPr>
            <a:normAutofit/>
          </a:bodyPr>
          <a:lstStyle/>
          <a:p>
            <a:pPr marL="0" lvl="0" indent="457200">
              <a:buNone/>
            </a:pPr>
            <a:r>
              <a:rPr lang="en-US" sz="2000" b="1" u="sng" dirty="0" smtClean="0">
                <a:solidFill>
                  <a:prstClr val="black"/>
                </a:solidFill>
              </a:rPr>
              <a:t>Radiation Safety Interlock System:</a:t>
            </a:r>
            <a:r>
              <a:rPr lang="en-US" sz="2000" dirty="0">
                <a:solidFill>
                  <a:prstClr val="black"/>
                </a:solidFill>
              </a:rPr>
              <a:t/>
            </a:r>
            <a:br>
              <a:rPr lang="en-US" sz="2000" dirty="0">
                <a:solidFill>
                  <a:prstClr val="black"/>
                </a:solidFill>
              </a:rPr>
            </a:br>
            <a:endParaRPr lang="en-US" sz="2000" dirty="0">
              <a:solidFill>
                <a:prstClr val="black"/>
              </a:solidFill>
            </a:endParaRPr>
          </a:p>
          <a:p>
            <a:pPr marL="914400" lvl="0" indent="-914400">
              <a:buNone/>
            </a:pPr>
            <a:r>
              <a:rPr lang="en-US" sz="2000" dirty="0">
                <a:solidFill>
                  <a:prstClr val="black"/>
                </a:solidFill>
              </a:rPr>
              <a:t>	</a:t>
            </a:r>
            <a:r>
              <a:rPr lang="en-US" sz="2000" dirty="0" smtClean="0">
                <a:solidFill>
                  <a:prstClr val="black"/>
                </a:solidFill>
              </a:rPr>
              <a:t>-Interlocks are tested at 6 month intervals.</a:t>
            </a:r>
            <a:br>
              <a:rPr lang="en-US" sz="2000" dirty="0" smtClean="0">
                <a:solidFill>
                  <a:prstClr val="black"/>
                </a:solidFill>
              </a:rPr>
            </a:br>
            <a:endParaRPr lang="en-US" sz="2000" dirty="0">
              <a:solidFill>
                <a:prstClr val="black"/>
              </a:solidFill>
            </a:endParaRPr>
          </a:p>
          <a:p>
            <a:pPr marL="914400" lvl="0" indent="-914400">
              <a:buNone/>
            </a:pPr>
            <a:r>
              <a:rPr lang="en-US" sz="2000" dirty="0">
                <a:solidFill>
                  <a:prstClr val="black"/>
                </a:solidFill>
              </a:rPr>
              <a:t>	</a:t>
            </a:r>
            <a:r>
              <a:rPr lang="en-US" sz="2000" dirty="0" smtClean="0">
                <a:solidFill>
                  <a:prstClr val="black"/>
                </a:solidFill>
              </a:rPr>
              <a:t>-Completed test results are given to the ADES&amp;H Department Head for review and concurrence (sign-off), then given to the ADRSO for logging in the completed tests into an ADRSO database.</a:t>
            </a:r>
            <a:br>
              <a:rPr lang="en-US" sz="2000" dirty="0" smtClean="0">
                <a:solidFill>
                  <a:prstClr val="black"/>
                </a:solidFill>
              </a:rPr>
            </a:br>
            <a:endParaRPr lang="en-US" sz="2000" dirty="0" smtClean="0">
              <a:solidFill>
                <a:prstClr val="black"/>
              </a:solidFill>
            </a:endParaRPr>
          </a:p>
          <a:p>
            <a:pPr marL="914400" lvl="0" indent="-914400">
              <a:buNone/>
            </a:pPr>
            <a:r>
              <a:rPr lang="en-US" sz="2000" dirty="0">
                <a:solidFill>
                  <a:prstClr val="black"/>
                </a:solidFill>
              </a:rPr>
              <a:t>	</a:t>
            </a:r>
            <a:r>
              <a:rPr lang="en-US" sz="2000" dirty="0" smtClean="0">
                <a:solidFill>
                  <a:prstClr val="black"/>
                </a:solidFill>
              </a:rPr>
              <a:t>-The ADRSO then gives the test results to the ESH&amp;Q section for records retention.</a:t>
            </a:r>
          </a:p>
          <a:p>
            <a:pPr marL="914400" lvl="0" indent="-914400">
              <a:buNone/>
            </a:pPr>
            <a:r>
              <a:rPr lang="en-US" sz="1300" dirty="0">
                <a:solidFill>
                  <a:prstClr val="black"/>
                </a:solidFill>
              </a:rPr>
              <a:t/>
            </a:r>
            <a:br>
              <a:rPr lang="en-US" sz="1300" dirty="0">
                <a:solidFill>
                  <a:prstClr val="black"/>
                </a:solidFill>
              </a:rPr>
            </a:br>
            <a:r>
              <a:rPr lang="en-US" sz="1300" dirty="0">
                <a:solidFill>
                  <a:prstClr val="black"/>
                </a:solidFill>
              </a:rPr>
              <a:t/>
            </a:r>
            <a:br>
              <a:rPr lang="en-US" sz="1300" dirty="0">
                <a:solidFill>
                  <a:prstClr val="black"/>
                </a:solidFill>
              </a:rPr>
            </a:br>
            <a:endParaRPr lang="en-US" sz="1300" dirty="0">
              <a:solidFill>
                <a:prstClr val="black"/>
              </a:solidFill>
            </a:endParaRPr>
          </a:p>
          <a:p>
            <a:pPr marL="0" indent="0">
              <a:buNone/>
            </a:pPr>
            <a:endParaRPr lang="en-US" dirty="0"/>
          </a:p>
        </p:txBody>
      </p:sp>
    </p:spTree>
    <p:extLst>
      <p:ext uri="{BB962C8B-B14F-4D97-AF65-F5344CB8AC3E}">
        <p14:creationId xmlns:p14="http://schemas.microsoft.com/office/powerpoint/2010/main" val="3952838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prstClr val="black"/>
                </a:solidFill>
              </a:rPr>
              <a:t>Safety Configuration </a:t>
            </a:r>
            <a:r>
              <a:rPr lang="en-US" sz="2800" dirty="0" smtClean="0">
                <a:solidFill>
                  <a:prstClr val="black"/>
                </a:solidFill>
              </a:rPr>
              <a:t>Management</a:t>
            </a:r>
            <a:br>
              <a:rPr lang="en-US" sz="2800" dirty="0" smtClean="0">
                <a:solidFill>
                  <a:prstClr val="black"/>
                </a:solidFill>
              </a:rPr>
            </a:br>
            <a:r>
              <a:rPr lang="en-US" sz="2000" dirty="0" smtClean="0">
                <a:solidFill>
                  <a:prstClr val="black"/>
                </a:solidFill>
              </a:rPr>
              <a:t>Example page of ADRSO Configuration Control log</a:t>
            </a:r>
            <a:endParaRPr lang="en-US" sz="2000" dirty="0"/>
          </a:p>
        </p:txBody>
      </p:sp>
      <p:sp>
        <p:nvSpPr>
          <p:cNvPr id="3" name="Content Placeholder 2"/>
          <p:cNvSpPr>
            <a:spLocks noGrp="1"/>
          </p:cNvSpPr>
          <p:nvPr>
            <p:ph idx="1"/>
          </p:nvPr>
        </p:nvSpPr>
        <p:spPr/>
        <p:txBody>
          <a:bodyPr>
            <a:normAutofit/>
          </a:bodyPr>
          <a:lstStyle/>
          <a:p>
            <a:pPr marL="914400" lvl="0" indent="-914400">
              <a:buNone/>
            </a:pPr>
            <a:r>
              <a:rPr lang="en-US" sz="1300" dirty="0">
                <a:solidFill>
                  <a:prstClr val="black"/>
                </a:solidFill>
              </a:rPr>
              <a:t/>
            </a:r>
            <a:br>
              <a:rPr lang="en-US" sz="1300" dirty="0">
                <a:solidFill>
                  <a:prstClr val="black"/>
                </a:solidFill>
              </a:rPr>
            </a:br>
            <a:r>
              <a:rPr lang="en-US" sz="1300" dirty="0">
                <a:solidFill>
                  <a:prstClr val="black"/>
                </a:solidFill>
              </a:rPr>
              <a:t/>
            </a:r>
            <a:br>
              <a:rPr lang="en-US" sz="1300" dirty="0">
                <a:solidFill>
                  <a:prstClr val="black"/>
                </a:solidFill>
              </a:rPr>
            </a:br>
            <a:endParaRPr lang="en-US" sz="1300" dirty="0">
              <a:solidFill>
                <a:prstClr val="black"/>
              </a:solidFill>
            </a:endParaRPr>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0651" y="1371600"/>
            <a:ext cx="4021779" cy="5203680"/>
          </a:xfrm>
          <a:prstGeom prst="rect">
            <a:avLst/>
          </a:prstGeom>
        </p:spPr>
      </p:pic>
    </p:spTree>
    <p:extLst>
      <p:ext uri="{BB962C8B-B14F-4D97-AF65-F5344CB8AC3E}">
        <p14:creationId xmlns:p14="http://schemas.microsoft.com/office/powerpoint/2010/main" val="3063630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Safety Configuration Management</a:t>
            </a:r>
            <a:endParaRPr lang="en-US" sz="2800" dirty="0"/>
          </a:p>
        </p:txBody>
      </p:sp>
      <p:sp>
        <p:nvSpPr>
          <p:cNvPr id="3" name="Content Placeholder 2"/>
          <p:cNvSpPr>
            <a:spLocks noGrp="1"/>
          </p:cNvSpPr>
          <p:nvPr>
            <p:ph idx="1"/>
          </p:nvPr>
        </p:nvSpPr>
        <p:spPr/>
        <p:txBody>
          <a:bodyPr>
            <a:normAutofit/>
          </a:bodyPr>
          <a:lstStyle/>
          <a:p>
            <a:r>
              <a:rPr lang="en-US" sz="2000" dirty="0"/>
              <a:t>Main Injector enclosure safety system required no changes for the increase of beam intensity</a:t>
            </a:r>
          </a:p>
          <a:p>
            <a:r>
              <a:rPr lang="en-US" sz="2000" dirty="0"/>
              <a:t>Radiation monitors (Chipmunks &amp; Radiation Monitor Cards) were installed in Main Injector service buildings based on Interlock Change Request &amp; Radiation Monitor Change / Request forms generated by the RSO due in the case to this increase in beam intensity</a:t>
            </a:r>
          </a:p>
          <a:p>
            <a:r>
              <a:rPr lang="en-US" sz="2000" dirty="0"/>
              <a:t>Chipmunks &amp; Radiation Monitor Cards are part of the standard Radiation Safety Interlock System used throughout the lab</a:t>
            </a:r>
          </a:p>
          <a:p>
            <a:r>
              <a:rPr lang="en-US" sz="2000" dirty="0"/>
              <a:t>All Radiation Safety Interlock Systems are tested using an approved test procedure at six month intervals </a:t>
            </a:r>
            <a:endParaRPr lang="en-US" sz="2000" dirty="0" smtClean="0"/>
          </a:p>
          <a:p>
            <a:r>
              <a:rPr lang="en-US" sz="2000" dirty="0" smtClean="0"/>
              <a:t>The ADRSO reviews test results and periodically performs an independent review of test schedules, and provides completed test results to the ESH&amp;Q Section.   </a:t>
            </a:r>
            <a:endParaRPr lang="en-US" sz="2000" dirty="0"/>
          </a:p>
        </p:txBody>
      </p:sp>
    </p:spTree>
    <p:extLst>
      <p:ext uri="{BB962C8B-B14F-4D97-AF65-F5344CB8AC3E}">
        <p14:creationId xmlns:p14="http://schemas.microsoft.com/office/powerpoint/2010/main" val="1790005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prstClr val="black"/>
                </a:solidFill>
              </a:rPr>
              <a:t>Safety Configuration Management</a:t>
            </a:r>
            <a:endParaRPr lang="en-US" sz="3200" dirty="0"/>
          </a:p>
        </p:txBody>
      </p:sp>
      <p:sp>
        <p:nvSpPr>
          <p:cNvPr id="3" name="Content Placeholder 2"/>
          <p:cNvSpPr>
            <a:spLocks noGrp="1"/>
          </p:cNvSpPr>
          <p:nvPr>
            <p:ph idx="1"/>
          </p:nvPr>
        </p:nvSpPr>
        <p:spPr/>
        <p:txBody>
          <a:bodyPr>
            <a:normAutofit/>
          </a:bodyPr>
          <a:lstStyle/>
          <a:p>
            <a:pPr marL="457200" indent="-457200"/>
            <a:r>
              <a:rPr lang="en-US" sz="2400" dirty="0" smtClean="0"/>
              <a:t>Chipmunk radiation monitors are calibrated annually.  </a:t>
            </a:r>
          </a:p>
          <a:p>
            <a:pPr marL="457200" indent="-457200"/>
            <a:r>
              <a:rPr lang="en-US" sz="2400" dirty="0" smtClean="0"/>
              <a:t>Changes to the Radiation Safety Interlock System are performed according to procedure ADSP-10-0103 </a:t>
            </a:r>
            <a:r>
              <a:rPr lang="en-US" sz="2400" i="1" dirty="0" smtClean="0"/>
              <a:t>Radiation Interlock Modification Procedure.</a:t>
            </a:r>
          </a:p>
          <a:p>
            <a:pPr marL="457200" indent="-457200"/>
            <a:r>
              <a:rPr lang="en-US" sz="2400" dirty="0" smtClean="0"/>
              <a:t>The ADRSO initiates the interlock change request.</a:t>
            </a:r>
          </a:p>
          <a:p>
            <a:pPr marL="457200" indent="-457200"/>
            <a:endParaRPr lang="en-US" sz="2400" dirty="0" smtClean="0"/>
          </a:p>
        </p:txBody>
      </p:sp>
    </p:spTree>
    <p:extLst>
      <p:ext uri="{BB962C8B-B14F-4D97-AF65-F5344CB8AC3E}">
        <p14:creationId xmlns:p14="http://schemas.microsoft.com/office/powerpoint/2010/main" val="2082931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prstClr val="black"/>
                </a:solidFill>
              </a:rPr>
              <a:t>Safety Configuration Management</a:t>
            </a:r>
            <a:endParaRPr lang="en-US" sz="2800" dirty="0"/>
          </a:p>
        </p:txBody>
      </p:sp>
      <p:sp>
        <p:nvSpPr>
          <p:cNvPr id="3" name="Content Placeholder 2"/>
          <p:cNvSpPr>
            <a:spLocks noGrp="1"/>
          </p:cNvSpPr>
          <p:nvPr>
            <p:ph idx="4294967295"/>
          </p:nvPr>
        </p:nvSpPr>
        <p:spPr>
          <a:xfrm>
            <a:off x="381000" y="1219200"/>
            <a:ext cx="8153400" cy="5334000"/>
          </a:xfrm>
        </p:spPr>
        <p:txBody>
          <a:bodyPr>
            <a:normAutofit fontScale="25000" lnSpcReduction="20000"/>
          </a:bodyPr>
          <a:lstStyle/>
          <a:p>
            <a:pPr marL="0" indent="457200">
              <a:buNone/>
            </a:pPr>
            <a:r>
              <a:rPr lang="en-US" sz="5600" b="1" u="sng" dirty="0" smtClean="0"/>
              <a:t>Permanent shielding including labyrinths:</a:t>
            </a:r>
            <a:r>
              <a:rPr lang="en-US" sz="5600" dirty="0" smtClean="0"/>
              <a:t/>
            </a:r>
            <a:br>
              <a:rPr lang="en-US" sz="5600" dirty="0" smtClean="0"/>
            </a:br>
            <a:endParaRPr lang="en-US" sz="5600" dirty="0" smtClean="0"/>
          </a:p>
          <a:p>
            <a:pPr marL="914400" indent="-914400">
              <a:buNone/>
            </a:pPr>
            <a:r>
              <a:rPr lang="en-US" sz="5600" dirty="0"/>
              <a:t>	</a:t>
            </a:r>
            <a:r>
              <a:rPr lang="en-US" sz="5600" dirty="0" smtClean="0"/>
              <a:t>-Accelerator Start-up documents include a sign-off sheet that certifies all shielding is in place.  It is signed by the Department Head, the ADRSO, and the AD Head.</a:t>
            </a:r>
          </a:p>
          <a:p>
            <a:pPr marL="914400" indent="-914400">
              <a:buNone/>
            </a:pPr>
            <a:r>
              <a:rPr lang="en-US" sz="5600" dirty="0"/>
              <a:t>	</a:t>
            </a:r>
            <a:endParaRPr lang="en-US" sz="5600" dirty="0" smtClean="0"/>
          </a:p>
          <a:p>
            <a:pPr marL="914400" indent="-914400">
              <a:buNone/>
            </a:pPr>
            <a:r>
              <a:rPr lang="en-US" sz="5600" dirty="0"/>
              <a:t>	</a:t>
            </a:r>
            <a:r>
              <a:rPr lang="en-US" sz="5600" dirty="0" smtClean="0"/>
              <a:t>-Permanent shielding is earthen berms.</a:t>
            </a:r>
            <a:br>
              <a:rPr lang="en-US" sz="5600" dirty="0" smtClean="0"/>
            </a:br>
            <a:endParaRPr lang="en-US" sz="5600" dirty="0" smtClean="0"/>
          </a:p>
          <a:p>
            <a:pPr marL="914400" indent="-914400">
              <a:buNone/>
            </a:pPr>
            <a:r>
              <a:rPr lang="en-US" sz="5600" dirty="0" smtClean="0"/>
              <a:t>	-All proposed excavations (JULIEs) are reviewed and approved by the ADRSO.</a:t>
            </a:r>
            <a:br>
              <a:rPr lang="en-US" sz="5600" dirty="0" smtClean="0"/>
            </a:br>
            <a:r>
              <a:rPr lang="en-US" sz="5600" dirty="0" smtClean="0"/>
              <a:t/>
            </a:r>
            <a:br>
              <a:rPr lang="en-US" sz="5600" dirty="0" smtClean="0"/>
            </a:br>
            <a:r>
              <a:rPr lang="en-US" sz="5600" dirty="0" smtClean="0"/>
              <a:t>-To preserve the integrity of the berms, Fermilab has a JULIE process wherein AD areas are excluded from the JULIE waiver process.</a:t>
            </a:r>
            <a:br>
              <a:rPr lang="en-US" sz="5600" dirty="0" smtClean="0"/>
            </a:br>
            <a:endParaRPr lang="en-US" sz="5600" dirty="0" smtClean="0"/>
          </a:p>
          <a:p>
            <a:pPr marL="914400" indent="-914400">
              <a:buNone/>
            </a:pPr>
            <a:r>
              <a:rPr lang="en-US" sz="5600" dirty="0"/>
              <a:t>	</a:t>
            </a:r>
            <a:r>
              <a:rPr lang="en-US" sz="5600" dirty="0" smtClean="0"/>
              <a:t>-No excavations that would compromise the shielding during beam operations are permitted.</a:t>
            </a:r>
            <a:br>
              <a:rPr lang="en-US" sz="5600" dirty="0" smtClean="0"/>
            </a:br>
            <a:r>
              <a:rPr lang="en-US" sz="5600" dirty="0" smtClean="0"/>
              <a:t/>
            </a:r>
            <a:br>
              <a:rPr lang="en-US" sz="5600" dirty="0" smtClean="0"/>
            </a:br>
            <a:r>
              <a:rPr lang="en-US" sz="5600" dirty="0" smtClean="0"/>
              <a:t>-Excavations that compromise the berm shielding require beam to be disabled.  The AD RSO applies configuration controls to prevent beam operations while the berm shielding is compromised.  This configuration control is documented in the configuration control log.</a:t>
            </a:r>
            <a:br>
              <a:rPr lang="en-US" sz="5600" dirty="0" smtClean="0"/>
            </a:br>
            <a:r>
              <a:rPr lang="en-US" sz="5600" dirty="0" smtClean="0"/>
              <a:t/>
            </a:r>
            <a:br>
              <a:rPr lang="en-US" sz="5600" dirty="0" smtClean="0"/>
            </a:br>
            <a:r>
              <a:rPr lang="en-US" sz="5600" dirty="0" smtClean="0"/>
              <a:t>-Shielding must be restored to equivalent or better elevations before beam operations can be resumed.  Berms are inspected visually, and Alignment and Metrology Group (AMG) may be requested to take survey elevation data and provide this data to the ADRSO.  The ADRSO will confirm that the berm shielding is acceptable before removing configuration controls to resume beam.</a:t>
            </a:r>
            <a:br>
              <a:rPr lang="en-US" sz="5600" dirty="0" smtClean="0"/>
            </a:br>
            <a:r>
              <a:rPr lang="en-US" sz="5600" dirty="0" smtClean="0"/>
              <a:t/>
            </a:r>
            <a:br>
              <a:rPr lang="en-US" sz="5600" dirty="0" smtClean="0"/>
            </a:br>
            <a:r>
              <a:rPr lang="en-US" sz="5600" dirty="0" smtClean="0"/>
              <a:t>-Labyrinths for the accelerator beam lines are typically permanent structures and cannot be altered.  </a:t>
            </a:r>
            <a:r>
              <a:rPr lang="en-US" sz="5600" dirty="0" err="1" smtClean="0"/>
              <a:t>NuMI</a:t>
            </a:r>
            <a:r>
              <a:rPr lang="en-US" sz="5600" dirty="0" smtClean="0"/>
              <a:t> Absorber room has a concrete block labyrinth, but it is not moved. </a:t>
            </a:r>
            <a:endParaRPr lang="en-US" dirty="0" smtClean="0"/>
          </a:p>
        </p:txBody>
      </p:sp>
    </p:spTree>
    <p:extLst>
      <p:ext uri="{BB962C8B-B14F-4D97-AF65-F5344CB8AC3E}">
        <p14:creationId xmlns:p14="http://schemas.microsoft.com/office/powerpoint/2010/main" val="216474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prstClr val="black"/>
                </a:solidFill>
              </a:rPr>
              <a:t>Safety Configuration Management</a:t>
            </a:r>
            <a:r>
              <a:rPr lang="en-US" dirty="0" smtClean="0"/>
              <a:t/>
            </a:r>
            <a:br>
              <a:rPr lang="en-US" dirty="0" smtClean="0"/>
            </a:br>
            <a:r>
              <a:rPr lang="en-US" sz="1600" dirty="0" smtClean="0"/>
              <a:t>MI-30 berm excavation to repair sump line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8933" y="1600200"/>
            <a:ext cx="624613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159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prstClr val="black"/>
                </a:solidFill>
              </a:rPr>
              <a:t>Safety Configuration Management</a:t>
            </a:r>
            <a:endParaRPr lang="en-US" sz="2800" dirty="0"/>
          </a:p>
        </p:txBody>
      </p:sp>
      <p:sp>
        <p:nvSpPr>
          <p:cNvPr id="3" name="Content Placeholder 2"/>
          <p:cNvSpPr>
            <a:spLocks noGrp="1"/>
          </p:cNvSpPr>
          <p:nvPr>
            <p:ph idx="4294967295"/>
          </p:nvPr>
        </p:nvSpPr>
        <p:spPr>
          <a:xfrm>
            <a:off x="381000" y="1219200"/>
            <a:ext cx="8153400" cy="5105400"/>
          </a:xfrm>
        </p:spPr>
        <p:txBody>
          <a:bodyPr>
            <a:normAutofit/>
          </a:bodyPr>
          <a:lstStyle/>
          <a:p>
            <a:pPr marL="0" indent="457200">
              <a:buNone/>
            </a:pPr>
            <a:r>
              <a:rPr lang="en-US" sz="1400" b="1" u="sng" dirty="0" smtClean="0"/>
              <a:t>Movable Shielding:</a:t>
            </a:r>
            <a:r>
              <a:rPr lang="en-US" sz="1400" dirty="0" smtClean="0"/>
              <a:t/>
            </a:r>
            <a:br>
              <a:rPr lang="en-US" sz="1400" dirty="0" smtClean="0"/>
            </a:br>
            <a:endParaRPr lang="en-US" sz="1400" dirty="0" smtClean="0"/>
          </a:p>
          <a:p>
            <a:pPr marL="914400" indent="-914400">
              <a:buNone/>
            </a:pPr>
            <a:r>
              <a:rPr lang="en-US" sz="1400" dirty="0"/>
              <a:t>	</a:t>
            </a:r>
            <a:r>
              <a:rPr lang="en-US" sz="1400" dirty="0" smtClean="0"/>
              <a:t>-Movable shielding is installed in </a:t>
            </a:r>
            <a:r>
              <a:rPr lang="en-US" sz="1400" dirty="0" err="1" smtClean="0"/>
              <a:t>NuMI</a:t>
            </a:r>
            <a:r>
              <a:rPr lang="en-US" sz="1400" dirty="0" smtClean="0"/>
              <a:t>.  It consists of a large stack of concrete blocks that can be moved, that shields the roll up door area downstairs at the bottom of the </a:t>
            </a:r>
            <a:r>
              <a:rPr lang="en-US" sz="1400" dirty="0" err="1" smtClean="0"/>
              <a:t>NuMI</a:t>
            </a:r>
            <a:r>
              <a:rPr lang="en-US" sz="1400" dirty="0" smtClean="0"/>
              <a:t> MI-65 elevator shaft.  It is chained and locked with an AD Radiation Safety padlock.  A sign is also posted that states “Do not move or disturb shielding, contact AD Radiation Safety.”</a:t>
            </a:r>
          </a:p>
          <a:p>
            <a:pPr marL="914400" indent="-914400">
              <a:buNone/>
            </a:pPr>
            <a:r>
              <a:rPr lang="en-US" sz="1400" dirty="0"/>
              <a:t>	</a:t>
            </a:r>
            <a:endParaRPr lang="en-US" sz="1400" dirty="0" smtClean="0"/>
          </a:p>
          <a:p>
            <a:pPr marL="914400" indent="-914400">
              <a:buNone/>
            </a:pPr>
            <a:r>
              <a:rPr lang="en-US" sz="1400" dirty="0"/>
              <a:t>	</a:t>
            </a:r>
            <a:r>
              <a:rPr lang="en-US" sz="1400" dirty="0" smtClean="0"/>
              <a:t>-The shield stack  is typically moved away from the roll up door during long shutdowns to allow access in and out of the </a:t>
            </a:r>
            <a:r>
              <a:rPr lang="en-US" sz="1400" dirty="0" err="1" smtClean="0"/>
              <a:t>NuMI</a:t>
            </a:r>
            <a:r>
              <a:rPr lang="en-US" sz="1400" dirty="0" smtClean="0"/>
              <a:t> Target Hall to the elevator shaft. Contractors are needed to move the massive stack.  </a:t>
            </a:r>
            <a:br>
              <a:rPr lang="en-US" sz="1400" dirty="0" smtClean="0"/>
            </a:br>
            <a:r>
              <a:rPr lang="en-US" sz="1400" dirty="0" smtClean="0"/>
              <a:t/>
            </a:r>
            <a:br>
              <a:rPr lang="en-US" sz="1400" dirty="0" smtClean="0"/>
            </a:br>
            <a:r>
              <a:rPr lang="en-US" sz="1400" dirty="0" smtClean="0"/>
              <a:t>-The shield stacks are chained and locked with an AD Radiation Safety padlock.  Before removing the padlock and chain, the ADRSO effects configuration control on an appropriate device to prevent beam operations.  It is documented in the Configuration Control log that a configuration control has been applied, and why, and what must occur before removing the configuration control</a:t>
            </a:r>
            <a:r>
              <a:rPr lang="en-US" sz="1400" dirty="0"/>
              <a:t>. </a:t>
            </a:r>
            <a:r>
              <a:rPr lang="en-US" sz="1400" dirty="0" smtClean="0"/>
              <a:t> Large </a:t>
            </a:r>
            <a:r>
              <a:rPr lang="en-US" sz="1400" dirty="0"/>
              <a:t>equipment and components are then moved through the open roll up door. </a:t>
            </a:r>
            <a:r>
              <a:rPr lang="en-US" sz="1400" dirty="0" smtClean="0"/>
              <a:t/>
            </a:r>
            <a:br>
              <a:rPr lang="en-US" sz="1400" dirty="0" smtClean="0"/>
            </a:br>
            <a:r>
              <a:rPr lang="en-US" sz="1400" dirty="0" smtClean="0"/>
              <a:t/>
            </a:r>
            <a:br>
              <a:rPr lang="en-US" sz="1400" dirty="0" smtClean="0"/>
            </a:br>
            <a:r>
              <a:rPr lang="en-US" sz="1400" dirty="0" smtClean="0"/>
              <a:t>-Before resuming beam operations after a shutdown, a walkthrough is completed and all configuration locks are verified to be in place. </a:t>
            </a:r>
          </a:p>
          <a:p>
            <a:pPr marL="1828800" indent="-1828800">
              <a:buNone/>
            </a:pPr>
            <a:r>
              <a:rPr lang="en-US" dirty="0" smtClean="0"/>
              <a:t>  </a:t>
            </a:r>
          </a:p>
        </p:txBody>
      </p:sp>
    </p:spTree>
    <p:extLst>
      <p:ext uri="{BB962C8B-B14F-4D97-AF65-F5344CB8AC3E}">
        <p14:creationId xmlns:p14="http://schemas.microsoft.com/office/powerpoint/2010/main" val="234297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prstClr val="black"/>
                </a:solidFill>
              </a:rPr>
              <a:t>Safety Configuration Management</a:t>
            </a:r>
            <a:r>
              <a:rPr lang="en-US" sz="2800" dirty="0" smtClean="0"/>
              <a:t/>
            </a:r>
            <a:br>
              <a:rPr lang="en-US" sz="2800" dirty="0" smtClean="0"/>
            </a:br>
            <a:r>
              <a:rPr lang="en-US" sz="1400" dirty="0" err="1" smtClean="0"/>
              <a:t>NuMI</a:t>
            </a:r>
            <a:r>
              <a:rPr lang="en-US" sz="1400" dirty="0" smtClean="0"/>
              <a:t> MI-65 Roll Up Door Shield Stack</a:t>
            </a: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7668" y="1600200"/>
            <a:ext cx="8028664" cy="4525963"/>
          </a:xfrm>
        </p:spPr>
      </p:pic>
    </p:spTree>
    <p:extLst>
      <p:ext uri="{BB962C8B-B14F-4D97-AF65-F5344CB8AC3E}">
        <p14:creationId xmlns:p14="http://schemas.microsoft.com/office/powerpoint/2010/main" val="2205297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prstClr val="black"/>
                </a:solidFill>
              </a:rPr>
              <a:t>Safety Configuration Management</a:t>
            </a:r>
            <a:endParaRPr lang="en-US" sz="2800" dirty="0"/>
          </a:p>
        </p:txBody>
      </p:sp>
      <p:sp>
        <p:nvSpPr>
          <p:cNvPr id="3" name="Content Placeholder 2"/>
          <p:cNvSpPr>
            <a:spLocks noGrp="1"/>
          </p:cNvSpPr>
          <p:nvPr>
            <p:ph idx="1"/>
          </p:nvPr>
        </p:nvSpPr>
        <p:spPr/>
        <p:txBody>
          <a:bodyPr>
            <a:normAutofit fontScale="62500" lnSpcReduction="20000"/>
          </a:bodyPr>
          <a:lstStyle/>
          <a:p>
            <a:pPr marL="0" indent="457200">
              <a:buNone/>
            </a:pPr>
            <a:r>
              <a:rPr lang="en-US" b="1" u="sng" dirty="0" smtClean="0"/>
              <a:t>Penetration shielding:</a:t>
            </a:r>
            <a:r>
              <a:rPr lang="en-US" dirty="0" smtClean="0"/>
              <a:t/>
            </a:r>
            <a:br>
              <a:rPr lang="en-US" dirty="0" smtClean="0"/>
            </a:br>
            <a:endParaRPr lang="en-US" dirty="0" smtClean="0"/>
          </a:p>
          <a:p>
            <a:pPr marL="914400" indent="-914400">
              <a:buNone/>
            </a:pPr>
            <a:r>
              <a:rPr lang="en-US" dirty="0" smtClean="0"/>
              <a:t>	-There are many penetrations for Main Injector.  Penetrations may have polyethylene beads, sand, or steel/concrete plugs for site risers, utility and electrical penetrations, and LCW water pipes.</a:t>
            </a:r>
          </a:p>
          <a:p>
            <a:pPr marL="914400" indent="-914400">
              <a:buNone/>
            </a:pPr>
            <a:r>
              <a:rPr lang="en-US" dirty="0" smtClean="0"/>
              <a:t>	</a:t>
            </a:r>
          </a:p>
          <a:p>
            <a:pPr marL="914400" indent="-914400">
              <a:buNone/>
            </a:pPr>
            <a:r>
              <a:rPr lang="en-US" dirty="0" smtClean="0"/>
              <a:t>	-Shielding requirements for penetrations are determined by the shielding assessment.</a:t>
            </a:r>
            <a:br>
              <a:rPr lang="en-US" dirty="0" smtClean="0"/>
            </a:br>
            <a:r>
              <a:rPr lang="en-US" dirty="0" smtClean="0"/>
              <a:t/>
            </a:r>
            <a:br>
              <a:rPr lang="en-US" dirty="0" smtClean="0"/>
            </a:br>
            <a:r>
              <a:rPr lang="en-US" dirty="0" smtClean="0"/>
              <a:t>-Some penetrations have shielding that is chained in locked in place, such as MI-60 rooms 117 and 118 penetrations.</a:t>
            </a:r>
            <a:br>
              <a:rPr lang="en-US" dirty="0" smtClean="0"/>
            </a:br>
            <a:r>
              <a:rPr lang="en-US" dirty="0" smtClean="0"/>
              <a:t/>
            </a:r>
            <a:br>
              <a:rPr lang="en-US" dirty="0" smtClean="0"/>
            </a:br>
            <a:r>
              <a:rPr lang="en-US" dirty="0" smtClean="0"/>
              <a:t>-Most penetrations are controlled administratively.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212983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prstClr val="black"/>
                </a:solidFill>
              </a:rPr>
              <a:t>Safety Configuration Management</a:t>
            </a:r>
            <a:endParaRPr lang="en-US" dirty="0"/>
          </a:p>
        </p:txBody>
      </p:sp>
      <p:sp>
        <p:nvSpPr>
          <p:cNvPr id="3" name="Content Placeholder 2"/>
          <p:cNvSpPr>
            <a:spLocks noGrp="1"/>
          </p:cNvSpPr>
          <p:nvPr>
            <p:ph idx="1"/>
          </p:nvPr>
        </p:nvSpPr>
        <p:spPr/>
        <p:txBody>
          <a:bodyPr>
            <a:normAutofit/>
          </a:bodyPr>
          <a:lstStyle/>
          <a:p>
            <a:pPr marL="0" lvl="0" indent="457200">
              <a:buNone/>
            </a:pPr>
            <a:r>
              <a:rPr lang="en-US" sz="2000" b="1" u="sng" dirty="0" smtClean="0">
                <a:solidFill>
                  <a:prstClr val="black"/>
                </a:solidFill>
              </a:rPr>
              <a:t>Radiation fencing:</a:t>
            </a:r>
            <a:r>
              <a:rPr lang="en-US" sz="2000" dirty="0">
                <a:solidFill>
                  <a:prstClr val="black"/>
                </a:solidFill>
              </a:rPr>
              <a:t/>
            </a:r>
            <a:br>
              <a:rPr lang="en-US" sz="2000" dirty="0">
                <a:solidFill>
                  <a:prstClr val="black"/>
                </a:solidFill>
              </a:rPr>
            </a:br>
            <a:endParaRPr lang="en-US" sz="2000" dirty="0">
              <a:solidFill>
                <a:prstClr val="black"/>
              </a:solidFill>
            </a:endParaRPr>
          </a:p>
          <a:p>
            <a:pPr marL="914400" lvl="0" indent="-914400">
              <a:buNone/>
            </a:pPr>
            <a:r>
              <a:rPr lang="en-US" sz="2000" dirty="0">
                <a:solidFill>
                  <a:prstClr val="black"/>
                </a:solidFill>
              </a:rPr>
              <a:t>	</a:t>
            </a:r>
            <a:r>
              <a:rPr lang="en-US" sz="2000" dirty="0" smtClean="0">
                <a:solidFill>
                  <a:prstClr val="black"/>
                </a:solidFill>
              </a:rPr>
              <a:t>-Radiation area fences are inspected typically twice annually.  The fence postings are verified and replaced or restored as necessary. </a:t>
            </a:r>
            <a:endParaRPr lang="en-US" sz="2000" dirty="0">
              <a:solidFill>
                <a:prstClr val="black"/>
              </a:solidFill>
            </a:endParaRPr>
          </a:p>
          <a:p>
            <a:pPr marL="914400" lvl="0" indent="-914400">
              <a:buNone/>
            </a:pPr>
            <a:r>
              <a:rPr lang="en-US" sz="2000" dirty="0">
                <a:solidFill>
                  <a:prstClr val="black"/>
                </a:solidFill>
              </a:rPr>
              <a:t>	</a:t>
            </a:r>
          </a:p>
          <a:p>
            <a:pPr marL="914400" lvl="0" indent="-914400">
              <a:buNone/>
            </a:pPr>
            <a:r>
              <a:rPr lang="en-US" sz="2000" dirty="0">
                <a:solidFill>
                  <a:prstClr val="black"/>
                </a:solidFill>
              </a:rPr>
              <a:t>	</a:t>
            </a:r>
            <a:r>
              <a:rPr lang="en-US" sz="2000" dirty="0" smtClean="0">
                <a:solidFill>
                  <a:prstClr val="black"/>
                </a:solidFill>
              </a:rPr>
              <a:t>-Postings are determined by the shielding assessment.</a:t>
            </a:r>
            <a:r>
              <a:rPr lang="en-US" sz="1300" dirty="0">
                <a:solidFill>
                  <a:prstClr val="black"/>
                </a:solidFill>
              </a:rPr>
              <a:t/>
            </a:r>
            <a:br>
              <a:rPr lang="en-US" sz="1300" dirty="0">
                <a:solidFill>
                  <a:prstClr val="black"/>
                </a:solidFill>
              </a:rPr>
            </a:br>
            <a:r>
              <a:rPr lang="en-US" sz="1300" dirty="0">
                <a:solidFill>
                  <a:prstClr val="black"/>
                </a:solidFill>
              </a:rPr>
              <a:t/>
            </a:r>
            <a:br>
              <a:rPr lang="en-US" sz="1300" dirty="0">
                <a:solidFill>
                  <a:prstClr val="black"/>
                </a:solidFill>
              </a:rPr>
            </a:br>
            <a:endParaRPr lang="en-US" sz="1300" dirty="0">
              <a:solidFill>
                <a:prstClr val="black"/>
              </a:solidFill>
            </a:endParaRPr>
          </a:p>
          <a:p>
            <a:pPr marL="0" indent="0">
              <a:buNone/>
            </a:pPr>
            <a:endParaRPr lang="en-US" dirty="0"/>
          </a:p>
        </p:txBody>
      </p:sp>
    </p:spTree>
    <p:extLst>
      <p:ext uri="{BB962C8B-B14F-4D97-AF65-F5344CB8AC3E}">
        <p14:creationId xmlns:p14="http://schemas.microsoft.com/office/powerpoint/2010/main" val="3824934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1189</TotalTime>
  <Words>215</Words>
  <Application>Microsoft Office PowerPoint</Application>
  <PresentationFormat>On-screen Show (4:3)</PresentationFormat>
  <Paragraphs>47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Fermilab Limited Scope Accelerator Readiness Review Plan</vt:lpstr>
      <vt:lpstr>Safety Configuration Management</vt:lpstr>
      <vt:lpstr>Safety Configuration Management</vt:lpstr>
      <vt:lpstr>Safety Configuration Management</vt:lpstr>
      <vt:lpstr>Safety Configuration Management MI-30 berm excavation to repair sump line</vt:lpstr>
      <vt:lpstr>Safety Configuration Management</vt:lpstr>
      <vt:lpstr>Safety Configuration Management NuMI MI-65 Roll Up Door Shield Stack</vt:lpstr>
      <vt:lpstr>Safety Configuration Management</vt:lpstr>
      <vt:lpstr>Safety Configuration Management</vt:lpstr>
      <vt:lpstr>Safety Configuration Management</vt:lpstr>
      <vt:lpstr>Safety Configuration Management Example page of ADRSO Configuration Control log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L. Lauten x8360 10222N</dc:creator>
  <cp:lastModifiedBy>Gary L. Lauten x8360 10222N</cp:lastModifiedBy>
  <cp:revision>39</cp:revision>
  <cp:lastPrinted>2013-09-30T15:41:09Z</cp:lastPrinted>
  <dcterms:created xsi:type="dcterms:W3CDTF">2013-09-26T15:46:43Z</dcterms:created>
  <dcterms:modified xsi:type="dcterms:W3CDTF">2013-09-30T22:13:17Z</dcterms:modified>
</cp:coreProperties>
</file>