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59" r:id="rId2"/>
    <p:sldId id="292" r:id="rId3"/>
    <p:sldId id="272" r:id="rId4"/>
    <p:sldId id="290" r:id="rId5"/>
    <p:sldId id="291" r:id="rId6"/>
  </p:sldIdLst>
  <p:sldSz cx="9144000" cy="6858000" type="screen4x3"/>
  <p:notesSz cx="69342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38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67EDFF26-6A11-4CA7-9EE8-8D93D42B2DA9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403347E7-7A6B-4F26-AAB0-C0B9B5785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12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font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347E7-7A6B-4F26-AAB0-C0B9B5785B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69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font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347E7-7A6B-4F26-AAB0-C0B9B5785B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69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font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347E7-7A6B-4F26-AAB0-C0B9B5785B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69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font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347E7-7A6B-4F26-AAB0-C0B9B5785B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69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BB73-6403-42CB-93F1-BB494ADD1FF2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FE2D-09FB-48E9-A9E2-EE8C25FCA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9C112D-692E-44E9-AB3F-2FA3F494FF41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DB203-4693-42F5-B47B-C3495CDF5B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65E03B-3A1D-41D1-8E98-59899A0566A4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03461-49FE-4ED8-808A-CF564FF879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fld id="{513857B9-CFA9-4449-8FCE-6F558E5C8440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1377CA19-5DB9-4847-ABDF-C6B5D27E6A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25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533400"/>
            <a:ext cx="76962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fld id="{C3F3E0DC-BA80-4748-B867-18C9DB6BB7D0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A3F8C9BD-66C3-41D1-988C-846859CC3E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3F06C5-11A3-407F-B152-B45DD66E2EA0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E32C7-3F2B-4E16-81C7-AD7F443A6F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3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256088-F874-4664-8D08-81F71C4BCA92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AB94F-3FC7-4C23-8CEA-8010AEA81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3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0AE7DB-FC3F-40A9-A06F-C9C346D3A1C9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8299E-2D5B-4206-9A1C-152CFB9C07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488565-B974-44DE-9DA3-5A2C713F310F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CBB1E-86B9-4897-8E87-71DF54CD91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3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0196B2-05C8-4D77-B848-186339132EAA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265C1-8FF1-40B7-9A60-C102C37496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4ED7C5-EEB3-4A83-B835-5BFF91786FFC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0AECD-1A43-4785-864B-F130C480E3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4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603BC8-5EAB-4021-AC0B-380CB46130AC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A3B73-E98E-4998-820D-46716EBBB6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6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9F4AF-C49F-42E1-A4C6-231B0D9D0C11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C8DB9-770B-4944-BC84-89AD51374E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0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856756" cy="6125974"/>
          </a:xfrm>
          <a:prstGeom prst="rect">
            <a:avLst/>
          </a:prstGeom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95400"/>
            <a:ext cx="7696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C5B5BB73-6403-42CB-93F1-BB494ADD1FF2}" type="datetime2">
              <a:rPr lang="en-US" smtClean="0"/>
              <a:t>Monday, September 30, 2013</a:t>
            </a:fld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 smtClean="0"/>
              <a:t>J. Anderson Jr.</a:t>
            </a: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80EBFE2D-09FB-48E9-A9E2-EE8C25FCA2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Accelerator Readiness Review</a:t>
            </a:r>
            <a:br>
              <a:rPr lang="en-US" sz="3200" dirty="0" smtClean="0"/>
            </a:br>
            <a:r>
              <a:rPr lang="en-US" sz="3200" dirty="0" smtClean="0"/>
              <a:t>October 2013</a:t>
            </a:r>
            <a:endParaRPr lang="en-US" sz="32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Welcome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/>
              <a:t>John Anderson Jr.</a:t>
            </a:r>
            <a:br>
              <a:rPr lang="en-US" sz="2000" dirty="0" smtClean="0"/>
            </a:br>
            <a:r>
              <a:rPr lang="en-US" sz="2000" dirty="0" smtClean="0"/>
              <a:t>AD ESH Department Head</a:t>
            </a:r>
            <a:endParaRPr lang="en-US" sz="20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6248400"/>
            <a:ext cx="1981200" cy="35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337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91275"/>
            <a:ext cx="2743200" cy="457200"/>
          </a:xfrm>
        </p:spPr>
        <p:txBody>
          <a:bodyPr/>
          <a:lstStyle/>
          <a:p>
            <a:r>
              <a:rPr lang="en-US" dirty="0" smtClean="0"/>
              <a:t>Accelerator Readiness Review</a:t>
            </a:r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7716672" cy="685800"/>
          </a:xfrm>
        </p:spPr>
        <p:txBody>
          <a:bodyPr/>
          <a:lstStyle/>
          <a:p>
            <a:r>
              <a:rPr lang="en-US" sz="2800" dirty="0" smtClean="0"/>
              <a:t>Wilson Hall Emergency Procedures</a:t>
            </a:r>
            <a:endParaRPr 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1371600"/>
            <a:ext cx="7696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800"/>
              </a:spcAft>
            </a:pPr>
            <a:r>
              <a:rPr lang="en-US" sz="2400" dirty="0" smtClean="0"/>
              <a:t>Fire Procedures</a:t>
            </a:r>
          </a:p>
          <a:p>
            <a:pPr lvl="1" eaLnBrk="1" hangingPunct="1"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/>
              <a:t>Floor </a:t>
            </a:r>
            <a:r>
              <a:rPr lang="en-US" sz="2000" dirty="0"/>
              <a:t>experiencing the problem and floors immediately adjacent will have the strobes activated and 3 beeps followed by voice evacuation </a:t>
            </a:r>
            <a:r>
              <a:rPr lang="en-US" sz="2000" dirty="0" smtClean="0"/>
              <a:t>instructions</a:t>
            </a:r>
          </a:p>
          <a:p>
            <a:pPr lvl="1" eaLnBrk="1" hangingPunct="1"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/>
              <a:t>Floors </a:t>
            </a:r>
            <a:r>
              <a:rPr lang="en-US" sz="2000" dirty="0"/>
              <a:t>adjacent to the affected area will receive voice instructions advising personnel that an emergency exists but no action is required for their </a:t>
            </a:r>
            <a:r>
              <a:rPr lang="en-US" sz="2000" dirty="0" smtClean="0"/>
              <a:t>floor</a:t>
            </a:r>
          </a:p>
          <a:p>
            <a:pPr lvl="1" eaLnBrk="1" hangingPunct="1">
              <a:spcBef>
                <a:spcPts val="0"/>
              </a:spcBef>
              <a:spcAft>
                <a:spcPts val="800"/>
              </a:spcAft>
            </a:pPr>
            <a:r>
              <a:rPr lang="en-US" sz="2000" dirty="0" smtClean="0"/>
              <a:t>Floors </a:t>
            </a:r>
            <a:r>
              <a:rPr lang="en-US" sz="2000" dirty="0"/>
              <a:t>beyond the affected and adjacent area will not receive any emergency notification, as no action is required of the personnel occupying these </a:t>
            </a:r>
            <a:r>
              <a:rPr lang="en-US" sz="2000" dirty="0" smtClean="0"/>
              <a:t>floors</a:t>
            </a:r>
            <a:endParaRPr lang="en-US" sz="2000" dirty="0" smtClean="0"/>
          </a:p>
        </p:txBody>
      </p:sp>
      <p:sp>
        <p:nvSpPr>
          <p:cNvPr id="8" name="Date Placeholder 2"/>
          <p:cNvSpPr txBox="1">
            <a:spLocks/>
          </p:cNvSpPr>
          <p:nvPr/>
        </p:nvSpPr>
        <p:spPr bwMode="auto">
          <a:xfrm>
            <a:off x="5257800" y="6407197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/>
              <a:t>Tuesday, October 1, </a:t>
            </a:r>
            <a:r>
              <a:rPr lang="en-US" dirty="0" smtClean="0"/>
              <a:t>2013</a:t>
            </a:r>
            <a:r>
              <a:rPr lang="en-US" dirty="0"/>
              <a:t> </a:t>
            </a:r>
            <a:r>
              <a:rPr lang="en-US" dirty="0" smtClean="0"/>
              <a:t>   Slide </a:t>
            </a:r>
            <a:fld id="{8136E38F-1146-43AA-979E-F63DF7D9082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7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91275"/>
            <a:ext cx="2743200" cy="457200"/>
          </a:xfrm>
        </p:spPr>
        <p:txBody>
          <a:bodyPr/>
          <a:lstStyle/>
          <a:p>
            <a:r>
              <a:rPr lang="en-US" dirty="0" smtClean="0"/>
              <a:t>Accelerator Readiness Review</a:t>
            </a:r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7716672" cy="685800"/>
          </a:xfrm>
        </p:spPr>
        <p:txBody>
          <a:bodyPr/>
          <a:lstStyle/>
          <a:p>
            <a:r>
              <a:rPr lang="en-US" sz="2800" dirty="0" smtClean="0"/>
              <a:t>Wilson Hall Emergency Procedures</a:t>
            </a:r>
            <a:endParaRPr 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1371600"/>
            <a:ext cx="7696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dirty="0"/>
              <a:t>Emergency Evacuation Routes</a:t>
            </a:r>
          </a:p>
          <a:p>
            <a:pPr lvl="1"/>
            <a:r>
              <a:rPr lang="en-US" sz="2000" dirty="0" smtClean="0"/>
              <a:t>Stair </a:t>
            </a:r>
            <a:r>
              <a:rPr lang="en-US" sz="2000" dirty="0"/>
              <a:t>Route</a:t>
            </a:r>
          </a:p>
          <a:p>
            <a:pPr lvl="2"/>
            <a:r>
              <a:rPr lang="en-US" sz="1800" dirty="0" smtClean="0"/>
              <a:t>East </a:t>
            </a:r>
            <a:r>
              <a:rPr lang="en-US" sz="1800" dirty="0"/>
              <a:t>Tower use southeast stairway</a:t>
            </a:r>
          </a:p>
          <a:p>
            <a:pPr lvl="2"/>
            <a:r>
              <a:rPr lang="en-US" sz="1800" dirty="0" smtClean="0"/>
              <a:t>West </a:t>
            </a:r>
            <a:r>
              <a:rPr lang="en-US" sz="1800" dirty="0"/>
              <a:t>Tower use southwest stairway</a:t>
            </a:r>
          </a:p>
          <a:p>
            <a:pPr lvl="1"/>
            <a:r>
              <a:rPr lang="en-US" sz="2000" dirty="0" smtClean="0"/>
              <a:t>Secondary </a:t>
            </a:r>
            <a:r>
              <a:rPr lang="en-US" sz="2000" dirty="0"/>
              <a:t>Stair Route</a:t>
            </a:r>
          </a:p>
          <a:p>
            <a:pPr lvl="2"/>
            <a:r>
              <a:rPr lang="en-US" sz="1800" dirty="0" smtClean="0"/>
              <a:t>Floors </a:t>
            </a:r>
            <a:r>
              <a:rPr lang="en-US" sz="1800" dirty="0"/>
              <a:t>3-5 and 7-16 traverse cross-over to opposite south stairway</a:t>
            </a:r>
          </a:p>
          <a:p>
            <a:pPr lvl="2"/>
            <a:r>
              <a:rPr lang="en-US" sz="1800" dirty="0" smtClean="0"/>
              <a:t>Floor </a:t>
            </a:r>
            <a:r>
              <a:rPr lang="en-US" sz="1800" dirty="0"/>
              <a:t>6 and any floor with both stair routes blocked, exit via the north (open) stairway to the next lower level, then south to enclosed stairway</a:t>
            </a:r>
            <a:r>
              <a:rPr lang="en-US" sz="1800" dirty="0" smtClean="0"/>
              <a:t>.</a:t>
            </a:r>
            <a:endParaRPr lang="en-US" sz="1600" dirty="0" smtClean="0"/>
          </a:p>
          <a:p>
            <a:pPr lvl="1"/>
            <a:r>
              <a:rPr lang="en-US" sz="2000" dirty="0" smtClean="0"/>
              <a:t>Exit </a:t>
            </a:r>
            <a:r>
              <a:rPr lang="en-US" sz="2000" dirty="0"/>
              <a:t>building at the ground floor stairwell doors</a:t>
            </a:r>
            <a:r>
              <a:rPr lang="en-US" sz="1600" dirty="0"/>
              <a:t>.</a:t>
            </a:r>
          </a:p>
          <a:p>
            <a:pPr lvl="1"/>
            <a:r>
              <a:rPr lang="en-US" sz="2000" dirty="0" smtClean="0"/>
              <a:t>Proceed </a:t>
            </a:r>
            <a:r>
              <a:rPr lang="en-US" sz="2000" dirty="0"/>
              <a:t>to the designated assembly area - the area across the drive in front of the LINAC, Cross-Gallery, and Transfer Hall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 eaLnBrk="1" hangingPunct="1">
              <a:spcBef>
                <a:spcPts val="0"/>
              </a:spcBef>
              <a:spcAft>
                <a:spcPts val="800"/>
              </a:spcAft>
            </a:pPr>
            <a:endParaRPr lang="en-US" sz="2000" dirty="0" smtClean="0"/>
          </a:p>
          <a:p>
            <a:pPr eaLnBrk="1" hangingPunct="1">
              <a:spcBef>
                <a:spcPts val="0"/>
              </a:spcBef>
              <a:spcAft>
                <a:spcPts val="800"/>
              </a:spcAft>
            </a:pPr>
            <a:endParaRPr lang="en-US" sz="2000" dirty="0"/>
          </a:p>
        </p:txBody>
      </p:sp>
      <p:sp>
        <p:nvSpPr>
          <p:cNvPr id="8" name="Date Placeholder 2"/>
          <p:cNvSpPr txBox="1">
            <a:spLocks/>
          </p:cNvSpPr>
          <p:nvPr/>
        </p:nvSpPr>
        <p:spPr bwMode="auto">
          <a:xfrm>
            <a:off x="5257800" y="6407197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/>
              <a:t>Tuesday, October 1, </a:t>
            </a:r>
            <a:r>
              <a:rPr lang="en-US" dirty="0" smtClean="0"/>
              <a:t>2013</a:t>
            </a:r>
            <a:r>
              <a:rPr lang="en-US" dirty="0"/>
              <a:t> </a:t>
            </a:r>
            <a:r>
              <a:rPr lang="en-US" dirty="0" smtClean="0"/>
              <a:t>   Slide </a:t>
            </a:r>
            <a:fld id="{8136E38F-1146-43AA-979E-F63DF7D9082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91275"/>
            <a:ext cx="2743200" cy="457200"/>
          </a:xfrm>
        </p:spPr>
        <p:txBody>
          <a:bodyPr/>
          <a:lstStyle/>
          <a:p>
            <a:r>
              <a:rPr lang="en-US" dirty="0" smtClean="0"/>
              <a:t>Accelerator Readiness Review</a:t>
            </a:r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7716672" cy="685800"/>
          </a:xfrm>
        </p:spPr>
        <p:txBody>
          <a:bodyPr/>
          <a:lstStyle/>
          <a:p>
            <a:r>
              <a:rPr lang="en-US" sz="2800" dirty="0" smtClean="0"/>
              <a:t>Wilson Hall Emergency Procedures</a:t>
            </a:r>
            <a:endParaRPr 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1371600"/>
            <a:ext cx="7696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dirty="0" smtClean="0"/>
              <a:t>Tornado</a:t>
            </a:r>
          </a:p>
          <a:p>
            <a:pPr lvl="1"/>
            <a:r>
              <a:rPr lang="en-US" sz="2000" dirty="0"/>
              <a:t>A tornado warning is issued by the Communications Center over the Site wide Emergency Warning System (SEWS)</a:t>
            </a:r>
            <a:endParaRPr lang="en-US" sz="2000" dirty="0" smtClean="0"/>
          </a:p>
          <a:p>
            <a:pPr lvl="1"/>
            <a:r>
              <a:rPr lang="en-US" sz="2000" dirty="0"/>
              <a:t>Descend using primary stair </a:t>
            </a:r>
            <a:r>
              <a:rPr lang="en-US" sz="2000" dirty="0" smtClean="0"/>
              <a:t>route</a:t>
            </a:r>
            <a:endParaRPr lang="en-US" sz="2000" dirty="0"/>
          </a:p>
          <a:p>
            <a:pPr lvl="1"/>
            <a:r>
              <a:rPr lang="en-US" sz="2000" dirty="0" smtClean="0"/>
              <a:t>Continue </a:t>
            </a:r>
            <a:r>
              <a:rPr lang="en-US" sz="2000" dirty="0"/>
              <a:t>down the south stairwells into the basement tornado shelter </a:t>
            </a:r>
            <a:r>
              <a:rPr lang="en-US" sz="2000" dirty="0" smtClean="0"/>
              <a:t>area</a:t>
            </a:r>
            <a:endParaRPr lang="en-US" sz="2000" dirty="0"/>
          </a:p>
          <a:p>
            <a:pPr lvl="1"/>
            <a:r>
              <a:rPr lang="en-US" sz="2000" dirty="0" smtClean="0"/>
              <a:t>Designated </a:t>
            </a:r>
            <a:r>
              <a:rPr lang="en-US" sz="2000" dirty="0"/>
              <a:t>shelter consists of the entire basement, tunnels to the Cross Gallery and Auditorium, and selected areas in the VMS area</a:t>
            </a:r>
            <a:endParaRPr lang="en-US" sz="2000" dirty="0"/>
          </a:p>
        </p:txBody>
      </p:sp>
      <p:sp>
        <p:nvSpPr>
          <p:cNvPr id="8" name="Date Placeholder 2"/>
          <p:cNvSpPr txBox="1">
            <a:spLocks/>
          </p:cNvSpPr>
          <p:nvPr/>
        </p:nvSpPr>
        <p:spPr bwMode="auto">
          <a:xfrm>
            <a:off x="5257800" y="6407197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/>
              <a:t>Tuesday, October 1, </a:t>
            </a:r>
            <a:r>
              <a:rPr lang="en-US" dirty="0" smtClean="0"/>
              <a:t>2013</a:t>
            </a:r>
            <a:r>
              <a:rPr lang="en-US" dirty="0"/>
              <a:t> </a:t>
            </a:r>
            <a:r>
              <a:rPr lang="en-US" dirty="0" smtClean="0"/>
              <a:t>   Slide </a:t>
            </a:r>
            <a:fld id="{8136E38F-1146-43AA-979E-F63DF7D9082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91275"/>
            <a:ext cx="2743200" cy="457200"/>
          </a:xfrm>
        </p:spPr>
        <p:txBody>
          <a:bodyPr/>
          <a:lstStyle/>
          <a:p>
            <a:r>
              <a:rPr lang="en-US" dirty="0" smtClean="0"/>
              <a:t>Accelerator Readiness Review</a:t>
            </a:r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7716672" cy="685800"/>
          </a:xfrm>
        </p:spPr>
        <p:txBody>
          <a:bodyPr/>
          <a:lstStyle/>
          <a:p>
            <a:r>
              <a:rPr lang="en-US" sz="2800" dirty="0" smtClean="0"/>
              <a:t>AD Emergency Procedures</a:t>
            </a:r>
            <a:endParaRPr 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1371600"/>
            <a:ext cx="7696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dirty="0" smtClean="0"/>
              <a:t>Fire</a:t>
            </a:r>
          </a:p>
          <a:p>
            <a:pPr lvl="1"/>
            <a:r>
              <a:rPr lang="en-US" sz="2000" dirty="0"/>
              <a:t>Session lead will direct personnel to the closest </a:t>
            </a:r>
            <a:r>
              <a:rPr lang="en-US" sz="2000" dirty="0" smtClean="0"/>
              <a:t>exit</a:t>
            </a:r>
          </a:p>
          <a:p>
            <a:pPr lvl="1"/>
            <a:endParaRPr lang="en-US" sz="2000" dirty="0"/>
          </a:p>
          <a:p>
            <a:pPr lvl="0"/>
            <a:r>
              <a:rPr lang="en-US" sz="2400" dirty="0" smtClean="0"/>
              <a:t>Tornado</a:t>
            </a:r>
          </a:p>
          <a:p>
            <a:pPr lvl="1"/>
            <a:r>
              <a:rPr lang="en-US" sz="2000" dirty="0" smtClean="0"/>
              <a:t>Session lead will direct personnel to the closest stairwell</a:t>
            </a:r>
            <a:endParaRPr lang="en-US" sz="2000" dirty="0"/>
          </a:p>
          <a:p>
            <a:pPr lvl="1"/>
            <a:r>
              <a:rPr lang="en-US" sz="2000" dirty="0" smtClean="0"/>
              <a:t>Designated </a:t>
            </a:r>
            <a:r>
              <a:rPr lang="en-US" sz="2000" dirty="0"/>
              <a:t>shelter consists of the </a:t>
            </a:r>
            <a:r>
              <a:rPr lang="en-US" sz="2000" dirty="0"/>
              <a:t>lower levels </a:t>
            </a:r>
            <a:r>
              <a:rPr lang="en-US" sz="2000" dirty="0" smtClean="0"/>
              <a:t>of the Linac, Cross Gallery, or Transfer Gallery or the tunnels between the Cross </a:t>
            </a:r>
            <a:r>
              <a:rPr lang="en-US" sz="2000" dirty="0"/>
              <a:t>Gallery and </a:t>
            </a:r>
            <a:r>
              <a:rPr lang="en-US" sz="2000" dirty="0" smtClean="0"/>
              <a:t>Wilson Hall</a:t>
            </a:r>
          </a:p>
          <a:p>
            <a:pPr lvl="1"/>
            <a:endParaRPr lang="en-US" sz="2700" dirty="0"/>
          </a:p>
          <a:p>
            <a:r>
              <a:rPr lang="en-US" sz="2400" dirty="0" smtClean="0"/>
              <a:t>Emergency Warning System Test</a:t>
            </a:r>
          </a:p>
          <a:p>
            <a:pPr lvl="1"/>
            <a:r>
              <a:rPr lang="en-US" sz="2000" dirty="0" smtClean="0"/>
              <a:t>10 AM first Tuesday of every month</a:t>
            </a:r>
            <a:r>
              <a:rPr lang="en-US" sz="2000" dirty="0"/>
              <a:t> </a:t>
            </a:r>
            <a:r>
              <a:rPr lang="en-US" sz="2000" dirty="0" smtClean="0"/>
              <a:t>(today)</a:t>
            </a:r>
            <a:endParaRPr lang="en-US" sz="2000" dirty="0" smtClean="0"/>
          </a:p>
        </p:txBody>
      </p:sp>
      <p:sp>
        <p:nvSpPr>
          <p:cNvPr id="8" name="Date Placeholder 2"/>
          <p:cNvSpPr txBox="1">
            <a:spLocks/>
          </p:cNvSpPr>
          <p:nvPr/>
        </p:nvSpPr>
        <p:spPr bwMode="auto">
          <a:xfrm>
            <a:off x="5257800" y="6407197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/>
              <a:t>Tuesday, October 1, </a:t>
            </a:r>
            <a:r>
              <a:rPr lang="en-US" dirty="0" smtClean="0"/>
              <a:t>2013</a:t>
            </a:r>
            <a:r>
              <a:rPr lang="en-US" dirty="0"/>
              <a:t> </a:t>
            </a:r>
            <a:r>
              <a:rPr lang="en-US" dirty="0" smtClean="0"/>
              <a:t>   Slide </a:t>
            </a:r>
            <a:fld id="{8136E38F-1146-43AA-979E-F63DF7D9082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5001</TotalTime>
  <Words>363</Words>
  <Application>Microsoft Office PowerPoint</Application>
  <PresentationFormat>On-screen Show (4:3)</PresentationFormat>
  <Paragraphs>49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Studio</vt:lpstr>
      <vt:lpstr>Accelerator Readiness Review October 2013</vt:lpstr>
      <vt:lpstr>Wilson Hall Emergency Procedures</vt:lpstr>
      <vt:lpstr>Wilson Hall Emergency Procedures</vt:lpstr>
      <vt:lpstr>Wilson Hall Emergency Procedures</vt:lpstr>
      <vt:lpstr>AD Emergency Procedures</vt:lpstr>
    </vt:vector>
  </TitlesOfParts>
  <Company>Psychology, 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Genetics of Talent Development</dc:title>
  <dc:creator>Dean Keith Simonton</dc:creator>
  <cp:lastModifiedBy>John E. AndersonJr. x4973 04659N</cp:lastModifiedBy>
  <cp:revision>149</cp:revision>
  <cp:lastPrinted>2013-07-19T13:15:15Z</cp:lastPrinted>
  <dcterms:created xsi:type="dcterms:W3CDTF">2005-09-10T18:55:17Z</dcterms:created>
  <dcterms:modified xsi:type="dcterms:W3CDTF">2013-09-30T22:37:04Z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