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7"/>
  </p:notesMasterIdLst>
  <p:sldIdLst>
    <p:sldId id="259" r:id="rId2"/>
    <p:sldId id="272" r:id="rId3"/>
    <p:sldId id="273" r:id="rId4"/>
    <p:sldId id="275" r:id="rId5"/>
    <p:sldId id="276" r:id="rId6"/>
    <p:sldId id="277" r:id="rId7"/>
    <p:sldId id="280" r:id="rId8"/>
    <p:sldId id="278" r:id="rId9"/>
    <p:sldId id="279" r:id="rId10"/>
    <p:sldId id="281" r:id="rId11"/>
    <p:sldId id="282" r:id="rId12"/>
    <p:sldId id="284" r:id="rId13"/>
    <p:sldId id="285" r:id="rId14"/>
    <p:sldId id="287" r:id="rId15"/>
    <p:sldId id="288" r:id="rId16"/>
  </p:sldIdLst>
  <p:sldSz cx="9144000" cy="6858000" type="screen4x3"/>
  <p:notesSz cx="6934200" cy="92329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638" y="-7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a:defRPr sz="1200"/>
            </a:lvl1pPr>
          </a:lstStyle>
          <a:p>
            <a:endParaRPr lang="en-US"/>
          </a:p>
        </p:txBody>
      </p:sp>
      <p:sp>
        <p:nvSpPr>
          <p:cNvPr id="3" name="Date Placeholder 2"/>
          <p:cNvSpPr>
            <a:spLocks noGrp="1"/>
          </p:cNvSpPr>
          <p:nvPr>
            <p:ph type="dt" idx="1"/>
          </p:nvPr>
        </p:nvSpPr>
        <p:spPr>
          <a:xfrm>
            <a:off x="3927775" y="0"/>
            <a:ext cx="3004820" cy="461645"/>
          </a:xfrm>
          <a:prstGeom prst="rect">
            <a:avLst/>
          </a:prstGeom>
        </p:spPr>
        <p:txBody>
          <a:bodyPr vert="horz" lIns="92382" tIns="46191" rIns="92382" bIns="46191" rtlCol="0"/>
          <a:lstStyle>
            <a:lvl1pPr algn="r">
              <a:defRPr sz="1200"/>
            </a:lvl1pPr>
          </a:lstStyle>
          <a:p>
            <a:fld id="{67EDFF26-6A11-4CA7-9EE8-8D93D42B2DA9}" type="datetimeFigureOut">
              <a:rPr lang="en-US" smtClean="0"/>
              <a:t>9/28/2013</a:t>
            </a:fld>
            <a:endParaRPr lang="en-US"/>
          </a:p>
        </p:txBody>
      </p:sp>
      <p:sp>
        <p:nvSpPr>
          <p:cNvPr id="4" name="Slide Image Placeholder 3"/>
          <p:cNvSpPr>
            <a:spLocks noGrp="1" noRot="1" noChangeAspect="1"/>
          </p:cNvSpPr>
          <p:nvPr>
            <p:ph type="sldImg" idx="2"/>
          </p:nvPr>
        </p:nvSpPr>
        <p:spPr>
          <a:xfrm>
            <a:off x="1158875" y="692150"/>
            <a:ext cx="4616450" cy="3462338"/>
          </a:xfrm>
          <a:prstGeom prst="rect">
            <a:avLst/>
          </a:prstGeom>
          <a:noFill/>
          <a:ln w="12700">
            <a:solidFill>
              <a:prstClr val="black"/>
            </a:solidFill>
          </a:ln>
        </p:spPr>
        <p:txBody>
          <a:bodyPr vert="horz" lIns="92382" tIns="46191" rIns="92382" bIns="46191" rtlCol="0" anchor="ctr"/>
          <a:lstStyle/>
          <a:p>
            <a:endParaRPr lang="en-US"/>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82" tIns="46191" rIns="92382" bIns="4619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9653"/>
            <a:ext cx="3004820" cy="461645"/>
          </a:xfrm>
          <a:prstGeom prst="rect">
            <a:avLst/>
          </a:prstGeom>
        </p:spPr>
        <p:txBody>
          <a:bodyPr vert="horz" lIns="92382" tIns="46191" rIns="92382" bIns="46191" rtlCol="0" anchor="b"/>
          <a:lstStyle>
            <a:lvl1pPr algn="l">
              <a:defRPr sz="1200"/>
            </a:lvl1pPr>
          </a:lstStyle>
          <a:p>
            <a:endParaRPr lang="en-US"/>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lIns="92382" tIns="46191" rIns="92382" bIns="46191" rtlCol="0" anchor="b"/>
          <a:lstStyle>
            <a:lvl1pPr algn="r">
              <a:defRPr sz="1200"/>
            </a:lvl1pPr>
          </a:lstStyle>
          <a:p>
            <a:fld id="{403347E7-7A6B-4F26-AAB0-C0B9B5785B05}" type="slidenum">
              <a:rPr lang="en-US" smtClean="0"/>
              <a:t>‹#›</a:t>
            </a:fld>
            <a:endParaRPr lang="en-US"/>
          </a:p>
        </p:txBody>
      </p:sp>
    </p:spTree>
    <p:extLst>
      <p:ext uri="{BB962C8B-B14F-4D97-AF65-F5344CB8AC3E}">
        <p14:creationId xmlns:p14="http://schemas.microsoft.com/office/powerpoint/2010/main" val="1806512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2</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11</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12</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13</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14</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15</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3</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4</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5</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6</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7</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8</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9</a:t>
            </a:fld>
            <a:endParaRPr lang="en-US"/>
          </a:p>
        </p:txBody>
      </p:sp>
    </p:spTree>
    <p:extLst>
      <p:ext uri="{BB962C8B-B14F-4D97-AF65-F5344CB8AC3E}">
        <p14:creationId xmlns:p14="http://schemas.microsoft.com/office/powerpoint/2010/main" val="2438569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Set font to </a:t>
            </a:r>
            <a:endParaRPr lang="en-US" dirty="0"/>
          </a:p>
        </p:txBody>
      </p:sp>
      <p:sp>
        <p:nvSpPr>
          <p:cNvPr id="4" name="Slide Number Placeholder 3"/>
          <p:cNvSpPr>
            <a:spLocks noGrp="1"/>
          </p:cNvSpPr>
          <p:nvPr>
            <p:ph type="sldNum" sz="quarter" idx="10"/>
          </p:nvPr>
        </p:nvSpPr>
        <p:spPr/>
        <p:txBody>
          <a:bodyPr/>
          <a:lstStyle/>
          <a:p>
            <a:fld id="{403347E7-7A6B-4F26-AAB0-C0B9B5785B05}" type="slidenum">
              <a:rPr lang="en-US" smtClean="0"/>
              <a:t>10</a:t>
            </a:fld>
            <a:endParaRPr lang="en-US"/>
          </a:p>
        </p:txBody>
      </p:sp>
    </p:spTree>
    <p:extLst>
      <p:ext uri="{BB962C8B-B14F-4D97-AF65-F5344CB8AC3E}">
        <p14:creationId xmlns:p14="http://schemas.microsoft.com/office/powerpoint/2010/main" val="2438569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9698"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9699"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9700"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p>
        </p:txBody>
      </p:sp>
      <p:sp>
        <p:nvSpPr>
          <p:cNvPr id="2970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2970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5" name="Date Placeholder 4"/>
          <p:cNvSpPr>
            <a:spLocks noGrp="1"/>
          </p:cNvSpPr>
          <p:nvPr>
            <p:ph type="dt" sz="half" idx="10"/>
          </p:nvPr>
        </p:nvSpPr>
        <p:spPr/>
        <p:txBody>
          <a:bodyPr/>
          <a:lstStyle/>
          <a:p>
            <a:fld id="{C5B5BB73-6403-42CB-93F1-BB494ADD1FF2}" type="datetime2">
              <a:rPr lang="en-US" smtClean="0"/>
              <a:t>Sunday, September 29, 2013</a:t>
            </a:fld>
            <a:endParaRPr lang="en-US"/>
          </a:p>
        </p:txBody>
      </p:sp>
      <p:sp>
        <p:nvSpPr>
          <p:cNvPr id="6" name="Footer Placeholder 5"/>
          <p:cNvSpPr>
            <a:spLocks noGrp="1"/>
          </p:cNvSpPr>
          <p:nvPr>
            <p:ph type="ftr" sz="quarter" idx="11"/>
          </p:nvPr>
        </p:nvSpPr>
        <p:spPr/>
        <p:txBody>
          <a:bodyPr/>
          <a:lstStyle/>
          <a:p>
            <a:r>
              <a:rPr lang="en-US" smtClean="0"/>
              <a:t>J. Anderson Jr.</a:t>
            </a:r>
            <a:endParaRPr lang="en-US"/>
          </a:p>
        </p:txBody>
      </p:sp>
      <p:sp>
        <p:nvSpPr>
          <p:cNvPr id="7" name="Slide Number Placeholder 6"/>
          <p:cNvSpPr>
            <a:spLocks noGrp="1"/>
          </p:cNvSpPr>
          <p:nvPr>
            <p:ph type="sldNum" sz="quarter" idx="12"/>
          </p:nvPr>
        </p:nvSpPr>
        <p:spPr/>
        <p:txBody>
          <a:bodyPr/>
          <a:lstStyle/>
          <a:p>
            <a:fld id="{80EBFE2D-09FB-48E9-A9E2-EE8C25FCA2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9C112D-692E-44E9-AB3F-2FA3F494FF41}"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719DB203-4693-42F5-B47B-C3495CDF5B2A}" type="slidenum">
              <a:rPr lang="en-US"/>
              <a:pPr/>
              <a:t>‹#›</a:t>
            </a:fld>
            <a:endParaRPr lang="en-US"/>
          </a:p>
        </p:txBody>
      </p:sp>
    </p:spTree>
    <p:extLst>
      <p:ext uri="{BB962C8B-B14F-4D97-AF65-F5344CB8AC3E}">
        <p14:creationId xmlns:p14="http://schemas.microsoft.com/office/powerpoint/2010/main" val="7364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0765E03B-3A1D-41D1-8E98-59899A0566A4}"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1C403461-49FE-4ED8-808A-CF564FF8792D}" type="slidenum">
              <a:rPr lang="en-US"/>
              <a:pPr/>
              <a:t>‹#›</a:t>
            </a:fld>
            <a:endParaRPr lang="en-US"/>
          </a:p>
        </p:txBody>
      </p:sp>
    </p:spTree>
    <p:extLst>
      <p:ext uri="{BB962C8B-B14F-4D97-AF65-F5344CB8AC3E}">
        <p14:creationId xmlns:p14="http://schemas.microsoft.com/office/powerpoint/2010/main" val="24186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762000" y="1905000"/>
            <a:ext cx="7696200" cy="4038600"/>
          </a:xfrm>
        </p:spPr>
        <p:txBody>
          <a:bodyPr/>
          <a:lstStyle/>
          <a:p>
            <a:endParaRPr lang="en-US"/>
          </a:p>
        </p:txBody>
      </p:sp>
      <p:sp>
        <p:nvSpPr>
          <p:cNvPr id="4" name="Date Placeholder 3"/>
          <p:cNvSpPr>
            <a:spLocks noGrp="1"/>
          </p:cNvSpPr>
          <p:nvPr>
            <p:ph type="dt" sz="half" idx="10"/>
          </p:nvPr>
        </p:nvSpPr>
        <p:spPr>
          <a:xfrm>
            <a:off x="762000" y="6391275"/>
            <a:ext cx="2057400" cy="457200"/>
          </a:xfrm>
        </p:spPr>
        <p:txBody>
          <a:bodyPr/>
          <a:lstStyle>
            <a:lvl1pPr>
              <a:defRPr/>
            </a:lvl1pPr>
          </a:lstStyle>
          <a:p>
            <a:fld id="{513857B9-CFA9-4449-8FCE-6F558E5C8440}" type="datetime2">
              <a:rPr lang="en-US" smtClean="0"/>
              <a:t>Saturday, September 28, 2013</a:t>
            </a:fld>
            <a:endParaRPr lang="en-US"/>
          </a:p>
        </p:txBody>
      </p:sp>
      <p:sp>
        <p:nvSpPr>
          <p:cNvPr id="5" name="Footer Placeholder 4"/>
          <p:cNvSpPr>
            <a:spLocks noGrp="1"/>
          </p:cNvSpPr>
          <p:nvPr>
            <p:ph type="ftr" sz="quarter" idx="11"/>
          </p:nvPr>
        </p:nvSpPr>
        <p:spPr>
          <a:xfrm>
            <a:off x="3352800" y="6403975"/>
            <a:ext cx="2895600" cy="457200"/>
          </a:xfrm>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a:xfrm>
            <a:off x="6858000" y="6400800"/>
            <a:ext cx="1600200" cy="457200"/>
          </a:xfrm>
        </p:spPr>
        <p:txBody>
          <a:bodyPr/>
          <a:lstStyle>
            <a:lvl1pPr>
              <a:defRPr/>
            </a:lvl1pPr>
          </a:lstStyle>
          <a:p>
            <a:fld id="{1377CA19-5DB9-4847-ABDF-C6B5D27E6A55}" type="slidenum">
              <a:rPr lang="en-US"/>
              <a:pPr/>
              <a:t>‹#›</a:t>
            </a:fld>
            <a:endParaRPr lang="en-US"/>
          </a:p>
        </p:txBody>
      </p:sp>
    </p:spTree>
    <p:extLst>
      <p:ext uri="{BB962C8B-B14F-4D97-AF65-F5344CB8AC3E}">
        <p14:creationId xmlns:p14="http://schemas.microsoft.com/office/powerpoint/2010/main" val="1825825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762000" y="533400"/>
            <a:ext cx="76962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762000" y="6391275"/>
            <a:ext cx="2057400" cy="457200"/>
          </a:xfrm>
        </p:spPr>
        <p:txBody>
          <a:bodyPr/>
          <a:lstStyle>
            <a:lvl1pPr>
              <a:defRPr/>
            </a:lvl1pPr>
          </a:lstStyle>
          <a:p>
            <a:fld id="{C3F3E0DC-BA80-4748-B867-18C9DB6BB7D0}" type="datetime2">
              <a:rPr lang="en-US" smtClean="0"/>
              <a:t>Saturday, September 28, 2013</a:t>
            </a:fld>
            <a:endParaRPr lang="en-US"/>
          </a:p>
        </p:txBody>
      </p:sp>
      <p:sp>
        <p:nvSpPr>
          <p:cNvPr id="4" name="Footer Placeholder 3"/>
          <p:cNvSpPr>
            <a:spLocks noGrp="1"/>
          </p:cNvSpPr>
          <p:nvPr>
            <p:ph type="ftr" sz="quarter" idx="11"/>
          </p:nvPr>
        </p:nvSpPr>
        <p:spPr>
          <a:xfrm>
            <a:off x="3352800" y="6403975"/>
            <a:ext cx="2895600" cy="457200"/>
          </a:xfrm>
        </p:spPr>
        <p:txBody>
          <a:bodyPr/>
          <a:lstStyle>
            <a:lvl1pPr>
              <a:defRPr/>
            </a:lvl1pPr>
          </a:lstStyle>
          <a:p>
            <a:r>
              <a:rPr lang="en-US" smtClean="0"/>
              <a:t>J. Anderson Jr.</a:t>
            </a:r>
            <a:endParaRPr lang="en-US"/>
          </a:p>
        </p:txBody>
      </p:sp>
      <p:sp>
        <p:nvSpPr>
          <p:cNvPr id="5" name="Slide Number Placeholder 4"/>
          <p:cNvSpPr>
            <a:spLocks noGrp="1"/>
          </p:cNvSpPr>
          <p:nvPr>
            <p:ph type="sldNum" sz="quarter" idx="12"/>
          </p:nvPr>
        </p:nvSpPr>
        <p:spPr>
          <a:xfrm>
            <a:off x="6858000" y="6400800"/>
            <a:ext cx="1600200" cy="457200"/>
          </a:xfrm>
        </p:spPr>
        <p:txBody>
          <a:bodyPr/>
          <a:lstStyle>
            <a:lvl1pPr>
              <a:defRPr/>
            </a:lvl1pPr>
          </a:lstStyle>
          <a:p>
            <a:fld id="{A3F8C9BD-66C3-41D1-988C-846859CC3E02}" type="slidenum">
              <a:rPr lang="en-US"/>
              <a:pPr/>
              <a:t>‹#›</a:t>
            </a:fld>
            <a:endParaRPr lang="en-US"/>
          </a:p>
        </p:txBody>
      </p:sp>
    </p:spTree>
    <p:extLst>
      <p:ext uri="{BB962C8B-B14F-4D97-AF65-F5344CB8AC3E}">
        <p14:creationId xmlns:p14="http://schemas.microsoft.com/office/powerpoint/2010/main" val="161192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609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B03F06C5-11A3-407F-B152-B45DD66E2EA0}"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51DE32C7-3F2B-4E16-81C7-AD7F443A6FC9}" type="slidenum">
              <a:rPr lang="en-US"/>
              <a:pPr/>
              <a:t>‹#›</a:t>
            </a:fld>
            <a:endParaRPr lang="en-US"/>
          </a:p>
        </p:txBody>
      </p:sp>
    </p:spTree>
    <p:extLst>
      <p:ext uri="{BB962C8B-B14F-4D97-AF65-F5344CB8AC3E}">
        <p14:creationId xmlns:p14="http://schemas.microsoft.com/office/powerpoint/2010/main" val="337133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2256088-F874-4664-8D08-81F71C4BCA92}" type="datetime2">
              <a:rPr lang="en-US" smtClean="0"/>
              <a:t>Saturday, September 28, 2013</a:t>
            </a:fld>
            <a:endParaRPr lang="en-US"/>
          </a:p>
        </p:txBody>
      </p:sp>
      <p:sp>
        <p:nvSpPr>
          <p:cNvPr id="5" name="Footer Placeholder 4"/>
          <p:cNvSpPr>
            <a:spLocks noGrp="1"/>
          </p:cNvSpPr>
          <p:nvPr>
            <p:ph type="ftr" sz="quarter" idx="11"/>
          </p:nvPr>
        </p:nvSpPr>
        <p:spPr/>
        <p:txBody>
          <a:bodyPr/>
          <a:lstStyle>
            <a:lvl1pPr>
              <a:defRPr/>
            </a:lvl1pPr>
          </a:lstStyle>
          <a:p>
            <a:r>
              <a:rPr lang="en-US" smtClean="0"/>
              <a:t>J. Anderson Jr.</a:t>
            </a:r>
            <a:endParaRPr lang="en-US"/>
          </a:p>
        </p:txBody>
      </p:sp>
      <p:sp>
        <p:nvSpPr>
          <p:cNvPr id="6" name="Slide Number Placeholder 5"/>
          <p:cNvSpPr>
            <a:spLocks noGrp="1"/>
          </p:cNvSpPr>
          <p:nvPr>
            <p:ph type="sldNum" sz="quarter" idx="12"/>
          </p:nvPr>
        </p:nvSpPr>
        <p:spPr/>
        <p:txBody>
          <a:bodyPr/>
          <a:lstStyle>
            <a:lvl1pPr>
              <a:defRPr/>
            </a:lvl1pPr>
          </a:lstStyle>
          <a:p>
            <a:fld id="{345AB94F-3FC7-4C23-8CEA-8010AEA8199D}" type="slidenum">
              <a:rPr lang="en-US"/>
              <a:pPr/>
              <a:t>‹#›</a:t>
            </a:fld>
            <a:endParaRPr lang="en-US"/>
          </a:p>
        </p:txBody>
      </p:sp>
    </p:spTree>
    <p:extLst>
      <p:ext uri="{BB962C8B-B14F-4D97-AF65-F5344CB8AC3E}">
        <p14:creationId xmlns:p14="http://schemas.microsoft.com/office/powerpoint/2010/main" val="203793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D20AE7DB-FC3F-40A9-A06F-C9C346D3A1C9}" type="datetime2">
              <a:rPr lang="en-US" smtClean="0"/>
              <a:t>Saturday, September 28,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ED38299E-2D5B-4206-9A1C-152CFB9C075D}" type="slidenum">
              <a:rPr lang="en-US"/>
              <a:pPr/>
              <a:t>‹#›</a:t>
            </a:fld>
            <a:endParaRPr lang="en-US"/>
          </a:p>
        </p:txBody>
      </p:sp>
    </p:spTree>
    <p:extLst>
      <p:ext uri="{BB962C8B-B14F-4D97-AF65-F5344CB8AC3E}">
        <p14:creationId xmlns:p14="http://schemas.microsoft.com/office/powerpoint/2010/main" val="752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5E488565-B974-44DE-9DA3-5A2C713F310F}" type="datetime2">
              <a:rPr lang="en-US" smtClean="0"/>
              <a:t>Saturday, September 28, 2013</a:t>
            </a:fld>
            <a:endParaRPr lang="en-US"/>
          </a:p>
        </p:txBody>
      </p:sp>
      <p:sp>
        <p:nvSpPr>
          <p:cNvPr id="8" name="Footer Placeholder 7"/>
          <p:cNvSpPr>
            <a:spLocks noGrp="1"/>
          </p:cNvSpPr>
          <p:nvPr>
            <p:ph type="ftr" sz="quarter" idx="11"/>
          </p:nvPr>
        </p:nvSpPr>
        <p:spPr/>
        <p:txBody>
          <a:bodyPr/>
          <a:lstStyle>
            <a:lvl1pPr>
              <a:defRPr/>
            </a:lvl1pPr>
          </a:lstStyle>
          <a:p>
            <a:r>
              <a:rPr lang="en-US" smtClean="0"/>
              <a:t>J. Anderson Jr.</a:t>
            </a:r>
            <a:endParaRPr lang="en-US"/>
          </a:p>
        </p:txBody>
      </p:sp>
      <p:sp>
        <p:nvSpPr>
          <p:cNvPr id="9" name="Slide Number Placeholder 8"/>
          <p:cNvSpPr>
            <a:spLocks noGrp="1"/>
          </p:cNvSpPr>
          <p:nvPr>
            <p:ph type="sldNum" sz="quarter" idx="12"/>
          </p:nvPr>
        </p:nvSpPr>
        <p:spPr/>
        <p:txBody>
          <a:bodyPr/>
          <a:lstStyle>
            <a:lvl1pPr>
              <a:defRPr/>
            </a:lvl1pPr>
          </a:lstStyle>
          <a:p>
            <a:fld id="{BF2CBB1E-86B9-4897-8E87-71DF54CD91D4}" type="slidenum">
              <a:rPr lang="en-US"/>
              <a:pPr/>
              <a:t>‹#›</a:t>
            </a:fld>
            <a:endParaRPr lang="en-US"/>
          </a:p>
        </p:txBody>
      </p:sp>
    </p:spTree>
    <p:extLst>
      <p:ext uri="{BB962C8B-B14F-4D97-AF65-F5344CB8AC3E}">
        <p14:creationId xmlns:p14="http://schemas.microsoft.com/office/powerpoint/2010/main" val="140533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D0196B2-05C8-4D77-B848-186339132EAA}" type="datetime2">
              <a:rPr lang="en-US" smtClean="0"/>
              <a:t>Saturday, September 28, 2013</a:t>
            </a:fld>
            <a:endParaRPr lang="en-US"/>
          </a:p>
        </p:txBody>
      </p:sp>
      <p:sp>
        <p:nvSpPr>
          <p:cNvPr id="4" name="Footer Placeholder 3"/>
          <p:cNvSpPr>
            <a:spLocks noGrp="1"/>
          </p:cNvSpPr>
          <p:nvPr>
            <p:ph type="ftr" sz="quarter" idx="11"/>
          </p:nvPr>
        </p:nvSpPr>
        <p:spPr/>
        <p:txBody>
          <a:bodyPr/>
          <a:lstStyle>
            <a:lvl1pPr>
              <a:defRPr/>
            </a:lvl1pPr>
          </a:lstStyle>
          <a:p>
            <a:r>
              <a:rPr lang="en-US" smtClean="0"/>
              <a:t>J. Anderson Jr.</a:t>
            </a:r>
            <a:endParaRPr lang="en-US"/>
          </a:p>
        </p:txBody>
      </p:sp>
      <p:sp>
        <p:nvSpPr>
          <p:cNvPr id="5" name="Slide Number Placeholder 4"/>
          <p:cNvSpPr>
            <a:spLocks noGrp="1"/>
          </p:cNvSpPr>
          <p:nvPr>
            <p:ph type="sldNum" sz="quarter" idx="12"/>
          </p:nvPr>
        </p:nvSpPr>
        <p:spPr/>
        <p:txBody>
          <a:bodyPr/>
          <a:lstStyle>
            <a:lvl1pPr>
              <a:defRPr/>
            </a:lvl1pPr>
          </a:lstStyle>
          <a:p>
            <a:fld id="{B2F265C1-8FF1-40B7-9A60-C102C3749623}" type="slidenum">
              <a:rPr lang="en-US"/>
              <a:pPr/>
              <a:t>‹#›</a:t>
            </a:fld>
            <a:endParaRPr lang="en-US"/>
          </a:p>
        </p:txBody>
      </p:sp>
    </p:spTree>
    <p:extLst>
      <p:ext uri="{BB962C8B-B14F-4D97-AF65-F5344CB8AC3E}">
        <p14:creationId xmlns:p14="http://schemas.microsoft.com/office/powerpoint/2010/main" val="141267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954ED7C5-EEB3-4A83-B835-5BFF91786FFC}" type="datetime2">
              <a:rPr lang="en-US" smtClean="0"/>
              <a:t>Saturday, September 28, 2013</a:t>
            </a:fld>
            <a:endParaRPr lang="en-US"/>
          </a:p>
        </p:txBody>
      </p:sp>
      <p:sp>
        <p:nvSpPr>
          <p:cNvPr id="3" name="Footer Placeholder 2"/>
          <p:cNvSpPr>
            <a:spLocks noGrp="1"/>
          </p:cNvSpPr>
          <p:nvPr>
            <p:ph type="ftr" sz="quarter" idx="11"/>
          </p:nvPr>
        </p:nvSpPr>
        <p:spPr/>
        <p:txBody>
          <a:bodyPr/>
          <a:lstStyle>
            <a:lvl1pPr>
              <a:defRPr/>
            </a:lvl1pPr>
          </a:lstStyle>
          <a:p>
            <a:r>
              <a:rPr lang="en-US" smtClean="0"/>
              <a:t>J. Anderson Jr.</a:t>
            </a:r>
            <a:endParaRPr lang="en-US"/>
          </a:p>
        </p:txBody>
      </p:sp>
      <p:sp>
        <p:nvSpPr>
          <p:cNvPr id="4" name="Slide Number Placeholder 3"/>
          <p:cNvSpPr>
            <a:spLocks noGrp="1"/>
          </p:cNvSpPr>
          <p:nvPr>
            <p:ph type="sldNum" sz="quarter" idx="12"/>
          </p:nvPr>
        </p:nvSpPr>
        <p:spPr/>
        <p:txBody>
          <a:bodyPr/>
          <a:lstStyle>
            <a:lvl1pPr>
              <a:defRPr/>
            </a:lvl1pPr>
          </a:lstStyle>
          <a:p>
            <a:fld id="{3250AECD-1A43-4785-864B-F130C480E301}" type="slidenum">
              <a:rPr lang="en-US"/>
              <a:pPr/>
              <a:t>‹#›</a:t>
            </a:fld>
            <a:endParaRPr lang="en-US"/>
          </a:p>
        </p:txBody>
      </p:sp>
    </p:spTree>
    <p:extLst>
      <p:ext uri="{BB962C8B-B14F-4D97-AF65-F5344CB8AC3E}">
        <p14:creationId xmlns:p14="http://schemas.microsoft.com/office/powerpoint/2010/main" val="177194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AE603BC8-5EAB-4021-AC0B-380CB46130AC}" type="datetime2">
              <a:rPr lang="en-US" smtClean="0"/>
              <a:t>Saturday, September 28,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D5DA3B73-E98E-4998-820D-46716EBBB6A8}" type="slidenum">
              <a:rPr lang="en-US"/>
              <a:pPr/>
              <a:t>‹#›</a:t>
            </a:fld>
            <a:endParaRPr lang="en-US"/>
          </a:p>
        </p:txBody>
      </p:sp>
    </p:spTree>
    <p:extLst>
      <p:ext uri="{BB962C8B-B14F-4D97-AF65-F5344CB8AC3E}">
        <p14:creationId xmlns:p14="http://schemas.microsoft.com/office/powerpoint/2010/main" val="363536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7D49F4AF-C49F-42E1-A4C6-231B0D9D0C11}" type="datetime2">
              <a:rPr lang="en-US" smtClean="0"/>
              <a:t>Saturday, September 28, 2013</a:t>
            </a:fld>
            <a:endParaRPr lang="en-US"/>
          </a:p>
        </p:txBody>
      </p:sp>
      <p:sp>
        <p:nvSpPr>
          <p:cNvPr id="6" name="Footer Placeholder 5"/>
          <p:cNvSpPr>
            <a:spLocks noGrp="1"/>
          </p:cNvSpPr>
          <p:nvPr>
            <p:ph type="ftr" sz="quarter" idx="11"/>
          </p:nvPr>
        </p:nvSpPr>
        <p:spPr/>
        <p:txBody>
          <a:bodyPr/>
          <a:lstStyle>
            <a:lvl1pPr>
              <a:defRPr/>
            </a:lvl1pPr>
          </a:lstStyle>
          <a:p>
            <a:r>
              <a:rPr lang="en-US" smtClean="0"/>
              <a:t>J. Anderson Jr.</a:t>
            </a:r>
            <a:endParaRPr lang="en-US"/>
          </a:p>
        </p:txBody>
      </p:sp>
      <p:sp>
        <p:nvSpPr>
          <p:cNvPr id="7" name="Slide Number Placeholder 6"/>
          <p:cNvSpPr>
            <a:spLocks noGrp="1"/>
          </p:cNvSpPr>
          <p:nvPr>
            <p:ph type="sldNum" sz="quarter" idx="12"/>
          </p:nvPr>
        </p:nvSpPr>
        <p:spPr/>
        <p:txBody>
          <a:bodyPr/>
          <a:lstStyle>
            <a:lvl1pPr>
              <a:defRPr/>
            </a:lvl1pPr>
          </a:lstStyle>
          <a:p>
            <a:fld id="{A33C8DB9-770B-4944-BC84-89AD51374EC3}" type="slidenum">
              <a:rPr lang="en-US"/>
              <a:pPr/>
              <a:t>‹#›</a:t>
            </a:fld>
            <a:endParaRPr lang="en-US"/>
          </a:p>
        </p:txBody>
      </p:sp>
    </p:spTree>
    <p:extLst>
      <p:ext uri="{BB962C8B-B14F-4D97-AF65-F5344CB8AC3E}">
        <p14:creationId xmlns:p14="http://schemas.microsoft.com/office/powerpoint/2010/main" val="361350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52400" y="228600"/>
            <a:ext cx="8856756" cy="6125974"/>
          </a:xfrm>
          <a:prstGeom prst="rect">
            <a:avLst/>
          </a:prstGeom>
        </p:spPr>
      </p:pic>
      <p:sp>
        <p:nvSpPr>
          <p:cNvPr id="28675" name="Rectangle 3"/>
          <p:cNvSpPr>
            <a:spLocks noGrp="1" noChangeArrowheads="1"/>
          </p:cNvSpPr>
          <p:nvPr>
            <p:ph type="title"/>
          </p:nvPr>
        </p:nvSpPr>
        <p:spPr bwMode="auto">
          <a:xfrm>
            <a:off x="762000" y="533400"/>
            <a:ext cx="7696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8676" name="Rectangle 4"/>
          <p:cNvSpPr>
            <a:spLocks noGrp="1" noChangeArrowheads="1"/>
          </p:cNvSpPr>
          <p:nvPr>
            <p:ph type="body" idx="1"/>
          </p:nvPr>
        </p:nvSpPr>
        <p:spPr bwMode="auto">
          <a:xfrm>
            <a:off x="762000" y="1295400"/>
            <a:ext cx="7696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8677" name="Rectangle 5"/>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C5B5BB73-6403-42CB-93F1-BB494ADD1FF2}" type="datetime2">
              <a:rPr lang="en-US" smtClean="0"/>
              <a:t>Saturday, September 28, 2013</a:t>
            </a:fld>
            <a:endParaRPr lang="en-US"/>
          </a:p>
        </p:txBody>
      </p:sp>
      <p:sp>
        <p:nvSpPr>
          <p:cNvPr id="28678" name="Rectangle 6"/>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r>
              <a:rPr lang="en-US" smtClean="0"/>
              <a:t>J. Anderson Jr.</a:t>
            </a:r>
            <a:endParaRPr lang="en-US"/>
          </a:p>
        </p:txBody>
      </p:sp>
      <p:sp>
        <p:nvSpPr>
          <p:cNvPr id="28679" name="Rectangle 7"/>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80EBFE2D-09FB-48E9-A9E2-EE8C25FCA25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sldNum="0" hdr="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r>
              <a:rPr lang="en-US" sz="3200" dirty="0" smtClean="0"/>
              <a:t>Accelerator Readiness Review</a:t>
            </a:r>
            <a:br>
              <a:rPr lang="en-US" sz="3200" dirty="0" smtClean="0"/>
            </a:br>
            <a:r>
              <a:rPr lang="en-US" sz="3200" dirty="0" smtClean="0"/>
              <a:t>October </a:t>
            </a:r>
            <a:r>
              <a:rPr lang="en-US" sz="3200" dirty="0" smtClean="0"/>
              <a:t>2013</a:t>
            </a:r>
            <a:endParaRPr lang="en-US" sz="3200" dirty="0"/>
          </a:p>
        </p:txBody>
      </p:sp>
      <p:sp>
        <p:nvSpPr>
          <p:cNvPr id="53251" name="Rectangle 3"/>
          <p:cNvSpPr>
            <a:spLocks noGrp="1" noChangeArrowheads="1"/>
          </p:cNvSpPr>
          <p:nvPr>
            <p:ph type="subTitle" idx="1"/>
          </p:nvPr>
        </p:nvSpPr>
        <p:spPr/>
        <p:txBody>
          <a:bodyPr/>
          <a:lstStyle/>
          <a:p>
            <a:r>
              <a:rPr lang="en-US" sz="3200" dirty="0" smtClean="0"/>
              <a:t>ARR Process and Plan</a:t>
            </a:r>
          </a:p>
          <a:p>
            <a:r>
              <a:rPr lang="en-US" sz="2000" dirty="0" smtClean="0"/>
              <a:t>John Anderson Jr.</a:t>
            </a:r>
            <a:br>
              <a:rPr lang="en-US" sz="2000" dirty="0" smtClean="0"/>
            </a:br>
            <a:r>
              <a:rPr lang="en-US" sz="2000" dirty="0" smtClean="0"/>
              <a:t>AD ESH Department Head</a:t>
            </a:r>
            <a:endParaRPr lang="en-US" sz="2000"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6705600" y="6248400"/>
            <a:ext cx="1981200" cy="358811"/>
          </a:xfrm>
          <a:prstGeom prst="rect">
            <a:avLst/>
          </a:prstGeom>
        </p:spPr>
      </p:pic>
    </p:spTree>
    <p:extLst>
      <p:ext uri="{BB962C8B-B14F-4D97-AF65-F5344CB8AC3E}">
        <p14:creationId xmlns:p14="http://schemas.microsoft.com/office/powerpoint/2010/main" val="379033709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ARR Plan</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r>
              <a:rPr lang="en-US" sz="2400" dirty="0" smtClean="0"/>
              <a:t>Plenary Sessions</a:t>
            </a:r>
          </a:p>
          <a:p>
            <a:pPr lvl="1"/>
            <a:r>
              <a:rPr lang="en-US" sz="1900" dirty="0" smtClean="0"/>
              <a:t>Overview of Fermilab Programs</a:t>
            </a:r>
            <a:endParaRPr lang="en-US" sz="1900" dirty="0"/>
          </a:p>
          <a:p>
            <a:r>
              <a:rPr lang="en-US" sz="2400" dirty="0"/>
              <a:t>Technical Breakout </a:t>
            </a:r>
            <a:r>
              <a:rPr lang="en-US" sz="2400" dirty="0" smtClean="0"/>
              <a:t>Sessions</a:t>
            </a:r>
          </a:p>
          <a:p>
            <a:pPr lvl="1"/>
            <a:r>
              <a:rPr lang="en-US" sz="1900" dirty="0" smtClean="0"/>
              <a:t>Explore each CRAD through LOIs</a:t>
            </a:r>
          </a:p>
          <a:p>
            <a:pPr lvl="1"/>
            <a:r>
              <a:rPr lang="en-US" sz="1900" dirty="0" smtClean="0"/>
              <a:t>Two Parts</a:t>
            </a:r>
          </a:p>
          <a:p>
            <a:pPr lvl="2"/>
            <a:r>
              <a:rPr lang="en-US" sz="1600" dirty="0" smtClean="0"/>
              <a:t>Overview </a:t>
            </a:r>
            <a:r>
              <a:rPr lang="en-US" sz="1600" dirty="0"/>
              <a:t>presentation on how </a:t>
            </a:r>
            <a:r>
              <a:rPr lang="en-US" sz="1600" dirty="0" smtClean="0"/>
              <a:t>CRAD is implemented</a:t>
            </a:r>
          </a:p>
          <a:p>
            <a:pPr lvl="2"/>
            <a:r>
              <a:rPr lang="en-US" sz="1600" dirty="0" smtClean="0"/>
              <a:t>Performance part</a:t>
            </a:r>
          </a:p>
          <a:p>
            <a:pPr lvl="3"/>
            <a:r>
              <a:rPr lang="en-US" sz="1600" dirty="0" smtClean="0"/>
              <a:t>Discussion with employees</a:t>
            </a:r>
          </a:p>
          <a:p>
            <a:pPr lvl="3"/>
            <a:r>
              <a:rPr lang="en-US" sz="1600" dirty="0" smtClean="0"/>
              <a:t>Systems demonstrations</a:t>
            </a:r>
          </a:p>
          <a:p>
            <a:pPr lvl="3"/>
            <a:r>
              <a:rPr lang="en-US" sz="1600" dirty="0" smtClean="0"/>
              <a:t>Implementation</a:t>
            </a:r>
          </a:p>
          <a:p>
            <a:r>
              <a:rPr lang="en-US" sz="2400" dirty="0" smtClean="0"/>
              <a:t>Site visits</a:t>
            </a:r>
          </a:p>
          <a:p>
            <a:pPr lvl="1"/>
            <a:r>
              <a:rPr lang="en-US" sz="1900" dirty="0" smtClean="0"/>
              <a:t>MI-60 and MI-65 Service Buildings</a:t>
            </a:r>
          </a:p>
          <a:p>
            <a:pPr lvl="1"/>
            <a:r>
              <a:rPr lang="en-US" sz="1900" dirty="0" smtClean="0"/>
              <a:t>Main Control Room (MCR)</a:t>
            </a:r>
          </a:p>
          <a:p>
            <a:pPr lvl="1"/>
            <a:r>
              <a:rPr lang="en-US" sz="1900" dirty="0" smtClean="0"/>
              <a:t>Booster &amp; Linac Galleries</a:t>
            </a:r>
            <a:endParaRPr lang="en-US" sz="19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10</a:t>
            </a:fld>
            <a:endParaRPr lang="en-US" dirty="0"/>
          </a:p>
        </p:txBody>
      </p:sp>
    </p:spTree>
    <p:extLst>
      <p:ext uri="{BB962C8B-B14F-4D97-AF65-F5344CB8AC3E}">
        <p14:creationId xmlns:p14="http://schemas.microsoft.com/office/powerpoint/2010/main" val="1917471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ARR Schedule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endParaRPr lang="en-US" sz="24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11</a:t>
            </a:fld>
            <a:endParaRPr lang="en-US" dirty="0"/>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293810"/>
            <a:ext cx="8001000" cy="4943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9177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ARR Schedule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marL="0" indent="0">
              <a:buNone/>
            </a:pPr>
            <a:endParaRPr lang="en-US" sz="24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12</a:t>
            </a:fld>
            <a:endParaRPr lang="en-US" dirty="0"/>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5875" y="1295400"/>
            <a:ext cx="6562725" cy="4948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8850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ARR Schedule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marL="0" indent="0">
              <a:buNone/>
            </a:pPr>
            <a:endParaRPr lang="en-US" sz="24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13</a:t>
            </a:fld>
            <a:endParaRPr lang="en-US"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295401"/>
            <a:ext cx="6629400" cy="4975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1266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a:t>ARR Schedule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marL="0" indent="0">
              <a:buNone/>
            </a:pPr>
            <a:endParaRPr lang="en-US" sz="24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14</a:t>
            </a:fld>
            <a:endParaRPr lang="en-US" dirty="0"/>
          </a:p>
        </p:txBody>
      </p:sp>
      <p:pic>
        <p:nvPicPr>
          <p:cNvPr id="614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1524000"/>
            <a:ext cx="840105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74769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Questions</a:t>
            </a:r>
            <a:endParaRPr lang="en-US" dirty="0"/>
          </a:p>
        </p:txBody>
      </p:sp>
      <p:sp>
        <p:nvSpPr>
          <p:cNvPr id="7" name="Rectangle 3"/>
          <p:cNvSpPr txBox="1">
            <a:spLocks noChangeArrowheads="1"/>
          </p:cNvSpPr>
          <p:nvPr/>
        </p:nvSpPr>
        <p:spPr bwMode="auto">
          <a:xfrm>
            <a:off x="762000" y="1828800"/>
            <a:ext cx="76962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marL="0" indent="0" algn="ctr">
              <a:buNone/>
            </a:pPr>
            <a:r>
              <a:rPr lang="en-US" sz="25000" dirty="0" smtClean="0">
                <a:solidFill>
                  <a:schemeClr val="tx2">
                    <a:lumMod val="75000"/>
                  </a:schemeClr>
                </a:solidFill>
              </a:rPr>
              <a:t>?</a:t>
            </a:r>
            <a:endParaRPr lang="en-US" sz="25000" dirty="0">
              <a:solidFill>
                <a:schemeClr val="tx2">
                  <a:lumMod val="75000"/>
                </a:schemeClr>
              </a:solidFill>
            </a:endParaRPr>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15</a:t>
            </a:fld>
            <a:endParaRPr lang="en-US" dirty="0"/>
          </a:p>
        </p:txBody>
      </p:sp>
    </p:spTree>
    <p:extLst>
      <p:ext uri="{BB962C8B-B14F-4D97-AF65-F5344CB8AC3E}">
        <p14:creationId xmlns:p14="http://schemas.microsoft.com/office/powerpoint/2010/main" val="4201585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Outline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eaLnBrk="1" hangingPunct="1">
              <a:spcAft>
                <a:spcPts val="800"/>
              </a:spcAft>
            </a:pPr>
            <a:r>
              <a:rPr lang="en-US" sz="2400" kern="0" dirty="0" smtClean="0"/>
              <a:t>Scope</a:t>
            </a:r>
          </a:p>
          <a:p>
            <a:pPr eaLnBrk="1" hangingPunct="1">
              <a:spcAft>
                <a:spcPts val="800"/>
              </a:spcAft>
            </a:pPr>
            <a:r>
              <a:rPr lang="en-US" sz="2400" kern="0" dirty="0" smtClean="0"/>
              <a:t>Charge Questions</a:t>
            </a:r>
          </a:p>
          <a:p>
            <a:pPr eaLnBrk="1" hangingPunct="1">
              <a:spcAft>
                <a:spcPts val="800"/>
              </a:spcAft>
            </a:pPr>
            <a:r>
              <a:rPr lang="en-US" sz="2400" kern="0" dirty="0" smtClean="0"/>
              <a:t>Facility Operational Status</a:t>
            </a:r>
          </a:p>
          <a:p>
            <a:pPr eaLnBrk="1" hangingPunct="1">
              <a:spcAft>
                <a:spcPts val="800"/>
              </a:spcAft>
            </a:pPr>
            <a:r>
              <a:rPr lang="en-US" sz="2400" kern="0" dirty="0" smtClean="0"/>
              <a:t>CRADs and LOIs</a:t>
            </a:r>
          </a:p>
          <a:p>
            <a:pPr lvl="1" eaLnBrk="1" hangingPunct="1">
              <a:spcAft>
                <a:spcPts val="800"/>
              </a:spcAft>
            </a:pPr>
            <a:r>
              <a:rPr lang="en-US" sz="1900" kern="0" dirty="0" smtClean="0"/>
              <a:t>Criteria Review and Approach Documents</a:t>
            </a:r>
          </a:p>
          <a:p>
            <a:pPr lvl="1" eaLnBrk="1" hangingPunct="1">
              <a:spcAft>
                <a:spcPts val="800"/>
              </a:spcAft>
            </a:pPr>
            <a:r>
              <a:rPr lang="en-US" sz="1900" kern="0" dirty="0" smtClean="0"/>
              <a:t>Lines of Inquiry</a:t>
            </a:r>
          </a:p>
          <a:p>
            <a:pPr eaLnBrk="1" hangingPunct="1">
              <a:spcAft>
                <a:spcPts val="800"/>
              </a:spcAft>
            </a:pPr>
            <a:r>
              <a:rPr lang="en-US" sz="2400" kern="0" dirty="0" smtClean="0"/>
              <a:t>ARR Plan</a:t>
            </a:r>
          </a:p>
          <a:p>
            <a:pPr eaLnBrk="1" hangingPunct="1">
              <a:spcAft>
                <a:spcPts val="800"/>
              </a:spcAft>
            </a:pPr>
            <a:r>
              <a:rPr lang="en-US" sz="2400" kern="0" dirty="0" smtClean="0"/>
              <a:t>ARR Schedule</a:t>
            </a:r>
            <a:endParaRPr lang="en-US" sz="2400" kern="0" dirty="0"/>
          </a:p>
          <a:p>
            <a:pPr eaLnBrk="1" hangingPunct="1">
              <a:spcAft>
                <a:spcPts val="800"/>
              </a:spcAft>
            </a:pPr>
            <a:r>
              <a:rPr lang="en-US" sz="2400" kern="0" dirty="0" smtClean="0"/>
              <a:t>Questions</a:t>
            </a:r>
            <a:endParaRPr lang="en-US" sz="2000" kern="0" dirty="0"/>
          </a:p>
          <a:p>
            <a:pPr lvl="2" eaLnBrk="1" hangingPunct="1">
              <a:spcAft>
                <a:spcPts val="800"/>
              </a:spcAft>
            </a:pPr>
            <a:endParaRPr lang="en-US" sz="1500" kern="0" dirty="0" smtClean="0"/>
          </a:p>
          <a:p>
            <a:pPr lvl="1" eaLnBrk="1" hangingPunct="1">
              <a:spcAft>
                <a:spcPts val="800"/>
              </a:spcAft>
            </a:pPr>
            <a:endParaRPr lang="en-US" sz="1900" kern="0" dirty="0" smtClean="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2</a:t>
            </a:fld>
            <a:endParaRPr lang="en-US" dirty="0"/>
          </a:p>
        </p:txBody>
      </p:sp>
    </p:spTree>
    <p:extLst>
      <p:ext uri="{BB962C8B-B14F-4D97-AF65-F5344CB8AC3E}">
        <p14:creationId xmlns:p14="http://schemas.microsoft.com/office/powerpoint/2010/main" val="243209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Scope</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eaLnBrk="1" hangingPunct="1">
              <a:spcAft>
                <a:spcPts val="800"/>
              </a:spcAft>
            </a:pPr>
            <a:r>
              <a:rPr lang="en-US" sz="2400" dirty="0"/>
              <a:t>Modifications </a:t>
            </a:r>
            <a:r>
              <a:rPr lang="en-US" sz="2400" dirty="0" smtClean="0"/>
              <a:t>to</a:t>
            </a:r>
          </a:p>
          <a:p>
            <a:pPr lvl="1" eaLnBrk="1" hangingPunct="1">
              <a:spcAft>
                <a:spcPts val="800"/>
              </a:spcAft>
            </a:pPr>
            <a:r>
              <a:rPr lang="en-US" sz="1900" dirty="0" smtClean="0"/>
              <a:t>Main </a:t>
            </a:r>
            <a:r>
              <a:rPr lang="en-US" sz="1900" dirty="0"/>
              <a:t>Injector (</a:t>
            </a:r>
            <a:r>
              <a:rPr lang="en-US" sz="1900" dirty="0" smtClean="0"/>
              <a:t>MI)</a:t>
            </a:r>
          </a:p>
          <a:p>
            <a:pPr lvl="1" eaLnBrk="1" hangingPunct="1">
              <a:spcAft>
                <a:spcPts val="800"/>
              </a:spcAft>
            </a:pPr>
            <a:r>
              <a:rPr lang="en-US" sz="1900" dirty="0" smtClean="0"/>
              <a:t>Recycler</a:t>
            </a:r>
          </a:p>
          <a:p>
            <a:pPr lvl="1" eaLnBrk="1" hangingPunct="1">
              <a:spcAft>
                <a:spcPts val="800"/>
              </a:spcAft>
            </a:pPr>
            <a:r>
              <a:rPr lang="en-US" sz="1900" dirty="0" smtClean="0"/>
              <a:t>Neutrinos </a:t>
            </a:r>
            <a:r>
              <a:rPr lang="en-US" sz="1900" dirty="0"/>
              <a:t>at the Main Injector (NuMI) areas </a:t>
            </a:r>
            <a:endParaRPr lang="en-US" sz="1900" dirty="0" smtClean="0"/>
          </a:p>
          <a:p>
            <a:pPr eaLnBrk="1" hangingPunct="1">
              <a:spcAft>
                <a:spcPts val="800"/>
              </a:spcAft>
            </a:pPr>
            <a:r>
              <a:rPr lang="en-US" sz="2400" dirty="0" smtClean="0"/>
              <a:t>Support </a:t>
            </a:r>
            <a:r>
              <a:rPr lang="en-US" sz="2400" dirty="0"/>
              <a:t>700 kW Operations for the NuMI Experimental </a:t>
            </a:r>
            <a:r>
              <a:rPr lang="en-US" sz="2400" dirty="0" smtClean="0"/>
              <a:t>Areas</a:t>
            </a:r>
          </a:p>
          <a:p>
            <a:pPr eaLnBrk="1" hangingPunct="1">
              <a:spcAft>
                <a:spcPts val="800"/>
              </a:spcAft>
            </a:pPr>
            <a:endParaRPr lang="en-US" sz="2000" kern="0" dirty="0"/>
          </a:p>
          <a:p>
            <a:pPr lvl="2" eaLnBrk="1" hangingPunct="1">
              <a:spcAft>
                <a:spcPts val="800"/>
              </a:spcAft>
            </a:pPr>
            <a:endParaRPr lang="en-US" sz="1500" kern="0" dirty="0" smtClean="0"/>
          </a:p>
          <a:p>
            <a:pPr lvl="1" eaLnBrk="1" hangingPunct="1">
              <a:spcAft>
                <a:spcPts val="800"/>
              </a:spcAft>
            </a:pPr>
            <a:endParaRPr lang="en-US" sz="1900" kern="0" dirty="0" smtClean="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3</a:t>
            </a:fld>
            <a:endParaRPr lang="en-US" dirty="0"/>
          </a:p>
        </p:txBody>
      </p:sp>
    </p:spTree>
    <p:extLst>
      <p:ext uri="{BB962C8B-B14F-4D97-AF65-F5344CB8AC3E}">
        <p14:creationId xmlns:p14="http://schemas.microsoft.com/office/powerpoint/2010/main" val="2960940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pPr eaLnBrk="1" hangingPunct="1">
              <a:spcAft>
                <a:spcPts val="800"/>
              </a:spcAft>
            </a:pPr>
            <a:endParaRPr lang="en-US" sz="2000" kern="0" dirty="0"/>
          </a:p>
          <a:p>
            <a:pPr lvl="2" eaLnBrk="1" hangingPunct="1">
              <a:spcAft>
                <a:spcPts val="800"/>
              </a:spcAft>
            </a:pPr>
            <a:endParaRPr lang="en-US" sz="1500" kern="0" dirty="0" smtClean="0"/>
          </a:p>
          <a:p>
            <a:pPr lvl="1" eaLnBrk="1" hangingPunct="1">
              <a:spcAft>
                <a:spcPts val="800"/>
              </a:spcAft>
            </a:pPr>
            <a:endParaRPr lang="en-US" sz="1900" kern="0" dirty="0" smtClean="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4</a:t>
            </a:fld>
            <a:endParaRPr lang="en-US" dirty="0"/>
          </a:p>
        </p:txBody>
      </p:sp>
      <p:pic>
        <p:nvPicPr>
          <p:cNvPr id="6" name="Picture 5"/>
          <p:cNvPicPr/>
          <p:nvPr/>
        </p:nvPicPr>
        <p:blipFill>
          <a:blip r:embed="rId3"/>
          <a:stretch>
            <a:fillRect/>
          </a:stretch>
        </p:blipFill>
        <p:spPr>
          <a:xfrm>
            <a:off x="580861" y="457200"/>
            <a:ext cx="8029739" cy="5716491"/>
          </a:xfrm>
          <a:prstGeom prst="rect">
            <a:avLst/>
          </a:prstGeom>
        </p:spPr>
      </p:pic>
    </p:spTree>
    <p:extLst>
      <p:ext uri="{BB962C8B-B14F-4D97-AF65-F5344CB8AC3E}">
        <p14:creationId xmlns:p14="http://schemas.microsoft.com/office/powerpoint/2010/main" val="2674783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Charge Questions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r>
              <a:rPr lang="en-US" sz="2400" dirty="0"/>
              <a:t>Are the necessary safety program elements of the Contractor Requirements </a:t>
            </a:r>
            <a:r>
              <a:rPr lang="en-US" sz="2400" dirty="0" smtClean="0"/>
              <a:t>Document for </a:t>
            </a:r>
            <a:r>
              <a:rPr lang="en-US" sz="2400" dirty="0"/>
              <a:t>DOE O420.2C, Safety of Accelerator Facilities, in place?</a:t>
            </a:r>
          </a:p>
          <a:p>
            <a:pPr lvl="1" fontAlgn="ctr"/>
            <a:r>
              <a:rPr lang="en-US" sz="1900" dirty="0"/>
              <a:t>A Contractor Assurance System that maintains an internal assessment process;</a:t>
            </a:r>
          </a:p>
          <a:p>
            <a:pPr lvl="1" fontAlgn="ctr"/>
            <a:r>
              <a:rPr lang="en-US" sz="1900" dirty="0"/>
              <a:t>A Facility Configuration Management Program that is related to accelerator safety; and</a:t>
            </a:r>
          </a:p>
          <a:p>
            <a:pPr lvl="1" fontAlgn="ctr"/>
            <a:r>
              <a:rPr lang="en-US" sz="1900" dirty="0"/>
              <a:t>Credited controls and appropriate administrative processes related to accelerator safety (e.g. training, procedures, etc.).</a:t>
            </a:r>
          </a:p>
          <a:p>
            <a:endParaRPr lang="en-US" sz="2400" dirty="0" smtClean="0"/>
          </a:p>
          <a:p>
            <a:r>
              <a:rPr lang="en-US" sz="2400" dirty="0" smtClean="0"/>
              <a:t>Has </a:t>
            </a:r>
            <a:r>
              <a:rPr lang="en-US" sz="2400" dirty="0"/>
              <a:t>the laboratory developed a process for ensuring safe operations</a:t>
            </a:r>
            <a:r>
              <a:rPr lang="en-US" sz="2400" dirty="0" smtClean="0"/>
              <a:t>?</a:t>
            </a:r>
            <a:endParaRPr lang="en-US" sz="24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5</a:t>
            </a:fld>
            <a:endParaRPr lang="en-US" dirty="0"/>
          </a:p>
        </p:txBody>
      </p:sp>
    </p:spTree>
    <p:extLst>
      <p:ext uri="{BB962C8B-B14F-4D97-AF65-F5344CB8AC3E}">
        <p14:creationId xmlns:p14="http://schemas.microsoft.com/office/powerpoint/2010/main" val="1322668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Charge Questions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r>
              <a:rPr lang="en-US" sz="2400" dirty="0"/>
              <a:t>Are the necessary credited controls, accelerator hardware, beamline controls and monitoring systems, trained personnel, and administrative processes in place and adequate to support the Main Injector, Recycler, and NuMI areas at beam power within the proposed “high power ASE</a:t>
            </a:r>
            <a:r>
              <a:rPr lang="en-US" sz="2400" dirty="0" smtClean="0"/>
              <a:t>”?</a:t>
            </a:r>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6</a:t>
            </a:fld>
            <a:endParaRPr lang="en-US" dirty="0"/>
          </a:p>
        </p:txBody>
      </p:sp>
    </p:spTree>
    <p:extLst>
      <p:ext uri="{BB962C8B-B14F-4D97-AF65-F5344CB8AC3E}">
        <p14:creationId xmlns:p14="http://schemas.microsoft.com/office/powerpoint/2010/main" val="33389309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Facility Status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r>
              <a:rPr lang="en-US" sz="2400" dirty="0" smtClean="0"/>
              <a:t>Facility </a:t>
            </a:r>
            <a:r>
              <a:rPr lang="en-US" sz="2400" dirty="0"/>
              <a:t>is currently operating </a:t>
            </a:r>
            <a:r>
              <a:rPr lang="en-US" sz="2400" dirty="0" smtClean="0"/>
              <a:t>under ASE Revision 3</a:t>
            </a:r>
          </a:p>
          <a:p>
            <a:pPr lvl="1"/>
            <a:r>
              <a:rPr lang="en-US" sz="1900" dirty="0" smtClean="0"/>
              <a:t>MI &amp; NuMI Beam </a:t>
            </a:r>
            <a:r>
              <a:rPr lang="en-US" sz="1900" dirty="0"/>
              <a:t>power limit of ~514 </a:t>
            </a:r>
            <a:r>
              <a:rPr lang="en-US" sz="1900" dirty="0" smtClean="0"/>
              <a:t>kW</a:t>
            </a:r>
            <a:br>
              <a:rPr lang="en-US" sz="1900" dirty="0" smtClean="0"/>
            </a:br>
            <a:endParaRPr lang="en-US" sz="1900" dirty="0"/>
          </a:p>
          <a:p>
            <a:r>
              <a:rPr lang="en-US" sz="2400" i="1" dirty="0" smtClean="0"/>
              <a:t>“High Power”</a:t>
            </a:r>
            <a:r>
              <a:rPr lang="en-US" sz="2400" dirty="0" smtClean="0"/>
              <a:t> </a:t>
            </a:r>
            <a:r>
              <a:rPr lang="en-US" sz="2400" dirty="0"/>
              <a:t>ASE</a:t>
            </a:r>
          </a:p>
          <a:p>
            <a:pPr lvl="1"/>
            <a:r>
              <a:rPr lang="en-US" sz="1900" dirty="0"/>
              <a:t>700 kW </a:t>
            </a:r>
            <a:r>
              <a:rPr lang="en-US" sz="1900" dirty="0" smtClean="0"/>
              <a:t>Operations (actually is 743 kW)</a:t>
            </a:r>
            <a:br>
              <a:rPr lang="en-US" sz="1900" dirty="0" smtClean="0"/>
            </a:br>
            <a:endParaRPr lang="en-US" sz="1900" dirty="0"/>
          </a:p>
          <a:p>
            <a:r>
              <a:rPr lang="en-US" sz="2400" dirty="0" smtClean="0"/>
              <a:t>ASE limits in protons/hour</a:t>
            </a:r>
            <a:endParaRPr lang="en-US" sz="2400" dirty="0"/>
          </a:p>
          <a:p>
            <a:pPr lvl="1"/>
            <a:r>
              <a:rPr lang="en-US" sz="1900" dirty="0" smtClean="0"/>
              <a:t>MI Operating Limit 1.39 x 10</a:t>
            </a:r>
            <a:r>
              <a:rPr lang="en-US" sz="1900" baseline="30000" dirty="0" smtClean="0"/>
              <a:t>17</a:t>
            </a:r>
            <a:r>
              <a:rPr lang="en-US" sz="1900" dirty="0" smtClean="0"/>
              <a:t> </a:t>
            </a:r>
            <a:r>
              <a:rPr lang="en-US" sz="1900" dirty="0"/>
              <a:t>protons per </a:t>
            </a:r>
            <a:r>
              <a:rPr lang="en-US" sz="1900" dirty="0" smtClean="0"/>
              <a:t>hour</a:t>
            </a:r>
            <a:endParaRPr lang="en-US" sz="2400" dirty="0" smtClean="0"/>
          </a:p>
          <a:p>
            <a:pPr lvl="1"/>
            <a:r>
              <a:rPr lang="en-US" sz="1900" dirty="0" smtClean="0"/>
              <a:t>NuMI Operating Limit 1.46</a:t>
            </a:r>
            <a:r>
              <a:rPr lang="en-US" sz="1900" dirty="0"/>
              <a:t> </a:t>
            </a:r>
            <a:r>
              <a:rPr lang="en-US" sz="1900" dirty="0" smtClean="0"/>
              <a:t>x 10</a:t>
            </a:r>
            <a:r>
              <a:rPr lang="en-US" sz="1900" baseline="30000" dirty="0" smtClean="0"/>
              <a:t>17 </a:t>
            </a:r>
            <a:r>
              <a:rPr lang="en-US" sz="1900" dirty="0" smtClean="0"/>
              <a:t>protons per hour</a:t>
            </a:r>
            <a:br>
              <a:rPr lang="en-US" sz="1900" dirty="0" smtClean="0"/>
            </a:br>
            <a:endParaRPr lang="en-US" sz="1900" dirty="0" smtClean="0"/>
          </a:p>
          <a:p>
            <a:r>
              <a:rPr lang="en-US" sz="2400" dirty="0" smtClean="0"/>
              <a:t>Increase </a:t>
            </a:r>
            <a:r>
              <a:rPr lang="en-US" sz="2400" dirty="0"/>
              <a:t>beam </a:t>
            </a:r>
            <a:r>
              <a:rPr lang="en-US" sz="2400" dirty="0" smtClean="0"/>
              <a:t>power </a:t>
            </a:r>
            <a:r>
              <a:rPr lang="en-US" sz="2400" dirty="0"/>
              <a:t>~</a:t>
            </a:r>
            <a:r>
              <a:rPr lang="en-US" sz="2400" dirty="0" smtClean="0"/>
              <a:t>40%</a:t>
            </a:r>
          </a:p>
          <a:p>
            <a:endParaRPr lang="en-US" sz="2400" dirty="0"/>
          </a:p>
          <a:p>
            <a:endParaRPr lang="en-US" sz="2400" dirty="0"/>
          </a:p>
          <a:p>
            <a:endParaRPr lang="en-US" sz="24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7</a:t>
            </a:fld>
            <a:endParaRPr lang="en-US" dirty="0"/>
          </a:p>
        </p:txBody>
      </p:sp>
    </p:spTree>
    <p:extLst>
      <p:ext uri="{BB962C8B-B14F-4D97-AF65-F5344CB8AC3E}">
        <p14:creationId xmlns:p14="http://schemas.microsoft.com/office/powerpoint/2010/main" val="2955849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CRADs and LOIs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r>
              <a:rPr lang="en-US" sz="2400" dirty="0" smtClean="0"/>
              <a:t>CRADs and LOIs developed to facilitate the review</a:t>
            </a:r>
          </a:p>
          <a:p>
            <a:endParaRPr lang="en-US" sz="2400" dirty="0" smtClean="0"/>
          </a:p>
          <a:p>
            <a:r>
              <a:rPr lang="en-US" sz="2400" dirty="0"/>
              <a:t>Required </a:t>
            </a:r>
            <a:r>
              <a:rPr lang="en-US" sz="2400" dirty="0" smtClean="0"/>
              <a:t>Documentation</a:t>
            </a:r>
            <a:br>
              <a:rPr lang="en-US" sz="2400" dirty="0" smtClean="0"/>
            </a:br>
            <a:r>
              <a:rPr lang="en-US" sz="2400" dirty="0" smtClean="0"/>
              <a:t>Contractor </a:t>
            </a:r>
            <a:r>
              <a:rPr lang="en-US" sz="2400" dirty="0"/>
              <a:t>Requirements Document </a:t>
            </a:r>
            <a:r>
              <a:rPr lang="en-US" sz="2400" dirty="0" smtClean="0"/>
              <a:t>(CRD) in </a:t>
            </a:r>
            <a:br>
              <a:rPr lang="en-US" sz="2400" dirty="0" smtClean="0"/>
            </a:br>
            <a:r>
              <a:rPr lang="en-US" sz="2400" dirty="0" smtClean="0"/>
              <a:t>DOE O 420.2C </a:t>
            </a:r>
            <a:r>
              <a:rPr lang="en-US" sz="2400" i="1" dirty="0" smtClean="0"/>
              <a:t>Safety of Accelerator Facilities</a:t>
            </a:r>
            <a:endParaRPr lang="en-US" sz="2400" i="1" dirty="0"/>
          </a:p>
          <a:p>
            <a:pPr lvl="1"/>
            <a:r>
              <a:rPr lang="en-US" sz="1900" dirty="0" smtClean="0"/>
              <a:t>Safety </a:t>
            </a:r>
            <a:r>
              <a:rPr lang="en-US" sz="1900" dirty="0"/>
              <a:t>Assessment Document (SAD)</a:t>
            </a:r>
          </a:p>
          <a:p>
            <a:pPr lvl="1"/>
            <a:r>
              <a:rPr lang="en-US" sz="1900" dirty="0" smtClean="0"/>
              <a:t>Accelerator </a:t>
            </a:r>
            <a:r>
              <a:rPr lang="en-US" sz="1900" dirty="0"/>
              <a:t>Safety Envelope (ASE)</a:t>
            </a:r>
          </a:p>
          <a:p>
            <a:pPr lvl="1"/>
            <a:r>
              <a:rPr lang="en-US" sz="1900" dirty="0" smtClean="0"/>
              <a:t>Unreviewed </a:t>
            </a:r>
            <a:r>
              <a:rPr lang="en-US" sz="1900" dirty="0"/>
              <a:t>Safety Issues (USI</a:t>
            </a:r>
            <a:r>
              <a:rPr lang="en-US" sz="1900" dirty="0" smtClean="0"/>
              <a:t>) process</a:t>
            </a:r>
            <a:endParaRPr lang="en-US" sz="1900" dirty="0"/>
          </a:p>
          <a:p>
            <a:pPr lvl="1"/>
            <a:r>
              <a:rPr lang="en-US" sz="1900" dirty="0" smtClean="0"/>
              <a:t>Accelerator </a:t>
            </a:r>
            <a:r>
              <a:rPr lang="en-US" sz="1900" dirty="0"/>
              <a:t>Safety and the Fermilab Contractor Assurance System (CAS)</a:t>
            </a:r>
          </a:p>
          <a:p>
            <a:pPr lvl="1"/>
            <a:r>
              <a:rPr lang="en-US" sz="1900" dirty="0" smtClean="0"/>
              <a:t>Safety </a:t>
            </a:r>
            <a:r>
              <a:rPr lang="en-US" sz="1900" dirty="0"/>
              <a:t>Configuration Management (SCM</a:t>
            </a:r>
            <a:r>
              <a:rPr lang="en-US" sz="1900" dirty="0" smtClean="0"/>
              <a:t>)</a:t>
            </a:r>
            <a:endParaRPr lang="en-US" sz="1900" dirty="0"/>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8</a:t>
            </a:fld>
            <a:endParaRPr lang="en-US" dirty="0"/>
          </a:p>
        </p:txBody>
      </p:sp>
    </p:spTree>
    <p:extLst>
      <p:ext uri="{BB962C8B-B14F-4D97-AF65-F5344CB8AC3E}">
        <p14:creationId xmlns:p14="http://schemas.microsoft.com/office/powerpoint/2010/main" val="3613417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91275"/>
            <a:ext cx="2743200" cy="457200"/>
          </a:xfrm>
        </p:spPr>
        <p:txBody>
          <a:bodyPr/>
          <a:lstStyle/>
          <a:p>
            <a:r>
              <a:rPr lang="en-US" dirty="0" smtClean="0"/>
              <a:t>Accelerator Readiness Review</a:t>
            </a:r>
            <a:endParaRPr lang="en-US" dirty="0"/>
          </a:p>
        </p:txBody>
      </p:sp>
      <p:sp>
        <p:nvSpPr>
          <p:cNvPr id="55298" name="Rectangle 2"/>
          <p:cNvSpPr>
            <a:spLocks noGrp="1" noChangeArrowheads="1"/>
          </p:cNvSpPr>
          <p:nvPr>
            <p:ph type="title" idx="4294967295"/>
          </p:nvPr>
        </p:nvSpPr>
        <p:spPr>
          <a:xfrm>
            <a:off x="762000" y="533400"/>
            <a:ext cx="7716672" cy="685800"/>
          </a:xfrm>
        </p:spPr>
        <p:txBody>
          <a:bodyPr/>
          <a:lstStyle/>
          <a:p>
            <a:r>
              <a:rPr lang="en-US" dirty="0" smtClean="0"/>
              <a:t>CRADs and LOIs</a:t>
            </a:r>
            <a:endParaRPr lang="en-US" dirty="0"/>
          </a:p>
        </p:txBody>
      </p:sp>
      <p:sp>
        <p:nvSpPr>
          <p:cNvPr id="7" name="Rectangle 3"/>
          <p:cNvSpPr txBox="1">
            <a:spLocks noChangeArrowheads="1"/>
          </p:cNvSpPr>
          <p:nvPr/>
        </p:nvSpPr>
        <p:spPr bwMode="auto">
          <a:xfrm>
            <a:off x="762000" y="1371600"/>
            <a:ext cx="7696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a:lstStyle>
          <a:p>
            <a:r>
              <a:rPr lang="en-US" sz="2400" dirty="0"/>
              <a:t>Accelerator Systems</a:t>
            </a:r>
          </a:p>
          <a:p>
            <a:pPr lvl="1"/>
            <a:r>
              <a:rPr lang="en-US" sz="1900" dirty="0" smtClean="0"/>
              <a:t>Accelerator </a:t>
            </a:r>
            <a:r>
              <a:rPr lang="en-US" sz="1900" dirty="0"/>
              <a:t>Operator Training and Qualification Program</a:t>
            </a:r>
          </a:p>
          <a:p>
            <a:pPr lvl="1"/>
            <a:r>
              <a:rPr lang="en-US" sz="1900" dirty="0" smtClean="0"/>
              <a:t>Accelerator </a:t>
            </a:r>
            <a:r>
              <a:rPr lang="en-US" sz="1900" dirty="0"/>
              <a:t>Operations Procedures</a:t>
            </a:r>
          </a:p>
          <a:p>
            <a:pPr lvl="1"/>
            <a:r>
              <a:rPr lang="en-US" sz="1900" dirty="0" smtClean="0"/>
              <a:t>Work </a:t>
            </a:r>
            <a:r>
              <a:rPr lang="en-US" sz="1900" dirty="0"/>
              <a:t>Planning and Control Related to Accelerator Safety</a:t>
            </a:r>
          </a:p>
          <a:p>
            <a:pPr lvl="1"/>
            <a:r>
              <a:rPr lang="en-US" sz="1900" dirty="0" smtClean="0"/>
              <a:t>Radiological </a:t>
            </a:r>
            <a:r>
              <a:rPr lang="en-US" sz="1900" dirty="0"/>
              <a:t>Safety for 700 kW Operations</a:t>
            </a:r>
          </a:p>
          <a:p>
            <a:pPr lvl="1"/>
            <a:r>
              <a:rPr lang="en-US" sz="1900" dirty="0" smtClean="0"/>
              <a:t>Credited </a:t>
            </a:r>
            <a:r>
              <a:rPr lang="en-US" sz="1900" dirty="0"/>
              <a:t>Controls (CC)</a:t>
            </a:r>
          </a:p>
        </p:txBody>
      </p:sp>
      <p:sp>
        <p:nvSpPr>
          <p:cNvPr id="8" name="Date Placeholder 2"/>
          <p:cNvSpPr txBox="1">
            <a:spLocks/>
          </p:cNvSpPr>
          <p:nvPr/>
        </p:nvSpPr>
        <p:spPr bwMode="auto">
          <a:xfrm>
            <a:off x="5257800" y="6407197"/>
            <a:ext cx="350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400"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dirty="0"/>
              <a:t>Tuesday, October 1, </a:t>
            </a:r>
            <a:r>
              <a:rPr lang="en-US" dirty="0" smtClean="0"/>
              <a:t>2013</a:t>
            </a:r>
            <a:r>
              <a:rPr lang="en-US" dirty="0"/>
              <a:t> </a:t>
            </a:r>
            <a:r>
              <a:rPr lang="en-US" dirty="0" smtClean="0"/>
              <a:t>   Slide </a:t>
            </a:r>
            <a:fld id="{8136E38F-1146-43AA-979E-F63DF7D90820}" type="slidenum">
              <a:rPr lang="en-US" smtClean="0"/>
              <a:pPr/>
              <a:t>9</a:t>
            </a:fld>
            <a:endParaRPr lang="en-US" dirty="0"/>
          </a:p>
        </p:txBody>
      </p:sp>
    </p:spTree>
    <p:extLst>
      <p:ext uri="{BB962C8B-B14F-4D97-AF65-F5344CB8AC3E}">
        <p14:creationId xmlns:p14="http://schemas.microsoft.com/office/powerpoint/2010/main" val="2060851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4212</TotalTime>
  <Words>525</Words>
  <Application>Microsoft Office PowerPoint</Application>
  <PresentationFormat>On-screen Show (4:3)</PresentationFormat>
  <Paragraphs>133</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Studio</vt:lpstr>
      <vt:lpstr>Accelerator Readiness Review October 2013</vt:lpstr>
      <vt:lpstr>Outline</vt:lpstr>
      <vt:lpstr>Scope</vt:lpstr>
      <vt:lpstr>PowerPoint Presentation</vt:lpstr>
      <vt:lpstr>Charge Questions</vt:lpstr>
      <vt:lpstr>Charge Questions</vt:lpstr>
      <vt:lpstr>Facility Status</vt:lpstr>
      <vt:lpstr>CRADs and LOIs</vt:lpstr>
      <vt:lpstr>CRADs and LOIs</vt:lpstr>
      <vt:lpstr>ARR Plan</vt:lpstr>
      <vt:lpstr>ARR Schedule</vt:lpstr>
      <vt:lpstr>ARR Schedule</vt:lpstr>
      <vt:lpstr>ARR Schedule</vt:lpstr>
      <vt:lpstr>ARR Schedule</vt:lpstr>
      <vt:lpstr>Questions</vt:lpstr>
    </vt:vector>
  </TitlesOfParts>
  <Company>Psychology, University of California, Davis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Genetics of Talent Development</dc:title>
  <dc:creator>Dean Keith Simonton</dc:creator>
  <cp:lastModifiedBy>John</cp:lastModifiedBy>
  <cp:revision>109</cp:revision>
  <cp:lastPrinted>2013-07-19T13:15:15Z</cp:lastPrinted>
  <dcterms:created xsi:type="dcterms:W3CDTF">2005-09-10T18:55:17Z</dcterms:created>
  <dcterms:modified xsi:type="dcterms:W3CDTF">2013-09-29T16:19:00Z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