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sldIdLst>
    <p:sldId id="259" r:id="rId2"/>
    <p:sldId id="272" r:id="rId3"/>
    <p:sldId id="273" r:id="rId4"/>
    <p:sldId id="295" r:id="rId5"/>
    <p:sldId id="289" r:id="rId6"/>
    <p:sldId id="291" r:id="rId7"/>
    <p:sldId id="292" r:id="rId8"/>
    <p:sldId id="290" r:id="rId9"/>
    <p:sldId id="293" r:id="rId10"/>
    <p:sldId id="294" r:id="rId11"/>
    <p:sldId id="288" r:id="rId12"/>
  </p:sldIdLst>
  <p:sldSz cx="9144000" cy="6858000" type="screen4x3"/>
  <p:notesSz cx="6934200" cy="92329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70" d="100"/>
          <a:sy n="70" d="100"/>
        </p:scale>
        <p:origin x="-1452" y="-7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US"/>
          </a:p>
        </p:txBody>
      </p:sp>
      <p:sp>
        <p:nvSpPr>
          <p:cNvPr id="3" name="Date Placeholder 2"/>
          <p:cNvSpPr>
            <a:spLocks noGrp="1"/>
          </p:cNvSpPr>
          <p:nvPr>
            <p:ph type="dt" idx="1"/>
          </p:nvPr>
        </p:nvSpPr>
        <p:spPr>
          <a:xfrm>
            <a:off x="3927775" y="0"/>
            <a:ext cx="3004820" cy="461645"/>
          </a:xfrm>
          <a:prstGeom prst="rect">
            <a:avLst/>
          </a:prstGeom>
        </p:spPr>
        <p:txBody>
          <a:bodyPr vert="horz" lIns="92382" tIns="46191" rIns="92382" bIns="46191" rtlCol="0"/>
          <a:lstStyle>
            <a:lvl1pPr algn="r">
              <a:defRPr sz="1200"/>
            </a:lvl1pPr>
          </a:lstStyle>
          <a:p>
            <a:fld id="{67EDFF26-6A11-4CA7-9EE8-8D93D42B2DA9}" type="datetimeFigureOut">
              <a:rPr lang="en-US" smtClean="0"/>
              <a:t>9/28/2013</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endParaRPr lang="en-US"/>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82" tIns="46191" rIns="92382" bIns="46191" rtlCol="0" anchor="b"/>
          <a:lstStyle>
            <a:lvl1pPr algn="r">
              <a:defRPr sz="1200"/>
            </a:lvl1pPr>
          </a:lstStyle>
          <a:p>
            <a:fld id="{403347E7-7A6B-4F26-AAB0-C0B9B5785B05}" type="slidenum">
              <a:rPr lang="en-US" smtClean="0"/>
              <a:t>‹#›</a:t>
            </a:fld>
            <a:endParaRPr lang="en-US"/>
          </a:p>
        </p:txBody>
      </p:sp>
    </p:spTree>
    <p:extLst>
      <p:ext uri="{BB962C8B-B14F-4D97-AF65-F5344CB8AC3E}">
        <p14:creationId xmlns:p14="http://schemas.microsoft.com/office/powerpoint/2010/main" val="180651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2</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11</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3</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4</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5</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6</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7</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8</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9</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10</a:t>
            </a:fld>
            <a:endParaRPr lang="en-US"/>
          </a:p>
        </p:txBody>
      </p:sp>
    </p:spTree>
    <p:extLst>
      <p:ext uri="{BB962C8B-B14F-4D97-AF65-F5344CB8AC3E}">
        <p14:creationId xmlns:p14="http://schemas.microsoft.com/office/powerpoint/2010/main" val="2438569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698"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9699"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9700"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p>
        </p:txBody>
      </p:sp>
      <p:sp>
        <p:nvSpPr>
          <p:cNvPr id="2970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2970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5" name="Date Placeholder 4"/>
          <p:cNvSpPr>
            <a:spLocks noGrp="1"/>
          </p:cNvSpPr>
          <p:nvPr>
            <p:ph type="dt" sz="half" idx="10"/>
          </p:nvPr>
        </p:nvSpPr>
        <p:spPr/>
        <p:txBody>
          <a:bodyPr/>
          <a:lstStyle/>
          <a:p>
            <a:fld id="{C5B5BB73-6403-42CB-93F1-BB494ADD1FF2}" type="datetime2">
              <a:rPr lang="en-US" smtClean="0"/>
              <a:t>Sunday, September 29, 2013</a:t>
            </a:fld>
            <a:endParaRPr lang="en-US"/>
          </a:p>
        </p:txBody>
      </p:sp>
      <p:sp>
        <p:nvSpPr>
          <p:cNvPr id="6" name="Footer Placeholder 5"/>
          <p:cNvSpPr>
            <a:spLocks noGrp="1"/>
          </p:cNvSpPr>
          <p:nvPr>
            <p:ph type="ftr" sz="quarter" idx="11"/>
          </p:nvPr>
        </p:nvSpPr>
        <p:spPr/>
        <p:txBody>
          <a:bodyPr/>
          <a:lstStyle/>
          <a:p>
            <a:r>
              <a:rPr lang="en-US" smtClean="0"/>
              <a:t>J. Anderson Jr.</a:t>
            </a:r>
            <a:endParaRPr lang="en-US"/>
          </a:p>
        </p:txBody>
      </p:sp>
      <p:sp>
        <p:nvSpPr>
          <p:cNvPr id="7" name="Slide Number Placeholder 6"/>
          <p:cNvSpPr>
            <a:spLocks noGrp="1"/>
          </p:cNvSpPr>
          <p:nvPr>
            <p:ph type="sldNum" sz="quarter" idx="12"/>
          </p:nvPr>
        </p:nvSpPr>
        <p:spPr/>
        <p:txBody>
          <a:bodyPr/>
          <a:lstStyle/>
          <a:p>
            <a:fld id="{80EBFE2D-09FB-48E9-A9E2-EE8C25FCA2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9C112D-692E-44E9-AB3F-2FA3F494FF41}"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719DB203-4693-42F5-B47B-C3495CDF5B2A}" type="slidenum">
              <a:rPr lang="en-US"/>
              <a:pPr/>
              <a:t>‹#›</a:t>
            </a:fld>
            <a:endParaRPr lang="en-US"/>
          </a:p>
        </p:txBody>
      </p:sp>
    </p:spTree>
    <p:extLst>
      <p:ext uri="{BB962C8B-B14F-4D97-AF65-F5344CB8AC3E}">
        <p14:creationId xmlns:p14="http://schemas.microsoft.com/office/powerpoint/2010/main" val="7364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765E03B-3A1D-41D1-8E98-59899A0566A4}"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1C403461-49FE-4ED8-808A-CF564FF8792D}" type="slidenum">
              <a:rPr lang="en-US"/>
              <a:pPr/>
              <a:t>‹#›</a:t>
            </a:fld>
            <a:endParaRPr lang="en-US"/>
          </a:p>
        </p:txBody>
      </p:sp>
    </p:spTree>
    <p:extLst>
      <p:ext uri="{BB962C8B-B14F-4D97-AF65-F5344CB8AC3E}">
        <p14:creationId xmlns:p14="http://schemas.microsoft.com/office/powerpoint/2010/main" val="24186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905000"/>
            <a:ext cx="7696200" cy="4038600"/>
          </a:xfrm>
        </p:spPr>
        <p:txBody>
          <a:bodyPr/>
          <a:lstStyle/>
          <a:p>
            <a:endParaRPr lang="en-US"/>
          </a:p>
        </p:txBody>
      </p:sp>
      <p:sp>
        <p:nvSpPr>
          <p:cNvPr id="4" name="Date Placeholder 3"/>
          <p:cNvSpPr>
            <a:spLocks noGrp="1"/>
          </p:cNvSpPr>
          <p:nvPr>
            <p:ph type="dt" sz="half" idx="10"/>
          </p:nvPr>
        </p:nvSpPr>
        <p:spPr>
          <a:xfrm>
            <a:off x="762000" y="6391275"/>
            <a:ext cx="2057400" cy="457200"/>
          </a:xfrm>
        </p:spPr>
        <p:txBody>
          <a:bodyPr/>
          <a:lstStyle>
            <a:lvl1pPr>
              <a:defRPr/>
            </a:lvl1pPr>
          </a:lstStyle>
          <a:p>
            <a:fld id="{513857B9-CFA9-4449-8FCE-6F558E5C8440}" type="datetime2">
              <a:rPr lang="en-US" smtClean="0"/>
              <a:t>Saturday, September 28, 2013</a:t>
            </a:fld>
            <a:endParaRPr lang="en-US"/>
          </a:p>
        </p:txBody>
      </p:sp>
      <p:sp>
        <p:nvSpPr>
          <p:cNvPr id="5" name="Footer Placeholder 4"/>
          <p:cNvSpPr>
            <a:spLocks noGrp="1"/>
          </p:cNvSpPr>
          <p:nvPr>
            <p:ph type="ftr" sz="quarter" idx="11"/>
          </p:nvPr>
        </p:nvSpPr>
        <p:spPr>
          <a:xfrm>
            <a:off x="3352800" y="6403975"/>
            <a:ext cx="2895600" cy="457200"/>
          </a:xfrm>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a:xfrm>
            <a:off x="6858000" y="6400800"/>
            <a:ext cx="1600200" cy="457200"/>
          </a:xfrm>
        </p:spPr>
        <p:txBody>
          <a:bodyPr/>
          <a:lstStyle>
            <a:lvl1pPr>
              <a:defRPr/>
            </a:lvl1pPr>
          </a:lstStyle>
          <a:p>
            <a:fld id="{1377CA19-5DB9-4847-ABDF-C6B5D27E6A55}" type="slidenum">
              <a:rPr lang="en-US"/>
              <a:pPr/>
              <a:t>‹#›</a:t>
            </a:fld>
            <a:endParaRPr lang="en-US"/>
          </a:p>
        </p:txBody>
      </p:sp>
    </p:spTree>
    <p:extLst>
      <p:ext uri="{BB962C8B-B14F-4D97-AF65-F5344CB8AC3E}">
        <p14:creationId xmlns:p14="http://schemas.microsoft.com/office/powerpoint/2010/main" val="1825825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533400"/>
            <a:ext cx="76962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762000" y="6391275"/>
            <a:ext cx="2057400" cy="457200"/>
          </a:xfrm>
        </p:spPr>
        <p:txBody>
          <a:bodyPr/>
          <a:lstStyle>
            <a:lvl1pPr>
              <a:defRPr/>
            </a:lvl1pPr>
          </a:lstStyle>
          <a:p>
            <a:fld id="{C3F3E0DC-BA80-4748-B867-18C9DB6BB7D0}" type="datetime2">
              <a:rPr lang="en-US" smtClean="0"/>
              <a:t>Saturday, September 28, 2013</a:t>
            </a:fld>
            <a:endParaRPr lang="en-US"/>
          </a:p>
        </p:txBody>
      </p:sp>
      <p:sp>
        <p:nvSpPr>
          <p:cNvPr id="4" name="Footer Placeholder 3"/>
          <p:cNvSpPr>
            <a:spLocks noGrp="1"/>
          </p:cNvSpPr>
          <p:nvPr>
            <p:ph type="ftr" sz="quarter" idx="11"/>
          </p:nvPr>
        </p:nvSpPr>
        <p:spPr>
          <a:xfrm>
            <a:off x="3352800" y="6403975"/>
            <a:ext cx="2895600" cy="457200"/>
          </a:xfrm>
        </p:spPr>
        <p:txBody>
          <a:bodyPr/>
          <a:lstStyle>
            <a:lvl1pPr>
              <a:defRPr/>
            </a:lvl1pPr>
          </a:lstStyle>
          <a:p>
            <a:r>
              <a:rPr lang="en-US" smtClean="0"/>
              <a:t>J. Anderson Jr.</a:t>
            </a:r>
            <a:endParaRPr lang="en-US"/>
          </a:p>
        </p:txBody>
      </p:sp>
      <p:sp>
        <p:nvSpPr>
          <p:cNvPr id="5" name="Slide Number Placeholder 4"/>
          <p:cNvSpPr>
            <a:spLocks noGrp="1"/>
          </p:cNvSpPr>
          <p:nvPr>
            <p:ph type="sldNum" sz="quarter" idx="12"/>
          </p:nvPr>
        </p:nvSpPr>
        <p:spPr>
          <a:xfrm>
            <a:off x="6858000" y="6400800"/>
            <a:ext cx="1600200" cy="457200"/>
          </a:xfrm>
        </p:spPr>
        <p:txBody>
          <a:bodyPr/>
          <a:lstStyle>
            <a:lvl1pPr>
              <a:defRPr/>
            </a:lvl1pPr>
          </a:lstStyle>
          <a:p>
            <a:fld id="{A3F8C9BD-66C3-41D1-988C-846859CC3E02}" type="slidenum">
              <a:rPr lang="en-US"/>
              <a:pPr/>
              <a:t>‹#›</a:t>
            </a:fld>
            <a:endParaRPr lang="en-US"/>
          </a:p>
        </p:txBody>
      </p:sp>
    </p:spTree>
    <p:extLst>
      <p:ext uri="{BB962C8B-B14F-4D97-AF65-F5344CB8AC3E}">
        <p14:creationId xmlns:p14="http://schemas.microsoft.com/office/powerpoint/2010/main" val="16119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609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03F06C5-11A3-407F-B152-B45DD66E2EA0}"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51DE32C7-3F2B-4E16-81C7-AD7F443A6FC9}" type="slidenum">
              <a:rPr lang="en-US"/>
              <a:pPr/>
              <a:t>‹#›</a:t>
            </a:fld>
            <a:endParaRPr lang="en-US"/>
          </a:p>
        </p:txBody>
      </p:sp>
    </p:spTree>
    <p:extLst>
      <p:ext uri="{BB962C8B-B14F-4D97-AF65-F5344CB8AC3E}">
        <p14:creationId xmlns:p14="http://schemas.microsoft.com/office/powerpoint/2010/main" val="337133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2256088-F874-4664-8D08-81F71C4BCA92}"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345AB94F-3FC7-4C23-8CEA-8010AEA8199D}" type="slidenum">
              <a:rPr lang="en-US"/>
              <a:pPr/>
              <a:t>‹#›</a:t>
            </a:fld>
            <a:endParaRPr lang="en-US"/>
          </a:p>
        </p:txBody>
      </p:sp>
    </p:spTree>
    <p:extLst>
      <p:ext uri="{BB962C8B-B14F-4D97-AF65-F5344CB8AC3E}">
        <p14:creationId xmlns:p14="http://schemas.microsoft.com/office/powerpoint/2010/main" val="203793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20AE7DB-FC3F-40A9-A06F-C9C346D3A1C9}" type="datetime2">
              <a:rPr lang="en-US" smtClean="0"/>
              <a:t>Saturday, September 28,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ED38299E-2D5B-4206-9A1C-152CFB9C075D}" type="slidenum">
              <a:rPr lang="en-US"/>
              <a:pPr/>
              <a:t>‹#›</a:t>
            </a:fld>
            <a:endParaRPr lang="en-US"/>
          </a:p>
        </p:txBody>
      </p:sp>
    </p:spTree>
    <p:extLst>
      <p:ext uri="{BB962C8B-B14F-4D97-AF65-F5344CB8AC3E}">
        <p14:creationId xmlns:p14="http://schemas.microsoft.com/office/powerpoint/2010/main" val="752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E488565-B974-44DE-9DA3-5A2C713F310F}" type="datetime2">
              <a:rPr lang="en-US" smtClean="0"/>
              <a:t>Saturday, September 28, 2013</a:t>
            </a:fld>
            <a:endParaRPr lang="en-US"/>
          </a:p>
        </p:txBody>
      </p:sp>
      <p:sp>
        <p:nvSpPr>
          <p:cNvPr id="8" name="Footer Placeholder 7"/>
          <p:cNvSpPr>
            <a:spLocks noGrp="1"/>
          </p:cNvSpPr>
          <p:nvPr>
            <p:ph type="ftr" sz="quarter" idx="11"/>
          </p:nvPr>
        </p:nvSpPr>
        <p:spPr/>
        <p:txBody>
          <a:bodyPr/>
          <a:lstStyle>
            <a:lvl1pPr>
              <a:defRPr/>
            </a:lvl1pPr>
          </a:lstStyle>
          <a:p>
            <a:r>
              <a:rPr lang="en-US" smtClean="0"/>
              <a:t>J. Anderson Jr.</a:t>
            </a:r>
            <a:endParaRPr lang="en-US"/>
          </a:p>
        </p:txBody>
      </p:sp>
      <p:sp>
        <p:nvSpPr>
          <p:cNvPr id="9" name="Slide Number Placeholder 8"/>
          <p:cNvSpPr>
            <a:spLocks noGrp="1"/>
          </p:cNvSpPr>
          <p:nvPr>
            <p:ph type="sldNum" sz="quarter" idx="12"/>
          </p:nvPr>
        </p:nvSpPr>
        <p:spPr/>
        <p:txBody>
          <a:bodyPr/>
          <a:lstStyle>
            <a:lvl1pPr>
              <a:defRPr/>
            </a:lvl1pPr>
          </a:lstStyle>
          <a:p>
            <a:fld id="{BF2CBB1E-86B9-4897-8E87-71DF54CD91D4}" type="slidenum">
              <a:rPr lang="en-US"/>
              <a:pPr/>
              <a:t>‹#›</a:t>
            </a:fld>
            <a:endParaRPr lang="en-US"/>
          </a:p>
        </p:txBody>
      </p:sp>
    </p:spTree>
    <p:extLst>
      <p:ext uri="{BB962C8B-B14F-4D97-AF65-F5344CB8AC3E}">
        <p14:creationId xmlns:p14="http://schemas.microsoft.com/office/powerpoint/2010/main" val="140533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D0196B2-05C8-4D77-B848-186339132EAA}" type="datetime2">
              <a:rPr lang="en-US" smtClean="0"/>
              <a:t>Saturday, September 28, 2013</a:t>
            </a:fld>
            <a:endParaRPr lang="en-US"/>
          </a:p>
        </p:txBody>
      </p:sp>
      <p:sp>
        <p:nvSpPr>
          <p:cNvPr id="4" name="Footer Placeholder 3"/>
          <p:cNvSpPr>
            <a:spLocks noGrp="1"/>
          </p:cNvSpPr>
          <p:nvPr>
            <p:ph type="ftr" sz="quarter" idx="11"/>
          </p:nvPr>
        </p:nvSpPr>
        <p:spPr/>
        <p:txBody>
          <a:bodyPr/>
          <a:lstStyle>
            <a:lvl1pPr>
              <a:defRPr/>
            </a:lvl1pPr>
          </a:lstStyle>
          <a:p>
            <a:r>
              <a:rPr lang="en-US" smtClean="0"/>
              <a:t>J. Anderson Jr.</a:t>
            </a:r>
            <a:endParaRPr lang="en-US"/>
          </a:p>
        </p:txBody>
      </p:sp>
      <p:sp>
        <p:nvSpPr>
          <p:cNvPr id="5" name="Slide Number Placeholder 4"/>
          <p:cNvSpPr>
            <a:spLocks noGrp="1"/>
          </p:cNvSpPr>
          <p:nvPr>
            <p:ph type="sldNum" sz="quarter" idx="12"/>
          </p:nvPr>
        </p:nvSpPr>
        <p:spPr/>
        <p:txBody>
          <a:bodyPr/>
          <a:lstStyle>
            <a:lvl1pPr>
              <a:defRPr/>
            </a:lvl1pPr>
          </a:lstStyle>
          <a:p>
            <a:fld id="{B2F265C1-8FF1-40B7-9A60-C102C3749623}" type="slidenum">
              <a:rPr lang="en-US"/>
              <a:pPr/>
              <a:t>‹#›</a:t>
            </a:fld>
            <a:endParaRPr lang="en-US"/>
          </a:p>
        </p:txBody>
      </p:sp>
    </p:spTree>
    <p:extLst>
      <p:ext uri="{BB962C8B-B14F-4D97-AF65-F5344CB8AC3E}">
        <p14:creationId xmlns:p14="http://schemas.microsoft.com/office/powerpoint/2010/main" val="141267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54ED7C5-EEB3-4A83-B835-5BFF91786FFC}" type="datetime2">
              <a:rPr lang="en-US" smtClean="0"/>
              <a:t>Saturday, September 28, 2013</a:t>
            </a:fld>
            <a:endParaRPr lang="en-US"/>
          </a:p>
        </p:txBody>
      </p:sp>
      <p:sp>
        <p:nvSpPr>
          <p:cNvPr id="3" name="Footer Placeholder 2"/>
          <p:cNvSpPr>
            <a:spLocks noGrp="1"/>
          </p:cNvSpPr>
          <p:nvPr>
            <p:ph type="ftr" sz="quarter" idx="11"/>
          </p:nvPr>
        </p:nvSpPr>
        <p:spPr/>
        <p:txBody>
          <a:bodyPr/>
          <a:lstStyle>
            <a:lvl1pPr>
              <a:defRPr/>
            </a:lvl1pPr>
          </a:lstStyle>
          <a:p>
            <a:r>
              <a:rPr lang="en-US" smtClean="0"/>
              <a:t>J. Anderson Jr.</a:t>
            </a:r>
            <a:endParaRPr lang="en-US"/>
          </a:p>
        </p:txBody>
      </p:sp>
      <p:sp>
        <p:nvSpPr>
          <p:cNvPr id="4" name="Slide Number Placeholder 3"/>
          <p:cNvSpPr>
            <a:spLocks noGrp="1"/>
          </p:cNvSpPr>
          <p:nvPr>
            <p:ph type="sldNum" sz="quarter" idx="12"/>
          </p:nvPr>
        </p:nvSpPr>
        <p:spPr/>
        <p:txBody>
          <a:bodyPr/>
          <a:lstStyle>
            <a:lvl1pPr>
              <a:defRPr/>
            </a:lvl1pPr>
          </a:lstStyle>
          <a:p>
            <a:fld id="{3250AECD-1A43-4785-864B-F130C480E301}" type="slidenum">
              <a:rPr lang="en-US"/>
              <a:pPr/>
              <a:t>‹#›</a:t>
            </a:fld>
            <a:endParaRPr lang="en-US"/>
          </a:p>
        </p:txBody>
      </p:sp>
    </p:spTree>
    <p:extLst>
      <p:ext uri="{BB962C8B-B14F-4D97-AF65-F5344CB8AC3E}">
        <p14:creationId xmlns:p14="http://schemas.microsoft.com/office/powerpoint/2010/main" val="177194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E603BC8-5EAB-4021-AC0B-380CB46130AC}" type="datetime2">
              <a:rPr lang="en-US" smtClean="0"/>
              <a:t>Saturday, September 28,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D5DA3B73-E98E-4998-820D-46716EBBB6A8}" type="slidenum">
              <a:rPr lang="en-US"/>
              <a:pPr/>
              <a:t>‹#›</a:t>
            </a:fld>
            <a:endParaRPr lang="en-US"/>
          </a:p>
        </p:txBody>
      </p:sp>
    </p:spTree>
    <p:extLst>
      <p:ext uri="{BB962C8B-B14F-4D97-AF65-F5344CB8AC3E}">
        <p14:creationId xmlns:p14="http://schemas.microsoft.com/office/powerpoint/2010/main" val="363536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D49F4AF-C49F-42E1-A4C6-231B0D9D0C11}" type="datetime2">
              <a:rPr lang="en-US" smtClean="0"/>
              <a:t>Saturday, September 28,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A33C8DB9-770B-4944-BC84-89AD51374EC3}" type="slidenum">
              <a:rPr lang="en-US"/>
              <a:pPr/>
              <a:t>‹#›</a:t>
            </a:fld>
            <a:endParaRPr lang="en-US"/>
          </a:p>
        </p:txBody>
      </p:sp>
    </p:spTree>
    <p:extLst>
      <p:ext uri="{BB962C8B-B14F-4D97-AF65-F5344CB8AC3E}">
        <p14:creationId xmlns:p14="http://schemas.microsoft.com/office/powerpoint/2010/main" val="361350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52400" y="228600"/>
            <a:ext cx="8856756" cy="6125974"/>
          </a:xfrm>
          <a:prstGeom prst="rect">
            <a:avLst/>
          </a:prstGeom>
        </p:spPr>
      </p:pic>
      <p:sp>
        <p:nvSpPr>
          <p:cNvPr id="28675" name="Rectangle 3"/>
          <p:cNvSpPr>
            <a:spLocks noGrp="1" noChangeArrowheads="1"/>
          </p:cNvSpPr>
          <p:nvPr>
            <p:ph type="title"/>
          </p:nvPr>
        </p:nvSpPr>
        <p:spPr bwMode="auto">
          <a:xfrm>
            <a:off x="762000" y="5334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8676" name="Rectangle 4"/>
          <p:cNvSpPr>
            <a:spLocks noGrp="1" noChangeArrowheads="1"/>
          </p:cNvSpPr>
          <p:nvPr>
            <p:ph type="body" idx="1"/>
          </p:nvPr>
        </p:nvSpPr>
        <p:spPr bwMode="auto">
          <a:xfrm>
            <a:off x="762000" y="1295400"/>
            <a:ext cx="7696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8677" name="Rectangle 5"/>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C5B5BB73-6403-42CB-93F1-BB494ADD1FF2}" type="datetime2">
              <a:rPr lang="en-US" smtClean="0"/>
              <a:t>Saturday, September 28, 2013</a:t>
            </a:fld>
            <a:endParaRPr lang="en-US"/>
          </a:p>
        </p:txBody>
      </p:sp>
      <p:sp>
        <p:nvSpPr>
          <p:cNvPr id="28678" name="Rectangle 6"/>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r>
              <a:rPr lang="en-US" smtClean="0"/>
              <a:t>J. Anderson Jr.</a:t>
            </a:r>
            <a:endParaRPr lang="en-US"/>
          </a:p>
        </p:txBody>
      </p:sp>
      <p:sp>
        <p:nvSpPr>
          <p:cNvPr id="28679" name="Rectangle 7"/>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80EBFE2D-09FB-48E9-A9E2-EE8C25FCA25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sldNum="0" hdr="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US" sz="3200" dirty="0" smtClean="0"/>
              <a:t>Accelerator Readiness Review</a:t>
            </a:r>
            <a:br>
              <a:rPr lang="en-US" sz="3200" dirty="0" smtClean="0"/>
            </a:br>
            <a:r>
              <a:rPr lang="en-US" sz="3200" dirty="0" smtClean="0"/>
              <a:t>October </a:t>
            </a:r>
            <a:r>
              <a:rPr lang="en-US" sz="3200" dirty="0" smtClean="0"/>
              <a:t>2013</a:t>
            </a:r>
            <a:endParaRPr lang="en-US" sz="3200" dirty="0"/>
          </a:p>
        </p:txBody>
      </p:sp>
      <p:sp>
        <p:nvSpPr>
          <p:cNvPr id="53251" name="Rectangle 3"/>
          <p:cNvSpPr>
            <a:spLocks noGrp="1" noChangeArrowheads="1"/>
          </p:cNvSpPr>
          <p:nvPr>
            <p:ph type="subTitle" idx="1"/>
          </p:nvPr>
        </p:nvSpPr>
        <p:spPr/>
        <p:txBody>
          <a:bodyPr/>
          <a:lstStyle/>
          <a:p>
            <a:r>
              <a:rPr lang="en-US" sz="2800" dirty="0"/>
              <a:t>SA, SAD, ASE, &amp; USI Review Process &amp; Document </a:t>
            </a:r>
            <a:r>
              <a:rPr lang="en-US" sz="2800" dirty="0" smtClean="0"/>
              <a:t>Status</a:t>
            </a:r>
            <a:br>
              <a:rPr lang="en-US" sz="2800" dirty="0" smtClean="0"/>
            </a:br>
            <a:r>
              <a:rPr lang="en-US" sz="2000" dirty="0" smtClean="0"/>
              <a:t>John Anderson Jr.</a:t>
            </a:r>
            <a:br>
              <a:rPr lang="en-US" sz="2000" dirty="0" smtClean="0"/>
            </a:br>
            <a:r>
              <a:rPr lang="en-US" sz="2000" dirty="0" smtClean="0"/>
              <a:t>AD ESH Department Head</a:t>
            </a:r>
            <a:endParaRPr lang="en-US" sz="2000"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705600" y="6248400"/>
            <a:ext cx="1981200" cy="358811"/>
          </a:xfrm>
          <a:prstGeom prst="rect">
            <a:avLst/>
          </a:prstGeom>
        </p:spPr>
      </p:pic>
    </p:spTree>
    <p:extLst>
      <p:ext uri="{BB962C8B-B14F-4D97-AF65-F5344CB8AC3E}">
        <p14:creationId xmlns:p14="http://schemas.microsoft.com/office/powerpoint/2010/main" val="37903370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ASE Status</a:t>
            </a:r>
            <a:endParaRPr lang="en-US" dirty="0"/>
          </a:p>
        </p:txBody>
      </p:sp>
      <p:sp>
        <p:nvSpPr>
          <p:cNvPr id="7" name="Rectangle 3"/>
          <p:cNvSpPr txBox="1">
            <a:spLocks noChangeArrowheads="1"/>
          </p:cNvSpPr>
          <p:nvPr/>
        </p:nvSpPr>
        <p:spPr bwMode="auto">
          <a:xfrm>
            <a:off x="762000" y="12954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lvl="1" eaLnBrk="1" hangingPunct="1">
              <a:spcBef>
                <a:spcPts val="0"/>
              </a:spcBef>
              <a:spcAft>
                <a:spcPts val="800"/>
              </a:spcAft>
            </a:pPr>
            <a:r>
              <a:rPr lang="en-US" sz="1900" kern="0" dirty="0" smtClean="0"/>
              <a:t>Implement </a:t>
            </a:r>
            <a:r>
              <a:rPr lang="en-US" sz="1900" kern="0" dirty="0"/>
              <a:t>process to require that beam trips, Radiation Safety Officer directed actions, along with removal of machine controls be documented in the Crew Chief's Log, to ensure that important events and oversight of the operation of the accelerator can be completed.</a:t>
            </a:r>
          </a:p>
          <a:p>
            <a:pPr lvl="2" eaLnBrk="1" hangingPunct="1">
              <a:spcBef>
                <a:spcPts val="0"/>
              </a:spcBef>
              <a:spcAft>
                <a:spcPts val="800"/>
              </a:spcAft>
            </a:pPr>
            <a:r>
              <a:rPr lang="en-US" sz="1700" kern="0" dirty="0" smtClean="0"/>
              <a:t>Implemented </a:t>
            </a:r>
            <a:r>
              <a:rPr lang="en-US" sz="1700" kern="0" dirty="0"/>
              <a:t>through the machine </a:t>
            </a:r>
            <a:r>
              <a:rPr lang="en-US" sz="1700" kern="0" dirty="0" smtClean="0"/>
              <a:t>running condition documents</a:t>
            </a:r>
            <a:endParaRPr lang="en-US" sz="1700" kern="0" dirty="0"/>
          </a:p>
          <a:p>
            <a:pPr lvl="2" eaLnBrk="1" hangingPunct="1">
              <a:spcBef>
                <a:spcPts val="0"/>
              </a:spcBef>
              <a:spcAft>
                <a:spcPts val="800"/>
              </a:spcAft>
            </a:pPr>
            <a:r>
              <a:rPr lang="en-US" sz="1700" kern="0" dirty="0" smtClean="0"/>
              <a:t>Existing </a:t>
            </a:r>
            <a:r>
              <a:rPr lang="en-US" sz="1700" kern="0" dirty="0"/>
              <a:t>run conditions being modified to more clearly define </a:t>
            </a:r>
            <a:r>
              <a:rPr lang="en-US" sz="1700" kern="0" dirty="0" smtClean="0"/>
              <a:t>elements </a:t>
            </a:r>
            <a:r>
              <a:rPr lang="en-US" sz="1700" kern="0" dirty="0"/>
              <a:t>that need to be recorded in the Crew Chief's </a:t>
            </a:r>
            <a:r>
              <a:rPr lang="en-US" sz="1700" kern="0" dirty="0" smtClean="0"/>
              <a:t>Log</a:t>
            </a:r>
            <a:endParaRPr lang="en-US" sz="1700" kern="0" dirty="0"/>
          </a:p>
          <a:p>
            <a:pPr lvl="2" eaLnBrk="1" hangingPunct="1">
              <a:spcBef>
                <a:spcPts val="0"/>
              </a:spcBef>
              <a:spcAft>
                <a:spcPts val="800"/>
              </a:spcAft>
            </a:pPr>
            <a:r>
              <a:rPr lang="en-US" sz="1700" kern="0" dirty="0" smtClean="0"/>
              <a:t>Draft </a:t>
            </a:r>
            <a:r>
              <a:rPr lang="en-US" sz="1700" kern="0" dirty="0"/>
              <a:t>MI &amp; Recycler run conditions for 700 kW operations contain additional requirements for machine protection </a:t>
            </a:r>
            <a:r>
              <a:rPr lang="en-US" sz="1700" kern="0" dirty="0" smtClean="0"/>
              <a:t>controls</a:t>
            </a:r>
          </a:p>
          <a:p>
            <a:pPr lvl="2" eaLnBrk="1" hangingPunct="1">
              <a:spcBef>
                <a:spcPts val="0"/>
              </a:spcBef>
              <a:spcAft>
                <a:spcPts val="800"/>
              </a:spcAft>
            </a:pPr>
            <a:endParaRPr lang="en-US" sz="1700" kern="0" dirty="0"/>
          </a:p>
          <a:p>
            <a:pPr eaLnBrk="1" hangingPunct="1">
              <a:spcBef>
                <a:spcPts val="0"/>
              </a:spcBef>
              <a:spcAft>
                <a:spcPts val="800"/>
              </a:spcAft>
            </a:pPr>
            <a:r>
              <a:rPr lang="en-US" sz="2400" dirty="0"/>
              <a:t>After </a:t>
            </a:r>
            <a:r>
              <a:rPr lang="en-US" sz="2400" dirty="0" smtClean="0"/>
              <a:t>FSO ASE approval</a:t>
            </a:r>
          </a:p>
          <a:p>
            <a:pPr lvl="1" eaLnBrk="1" hangingPunct="1">
              <a:spcBef>
                <a:spcPts val="0"/>
              </a:spcBef>
              <a:spcAft>
                <a:spcPts val="800"/>
              </a:spcAft>
            </a:pPr>
            <a:r>
              <a:rPr lang="en-US" sz="1900" dirty="0" smtClean="0"/>
              <a:t>NuMI </a:t>
            </a:r>
            <a:r>
              <a:rPr lang="en-US" sz="1900" dirty="0"/>
              <a:t>Chapter will be submitted </a:t>
            </a:r>
            <a:r>
              <a:rPr lang="en-US" sz="1900" dirty="0" smtClean="0"/>
              <a:t>for Director approval</a:t>
            </a:r>
          </a:p>
          <a:p>
            <a:pPr lvl="2" eaLnBrk="1" hangingPunct="1">
              <a:spcBef>
                <a:spcPts val="0"/>
              </a:spcBef>
              <a:spcAft>
                <a:spcPts val="800"/>
              </a:spcAft>
            </a:pPr>
            <a:r>
              <a:rPr lang="en-US" sz="1500" dirty="0" smtClean="0"/>
              <a:t>SAD Revision 5 contains ASE approval </a:t>
            </a:r>
          </a:p>
          <a:p>
            <a:pPr lvl="2" eaLnBrk="1" hangingPunct="1">
              <a:spcBef>
                <a:spcPts val="0"/>
              </a:spcBef>
              <a:spcAft>
                <a:spcPts val="800"/>
              </a:spcAft>
            </a:pPr>
            <a:r>
              <a:rPr lang="en-US" sz="1500" dirty="0" smtClean="0"/>
              <a:t>SAD Revision 6 will include updated NuMI chapter</a:t>
            </a:r>
            <a:endParaRPr lang="en-US" sz="15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10</a:t>
            </a:fld>
            <a:endParaRPr lang="en-US" dirty="0"/>
          </a:p>
        </p:txBody>
      </p:sp>
    </p:spTree>
    <p:extLst>
      <p:ext uri="{BB962C8B-B14F-4D97-AF65-F5344CB8AC3E}">
        <p14:creationId xmlns:p14="http://schemas.microsoft.com/office/powerpoint/2010/main" val="534147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Questions</a:t>
            </a:r>
            <a:endParaRPr lang="en-US" dirty="0"/>
          </a:p>
        </p:txBody>
      </p:sp>
      <p:sp>
        <p:nvSpPr>
          <p:cNvPr id="7" name="Rectangle 3"/>
          <p:cNvSpPr txBox="1">
            <a:spLocks noChangeArrowheads="1"/>
          </p:cNvSpPr>
          <p:nvPr/>
        </p:nvSpPr>
        <p:spPr bwMode="auto">
          <a:xfrm>
            <a:off x="762000" y="1828800"/>
            <a:ext cx="76962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marL="0" indent="0" algn="ctr">
              <a:buNone/>
            </a:pPr>
            <a:r>
              <a:rPr lang="en-US" sz="25000" dirty="0" smtClean="0">
                <a:solidFill>
                  <a:schemeClr val="tx2">
                    <a:lumMod val="75000"/>
                  </a:schemeClr>
                </a:solidFill>
              </a:rPr>
              <a:t>?</a:t>
            </a:r>
            <a:endParaRPr lang="en-US" sz="25000" dirty="0">
              <a:solidFill>
                <a:schemeClr val="tx2">
                  <a:lumMod val="75000"/>
                </a:schemeClr>
              </a:solidFill>
            </a:endParaRPr>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11</a:t>
            </a:fld>
            <a:endParaRPr lang="en-US" dirty="0"/>
          </a:p>
        </p:txBody>
      </p:sp>
    </p:spTree>
    <p:extLst>
      <p:ext uri="{BB962C8B-B14F-4D97-AF65-F5344CB8AC3E}">
        <p14:creationId xmlns:p14="http://schemas.microsoft.com/office/powerpoint/2010/main" val="4201585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Outline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eaLnBrk="1" hangingPunct="1">
              <a:spcAft>
                <a:spcPts val="800"/>
              </a:spcAft>
            </a:pPr>
            <a:r>
              <a:rPr lang="en-US" sz="2400" dirty="0"/>
              <a:t>SA, SAD, ASE, USI Processes</a:t>
            </a:r>
            <a:endParaRPr lang="en-US" sz="2400" kern="0" dirty="0" smtClean="0"/>
          </a:p>
          <a:p>
            <a:pPr eaLnBrk="1" hangingPunct="1">
              <a:spcAft>
                <a:spcPts val="800"/>
              </a:spcAft>
            </a:pPr>
            <a:r>
              <a:rPr lang="en-US" sz="2400" dirty="0"/>
              <a:t>SA, SAD, </a:t>
            </a:r>
            <a:r>
              <a:rPr lang="en-US" sz="2400" dirty="0" smtClean="0"/>
              <a:t>ASE Document Status</a:t>
            </a:r>
            <a:endParaRPr lang="en-US" sz="2400" kern="0" dirty="0" smtClean="0"/>
          </a:p>
          <a:p>
            <a:pPr eaLnBrk="1" hangingPunct="1">
              <a:spcAft>
                <a:spcPts val="800"/>
              </a:spcAft>
            </a:pPr>
            <a:r>
              <a:rPr lang="en-US" sz="2400" kern="0" dirty="0" smtClean="0"/>
              <a:t>Questions</a:t>
            </a:r>
            <a:endParaRPr lang="en-US" sz="2000" kern="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2</a:t>
            </a:fld>
            <a:endParaRPr lang="en-US" dirty="0"/>
          </a:p>
        </p:txBody>
      </p:sp>
    </p:spTree>
    <p:extLst>
      <p:ext uri="{BB962C8B-B14F-4D97-AF65-F5344CB8AC3E}">
        <p14:creationId xmlns:p14="http://schemas.microsoft.com/office/powerpoint/2010/main" val="243209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SA, SAD, ASE, USI Processes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a:spcBef>
                <a:spcPts val="0"/>
              </a:spcBef>
              <a:spcAft>
                <a:spcPts val="800"/>
              </a:spcAft>
            </a:pPr>
            <a:r>
              <a:rPr lang="en-US" sz="2400" dirty="0"/>
              <a:t>Shielding Assessments (SA)</a:t>
            </a:r>
          </a:p>
          <a:p>
            <a:pPr lvl="1">
              <a:spcBef>
                <a:spcPts val="0"/>
              </a:spcBef>
              <a:spcAft>
                <a:spcPts val="800"/>
              </a:spcAft>
            </a:pPr>
            <a:r>
              <a:rPr lang="en-US" sz="1900" dirty="0"/>
              <a:t>Developed by Machine Department and AD ESH Department</a:t>
            </a:r>
          </a:p>
          <a:p>
            <a:pPr lvl="1">
              <a:spcBef>
                <a:spcPts val="0"/>
              </a:spcBef>
              <a:spcAft>
                <a:spcPts val="800"/>
              </a:spcAft>
            </a:pPr>
            <a:r>
              <a:rPr lang="en-US" sz="1900" dirty="0"/>
              <a:t>Reviewed by SA Review Subcommittee</a:t>
            </a:r>
          </a:p>
          <a:p>
            <a:pPr lvl="1">
              <a:spcBef>
                <a:spcPts val="0"/>
              </a:spcBef>
              <a:spcAft>
                <a:spcPts val="800"/>
              </a:spcAft>
            </a:pPr>
            <a:r>
              <a:rPr lang="en-US" sz="1900" dirty="0"/>
              <a:t>Approved by ESH&amp;Q </a:t>
            </a:r>
            <a:r>
              <a:rPr lang="en-US" sz="1900" dirty="0" smtClean="0"/>
              <a:t>Director</a:t>
            </a:r>
          </a:p>
          <a:p>
            <a:pPr lvl="1">
              <a:spcBef>
                <a:spcPts val="0"/>
              </a:spcBef>
              <a:spcAft>
                <a:spcPts val="800"/>
              </a:spcAft>
            </a:pPr>
            <a:r>
              <a:rPr lang="en-US" sz="1900" dirty="0" smtClean="0"/>
              <a:t>Deficiency Mitigation</a:t>
            </a:r>
          </a:p>
          <a:p>
            <a:pPr lvl="2">
              <a:spcBef>
                <a:spcPts val="0"/>
              </a:spcBef>
              <a:spcAft>
                <a:spcPts val="800"/>
              </a:spcAft>
            </a:pPr>
            <a:r>
              <a:rPr lang="en-US" sz="1700" dirty="0" smtClean="0"/>
              <a:t>Performed through the Machine Department</a:t>
            </a:r>
          </a:p>
          <a:p>
            <a:pPr lvl="2">
              <a:spcBef>
                <a:spcPts val="0"/>
              </a:spcBef>
              <a:spcAft>
                <a:spcPts val="800"/>
              </a:spcAft>
            </a:pPr>
            <a:r>
              <a:rPr lang="en-US" sz="1700" dirty="0" smtClean="0"/>
              <a:t>Verified by the AD ESH Department</a:t>
            </a:r>
            <a:endParaRPr lang="en-US" sz="1900" dirty="0"/>
          </a:p>
          <a:p>
            <a:pPr>
              <a:spcBef>
                <a:spcPts val="0"/>
              </a:spcBef>
              <a:spcAft>
                <a:spcPts val="800"/>
              </a:spcAft>
            </a:pPr>
            <a:r>
              <a:rPr lang="en-US" sz="2400" dirty="0"/>
              <a:t>Safety Assessment Document (SAD)</a:t>
            </a:r>
          </a:p>
          <a:p>
            <a:pPr lvl="1">
              <a:spcBef>
                <a:spcPts val="0"/>
              </a:spcBef>
              <a:spcAft>
                <a:spcPts val="800"/>
              </a:spcAft>
            </a:pPr>
            <a:r>
              <a:rPr lang="en-US" sz="1900" dirty="0"/>
              <a:t>Developed by Machine </a:t>
            </a:r>
            <a:r>
              <a:rPr lang="en-US" sz="1900" dirty="0" smtClean="0"/>
              <a:t>Department</a:t>
            </a:r>
            <a:endParaRPr lang="en-US" sz="1900" dirty="0"/>
          </a:p>
          <a:p>
            <a:pPr lvl="1">
              <a:spcBef>
                <a:spcPts val="0"/>
              </a:spcBef>
              <a:spcAft>
                <a:spcPts val="800"/>
              </a:spcAft>
            </a:pPr>
            <a:r>
              <a:rPr lang="en-US" sz="1900" dirty="0"/>
              <a:t>Reviewed by SAD Review Subcommittee</a:t>
            </a:r>
          </a:p>
          <a:p>
            <a:pPr lvl="1">
              <a:spcBef>
                <a:spcPts val="0"/>
              </a:spcBef>
              <a:spcAft>
                <a:spcPts val="800"/>
              </a:spcAft>
            </a:pPr>
            <a:r>
              <a:rPr lang="en-US" sz="1900" dirty="0"/>
              <a:t>Approved by </a:t>
            </a:r>
            <a:r>
              <a:rPr lang="en-US" sz="1900" dirty="0" smtClean="0"/>
              <a:t>Director</a:t>
            </a:r>
          </a:p>
          <a:p>
            <a:pPr lvl="1">
              <a:spcBef>
                <a:spcPts val="0"/>
              </a:spcBef>
              <a:spcAft>
                <a:spcPts val="800"/>
              </a:spcAft>
            </a:pPr>
            <a:r>
              <a:rPr lang="en-US" sz="1900" dirty="0" smtClean="0"/>
              <a:t>Concurrence from DOE Fermi Site Office (FSO)</a:t>
            </a:r>
            <a:endParaRPr lang="en-US" sz="1900" dirty="0"/>
          </a:p>
          <a:p>
            <a:pPr eaLnBrk="1" hangingPunct="1">
              <a:spcAft>
                <a:spcPts val="800"/>
              </a:spcAft>
            </a:pPr>
            <a:endParaRPr lang="en-US" sz="2000" kern="0" dirty="0"/>
          </a:p>
          <a:p>
            <a:pPr lvl="2" eaLnBrk="1" hangingPunct="1">
              <a:spcAft>
                <a:spcPts val="800"/>
              </a:spcAft>
            </a:pPr>
            <a:endParaRPr lang="en-US" sz="1500" kern="0" dirty="0" smtClean="0"/>
          </a:p>
          <a:p>
            <a:pPr lvl="1" eaLnBrk="1" hangingPunct="1">
              <a:spcAft>
                <a:spcPts val="800"/>
              </a:spcAft>
            </a:pPr>
            <a:endParaRPr lang="en-US" sz="19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3</a:t>
            </a:fld>
            <a:endParaRPr lang="en-US" dirty="0"/>
          </a:p>
        </p:txBody>
      </p:sp>
    </p:spTree>
    <p:extLst>
      <p:ext uri="{BB962C8B-B14F-4D97-AF65-F5344CB8AC3E}">
        <p14:creationId xmlns:p14="http://schemas.microsoft.com/office/powerpoint/2010/main" val="2960940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SA, SAD, ASE, USI Processes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a:spcBef>
                <a:spcPts val="0"/>
              </a:spcBef>
              <a:spcAft>
                <a:spcPts val="800"/>
              </a:spcAft>
            </a:pPr>
            <a:r>
              <a:rPr lang="en-US" sz="2400" dirty="0"/>
              <a:t>Accelerator Safety </a:t>
            </a:r>
            <a:r>
              <a:rPr lang="en-US" sz="2400" dirty="0" smtClean="0"/>
              <a:t>Envelope (ASE)</a:t>
            </a:r>
            <a:endParaRPr lang="en-US" sz="2400" dirty="0"/>
          </a:p>
          <a:p>
            <a:pPr lvl="1">
              <a:spcBef>
                <a:spcPts val="0"/>
              </a:spcBef>
              <a:spcAft>
                <a:spcPts val="800"/>
              </a:spcAft>
            </a:pPr>
            <a:r>
              <a:rPr lang="en-US" sz="1900" dirty="0" smtClean="0"/>
              <a:t>Developed </a:t>
            </a:r>
            <a:r>
              <a:rPr lang="en-US" sz="1900" dirty="0"/>
              <a:t>from SAD</a:t>
            </a:r>
          </a:p>
          <a:p>
            <a:pPr lvl="1">
              <a:spcBef>
                <a:spcPts val="0"/>
              </a:spcBef>
              <a:spcAft>
                <a:spcPts val="800"/>
              </a:spcAft>
            </a:pPr>
            <a:r>
              <a:rPr lang="en-US" sz="1900" dirty="0" smtClean="0"/>
              <a:t>Reviewed </a:t>
            </a:r>
            <a:r>
              <a:rPr lang="en-US" sz="1900" dirty="0"/>
              <a:t>by SAD Review Subcommittee</a:t>
            </a:r>
          </a:p>
          <a:p>
            <a:pPr lvl="1">
              <a:spcBef>
                <a:spcPts val="0"/>
              </a:spcBef>
              <a:spcAft>
                <a:spcPts val="800"/>
              </a:spcAft>
            </a:pPr>
            <a:r>
              <a:rPr lang="en-US" sz="1900" dirty="0" smtClean="0"/>
              <a:t>Approved </a:t>
            </a:r>
            <a:r>
              <a:rPr lang="en-US" sz="1900" dirty="0"/>
              <a:t>by Director &amp; DOE Fermi Site Office </a:t>
            </a:r>
            <a:r>
              <a:rPr lang="en-US" sz="1900" dirty="0" smtClean="0"/>
              <a:t>Manager</a:t>
            </a:r>
          </a:p>
          <a:p>
            <a:pPr lvl="1">
              <a:spcBef>
                <a:spcPts val="0"/>
              </a:spcBef>
              <a:spcAft>
                <a:spcPts val="800"/>
              </a:spcAft>
            </a:pPr>
            <a:endParaRPr lang="en-US" sz="1900" dirty="0"/>
          </a:p>
          <a:p>
            <a:pPr>
              <a:spcBef>
                <a:spcPts val="0"/>
              </a:spcBef>
              <a:spcAft>
                <a:spcPts val="800"/>
              </a:spcAft>
            </a:pPr>
            <a:r>
              <a:rPr lang="en-US" sz="2400" dirty="0"/>
              <a:t>Unreviewed Safety </a:t>
            </a:r>
            <a:r>
              <a:rPr lang="en-US" sz="2400" dirty="0" smtClean="0"/>
              <a:t>Issue (USI)</a:t>
            </a:r>
            <a:endParaRPr lang="en-US" sz="2400" dirty="0"/>
          </a:p>
          <a:p>
            <a:pPr lvl="1">
              <a:spcBef>
                <a:spcPts val="0"/>
              </a:spcBef>
              <a:spcAft>
                <a:spcPts val="800"/>
              </a:spcAft>
            </a:pPr>
            <a:r>
              <a:rPr lang="en-US" sz="1900" dirty="0" smtClean="0"/>
              <a:t>Initiated </a:t>
            </a:r>
            <a:r>
              <a:rPr lang="en-US" sz="1900" dirty="0"/>
              <a:t>by line or project </a:t>
            </a:r>
            <a:r>
              <a:rPr lang="en-US" sz="1900" dirty="0" smtClean="0"/>
              <a:t>managers,</a:t>
            </a:r>
            <a:br>
              <a:rPr lang="en-US" sz="1900" dirty="0" smtClean="0"/>
            </a:br>
            <a:r>
              <a:rPr lang="en-US" sz="1900" dirty="0" smtClean="0"/>
              <a:t>system </a:t>
            </a:r>
            <a:r>
              <a:rPr lang="en-US" sz="1900" dirty="0"/>
              <a:t>or project engineers, or ESH personnel</a:t>
            </a:r>
          </a:p>
          <a:p>
            <a:pPr lvl="1">
              <a:spcBef>
                <a:spcPts val="0"/>
              </a:spcBef>
              <a:spcAft>
                <a:spcPts val="800"/>
              </a:spcAft>
            </a:pPr>
            <a:r>
              <a:rPr lang="en-US" sz="1900" dirty="0" smtClean="0"/>
              <a:t>Reviewed </a:t>
            </a:r>
            <a:r>
              <a:rPr lang="en-US" sz="1900" dirty="0"/>
              <a:t>by the ESH&amp;Q Section Deputy </a:t>
            </a:r>
            <a:r>
              <a:rPr lang="en-US" sz="1900" dirty="0" smtClean="0"/>
              <a:t>Head,</a:t>
            </a:r>
            <a:br>
              <a:rPr lang="en-US" sz="1900" dirty="0" smtClean="0"/>
            </a:br>
            <a:r>
              <a:rPr lang="en-US" sz="1900" dirty="0" smtClean="0"/>
              <a:t>ESH&amp;Q </a:t>
            </a:r>
            <a:r>
              <a:rPr lang="en-US" sz="1900" dirty="0"/>
              <a:t>Section Associate Head, or </a:t>
            </a:r>
            <a:r>
              <a:rPr lang="en-US" sz="1900" dirty="0" smtClean="0"/>
              <a:t/>
            </a:r>
            <a:br>
              <a:rPr lang="en-US" sz="1900" dirty="0" smtClean="0"/>
            </a:br>
            <a:r>
              <a:rPr lang="en-US" sz="1900" dirty="0" smtClean="0"/>
              <a:t>SAD </a:t>
            </a:r>
            <a:r>
              <a:rPr lang="en-US" sz="1900" dirty="0"/>
              <a:t>Review Subcommittee </a:t>
            </a:r>
            <a:r>
              <a:rPr lang="en-US" sz="1900" dirty="0" smtClean="0"/>
              <a:t>Chair</a:t>
            </a:r>
            <a:endParaRPr lang="en-US" sz="1900" dirty="0"/>
          </a:p>
          <a:p>
            <a:pPr lvl="1">
              <a:spcBef>
                <a:spcPts val="0"/>
              </a:spcBef>
              <a:spcAft>
                <a:spcPts val="800"/>
              </a:spcAft>
            </a:pPr>
            <a:r>
              <a:rPr lang="en-US" sz="1900" dirty="0"/>
              <a:t>Approved by the ESH&amp;Q </a:t>
            </a:r>
            <a:r>
              <a:rPr lang="en-US" sz="1900" dirty="0" smtClean="0"/>
              <a:t>Director</a:t>
            </a:r>
            <a:endParaRPr lang="en-US" sz="1500" kern="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4</a:t>
            </a:fld>
            <a:endParaRPr lang="en-US" dirty="0"/>
          </a:p>
        </p:txBody>
      </p:sp>
    </p:spTree>
    <p:extLst>
      <p:ext uri="{BB962C8B-B14F-4D97-AF65-F5344CB8AC3E}">
        <p14:creationId xmlns:p14="http://schemas.microsoft.com/office/powerpoint/2010/main" val="508303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SA Status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a:spcBef>
                <a:spcPts val="0"/>
              </a:spcBef>
              <a:spcAft>
                <a:spcPts val="800"/>
              </a:spcAft>
            </a:pPr>
            <a:r>
              <a:rPr lang="en-US" sz="2400" dirty="0"/>
              <a:t>Shielding Assessment</a:t>
            </a:r>
            <a:endParaRPr lang="en-US" sz="2400" dirty="0"/>
          </a:p>
          <a:p>
            <a:pPr lvl="1">
              <a:spcBef>
                <a:spcPts val="0"/>
              </a:spcBef>
              <a:spcAft>
                <a:spcPts val="800"/>
              </a:spcAft>
            </a:pPr>
            <a:r>
              <a:rPr lang="en-US" sz="1900" dirty="0"/>
              <a:t>Main Injector Shielding </a:t>
            </a:r>
            <a:r>
              <a:rPr lang="en-US" sz="1900" dirty="0" smtClean="0"/>
              <a:t>Assessment</a:t>
            </a:r>
          </a:p>
          <a:p>
            <a:pPr lvl="2">
              <a:spcBef>
                <a:spcPts val="0"/>
              </a:spcBef>
              <a:spcAft>
                <a:spcPts val="800"/>
              </a:spcAft>
            </a:pPr>
            <a:r>
              <a:rPr lang="en-US" sz="1500" dirty="0" smtClean="0"/>
              <a:t>Approved September 5, 2012</a:t>
            </a:r>
            <a:endParaRPr lang="en-US" sz="1500" dirty="0"/>
          </a:p>
          <a:p>
            <a:pPr lvl="1">
              <a:spcBef>
                <a:spcPts val="0"/>
              </a:spcBef>
              <a:spcAft>
                <a:spcPts val="800"/>
              </a:spcAft>
            </a:pPr>
            <a:r>
              <a:rPr lang="en-US" sz="1900" dirty="0"/>
              <a:t>Recycler Shielding </a:t>
            </a:r>
            <a:r>
              <a:rPr lang="en-US" sz="1900" dirty="0" smtClean="0"/>
              <a:t>Assessment</a:t>
            </a:r>
          </a:p>
          <a:p>
            <a:pPr lvl="2">
              <a:spcBef>
                <a:spcPts val="0"/>
              </a:spcBef>
              <a:spcAft>
                <a:spcPts val="800"/>
              </a:spcAft>
            </a:pPr>
            <a:r>
              <a:rPr lang="en-US" sz="1500" dirty="0" smtClean="0"/>
              <a:t>Approved October 23, 2012</a:t>
            </a:r>
            <a:endParaRPr lang="en-US" sz="1500" dirty="0"/>
          </a:p>
          <a:p>
            <a:pPr lvl="1">
              <a:spcBef>
                <a:spcPts val="0"/>
              </a:spcBef>
              <a:spcAft>
                <a:spcPts val="800"/>
              </a:spcAft>
            </a:pPr>
            <a:r>
              <a:rPr lang="en-US" sz="1900" dirty="0"/>
              <a:t>NuMI Shielding </a:t>
            </a:r>
            <a:r>
              <a:rPr lang="en-US" sz="1900" dirty="0" smtClean="0"/>
              <a:t>Assessment</a:t>
            </a:r>
          </a:p>
          <a:p>
            <a:pPr lvl="2">
              <a:spcBef>
                <a:spcPts val="0"/>
              </a:spcBef>
              <a:spcAft>
                <a:spcPts val="800"/>
              </a:spcAft>
            </a:pPr>
            <a:r>
              <a:rPr lang="en-US" sz="1500" dirty="0" smtClean="0"/>
              <a:t>Approved March 12, 2013</a:t>
            </a:r>
            <a:endParaRPr lang="en-US" sz="1500" dirty="0"/>
          </a:p>
          <a:p>
            <a:pPr lvl="1">
              <a:spcBef>
                <a:spcPts val="0"/>
              </a:spcBef>
              <a:spcAft>
                <a:spcPts val="800"/>
              </a:spcAft>
            </a:pPr>
            <a:r>
              <a:rPr lang="en-US" sz="1900" dirty="0"/>
              <a:t>All complete and </a:t>
            </a:r>
            <a:r>
              <a:rPr lang="en-US" sz="1900" dirty="0" smtClean="0"/>
              <a:t>approved by ESH&amp;Q Director</a:t>
            </a:r>
          </a:p>
          <a:p>
            <a:pPr lvl="1">
              <a:spcBef>
                <a:spcPts val="0"/>
              </a:spcBef>
              <a:spcAft>
                <a:spcPts val="800"/>
              </a:spcAft>
            </a:pPr>
            <a:r>
              <a:rPr lang="en-US" sz="1900" dirty="0" smtClean="0"/>
              <a:t>Shielding deficiencies mitigated verified by AD RSO</a:t>
            </a:r>
            <a:endParaRPr lang="en-US" sz="1900" dirty="0"/>
          </a:p>
          <a:p>
            <a:pPr eaLnBrk="1" hangingPunct="1">
              <a:spcBef>
                <a:spcPts val="0"/>
              </a:spcBef>
              <a:spcAft>
                <a:spcPts val="800"/>
              </a:spcAft>
            </a:pPr>
            <a:endParaRPr lang="en-US" sz="2000" kern="0" dirty="0"/>
          </a:p>
          <a:p>
            <a:pPr lvl="2" eaLnBrk="1" hangingPunct="1">
              <a:spcBef>
                <a:spcPts val="0"/>
              </a:spcBef>
              <a:spcAft>
                <a:spcPts val="800"/>
              </a:spcAft>
            </a:pPr>
            <a:endParaRPr lang="en-US" sz="1500" kern="0" dirty="0" smtClean="0"/>
          </a:p>
          <a:p>
            <a:pPr lvl="1" eaLnBrk="1" hangingPunct="1">
              <a:spcBef>
                <a:spcPts val="0"/>
              </a:spcBef>
              <a:spcAft>
                <a:spcPts val="800"/>
              </a:spcAft>
            </a:pPr>
            <a:endParaRPr lang="en-US" sz="19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5</a:t>
            </a:fld>
            <a:endParaRPr lang="en-US" dirty="0"/>
          </a:p>
        </p:txBody>
      </p:sp>
    </p:spTree>
    <p:extLst>
      <p:ext uri="{BB962C8B-B14F-4D97-AF65-F5344CB8AC3E}">
        <p14:creationId xmlns:p14="http://schemas.microsoft.com/office/powerpoint/2010/main" val="1759110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SAD Status</a:t>
            </a:r>
            <a:endParaRPr lang="en-US" dirty="0"/>
          </a:p>
        </p:txBody>
      </p:sp>
      <p:sp>
        <p:nvSpPr>
          <p:cNvPr id="7" name="Rectangle 3"/>
          <p:cNvSpPr txBox="1">
            <a:spLocks noChangeArrowheads="1"/>
          </p:cNvSpPr>
          <p:nvPr/>
        </p:nvSpPr>
        <p:spPr bwMode="auto">
          <a:xfrm>
            <a:off x="762000" y="12954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a:spcBef>
                <a:spcPts val="0"/>
              </a:spcBef>
              <a:spcAft>
                <a:spcPts val="800"/>
              </a:spcAft>
            </a:pPr>
            <a:r>
              <a:rPr lang="en-US" sz="2400" dirty="0" smtClean="0"/>
              <a:t>Safety Assessment Document</a:t>
            </a:r>
            <a:endParaRPr lang="en-US" sz="2400" dirty="0"/>
          </a:p>
          <a:p>
            <a:pPr lvl="1">
              <a:spcBef>
                <a:spcPts val="0"/>
              </a:spcBef>
              <a:spcAft>
                <a:spcPts val="800"/>
              </a:spcAft>
            </a:pPr>
            <a:r>
              <a:rPr lang="en-US" sz="1900" dirty="0"/>
              <a:t>Fermilab is in a 5 year process of converting 13 SAD/ASE documents into a single </a:t>
            </a:r>
            <a:r>
              <a:rPr lang="en-US" sz="1900" dirty="0" smtClean="0"/>
              <a:t>Fermilab SAD</a:t>
            </a:r>
          </a:p>
          <a:p>
            <a:pPr lvl="2">
              <a:spcBef>
                <a:spcPts val="0"/>
              </a:spcBef>
              <a:spcAft>
                <a:spcPts val="800"/>
              </a:spcAft>
            </a:pPr>
            <a:r>
              <a:rPr lang="en-US" sz="1700" dirty="0" smtClean="0"/>
              <a:t>Corrective action identified from </a:t>
            </a:r>
            <a:r>
              <a:rPr lang="en-US" sz="1700" dirty="0" smtClean="0">
                <a:solidFill>
                  <a:srgbClr val="C00000"/>
                </a:solidFill>
              </a:rPr>
              <a:t>2010</a:t>
            </a:r>
            <a:r>
              <a:rPr lang="en-US" sz="1700" dirty="0" smtClean="0"/>
              <a:t> DOE SC assessment of DOE O 420.2B implementation at Fermilab</a:t>
            </a:r>
            <a:endParaRPr lang="en-US" sz="1700" dirty="0"/>
          </a:p>
          <a:p>
            <a:pPr lvl="1">
              <a:spcBef>
                <a:spcPts val="0"/>
              </a:spcBef>
              <a:spcAft>
                <a:spcPts val="800"/>
              </a:spcAft>
            </a:pPr>
            <a:r>
              <a:rPr lang="en-US" sz="1900" dirty="0"/>
              <a:t>New format is </a:t>
            </a:r>
            <a:r>
              <a:rPr lang="en-US" sz="1900" dirty="0" smtClean="0"/>
              <a:t>modularized, overview section, one </a:t>
            </a:r>
            <a:r>
              <a:rPr lang="en-US" sz="1900" dirty="0"/>
              <a:t>chapter for each machine, experimental area, R&amp;D Facility, or radiological area that supports accelerator </a:t>
            </a:r>
            <a:r>
              <a:rPr lang="en-US" sz="1900" dirty="0" smtClean="0"/>
              <a:t>operations</a:t>
            </a:r>
            <a:endParaRPr lang="en-US" sz="1900" dirty="0"/>
          </a:p>
          <a:p>
            <a:pPr lvl="1">
              <a:spcBef>
                <a:spcPts val="0"/>
              </a:spcBef>
              <a:spcAft>
                <a:spcPts val="800"/>
              </a:spcAft>
            </a:pPr>
            <a:r>
              <a:rPr lang="en-US" sz="1900" dirty="0"/>
              <a:t>Main Injector/Recycler Chapter in new format and approved by Director</a:t>
            </a:r>
          </a:p>
          <a:p>
            <a:pPr lvl="1">
              <a:spcBef>
                <a:spcPts val="0"/>
              </a:spcBef>
              <a:spcAft>
                <a:spcPts val="800"/>
              </a:spcAft>
            </a:pPr>
            <a:r>
              <a:rPr lang="en-US" sz="1900" dirty="0"/>
              <a:t>Existing NuMI SAD converted to new chapter </a:t>
            </a:r>
            <a:r>
              <a:rPr lang="en-US" sz="1900" dirty="0" smtClean="0"/>
              <a:t>format,</a:t>
            </a:r>
            <a:br>
              <a:rPr lang="en-US" sz="1900" dirty="0" smtClean="0"/>
            </a:br>
            <a:r>
              <a:rPr lang="en-US" sz="1900" dirty="0" smtClean="0"/>
              <a:t>review </a:t>
            </a:r>
            <a:r>
              <a:rPr lang="en-US" sz="1900" dirty="0"/>
              <a:t>completed by the SAD Review </a:t>
            </a:r>
            <a:r>
              <a:rPr lang="en-US" sz="1900" dirty="0" smtClean="0"/>
              <a:t>Subcommittee,</a:t>
            </a:r>
            <a:br>
              <a:rPr lang="en-US" sz="1900" dirty="0" smtClean="0"/>
            </a:br>
            <a:r>
              <a:rPr lang="en-US" sz="1900" dirty="0" smtClean="0"/>
              <a:t>needs </a:t>
            </a:r>
            <a:r>
              <a:rPr lang="en-US" sz="1900" dirty="0"/>
              <a:t>to be sent to director for </a:t>
            </a:r>
            <a:r>
              <a:rPr lang="en-US" sz="1900" dirty="0" smtClean="0"/>
              <a:t>approval</a:t>
            </a:r>
          </a:p>
          <a:p>
            <a:pPr lvl="1">
              <a:spcBef>
                <a:spcPts val="0"/>
              </a:spcBef>
              <a:spcAft>
                <a:spcPts val="800"/>
              </a:spcAft>
            </a:pPr>
            <a:r>
              <a:rPr lang="en-US" sz="1900" dirty="0" smtClean="0"/>
              <a:t>NuMI SAD Chapter is included in the Overview documentation on the </a:t>
            </a:r>
            <a:r>
              <a:rPr lang="en-US" sz="1900" dirty="0" err="1" smtClean="0"/>
              <a:t>Indico</a:t>
            </a:r>
            <a:r>
              <a:rPr lang="en-US" sz="1900" dirty="0" smtClean="0"/>
              <a:t> site</a:t>
            </a:r>
            <a:endParaRPr lang="en-US" sz="1900" dirty="0"/>
          </a:p>
          <a:p>
            <a:pPr lvl="2" eaLnBrk="1" hangingPunct="1">
              <a:spcAft>
                <a:spcPts val="800"/>
              </a:spcAft>
            </a:pPr>
            <a:endParaRPr lang="en-US" sz="1500" kern="0" dirty="0" smtClean="0"/>
          </a:p>
          <a:p>
            <a:pPr lvl="1" eaLnBrk="1" hangingPunct="1">
              <a:spcAft>
                <a:spcPts val="800"/>
              </a:spcAft>
            </a:pPr>
            <a:endParaRPr lang="en-US" sz="19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6</a:t>
            </a:fld>
            <a:endParaRPr lang="en-US" dirty="0"/>
          </a:p>
        </p:txBody>
      </p:sp>
    </p:spTree>
    <p:extLst>
      <p:ext uri="{BB962C8B-B14F-4D97-AF65-F5344CB8AC3E}">
        <p14:creationId xmlns:p14="http://schemas.microsoft.com/office/powerpoint/2010/main" val="1773625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ASE Status</a:t>
            </a:r>
            <a:endParaRPr lang="en-US" dirty="0"/>
          </a:p>
        </p:txBody>
      </p:sp>
      <p:sp>
        <p:nvSpPr>
          <p:cNvPr id="7" name="Rectangle 3"/>
          <p:cNvSpPr txBox="1">
            <a:spLocks noChangeArrowheads="1"/>
          </p:cNvSpPr>
          <p:nvPr/>
        </p:nvSpPr>
        <p:spPr bwMode="auto">
          <a:xfrm>
            <a:off x="762000" y="1371600"/>
            <a:ext cx="7848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a:spcBef>
                <a:spcPts val="0"/>
              </a:spcBef>
              <a:spcAft>
                <a:spcPts val="800"/>
              </a:spcAft>
            </a:pPr>
            <a:r>
              <a:rPr lang="en-US" sz="2400" dirty="0" smtClean="0"/>
              <a:t>Accelerator Safety Envelope</a:t>
            </a:r>
            <a:endParaRPr lang="en-US" sz="2400" dirty="0"/>
          </a:p>
          <a:p>
            <a:pPr lvl="1">
              <a:spcBef>
                <a:spcPts val="0"/>
              </a:spcBef>
              <a:spcAft>
                <a:spcPts val="800"/>
              </a:spcAft>
            </a:pPr>
            <a:r>
              <a:rPr lang="en-US" sz="1900" dirty="0" smtClean="0"/>
              <a:t>Updated </a:t>
            </a:r>
            <a:r>
              <a:rPr lang="en-US" sz="1900" dirty="0"/>
              <a:t>to reflect </a:t>
            </a:r>
            <a:r>
              <a:rPr lang="en-US" sz="1900" dirty="0" smtClean="0"/>
              <a:t>revised safety </a:t>
            </a:r>
            <a:r>
              <a:rPr lang="en-US" sz="1900" dirty="0"/>
              <a:t>analysis for Main Injector, Recycler, and NuMI areas</a:t>
            </a:r>
          </a:p>
          <a:p>
            <a:pPr lvl="1">
              <a:spcBef>
                <a:spcPts val="0"/>
              </a:spcBef>
              <a:spcAft>
                <a:spcPts val="800"/>
              </a:spcAft>
            </a:pPr>
            <a:r>
              <a:rPr lang="en-US" sz="1900" dirty="0"/>
              <a:t>	Approved by Director</a:t>
            </a:r>
          </a:p>
          <a:p>
            <a:pPr lvl="1">
              <a:spcBef>
                <a:spcPts val="0"/>
              </a:spcBef>
              <a:spcAft>
                <a:spcPts val="800"/>
              </a:spcAft>
            </a:pPr>
            <a:r>
              <a:rPr lang="en-US" sz="1900" dirty="0"/>
              <a:t>	Pending FSO </a:t>
            </a:r>
            <a:r>
              <a:rPr lang="en-US" sz="1900" dirty="0" smtClean="0"/>
              <a:t>approval</a:t>
            </a:r>
          </a:p>
          <a:p>
            <a:pPr lvl="1">
              <a:spcBef>
                <a:spcPts val="0"/>
              </a:spcBef>
              <a:spcAft>
                <a:spcPts val="800"/>
              </a:spcAft>
            </a:pPr>
            <a:endParaRPr lang="en-US" sz="1900" dirty="0"/>
          </a:p>
          <a:p>
            <a:pPr>
              <a:spcBef>
                <a:spcPts val="0"/>
              </a:spcBef>
              <a:spcAft>
                <a:spcPts val="800"/>
              </a:spcAft>
            </a:pPr>
            <a:r>
              <a:rPr lang="en-US" sz="2400" dirty="0" smtClean="0"/>
              <a:t>FSO identified four remaining actions before approval</a:t>
            </a:r>
            <a:endParaRPr lang="en-US" sz="2400" dirty="0"/>
          </a:p>
          <a:p>
            <a:pPr lvl="1">
              <a:spcBef>
                <a:spcPts val="0"/>
              </a:spcBef>
              <a:spcAft>
                <a:spcPts val="800"/>
              </a:spcAft>
            </a:pPr>
            <a:r>
              <a:rPr lang="en-US" sz="1900" dirty="0" smtClean="0"/>
              <a:t>Successfully </a:t>
            </a:r>
            <a:r>
              <a:rPr lang="en-US" sz="1900" dirty="0"/>
              <a:t>complete the limited scope Accelerator Readiness Review scheduled for October 2013</a:t>
            </a:r>
          </a:p>
          <a:p>
            <a:pPr lvl="2">
              <a:spcBef>
                <a:spcPts val="0"/>
              </a:spcBef>
              <a:spcAft>
                <a:spcPts val="800"/>
              </a:spcAft>
            </a:pPr>
            <a:r>
              <a:rPr lang="en-US" sz="1700" dirty="0" smtClean="0"/>
              <a:t>In </a:t>
            </a:r>
            <a:r>
              <a:rPr lang="en-US" sz="1700" dirty="0"/>
              <a:t>process</a:t>
            </a:r>
          </a:p>
          <a:p>
            <a:pPr lvl="2">
              <a:spcBef>
                <a:spcPts val="0"/>
              </a:spcBef>
              <a:spcAft>
                <a:spcPts val="800"/>
              </a:spcAft>
            </a:pPr>
            <a:r>
              <a:rPr lang="en-US" sz="1700" dirty="0" smtClean="0"/>
              <a:t>Pre-Start Finding </a:t>
            </a:r>
            <a:r>
              <a:rPr lang="en-US" sz="1700" dirty="0"/>
              <a:t>- ASE </a:t>
            </a:r>
            <a:r>
              <a:rPr lang="en-US" sz="1700" dirty="0" smtClean="0"/>
              <a:t>needs to be approved</a:t>
            </a:r>
            <a:endParaRPr lang="en-US" sz="1700" dirty="0"/>
          </a:p>
          <a:p>
            <a:pPr lvl="3" eaLnBrk="1" hangingPunct="1">
              <a:spcBef>
                <a:spcPts val="0"/>
              </a:spcBef>
              <a:spcAft>
                <a:spcPts val="800"/>
              </a:spcAft>
            </a:pPr>
            <a:endParaRPr lang="en-US" sz="1300" kern="0" dirty="0" smtClean="0"/>
          </a:p>
          <a:p>
            <a:pPr lvl="2" eaLnBrk="1" hangingPunct="1">
              <a:spcAft>
                <a:spcPts val="800"/>
              </a:spcAft>
            </a:pPr>
            <a:endParaRPr lang="en-US" sz="15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7</a:t>
            </a:fld>
            <a:endParaRPr lang="en-US" dirty="0"/>
          </a:p>
        </p:txBody>
      </p:sp>
    </p:spTree>
    <p:extLst>
      <p:ext uri="{BB962C8B-B14F-4D97-AF65-F5344CB8AC3E}">
        <p14:creationId xmlns:p14="http://schemas.microsoft.com/office/powerpoint/2010/main" val="3234154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ASE Status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lvl="1">
              <a:spcBef>
                <a:spcPts val="0"/>
              </a:spcBef>
              <a:spcAft>
                <a:spcPts val="800"/>
              </a:spcAft>
            </a:pPr>
            <a:r>
              <a:rPr lang="en-US" sz="1900" dirty="0" smtClean="0"/>
              <a:t>Update </a:t>
            </a:r>
            <a:r>
              <a:rPr lang="en-US" sz="1900" dirty="0"/>
              <a:t>ADAP-11-0001 to remove references to the Tevatron and make other changes as needed to bring the document up to date.</a:t>
            </a:r>
          </a:p>
          <a:p>
            <a:pPr lvl="2">
              <a:spcBef>
                <a:spcPts val="0"/>
              </a:spcBef>
              <a:spcAft>
                <a:spcPts val="800"/>
              </a:spcAft>
            </a:pPr>
            <a:r>
              <a:rPr lang="en-US" sz="1700" dirty="0" smtClean="0"/>
              <a:t>ADAP-11-0001 Accelerator Division Administrative </a:t>
            </a:r>
            <a:r>
              <a:rPr lang="en-US" sz="1700" dirty="0"/>
              <a:t>Procedure for Beam Permits, Run Conditions, and Startup</a:t>
            </a:r>
          </a:p>
          <a:p>
            <a:pPr lvl="2">
              <a:spcBef>
                <a:spcPts val="0"/>
              </a:spcBef>
              <a:spcAft>
                <a:spcPts val="800"/>
              </a:spcAft>
            </a:pPr>
            <a:r>
              <a:rPr lang="en-US" sz="1700" dirty="0" smtClean="0"/>
              <a:t>Completed September 24, 2013</a:t>
            </a:r>
            <a:endParaRPr lang="en-US" sz="1700" dirty="0"/>
          </a:p>
          <a:p>
            <a:pPr lvl="2">
              <a:spcBef>
                <a:spcPts val="0"/>
              </a:spcBef>
              <a:spcAft>
                <a:spcPts val="800"/>
              </a:spcAft>
            </a:pPr>
            <a:r>
              <a:rPr lang="en-US" sz="1700" dirty="0" smtClean="0"/>
              <a:t>http</a:t>
            </a:r>
            <a:r>
              <a:rPr lang="en-US" sz="1700" dirty="0"/>
              <a:t>://</a:t>
            </a:r>
            <a:r>
              <a:rPr lang="en-US" sz="1700" dirty="0" smtClean="0"/>
              <a:t>www-bdnew.fnal.gov/esh/adap/ADAP-11-0001.pdf</a:t>
            </a:r>
          </a:p>
          <a:p>
            <a:pPr lvl="2">
              <a:spcBef>
                <a:spcPts val="0"/>
              </a:spcBef>
              <a:spcAft>
                <a:spcPts val="800"/>
              </a:spcAft>
            </a:pPr>
            <a:endParaRPr lang="en-US" sz="17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8</a:t>
            </a:fld>
            <a:endParaRPr lang="en-US" dirty="0"/>
          </a:p>
        </p:txBody>
      </p:sp>
    </p:spTree>
    <p:extLst>
      <p:ext uri="{BB962C8B-B14F-4D97-AF65-F5344CB8AC3E}">
        <p14:creationId xmlns:p14="http://schemas.microsoft.com/office/powerpoint/2010/main" val="2084758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ASE Status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lvl="1" eaLnBrk="1" hangingPunct="1">
              <a:spcBef>
                <a:spcPts val="0"/>
              </a:spcBef>
              <a:spcAft>
                <a:spcPts val="800"/>
              </a:spcAft>
            </a:pPr>
            <a:r>
              <a:rPr lang="en-US" sz="1900" kern="0" dirty="0" smtClean="0"/>
              <a:t>Complete </a:t>
            </a:r>
            <a:r>
              <a:rPr lang="en-US" sz="1900" kern="0" dirty="0"/>
              <a:t>review of Accelerator Computer Language </a:t>
            </a:r>
            <a:r>
              <a:rPr lang="en-US" sz="1900" kern="0" dirty="0" smtClean="0"/>
              <a:t>(ACL) scripts </a:t>
            </a:r>
            <a:r>
              <a:rPr lang="en-US" sz="1900" kern="0" dirty="0"/>
              <a:t>that have safety implications and make the results of the review and management process to maintain configuration control of the scripts available to FSO.</a:t>
            </a:r>
          </a:p>
          <a:p>
            <a:pPr lvl="2" eaLnBrk="1" hangingPunct="1">
              <a:spcBef>
                <a:spcPts val="0"/>
              </a:spcBef>
              <a:spcAft>
                <a:spcPts val="800"/>
              </a:spcAft>
            </a:pPr>
            <a:r>
              <a:rPr lang="en-US" sz="1700" kern="0" dirty="0" smtClean="0"/>
              <a:t>ACL </a:t>
            </a:r>
            <a:r>
              <a:rPr lang="en-US" sz="1700" kern="0" dirty="0"/>
              <a:t>scripts review is in progress</a:t>
            </a:r>
          </a:p>
          <a:p>
            <a:pPr lvl="2" eaLnBrk="1" hangingPunct="1">
              <a:spcBef>
                <a:spcPts val="0"/>
              </a:spcBef>
              <a:spcAft>
                <a:spcPts val="800"/>
              </a:spcAft>
            </a:pPr>
            <a:r>
              <a:rPr lang="en-US" sz="1700" kern="0" dirty="0" smtClean="0"/>
              <a:t>ACL </a:t>
            </a:r>
            <a:r>
              <a:rPr lang="en-US" sz="1700" kern="0" dirty="0"/>
              <a:t>scripts essentially automate many of the tasks MCR operators perform manually</a:t>
            </a:r>
          </a:p>
          <a:p>
            <a:pPr lvl="3" eaLnBrk="1" hangingPunct="1">
              <a:spcBef>
                <a:spcPts val="0"/>
              </a:spcBef>
              <a:spcAft>
                <a:spcPts val="800"/>
              </a:spcAft>
            </a:pPr>
            <a:r>
              <a:rPr lang="en-US" sz="1500" kern="0" dirty="0" smtClean="0"/>
              <a:t>Remotely turn </a:t>
            </a:r>
            <a:r>
              <a:rPr lang="en-US" sz="1500" kern="0" dirty="0"/>
              <a:t>equipment </a:t>
            </a:r>
            <a:r>
              <a:rPr lang="en-US" sz="1500" kern="0" dirty="0" smtClean="0"/>
              <a:t>on/off</a:t>
            </a:r>
            <a:r>
              <a:rPr lang="en-US" sz="1500" kern="0" dirty="0"/>
              <a:t>, </a:t>
            </a:r>
            <a:r>
              <a:rPr lang="en-US" sz="1500" kern="0" dirty="0" smtClean="0"/>
              <a:t>monitor or adjust </a:t>
            </a:r>
            <a:r>
              <a:rPr lang="en-US" sz="1500" kern="0" dirty="0"/>
              <a:t>devices, etc.</a:t>
            </a:r>
          </a:p>
          <a:p>
            <a:pPr lvl="2" eaLnBrk="1" hangingPunct="1">
              <a:spcBef>
                <a:spcPts val="0"/>
              </a:spcBef>
              <a:spcAft>
                <a:spcPts val="800"/>
              </a:spcAft>
            </a:pPr>
            <a:r>
              <a:rPr lang="en-US" sz="1700" kern="0" dirty="0" smtClean="0"/>
              <a:t>ACL </a:t>
            </a:r>
            <a:r>
              <a:rPr lang="en-US" sz="1700" kern="0" dirty="0"/>
              <a:t>scripts can perform data collection and display on a time interval that is not possible to be performed manually</a:t>
            </a:r>
          </a:p>
          <a:p>
            <a:pPr lvl="2" eaLnBrk="1" hangingPunct="1">
              <a:spcBef>
                <a:spcPts val="0"/>
              </a:spcBef>
              <a:spcAft>
                <a:spcPts val="800"/>
              </a:spcAft>
            </a:pPr>
            <a:r>
              <a:rPr lang="en-US" sz="1700" kern="0" dirty="0" smtClean="0"/>
              <a:t>ACL </a:t>
            </a:r>
            <a:r>
              <a:rPr lang="en-US" sz="1700" kern="0" dirty="0"/>
              <a:t>scripts can interact with </a:t>
            </a:r>
            <a:r>
              <a:rPr lang="en-US" sz="1700" kern="0" dirty="0" smtClean="0"/>
              <a:t>and </a:t>
            </a:r>
            <a:r>
              <a:rPr lang="en-US" sz="1700" kern="0" dirty="0"/>
              <a:t>monitor credited controls</a:t>
            </a:r>
          </a:p>
          <a:p>
            <a:pPr lvl="2" eaLnBrk="1" hangingPunct="1">
              <a:spcBef>
                <a:spcPts val="0"/>
              </a:spcBef>
              <a:spcAft>
                <a:spcPts val="800"/>
              </a:spcAft>
            </a:pPr>
            <a:r>
              <a:rPr lang="en-US" sz="1700" kern="0" dirty="0" smtClean="0"/>
              <a:t>ACL </a:t>
            </a:r>
            <a:r>
              <a:rPr lang="en-US" sz="1700" kern="0" dirty="0"/>
              <a:t>scripts can not override any credited </a:t>
            </a:r>
            <a:r>
              <a:rPr lang="en-US" sz="1700" kern="0" dirty="0" smtClean="0"/>
              <a:t>controls</a:t>
            </a:r>
            <a:endParaRPr lang="en-US" sz="1700" kern="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9</a:t>
            </a:fld>
            <a:endParaRPr lang="en-US" dirty="0"/>
          </a:p>
        </p:txBody>
      </p:sp>
    </p:spTree>
    <p:extLst>
      <p:ext uri="{BB962C8B-B14F-4D97-AF65-F5344CB8AC3E}">
        <p14:creationId xmlns:p14="http://schemas.microsoft.com/office/powerpoint/2010/main" val="3581918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4304</TotalTime>
  <Words>712</Words>
  <Application>Microsoft Office PowerPoint</Application>
  <PresentationFormat>On-screen Show (4:3)</PresentationFormat>
  <Paragraphs>124</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Studio</vt:lpstr>
      <vt:lpstr>Accelerator Readiness Review October 2013</vt:lpstr>
      <vt:lpstr>Outline</vt:lpstr>
      <vt:lpstr>SA, SAD, ASE, USI Processes</vt:lpstr>
      <vt:lpstr>SA, SAD, ASE, USI Processes</vt:lpstr>
      <vt:lpstr>SA Status</vt:lpstr>
      <vt:lpstr>SAD Status</vt:lpstr>
      <vt:lpstr>ASE Status</vt:lpstr>
      <vt:lpstr>ASE Status</vt:lpstr>
      <vt:lpstr>ASE Status</vt:lpstr>
      <vt:lpstr>ASE Status</vt:lpstr>
      <vt:lpstr>Questions</vt:lpstr>
    </vt:vector>
  </TitlesOfParts>
  <Company>Psychology, University of California,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Genetics of Talent Development</dc:title>
  <dc:creator>Dean Keith Simonton</dc:creator>
  <cp:lastModifiedBy>John</cp:lastModifiedBy>
  <cp:revision>118</cp:revision>
  <cp:lastPrinted>2013-07-19T13:15:15Z</cp:lastPrinted>
  <dcterms:created xsi:type="dcterms:W3CDTF">2005-09-10T18:55:17Z</dcterms:created>
  <dcterms:modified xsi:type="dcterms:W3CDTF">2013-09-29T17:51:12Z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