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716" r:id="rId1"/>
  </p:sldMasterIdLst>
  <p:notesMasterIdLst>
    <p:notesMasterId r:id="rId11"/>
  </p:notesMasterIdLst>
  <p:handoutMasterIdLst>
    <p:handoutMasterId r:id="rId12"/>
  </p:handoutMasterIdLst>
  <p:sldIdLst>
    <p:sldId id="256" r:id="rId2"/>
    <p:sldId id="288" r:id="rId3"/>
    <p:sldId id="291" r:id="rId4"/>
    <p:sldId id="289" r:id="rId5"/>
    <p:sldId id="292" r:id="rId6"/>
    <p:sldId id="293" r:id="rId7"/>
    <p:sldId id="295" r:id="rId8"/>
    <p:sldId id="294" r:id="rId9"/>
    <p:sldId id="296" r:id="rId10"/>
  </p:sldIdLst>
  <p:sldSz cx="9144000" cy="6858000" type="screen4x3"/>
  <p:notesSz cx="7023100" cy="93091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CC00FF"/>
    <a:srgbClr val="0000FF"/>
    <a:srgbClr val="002E8A"/>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3" autoAdjust="0"/>
    <p:restoredTop sz="93166" autoAdjust="0"/>
  </p:normalViewPr>
  <p:slideViewPr>
    <p:cSldViewPr snapToObjects="1">
      <p:cViewPr>
        <p:scale>
          <a:sx n="100" d="100"/>
          <a:sy n="100" d="100"/>
        </p:scale>
        <p:origin x="-65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wrap="square" lIns="93324" tIns="46662" rIns="93324" bIns="46662" numCol="1" anchor="t" anchorCtr="0" compatLnSpc="1">
            <a:prstTxWarp prst="textNoShape">
              <a:avLst/>
            </a:prstTxWarp>
          </a:bodyPr>
          <a:lstStyle>
            <a:lvl1pPr>
              <a:defRPr sz="1200">
                <a:latin typeface="Calibri" pitchFamily="-65" charset="0"/>
              </a:defRPr>
            </a:lvl1pPr>
          </a:lstStyle>
          <a:p>
            <a:pPr>
              <a:defRPr/>
            </a:pPr>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wrap="square" lIns="93324" tIns="46662" rIns="93324" bIns="46662" numCol="1" anchor="t" anchorCtr="0" compatLnSpc="1">
            <a:prstTxWarp prst="textNoShape">
              <a:avLst/>
            </a:prstTxWarp>
          </a:bodyPr>
          <a:lstStyle>
            <a:lvl1pPr algn="r">
              <a:defRPr sz="1200">
                <a:latin typeface="Calibri" pitchFamily="-65" charset="0"/>
              </a:defRPr>
            </a:lvl1pPr>
          </a:lstStyle>
          <a:p>
            <a:pPr>
              <a:defRPr/>
            </a:pPr>
            <a:fld id="{0C1E6BC2-BFC6-4374-821D-8D84338DA8DD}" type="datetime1">
              <a:rPr lang="en-US"/>
              <a:pPr>
                <a:defRPr/>
              </a:pPr>
              <a:t>9/26/2013</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wrap="square" lIns="93324" tIns="46662" rIns="93324" bIns="46662" numCol="1" anchor="b" anchorCtr="0" compatLnSpc="1">
            <a:prstTxWarp prst="textNoShape">
              <a:avLst/>
            </a:prstTxWarp>
          </a:bodyPr>
          <a:lstStyle>
            <a:lvl1pPr>
              <a:defRPr sz="1200">
                <a:latin typeface="Calibri" pitchFamily="-65" charset="0"/>
              </a:defRPr>
            </a:lvl1pPr>
          </a:lstStyle>
          <a:p>
            <a:pPr>
              <a:defRPr/>
            </a:pPr>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wrap="square" lIns="93324" tIns="46662" rIns="93324" bIns="46662" numCol="1" anchor="b" anchorCtr="0" compatLnSpc="1">
            <a:prstTxWarp prst="textNoShape">
              <a:avLst/>
            </a:prstTxWarp>
          </a:bodyPr>
          <a:lstStyle>
            <a:lvl1pPr algn="r">
              <a:defRPr sz="1200">
                <a:latin typeface="Calibri" pitchFamily="-65" charset="0"/>
              </a:defRPr>
            </a:lvl1pPr>
          </a:lstStyle>
          <a:p>
            <a:pPr>
              <a:defRPr/>
            </a:pPr>
            <a:fld id="{B1BE2E37-FD54-431A-9C33-3AF27B906D56}" type="slidenum">
              <a:rPr lang="en-US"/>
              <a:pPr>
                <a:defRPr/>
              </a:pPr>
              <a:t>‹#›</a:t>
            </a:fld>
            <a:endParaRPr lang="en-US" dirty="0"/>
          </a:p>
        </p:txBody>
      </p:sp>
    </p:spTree>
    <p:extLst>
      <p:ext uri="{BB962C8B-B14F-4D97-AF65-F5344CB8AC3E}">
        <p14:creationId xmlns:p14="http://schemas.microsoft.com/office/powerpoint/2010/main" val="16430746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wrap="square" lIns="93324" tIns="46662" rIns="93324" bIns="46662" numCol="1" anchor="t" anchorCtr="0" compatLnSpc="1">
            <a:prstTxWarp prst="textNoShape">
              <a:avLst/>
            </a:prstTxWarp>
          </a:bodyPr>
          <a:lstStyle>
            <a:lvl1pPr>
              <a:defRPr sz="1200">
                <a:latin typeface="Calibri" pitchFamily="-65" charset="0"/>
              </a:defRPr>
            </a:lvl1pPr>
          </a:lstStyle>
          <a:p>
            <a:pPr>
              <a:defRPr/>
            </a:pPr>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wrap="square" lIns="93324" tIns="46662" rIns="93324" bIns="46662" numCol="1" anchor="t" anchorCtr="0" compatLnSpc="1">
            <a:prstTxWarp prst="textNoShape">
              <a:avLst/>
            </a:prstTxWarp>
          </a:bodyPr>
          <a:lstStyle>
            <a:lvl1pPr algn="r">
              <a:defRPr sz="1200">
                <a:latin typeface="Calibri" pitchFamily="-65" charset="0"/>
              </a:defRPr>
            </a:lvl1pPr>
          </a:lstStyle>
          <a:p>
            <a:pPr>
              <a:defRPr/>
            </a:pPr>
            <a:fld id="{512C754A-AFE9-4DCB-AFA2-002FC1137519}" type="datetime1">
              <a:rPr lang="en-US"/>
              <a:pPr>
                <a:defRPr/>
              </a:pPr>
              <a:t>9/26/2013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wrap="square" lIns="93324" tIns="46662" rIns="93324" bIns="46662"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02310" y="4421823"/>
            <a:ext cx="5618480" cy="4189095"/>
          </a:xfrm>
          <a:prstGeom prst="rect">
            <a:avLst/>
          </a:prstGeom>
        </p:spPr>
        <p:txBody>
          <a:bodyPr vert="horz" wrap="square" lIns="93324" tIns="46662" rIns="93324" bIns="46662"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wrap="square" lIns="93324" tIns="46662" rIns="93324" bIns="46662" numCol="1" anchor="b" anchorCtr="0" compatLnSpc="1">
            <a:prstTxWarp prst="textNoShape">
              <a:avLst/>
            </a:prstTxWarp>
          </a:bodyPr>
          <a:lstStyle>
            <a:lvl1pPr>
              <a:defRPr sz="1200">
                <a:latin typeface="Calibri" pitchFamily="-65" charset="0"/>
              </a:defRPr>
            </a:lvl1pPr>
          </a:lstStyle>
          <a:p>
            <a:pPr>
              <a:defRPr/>
            </a:pPr>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wrap="square" lIns="93324" tIns="46662" rIns="93324" bIns="46662" numCol="1" anchor="b" anchorCtr="0" compatLnSpc="1">
            <a:prstTxWarp prst="textNoShape">
              <a:avLst/>
            </a:prstTxWarp>
          </a:bodyPr>
          <a:lstStyle>
            <a:lvl1pPr algn="r">
              <a:defRPr sz="1200">
                <a:latin typeface="Calibri" pitchFamily="-65" charset="0"/>
              </a:defRPr>
            </a:lvl1pPr>
          </a:lstStyle>
          <a:p>
            <a:pPr>
              <a:defRPr/>
            </a:pPr>
            <a:fld id="{43AA881F-C271-4131-9327-9B13122B495E}" type="slidenum">
              <a:rPr lang="en-US"/>
              <a:pPr>
                <a:defRPr/>
              </a:pPr>
              <a:t>‹#›</a:t>
            </a:fld>
            <a:endParaRPr lang="en-US" dirty="0"/>
          </a:p>
        </p:txBody>
      </p:sp>
    </p:spTree>
    <p:extLst>
      <p:ext uri="{BB962C8B-B14F-4D97-AF65-F5344CB8AC3E}">
        <p14:creationId xmlns:p14="http://schemas.microsoft.com/office/powerpoint/2010/main" val="384228735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3AA881F-C271-4131-9327-9B13122B495E}"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accent5">
                    <a:lumMod val="50000"/>
                  </a:schemeClr>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rgbClr val="006600"/>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a:prstGeom prst="rect">
            <a:avLst/>
          </a:prstGeom>
        </p:spPr>
        <p:txBody>
          <a:bodyPr/>
          <a:lstStyle>
            <a:lvl1pPr>
              <a:defRPr>
                <a:solidFill>
                  <a:srgbClr val="006600"/>
                </a:solidFill>
              </a:defRPr>
            </a:lvl1pPr>
          </a:lstStyle>
          <a:p>
            <a:pPr>
              <a:defRPr/>
            </a:pPr>
            <a:r>
              <a:rPr lang="en-US" dirty="0" smtClean="0"/>
              <a:t>10/20/2009</a:t>
            </a:r>
            <a:endParaRPr lang="en-US" dirty="0"/>
          </a:p>
        </p:txBody>
      </p:sp>
      <p:sp>
        <p:nvSpPr>
          <p:cNvPr id="11" name="Footer Placeholder 16"/>
          <p:cNvSpPr>
            <a:spLocks noGrp="1"/>
          </p:cNvSpPr>
          <p:nvPr>
            <p:ph type="ftr" sz="quarter" idx="11"/>
          </p:nvPr>
        </p:nvSpPr>
        <p:spPr>
          <a:xfrm>
            <a:off x="2898775" y="6354763"/>
            <a:ext cx="3475038" cy="366712"/>
          </a:xfrm>
        </p:spPr>
        <p:txBody>
          <a:bodyPr/>
          <a:lstStyle>
            <a:lvl1pPr>
              <a:defRPr>
                <a:solidFill>
                  <a:srgbClr val="006600"/>
                </a:solidFill>
              </a:defRPr>
            </a:lvl1pPr>
          </a:lstStyle>
          <a:p>
            <a:pPr>
              <a:defRPr/>
            </a:pPr>
            <a:r>
              <a:rPr lang="en-US" dirty="0" smtClean="0"/>
              <a:t>ES&amp;H Section Budget Presentation</a:t>
            </a:r>
            <a:endParaRPr lang="en-US" dirty="0"/>
          </a:p>
        </p:txBody>
      </p:sp>
      <p:sp>
        <p:nvSpPr>
          <p:cNvPr id="12" name="Slide Number Placeholder 28"/>
          <p:cNvSpPr>
            <a:spLocks noGrp="1"/>
          </p:cNvSpPr>
          <p:nvPr>
            <p:ph type="sldNum" sz="quarter" idx="12"/>
          </p:nvPr>
        </p:nvSpPr>
        <p:spPr>
          <a:xfrm>
            <a:off x="1216025" y="6354763"/>
            <a:ext cx="1219200" cy="366712"/>
          </a:xfrm>
        </p:spPr>
        <p:txBody>
          <a:bodyPr/>
          <a:lstStyle>
            <a:lvl1pPr>
              <a:defRPr>
                <a:solidFill>
                  <a:srgbClr val="006600"/>
                </a:solidFill>
              </a:defRPr>
            </a:lvl1pPr>
          </a:lstStyle>
          <a:p>
            <a:pPr>
              <a:defRPr/>
            </a:pPr>
            <a:fld id="{11A97021-A037-4AE8-AF97-51609EC2A3F9}"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ES&amp;H Section Budget Presentation</a:t>
            </a:r>
          </a:p>
        </p:txBody>
      </p:sp>
      <p:sp>
        <p:nvSpPr>
          <p:cNvPr id="6" name="Slide Number Placeholder 22"/>
          <p:cNvSpPr>
            <a:spLocks noGrp="1"/>
          </p:cNvSpPr>
          <p:nvPr>
            <p:ph type="sldNum" sz="quarter" idx="12"/>
          </p:nvPr>
        </p:nvSpPr>
        <p:spPr/>
        <p:txBody>
          <a:bodyPr/>
          <a:lstStyle>
            <a:lvl1pPr>
              <a:defRPr/>
            </a:lvl1pPr>
          </a:lstStyle>
          <a:p>
            <a:pPr>
              <a:defRPr/>
            </a:pPr>
            <a:fld id="{3D187BB3-DD4B-4D0D-A40D-B056BED61C4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ES&amp;H Section Budget Presentation</a:t>
            </a:r>
          </a:p>
        </p:txBody>
      </p:sp>
      <p:sp>
        <p:nvSpPr>
          <p:cNvPr id="9" name="Slide Number Placeholder 5"/>
          <p:cNvSpPr>
            <a:spLocks noGrp="1"/>
          </p:cNvSpPr>
          <p:nvPr>
            <p:ph type="sldNum" sz="quarter" idx="12"/>
          </p:nvPr>
        </p:nvSpPr>
        <p:spPr/>
        <p:txBody>
          <a:bodyPr/>
          <a:lstStyle>
            <a:lvl1pPr>
              <a:defRPr/>
            </a:lvl1pPr>
          </a:lstStyle>
          <a:p>
            <a:pPr>
              <a:defRPr/>
            </a:pPr>
            <a:fld id="{A7728285-C681-4B5A-9542-F72C26D55F1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2"/>
          <p:cNvSpPr>
            <a:spLocks noGrp="1"/>
          </p:cNvSpPr>
          <p:nvPr>
            <p:ph type="ftr" sz="quarter" idx="11"/>
          </p:nvPr>
        </p:nvSpPr>
        <p:spPr>
          <a:xfrm>
            <a:off x="2898774" y="6356350"/>
            <a:ext cx="5788025" cy="365125"/>
          </a:xfrm>
        </p:spPr>
        <p:txBody>
          <a:bodyPr/>
          <a:lstStyle>
            <a:lvl1pPr algn="l">
              <a:defRPr/>
            </a:lvl1pPr>
          </a:lstStyle>
          <a:p>
            <a:pPr>
              <a:defRPr/>
            </a:pPr>
            <a:r>
              <a:rPr lang="en-US" dirty="0" smtClean="0"/>
              <a:t>ES&amp;H Section Budget Presentation</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7BDF6A5-1FA9-4438-BB1D-6C65D6AD5ED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a:prstGeom prst="rect">
            <a:avLst/>
          </a:prstGeom>
        </p:spPr>
        <p:txBody>
          <a:bodyPr/>
          <a:lstStyle>
            <a:lvl1pPr>
              <a:defRPr/>
            </a:lvl1pPr>
          </a:lstStyle>
          <a:p>
            <a:pPr>
              <a:defRPr/>
            </a:pPr>
            <a:r>
              <a:rPr lang="en-US" dirty="0" smtClean="0"/>
              <a:t>10/20/2009</a:t>
            </a:r>
            <a:endParaRPr lang="en-US" dirty="0"/>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r>
              <a:rPr lang="en-US" dirty="0"/>
              <a:t>ES&amp;H Section Budget Presentation</a:t>
            </a: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D9C8AD72-5E51-4BE7-A5CE-7E939B50515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ES&amp;H Section Budget Presentation</a:t>
            </a:r>
          </a:p>
        </p:txBody>
      </p:sp>
      <p:sp>
        <p:nvSpPr>
          <p:cNvPr id="7" name="Slide Number Placeholder 22"/>
          <p:cNvSpPr>
            <a:spLocks noGrp="1"/>
          </p:cNvSpPr>
          <p:nvPr>
            <p:ph type="sldNum" sz="quarter" idx="12"/>
          </p:nvPr>
        </p:nvSpPr>
        <p:spPr/>
        <p:txBody>
          <a:bodyPr/>
          <a:lstStyle>
            <a:lvl1pPr>
              <a:defRPr/>
            </a:lvl1pPr>
          </a:lstStyle>
          <a:p>
            <a:pPr>
              <a:defRPr/>
            </a:pPr>
            <a:fld id="{2AC280AB-32EE-4512-9E6B-7011F6FF07B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8" name="Footer Placeholder 2"/>
          <p:cNvSpPr>
            <a:spLocks noGrp="1"/>
          </p:cNvSpPr>
          <p:nvPr>
            <p:ph type="ftr" sz="quarter" idx="11"/>
          </p:nvPr>
        </p:nvSpPr>
        <p:spPr/>
        <p:txBody>
          <a:bodyPr/>
          <a:lstStyle>
            <a:lvl1pPr>
              <a:defRPr/>
            </a:lvl1pPr>
          </a:lstStyle>
          <a:p>
            <a:pPr>
              <a:defRPr/>
            </a:pPr>
            <a:r>
              <a:rPr lang="en-US" dirty="0"/>
              <a:t>ES&amp;H Section Budget Presentation</a:t>
            </a:r>
          </a:p>
        </p:txBody>
      </p:sp>
      <p:sp>
        <p:nvSpPr>
          <p:cNvPr id="9" name="Slide Number Placeholder 22"/>
          <p:cNvSpPr>
            <a:spLocks noGrp="1"/>
          </p:cNvSpPr>
          <p:nvPr>
            <p:ph type="sldNum" sz="quarter" idx="12"/>
          </p:nvPr>
        </p:nvSpPr>
        <p:spPr/>
        <p:txBody>
          <a:bodyPr/>
          <a:lstStyle>
            <a:lvl1pPr>
              <a:defRPr/>
            </a:lvl1pPr>
          </a:lstStyle>
          <a:p>
            <a:pPr>
              <a:defRPr/>
            </a:pPr>
            <a:fld id="{29B80511-66A4-403B-B67B-EFAA39F0C2E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5" name="Footer Placeholder 3"/>
          <p:cNvSpPr>
            <a:spLocks noGrp="1"/>
          </p:cNvSpPr>
          <p:nvPr>
            <p:ph type="ftr" sz="quarter" idx="11"/>
          </p:nvPr>
        </p:nvSpPr>
        <p:spPr/>
        <p:txBody>
          <a:bodyPr/>
          <a:lstStyle>
            <a:lvl1pPr>
              <a:defRPr/>
            </a:lvl1pPr>
          </a:lstStyle>
          <a:p>
            <a:pPr>
              <a:defRPr/>
            </a:pPr>
            <a:r>
              <a:rPr lang="en-US" dirty="0"/>
              <a:t>ES&amp;H Section Budget Presentation</a:t>
            </a:r>
          </a:p>
        </p:txBody>
      </p:sp>
      <p:sp>
        <p:nvSpPr>
          <p:cNvPr id="6" name="Slide Number Placeholder 4"/>
          <p:cNvSpPr>
            <a:spLocks noGrp="1"/>
          </p:cNvSpPr>
          <p:nvPr>
            <p:ph type="sldNum" sz="quarter" idx="12"/>
          </p:nvPr>
        </p:nvSpPr>
        <p:spPr/>
        <p:txBody>
          <a:bodyPr/>
          <a:lstStyle>
            <a:lvl1pPr>
              <a:defRPr/>
            </a:lvl1pPr>
          </a:lstStyle>
          <a:p>
            <a:pPr>
              <a:defRPr/>
            </a:pPr>
            <a:fld id="{7EC1B9A4-2DEA-4C0C-A815-08DD57C5594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4" name="Date Placeholder 1"/>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ES&amp;H Section Budget Presentation</a:t>
            </a:r>
          </a:p>
        </p:txBody>
      </p:sp>
      <p:sp>
        <p:nvSpPr>
          <p:cNvPr id="6" name="Slide Number Placeholder 3"/>
          <p:cNvSpPr>
            <a:spLocks noGrp="1"/>
          </p:cNvSpPr>
          <p:nvPr>
            <p:ph type="sldNum" sz="quarter" idx="12"/>
          </p:nvPr>
        </p:nvSpPr>
        <p:spPr/>
        <p:txBody>
          <a:bodyPr/>
          <a:lstStyle>
            <a:lvl1pPr>
              <a:defRPr/>
            </a:lvl1pPr>
          </a:lstStyle>
          <a:p>
            <a:pPr>
              <a:defRPr/>
            </a:pPr>
            <a:fld id="{129F60DB-B8C5-4FC1-BAA3-743D43C6676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9" name="Footer Placeholder 5"/>
          <p:cNvSpPr>
            <a:spLocks noGrp="1"/>
          </p:cNvSpPr>
          <p:nvPr>
            <p:ph type="ftr" sz="quarter" idx="11"/>
          </p:nvPr>
        </p:nvSpPr>
        <p:spPr/>
        <p:txBody>
          <a:bodyPr/>
          <a:lstStyle>
            <a:lvl1pPr>
              <a:defRPr/>
            </a:lvl1pPr>
          </a:lstStyle>
          <a:p>
            <a:pPr>
              <a:defRPr/>
            </a:pPr>
            <a:r>
              <a:rPr lang="en-US" dirty="0"/>
              <a:t>ES&amp;H Section Budget Presentation</a:t>
            </a:r>
          </a:p>
        </p:txBody>
      </p:sp>
      <p:sp>
        <p:nvSpPr>
          <p:cNvPr id="10" name="Slide Number Placeholder 6"/>
          <p:cNvSpPr>
            <a:spLocks noGrp="1"/>
          </p:cNvSpPr>
          <p:nvPr>
            <p:ph type="sldNum" sz="quarter" idx="12"/>
          </p:nvPr>
        </p:nvSpPr>
        <p:spPr/>
        <p:txBody>
          <a:bodyPr/>
          <a:lstStyle>
            <a:lvl1pPr>
              <a:defRPr/>
            </a:lvl1pPr>
          </a:lstStyle>
          <a:p>
            <a:pPr>
              <a:defRPr/>
            </a:pPr>
            <a:fld id="{37888674-6191-4B19-83AB-873449EA03D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a:defRPr/>
            </a:lvl1pPr>
          </a:lstStyle>
          <a:p>
            <a:pPr>
              <a:defRPr/>
            </a:pPr>
            <a:r>
              <a:rPr lang="en-US" dirty="0" smtClean="0"/>
              <a:t>10/20/2009</a:t>
            </a:r>
            <a:endParaRPr lang="en-US" dirty="0"/>
          </a:p>
        </p:txBody>
      </p:sp>
      <p:sp>
        <p:nvSpPr>
          <p:cNvPr id="9" name="Footer Placeholder 5"/>
          <p:cNvSpPr>
            <a:spLocks noGrp="1"/>
          </p:cNvSpPr>
          <p:nvPr>
            <p:ph type="ftr" sz="quarter" idx="11"/>
          </p:nvPr>
        </p:nvSpPr>
        <p:spPr/>
        <p:txBody>
          <a:bodyPr/>
          <a:lstStyle>
            <a:lvl1pPr>
              <a:defRPr/>
            </a:lvl1pPr>
          </a:lstStyle>
          <a:p>
            <a:pPr>
              <a:defRPr/>
            </a:pPr>
            <a:r>
              <a:rPr lang="en-US" dirty="0"/>
              <a:t>ES&amp;H Section Budget Presentation</a:t>
            </a:r>
          </a:p>
        </p:txBody>
      </p:sp>
      <p:sp>
        <p:nvSpPr>
          <p:cNvPr id="10" name="Slide Number Placeholder 6"/>
          <p:cNvSpPr>
            <a:spLocks noGrp="1"/>
          </p:cNvSpPr>
          <p:nvPr>
            <p:ph type="sldNum" sz="quarter" idx="12"/>
          </p:nvPr>
        </p:nvSpPr>
        <p:spPr/>
        <p:txBody>
          <a:bodyPr/>
          <a:lstStyle>
            <a:lvl1pPr>
              <a:defRPr/>
            </a:lvl1pPr>
          </a:lstStyle>
          <a:p>
            <a:pPr>
              <a:defRPr/>
            </a:pPr>
            <a:fld id="{B02DB5CA-649E-4DDE-8295-0AB80294C92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Footer Placeholder 2"/>
          <p:cNvSpPr>
            <a:spLocks noGrp="1"/>
          </p:cNvSpPr>
          <p:nvPr>
            <p:ph type="ftr" sz="quarter" idx="3"/>
          </p:nvPr>
        </p:nvSpPr>
        <p:spPr>
          <a:xfrm>
            <a:off x="2898774" y="6356350"/>
            <a:ext cx="578802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rgbClr val="0000FF"/>
                </a:solidFill>
                <a:latin typeface="Times New Roman" pitchFamily="18" charset="0"/>
                <a:cs typeface="Times New Roman" pitchFamily="18" charset="0"/>
              </a:defRPr>
            </a:lvl1pPr>
          </a:lstStyle>
          <a:p>
            <a:pPr>
              <a:defRPr/>
            </a:pPr>
            <a:r>
              <a:rPr lang="en-US" dirty="0" smtClean="0"/>
              <a:t>ES&amp;H Section Budget Presentation</a:t>
            </a:r>
            <a:endParaRPr lang="en-US" dirty="0"/>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rgbClr val="0000FF"/>
                </a:solidFill>
                <a:latin typeface="Times New Roman" pitchFamily="18" charset="0"/>
                <a:cs typeface="Times New Roman" pitchFamily="18" charset="0"/>
              </a:defRPr>
            </a:lvl1pPr>
          </a:lstStyle>
          <a:p>
            <a:pPr>
              <a:defRPr/>
            </a:pPr>
            <a:fld id="{5219E1EE-A59D-4986-A308-A8544AE2A65C}" type="slidenum">
              <a:rPr lang="en-US" smtClean="0"/>
              <a:pPr>
                <a:defRPr/>
              </a:pPr>
              <a:t>‹#›</a:t>
            </a:fld>
            <a:endParaRPr lang="en-US" dirty="0"/>
          </a:p>
        </p:txBody>
      </p:sp>
      <p:sp>
        <p:nvSpPr>
          <p:cNvPr id="28" name="Straight Connector 27"/>
          <p:cNvSpPr>
            <a:spLocks noChangeShapeType="1"/>
          </p:cNvSpPr>
          <p:nvPr/>
        </p:nvSpPr>
        <p:spPr bwMode="auto">
          <a:xfrm>
            <a:off x="457200" y="6353175"/>
            <a:ext cx="82296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txBody>
          <a:bodyPr/>
          <a:lstStyle/>
          <a:p>
            <a:pPr fontAlgn="auto">
              <a:spcBef>
                <a:spcPts val="0"/>
              </a:spcBef>
              <a:spcAft>
                <a:spcPts val="0"/>
              </a:spcAft>
              <a:defRPr/>
            </a:pPr>
            <a:endParaRPr lang="en-US" dirty="0">
              <a:latin typeface="+mn-lt"/>
              <a:ea typeface="+mn-ea"/>
            </a:endParaRPr>
          </a:p>
        </p:txBody>
      </p:sp>
      <p:sp>
        <p:nvSpPr>
          <p:cNvPr id="29" name="Straight Connector 28"/>
          <p:cNvSpPr>
            <a:spLocks noChangeShapeType="1"/>
          </p:cNvSpPr>
          <p:nvPr/>
        </p:nvSpPr>
        <p:spPr bwMode="auto">
          <a:xfrm>
            <a:off x="457200" y="1143000"/>
            <a:ext cx="82296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txBody>
          <a:bodyPr/>
          <a:lstStyle/>
          <a:p>
            <a:pPr fontAlgn="auto">
              <a:spcBef>
                <a:spcPts val="0"/>
              </a:spcBef>
              <a:spcAft>
                <a:spcPts val="0"/>
              </a:spcAft>
              <a:defRPr/>
            </a:pPr>
            <a:endParaRPr lang="en-US" dirty="0">
              <a:latin typeface="+mn-lt"/>
              <a:ea typeface="+mn-ea"/>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rgbClr val="0000FF"/>
          </a:solidFill>
          <a:ln w="25400" cap="rnd" cmpd="sng" algn="ctr">
            <a:solidFill>
              <a:srgbClr val="0000FF"/>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883" r:id="rId1"/>
    <p:sldLayoutId id="2147483879" r:id="rId2"/>
    <p:sldLayoutId id="2147483884" r:id="rId3"/>
    <p:sldLayoutId id="2147483880" r:id="rId4"/>
    <p:sldLayoutId id="2147483881" r:id="rId5"/>
    <p:sldLayoutId id="2147483885" r:id="rId6"/>
    <p:sldLayoutId id="2147483886" r:id="rId7"/>
    <p:sldLayoutId id="2147483887" r:id="rId8"/>
    <p:sldLayoutId id="2147483888" r:id="rId9"/>
    <p:sldLayoutId id="2147483882" r:id="rId10"/>
    <p:sldLayoutId id="2147483889" r:id="rId11"/>
  </p:sldLayoutIdLst>
  <p:hf hdr="0"/>
  <p:txStyles>
    <p:titleStyle>
      <a:lvl1pPr algn="l" rtl="0" eaLnBrk="0" fontAlgn="base" hangingPunct="0">
        <a:spcBef>
          <a:spcPct val="0"/>
        </a:spcBef>
        <a:spcAft>
          <a:spcPct val="0"/>
        </a:spcAft>
        <a:defRPr sz="3600" kern="1200">
          <a:solidFill>
            <a:schemeClr val="accent5">
              <a:lumMod val="50000"/>
            </a:schemeClr>
          </a:solidFill>
          <a:latin typeface="Times New Roman" pitchFamily="18" charset="0"/>
          <a:ea typeface="ＭＳ Ｐゴシック" pitchFamily="-65" charset="-128"/>
          <a:cs typeface="Times New Roman" pitchFamily="18" charset="0"/>
        </a:defRPr>
      </a:lvl1pPr>
      <a:lvl2pPr algn="l" rtl="0" eaLnBrk="0" fontAlgn="base" hangingPunct="0">
        <a:spcBef>
          <a:spcPct val="0"/>
        </a:spcBef>
        <a:spcAft>
          <a:spcPct val="0"/>
        </a:spcAft>
        <a:defRPr sz="4000">
          <a:solidFill>
            <a:schemeClr val="tx2"/>
          </a:solidFill>
          <a:latin typeface="Bookman Old Style" pitchFamily="-65" charset="0"/>
          <a:ea typeface="ＭＳ Ｐゴシック" pitchFamily="-65" charset="-128"/>
          <a:cs typeface="ＭＳ Ｐゴシック" pitchFamily="-65" charset="-128"/>
        </a:defRPr>
      </a:lvl2pPr>
      <a:lvl3pPr algn="l" rtl="0" eaLnBrk="0" fontAlgn="base" hangingPunct="0">
        <a:spcBef>
          <a:spcPct val="0"/>
        </a:spcBef>
        <a:spcAft>
          <a:spcPct val="0"/>
        </a:spcAft>
        <a:defRPr sz="4000">
          <a:solidFill>
            <a:schemeClr val="tx2"/>
          </a:solidFill>
          <a:latin typeface="Bookman Old Style" pitchFamily="-65" charset="0"/>
          <a:ea typeface="ＭＳ Ｐゴシック" pitchFamily="-65" charset="-128"/>
          <a:cs typeface="ＭＳ Ｐゴシック" pitchFamily="-65" charset="-128"/>
        </a:defRPr>
      </a:lvl3pPr>
      <a:lvl4pPr algn="l" rtl="0" eaLnBrk="0" fontAlgn="base" hangingPunct="0">
        <a:spcBef>
          <a:spcPct val="0"/>
        </a:spcBef>
        <a:spcAft>
          <a:spcPct val="0"/>
        </a:spcAft>
        <a:defRPr sz="4000">
          <a:solidFill>
            <a:schemeClr val="tx2"/>
          </a:solidFill>
          <a:latin typeface="Bookman Old Style" pitchFamily="-65" charset="0"/>
          <a:ea typeface="ＭＳ Ｐゴシック" pitchFamily="-65" charset="-128"/>
          <a:cs typeface="ＭＳ Ｐゴシック" pitchFamily="-65" charset="-128"/>
        </a:defRPr>
      </a:lvl4pPr>
      <a:lvl5pPr algn="l" rtl="0" eaLnBrk="0" fontAlgn="base" hangingPunct="0">
        <a:spcBef>
          <a:spcPct val="0"/>
        </a:spcBef>
        <a:spcAft>
          <a:spcPct val="0"/>
        </a:spcAft>
        <a:defRPr sz="4000">
          <a:solidFill>
            <a:schemeClr val="tx2"/>
          </a:solidFill>
          <a:latin typeface="Bookman Old Style" pitchFamily="-65" charset="0"/>
          <a:ea typeface="ＭＳ Ｐゴシック" pitchFamily="-65" charset="-128"/>
          <a:cs typeface="ＭＳ Ｐゴシック" pitchFamily="-65" charset="-128"/>
        </a:defRPr>
      </a:lvl5pPr>
      <a:lvl6pPr marL="457200" algn="l" rtl="0" fontAlgn="base">
        <a:spcBef>
          <a:spcPct val="0"/>
        </a:spcBef>
        <a:spcAft>
          <a:spcPct val="0"/>
        </a:spcAft>
        <a:defRPr sz="3200">
          <a:solidFill>
            <a:schemeClr val="tx2"/>
          </a:solidFill>
          <a:latin typeface="Bookman Old Style" pitchFamily="-65" charset="0"/>
          <a:ea typeface="ＭＳ Ｐゴシック" pitchFamily="-65" charset="-128"/>
          <a:cs typeface="ＭＳ Ｐゴシック" pitchFamily="-65" charset="-128"/>
        </a:defRPr>
      </a:lvl6pPr>
      <a:lvl7pPr marL="914400" algn="l" rtl="0" fontAlgn="base">
        <a:spcBef>
          <a:spcPct val="0"/>
        </a:spcBef>
        <a:spcAft>
          <a:spcPct val="0"/>
        </a:spcAft>
        <a:defRPr sz="3200">
          <a:solidFill>
            <a:schemeClr val="tx2"/>
          </a:solidFill>
          <a:latin typeface="Bookman Old Style" pitchFamily="-65" charset="0"/>
          <a:ea typeface="ＭＳ Ｐゴシック" pitchFamily="-65" charset="-128"/>
          <a:cs typeface="ＭＳ Ｐゴシック" pitchFamily="-65" charset="-128"/>
        </a:defRPr>
      </a:lvl7pPr>
      <a:lvl8pPr marL="1371600" algn="l" rtl="0" fontAlgn="base">
        <a:spcBef>
          <a:spcPct val="0"/>
        </a:spcBef>
        <a:spcAft>
          <a:spcPct val="0"/>
        </a:spcAft>
        <a:defRPr sz="3200">
          <a:solidFill>
            <a:schemeClr val="tx2"/>
          </a:solidFill>
          <a:latin typeface="Bookman Old Style" pitchFamily="-65" charset="0"/>
          <a:ea typeface="ＭＳ Ｐゴシック" pitchFamily="-65" charset="-128"/>
          <a:cs typeface="ＭＳ Ｐゴシック" pitchFamily="-65" charset="-128"/>
        </a:defRPr>
      </a:lvl8pPr>
      <a:lvl9pPr marL="1828800" algn="l" rtl="0" fontAlgn="base">
        <a:spcBef>
          <a:spcPct val="0"/>
        </a:spcBef>
        <a:spcAft>
          <a:spcPct val="0"/>
        </a:spcAft>
        <a:defRPr sz="3200">
          <a:solidFill>
            <a:schemeClr val="tx2"/>
          </a:solidFill>
          <a:latin typeface="Bookman Old Style" pitchFamily="-65" charset="0"/>
          <a:ea typeface="ＭＳ Ｐゴシック" pitchFamily="-65" charset="-128"/>
          <a:cs typeface="ＭＳ Ｐゴシック" pitchFamily="-65" charset="-128"/>
        </a:defRPr>
      </a:lvl9pPr>
    </p:titleStyle>
    <p:bodyStyle>
      <a:lvl1pPr marL="273050" indent="-273050" algn="l" rtl="0" eaLnBrk="0" fontAlgn="base" hangingPunct="0">
        <a:spcBef>
          <a:spcPts val="600"/>
        </a:spcBef>
        <a:spcAft>
          <a:spcPct val="0"/>
        </a:spcAft>
        <a:buClr>
          <a:srgbClr val="000099"/>
        </a:buClr>
        <a:buSzPct val="76000"/>
        <a:buFont typeface="Wingdings 3" pitchFamily="-65" charset="2"/>
        <a:buChar char=""/>
        <a:defRPr sz="2600" kern="1200">
          <a:solidFill>
            <a:srgbClr val="002E8A"/>
          </a:solidFill>
          <a:latin typeface="Times New Roman" pitchFamily="18" charset="0"/>
          <a:ea typeface="ＭＳ Ｐゴシック" pitchFamily="-65" charset="-128"/>
          <a:cs typeface="Times New Roman" pitchFamily="18" charset="0"/>
        </a:defRPr>
      </a:lvl1pPr>
      <a:lvl2pPr marL="547688" indent="-273050" algn="l" rtl="0" eaLnBrk="0" fontAlgn="base" hangingPunct="0">
        <a:spcBef>
          <a:spcPts val="500"/>
        </a:spcBef>
        <a:spcAft>
          <a:spcPct val="0"/>
        </a:spcAft>
        <a:buClr>
          <a:schemeClr val="accent2"/>
        </a:buClr>
        <a:buSzPct val="76000"/>
        <a:buFont typeface="Wingdings 3" pitchFamily="-65" charset="2"/>
        <a:buChar char=""/>
        <a:defRPr sz="2300" kern="1200">
          <a:solidFill>
            <a:srgbClr val="006600"/>
          </a:solidFill>
          <a:latin typeface="Times New Roman" pitchFamily="18" charset="0"/>
          <a:ea typeface="ＭＳ Ｐゴシック" pitchFamily="-65" charset="-128"/>
          <a:cs typeface="Times New Roman" pitchFamily="18" charset="0"/>
        </a:defRPr>
      </a:lvl2pPr>
      <a:lvl3pPr marL="822325" indent="-228600" algn="l" rtl="0" eaLnBrk="0" fontAlgn="base" hangingPunct="0">
        <a:spcBef>
          <a:spcPts val="500"/>
        </a:spcBef>
        <a:spcAft>
          <a:spcPct val="0"/>
        </a:spcAft>
        <a:buClr>
          <a:schemeClr val="accent3">
            <a:lumMod val="75000"/>
          </a:schemeClr>
        </a:buClr>
        <a:buSzPct val="76000"/>
        <a:buFont typeface="Wingdings 3" pitchFamily="-65" charset="2"/>
        <a:buChar char=""/>
        <a:defRPr sz="2000" kern="1200">
          <a:solidFill>
            <a:schemeClr val="accent3">
              <a:lumMod val="50000"/>
            </a:schemeClr>
          </a:solidFill>
          <a:latin typeface="Times New Roman" pitchFamily="18" charset="0"/>
          <a:ea typeface="ＭＳ Ｐゴシック" pitchFamily="-65" charset="-128"/>
          <a:cs typeface="Times New Roman" pitchFamily="18" charset="0"/>
        </a:defRPr>
      </a:lvl3pPr>
      <a:lvl4pPr marL="1096963" indent="-228600" algn="l" rtl="0" eaLnBrk="0" fontAlgn="base" hangingPunct="0">
        <a:spcBef>
          <a:spcPts val="400"/>
        </a:spcBef>
        <a:spcAft>
          <a:spcPct val="0"/>
        </a:spcAft>
        <a:buClr>
          <a:srgbClr val="8BA2B4"/>
        </a:buClr>
        <a:buSzPct val="70000"/>
        <a:buFont typeface="Wingdings" pitchFamily="-65" charset="2"/>
        <a:buChar char=""/>
        <a:defRPr kern="1200">
          <a:solidFill>
            <a:srgbClr val="C00000"/>
          </a:solidFill>
          <a:latin typeface="Times New Roman" pitchFamily="18" charset="0"/>
          <a:ea typeface="ＭＳ Ｐゴシック" pitchFamily="-65" charset="-128"/>
          <a:cs typeface="Times New Roman" pitchFamily="18" charset="0"/>
        </a:defRPr>
      </a:lvl4pPr>
      <a:lvl5pPr marL="1371600" indent="-228600" algn="l" rtl="0" eaLnBrk="0" fontAlgn="base" hangingPunct="0">
        <a:spcBef>
          <a:spcPts val="300"/>
        </a:spcBef>
        <a:spcAft>
          <a:spcPct val="0"/>
        </a:spcAft>
        <a:buClr>
          <a:schemeClr val="accent2"/>
        </a:buClr>
        <a:buSzPct val="70000"/>
        <a:buFont typeface="Wingdings" pitchFamily="-65" charset="2"/>
        <a:buChar char=""/>
        <a:defRPr sz="1600" kern="1200">
          <a:solidFill>
            <a:schemeClr val="tx1"/>
          </a:solidFill>
          <a:latin typeface="Times New Roman" pitchFamily="18" charset="0"/>
          <a:ea typeface="ＭＳ Ｐゴシック" pitchFamily="-65" charset="-128"/>
          <a:cs typeface="Times New Roman" pitchFamily="18"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1143000" y="3733800"/>
            <a:ext cx="6858000" cy="990600"/>
          </a:xfrm>
        </p:spPr>
        <p:txBody>
          <a:bodyPr/>
          <a:lstStyle/>
          <a:p>
            <a:pPr algn="ctr" eaLnBrk="1" hangingPunct="1"/>
            <a:r>
              <a:rPr lang="en-US" sz="2900" dirty="0" smtClean="0">
                <a:latin typeface="Tahoma" pitchFamily="34" charset="0"/>
                <a:ea typeface="Tahoma" pitchFamily="34" charset="0"/>
                <a:cs typeface="Tahoma" pitchFamily="34" charset="0"/>
              </a:rPr>
              <a:t>Radiation Protection Standards for </a:t>
            </a:r>
            <a:br>
              <a:rPr lang="en-US" sz="2900" dirty="0" smtClean="0">
                <a:latin typeface="Tahoma" pitchFamily="34" charset="0"/>
                <a:ea typeface="Tahoma" pitchFamily="34" charset="0"/>
                <a:cs typeface="Tahoma" pitchFamily="34" charset="0"/>
              </a:rPr>
            </a:br>
            <a:r>
              <a:rPr lang="en-US" sz="2900" dirty="0" smtClean="0">
                <a:latin typeface="Tahoma" pitchFamily="34" charset="0"/>
                <a:ea typeface="Tahoma" pitchFamily="34" charset="0"/>
                <a:cs typeface="Tahoma" pitchFamily="34" charset="0"/>
              </a:rPr>
              <a:t>Prompt Radiation </a:t>
            </a:r>
          </a:p>
        </p:txBody>
      </p:sp>
      <p:sp>
        <p:nvSpPr>
          <p:cNvPr id="3" name="Subtitle 2"/>
          <p:cNvSpPr>
            <a:spLocks noGrp="1"/>
          </p:cNvSpPr>
          <p:nvPr>
            <p:ph type="subTitle" idx="1"/>
          </p:nvPr>
        </p:nvSpPr>
        <p:spPr>
          <a:xfrm>
            <a:off x="1219200" y="4972050"/>
            <a:ext cx="6858000" cy="1200150"/>
          </a:xfrm>
        </p:spPr>
        <p:txBody>
          <a:bodyPr>
            <a:noAutofit/>
          </a:bodyPr>
          <a:lstStyle/>
          <a:p>
            <a:pPr algn="ctr" eaLnBrk="1" hangingPunct="1">
              <a:defRPr/>
            </a:pPr>
            <a:r>
              <a:rPr lang="en-US" dirty="0" smtClean="0">
                <a:latin typeface="Tahoma" pitchFamily="34" charset="0"/>
                <a:ea typeface="Tahoma" pitchFamily="34" charset="0"/>
                <a:cs typeface="Tahoma" pitchFamily="34" charset="0"/>
              </a:rPr>
              <a:t>Don Cossairt, Radiation Protection Manager, </a:t>
            </a:r>
          </a:p>
          <a:p>
            <a:pPr algn="ctr" eaLnBrk="1" hangingPunct="1">
              <a:defRPr/>
            </a:pPr>
            <a:r>
              <a:rPr lang="en-US" dirty="0" smtClean="0">
                <a:latin typeface="Tahoma" pitchFamily="34" charset="0"/>
                <a:ea typeface="Tahoma" pitchFamily="34" charset="0"/>
                <a:cs typeface="Tahoma" pitchFamily="34" charset="0"/>
              </a:rPr>
              <a:t>ESH&amp;Q Section   October 1, 2013</a:t>
            </a:r>
          </a:p>
        </p:txBody>
      </p:sp>
      <p:pic>
        <p:nvPicPr>
          <p:cNvPr id="15366" name="Picture 6" descr="http://www-bdnew.fnal.gov/esh/images/89-1174-1.gif"/>
          <p:cNvPicPr>
            <a:picLocks noChangeAspect="1" noChangeArrowheads="1"/>
          </p:cNvPicPr>
          <p:nvPr/>
        </p:nvPicPr>
        <p:blipFill>
          <a:blip r:embed="rId3"/>
          <a:srcRect/>
          <a:stretch>
            <a:fillRect/>
          </a:stretch>
        </p:blipFill>
        <p:spPr bwMode="auto">
          <a:xfrm>
            <a:off x="152400" y="0"/>
            <a:ext cx="3540760" cy="3276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smtClean="0">
                <a:latin typeface="Tahoma" pitchFamily="34" charset="0"/>
                <a:ea typeface="Tahoma" pitchFamily="34" charset="0"/>
                <a:cs typeface="Tahoma" pitchFamily="34" charset="0"/>
              </a:rPr>
              <a:t>A Little Bit of Organization Structure…</a:t>
            </a:r>
            <a:endParaRPr lang="en-US" sz="32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612775" y="1146810"/>
            <a:ext cx="8229600" cy="4937760"/>
          </a:xfrm>
        </p:spPr>
        <p:txBody>
          <a:bodyPr/>
          <a:lstStyle/>
          <a:p>
            <a:r>
              <a:rPr lang="en-US" sz="1600" dirty="0" smtClean="0">
                <a:latin typeface="Tahoma" pitchFamily="34" charset="0"/>
                <a:ea typeface="Tahoma" pitchFamily="34" charset="0"/>
                <a:cs typeface="Tahoma" pitchFamily="34" charset="0"/>
              </a:rPr>
              <a:t>Central ESH&amp;Q Organization</a:t>
            </a:r>
          </a:p>
          <a:p>
            <a:pPr lvl="1">
              <a:buFont typeface="Wingdings" pitchFamily="2" charset="2"/>
              <a:buChar char="§"/>
            </a:pPr>
            <a:r>
              <a:rPr lang="en-US" sz="1600" dirty="0" smtClean="0">
                <a:latin typeface="Tahoma" pitchFamily="34" charset="0"/>
                <a:ea typeface="Tahoma" pitchFamily="34" charset="0"/>
                <a:cs typeface="Tahoma" pitchFamily="34" charset="0"/>
              </a:rPr>
              <a:t>Provides primary interface with DOE and regulatory agencies.</a:t>
            </a:r>
          </a:p>
          <a:p>
            <a:pPr lvl="1">
              <a:buFont typeface="Wingdings" pitchFamily="2" charset="2"/>
              <a:buChar char="§"/>
            </a:pPr>
            <a:r>
              <a:rPr lang="en-US" sz="1600" dirty="0" smtClean="0">
                <a:latin typeface="Tahoma" pitchFamily="34" charset="0"/>
                <a:ea typeface="Tahoma" pitchFamily="34" charset="0"/>
                <a:cs typeface="Tahoma" pitchFamily="34" charset="0"/>
              </a:rPr>
              <a:t>Primary reporting interface to DOE and others as needed.</a:t>
            </a:r>
            <a:endParaRPr lang="en-US" sz="1600" dirty="0">
              <a:latin typeface="Tahoma" pitchFamily="34" charset="0"/>
              <a:ea typeface="Tahoma" pitchFamily="34" charset="0"/>
              <a:cs typeface="Tahoma" pitchFamily="34" charset="0"/>
            </a:endParaRPr>
          </a:p>
          <a:p>
            <a:pPr lvl="1">
              <a:buFont typeface="Wingdings" pitchFamily="2" charset="2"/>
              <a:buChar char="§"/>
            </a:pPr>
            <a:r>
              <a:rPr lang="en-US" sz="1600" dirty="0" smtClean="0">
                <a:latin typeface="Tahoma" pitchFamily="34" charset="0"/>
                <a:ea typeface="Tahoma" pitchFamily="34" charset="0"/>
                <a:cs typeface="Tahoma" pitchFamily="34" charset="0"/>
              </a:rPr>
              <a:t>Provides centralized services; e.g., </a:t>
            </a:r>
            <a:r>
              <a:rPr lang="en-US" sz="1600" dirty="0" err="1" smtClean="0">
                <a:latin typeface="Tahoma" pitchFamily="34" charset="0"/>
                <a:ea typeface="Tahoma" pitchFamily="34" charset="0"/>
                <a:cs typeface="Tahoma" pitchFamily="34" charset="0"/>
              </a:rPr>
              <a:t>dosimetry</a:t>
            </a:r>
            <a:r>
              <a:rPr lang="en-US" sz="1600" dirty="0" smtClean="0">
                <a:latin typeface="Tahoma" pitchFamily="34" charset="0"/>
                <a:ea typeface="Tahoma" pitchFamily="34" charset="0"/>
                <a:cs typeface="Tahoma" pitchFamily="34" charset="0"/>
              </a:rPr>
              <a:t> program, radiation safety instrumentation, general training, waste management, specialized expertise in some areas, construction supervision, review of radiation safety interlocks.</a:t>
            </a:r>
          </a:p>
          <a:p>
            <a:pPr lvl="1">
              <a:buFont typeface="Wingdings" pitchFamily="2" charset="2"/>
              <a:buChar char="§"/>
            </a:pPr>
            <a:r>
              <a:rPr lang="en-US" sz="1600" dirty="0" smtClean="0">
                <a:latin typeface="Tahoma" pitchFamily="34" charset="0"/>
                <a:ea typeface="Tahoma" pitchFamily="34" charset="0"/>
                <a:cs typeface="Tahoma" pitchFamily="34" charset="0"/>
              </a:rPr>
              <a:t>Central assessment function.</a:t>
            </a:r>
          </a:p>
          <a:p>
            <a:pPr lvl="1">
              <a:buFont typeface="Wingdings" pitchFamily="2" charset="2"/>
              <a:buChar char="§"/>
            </a:pPr>
            <a:r>
              <a:rPr lang="en-US" sz="1600" dirty="0" smtClean="0">
                <a:latin typeface="Tahoma" pitchFamily="34" charset="0"/>
                <a:ea typeface="Tahoma" pitchFamily="34" charset="0"/>
                <a:cs typeface="Tahoma" pitchFamily="34" charset="0"/>
              </a:rPr>
              <a:t>The longstanding QA program was added to the ESH&amp;Q  Section in Spring 2013.</a:t>
            </a:r>
            <a:endParaRPr lang="en-US" sz="1600" dirty="0" smtClean="0">
              <a:latin typeface="Tahoma" pitchFamily="34" charset="0"/>
              <a:ea typeface="Tahoma" pitchFamily="34" charset="0"/>
              <a:cs typeface="Tahoma" pitchFamily="34" charset="0"/>
            </a:endParaRPr>
          </a:p>
          <a:p>
            <a:pPr lvl="1">
              <a:buFont typeface="Wingdings" pitchFamily="2" charset="2"/>
              <a:buChar char="§"/>
            </a:pPr>
            <a:r>
              <a:rPr lang="en-US" sz="1600" dirty="0" smtClean="0">
                <a:latin typeface="Tahoma" pitchFamily="34" charset="0"/>
                <a:ea typeface="Tahoma" pitchFamily="34" charset="0"/>
                <a:cs typeface="Tahoma" pitchFamily="34" charset="0"/>
              </a:rPr>
              <a:t>Home of the Senior Laboratory Safety Officer/Senior Radiation Safety Officer (SRSO).</a:t>
            </a:r>
          </a:p>
          <a:p>
            <a:r>
              <a:rPr lang="en-US" sz="1600" dirty="0">
                <a:latin typeface="Tahoma" pitchFamily="34" charset="0"/>
                <a:ea typeface="Tahoma" pitchFamily="34" charset="0"/>
                <a:cs typeface="Tahoma" pitchFamily="34" charset="0"/>
              </a:rPr>
              <a:t>Division/Section/Center ESH </a:t>
            </a:r>
            <a:r>
              <a:rPr lang="en-US" sz="1600" dirty="0" smtClean="0">
                <a:latin typeface="Tahoma" pitchFamily="34" charset="0"/>
                <a:ea typeface="Tahoma" pitchFamily="34" charset="0"/>
                <a:cs typeface="Tahoma" pitchFamily="34" charset="0"/>
              </a:rPr>
              <a:t>Groups</a:t>
            </a:r>
          </a:p>
          <a:p>
            <a:pPr lvl="1">
              <a:buFont typeface="Wingdings" pitchFamily="2" charset="2"/>
              <a:buChar char="§"/>
            </a:pPr>
            <a:r>
              <a:rPr lang="en-US" sz="1600" dirty="0" smtClean="0">
                <a:latin typeface="Tahoma" pitchFamily="34" charset="0"/>
                <a:ea typeface="Tahoma" pitchFamily="34" charset="0"/>
                <a:cs typeface="Tahoma" pitchFamily="34" charset="0"/>
              </a:rPr>
              <a:t>Full time ESH experts in line organizations, </a:t>
            </a:r>
            <a:r>
              <a:rPr lang="en-US" sz="1600" u="sng" dirty="0" smtClean="0">
                <a:latin typeface="Tahoma" pitchFamily="34" charset="0"/>
                <a:ea typeface="Tahoma" pitchFamily="34" charset="0"/>
                <a:cs typeface="Tahoma" pitchFamily="34" charset="0"/>
              </a:rPr>
              <a:t>not</a:t>
            </a:r>
            <a:r>
              <a:rPr lang="en-US" sz="1600" dirty="0" smtClean="0">
                <a:latin typeface="Tahoma" pitchFamily="34" charset="0"/>
                <a:ea typeface="Tahoma" pitchFamily="34" charset="0"/>
                <a:cs typeface="Tahoma" pitchFamily="34" charset="0"/>
              </a:rPr>
              <a:t> “other duties as assigned” added to other “day jobs”.</a:t>
            </a:r>
          </a:p>
          <a:p>
            <a:pPr lvl="1">
              <a:buFont typeface="Wingdings" pitchFamily="2" charset="2"/>
              <a:buChar char="§"/>
            </a:pPr>
            <a:r>
              <a:rPr lang="en-US" sz="1600" u="sng" dirty="0" smtClean="0">
                <a:latin typeface="Tahoma" pitchFamily="34" charset="0"/>
                <a:ea typeface="Tahoma" pitchFamily="34" charset="0"/>
                <a:cs typeface="Tahoma" pitchFamily="34" charset="0"/>
              </a:rPr>
              <a:t>Not</a:t>
            </a:r>
            <a:r>
              <a:rPr lang="en-US" sz="1600" dirty="0" smtClean="0">
                <a:latin typeface="Tahoma" pitchFamily="34" charset="0"/>
                <a:ea typeface="Tahoma" pitchFamily="34" charset="0"/>
                <a:cs typeface="Tahoma" pitchFamily="34" charset="0"/>
              </a:rPr>
              <a:t> matrix assignment of ESH&amp;Q!</a:t>
            </a:r>
          </a:p>
          <a:p>
            <a:pPr lvl="1">
              <a:buFont typeface="Wingdings" pitchFamily="2" charset="2"/>
              <a:buChar char="§"/>
            </a:pPr>
            <a:r>
              <a:rPr lang="en-US" sz="1600" dirty="0" smtClean="0">
                <a:latin typeface="Tahoma" pitchFamily="34" charset="0"/>
                <a:ea typeface="Tahoma" pitchFamily="34" charset="0"/>
                <a:cs typeface="Tahoma" pitchFamily="34" charset="0"/>
              </a:rPr>
              <a:t>Primary responsibilities to assure ESH requirements are implemented in their organizations day-by-day.</a:t>
            </a:r>
          </a:p>
          <a:p>
            <a:pPr lvl="1">
              <a:buFont typeface="Wingdings" pitchFamily="2" charset="2"/>
              <a:buChar char="§"/>
            </a:pPr>
            <a:r>
              <a:rPr lang="en-US" sz="1600" dirty="0" smtClean="0">
                <a:latin typeface="Tahoma" pitchFamily="34" charset="0"/>
                <a:ea typeface="Tahoma" pitchFamily="34" charset="0"/>
                <a:cs typeface="Tahoma" pitchFamily="34" charset="0"/>
              </a:rPr>
              <a:t>Scaled in size to ESH needs of respective, AD is largest.</a:t>
            </a:r>
          </a:p>
          <a:p>
            <a:r>
              <a:rPr lang="en-US" sz="1600" dirty="0">
                <a:latin typeface="Tahoma" pitchFamily="34" charset="0"/>
                <a:ea typeface="Tahoma" pitchFamily="34" charset="0"/>
                <a:cs typeface="Tahoma" pitchFamily="34" charset="0"/>
              </a:rPr>
              <a:t>Teamwork is encouraged, indeed expected!</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2</a:t>
            </a:fld>
            <a:endParaRPr lang="en-US" dirty="0"/>
          </a:p>
        </p:txBody>
      </p:sp>
    </p:spTree>
    <p:extLst>
      <p:ext uri="{BB962C8B-B14F-4D97-AF65-F5344CB8AC3E}">
        <p14:creationId xmlns:p14="http://schemas.microsoft.com/office/powerpoint/2010/main" val="760024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Where are the standards?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2000" dirty="0" smtClean="0">
                <a:latin typeface="Tahoma" pitchFamily="34" charset="0"/>
                <a:ea typeface="Tahoma" pitchFamily="34" charset="0"/>
                <a:cs typeface="Tahoma" pitchFamily="34" charset="0"/>
              </a:rPr>
              <a:t>Fermilab ES&amp;H Manual (FESHM)</a:t>
            </a:r>
          </a:p>
          <a:p>
            <a:pPr lvl="1">
              <a:buFont typeface="Wingdings" pitchFamily="2" charset="2"/>
              <a:buChar char="§"/>
            </a:pPr>
            <a:r>
              <a:rPr lang="en-US" sz="1700" dirty="0" smtClean="0">
                <a:latin typeface="Tahoma" pitchFamily="34" charset="0"/>
                <a:ea typeface="Tahoma" pitchFamily="34" charset="0"/>
                <a:cs typeface="Tahoma" pitchFamily="34" charset="0"/>
              </a:rPr>
              <a:t>FESHM 2010 – “Planning and Review of Accelerator Facilities and Their Operations” : Primary implementation of DOE O420.2C and associated Guidance document.</a:t>
            </a:r>
          </a:p>
          <a:p>
            <a:pPr lvl="1">
              <a:buFont typeface="Wingdings" pitchFamily="2" charset="2"/>
              <a:buChar char="§"/>
            </a:pPr>
            <a:r>
              <a:rPr lang="en-US" sz="1700" dirty="0" smtClean="0">
                <a:latin typeface="Tahoma" pitchFamily="34" charset="0"/>
                <a:ea typeface="Tahoma" pitchFamily="34" charset="0"/>
                <a:cs typeface="Tahoma" pitchFamily="34" charset="0"/>
              </a:rPr>
              <a:t>Many other FESHM Chapters are followed to implement details.</a:t>
            </a:r>
          </a:p>
          <a:p>
            <a:pPr lvl="1">
              <a:buFont typeface="Wingdings" pitchFamily="2" charset="2"/>
              <a:buChar char="§"/>
            </a:pPr>
            <a:r>
              <a:rPr lang="en-US" sz="1700" dirty="0" smtClean="0">
                <a:latin typeface="Tahoma" pitchFamily="34" charset="0"/>
                <a:ea typeface="Tahoma" pitchFamily="34" charset="0"/>
                <a:cs typeface="Tahoma" pitchFamily="34" charset="0"/>
              </a:rPr>
              <a:t>Other talks will address specifics covered by this chapter.</a:t>
            </a:r>
          </a:p>
          <a:p>
            <a:r>
              <a:rPr lang="en-US" sz="2000" dirty="0" smtClean="0">
                <a:latin typeface="Tahoma" pitchFamily="34" charset="0"/>
                <a:ea typeface="Tahoma" pitchFamily="34" charset="0"/>
                <a:cs typeface="Tahoma" pitchFamily="34" charset="0"/>
              </a:rPr>
              <a:t>Fermilab Radiological Control Manual (FRCM)</a:t>
            </a:r>
          </a:p>
          <a:p>
            <a:pPr lvl="1">
              <a:buFont typeface="Wingdings" pitchFamily="2" charset="2"/>
              <a:buChar char="§"/>
            </a:pPr>
            <a:r>
              <a:rPr lang="en-US" sz="1700" dirty="0">
                <a:latin typeface="Tahoma" pitchFamily="34" charset="0"/>
                <a:ea typeface="Tahoma" pitchFamily="34" charset="0"/>
                <a:cs typeface="Tahoma" pitchFamily="34" charset="0"/>
              </a:rPr>
              <a:t>Specified as a part of FESHM by FESHM 10010 (a 5-line chapter</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lvl="1">
              <a:buFont typeface="Wingdings" pitchFamily="2" charset="2"/>
              <a:buChar char="§"/>
            </a:pPr>
            <a:r>
              <a:rPr lang="en-US" sz="1700" dirty="0">
                <a:latin typeface="Tahoma" pitchFamily="34" charset="0"/>
                <a:ea typeface="Tahoma" pitchFamily="34" charset="0"/>
                <a:cs typeface="Tahoma" pitchFamily="34" charset="0"/>
              </a:rPr>
              <a:t>Principal document for implementing 10 CFR 835 [</a:t>
            </a:r>
            <a:r>
              <a:rPr lang="en-US" sz="1600" dirty="0">
                <a:latin typeface="Tahoma" pitchFamily="34" charset="0"/>
                <a:ea typeface="Tahoma" pitchFamily="34" charset="0"/>
                <a:cs typeface="Tahoma" pitchFamily="34" charset="0"/>
              </a:rPr>
              <a:t>Occupational </a:t>
            </a:r>
            <a:r>
              <a:rPr lang="en-US" sz="1600" dirty="0" smtClean="0">
                <a:latin typeface="Tahoma" pitchFamily="34" charset="0"/>
                <a:ea typeface="Tahoma" pitchFamily="34" charset="0"/>
                <a:cs typeface="Tahoma" pitchFamily="34" charset="0"/>
              </a:rPr>
              <a:t>Radiation. </a:t>
            </a:r>
            <a:r>
              <a:rPr lang="en-US" sz="1600" dirty="0">
                <a:latin typeface="Tahoma" pitchFamily="34" charset="0"/>
                <a:ea typeface="Tahoma" pitchFamily="34" charset="0"/>
                <a:cs typeface="Tahoma" pitchFamily="34" charset="0"/>
              </a:rPr>
              <a:t>Protection</a:t>
            </a:r>
            <a:r>
              <a:rPr lang="en-US" sz="1700" dirty="0">
                <a:latin typeface="Tahoma" pitchFamily="34" charset="0"/>
                <a:ea typeface="Tahoma" pitchFamily="34" charset="0"/>
                <a:cs typeface="Tahoma" pitchFamily="34" charset="0"/>
              </a:rPr>
              <a:t>] as well as DOE Order 458.1 [</a:t>
            </a:r>
            <a:r>
              <a:rPr lang="en-US" sz="1600" dirty="0">
                <a:latin typeface="Tahoma" pitchFamily="34" charset="0"/>
                <a:ea typeface="Tahoma" pitchFamily="34" charset="0"/>
                <a:cs typeface="Tahoma" pitchFamily="34" charset="0"/>
              </a:rPr>
              <a:t>Environmental Radiation Protection</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lvl="1">
              <a:buFont typeface="Wingdings" pitchFamily="2" charset="2"/>
              <a:buChar char="§"/>
            </a:pPr>
            <a:r>
              <a:rPr lang="en-US" sz="1700" dirty="0">
                <a:latin typeface="Tahoma" pitchFamily="34" charset="0"/>
                <a:ea typeface="Tahoma" pitchFamily="34" charset="0"/>
                <a:cs typeface="Tahoma" pitchFamily="34" charset="0"/>
              </a:rPr>
              <a:t>Much of FRCM deals with routine radiation protection procedures familiar at most radiological </a:t>
            </a:r>
            <a:r>
              <a:rPr lang="en-US" sz="1700" dirty="0" smtClean="0">
                <a:latin typeface="Tahoma" pitchFamily="34" charset="0"/>
                <a:ea typeface="Tahoma" pitchFamily="34" charset="0"/>
                <a:cs typeface="Tahoma" pitchFamily="34" charset="0"/>
              </a:rPr>
              <a:t>installations.</a:t>
            </a:r>
            <a:endParaRPr lang="en-US" sz="1700" dirty="0">
              <a:latin typeface="Tahoma" pitchFamily="34" charset="0"/>
              <a:ea typeface="Tahoma" pitchFamily="34" charset="0"/>
              <a:cs typeface="Tahoma" pitchFamily="34" charset="0"/>
            </a:endParaRPr>
          </a:p>
          <a:p>
            <a:pPr lvl="1">
              <a:buFont typeface="Wingdings" pitchFamily="2" charset="2"/>
              <a:buChar char="§"/>
            </a:pPr>
            <a:r>
              <a:rPr lang="en-US" sz="1700" dirty="0">
                <a:latin typeface="Tahoma" pitchFamily="34" charset="0"/>
                <a:ea typeface="Tahoma" pitchFamily="34" charset="0"/>
                <a:cs typeface="Tahoma" pitchFamily="34" charset="0"/>
              </a:rPr>
              <a:t>Three FRCM chapters bear specifically on “machine-produced radiation</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lvl="2">
              <a:buFont typeface="Wingdings" pitchFamily="2" charset="2"/>
              <a:buChar char="ü"/>
            </a:pPr>
            <a:r>
              <a:rPr lang="en-US" sz="1400" dirty="0">
                <a:solidFill>
                  <a:srgbClr val="7030A0"/>
                </a:solidFill>
                <a:latin typeface="Tahoma" pitchFamily="34" charset="0"/>
                <a:ea typeface="Tahoma" pitchFamily="34" charset="0"/>
                <a:cs typeface="Tahoma" pitchFamily="34" charset="0"/>
              </a:rPr>
              <a:t>Chapter 2 “Radiological Standards”</a:t>
            </a:r>
          </a:p>
          <a:p>
            <a:pPr lvl="2">
              <a:buFont typeface="Wingdings" pitchFamily="2" charset="2"/>
              <a:buChar char="ü"/>
            </a:pPr>
            <a:r>
              <a:rPr lang="en-US" sz="1400" dirty="0">
                <a:solidFill>
                  <a:srgbClr val="7030A0"/>
                </a:solidFill>
                <a:latin typeface="Tahoma" pitchFamily="34" charset="0"/>
                <a:ea typeface="Tahoma" pitchFamily="34" charset="0"/>
                <a:cs typeface="Tahoma" pitchFamily="34" charset="0"/>
              </a:rPr>
              <a:t>Chapter 3 “Conduct of Radiological Work”</a:t>
            </a:r>
          </a:p>
          <a:p>
            <a:pPr lvl="2">
              <a:buFont typeface="Wingdings" pitchFamily="2" charset="2"/>
              <a:buChar char="ü"/>
            </a:pPr>
            <a:r>
              <a:rPr lang="en-US" sz="1400" dirty="0">
                <a:solidFill>
                  <a:srgbClr val="7030A0"/>
                </a:solidFill>
                <a:latin typeface="Tahoma" pitchFamily="34" charset="0"/>
                <a:ea typeface="Tahoma" pitchFamily="34" charset="0"/>
                <a:cs typeface="Tahoma" pitchFamily="34" charset="0"/>
              </a:rPr>
              <a:t>Chapter 8 “ALARA Management of Accelerator Radiation </a:t>
            </a:r>
            <a:r>
              <a:rPr lang="en-US" sz="1400" dirty="0" smtClean="0">
                <a:solidFill>
                  <a:srgbClr val="7030A0"/>
                </a:solidFill>
                <a:latin typeface="Tahoma" pitchFamily="34" charset="0"/>
                <a:ea typeface="Tahoma" pitchFamily="34" charset="0"/>
                <a:cs typeface="Tahoma" pitchFamily="34" charset="0"/>
              </a:rPr>
              <a:t>Shielding”</a:t>
            </a:r>
          </a:p>
          <a:p>
            <a:pPr lvl="2">
              <a:buFont typeface="Wingdings" pitchFamily="2" charset="2"/>
              <a:buChar char="ü"/>
            </a:pPr>
            <a:r>
              <a:rPr lang="en-US" sz="1400" dirty="0" smtClean="0">
                <a:solidFill>
                  <a:srgbClr val="7030A0"/>
                </a:solidFill>
                <a:latin typeface="Tahoma" pitchFamily="34" charset="0"/>
                <a:ea typeface="Tahoma" pitchFamily="34" charset="0"/>
                <a:cs typeface="Tahoma" pitchFamily="34" charset="0"/>
              </a:rPr>
              <a:t>Chapter 11 “Radiation Safety Interlock Systems”</a:t>
            </a:r>
            <a:endParaRPr lang="en-US" sz="2000" dirty="0" smtClean="0">
              <a:solidFill>
                <a:srgbClr val="7030A0"/>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3</a:t>
            </a:fld>
            <a:endParaRPr lang="en-US" dirty="0"/>
          </a:p>
        </p:txBody>
      </p:sp>
    </p:spTree>
    <p:extLst>
      <p:ext uri="{BB962C8B-B14F-4D97-AF65-F5344CB8AC3E}">
        <p14:creationId xmlns:p14="http://schemas.microsoft.com/office/powerpoint/2010/main" val="3724790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What are the standards?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2000" dirty="0" smtClean="0">
                <a:latin typeface="Tahoma" pitchFamily="34" charset="0"/>
                <a:ea typeface="Tahoma" pitchFamily="34" charset="0"/>
                <a:cs typeface="Tahoma" pitchFamily="34" charset="0"/>
              </a:rPr>
              <a:t>FRCM Chapter 3 “Conduct of Radiological Work”</a:t>
            </a:r>
          </a:p>
          <a:p>
            <a:pPr lvl="1">
              <a:buFont typeface="Wingdings" pitchFamily="2" charset="2"/>
              <a:buChar char="§"/>
            </a:pPr>
            <a:r>
              <a:rPr lang="en-US" sz="1700" dirty="0" smtClean="0">
                <a:latin typeface="Tahoma" pitchFamily="34" charset="0"/>
                <a:ea typeface="Tahoma" pitchFamily="34" charset="0"/>
                <a:cs typeface="Tahoma" pitchFamily="34" charset="0"/>
              </a:rPr>
              <a:t>Covers general radiological work.</a:t>
            </a:r>
          </a:p>
          <a:p>
            <a:pPr lvl="1">
              <a:buFont typeface="Wingdings" pitchFamily="2" charset="2"/>
              <a:buChar char="§"/>
            </a:pPr>
            <a:r>
              <a:rPr lang="en-US" sz="1700" dirty="0" smtClean="0">
                <a:latin typeface="Tahoma" pitchFamily="34" charset="0"/>
                <a:ea typeface="Tahoma" pitchFamily="34" charset="0"/>
                <a:cs typeface="Tahoma" pitchFamily="34" charset="0"/>
              </a:rPr>
              <a:t>Article 362 specifies controls for radiation-generating devices that are not part of the accelerator as defined by DOE O420.2C &amp; not relevant to this ARR.</a:t>
            </a:r>
          </a:p>
          <a:p>
            <a:r>
              <a:rPr lang="en-US" sz="2000" dirty="0" smtClean="0">
                <a:latin typeface="Tahoma" pitchFamily="34" charset="0"/>
                <a:ea typeface="Tahoma" pitchFamily="34" charset="0"/>
                <a:cs typeface="Tahoma" pitchFamily="34" charset="0"/>
              </a:rPr>
              <a:t>FRCM </a:t>
            </a:r>
            <a:r>
              <a:rPr lang="en-US" sz="2000" dirty="0">
                <a:latin typeface="Tahoma" pitchFamily="34" charset="0"/>
                <a:ea typeface="Tahoma" pitchFamily="34" charset="0"/>
                <a:cs typeface="Tahoma" pitchFamily="34" charset="0"/>
              </a:rPr>
              <a:t>Chapter 10 “Radiation Safety Interlock Systems</a:t>
            </a:r>
          </a:p>
          <a:p>
            <a:pPr lvl="1">
              <a:buFont typeface="Wingdings" pitchFamily="2" charset="2"/>
              <a:buChar char="§"/>
            </a:pPr>
            <a:r>
              <a:rPr lang="en-US" sz="1700" dirty="0">
                <a:latin typeface="Tahoma" pitchFamily="34" charset="0"/>
                <a:ea typeface="Tahoma" pitchFamily="34" charset="0"/>
                <a:cs typeface="Tahoma" pitchFamily="34" charset="0"/>
              </a:rPr>
              <a:t>Specifies requirements for these systems, will be discussed </a:t>
            </a:r>
            <a:r>
              <a:rPr lang="en-US" sz="1700" dirty="0" smtClean="0">
                <a:latin typeface="Tahoma" pitchFamily="34" charset="0"/>
                <a:ea typeface="Tahoma" pitchFamily="34" charset="0"/>
                <a:cs typeface="Tahoma" pitchFamily="34" charset="0"/>
              </a:rPr>
              <a:t>later.</a:t>
            </a:r>
          </a:p>
          <a:p>
            <a:r>
              <a:rPr lang="en-US" sz="2000" dirty="0" smtClean="0">
                <a:latin typeface="Tahoma" pitchFamily="34" charset="0"/>
                <a:ea typeface="Tahoma" pitchFamily="34" charset="0"/>
                <a:cs typeface="Tahoma" pitchFamily="34" charset="0"/>
              </a:rPr>
              <a:t>FRCM Chapter 8 “ALARA Management of Accelerator Radiation Shielding”</a:t>
            </a:r>
            <a:endParaRPr lang="en-US" sz="1400" dirty="0" smtClean="0">
              <a:latin typeface="Tahoma" pitchFamily="34" charset="0"/>
              <a:ea typeface="Tahoma" pitchFamily="34" charset="0"/>
              <a:cs typeface="Tahoma" pitchFamily="34" charset="0"/>
            </a:endParaRPr>
          </a:p>
          <a:p>
            <a:pPr lvl="1">
              <a:buFont typeface="Wingdings" pitchFamily="2" charset="2"/>
              <a:buChar char="§"/>
            </a:pPr>
            <a:r>
              <a:rPr lang="en-US" sz="1700" dirty="0" smtClean="0">
                <a:latin typeface="Tahoma" pitchFamily="34" charset="0"/>
                <a:ea typeface="Tahoma" pitchFamily="34" charset="0"/>
                <a:cs typeface="Tahoma" pitchFamily="34" charset="0"/>
              </a:rPr>
              <a:t>Article 811 is the “Fermilab Policy on Shielding Design”; no longer required by O420.2C but found to be useful and thus retained.</a:t>
            </a:r>
          </a:p>
          <a:p>
            <a:pPr lvl="1">
              <a:buFont typeface="Wingdings" pitchFamily="2" charset="2"/>
              <a:buChar char="§"/>
            </a:pPr>
            <a:r>
              <a:rPr lang="en-US" sz="1700" dirty="0" smtClean="0">
                <a:latin typeface="Tahoma" pitchFamily="34" charset="0"/>
                <a:ea typeface="Tahoma" pitchFamily="34" charset="0"/>
                <a:cs typeface="Tahoma" pitchFamily="34" charset="0"/>
              </a:rPr>
              <a:t>Gives technical guidance along with a limited bibliography as to where to obtain further information.</a:t>
            </a:r>
          </a:p>
          <a:p>
            <a:pPr lvl="1">
              <a:buFont typeface="Wingdings" pitchFamily="2" charset="2"/>
              <a:buChar char="§"/>
            </a:pPr>
            <a:r>
              <a:rPr lang="en-US" sz="1700" dirty="0" smtClean="0">
                <a:latin typeface="Tahoma" pitchFamily="34" charset="0"/>
                <a:ea typeface="Tahoma" pitchFamily="34" charset="0"/>
                <a:cs typeface="Tahoma" pitchFamily="34" charset="0"/>
              </a:rPr>
              <a:t>Gives general policy statements.</a:t>
            </a:r>
          </a:p>
          <a:p>
            <a:pPr lvl="1">
              <a:buFont typeface="Wingdings" pitchFamily="2" charset="2"/>
              <a:buChar char="§"/>
            </a:pPr>
            <a:r>
              <a:rPr lang="en-US" sz="1700" dirty="0" smtClean="0">
                <a:latin typeface="Tahoma" pitchFamily="34" charset="0"/>
                <a:ea typeface="Tahoma" pitchFamily="34" charset="0"/>
                <a:cs typeface="Tahoma" pitchFamily="34" charset="0"/>
              </a:rPr>
              <a:t>Provides policies on the content and approval of shielding assessments.</a:t>
            </a:r>
          </a:p>
          <a:p>
            <a:pPr lvl="1">
              <a:buFont typeface="Wingdings" pitchFamily="2" charset="2"/>
              <a:buChar char="§"/>
            </a:pPr>
            <a:r>
              <a:rPr lang="en-US" sz="1700" dirty="0" smtClean="0">
                <a:latin typeface="Tahoma" pitchFamily="34" charset="0"/>
                <a:ea typeface="Tahoma" pitchFamily="34" charset="0"/>
                <a:cs typeface="Tahoma" pitchFamily="34" charset="0"/>
              </a:rPr>
              <a:t>Note: Shielding assessments are commonly separate from safety assessment documents but are referenced extensively by SADS.</a:t>
            </a:r>
          </a:p>
          <a:p>
            <a:pPr lvl="1"/>
            <a:endParaRPr lang="en-US" sz="1400" dirty="0">
              <a:latin typeface="Tahoma" pitchFamily="34" charset="0"/>
              <a:ea typeface="Tahoma" pitchFamily="34" charset="0"/>
              <a:cs typeface="Tahoma" pitchFamily="34" charset="0"/>
            </a:endParaRPr>
          </a:p>
          <a:p>
            <a:pPr marL="593725" lvl="2" indent="0">
              <a:buNone/>
            </a:pPr>
            <a:endParaRPr lang="en-US" sz="1400" dirty="0" smtClean="0">
              <a:solidFill>
                <a:srgbClr val="CC00FF"/>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4</a:t>
            </a:fld>
            <a:endParaRPr lang="en-US" dirty="0"/>
          </a:p>
        </p:txBody>
      </p:sp>
    </p:spTree>
    <p:extLst>
      <p:ext uri="{BB962C8B-B14F-4D97-AF65-F5344CB8AC3E}">
        <p14:creationId xmlns:p14="http://schemas.microsoft.com/office/powerpoint/2010/main" val="2014167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What are the standards?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2000" dirty="0" smtClean="0">
                <a:latin typeface="Tahoma" pitchFamily="34" charset="0"/>
                <a:ea typeface="Tahoma" pitchFamily="34" charset="0"/>
                <a:cs typeface="Tahoma" pitchFamily="34" charset="0"/>
              </a:rPr>
              <a:t>FRCM Chapter 2 “Radiological Standards”</a:t>
            </a:r>
          </a:p>
          <a:p>
            <a:pPr lvl="1">
              <a:buFont typeface="Wingdings" pitchFamily="2" charset="2"/>
              <a:buChar char="§"/>
            </a:pPr>
            <a:r>
              <a:rPr lang="en-US" sz="1700" dirty="0" smtClean="0">
                <a:latin typeface="Tahoma" pitchFamily="34" charset="0"/>
                <a:ea typeface="Tahoma" pitchFamily="34" charset="0"/>
                <a:cs typeface="Tahoma" pitchFamily="34" charset="0"/>
              </a:rPr>
              <a:t>Chapter implements the dose limits of 10 CFR 835 for all radiological work</a:t>
            </a:r>
          </a:p>
          <a:p>
            <a:pPr lvl="1">
              <a:buFont typeface="Wingdings" pitchFamily="2" charset="2"/>
              <a:buChar char="§"/>
            </a:pPr>
            <a:r>
              <a:rPr lang="en-US" sz="1700" dirty="0" smtClean="0">
                <a:latin typeface="Tahoma" pitchFamily="34" charset="0"/>
                <a:ea typeface="Tahoma" pitchFamily="34" charset="0"/>
                <a:cs typeface="Tahoma" pitchFamily="34" charset="0"/>
              </a:rPr>
              <a:t>Also states the posting requirements of 10 CFR 835.</a:t>
            </a:r>
          </a:p>
          <a:p>
            <a:r>
              <a:rPr lang="en-US" sz="2000" dirty="0" smtClean="0">
                <a:latin typeface="Tahoma" pitchFamily="34" charset="0"/>
                <a:ea typeface="Tahoma" pitchFamily="34" charset="0"/>
                <a:cs typeface="Tahoma" pitchFamily="34" charset="0"/>
              </a:rPr>
              <a:t>FRCM Article 236 gives “Posting Requirements for Accelerator/</a:t>
            </a:r>
            <a:r>
              <a:rPr lang="en-US" sz="2000" dirty="0" err="1" smtClean="0">
                <a:latin typeface="Tahoma" pitchFamily="34" charset="0"/>
                <a:ea typeface="Tahoma" pitchFamily="34" charset="0"/>
                <a:cs typeface="Tahoma" pitchFamily="34" charset="0"/>
              </a:rPr>
              <a:t>Beamlines</a:t>
            </a:r>
            <a:r>
              <a:rPr lang="en-US" sz="2000" dirty="0" smtClean="0">
                <a:latin typeface="Tahoma" pitchFamily="34" charset="0"/>
                <a:ea typeface="Tahoma" pitchFamily="34" charset="0"/>
                <a:cs typeface="Tahoma" pitchFamily="34" charset="0"/>
              </a:rPr>
              <a:t> for Prompt Radiation”.</a:t>
            </a:r>
            <a:endParaRPr lang="en-US" sz="1100" dirty="0" smtClean="0">
              <a:latin typeface="Tahoma" pitchFamily="34" charset="0"/>
              <a:ea typeface="Tahoma" pitchFamily="34" charset="0"/>
              <a:cs typeface="Tahoma" pitchFamily="34" charset="0"/>
            </a:endParaRPr>
          </a:p>
          <a:p>
            <a:pPr lvl="1">
              <a:buFont typeface="Wingdings" pitchFamily="2" charset="2"/>
              <a:buChar char="§"/>
            </a:pPr>
            <a:r>
              <a:rPr lang="en-US" sz="1700" dirty="0" smtClean="0">
                <a:latin typeface="Tahoma" pitchFamily="34" charset="0"/>
                <a:ea typeface="Tahoma" pitchFamily="34" charset="0"/>
                <a:cs typeface="Tahoma" pitchFamily="34" charset="0"/>
              </a:rPr>
              <a:t>Based upon “dose” to be received in some period of time, specifically “effective dose” as defined by 10 CFR 835.</a:t>
            </a:r>
          </a:p>
          <a:p>
            <a:pPr lvl="1">
              <a:buFont typeface="Wingdings" pitchFamily="2" charset="2"/>
              <a:buChar char="§"/>
            </a:pPr>
            <a:r>
              <a:rPr lang="en-US" sz="1700" dirty="0" smtClean="0">
                <a:latin typeface="Tahoma" pitchFamily="34" charset="0"/>
                <a:ea typeface="Tahoma" pitchFamily="34" charset="0"/>
                <a:cs typeface="Tahoma" pitchFamily="34" charset="0"/>
              </a:rPr>
              <a:t>Closely coupled with the use of credited controls.</a:t>
            </a:r>
          </a:p>
          <a:p>
            <a:pPr lvl="1">
              <a:buFont typeface="Wingdings" pitchFamily="2" charset="2"/>
              <a:buChar char="§"/>
            </a:pPr>
            <a:r>
              <a:rPr lang="en-US" sz="1700" i="1" dirty="0" smtClean="0">
                <a:solidFill>
                  <a:srgbClr val="7030A0"/>
                </a:solidFill>
                <a:latin typeface="Tahoma" pitchFamily="34" charset="0"/>
                <a:ea typeface="Tahoma" pitchFamily="34" charset="0"/>
                <a:cs typeface="Tahoma" pitchFamily="34" charset="0"/>
              </a:rPr>
              <a:t>Accelerator/</a:t>
            </a:r>
            <a:r>
              <a:rPr lang="en-US" sz="1700" i="1" dirty="0" err="1" smtClean="0">
                <a:solidFill>
                  <a:srgbClr val="7030A0"/>
                </a:solidFill>
                <a:latin typeface="Tahoma" pitchFamily="34" charset="0"/>
                <a:ea typeface="Tahoma" pitchFamily="34" charset="0"/>
                <a:cs typeface="Tahoma" pitchFamily="34" charset="0"/>
              </a:rPr>
              <a:t>beamline</a:t>
            </a:r>
            <a:r>
              <a:rPr lang="en-US" sz="1700" i="1" dirty="0" smtClean="0">
                <a:solidFill>
                  <a:srgbClr val="7030A0"/>
                </a:solidFill>
                <a:latin typeface="Tahoma" pitchFamily="34" charset="0"/>
                <a:ea typeface="Tahoma" pitchFamily="34" charset="0"/>
                <a:cs typeface="Tahoma" pitchFamily="34" charset="0"/>
              </a:rPr>
              <a:t> enclosures to which personnel access is excluded during operations by the radiation safety interlock system are posted for the radiological conditions anticipated when the beam is off and personnel access is permitted.</a:t>
            </a:r>
          </a:p>
          <a:p>
            <a:pPr lvl="1">
              <a:buFont typeface="Wingdings" pitchFamily="2" charset="2"/>
              <a:buChar char="§"/>
            </a:pPr>
            <a:r>
              <a:rPr lang="en-US" sz="1700" dirty="0" smtClean="0">
                <a:latin typeface="Tahoma" pitchFamily="34" charset="0"/>
                <a:ea typeface="Tahoma" pitchFamily="34" charset="0"/>
                <a:cs typeface="Tahoma" pitchFamily="34" charset="0"/>
              </a:rPr>
              <a:t>Defines </a:t>
            </a:r>
            <a:r>
              <a:rPr lang="en-US" sz="1700" u="sng" dirty="0" smtClean="0">
                <a:latin typeface="Tahoma" pitchFamily="34" charset="0"/>
                <a:ea typeface="Tahoma" pitchFamily="34" charset="0"/>
                <a:cs typeface="Tahoma" pitchFamily="34" charset="0"/>
              </a:rPr>
              <a:t>maximum dose</a:t>
            </a:r>
            <a:r>
              <a:rPr lang="en-US" sz="1700" dirty="0" smtClean="0">
                <a:latin typeface="Tahoma" pitchFamily="34" charset="0"/>
                <a:ea typeface="Tahoma" pitchFamily="34" charset="0"/>
                <a:cs typeface="Tahoma" pitchFamily="34" charset="0"/>
              </a:rPr>
              <a:t> to be that which can be delivered under the worst credible accident taking into account circumstances &amp; controls that limit the beam and/or its duration.</a:t>
            </a:r>
          </a:p>
          <a:p>
            <a:pPr lvl="1">
              <a:buFont typeface="Wingdings" pitchFamily="2" charset="2"/>
              <a:buChar char="§"/>
            </a:pPr>
            <a:r>
              <a:rPr lang="en-US" sz="1700" dirty="0" smtClean="0">
                <a:latin typeface="Tahoma" pitchFamily="34" charset="0"/>
                <a:ea typeface="Tahoma" pitchFamily="34" charset="0"/>
                <a:cs typeface="Tahoma" pitchFamily="34" charset="0"/>
              </a:rPr>
              <a:t>Defines </a:t>
            </a:r>
            <a:r>
              <a:rPr lang="en-US" sz="1700" u="sng" dirty="0" smtClean="0">
                <a:latin typeface="Tahoma" pitchFamily="34" charset="0"/>
                <a:ea typeface="Tahoma" pitchFamily="34" charset="0"/>
                <a:cs typeface="Tahoma" pitchFamily="34" charset="0"/>
              </a:rPr>
              <a:t>minimal occupancy</a:t>
            </a:r>
            <a:r>
              <a:rPr lang="en-US" sz="1700" dirty="0" smtClean="0">
                <a:latin typeface="Tahoma" pitchFamily="34" charset="0"/>
                <a:ea typeface="Tahoma" pitchFamily="34" charset="0"/>
                <a:cs typeface="Tahoma" pitchFamily="34" charset="0"/>
              </a:rPr>
              <a:t> = not normally occupied &gt; 1 hour out of 8.</a:t>
            </a:r>
          </a:p>
          <a:p>
            <a:pPr lvl="1">
              <a:buFont typeface="Wingdings" pitchFamily="2" charset="2"/>
              <a:buChar char="§"/>
            </a:pPr>
            <a:r>
              <a:rPr lang="en-US" sz="1700" dirty="0" smtClean="0">
                <a:latin typeface="Tahoma" pitchFamily="34" charset="0"/>
                <a:ea typeface="Tahoma" pitchFamily="34" charset="0"/>
                <a:cs typeface="Tahoma" pitchFamily="34" charset="0"/>
              </a:rPr>
              <a:t>Heart of this Article are two hierarchy tables.</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5</a:t>
            </a:fld>
            <a:endParaRPr lang="en-US" dirty="0"/>
          </a:p>
        </p:txBody>
      </p:sp>
    </p:spTree>
    <p:extLst>
      <p:ext uri="{BB962C8B-B14F-4D97-AF65-F5344CB8AC3E}">
        <p14:creationId xmlns:p14="http://schemas.microsoft.com/office/powerpoint/2010/main" val="1312387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What are the standards?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1700" dirty="0" smtClean="0">
                <a:latin typeface="Tahoma" pitchFamily="34" charset="0"/>
                <a:ea typeface="Tahoma" pitchFamily="34" charset="0"/>
                <a:cs typeface="Tahoma" pitchFamily="34" charset="0"/>
              </a:rPr>
              <a:t>Table 2-6 Prompt Radiation Control Under Normal Operating Conditions</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49619566"/>
              </p:ext>
            </p:extLst>
          </p:nvPr>
        </p:nvGraphicFramePr>
        <p:xfrm>
          <a:off x="326826" y="1541938"/>
          <a:ext cx="8369499" cy="4497335"/>
        </p:xfrm>
        <a:graphic>
          <a:graphicData uri="http://schemas.openxmlformats.org/drawingml/2006/table">
            <a:tbl>
              <a:tblPr>
                <a:tableStyleId>{5C22544A-7EE6-4342-B048-85BDC9FD1C3A}</a:tableStyleId>
              </a:tblPr>
              <a:tblGrid>
                <a:gridCol w="2416374"/>
                <a:gridCol w="5953125"/>
              </a:tblGrid>
              <a:tr h="515462">
                <a:tc>
                  <a:txBody>
                    <a:bodyPr/>
                    <a:lstStyle/>
                    <a:p>
                      <a:pPr marL="0" marR="0">
                        <a:spcBef>
                          <a:spcPts val="0"/>
                        </a:spcBef>
                        <a:spcAft>
                          <a:spcPts val="0"/>
                        </a:spcAft>
                      </a:pPr>
                      <a:r>
                        <a:rPr lang="en-US" sz="1600" dirty="0">
                          <a:effectLst/>
                        </a:rPr>
                        <a:t>Dose Rate (DR) Under Normal Operating Conditions</a:t>
                      </a:r>
                      <a:endParaRPr lang="en-US" sz="1800" dirty="0">
                        <a:effectLst/>
                        <a:latin typeface="Times"/>
                        <a:ea typeface="Times New Roman"/>
                        <a:cs typeface="Times New Roman"/>
                      </a:endParaRPr>
                    </a:p>
                  </a:txBody>
                  <a:tcPr marL="69453" marR="69453" marT="0" marB="0"/>
                </a:tc>
                <a:tc>
                  <a:txBody>
                    <a:bodyPr/>
                    <a:lstStyle/>
                    <a:p>
                      <a:pPr marL="0" marR="0">
                        <a:lnSpc>
                          <a:spcPts val="1800"/>
                        </a:lnSpc>
                        <a:spcBef>
                          <a:spcPts val="0"/>
                        </a:spcBef>
                        <a:spcAft>
                          <a:spcPts val="0"/>
                        </a:spcAft>
                      </a:pPr>
                      <a:r>
                        <a:rPr lang="en-US" sz="1600" dirty="0">
                          <a:effectLst/>
                        </a:rPr>
                        <a:t>Controls</a:t>
                      </a:r>
                      <a:endParaRPr lang="en-US" sz="1800" dirty="0">
                        <a:effectLst/>
                        <a:latin typeface="Times"/>
                        <a:ea typeface="Times New Roman"/>
                        <a:cs typeface="Times New Roman"/>
                      </a:endParaRPr>
                    </a:p>
                  </a:txBody>
                  <a:tcPr marL="69453" marR="69453" marT="0" marB="0"/>
                </a:tc>
              </a:tr>
              <a:tr h="267467">
                <a:tc>
                  <a:txBody>
                    <a:bodyPr/>
                    <a:lstStyle/>
                    <a:p>
                      <a:pPr marL="0" marR="0">
                        <a:spcBef>
                          <a:spcPts val="0"/>
                        </a:spcBef>
                        <a:spcAft>
                          <a:spcPts val="0"/>
                        </a:spcAft>
                      </a:pPr>
                      <a:r>
                        <a:rPr lang="en-US" sz="1600" dirty="0">
                          <a:effectLst/>
                        </a:rPr>
                        <a:t>DR </a:t>
                      </a:r>
                      <a:r>
                        <a:rPr lang="en-US" sz="1600" dirty="0">
                          <a:effectLst/>
                          <a:sym typeface="Symbol"/>
                        </a:rPr>
                        <a:t></a:t>
                      </a:r>
                      <a:r>
                        <a:rPr lang="en-US" sz="1600" dirty="0">
                          <a:effectLst/>
                        </a:rPr>
                        <a:t> 0.05 </a:t>
                      </a:r>
                      <a:r>
                        <a:rPr lang="en-US" sz="1600" dirty="0" err="1">
                          <a:effectLst/>
                        </a:rPr>
                        <a:t>mrem</a:t>
                      </a:r>
                      <a:r>
                        <a:rPr lang="en-US" sz="1600" dirty="0">
                          <a:effectLst/>
                        </a:rPr>
                        <a:t>/</a:t>
                      </a:r>
                      <a:r>
                        <a:rPr lang="en-US" sz="1600" dirty="0" err="1">
                          <a:effectLst/>
                        </a:rPr>
                        <a:t>hr</a:t>
                      </a:r>
                      <a:endParaRPr lang="en-US" sz="1800" dirty="0">
                        <a:effectLst/>
                        <a:latin typeface="Times"/>
                        <a:ea typeface="Times New Roman"/>
                        <a:cs typeface="Times New Roman"/>
                      </a:endParaRPr>
                    </a:p>
                  </a:txBody>
                  <a:tcPr marL="69453" marR="69453" marT="0" marB="0"/>
                </a:tc>
                <a:tc>
                  <a:txBody>
                    <a:bodyPr/>
                    <a:lstStyle/>
                    <a:p>
                      <a:pPr marL="0" marR="0">
                        <a:spcBef>
                          <a:spcPts val="0"/>
                        </a:spcBef>
                        <a:spcAft>
                          <a:spcPts val="0"/>
                        </a:spcAft>
                      </a:pPr>
                      <a:r>
                        <a:rPr lang="en-US" sz="1600" dirty="0">
                          <a:effectLst/>
                        </a:rPr>
                        <a:t>No precautions needed.</a:t>
                      </a:r>
                      <a:endParaRPr lang="en-US" sz="1800" dirty="0">
                        <a:effectLst/>
                        <a:latin typeface="Times"/>
                        <a:ea typeface="Times New Roman"/>
                        <a:cs typeface="Times New Roman"/>
                      </a:endParaRPr>
                    </a:p>
                  </a:txBody>
                  <a:tcPr marL="69453" marR="69453" marT="0" marB="0"/>
                </a:tc>
              </a:tr>
              <a:tr h="342133">
                <a:tc>
                  <a:txBody>
                    <a:bodyPr/>
                    <a:lstStyle/>
                    <a:p>
                      <a:pPr marL="914400" marR="0" indent="-914400">
                        <a:spcBef>
                          <a:spcPts val="0"/>
                        </a:spcBef>
                        <a:spcAft>
                          <a:spcPts val="0"/>
                        </a:spcAft>
                      </a:pPr>
                      <a:r>
                        <a:rPr lang="en-US" sz="1600">
                          <a:effectLst/>
                        </a:rPr>
                        <a:t>0.05 </a:t>
                      </a:r>
                      <a:r>
                        <a:rPr lang="en-US" sz="1600" u="sng">
                          <a:effectLst/>
                        </a:rPr>
                        <a:t>&lt;</a:t>
                      </a:r>
                      <a:r>
                        <a:rPr lang="en-US" sz="1600">
                          <a:effectLst/>
                        </a:rPr>
                        <a:t> DR &lt; 0.25 mrem/hr</a:t>
                      </a:r>
                      <a:endParaRPr lang="en-US" sz="1800">
                        <a:effectLst/>
                      </a:endParaRPr>
                    </a:p>
                    <a:p>
                      <a:pPr marL="0" marR="0">
                        <a:spcBef>
                          <a:spcPts val="0"/>
                        </a:spcBef>
                        <a:spcAft>
                          <a:spcPts val="0"/>
                        </a:spcAft>
                      </a:pPr>
                      <a:r>
                        <a:rPr lang="en-US" sz="1600">
                          <a:effectLst/>
                        </a:rPr>
                        <a:t> </a:t>
                      </a:r>
                      <a:endParaRPr lang="en-US" sz="1800">
                        <a:effectLst/>
                        <a:latin typeface="Times"/>
                        <a:ea typeface="Times New Roman"/>
                        <a:cs typeface="Times New Roman"/>
                      </a:endParaRPr>
                    </a:p>
                  </a:txBody>
                  <a:tcPr marL="69453" marR="69453" marT="0" marB="0"/>
                </a:tc>
                <a:tc>
                  <a:txBody>
                    <a:bodyPr/>
                    <a:lstStyle/>
                    <a:p>
                      <a:pPr marL="0" marR="0">
                        <a:spcBef>
                          <a:spcPts val="0"/>
                        </a:spcBef>
                        <a:spcAft>
                          <a:spcPts val="0"/>
                        </a:spcAft>
                      </a:pPr>
                      <a:r>
                        <a:rPr lang="en-US" sz="1600" dirty="0">
                          <a:effectLst/>
                        </a:rPr>
                        <a:t>Signs (CAUTION -- Controlled Area).  No occupancy limits imposed.</a:t>
                      </a:r>
                      <a:endParaRPr lang="en-US" sz="1800" dirty="0">
                        <a:effectLst/>
                        <a:latin typeface="Times"/>
                        <a:ea typeface="Times New Roman"/>
                        <a:cs typeface="Times New Roman"/>
                      </a:endParaRPr>
                    </a:p>
                  </a:txBody>
                  <a:tcPr marL="69453" marR="69453" marT="0" marB="0"/>
                </a:tc>
              </a:tr>
              <a:tr h="525013">
                <a:tc>
                  <a:txBody>
                    <a:bodyPr/>
                    <a:lstStyle/>
                    <a:p>
                      <a:pPr marL="0" marR="0">
                        <a:spcBef>
                          <a:spcPts val="0"/>
                        </a:spcBef>
                        <a:spcAft>
                          <a:spcPts val="0"/>
                        </a:spcAft>
                      </a:pPr>
                      <a:r>
                        <a:rPr lang="en-US" sz="1600">
                          <a:effectLst/>
                        </a:rPr>
                        <a:t>0.25 </a:t>
                      </a:r>
                      <a:r>
                        <a:rPr lang="en-US" sz="1600" u="sng">
                          <a:effectLst/>
                        </a:rPr>
                        <a:t>&lt;</a:t>
                      </a:r>
                      <a:r>
                        <a:rPr lang="en-US" sz="1600">
                          <a:effectLst/>
                        </a:rPr>
                        <a:t> DR &lt; 5 mrem/hr </a:t>
                      </a:r>
                      <a:endParaRPr lang="en-US" sz="1800">
                        <a:effectLst/>
                      </a:endParaRPr>
                    </a:p>
                    <a:p>
                      <a:pPr marL="0" marR="0">
                        <a:spcBef>
                          <a:spcPts val="0"/>
                        </a:spcBef>
                        <a:spcAft>
                          <a:spcPts val="0"/>
                        </a:spcAft>
                      </a:pPr>
                      <a:r>
                        <a:rPr lang="en-US" sz="1600">
                          <a:effectLst/>
                        </a:rPr>
                        <a:t> </a:t>
                      </a:r>
                      <a:endParaRPr lang="en-US" sz="1800">
                        <a:effectLst/>
                        <a:latin typeface="Times"/>
                        <a:ea typeface="Times New Roman"/>
                        <a:cs typeface="Times New Roman"/>
                      </a:endParaRPr>
                    </a:p>
                  </a:txBody>
                  <a:tcPr marL="69453" marR="69453" marT="0" marB="0"/>
                </a:tc>
                <a:tc>
                  <a:txBody>
                    <a:bodyPr/>
                    <a:lstStyle/>
                    <a:p>
                      <a:pPr marL="0" marR="0">
                        <a:spcBef>
                          <a:spcPts val="0"/>
                        </a:spcBef>
                        <a:spcAft>
                          <a:spcPts val="0"/>
                        </a:spcAft>
                      </a:pPr>
                      <a:r>
                        <a:rPr lang="en-US" sz="1600" dirty="0">
                          <a:effectLst/>
                        </a:rPr>
                        <a:t>Signs (CAUTION -- Controlled Area) and minimal occupancy  (occupancy duration of less than 1 </a:t>
                      </a:r>
                      <a:r>
                        <a:rPr lang="en-US" sz="1600" dirty="0" err="1">
                          <a:effectLst/>
                        </a:rPr>
                        <a:t>hr</a:t>
                      </a:r>
                      <a:r>
                        <a:rPr lang="en-US" sz="1600" dirty="0">
                          <a:effectLst/>
                        </a:rPr>
                        <a:t>).</a:t>
                      </a:r>
                      <a:endParaRPr lang="en-US" sz="1800" dirty="0">
                        <a:effectLst/>
                        <a:latin typeface="Times"/>
                        <a:ea typeface="Times New Roman"/>
                        <a:cs typeface="Times New Roman"/>
                      </a:endParaRPr>
                    </a:p>
                  </a:txBody>
                  <a:tcPr marL="69453" marR="69453" marT="0" marB="0"/>
                </a:tc>
              </a:tr>
              <a:tr h="685800">
                <a:tc>
                  <a:txBody>
                    <a:bodyPr/>
                    <a:lstStyle/>
                    <a:p>
                      <a:pPr marL="0" marR="0">
                        <a:spcBef>
                          <a:spcPts val="0"/>
                        </a:spcBef>
                        <a:spcAft>
                          <a:spcPts val="0"/>
                        </a:spcAft>
                      </a:pPr>
                      <a:r>
                        <a:rPr lang="en-US" sz="1600">
                          <a:effectLst/>
                        </a:rPr>
                        <a:t>5  </a:t>
                      </a:r>
                      <a:r>
                        <a:rPr lang="en-US" sz="1600" u="sng">
                          <a:effectLst/>
                        </a:rPr>
                        <a:t>&lt;</a:t>
                      </a:r>
                      <a:r>
                        <a:rPr lang="en-US" sz="1600">
                          <a:effectLst/>
                        </a:rPr>
                        <a:t> DR &lt; 100  mrem/hr</a:t>
                      </a:r>
                      <a:endParaRPr lang="en-US" sz="1800">
                        <a:effectLst/>
                      </a:endParaRPr>
                    </a:p>
                    <a:p>
                      <a:pPr marL="0" marR="0">
                        <a:spcBef>
                          <a:spcPts val="0"/>
                        </a:spcBef>
                        <a:spcAft>
                          <a:spcPts val="0"/>
                        </a:spcAft>
                      </a:pPr>
                      <a:r>
                        <a:rPr lang="en-US" sz="1600">
                          <a:effectLst/>
                        </a:rPr>
                        <a:t> </a:t>
                      </a:r>
                      <a:endParaRPr lang="en-US" sz="1800">
                        <a:effectLst/>
                        <a:latin typeface="Times"/>
                        <a:ea typeface="Times New Roman"/>
                        <a:cs typeface="Times New Roman"/>
                      </a:endParaRPr>
                    </a:p>
                  </a:txBody>
                  <a:tcPr marL="69453" marR="69453" marT="0" marB="0"/>
                </a:tc>
                <a:tc>
                  <a:txBody>
                    <a:bodyPr/>
                    <a:lstStyle/>
                    <a:p>
                      <a:pPr marL="0" marR="0">
                        <a:spcBef>
                          <a:spcPts val="0"/>
                        </a:spcBef>
                        <a:spcAft>
                          <a:spcPts val="0"/>
                        </a:spcAft>
                      </a:pPr>
                      <a:r>
                        <a:rPr lang="en-US" sz="1600" dirty="0">
                          <a:effectLst/>
                        </a:rPr>
                        <a:t>Signs (CAUTION -- Radiation Area) and rigid barriers (at least 4' high) with locked gates.  For beam-on radiation, access restricted to authorized personnel. Radiological Worker Training required.</a:t>
                      </a:r>
                      <a:endParaRPr lang="en-US" sz="1800" dirty="0">
                        <a:effectLst/>
                        <a:latin typeface="Times"/>
                        <a:ea typeface="Times New Roman"/>
                        <a:cs typeface="Times New Roman"/>
                      </a:endParaRPr>
                    </a:p>
                  </a:txBody>
                  <a:tcPr marL="69453" marR="69453" marT="0" marB="0"/>
                </a:tc>
              </a:tr>
              <a:tr h="914400">
                <a:tc>
                  <a:txBody>
                    <a:bodyPr/>
                    <a:lstStyle/>
                    <a:p>
                      <a:pPr marL="0" marR="0">
                        <a:spcBef>
                          <a:spcPts val="0"/>
                        </a:spcBef>
                        <a:spcAft>
                          <a:spcPts val="0"/>
                        </a:spcAft>
                      </a:pPr>
                      <a:r>
                        <a:rPr lang="en-US" sz="1600">
                          <a:effectLst/>
                        </a:rPr>
                        <a:t>100 </a:t>
                      </a:r>
                      <a:r>
                        <a:rPr lang="en-US" sz="1600" u="sng">
                          <a:effectLst/>
                        </a:rPr>
                        <a:t>&lt;</a:t>
                      </a:r>
                      <a:r>
                        <a:rPr lang="en-US" sz="1600">
                          <a:effectLst/>
                        </a:rPr>
                        <a:t> DR &lt; 500  mrem/hr</a:t>
                      </a:r>
                      <a:endParaRPr lang="en-US" sz="1800">
                        <a:effectLst/>
                      </a:endParaRPr>
                    </a:p>
                    <a:p>
                      <a:pPr marL="0" marR="0">
                        <a:spcBef>
                          <a:spcPts val="0"/>
                        </a:spcBef>
                        <a:spcAft>
                          <a:spcPts val="0"/>
                        </a:spcAft>
                      </a:pPr>
                      <a:r>
                        <a:rPr lang="en-US" sz="1600">
                          <a:effectLst/>
                        </a:rPr>
                        <a:t> </a:t>
                      </a:r>
                      <a:endParaRPr lang="en-US" sz="1800">
                        <a:effectLst/>
                        <a:latin typeface="Times"/>
                        <a:ea typeface="Times New Roman"/>
                        <a:cs typeface="Times New Roman"/>
                      </a:endParaRPr>
                    </a:p>
                  </a:txBody>
                  <a:tcPr marL="69453" marR="69453" marT="0" marB="0"/>
                </a:tc>
                <a:tc>
                  <a:txBody>
                    <a:bodyPr/>
                    <a:lstStyle/>
                    <a:p>
                      <a:pPr marL="0" marR="0">
                        <a:spcBef>
                          <a:spcPts val="0"/>
                        </a:spcBef>
                        <a:spcAft>
                          <a:spcPts val="0"/>
                        </a:spcAft>
                      </a:pPr>
                      <a:r>
                        <a:rPr lang="en-US" sz="1600" dirty="0">
                          <a:effectLst/>
                        </a:rPr>
                        <a:t>Signs (DANGER -- High Radiation Area) and 8 ft. high rigid barriers with interlocked gates or doors and visible flashing lights warning of the hazard.  Rigid barriers with no gates or doors are a permitted alternate.  No beam-on access permitted. Radiological Worker Training required.</a:t>
                      </a:r>
                      <a:endParaRPr lang="en-US" sz="1800" dirty="0">
                        <a:effectLst/>
                        <a:latin typeface="Times"/>
                        <a:ea typeface="Times New Roman"/>
                        <a:cs typeface="Times New Roman"/>
                      </a:endParaRPr>
                    </a:p>
                  </a:txBody>
                  <a:tcPr marL="69453" marR="69453" marT="0" marB="0"/>
                </a:tc>
              </a:tr>
              <a:tr h="534935">
                <a:tc>
                  <a:txBody>
                    <a:bodyPr/>
                    <a:lstStyle/>
                    <a:p>
                      <a:pPr marL="0" marR="0">
                        <a:spcBef>
                          <a:spcPts val="0"/>
                        </a:spcBef>
                        <a:spcAft>
                          <a:spcPts val="0"/>
                        </a:spcAft>
                      </a:pPr>
                      <a:r>
                        <a:rPr lang="en-US" sz="1600">
                          <a:effectLst/>
                        </a:rPr>
                        <a:t>DR</a:t>
                      </a:r>
                      <a:r>
                        <a:rPr lang="en-US" sz="1600">
                          <a:effectLst/>
                          <a:sym typeface="Symbol"/>
                        </a:rPr>
                        <a:t></a:t>
                      </a:r>
                      <a:r>
                        <a:rPr lang="en-US" sz="1600">
                          <a:effectLst/>
                        </a:rPr>
                        <a:t> 500 mrem/hr</a:t>
                      </a:r>
                      <a:endParaRPr lang="en-US" sz="1800">
                        <a:effectLst/>
                        <a:latin typeface="Times"/>
                        <a:ea typeface="Times New Roman"/>
                        <a:cs typeface="Times New Roman"/>
                      </a:endParaRPr>
                    </a:p>
                  </a:txBody>
                  <a:tcPr marL="69453" marR="69453" marT="0" marB="0"/>
                </a:tc>
                <a:tc>
                  <a:txBody>
                    <a:bodyPr/>
                    <a:lstStyle/>
                    <a:p>
                      <a:pPr marL="0" marR="0">
                        <a:spcBef>
                          <a:spcPts val="0"/>
                        </a:spcBef>
                        <a:spcAft>
                          <a:spcPts val="0"/>
                        </a:spcAft>
                        <a:tabLst>
                          <a:tab pos="3892550" algn="l"/>
                        </a:tabLst>
                      </a:pPr>
                      <a:r>
                        <a:rPr lang="en-US" sz="1600" dirty="0">
                          <a:effectLst/>
                        </a:rPr>
                        <a:t>Prior approval of SRSO required with control measures specified on a case-by-case basis. </a:t>
                      </a:r>
                      <a:endParaRPr lang="en-US" sz="1800" dirty="0">
                        <a:effectLst/>
                        <a:latin typeface="Times"/>
                        <a:ea typeface="Times New Roman"/>
                        <a:cs typeface="Times New Roman"/>
                      </a:endParaRPr>
                    </a:p>
                  </a:txBody>
                  <a:tcPr marL="69453" marR="69453" marT="0" marB="0"/>
                </a:tc>
              </a:tr>
            </a:tbl>
          </a:graphicData>
        </a:graphic>
      </p:graphicFrame>
    </p:spTree>
    <p:extLst>
      <p:ext uri="{BB962C8B-B14F-4D97-AF65-F5344CB8AC3E}">
        <p14:creationId xmlns:p14="http://schemas.microsoft.com/office/powerpoint/2010/main" val="1983639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What are the standards?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1700" dirty="0" smtClean="0">
                <a:latin typeface="Tahoma" pitchFamily="34" charset="0"/>
                <a:ea typeface="Tahoma" pitchFamily="34" charset="0"/>
                <a:cs typeface="Tahoma" pitchFamily="34" charset="0"/>
              </a:rPr>
              <a:t>Table 2-7 Prompt Radiation Control Under Accident Conditions</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61175813"/>
              </p:ext>
            </p:extLst>
          </p:nvPr>
        </p:nvGraphicFramePr>
        <p:xfrm>
          <a:off x="307975" y="1567526"/>
          <a:ext cx="8531225" cy="4729047"/>
        </p:xfrm>
        <a:graphic>
          <a:graphicData uri="http://schemas.openxmlformats.org/drawingml/2006/table">
            <a:tbl>
              <a:tblPr>
                <a:tableStyleId>{5C22544A-7EE6-4342-B048-85BDC9FD1C3A}</a:tableStyleId>
              </a:tblPr>
              <a:tblGrid>
                <a:gridCol w="1851026"/>
                <a:gridCol w="6680199"/>
              </a:tblGrid>
              <a:tr h="456219">
                <a:tc>
                  <a:txBody>
                    <a:bodyPr/>
                    <a:lstStyle/>
                    <a:p>
                      <a:pPr marL="0" marR="0">
                        <a:spcBef>
                          <a:spcPts val="0"/>
                        </a:spcBef>
                        <a:spcAft>
                          <a:spcPts val="0"/>
                        </a:spcAft>
                      </a:pPr>
                      <a:r>
                        <a:rPr lang="en-US" sz="1600" dirty="0">
                          <a:effectLst/>
                        </a:rPr>
                        <a:t>Maximum Dose (D) Expected in 1 hour</a:t>
                      </a:r>
                      <a:endParaRPr lang="en-US" sz="1600" dirty="0">
                        <a:effectLst/>
                        <a:latin typeface="Times"/>
                        <a:ea typeface="Times New Roman"/>
                        <a:cs typeface="Times New Roman"/>
                      </a:endParaRPr>
                    </a:p>
                  </a:txBody>
                  <a:tcPr marL="76071" marR="76071" marT="0" marB="0"/>
                </a:tc>
                <a:tc>
                  <a:txBody>
                    <a:bodyPr/>
                    <a:lstStyle/>
                    <a:p>
                      <a:pPr marL="0" marR="0">
                        <a:lnSpc>
                          <a:spcPts val="1800"/>
                        </a:lnSpc>
                        <a:spcBef>
                          <a:spcPts val="0"/>
                        </a:spcBef>
                        <a:spcAft>
                          <a:spcPts val="0"/>
                        </a:spcAft>
                      </a:pPr>
                      <a:r>
                        <a:rPr lang="en-US" sz="1600">
                          <a:effectLst/>
                        </a:rPr>
                        <a:t>Controls</a:t>
                      </a:r>
                      <a:endParaRPr lang="en-US" sz="1600">
                        <a:effectLst/>
                        <a:latin typeface="Times"/>
                        <a:ea typeface="Times New Roman"/>
                        <a:cs typeface="Times New Roman"/>
                      </a:endParaRPr>
                    </a:p>
                  </a:txBody>
                  <a:tcPr marL="76071" marR="76071" marT="0" marB="0"/>
                </a:tc>
              </a:tr>
              <a:tr h="228109">
                <a:tc>
                  <a:txBody>
                    <a:bodyPr/>
                    <a:lstStyle/>
                    <a:p>
                      <a:pPr marL="0" marR="0">
                        <a:spcBef>
                          <a:spcPts val="0"/>
                        </a:spcBef>
                        <a:spcAft>
                          <a:spcPts val="0"/>
                        </a:spcAft>
                      </a:pPr>
                      <a:r>
                        <a:rPr lang="en-US" sz="1600" dirty="0">
                          <a:effectLst/>
                        </a:rPr>
                        <a:t>D </a:t>
                      </a:r>
                      <a:r>
                        <a:rPr lang="en-US" sz="1600" dirty="0">
                          <a:effectLst/>
                          <a:sym typeface="Symbol"/>
                        </a:rPr>
                        <a:t></a:t>
                      </a:r>
                      <a:r>
                        <a:rPr lang="en-US" sz="1600" dirty="0">
                          <a:effectLst/>
                        </a:rPr>
                        <a:t> 1 </a:t>
                      </a:r>
                      <a:r>
                        <a:rPr lang="en-US" sz="1600" dirty="0" err="1">
                          <a:effectLst/>
                        </a:rPr>
                        <a:t>mrem</a:t>
                      </a:r>
                      <a:endParaRPr lang="en-US" sz="1600" dirty="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a:effectLst/>
                        </a:rPr>
                        <a:t>No precautions needed.</a:t>
                      </a:r>
                      <a:endParaRPr lang="en-US" sz="1600">
                        <a:effectLst/>
                        <a:latin typeface="Times"/>
                        <a:ea typeface="Times New Roman"/>
                        <a:cs typeface="Times New Roman"/>
                      </a:endParaRPr>
                    </a:p>
                  </a:txBody>
                  <a:tcPr marL="76071" marR="76071" marT="0" marB="0"/>
                </a:tc>
              </a:tr>
              <a:tr h="339927">
                <a:tc>
                  <a:txBody>
                    <a:bodyPr/>
                    <a:lstStyle/>
                    <a:p>
                      <a:pPr marL="0" marR="0">
                        <a:spcBef>
                          <a:spcPts val="0"/>
                        </a:spcBef>
                        <a:spcAft>
                          <a:spcPts val="0"/>
                        </a:spcAft>
                      </a:pPr>
                      <a:r>
                        <a:rPr lang="en-US" sz="1600" dirty="0">
                          <a:effectLst/>
                        </a:rPr>
                        <a:t>1 &lt; D </a:t>
                      </a:r>
                      <a:r>
                        <a:rPr lang="en-US" sz="1600" u="sng" dirty="0">
                          <a:effectLst/>
                        </a:rPr>
                        <a:t>&lt;</a:t>
                      </a:r>
                      <a:r>
                        <a:rPr lang="en-US" sz="1600" dirty="0">
                          <a:effectLst/>
                        </a:rPr>
                        <a:t> 10 </a:t>
                      </a:r>
                      <a:r>
                        <a:rPr lang="en-US" sz="1600" dirty="0" err="1">
                          <a:effectLst/>
                        </a:rPr>
                        <a:t>mrem</a:t>
                      </a:r>
                      <a:endParaRPr lang="en-US" sz="1600" dirty="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Minimal occupancy  only (duration of credible occupancy &lt; 1 </a:t>
                      </a:r>
                      <a:r>
                        <a:rPr lang="en-US" sz="1600" dirty="0" err="1">
                          <a:effectLst/>
                        </a:rPr>
                        <a:t>hr</a:t>
                      </a:r>
                      <a:r>
                        <a:rPr lang="en-US" sz="1600" dirty="0">
                          <a:effectLst/>
                        </a:rPr>
                        <a:t>) no posting</a:t>
                      </a:r>
                      <a:endParaRPr lang="en-US" sz="1600" dirty="0">
                        <a:effectLst/>
                        <a:latin typeface="Times"/>
                        <a:ea typeface="Times New Roman"/>
                        <a:cs typeface="Times New Roman"/>
                      </a:endParaRPr>
                    </a:p>
                  </a:txBody>
                  <a:tcPr marL="76071" marR="76071" marT="0" marB="0"/>
                </a:tc>
              </a:tr>
              <a:tr h="456219">
                <a:tc>
                  <a:txBody>
                    <a:bodyPr/>
                    <a:lstStyle/>
                    <a:p>
                      <a:pPr marL="0" marR="0">
                        <a:spcBef>
                          <a:spcPts val="0"/>
                        </a:spcBef>
                        <a:spcAft>
                          <a:spcPts val="0"/>
                        </a:spcAft>
                      </a:pPr>
                      <a:r>
                        <a:rPr lang="en-US" sz="1600" dirty="0">
                          <a:effectLst/>
                        </a:rPr>
                        <a:t>1 </a:t>
                      </a:r>
                      <a:r>
                        <a:rPr lang="en-US" sz="1600" dirty="0">
                          <a:effectLst/>
                          <a:sym typeface="Symbol"/>
                        </a:rPr>
                        <a:t></a:t>
                      </a:r>
                      <a:r>
                        <a:rPr lang="en-US" sz="1600" dirty="0">
                          <a:effectLst/>
                        </a:rPr>
                        <a:t> D </a:t>
                      </a:r>
                      <a:r>
                        <a:rPr lang="en-US" sz="1600" dirty="0">
                          <a:effectLst/>
                          <a:sym typeface="Symbol"/>
                        </a:rPr>
                        <a:t></a:t>
                      </a:r>
                      <a:r>
                        <a:rPr lang="en-US" sz="1600" dirty="0">
                          <a:effectLst/>
                        </a:rPr>
                        <a:t> 5 </a:t>
                      </a:r>
                      <a:r>
                        <a:rPr lang="en-US" sz="1600" dirty="0" err="1">
                          <a:effectLst/>
                        </a:rPr>
                        <a:t>mrem</a:t>
                      </a:r>
                      <a:endParaRPr lang="en-US" sz="1600" dirty="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Signs (CAUTION -- Controlled Area).  No occupancy limits imposed. Radiological Worker Training required.</a:t>
                      </a:r>
                      <a:endParaRPr lang="en-US" sz="1600" dirty="0">
                        <a:effectLst/>
                        <a:latin typeface="Times"/>
                        <a:ea typeface="Times New Roman"/>
                        <a:cs typeface="Times New Roman"/>
                      </a:endParaRPr>
                    </a:p>
                  </a:txBody>
                  <a:tcPr marL="76071" marR="76071" marT="0" marB="0"/>
                </a:tc>
              </a:tr>
              <a:tr h="875289">
                <a:tc>
                  <a:txBody>
                    <a:bodyPr/>
                    <a:lstStyle/>
                    <a:p>
                      <a:pPr marL="0" marR="0">
                        <a:spcBef>
                          <a:spcPts val="0"/>
                        </a:spcBef>
                        <a:spcAft>
                          <a:spcPts val="0"/>
                        </a:spcAft>
                      </a:pPr>
                      <a:r>
                        <a:rPr lang="en-US" sz="1600" dirty="0">
                          <a:effectLst/>
                        </a:rPr>
                        <a:t>5 </a:t>
                      </a:r>
                      <a:r>
                        <a:rPr lang="en-US" sz="1600" dirty="0">
                          <a:effectLst/>
                          <a:sym typeface="Symbol"/>
                        </a:rPr>
                        <a:t></a:t>
                      </a:r>
                      <a:r>
                        <a:rPr lang="en-US" sz="1600" dirty="0">
                          <a:effectLst/>
                        </a:rPr>
                        <a:t> D </a:t>
                      </a:r>
                      <a:r>
                        <a:rPr lang="en-US" sz="1600" dirty="0">
                          <a:effectLst/>
                          <a:sym typeface="Symbol"/>
                        </a:rPr>
                        <a:t></a:t>
                      </a:r>
                      <a:r>
                        <a:rPr lang="en-US" sz="1600" dirty="0">
                          <a:effectLst/>
                        </a:rPr>
                        <a:t> 100 </a:t>
                      </a:r>
                      <a:r>
                        <a:rPr lang="en-US" sz="1600" dirty="0" err="1">
                          <a:effectLst/>
                        </a:rPr>
                        <a:t>mrem</a:t>
                      </a:r>
                      <a:endParaRPr lang="en-US" sz="1600" dirty="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Signs (CAUTION -- Radiation Area) and minimal occupancy (duration of occupancy of less than1 </a:t>
                      </a:r>
                      <a:r>
                        <a:rPr lang="en-US" sz="1600" dirty="0" err="1">
                          <a:effectLst/>
                        </a:rPr>
                        <a:t>hr</a:t>
                      </a:r>
                      <a:r>
                        <a:rPr lang="en-US" sz="1600" dirty="0">
                          <a:effectLst/>
                        </a:rPr>
                        <a:t>).  The Division/Section/Center RSO has the option of imposing additional controls in accordance with Article 231 to ensure personnel entry control is maintained. Radiological Worker Training required.</a:t>
                      </a:r>
                      <a:endParaRPr lang="en-US" sz="1600" dirty="0">
                        <a:effectLst/>
                        <a:latin typeface="Times"/>
                        <a:ea typeface="Times New Roman"/>
                        <a:cs typeface="Times New Roman"/>
                      </a:endParaRPr>
                    </a:p>
                  </a:txBody>
                  <a:tcPr marL="76071" marR="76071" marT="0" marB="0"/>
                </a:tc>
              </a:tr>
              <a:tr h="684328">
                <a:tc>
                  <a:txBody>
                    <a:bodyPr/>
                    <a:lstStyle/>
                    <a:p>
                      <a:pPr marL="0" marR="0">
                        <a:spcBef>
                          <a:spcPts val="0"/>
                        </a:spcBef>
                        <a:spcAft>
                          <a:spcPts val="0"/>
                        </a:spcAft>
                      </a:pPr>
                      <a:r>
                        <a:rPr lang="en-US" sz="1600">
                          <a:effectLst/>
                        </a:rPr>
                        <a:t>100 </a:t>
                      </a:r>
                      <a:r>
                        <a:rPr lang="en-US" sz="1600">
                          <a:effectLst/>
                          <a:sym typeface="Symbol"/>
                        </a:rPr>
                        <a:t></a:t>
                      </a:r>
                      <a:r>
                        <a:rPr lang="en-US" sz="1600">
                          <a:effectLst/>
                        </a:rPr>
                        <a:t> D </a:t>
                      </a:r>
                      <a:r>
                        <a:rPr lang="en-US" sz="1600">
                          <a:effectLst/>
                          <a:sym typeface="Symbol"/>
                        </a:rPr>
                        <a:t></a:t>
                      </a:r>
                      <a:r>
                        <a:rPr lang="en-US" sz="1600">
                          <a:effectLst/>
                        </a:rPr>
                        <a:t> 500 mrem</a:t>
                      </a:r>
                      <a:endParaRPr lang="en-US" sz="160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Signs (DANGER --  High Radiation Area) and rigid barriers (at least 4' high) with locked gates.  For beam-on radiation, access restricted to authorized personnel. Radiological Worker Training required.</a:t>
                      </a:r>
                      <a:endParaRPr lang="en-US" sz="1600" dirty="0">
                        <a:effectLst/>
                        <a:latin typeface="Times"/>
                        <a:ea typeface="Times New Roman"/>
                        <a:cs typeface="Times New Roman"/>
                      </a:endParaRPr>
                    </a:p>
                  </a:txBody>
                  <a:tcPr marL="76071" marR="76071" marT="0" marB="0"/>
                </a:tc>
              </a:tr>
              <a:tr h="955964">
                <a:tc>
                  <a:txBody>
                    <a:bodyPr/>
                    <a:lstStyle/>
                    <a:p>
                      <a:pPr marL="0" marR="0">
                        <a:spcBef>
                          <a:spcPts val="0"/>
                        </a:spcBef>
                        <a:spcAft>
                          <a:spcPts val="0"/>
                        </a:spcAft>
                      </a:pPr>
                      <a:r>
                        <a:rPr lang="en-US" sz="1600">
                          <a:effectLst/>
                        </a:rPr>
                        <a:t>500 </a:t>
                      </a:r>
                      <a:r>
                        <a:rPr lang="en-US" sz="1600">
                          <a:effectLst/>
                          <a:sym typeface="Symbol"/>
                        </a:rPr>
                        <a:t></a:t>
                      </a:r>
                      <a:r>
                        <a:rPr lang="en-US" sz="1600">
                          <a:effectLst/>
                        </a:rPr>
                        <a:t> D </a:t>
                      </a:r>
                      <a:r>
                        <a:rPr lang="en-US" sz="1600">
                          <a:effectLst/>
                          <a:sym typeface="Symbol"/>
                        </a:rPr>
                        <a:t></a:t>
                      </a:r>
                      <a:r>
                        <a:rPr lang="en-US" sz="1600">
                          <a:effectLst/>
                        </a:rPr>
                        <a:t> 1000 mrem</a:t>
                      </a:r>
                      <a:endParaRPr lang="en-US" sz="160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Signs (DANGER -- High Radiation Area) and 8 ft. high rigid barriers with interlocked gates or doors  and visible flashing lights warning of the hazard.  Rigid barriers with no gates or doors  are a permitted alternate.  No beam-on access permitted. Radiological Worker Training required.</a:t>
                      </a:r>
                      <a:endParaRPr lang="en-US" sz="1600" dirty="0">
                        <a:effectLst/>
                        <a:latin typeface="Times"/>
                        <a:ea typeface="Times New Roman"/>
                        <a:cs typeface="Times New Roman"/>
                      </a:endParaRPr>
                    </a:p>
                  </a:txBody>
                  <a:tcPr marL="76071" marR="76071" marT="0" marB="0"/>
                </a:tc>
              </a:tr>
              <a:tr h="456219">
                <a:tc>
                  <a:txBody>
                    <a:bodyPr/>
                    <a:lstStyle/>
                    <a:p>
                      <a:pPr marL="0" marR="0">
                        <a:spcBef>
                          <a:spcPts val="0"/>
                        </a:spcBef>
                        <a:spcAft>
                          <a:spcPts val="0"/>
                        </a:spcAft>
                      </a:pPr>
                      <a:r>
                        <a:rPr lang="en-US" sz="1600">
                          <a:effectLst/>
                        </a:rPr>
                        <a:t>D </a:t>
                      </a:r>
                      <a:r>
                        <a:rPr lang="en-US" sz="1600">
                          <a:effectLst/>
                          <a:sym typeface="Symbol"/>
                        </a:rPr>
                        <a:t></a:t>
                      </a:r>
                      <a:r>
                        <a:rPr lang="en-US" sz="1600">
                          <a:effectLst/>
                        </a:rPr>
                        <a:t> 1000 mrem</a:t>
                      </a:r>
                      <a:endParaRPr lang="en-US" sz="1600">
                        <a:effectLst/>
                        <a:latin typeface="Times"/>
                        <a:ea typeface="Times New Roman"/>
                        <a:cs typeface="Times New Roman"/>
                      </a:endParaRPr>
                    </a:p>
                  </a:txBody>
                  <a:tcPr marL="76071" marR="76071" marT="0" marB="0"/>
                </a:tc>
                <a:tc>
                  <a:txBody>
                    <a:bodyPr/>
                    <a:lstStyle/>
                    <a:p>
                      <a:pPr marL="0" marR="0">
                        <a:spcBef>
                          <a:spcPts val="0"/>
                        </a:spcBef>
                        <a:spcAft>
                          <a:spcPts val="0"/>
                        </a:spcAft>
                      </a:pPr>
                      <a:r>
                        <a:rPr lang="en-US" sz="1600" dirty="0">
                          <a:effectLst/>
                        </a:rPr>
                        <a:t>Prior approval of SRSO required with control measures specified on a case-by-case basis.</a:t>
                      </a:r>
                      <a:endParaRPr lang="en-US" sz="1600" dirty="0">
                        <a:effectLst/>
                        <a:latin typeface="Times"/>
                        <a:ea typeface="Times New Roman"/>
                        <a:cs typeface="Times New Roman"/>
                      </a:endParaRPr>
                    </a:p>
                  </a:txBody>
                  <a:tcPr marL="76071" marR="76071" marT="0" marB="0"/>
                </a:tc>
              </a:tr>
            </a:tbl>
          </a:graphicData>
        </a:graphic>
      </p:graphicFrame>
    </p:spTree>
    <p:extLst>
      <p:ext uri="{BB962C8B-B14F-4D97-AF65-F5344CB8AC3E}">
        <p14:creationId xmlns:p14="http://schemas.microsoft.com/office/powerpoint/2010/main" val="431449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ahoma" pitchFamily="34" charset="0"/>
                <a:ea typeface="Tahoma" pitchFamily="34" charset="0"/>
                <a:cs typeface="Tahoma" pitchFamily="34" charset="0"/>
              </a:rPr>
              <a:t>Segway…</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r>
              <a:rPr lang="en-US" sz="2000" dirty="0" smtClean="0">
                <a:latin typeface="Tahoma" pitchFamily="34" charset="0"/>
                <a:ea typeface="Tahoma" pitchFamily="34" charset="0"/>
                <a:cs typeface="Tahoma" pitchFamily="34" charset="0"/>
              </a:rPr>
              <a:t>Normal condition table (Table 2-6)  is “easy”, best applied to areas where the radiation hazard is “steady” and always to target stations, applies definitions of 10 CFR 835 (5 </a:t>
            </a:r>
            <a:r>
              <a:rPr lang="en-US" sz="2000" dirty="0" err="1" smtClean="0">
                <a:latin typeface="Tahoma" pitchFamily="34" charset="0"/>
                <a:ea typeface="Tahoma" pitchFamily="34" charset="0"/>
                <a:cs typeface="Tahoma" pitchFamily="34" charset="0"/>
              </a:rPr>
              <a:t>mrem</a:t>
            </a:r>
            <a:r>
              <a:rPr lang="en-US" sz="2000" dirty="0" smtClean="0">
                <a:latin typeface="Tahoma" pitchFamily="34" charset="0"/>
                <a:ea typeface="Tahoma" pitchFamily="34" charset="0"/>
                <a:cs typeface="Tahoma" pitchFamily="34" charset="0"/>
              </a:rPr>
              <a:t> in an hour = radiation area, 100 </a:t>
            </a:r>
            <a:r>
              <a:rPr lang="en-US" sz="2000" dirty="0" err="1" smtClean="0">
                <a:latin typeface="Tahoma" pitchFamily="34" charset="0"/>
                <a:ea typeface="Tahoma" pitchFamily="34" charset="0"/>
                <a:cs typeface="Tahoma" pitchFamily="34" charset="0"/>
              </a:rPr>
              <a:t>mrem</a:t>
            </a:r>
            <a:r>
              <a:rPr lang="en-US" sz="2000" dirty="0" smtClean="0">
                <a:latin typeface="Tahoma" pitchFamily="34" charset="0"/>
                <a:ea typeface="Tahoma" pitchFamily="34" charset="0"/>
                <a:cs typeface="Tahoma" pitchFamily="34" charset="0"/>
              </a:rPr>
              <a:t> in an  hour = high radiation area, etc.).</a:t>
            </a:r>
          </a:p>
          <a:p>
            <a:r>
              <a:rPr lang="en-US" sz="2000" dirty="0" smtClean="0">
                <a:latin typeface="Tahoma" pitchFamily="34" charset="0"/>
                <a:ea typeface="Tahoma" pitchFamily="34" charset="0"/>
                <a:cs typeface="Tahoma" pitchFamily="34" charset="0"/>
              </a:rPr>
              <a:t> Accident condition table (Table 2-7) is also tied to definitions of 10 CFR 835  </a:t>
            </a:r>
            <a:r>
              <a:rPr lang="en-US" sz="2000" dirty="0">
                <a:latin typeface="Tahoma" pitchFamily="34" charset="0"/>
                <a:ea typeface="Tahoma" pitchFamily="34" charset="0"/>
                <a:cs typeface="Tahoma" pitchFamily="34" charset="0"/>
              </a:rPr>
              <a:t>(5 </a:t>
            </a:r>
            <a:r>
              <a:rPr lang="en-US" sz="2000" dirty="0" err="1">
                <a:latin typeface="Tahoma" pitchFamily="34" charset="0"/>
                <a:ea typeface="Tahoma" pitchFamily="34" charset="0"/>
                <a:cs typeface="Tahoma" pitchFamily="34" charset="0"/>
              </a:rPr>
              <a:t>mrem</a:t>
            </a:r>
            <a:r>
              <a:rPr lang="en-US" sz="2000" dirty="0">
                <a:latin typeface="Tahoma" pitchFamily="34" charset="0"/>
                <a:ea typeface="Tahoma" pitchFamily="34" charset="0"/>
                <a:cs typeface="Tahoma" pitchFamily="34" charset="0"/>
              </a:rPr>
              <a:t> in an hour = radiation </a:t>
            </a:r>
            <a:r>
              <a:rPr lang="en-US" sz="2000" dirty="0" smtClean="0">
                <a:latin typeface="Tahoma" pitchFamily="34" charset="0"/>
                <a:ea typeface="Tahoma" pitchFamily="34" charset="0"/>
                <a:cs typeface="Tahoma" pitchFamily="34" charset="0"/>
              </a:rPr>
              <a:t>area, </a:t>
            </a:r>
            <a:r>
              <a:rPr lang="en-US" sz="2000" dirty="0">
                <a:latin typeface="Tahoma" pitchFamily="34" charset="0"/>
                <a:ea typeface="Tahoma" pitchFamily="34" charset="0"/>
                <a:cs typeface="Tahoma" pitchFamily="34" charset="0"/>
              </a:rPr>
              <a:t>100 </a:t>
            </a:r>
            <a:r>
              <a:rPr lang="en-US" sz="2000" dirty="0" err="1">
                <a:latin typeface="Tahoma" pitchFamily="34" charset="0"/>
                <a:ea typeface="Tahoma" pitchFamily="34" charset="0"/>
                <a:cs typeface="Tahoma" pitchFamily="34" charset="0"/>
              </a:rPr>
              <a:t>mrem</a:t>
            </a:r>
            <a:r>
              <a:rPr lang="en-US" sz="2000" dirty="0">
                <a:latin typeface="Tahoma" pitchFamily="34" charset="0"/>
                <a:ea typeface="Tahoma" pitchFamily="34" charset="0"/>
                <a:cs typeface="Tahoma" pitchFamily="34" charset="0"/>
              </a:rPr>
              <a:t> in an  hour = high radiation area, etc</a:t>
            </a:r>
            <a:r>
              <a:rPr lang="en-US" sz="2000" dirty="0" smtClean="0">
                <a:latin typeface="Tahoma" pitchFamily="34" charset="0"/>
                <a:ea typeface="Tahoma" pitchFamily="34" charset="0"/>
                <a:cs typeface="Tahoma" pitchFamily="34" charset="0"/>
              </a:rPr>
              <a:t>.).</a:t>
            </a:r>
            <a:endParaRPr lang="en-US" sz="2000" dirty="0">
              <a:latin typeface="Tahoma" pitchFamily="34" charset="0"/>
              <a:ea typeface="Tahoma" pitchFamily="34" charset="0"/>
              <a:cs typeface="Tahoma" pitchFamily="34" charset="0"/>
            </a:endParaRPr>
          </a:p>
          <a:p>
            <a:pPr lvl="1">
              <a:buFont typeface="Wingdings" pitchFamily="2" charset="2"/>
              <a:buChar char="§"/>
            </a:pPr>
            <a:r>
              <a:rPr lang="en-US" sz="1700" dirty="0" smtClean="0">
                <a:latin typeface="Tahoma" pitchFamily="34" charset="0"/>
                <a:ea typeface="Tahoma" pitchFamily="34" charset="0"/>
                <a:cs typeface="Tahoma" pitchFamily="34" charset="0"/>
              </a:rPr>
              <a:t>Chapter has always allowed credited controls, with approval, to be used to reduce time duration and hence the posting category.</a:t>
            </a:r>
          </a:p>
          <a:p>
            <a:pPr lvl="1">
              <a:buFont typeface="Wingdings" pitchFamily="2" charset="2"/>
              <a:buChar char="§"/>
            </a:pPr>
            <a:r>
              <a:rPr lang="en-US" sz="1700" dirty="0" smtClean="0">
                <a:latin typeface="Tahoma" pitchFamily="34" charset="0"/>
                <a:ea typeface="Tahoma" pitchFamily="34" charset="0"/>
                <a:cs typeface="Tahoma" pitchFamily="34" charset="0"/>
              </a:rPr>
              <a:t>Long realized that many beam loss scenarios do not allow for beam losses at high intensity of one hour duration.</a:t>
            </a:r>
          </a:p>
          <a:p>
            <a:pPr lvl="2">
              <a:buFont typeface="Wingdings" pitchFamily="2" charset="2"/>
              <a:buChar char="ü"/>
            </a:pPr>
            <a:r>
              <a:rPr lang="en-US" sz="1400" dirty="0" smtClean="0">
                <a:solidFill>
                  <a:srgbClr val="7030A0"/>
                </a:solidFill>
                <a:latin typeface="Tahoma" pitchFamily="34" charset="0"/>
                <a:ea typeface="Tahoma" pitchFamily="34" charset="0"/>
                <a:cs typeface="Tahoma" pitchFamily="34" charset="0"/>
              </a:rPr>
              <a:t>Some beam losses do </a:t>
            </a:r>
            <a:r>
              <a:rPr lang="en-US" sz="1400" u="sng" dirty="0" smtClean="0">
                <a:solidFill>
                  <a:srgbClr val="7030A0"/>
                </a:solidFill>
                <a:latin typeface="Tahoma" pitchFamily="34" charset="0"/>
                <a:ea typeface="Tahoma" pitchFamily="34" charset="0"/>
                <a:cs typeface="Tahoma" pitchFamily="34" charset="0"/>
              </a:rPr>
              <a:t>not</a:t>
            </a:r>
            <a:r>
              <a:rPr lang="en-US" sz="1400" dirty="0" smtClean="0">
                <a:solidFill>
                  <a:srgbClr val="7030A0"/>
                </a:solidFill>
                <a:latin typeface="Tahoma" pitchFamily="34" charset="0"/>
                <a:ea typeface="Tahoma" pitchFamily="34" charset="0"/>
                <a:cs typeface="Tahoma" pitchFamily="34" charset="0"/>
              </a:rPr>
              <a:t> permit “1 hour duration”; e.g., burn-through vacuum systems circular machines</a:t>
            </a:r>
            <a:endParaRPr lang="en-US" sz="1400" dirty="0">
              <a:solidFill>
                <a:srgbClr val="7030A0"/>
              </a:solidFill>
              <a:latin typeface="Tahoma" pitchFamily="34" charset="0"/>
              <a:ea typeface="Tahoma" pitchFamily="34" charset="0"/>
              <a:cs typeface="Tahoma" pitchFamily="34" charset="0"/>
            </a:endParaRPr>
          </a:p>
          <a:p>
            <a:pPr lvl="2">
              <a:buFont typeface="Wingdings" pitchFamily="2" charset="2"/>
              <a:buChar char="ü"/>
            </a:pPr>
            <a:r>
              <a:rPr lang="en-US" sz="1400" dirty="0" smtClean="0">
                <a:solidFill>
                  <a:srgbClr val="7030A0"/>
                </a:solidFill>
                <a:latin typeface="Tahoma" pitchFamily="34" charset="0"/>
                <a:ea typeface="Tahoma" pitchFamily="34" charset="0"/>
                <a:cs typeface="Tahoma" pitchFamily="34" charset="0"/>
              </a:rPr>
              <a:t>Large accelerators have a multitude of “machine controls” that limit beam loss duration.</a:t>
            </a:r>
            <a:endParaRPr lang="en-US" sz="1400" dirty="0" smtClean="0">
              <a:latin typeface="Tahoma" pitchFamily="34" charset="0"/>
              <a:ea typeface="Tahoma" pitchFamily="34" charset="0"/>
              <a:cs typeface="Tahoma" pitchFamily="34" charset="0"/>
            </a:endParaRPr>
          </a:p>
          <a:p>
            <a:pPr lvl="1">
              <a:buFont typeface="Wingdings" pitchFamily="2" charset="2"/>
              <a:buChar char="§"/>
            </a:pPr>
            <a:r>
              <a:rPr lang="en-US" sz="1700" dirty="0" smtClean="0">
                <a:latin typeface="Tahoma" pitchFamily="34" charset="0"/>
                <a:ea typeface="Tahoma" pitchFamily="34" charset="0"/>
                <a:cs typeface="Tahoma" pitchFamily="34" charset="0"/>
              </a:rPr>
              <a:t>Chapter now revised to allow for the use of “machine controls” to reduce the time duration, hence the posting category.  John Anderson will discuss this later.</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8</a:t>
            </a:fld>
            <a:endParaRPr lang="en-US" dirty="0"/>
          </a:p>
        </p:txBody>
      </p:sp>
    </p:spTree>
    <p:extLst>
      <p:ext uri="{BB962C8B-B14F-4D97-AF65-F5344CB8AC3E}">
        <p14:creationId xmlns:p14="http://schemas.microsoft.com/office/powerpoint/2010/main" val="3492450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229600" cy="4937760"/>
          </a:xfrm>
        </p:spPr>
        <p:txBody>
          <a:bodyPr/>
          <a:lstStyle/>
          <a:p>
            <a:pPr marL="0" indent="0" algn="ctr">
              <a:buNone/>
            </a:pPr>
            <a:r>
              <a:rPr lang="en-US" sz="9600" dirty="0" smtClean="0">
                <a:latin typeface="Tahoma" pitchFamily="34" charset="0"/>
                <a:ea typeface="Tahoma" pitchFamily="34" charset="0"/>
                <a:cs typeface="Tahoma" pitchFamily="34" charset="0"/>
              </a:rPr>
              <a:t>?</a:t>
            </a:r>
          </a:p>
        </p:txBody>
      </p:sp>
      <p:sp>
        <p:nvSpPr>
          <p:cNvPr id="5" name="Slide Number Placeholder 4"/>
          <p:cNvSpPr>
            <a:spLocks noGrp="1"/>
          </p:cNvSpPr>
          <p:nvPr>
            <p:ph type="sldNum" sz="quarter" idx="12"/>
          </p:nvPr>
        </p:nvSpPr>
        <p:spPr/>
        <p:txBody>
          <a:bodyPr/>
          <a:lstStyle/>
          <a:p>
            <a:pPr>
              <a:defRPr/>
            </a:pPr>
            <a:fld id="{D7BDF6A5-1FA9-4438-BB1D-6C65D6AD5EDB}" type="slidenum">
              <a:rPr lang="en-US" smtClean="0"/>
              <a:pPr>
                <a:defRPr/>
              </a:pPr>
              <a:t>9</a:t>
            </a:fld>
            <a:endParaRPr lang="en-US" dirty="0"/>
          </a:p>
        </p:txBody>
      </p:sp>
    </p:spTree>
    <p:extLst>
      <p:ext uri="{BB962C8B-B14F-4D97-AF65-F5344CB8AC3E}">
        <p14:creationId xmlns:p14="http://schemas.microsoft.com/office/powerpoint/2010/main" val="31305760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2">
      <a:dk1>
        <a:sysClr val="windowText" lastClr="000000"/>
      </a:dk1>
      <a:lt1>
        <a:sysClr val="window" lastClr="FFFFFF"/>
      </a:lt1>
      <a:dk2>
        <a:srgbClr val="1F497D"/>
      </a:dk2>
      <a:lt2>
        <a:srgbClr val="EEECE1"/>
      </a:lt2>
      <a:accent1>
        <a:srgbClr val="4F81BD"/>
      </a:accent1>
      <a:accent2>
        <a:srgbClr val="409640"/>
      </a:accent2>
      <a:accent3>
        <a:srgbClr val="927F50"/>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3320</TotalTime>
  <Words>1307</Words>
  <Application>Microsoft Office PowerPoint</Application>
  <PresentationFormat>On-screen Show (4:3)</PresentationFormat>
  <Paragraphs>110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Radiation Protection Standards for  Prompt Radiation </vt:lpstr>
      <vt:lpstr> A Little Bit of Organization Structure…</vt:lpstr>
      <vt:lpstr>Where are the standards?</vt:lpstr>
      <vt:lpstr>What are the standards?</vt:lpstr>
      <vt:lpstr>What are the standards?</vt:lpstr>
      <vt:lpstr>What are the standards?</vt:lpstr>
      <vt:lpstr>What are the standards?</vt:lpstr>
      <vt:lpstr>Segway…</vt:lpstr>
      <vt:lpstr>PowerPoint Presentation</vt:lpstr>
    </vt:vector>
  </TitlesOfParts>
  <Company>Fermilab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ES&amp;H Section Budget Presentation December 16, 2008</dc:title>
  <dc:creator>William  Griffing</dc:creator>
  <cp:lastModifiedBy>J. D. Cossairt x3465 03613N</cp:lastModifiedBy>
  <cp:revision>189</cp:revision>
  <cp:lastPrinted>2013-08-16T19:53:45Z</cp:lastPrinted>
  <dcterms:created xsi:type="dcterms:W3CDTF">2008-12-02T17:15:02Z</dcterms:created>
  <dcterms:modified xsi:type="dcterms:W3CDTF">2013-09-26T15:21:24Z</dcterms:modified>
</cp:coreProperties>
</file>