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3">
  <p:sldMasterIdLst>
    <p:sldMasterId id="214748371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8" r:id="rId3"/>
    <p:sldId id="297" r:id="rId4"/>
    <p:sldId id="299" r:id="rId5"/>
    <p:sldId id="298" r:id="rId6"/>
    <p:sldId id="301" r:id="rId7"/>
    <p:sldId id="300" r:id="rId8"/>
    <p:sldId id="302" r:id="rId9"/>
    <p:sldId id="303" r:id="rId10"/>
    <p:sldId id="304" r:id="rId11"/>
    <p:sldId id="296" r:id="rId12"/>
  </p:sldIdLst>
  <p:sldSz cx="9144000" cy="6858000" type="screen4x3"/>
  <p:notesSz cx="7023100" cy="9309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5080"/>
    <a:srgbClr val="006600"/>
    <a:srgbClr val="CC00FF"/>
    <a:srgbClr val="0000FF"/>
    <a:srgbClr val="002E8A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713" autoAdjust="0"/>
    <p:restoredTop sz="93166" autoAdjust="0"/>
  </p:normalViewPr>
  <p:slideViewPr>
    <p:cSldViewPr snapToObjects="1">
      <p:cViewPr>
        <p:scale>
          <a:sx n="100" d="100"/>
          <a:sy n="100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6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</a:defRPr>
            </a:lvl1pPr>
          </a:lstStyle>
          <a:p>
            <a:pPr>
              <a:defRPr/>
            </a:pPr>
            <a:fld id="{0C1E6BC2-BFC6-4374-821D-8D84338DA8DD}" type="datetime1">
              <a:rPr lang="en-US"/>
              <a:pPr>
                <a:defRPr/>
              </a:pPr>
              <a:t>9/26/2013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6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</a:defRPr>
            </a:lvl1pPr>
          </a:lstStyle>
          <a:p>
            <a:pPr>
              <a:defRPr/>
            </a:pPr>
            <a:fld id="{B1BE2E37-FD54-431A-9C33-3AF27B906D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0746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6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</a:defRPr>
            </a:lvl1pPr>
          </a:lstStyle>
          <a:p>
            <a:pPr>
              <a:defRPr/>
            </a:pPr>
            <a:fld id="{512C754A-AFE9-4DCB-AFA2-002FC1137519}" type="datetime1">
              <a:rPr lang="en-US"/>
              <a:pPr>
                <a:defRPr/>
              </a:pPr>
              <a:t>9/26/2013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324" tIns="46662" rIns="93324" bIns="46662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6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</a:defRPr>
            </a:lvl1pPr>
          </a:lstStyle>
          <a:p>
            <a:pPr>
              <a:defRPr/>
            </a:pPr>
            <a:fld id="{43AA881F-C271-4131-9327-9B13122B49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2873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AA881F-C271-4131-9327-9B13122B495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10/20/2009</a:t>
            </a:r>
            <a:endParaRPr lang="en-US" dirty="0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ES&amp;H Section Budget Presentation</a:t>
            </a:r>
            <a:endParaRPr lang="en-US" dirty="0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pPr>
              <a:defRPr/>
            </a:pPr>
            <a:fld id="{11A97021-A037-4AE8-AF97-51609EC2A3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10/20/2009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ES&amp;H Section Budget Presentation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87BB3-DD4B-4D0D-A40D-B056BED61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10/20/2009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ES&amp;H Section Budget Presentation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28285-C681-4B5A-9542-F72C26D55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98774" y="6356350"/>
            <a:ext cx="578802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 dirty="0" smtClean="0"/>
              <a:t>ES&amp;H Section Budget Presentation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F6A5-1FA9-4438-BB1D-6C65D6AD5E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10/20/2009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ES&amp;H Section Budget Presentation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8AD72-5E51-4BE7-A5CE-7E939B5051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10/20/2009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ES&amp;H Section Budget Presentation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280AB-32EE-4512-9E6B-7011F6FF07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10/20/2009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ES&amp;H Section Budget Presentation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80511-66A4-403B-B67B-EFAA39F0C2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10/20/2009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ES&amp;H Section Budget Presentation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1B9A4-2DEA-4C0C-A815-08DD57C559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10/20/2009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ES&amp;H Section Budget Presentation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F60DB-B8C5-4FC1-BAA3-743D43C66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10/20/2009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ES&amp;H Section Budget Presentation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88674-6191-4B19-83AB-873449EA03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10/20/2009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ES&amp;H Section Budget Presentation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DB5CA-649E-4DDE-8295-0AB80294C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4" y="6356350"/>
            <a:ext cx="57880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ES&amp;H Section Budget Presentation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5219E1EE-A59D-4986-A308-A8544AE2A6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25400" cap="rnd" cmpd="sng" algn="ctr">
            <a:solidFill>
              <a:srgbClr val="0000FF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ＭＳ Ｐゴシック" pitchFamily="-65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79" r:id="rId2"/>
    <p:sldLayoutId id="2147483884" r:id="rId3"/>
    <p:sldLayoutId id="2147483880" r:id="rId4"/>
    <p:sldLayoutId id="2147483881" r:id="rId5"/>
    <p:sldLayoutId id="2147483885" r:id="rId6"/>
    <p:sldLayoutId id="2147483886" r:id="rId7"/>
    <p:sldLayoutId id="2147483887" r:id="rId8"/>
    <p:sldLayoutId id="2147483888" r:id="rId9"/>
    <p:sldLayoutId id="2147483882" r:id="rId10"/>
    <p:sldLayoutId id="2147483889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5">
              <a:lumMod val="50000"/>
            </a:schemeClr>
          </a:solidFill>
          <a:latin typeface="Times New Roman" pitchFamily="18" charset="0"/>
          <a:ea typeface="ＭＳ Ｐゴシック" pitchFamily="-65" charset="-128"/>
          <a:cs typeface="Times New Roman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Bookman Old Style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Bookman Old Style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Bookman Old Style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Bookman Old Style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rgbClr val="000099"/>
        </a:buClr>
        <a:buSzPct val="76000"/>
        <a:buFont typeface="Wingdings 3" pitchFamily="-65" charset="2"/>
        <a:buChar char=""/>
        <a:defRPr sz="2600" kern="1200">
          <a:solidFill>
            <a:srgbClr val="002E8A"/>
          </a:solidFill>
          <a:latin typeface="Times New Roman" pitchFamily="18" charset="0"/>
          <a:ea typeface="ＭＳ Ｐゴシック" pitchFamily="-65" charset="-128"/>
          <a:cs typeface="Times New Roman" pitchFamily="18" charset="0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-65" charset="2"/>
        <a:buChar char=""/>
        <a:defRPr sz="2300" kern="1200">
          <a:solidFill>
            <a:srgbClr val="006600"/>
          </a:solidFill>
          <a:latin typeface="Times New Roman" pitchFamily="18" charset="0"/>
          <a:ea typeface="ＭＳ Ｐゴシック" pitchFamily="-65" charset="-128"/>
          <a:cs typeface="Times New Roman" pitchFamily="18" charset="0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chemeClr val="accent3">
            <a:lumMod val="75000"/>
          </a:schemeClr>
        </a:buClr>
        <a:buSzPct val="76000"/>
        <a:buFont typeface="Wingdings 3" pitchFamily="-65" charset="2"/>
        <a:buChar char=""/>
        <a:defRPr sz="2000" kern="1200">
          <a:solidFill>
            <a:schemeClr val="accent3">
              <a:lumMod val="50000"/>
            </a:schemeClr>
          </a:solidFill>
          <a:latin typeface="Times New Roman" pitchFamily="18" charset="0"/>
          <a:ea typeface="ＭＳ Ｐゴシック" pitchFamily="-65" charset="-128"/>
          <a:cs typeface="Times New Roman" pitchFamily="18" charset="0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-65" charset="2"/>
        <a:buChar char=""/>
        <a:defRPr kern="1200">
          <a:solidFill>
            <a:srgbClr val="C00000"/>
          </a:solidFill>
          <a:latin typeface="Times New Roman" pitchFamily="18" charset="0"/>
          <a:ea typeface="ＭＳ Ｐゴシック" pitchFamily="-65" charset="-128"/>
          <a:cs typeface="Times New Roman" pitchFamily="18" charset="0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-65" charset="2"/>
        <a:buChar char=""/>
        <a:defRPr sz="1600" kern="1200">
          <a:solidFill>
            <a:schemeClr val="tx1"/>
          </a:solidFill>
          <a:latin typeface="Times New Roman" pitchFamily="18" charset="0"/>
          <a:ea typeface="ＭＳ Ｐゴシック" pitchFamily="-65" charset="-128"/>
          <a:cs typeface="Times New Roman" pitchFamily="18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1143000" y="3733800"/>
            <a:ext cx="6858000" cy="990600"/>
          </a:xfrm>
        </p:spPr>
        <p:txBody>
          <a:bodyPr/>
          <a:lstStyle/>
          <a:p>
            <a:pPr algn="ctr" eaLnBrk="1" hangingPunct="1"/>
            <a:r>
              <a:rPr lang="en-US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Overview of </a:t>
            </a:r>
            <a:r>
              <a:rPr lang="en-US" sz="29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2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Subcommittees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972050"/>
            <a:ext cx="6858000" cy="120015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Don Cossairt, Radiation Protection Manager, </a:t>
            </a:r>
          </a:p>
          <a:p>
            <a:pPr algn="ctr" eaLnBrk="1" hangingPunct="1">
              <a:defRPr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ESH&amp;Q Section   October 1, 2013</a:t>
            </a:r>
          </a:p>
        </p:txBody>
      </p:sp>
      <p:pic>
        <p:nvPicPr>
          <p:cNvPr id="15366" name="Picture 6" descr="http://www-bdnew.fnal.gov/esh/images/89-1174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0"/>
            <a:ext cx="3540760" cy="3276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Subcommittees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146810"/>
            <a:ext cx="8229600" cy="4937760"/>
          </a:xfrm>
        </p:spPr>
        <p:txBody>
          <a:bodyPr/>
          <a:lstStyle/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Safety Assessment Document Review Subcommittee</a:t>
            </a:r>
            <a:endParaRPr lang="en-US" sz="1400" dirty="0">
              <a:solidFill>
                <a:srgbClr val="76508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Detailed Charter Provisions:</a:t>
            </a:r>
          </a:p>
          <a:p>
            <a:pPr lvl="2"/>
            <a:r>
              <a:rPr lang="en-US" sz="14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subcommittee will meet on an as needed basis to review safety assessment document chapters submitted for approval.</a:t>
            </a:r>
          </a:p>
          <a:p>
            <a:pPr lvl="2"/>
            <a:r>
              <a:rPr lang="en-US" sz="14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subcommittee reviews safety assessment documents for compliance with FESHM Chapter 2010.</a:t>
            </a:r>
          </a:p>
          <a:p>
            <a:pPr lvl="2"/>
            <a:r>
              <a:rPr lang="en-US" sz="14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subcommittee submits a brief report to the ESH Director recommending acceptance or rejection for cause of the assessment in its then existing state based on the consensus of the committee</a:t>
            </a: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1400" dirty="0">
              <a:solidFill>
                <a:srgbClr val="76508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 Practice </a:t>
            </a:r>
          </a:p>
          <a:p>
            <a:pPr lvl="2"/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Draft chapters are distributed by the Chair to members for review and comment.</a:t>
            </a:r>
          </a:p>
          <a:p>
            <a:pPr lvl="2"/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Consolidated comments are provided to the authors of the chapter.</a:t>
            </a:r>
          </a:p>
          <a:p>
            <a:pPr lvl="2"/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subcommittee meets as needed to resolve conflicts, if any, that remain.</a:t>
            </a:r>
          </a:p>
          <a:p>
            <a:pPr lvl="2"/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Once subcommittee comments are satisfied, the document is forwarded on to the ESH&amp;Q Director with a recommendation for approval. This includes the ASE since all ASEs are supported by analysis provided in the SAD.</a:t>
            </a:r>
          </a:p>
          <a:p>
            <a:pPr lvl="2"/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ESH&amp;Q Director, if any agreement, forward the chapters to the Laboratory Director for approval.</a:t>
            </a:r>
          </a:p>
          <a:p>
            <a:pPr lvl="2"/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Upon approval, the relevant SAD chapters are forwarded to the DOE-FSO manager for concurrence with the SAD and approval of the ARR.</a:t>
            </a:r>
            <a:endParaRPr lang="en-US" sz="1400" dirty="0">
              <a:solidFill>
                <a:srgbClr val="76508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Font typeface="Wingdings" pitchFamily="2" charset="2"/>
              <a:buChar char="§"/>
            </a:pPr>
            <a:endParaRPr lang="en-US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F6A5-1FA9-4438-BB1D-6C65D6AD5ED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31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37760"/>
          </a:xfrm>
        </p:spPr>
        <p:txBody>
          <a:bodyPr/>
          <a:lstStyle/>
          <a:p>
            <a:pPr marL="0" indent="0" algn="ctr">
              <a:buNone/>
            </a:pPr>
            <a:r>
              <a:rPr lang="en-US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F6A5-1FA9-4438-BB1D-6C65D6AD5ED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7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What is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146810"/>
            <a:ext cx="8229600" cy="4937760"/>
          </a:xfrm>
        </p:spPr>
        <p:txBody>
          <a:bodyPr/>
          <a:lstStyle/>
          <a:p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has long had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integrated ESH&amp;Q Committee Structure.</a:t>
            </a: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Centerpiece: </a:t>
            </a:r>
            <a:r>
              <a:rPr lang="en-US" sz="1600" dirty="0" err="1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16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1600" dirty="0" err="1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6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ES&amp;H Committee </a:t>
            </a:r>
            <a:endParaRPr lang="en-US" sz="1600" dirty="0" smtClean="0">
              <a:solidFill>
                <a:srgbClr val="76508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Chaired </a:t>
            </a:r>
            <a:r>
              <a:rPr lang="en-US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normally by the Chief Operating Officer with the ESH&amp;Q Director serving as Secretary.</a:t>
            </a:r>
          </a:p>
          <a:p>
            <a:pPr lvl="1">
              <a:buFont typeface="Wingdings" pitchFamily="2" charset="2"/>
              <a:buChar char="§"/>
            </a:pPr>
            <a:r>
              <a:rPr lang="en-US" sz="15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meets monthly with an agenda announced in advance.</a:t>
            </a:r>
          </a:p>
          <a:p>
            <a:pPr lvl="1">
              <a:buFont typeface="Wingdings" pitchFamily="2" charset="2"/>
              <a:buChar char="§"/>
            </a:pPr>
            <a:r>
              <a:rPr lang="en-US" sz="15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membership is comprised of 14 “citizen” members along with the chairs of 16 subcommittees.</a:t>
            </a:r>
          </a:p>
          <a:p>
            <a:pPr lvl="1">
              <a:buFont typeface="Wingdings" pitchFamily="2" charset="2"/>
              <a:buChar char="§"/>
            </a:pPr>
            <a:r>
              <a:rPr lang="en-US" sz="15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and all subcommittees have at least one assigned DOE-FSO Participant</a:t>
            </a:r>
          </a:p>
          <a:p>
            <a:pPr lvl="1">
              <a:buFont typeface="Wingdings" pitchFamily="2" charset="2"/>
              <a:buChar char="§"/>
            </a:pPr>
            <a:r>
              <a:rPr lang="en-US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Brief Summary of Charter:</a:t>
            </a:r>
          </a:p>
          <a:p>
            <a:pPr marL="274638" lvl="1" indent="0">
              <a:buNone/>
            </a:pPr>
            <a:r>
              <a:rPr lang="en-US" sz="16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1600" dirty="0" err="1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6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ES&amp;H Committee has the responsibility for reviewing safety and security policies and programs and for reporting its findings and recommendations to the Laboratory Director. In carrying out this responsibility, the </a:t>
            </a:r>
            <a:r>
              <a:rPr lang="en-US" sz="1600" dirty="0" err="1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6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ES&amp;H Committee coordinates the activities of its subcommittees, reviews ES&amp;H or security policies of general Laboratory-wide significance, and reviews the aspects of Laboratory activities which may be of concern to the public. The </a:t>
            </a:r>
            <a:r>
              <a:rPr lang="en-US" sz="1600" dirty="0" err="1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6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ES&amp;H Committee responds to requests from and suggests topics for review to the Laboratory Director, the Laboratory ES&amp;H Section Head, </a:t>
            </a:r>
            <a:r>
              <a:rPr lang="en-US" sz="16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division/section/center </a:t>
            </a:r>
            <a:r>
              <a:rPr lang="en-US" sz="16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heads, and members of the Committee.</a:t>
            </a:r>
          </a:p>
          <a:p>
            <a:pPr marL="274638" lvl="1" indent="0">
              <a:buNone/>
            </a:pPr>
            <a:endParaRPr lang="en-US" sz="1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F6A5-1FA9-4438-BB1D-6C65D6AD5ED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02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Subcommittees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146810"/>
            <a:ext cx="8229600" cy="4937760"/>
          </a:xfrm>
        </p:spPr>
        <p:txBody>
          <a:bodyPr/>
          <a:lstStyle/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There are 16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Subcommittees</a:t>
            </a:r>
            <a:r>
              <a:rPr lang="en-US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en-US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All subcommittee chairs report to </a:t>
            </a:r>
            <a:r>
              <a:rPr lang="en-US" sz="15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every 4 </a:t>
            </a:r>
            <a:r>
              <a:rPr lang="en-US" sz="15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months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All subcommittees submit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 annual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self-assessment report that feeds into the lab-wide self-assessment.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Where appropriate, subcommittees work on joint projects.</a:t>
            </a: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Charters are written and give detailed requirements.</a:t>
            </a: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Subcommittee are responsible for maintaining specific FESHM Chapters to be current.</a:t>
            </a: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Members are appointed by the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Chair, some with rotating terms generally 3 years in length and subject matter experts (SMES), for indefinite terms.</a:t>
            </a: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List of Subcommittees, with brief explanatory notes, if needed: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Cryogenic Safety: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Cryogenic Safety Subcommittee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provides guidance and support to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Laboratory concerning all engineering systems operating with flammable and non-flammable fluids whose normal boiling point is below –150 C (123 K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 This body had many panels that do engineering reviews of specific systems. Oxygen deficiency hazards are included. 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Emergency Management: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Emergency Management Subcommittee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provides guidance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and support to the Laboratory concerning the oversight of the emergency management program, policies and procedures that provide the foundation for the </a:t>
            </a:r>
            <a:r>
              <a:rPr lang="en-US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Comprehensive Emergency Management Program (CEMP).</a:t>
            </a:r>
            <a:r>
              <a:rPr lang="en-US" sz="1400" dirty="0"/>
              <a:t> </a:t>
            </a:r>
            <a:endParaRPr lang="en-US" sz="1400" dirty="0" smtClean="0"/>
          </a:p>
          <a:p>
            <a:pPr marL="274638" lvl="1" indent="0">
              <a:buNone/>
            </a:pPr>
            <a:endParaRPr lang="en-US" sz="1400" dirty="0" smtClean="0"/>
          </a:p>
          <a:p>
            <a:pPr lvl="1">
              <a:buFont typeface="Wingdings" pitchFamily="2" charset="2"/>
              <a:buChar char="§"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F6A5-1FA9-4438-BB1D-6C65D6AD5ED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33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Subcommittees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146810"/>
            <a:ext cx="8229600" cy="4937760"/>
          </a:xfrm>
        </p:spPr>
        <p:txBody>
          <a:bodyPr/>
          <a:lstStyle/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List of Subcommittees, with brief explanatory notes, if needed: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Electrical Safety: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Electrical Safety Subcommittee provides guidance to the Laboratory for the overall specification and content of the </a:t>
            </a:r>
            <a:r>
              <a:rPr lang="en-US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Electrical Safety Program. Their charter includes items incorporated in experimental apparatus and also AC power distribution systems.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Environmental </a:t>
            </a:r>
            <a:r>
              <a:rPr lang="en-US" sz="14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Protection: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Environmental Protection Subcommittee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provides guidance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to the Laboratory concerning the implementation of </a:t>
            </a:r>
            <a:r>
              <a:rPr lang="en-US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Fermilab’s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Environmental Management System (EMS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Ergonomics: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Ergonomics Subcommittee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provides guidance to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Laboratory concerning the ergonomic issues that may exist and assisting employees with incorporating ergonomic principles into their day to day activities. 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Fire Hazard: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Fire Hazard Subcommittee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Subcommittee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provides guidance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to the Laboratory relating to fire safety, life safety aspects of facilities and processes and experiments and flammable and compressed gas systems operated at temperatures above -90°C (-150°F) and fire hazard policies at </a:t>
            </a:r>
            <a:r>
              <a:rPr lang="en-US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Industrial Hygiene Subcommittee and Laser Safety Committee: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Industrial Hygiene Subcommittee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provides guidance to the Laboratory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concerning </a:t>
            </a:r>
            <a:r>
              <a:rPr lang="en-US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Fermilab’s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Industrial Hygiene policies, the Industrial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Hygiene portions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of the </a:t>
            </a:r>
            <a:r>
              <a:rPr lang="en-US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ES&amp;H Manual, and the Work Smart standards relevant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 Industrial Hygiene.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Injury/Illness Prevention: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Injury Illness Prevention Subcommittee is responsible for providing guidance to the Laboratory concerning the prevention of injuries.  Activities include reviewing accidents and accident reports for the purpose of ensuring a complete investigation, sharing of information and identification of any lab-wide lessons learned</a:t>
            </a:r>
            <a:r>
              <a:rPr lang="en-US" sz="1400" dirty="0"/>
              <a:t>.</a:t>
            </a:r>
          </a:p>
          <a:p>
            <a:pPr lvl="1">
              <a:buFont typeface="Wingdings" pitchFamily="2" charset="2"/>
              <a:buChar char="§"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F6A5-1FA9-4438-BB1D-6C65D6AD5ED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88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Subcommittees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146810"/>
            <a:ext cx="8229600" cy="4937760"/>
          </a:xfrm>
        </p:spPr>
        <p:txBody>
          <a:bodyPr/>
          <a:lstStyle/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List of Subcommittees, with brief explanatory notes, if needed: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Mechanical </a:t>
            </a:r>
            <a:r>
              <a:rPr lang="en-US" sz="14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Safety: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Mechanical Safety Subcommittee is responsible for recommending guidelines to the Laboratory concerning fabrication, testing, installation, and use of mechanical systems for experimental and laboratory applications.  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Assurance: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Quality Assurance Subcommittee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provides guidance to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Laboratory concerning the Quality Assurance Program (QAP) including implementation of policies, procedures, reporting, and compliance to requirements. 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Senior Safety Officer: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Senior Safety Officer (SSO) Subcommittee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provides guidance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to the Laboratory concerning general safety activities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Each line organization is represented by a Senior Safety Officer whose appointment is made by the Division/Section/Center Head and approved by the ESH&amp;Q Director. SSOs at </a:t>
            </a:r>
            <a:r>
              <a:rPr lang="en-US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are full-time ESH staff employed by their individual organizations. 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Subcontractor Safety: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Subcontractor Safety Subcommittee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provides guidance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to the Laboratory concerning the safety of subcontractors working at </a:t>
            </a:r>
            <a:r>
              <a:rPr lang="en-US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.  This includes construction and service work being done under fixed-price, Time and Material (T&amp;M) or blanket subcontracts.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Traffic Safety: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Traffic Safety Subcommittee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provides guidance to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Laboratory concerning enhancements and improvements to the Laboratory concerning the safety of pedestrians, cyclists and motorists on the </a:t>
            </a:r>
            <a:r>
              <a:rPr lang="en-US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site. 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4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Radiation Safety: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The Radiation Safety Subcommittee is responsible for providing guidance to the Laboratory concerning implementation and improvement of the </a:t>
            </a:r>
            <a:r>
              <a:rPr lang="en-US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radiation protection program. Radiological consequences of </a:t>
            </a:r>
            <a:r>
              <a:rPr lang="en-US" sz="1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events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at accelerators are addressed!</a:t>
            </a:r>
          </a:p>
          <a:p>
            <a:pPr lvl="1">
              <a:buFont typeface="Wingdings" pitchFamily="2" charset="2"/>
              <a:buChar char="§"/>
            </a:pP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74638" lvl="1" indent="0">
              <a:buNone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F6A5-1FA9-4438-BB1D-6C65D6AD5ED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5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Subcommittees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146810"/>
            <a:ext cx="8229600" cy="4937760"/>
          </a:xfrm>
        </p:spPr>
        <p:txBody>
          <a:bodyPr/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Two Subcommittees Directly Tied to Accelerator Safety Order Implementation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Shielding Assessment Review: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The Shielding Assessment Review Subcommittee is responsible for reviewing the results of each shielding assessment for methodology, completeness, and compliance with the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Radiological Control Manual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 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Safety Assessment Document Review: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The Safety Assessment Document Review Subcommittee is responsible for reviewing the results of each safety assessment document chapter for completeness and compliance with the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ES&amp;H Manual Chapter 2010.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F6A5-1FA9-4438-BB1D-6C65D6AD5ED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9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Subcommittees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146810"/>
            <a:ext cx="8229600" cy="4937760"/>
          </a:xfrm>
        </p:spPr>
        <p:txBody>
          <a:bodyPr/>
          <a:lstStyle/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Shielding Assessment Review Subcommittee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Shielding Assessment Review Subcommittee Membership: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membership is broad-based and includes people experienced with shielding calculations as a practical matter.</a:t>
            </a:r>
          </a:p>
          <a:p>
            <a:pPr marL="274638" lvl="1" indent="0">
              <a:buNone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F6A5-1FA9-4438-BB1D-6C65D6AD5ED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057400"/>
            <a:ext cx="6300787" cy="3837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871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Subcommittees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146810"/>
            <a:ext cx="8229600" cy="4937760"/>
          </a:xfrm>
        </p:spPr>
        <p:txBody>
          <a:bodyPr/>
          <a:lstStyle/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Shielding Assessment Review Subcommittee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Detailed Charter Provisions</a:t>
            </a:r>
          </a:p>
          <a:p>
            <a:pPr lvl="2"/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14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subcommittee will meet on an as needed basis to review shielding assessments submitted for approval</a:t>
            </a: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1400" dirty="0">
              <a:solidFill>
                <a:srgbClr val="76508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en-US" sz="14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subcommittee reviews shielding assessments for methodology, completeness, and compliance with the </a:t>
            </a:r>
            <a:r>
              <a:rPr lang="en-US" sz="1400" dirty="0" err="1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Fermilab</a:t>
            </a:r>
            <a:r>
              <a:rPr lang="en-US" sz="14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Radiological Control Manual</a:t>
            </a: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1400" dirty="0">
              <a:solidFill>
                <a:srgbClr val="76508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en-US" sz="14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subcommittee submits a brief report to the </a:t>
            </a: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ESH&amp;Q </a:t>
            </a:r>
            <a:r>
              <a:rPr lang="en-US" sz="14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Director recommending acceptance or rejection for cause of the assessment in its then existing state based on the consensus of the committee</a:t>
            </a: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lvl="2"/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ESH&amp;Q Director documents the acceptance of the shielding assessment, if justified.</a:t>
            </a:r>
            <a:endParaRPr lang="en-US" sz="1400" dirty="0">
              <a:solidFill>
                <a:srgbClr val="76508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In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practice (See FRCM Chapter 8): </a:t>
            </a:r>
          </a:p>
          <a:p>
            <a:pPr lvl="2"/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Proponents of a given “module” of the accelerator conduct and document a shielding assessment </a:t>
            </a:r>
            <a:r>
              <a:rPr lang="en-US" sz="1400" dirty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 designs and </a:t>
            </a: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facilities using SMEs in the Accelerator Division, the Accelerator Physics Center, and ESH&amp;Q.</a:t>
            </a:r>
            <a:endParaRPr lang="en-US" sz="1400" dirty="0">
              <a:solidFill>
                <a:srgbClr val="76508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assessment is submitted to the subcommittee for review.</a:t>
            </a:r>
          </a:p>
          <a:p>
            <a:pPr lvl="2"/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Often a presentation of these results is necessary and there is commonly a great deal of back and forth.</a:t>
            </a:r>
          </a:p>
          <a:p>
            <a:pPr lvl="2"/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If possible shielding verifications are reported.</a:t>
            </a:r>
          </a:p>
          <a:p>
            <a:pPr lvl="2"/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results of the shielding assessment are typically incorporated into the Safety Assessment Document.</a:t>
            </a:r>
            <a:endParaRPr lang="en-US" sz="1400" dirty="0">
              <a:solidFill>
                <a:srgbClr val="76508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>
              <a:buFont typeface="Wingdings" pitchFamily="2" charset="2"/>
              <a:buChar char="§"/>
            </a:pPr>
            <a:endParaRPr lang="en-US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F6A5-1FA9-4438-BB1D-6C65D6AD5ED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34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FESHCom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Subcommittees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146810"/>
            <a:ext cx="8229600" cy="4937760"/>
          </a:xfrm>
        </p:spPr>
        <p:txBody>
          <a:bodyPr/>
          <a:lstStyle/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Shielding Assessment Document Review Subcommittee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6508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Safety Assessment Document Review Subcommittee Membership: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membership is broad-based and includes people experienced considerable ES&amp;H experience</a:t>
            </a:r>
          </a:p>
          <a:p>
            <a:pPr marL="274638" lvl="1" indent="0">
              <a:buNone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DF6A5-1FA9-4438-BB1D-6C65D6AD5ED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33600"/>
            <a:ext cx="7160625" cy="319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374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409640"/>
      </a:accent2>
      <a:accent3>
        <a:srgbClr val="927F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3558</TotalTime>
  <Words>1166</Words>
  <Application>Microsoft Office PowerPoint</Application>
  <PresentationFormat>On-screen Show (4:3)</PresentationFormat>
  <Paragraphs>89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Origin</vt:lpstr>
      <vt:lpstr>Overview of FESHCom Subcommittees</vt:lpstr>
      <vt:lpstr> What is FESHCom?</vt:lpstr>
      <vt:lpstr> FESHCom Subcommittees</vt:lpstr>
      <vt:lpstr> FESHCom Subcommittees</vt:lpstr>
      <vt:lpstr> FESHCom Subcommittees</vt:lpstr>
      <vt:lpstr> FESHCom Subcommittees</vt:lpstr>
      <vt:lpstr> FESHCom Subcommittees</vt:lpstr>
      <vt:lpstr> FESHCom Subcommittees</vt:lpstr>
      <vt:lpstr> FESHCom Subcommittees</vt:lpstr>
      <vt:lpstr> FESHCom Subcommittees</vt:lpstr>
      <vt:lpstr>PowerPoint Presentation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ES&amp;H Section Budget Presentation December 16, 2008</dc:title>
  <dc:creator>William  Griffing</dc:creator>
  <cp:lastModifiedBy>J. D. Cossairt x3465 03613N</cp:lastModifiedBy>
  <cp:revision>215</cp:revision>
  <cp:lastPrinted>2013-08-16T19:53:45Z</cp:lastPrinted>
  <dcterms:created xsi:type="dcterms:W3CDTF">2008-12-02T17:15:02Z</dcterms:created>
  <dcterms:modified xsi:type="dcterms:W3CDTF">2013-09-26T15:18:21Z</dcterms:modified>
</cp:coreProperties>
</file>