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7"/>
  </p:notesMasterIdLst>
  <p:sldIdLst>
    <p:sldId id="259" r:id="rId2"/>
    <p:sldId id="363" r:id="rId3"/>
    <p:sldId id="272" r:id="rId4"/>
    <p:sldId id="353" r:id="rId5"/>
    <p:sldId id="354" r:id="rId6"/>
    <p:sldId id="355" r:id="rId7"/>
    <p:sldId id="356" r:id="rId8"/>
    <p:sldId id="357" r:id="rId9"/>
    <p:sldId id="358" r:id="rId10"/>
    <p:sldId id="359" r:id="rId11"/>
    <p:sldId id="360" r:id="rId12"/>
    <p:sldId id="361" r:id="rId13"/>
    <p:sldId id="362" r:id="rId14"/>
    <p:sldId id="364" r:id="rId15"/>
    <p:sldId id="288" r:id="rId16"/>
  </p:sldIdLst>
  <p:sldSz cx="9144000" cy="6858000" type="screen4x3"/>
  <p:notesSz cx="6934200" cy="92329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70" d="100"/>
          <a:sy n="70" d="100"/>
        </p:scale>
        <p:origin x="-384" y="-1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645"/>
          </a:xfrm>
          <a:prstGeom prst="rect">
            <a:avLst/>
          </a:prstGeom>
        </p:spPr>
        <p:txBody>
          <a:bodyPr vert="horz" lIns="92382" tIns="46191" rIns="92382" bIns="46191" rtlCol="0"/>
          <a:lstStyle>
            <a:lvl1pPr algn="l">
              <a:defRPr sz="1200"/>
            </a:lvl1pPr>
          </a:lstStyle>
          <a:p>
            <a:endParaRPr lang="en-US"/>
          </a:p>
        </p:txBody>
      </p:sp>
      <p:sp>
        <p:nvSpPr>
          <p:cNvPr id="3" name="Date Placeholder 2"/>
          <p:cNvSpPr>
            <a:spLocks noGrp="1"/>
          </p:cNvSpPr>
          <p:nvPr>
            <p:ph type="dt" idx="1"/>
          </p:nvPr>
        </p:nvSpPr>
        <p:spPr>
          <a:xfrm>
            <a:off x="3927775" y="0"/>
            <a:ext cx="3004820" cy="461645"/>
          </a:xfrm>
          <a:prstGeom prst="rect">
            <a:avLst/>
          </a:prstGeom>
        </p:spPr>
        <p:txBody>
          <a:bodyPr vert="horz" lIns="92382" tIns="46191" rIns="92382" bIns="46191" rtlCol="0"/>
          <a:lstStyle>
            <a:lvl1pPr algn="r">
              <a:defRPr sz="1200"/>
            </a:lvl1pPr>
          </a:lstStyle>
          <a:p>
            <a:fld id="{67EDFF26-6A11-4CA7-9EE8-8D93D42B2DA9}" type="datetimeFigureOut">
              <a:rPr lang="en-US" smtClean="0"/>
              <a:t>10/1/2013</a:t>
            </a:fld>
            <a:endParaRPr lang="en-US"/>
          </a:p>
        </p:txBody>
      </p:sp>
      <p:sp>
        <p:nvSpPr>
          <p:cNvPr id="4" name="Slide Image Placeholder 3"/>
          <p:cNvSpPr>
            <a:spLocks noGrp="1" noRot="1" noChangeAspect="1"/>
          </p:cNvSpPr>
          <p:nvPr>
            <p:ph type="sldImg" idx="2"/>
          </p:nvPr>
        </p:nvSpPr>
        <p:spPr>
          <a:xfrm>
            <a:off x="1158875" y="692150"/>
            <a:ext cx="4616450" cy="3462338"/>
          </a:xfrm>
          <a:prstGeom prst="rect">
            <a:avLst/>
          </a:prstGeom>
          <a:noFill/>
          <a:ln w="12700">
            <a:solidFill>
              <a:prstClr val="black"/>
            </a:solidFill>
          </a:ln>
        </p:spPr>
        <p:txBody>
          <a:bodyPr vert="horz" lIns="92382" tIns="46191" rIns="92382" bIns="46191" rtlCol="0" anchor="ctr"/>
          <a:lstStyle/>
          <a:p>
            <a:endParaRPr lang="en-US"/>
          </a:p>
        </p:txBody>
      </p:sp>
      <p:sp>
        <p:nvSpPr>
          <p:cNvPr id="5" name="Notes Placeholder 4"/>
          <p:cNvSpPr>
            <a:spLocks noGrp="1"/>
          </p:cNvSpPr>
          <p:nvPr>
            <p:ph type="body" sz="quarter" idx="3"/>
          </p:nvPr>
        </p:nvSpPr>
        <p:spPr>
          <a:xfrm>
            <a:off x="693420" y="4385628"/>
            <a:ext cx="5547360" cy="4154805"/>
          </a:xfrm>
          <a:prstGeom prst="rect">
            <a:avLst/>
          </a:prstGeom>
        </p:spPr>
        <p:txBody>
          <a:bodyPr vert="horz" lIns="92382" tIns="46191" rIns="92382" bIns="4619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9653"/>
            <a:ext cx="3004820" cy="461645"/>
          </a:xfrm>
          <a:prstGeom prst="rect">
            <a:avLst/>
          </a:prstGeom>
        </p:spPr>
        <p:txBody>
          <a:bodyPr vert="horz" lIns="92382" tIns="46191" rIns="92382" bIns="46191"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69653"/>
            <a:ext cx="3004820" cy="461645"/>
          </a:xfrm>
          <a:prstGeom prst="rect">
            <a:avLst/>
          </a:prstGeom>
        </p:spPr>
        <p:txBody>
          <a:bodyPr vert="horz" lIns="92382" tIns="46191" rIns="92382" bIns="46191" rtlCol="0" anchor="b"/>
          <a:lstStyle>
            <a:lvl1pPr algn="r">
              <a:defRPr sz="1200"/>
            </a:lvl1pPr>
          </a:lstStyle>
          <a:p>
            <a:fld id="{403347E7-7A6B-4F26-AAB0-C0B9B5785B05}" type="slidenum">
              <a:rPr lang="en-US" smtClean="0"/>
              <a:t>‹#›</a:t>
            </a:fld>
            <a:endParaRPr lang="en-US"/>
          </a:p>
        </p:txBody>
      </p:sp>
    </p:spTree>
    <p:extLst>
      <p:ext uri="{BB962C8B-B14F-4D97-AF65-F5344CB8AC3E}">
        <p14:creationId xmlns:p14="http://schemas.microsoft.com/office/powerpoint/2010/main" val="1806512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2</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3</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15</a:t>
            </a:fld>
            <a:endParaRPr lang="en-US"/>
          </a:p>
        </p:txBody>
      </p:sp>
    </p:spTree>
    <p:extLst>
      <p:ext uri="{BB962C8B-B14F-4D97-AF65-F5344CB8AC3E}">
        <p14:creationId xmlns:p14="http://schemas.microsoft.com/office/powerpoint/2010/main" val="2438569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9698" name="AutoShape 2"/>
          <p:cNvSpPr>
            <a:spLocks noChangeArrowheads="1"/>
          </p:cNvSpPr>
          <p:nvPr/>
        </p:nvSpPr>
        <p:spPr bwMode="auto">
          <a:xfrm>
            <a:off x="228600" y="381000"/>
            <a:ext cx="8686800" cy="5638800"/>
          </a:xfrm>
          <a:prstGeom prst="roundRect">
            <a:avLst>
              <a:gd name="adj" fmla="val 7912"/>
            </a:avLst>
          </a:prstGeom>
          <a:solidFill>
            <a:schemeClr val="folHlink"/>
          </a:solidFill>
          <a:ln>
            <a:noFill/>
          </a:ln>
          <a:effectLst/>
          <a:extLst>
            <a:ext uri="{91240B29-F687-4F45-9708-019B960494DF}">
              <a14:hiddenLine xmlns:a14="http://schemas.microsoft.com/office/drawing/2010/main" w="9525">
                <a:solidFill>
                  <a:srgbClr val="CCCC99"/>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29699" name="AutoShape 3"/>
          <p:cNvSpPr>
            <a:spLocks noChangeArrowheads="1"/>
          </p:cNvSpPr>
          <p:nvPr/>
        </p:nvSpPr>
        <p:spPr bwMode="white">
          <a:xfrm>
            <a:off x="327025" y="488950"/>
            <a:ext cx="8435975" cy="4768850"/>
          </a:xfrm>
          <a:prstGeom prst="roundRect">
            <a:avLst>
              <a:gd name="adj" fmla="val 7310"/>
            </a:avLst>
          </a:prstGeom>
          <a:solidFill>
            <a:schemeClr val="bg1"/>
          </a:solidFill>
          <a:ln>
            <a:noFill/>
          </a:ln>
          <a:effectLst/>
          <a:extLst>
            <a:ext uri="{91240B29-F687-4F45-9708-019B960494DF}">
              <a14:hiddenLine xmlns:a14="http://schemas.microsoft.com/office/drawing/2010/main" w="9525">
                <a:solidFill>
                  <a:srgbClr val="CCCC99"/>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29700"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p>
        </p:txBody>
      </p:sp>
      <p:sp>
        <p:nvSpPr>
          <p:cNvPr id="29701"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pPr lvl="0"/>
            <a:r>
              <a:rPr lang="en-US" noProof="0" smtClean="0"/>
              <a:t>Click to edit Master title style</a:t>
            </a:r>
          </a:p>
        </p:txBody>
      </p:sp>
      <p:sp>
        <p:nvSpPr>
          <p:cNvPr id="29702"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pPr lvl="0"/>
            <a:r>
              <a:rPr lang="en-US" noProof="0" smtClean="0"/>
              <a:t>Click to edit Master subtitle style</a:t>
            </a:r>
          </a:p>
        </p:txBody>
      </p:sp>
      <p:sp>
        <p:nvSpPr>
          <p:cNvPr id="5" name="Date Placeholder 4"/>
          <p:cNvSpPr>
            <a:spLocks noGrp="1"/>
          </p:cNvSpPr>
          <p:nvPr>
            <p:ph type="dt" sz="half" idx="10"/>
          </p:nvPr>
        </p:nvSpPr>
        <p:spPr/>
        <p:txBody>
          <a:bodyPr/>
          <a:lstStyle/>
          <a:p>
            <a:fld id="{C5B5BB73-6403-42CB-93F1-BB494ADD1FF2}" type="datetime2">
              <a:rPr lang="en-US" smtClean="0"/>
              <a:t>Tuesday, October 01, 2013</a:t>
            </a:fld>
            <a:endParaRPr lang="en-US"/>
          </a:p>
        </p:txBody>
      </p:sp>
      <p:sp>
        <p:nvSpPr>
          <p:cNvPr id="6" name="Footer Placeholder 5"/>
          <p:cNvSpPr>
            <a:spLocks noGrp="1"/>
          </p:cNvSpPr>
          <p:nvPr>
            <p:ph type="ftr" sz="quarter" idx="11"/>
          </p:nvPr>
        </p:nvSpPr>
        <p:spPr/>
        <p:txBody>
          <a:bodyPr/>
          <a:lstStyle/>
          <a:p>
            <a:r>
              <a:rPr lang="en-US" smtClean="0"/>
              <a:t>J. Anderson Jr.</a:t>
            </a:r>
            <a:endParaRPr lang="en-US"/>
          </a:p>
        </p:txBody>
      </p:sp>
      <p:sp>
        <p:nvSpPr>
          <p:cNvPr id="7" name="Slide Number Placeholder 6"/>
          <p:cNvSpPr>
            <a:spLocks noGrp="1"/>
          </p:cNvSpPr>
          <p:nvPr>
            <p:ph type="sldNum" sz="quarter" idx="12"/>
          </p:nvPr>
        </p:nvSpPr>
        <p:spPr/>
        <p:txBody>
          <a:bodyPr/>
          <a:lstStyle/>
          <a:p>
            <a:fld id="{80EBFE2D-09FB-48E9-A9E2-EE8C25FCA2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B9C112D-692E-44E9-AB3F-2FA3F494FF41}" type="datetime2">
              <a:rPr lang="en-US" smtClean="0"/>
              <a:t>Tuesday, October 01, 2013</a:t>
            </a:fld>
            <a:endParaRPr lang="en-US"/>
          </a:p>
        </p:txBody>
      </p:sp>
      <p:sp>
        <p:nvSpPr>
          <p:cNvPr id="5" name="Footer Placeholder 4"/>
          <p:cNvSpPr>
            <a:spLocks noGrp="1"/>
          </p:cNvSpPr>
          <p:nvPr>
            <p:ph type="ftr" sz="quarter" idx="11"/>
          </p:nvPr>
        </p:nvSpPr>
        <p:spPr/>
        <p:txBody>
          <a:bodyPr/>
          <a:lstStyle>
            <a:lvl1pPr>
              <a:defRPr/>
            </a:lvl1pPr>
          </a:lstStyle>
          <a:p>
            <a:r>
              <a:rPr lang="en-US" smtClean="0"/>
              <a:t>J. Anderson Jr.</a:t>
            </a:r>
            <a:endParaRPr lang="en-US"/>
          </a:p>
        </p:txBody>
      </p:sp>
      <p:sp>
        <p:nvSpPr>
          <p:cNvPr id="6" name="Slide Number Placeholder 5"/>
          <p:cNvSpPr>
            <a:spLocks noGrp="1"/>
          </p:cNvSpPr>
          <p:nvPr>
            <p:ph type="sldNum" sz="quarter" idx="12"/>
          </p:nvPr>
        </p:nvSpPr>
        <p:spPr/>
        <p:txBody>
          <a:bodyPr/>
          <a:lstStyle>
            <a:lvl1pPr>
              <a:defRPr/>
            </a:lvl1pPr>
          </a:lstStyle>
          <a:p>
            <a:fld id="{719DB203-4693-42F5-B47B-C3495CDF5B2A}" type="slidenum">
              <a:rPr lang="en-US"/>
              <a:pPr/>
              <a:t>‹#›</a:t>
            </a:fld>
            <a:endParaRPr lang="en-US"/>
          </a:p>
        </p:txBody>
      </p:sp>
    </p:spTree>
    <p:extLst>
      <p:ext uri="{BB962C8B-B14F-4D97-AF65-F5344CB8AC3E}">
        <p14:creationId xmlns:p14="http://schemas.microsoft.com/office/powerpoint/2010/main" val="7364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765E03B-3A1D-41D1-8E98-59899A0566A4}" type="datetime2">
              <a:rPr lang="en-US" smtClean="0"/>
              <a:t>Tuesday, October 01, 2013</a:t>
            </a:fld>
            <a:endParaRPr lang="en-US"/>
          </a:p>
        </p:txBody>
      </p:sp>
      <p:sp>
        <p:nvSpPr>
          <p:cNvPr id="5" name="Footer Placeholder 4"/>
          <p:cNvSpPr>
            <a:spLocks noGrp="1"/>
          </p:cNvSpPr>
          <p:nvPr>
            <p:ph type="ftr" sz="quarter" idx="11"/>
          </p:nvPr>
        </p:nvSpPr>
        <p:spPr/>
        <p:txBody>
          <a:bodyPr/>
          <a:lstStyle>
            <a:lvl1pPr>
              <a:defRPr/>
            </a:lvl1pPr>
          </a:lstStyle>
          <a:p>
            <a:r>
              <a:rPr lang="en-US" smtClean="0"/>
              <a:t>J. Anderson Jr.</a:t>
            </a:r>
            <a:endParaRPr lang="en-US"/>
          </a:p>
        </p:txBody>
      </p:sp>
      <p:sp>
        <p:nvSpPr>
          <p:cNvPr id="6" name="Slide Number Placeholder 5"/>
          <p:cNvSpPr>
            <a:spLocks noGrp="1"/>
          </p:cNvSpPr>
          <p:nvPr>
            <p:ph type="sldNum" sz="quarter" idx="12"/>
          </p:nvPr>
        </p:nvSpPr>
        <p:spPr/>
        <p:txBody>
          <a:bodyPr/>
          <a:lstStyle>
            <a:lvl1pPr>
              <a:defRPr/>
            </a:lvl1pPr>
          </a:lstStyle>
          <a:p>
            <a:fld id="{1C403461-49FE-4ED8-808A-CF564FF8792D}" type="slidenum">
              <a:rPr lang="en-US"/>
              <a:pPr/>
              <a:t>‹#›</a:t>
            </a:fld>
            <a:endParaRPr lang="en-US"/>
          </a:p>
        </p:txBody>
      </p:sp>
    </p:spTree>
    <p:extLst>
      <p:ext uri="{BB962C8B-B14F-4D97-AF65-F5344CB8AC3E}">
        <p14:creationId xmlns:p14="http://schemas.microsoft.com/office/powerpoint/2010/main" val="24186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62000" y="1905000"/>
            <a:ext cx="7696200" cy="4038600"/>
          </a:xfrm>
        </p:spPr>
        <p:txBody>
          <a:bodyPr/>
          <a:lstStyle/>
          <a:p>
            <a:endParaRPr lang="en-US"/>
          </a:p>
        </p:txBody>
      </p:sp>
      <p:sp>
        <p:nvSpPr>
          <p:cNvPr id="4" name="Date Placeholder 3"/>
          <p:cNvSpPr>
            <a:spLocks noGrp="1"/>
          </p:cNvSpPr>
          <p:nvPr>
            <p:ph type="dt" sz="half" idx="10"/>
          </p:nvPr>
        </p:nvSpPr>
        <p:spPr>
          <a:xfrm>
            <a:off x="762000" y="6391275"/>
            <a:ext cx="2057400" cy="457200"/>
          </a:xfrm>
        </p:spPr>
        <p:txBody>
          <a:bodyPr/>
          <a:lstStyle>
            <a:lvl1pPr>
              <a:defRPr/>
            </a:lvl1pPr>
          </a:lstStyle>
          <a:p>
            <a:fld id="{513857B9-CFA9-4449-8FCE-6F558E5C8440}" type="datetime2">
              <a:rPr lang="en-US" smtClean="0"/>
              <a:t>Tuesday, October 01, 2013</a:t>
            </a:fld>
            <a:endParaRPr lang="en-US"/>
          </a:p>
        </p:txBody>
      </p:sp>
      <p:sp>
        <p:nvSpPr>
          <p:cNvPr id="5" name="Footer Placeholder 4"/>
          <p:cNvSpPr>
            <a:spLocks noGrp="1"/>
          </p:cNvSpPr>
          <p:nvPr>
            <p:ph type="ftr" sz="quarter" idx="11"/>
          </p:nvPr>
        </p:nvSpPr>
        <p:spPr>
          <a:xfrm>
            <a:off x="3352800" y="6403975"/>
            <a:ext cx="2895600" cy="457200"/>
          </a:xfrm>
        </p:spPr>
        <p:txBody>
          <a:bodyPr/>
          <a:lstStyle>
            <a:lvl1pPr>
              <a:defRPr/>
            </a:lvl1pPr>
          </a:lstStyle>
          <a:p>
            <a:r>
              <a:rPr lang="en-US" smtClean="0"/>
              <a:t>J. Anderson Jr.</a:t>
            </a:r>
            <a:endParaRPr lang="en-US"/>
          </a:p>
        </p:txBody>
      </p:sp>
      <p:sp>
        <p:nvSpPr>
          <p:cNvPr id="6" name="Slide Number Placeholder 5"/>
          <p:cNvSpPr>
            <a:spLocks noGrp="1"/>
          </p:cNvSpPr>
          <p:nvPr>
            <p:ph type="sldNum" sz="quarter" idx="12"/>
          </p:nvPr>
        </p:nvSpPr>
        <p:spPr>
          <a:xfrm>
            <a:off x="6858000" y="6400800"/>
            <a:ext cx="1600200" cy="457200"/>
          </a:xfrm>
        </p:spPr>
        <p:txBody>
          <a:bodyPr/>
          <a:lstStyle>
            <a:lvl1pPr>
              <a:defRPr/>
            </a:lvl1pPr>
          </a:lstStyle>
          <a:p>
            <a:fld id="{1377CA19-5DB9-4847-ABDF-C6B5D27E6A55}" type="slidenum">
              <a:rPr lang="en-US"/>
              <a:pPr/>
              <a:t>‹#›</a:t>
            </a:fld>
            <a:endParaRPr lang="en-US"/>
          </a:p>
        </p:txBody>
      </p:sp>
    </p:spTree>
    <p:extLst>
      <p:ext uri="{BB962C8B-B14F-4D97-AF65-F5344CB8AC3E}">
        <p14:creationId xmlns:p14="http://schemas.microsoft.com/office/powerpoint/2010/main" val="1825825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62000" y="533400"/>
            <a:ext cx="76962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762000" y="6391275"/>
            <a:ext cx="2057400" cy="457200"/>
          </a:xfrm>
        </p:spPr>
        <p:txBody>
          <a:bodyPr/>
          <a:lstStyle>
            <a:lvl1pPr>
              <a:defRPr/>
            </a:lvl1pPr>
          </a:lstStyle>
          <a:p>
            <a:fld id="{C3F3E0DC-BA80-4748-B867-18C9DB6BB7D0}" type="datetime2">
              <a:rPr lang="en-US" smtClean="0"/>
              <a:t>Tuesday, October 01, 2013</a:t>
            </a:fld>
            <a:endParaRPr lang="en-US"/>
          </a:p>
        </p:txBody>
      </p:sp>
      <p:sp>
        <p:nvSpPr>
          <p:cNvPr id="4" name="Footer Placeholder 3"/>
          <p:cNvSpPr>
            <a:spLocks noGrp="1"/>
          </p:cNvSpPr>
          <p:nvPr>
            <p:ph type="ftr" sz="quarter" idx="11"/>
          </p:nvPr>
        </p:nvSpPr>
        <p:spPr>
          <a:xfrm>
            <a:off x="3352800" y="6403975"/>
            <a:ext cx="2895600" cy="457200"/>
          </a:xfrm>
        </p:spPr>
        <p:txBody>
          <a:bodyPr/>
          <a:lstStyle>
            <a:lvl1pPr>
              <a:defRPr/>
            </a:lvl1pPr>
          </a:lstStyle>
          <a:p>
            <a:r>
              <a:rPr lang="en-US" smtClean="0"/>
              <a:t>J. Anderson Jr.</a:t>
            </a:r>
            <a:endParaRPr lang="en-US"/>
          </a:p>
        </p:txBody>
      </p:sp>
      <p:sp>
        <p:nvSpPr>
          <p:cNvPr id="5" name="Slide Number Placeholder 4"/>
          <p:cNvSpPr>
            <a:spLocks noGrp="1"/>
          </p:cNvSpPr>
          <p:nvPr>
            <p:ph type="sldNum" sz="quarter" idx="12"/>
          </p:nvPr>
        </p:nvSpPr>
        <p:spPr>
          <a:xfrm>
            <a:off x="6858000" y="6400800"/>
            <a:ext cx="1600200" cy="457200"/>
          </a:xfrm>
        </p:spPr>
        <p:txBody>
          <a:bodyPr/>
          <a:lstStyle>
            <a:lvl1pPr>
              <a:defRPr/>
            </a:lvl1pPr>
          </a:lstStyle>
          <a:p>
            <a:fld id="{A3F8C9BD-66C3-41D1-988C-846859CC3E02}" type="slidenum">
              <a:rPr lang="en-US"/>
              <a:pPr/>
              <a:t>‹#›</a:t>
            </a:fld>
            <a:endParaRPr lang="en-US"/>
          </a:p>
        </p:txBody>
      </p:sp>
    </p:spTree>
    <p:extLst>
      <p:ext uri="{BB962C8B-B14F-4D97-AF65-F5344CB8AC3E}">
        <p14:creationId xmlns:p14="http://schemas.microsoft.com/office/powerpoint/2010/main" val="161192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609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03F06C5-11A3-407F-B152-B45DD66E2EA0}" type="datetime2">
              <a:rPr lang="en-US" smtClean="0"/>
              <a:t>Tuesday, October 01, 2013</a:t>
            </a:fld>
            <a:endParaRPr lang="en-US"/>
          </a:p>
        </p:txBody>
      </p:sp>
      <p:sp>
        <p:nvSpPr>
          <p:cNvPr id="5" name="Footer Placeholder 4"/>
          <p:cNvSpPr>
            <a:spLocks noGrp="1"/>
          </p:cNvSpPr>
          <p:nvPr>
            <p:ph type="ftr" sz="quarter" idx="11"/>
          </p:nvPr>
        </p:nvSpPr>
        <p:spPr/>
        <p:txBody>
          <a:bodyPr/>
          <a:lstStyle>
            <a:lvl1pPr>
              <a:defRPr/>
            </a:lvl1pPr>
          </a:lstStyle>
          <a:p>
            <a:r>
              <a:rPr lang="en-US" smtClean="0"/>
              <a:t>J. Anderson Jr.</a:t>
            </a:r>
            <a:endParaRPr lang="en-US"/>
          </a:p>
        </p:txBody>
      </p:sp>
      <p:sp>
        <p:nvSpPr>
          <p:cNvPr id="6" name="Slide Number Placeholder 5"/>
          <p:cNvSpPr>
            <a:spLocks noGrp="1"/>
          </p:cNvSpPr>
          <p:nvPr>
            <p:ph type="sldNum" sz="quarter" idx="12"/>
          </p:nvPr>
        </p:nvSpPr>
        <p:spPr/>
        <p:txBody>
          <a:bodyPr/>
          <a:lstStyle>
            <a:lvl1pPr>
              <a:defRPr/>
            </a:lvl1pPr>
          </a:lstStyle>
          <a:p>
            <a:fld id="{51DE32C7-3F2B-4E16-81C7-AD7F443A6FC9}" type="slidenum">
              <a:rPr lang="en-US"/>
              <a:pPr/>
              <a:t>‹#›</a:t>
            </a:fld>
            <a:endParaRPr lang="en-US"/>
          </a:p>
        </p:txBody>
      </p:sp>
    </p:spTree>
    <p:extLst>
      <p:ext uri="{BB962C8B-B14F-4D97-AF65-F5344CB8AC3E}">
        <p14:creationId xmlns:p14="http://schemas.microsoft.com/office/powerpoint/2010/main" val="3371335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2256088-F874-4664-8D08-81F71C4BCA92}" type="datetime2">
              <a:rPr lang="en-US" smtClean="0"/>
              <a:t>Tuesday, October 01, 2013</a:t>
            </a:fld>
            <a:endParaRPr lang="en-US"/>
          </a:p>
        </p:txBody>
      </p:sp>
      <p:sp>
        <p:nvSpPr>
          <p:cNvPr id="5" name="Footer Placeholder 4"/>
          <p:cNvSpPr>
            <a:spLocks noGrp="1"/>
          </p:cNvSpPr>
          <p:nvPr>
            <p:ph type="ftr" sz="quarter" idx="11"/>
          </p:nvPr>
        </p:nvSpPr>
        <p:spPr/>
        <p:txBody>
          <a:bodyPr/>
          <a:lstStyle>
            <a:lvl1pPr>
              <a:defRPr/>
            </a:lvl1pPr>
          </a:lstStyle>
          <a:p>
            <a:r>
              <a:rPr lang="en-US" smtClean="0"/>
              <a:t>J. Anderson Jr.</a:t>
            </a:r>
            <a:endParaRPr lang="en-US"/>
          </a:p>
        </p:txBody>
      </p:sp>
      <p:sp>
        <p:nvSpPr>
          <p:cNvPr id="6" name="Slide Number Placeholder 5"/>
          <p:cNvSpPr>
            <a:spLocks noGrp="1"/>
          </p:cNvSpPr>
          <p:nvPr>
            <p:ph type="sldNum" sz="quarter" idx="12"/>
          </p:nvPr>
        </p:nvSpPr>
        <p:spPr/>
        <p:txBody>
          <a:bodyPr/>
          <a:lstStyle>
            <a:lvl1pPr>
              <a:defRPr/>
            </a:lvl1pPr>
          </a:lstStyle>
          <a:p>
            <a:fld id="{345AB94F-3FC7-4C23-8CEA-8010AEA8199D}" type="slidenum">
              <a:rPr lang="en-US"/>
              <a:pPr/>
              <a:t>‹#›</a:t>
            </a:fld>
            <a:endParaRPr lang="en-US"/>
          </a:p>
        </p:txBody>
      </p:sp>
    </p:spTree>
    <p:extLst>
      <p:ext uri="{BB962C8B-B14F-4D97-AF65-F5344CB8AC3E}">
        <p14:creationId xmlns:p14="http://schemas.microsoft.com/office/powerpoint/2010/main" val="203793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D20AE7DB-FC3F-40A9-A06F-C9C346D3A1C9}" type="datetime2">
              <a:rPr lang="en-US" smtClean="0"/>
              <a:t>Tuesday, October 01, 2013</a:t>
            </a:fld>
            <a:endParaRPr lang="en-US"/>
          </a:p>
        </p:txBody>
      </p:sp>
      <p:sp>
        <p:nvSpPr>
          <p:cNvPr id="6" name="Footer Placeholder 5"/>
          <p:cNvSpPr>
            <a:spLocks noGrp="1"/>
          </p:cNvSpPr>
          <p:nvPr>
            <p:ph type="ftr" sz="quarter" idx="11"/>
          </p:nvPr>
        </p:nvSpPr>
        <p:spPr/>
        <p:txBody>
          <a:bodyPr/>
          <a:lstStyle>
            <a:lvl1pPr>
              <a:defRPr/>
            </a:lvl1pPr>
          </a:lstStyle>
          <a:p>
            <a:r>
              <a:rPr lang="en-US" smtClean="0"/>
              <a:t>J. Anderson Jr.</a:t>
            </a:r>
            <a:endParaRPr lang="en-US"/>
          </a:p>
        </p:txBody>
      </p:sp>
      <p:sp>
        <p:nvSpPr>
          <p:cNvPr id="7" name="Slide Number Placeholder 6"/>
          <p:cNvSpPr>
            <a:spLocks noGrp="1"/>
          </p:cNvSpPr>
          <p:nvPr>
            <p:ph type="sldNum" sz="quarter" idx="12"/>
          </p:nvPr>
        </p:nvSpPr>
        <p:spPr/>
        <p:txBody>
          <a:bodyPr/>
          <a:lstStyle>
            <a:lvl1pPr>
              <a:defRPr/>
            </a:lvl1pPr>
          </a:lstStyle>
          <a:p>
            <a:fld id="{ED38299E-2D5B-4206-9A1C-152CFB9C075D}" type="slidenum">
              <a:rPr lang="en-US"/>
              <a:pPr/>
              <a:t>‹#›</a:t>
            </a:fld>
            <a:endParaRPr lang="en-US"/>
          </a:p>
        </p:txBody>
      </p:sp>
    </p:spTree>
    <p:extLst>
      <p:ext uri="{BB962C8B-B14F-4D97-AF65-F5344CB8AC3E}">
        <p14:creationId xmlns:p14="http://schemas.microsoft.com/office/powerpoint/2010/main" val="752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5E488565-B974-44DE-9DA3-5A2C713F310F}" type="datetime2">
              <a:rPr lang="en-US" smtClean="0"/>
              <a:t>Tuesday, October 01, 2013</a:t>
            </a:fld>
            <a:endParaRPr lang="en-US"/>
          </a:p>
        </p:txBody>
      </p:sp>
      <p:sp>
        <p:nvSpPr>
          <p:cNvPr id="8" name="Footer Placeholder 7"/>
          <p:cNvSpPr>
            <a:spLocks noGrp="1"/>
          </p:cNvSpPr>
          <p:nvPr>
            <p:ph type="ftr" sz="quarter" idx="11"/>
          </p:nvPr>
        </p:nvSpPr>
        <p:spPr/>
        <p:txBody>
          <a:bodyPr/>
          <a:lstStyle>
            <a:lvl1pPr>
              <a:defRPr/>
            </a:lvl1pPr>
          </a:lstStyle>
          <a:p>
            <a:r>
              <a:rPr lang="en-US" smtClean="0"/>
              <a:t>J. Anderson Jr.</a:t>
            </a:r>
            <a:endParaRPr lang="en-US"/>
          </a:p>
        </p:txBody>
      </p:sp>
      <p:sp>
        <p:nvSpPr>
          <p:cNvPr id="9" name="Slide Number Placeholder 8"/>
          <p:cNvSpPr>
            <a:spLocks noGrp="1"/>
          </p:cNvSpPr>
          <p:nvPr>
            <p:ph type="sldNum" sz="quarter" idx="12"/>
          </p:nvPr>
        </p:nvSpPr>
        <p:spPr/>
        <p:txBody>
          <a:bodyPr/>
          <a:lstStyle>
            <a:lvl1pPr>
              <a:defRPr/>
            </a:lvl1pPr>
          </a:lstStyle>
          <a:p>
            <a:fld id="{BF2CBB1E-86B9-4897-8E87-71DF54CD91D4}" type="slidenum">
              <a:rPr lang="en-US"/>
              <a:pPr/>
              <a:t>‹#›</a:t>
            </a:fld>
            <a:endParaRPr lang="en-US"/>
          </a:p>
        </p:txBody>
      </p:sp>
    </p:spTree>
    <p:extLst>
      <p:ext uri="{BB962C8B-B14F-4D97-AF65-F5344CB8AC3E}">
        <p14:creationId xmlns:p14="http://schemas.microsoft.com/office/powerpoint/2010/main" val="1405332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D0196B2-05C8-4D77-B848-186339132EAA}" type="datetime2">
              <a:rPr lang="en-US" smtClean="0"/>
              <a:t>Tuesday, October 01, 2013</a:t>
            </a:fld>
            <a:endParaRPr lang="en-US"/>
          </a:p>
        </p:txBody>
      </p:sp>
      <p:sp>
        <p:nvSpPr>
          <p:cNvPr id="4" name="Footer Placeholder 3"/>
          <p:cNvSpPr>
            <a:spLocks noGrp="1"/>
          </p:cNvSpPr>
          <p:nvPr>
            <p:ph type="ftr" sz="quarter" idx="11"/>
          </p:nvPr>
        </p:nvSpPr>
        <p:spPr/>
        <p:txBody>
          <a:bodyPr/>
          <a:lstStyle>
            <a:lvl1pPr>
              <a:defRPr/>
            </a:lvl1pPr>
          </a:lstStyle>
          <a:p>
            <a:r>
              <a:rPr lang="en-US" smtClean="0"/>
              <a:t>J. Anderson Jr.</a:t>
            </a:r>
            <a:endParaRPr lang="en-US"/>
          </a:p>
        </p:txBody>
      </p:sp>
      <p:sp>
        <p:nvSpPr>
          <p:cNvPr id="5" name="Slide Number Placeholder 4"/>
          <p:cNvSpPr>
            <a:spLocks noGrp="1"/>
          </p:cNvSpPr>
          <p:nvPr>
            <p:ph type="sldNum" sz="quarter" idx="12"/>
          </p:nvPr>
        </p:nvSpPr>
        <p:spPr/>
        <p:txBody>
          <a:bodyPr/>
          <a:lstStyle>
            <a:lvl1pPr>
              <a:defRPr/>
            </a:lvl1pPr>
          </a:lstStyle>
          <a:p>
            <a:fld id="{B2F265C1-8FF1-40B7-9A60-C102C3749623}" type="slidenum">
              <a:rPr lang="en-US"/>
              <a:pPr/>
              <a:t>‹#›</a:t>
            </a:fld>
            <a:endParaRPr lang="en-US"/>
          </a:p>
        </p:txBody>
      </p:sp>
    </p:spTree>
    <p:extLst>
      <p:ext uri="{BB962C8B-B14F-4D97-AF65-F5344CB8AC3E}">
        <p14:creationId xmlns:p14="http://schemas.microsoft.com/office/powerpoint/2010/main" val="1412678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54ED7C5-EEB3-4A83-B835-5BFF91786FFC}" type="datetime2">
              <a:rPr lang="en-US" smtClean="0"/>
              <a:t>Tuesday, October 01, 2013</a:t>
            </a:fld>
            <a:endParaRPr lang="en-US"/>
          </a:p>
        </p:txBody>
      </p:sp>
      <p:sp>
        <p:nvSpPr>
          <p:cNvPr id="3" name="Footer Placeholder 2"/>
          <p:cNvSpPr>
            <a:spLocks noGrp="1"/>
          </p:cNvSpPr>
          <p:nvPr>
            <p:ph type="ftr" sz="quarter" idx="11"/>
          </p:nvPr>
        </p:nvSpPr>
        <p:spPr/>
        <p:txBody>
          <a:bodyPr/>
          <a:lstStyle>
            <a:lvl1pPr>
              <a:defRPr/>
            </a:lvl1pPr>
          </a:lstStyle>
          <a:p>
            <a:r>
              <a:rPr lang="en-US" smtClean="0"/>
              <a:t>J. Anderson Jr.</a:t>
            </a:r>
            <a:endParaRPr lang="en-US"/>
          </a:p>
        </p:txBody>
      </p:sp>
      <p:sp>
        <p:nvSpPr>
          <p:cNvPr id="4" name="Slide Number Placeholder 3"/>
          <p:cNvSpPr>
            <a:spLocks noGrp="1"/>
          </p:cNvSpPr>
          <p:nvPr>
            <p:ph type="sldNum" sz="quarter" idx="12"/>
          </p:nvPr>
        </p:nvSpPr>
        <p:spPr/>
        <p:txBody>
          <a:bodyPr/>
          <a:lstStyle>
            <a:lvl1pPr>
              <a:defRPr/>
            </a:lvl1pPr>
          </a:lstStyle>
          <a:p>
            <a:fld id="{3250AECD-1A43-4785-864B-F130C480E301}" type="slidenum">
              <a:rPr lang="en-US"/>
              <a:pPr/>
              <a:t>‹#›</a:t>
            </a:fld>
            <a:endParaRPr lang="en-US"/>
          </a:p>
        </p:txBody>
      </p:sp>
    </p:spTree>
    <p:extLst>
      <p:ext uri="{BB962C8B-B14F-4D97-AF65-F5344CB8AC3E}">
        <p14:creationId xmlns:p14="http://schemas.microsoft.com/office/powerpoint/2010/main" val="177194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E603BC8-5EAB-4021-AC0B-380CB46130AC}" type="datetime2">
              <a:rPr lang="en-US" smtClean="0"/>
              <a:t>Tuesday, October 01, 2013</a:t>
            </a:fld>
            <a:endParaRPr lang="en-US"/>
          </a:p>
        </p:txBody>
      </p:sp>
      <p:sp>
        <p:nvSpPr>
          <p:cNvPr id="6" name="Footer Placeholder 5"/>
          <p:cNvSpPr>
            <a:spLocks noGrp="1"/>
          </p:cNvSpPr>
          <p:nvPr>
            <p:ph type="ftr" sz="quarter" idx="11"/>
          </p:nvPr>
        </p:nvSpPr>
        <p:spPr/>
        <p:txBody>
          <a:bodyPr/>
          <a:lstStyle>
            <a:lvl1pPr>
              <a:defRPr/>
            </a:lvl1pPr>
          </a:lstStyle>
          <a:p>
            <a:r>
              <a:rPr lang="en-US" smtClean="0"/>
              <a:t>J. Anderson Jr.</a:t>
            </a:r>
            <a:endParaRPr lang="en-US"/>
          </a:p>
        </p:txBody>
      </p:sp>
      <p:sp>
        <p:nvSpPr>
          <p:cNvPr id="7" name="Slide Number Placeholder 6"/>
          <p:cNvSpPr>
            <a:spLocks noGrp="1"/>
          </p:cNvSpPr>
          <p:nvPr>
            <p:ph type="sldNum" sz="quarter" idx="12"/>
          </p:nvPr>
        </p:nvSpPr>
        <p:spPr/>
        <p:txBody>
          <a:bodyPr/>
          <a:lstStyle>
            <a:lvl1pPr>
              <a:defRPr/>
            </a:lvl1pPr>
          </a:lstStyle>
          <a:p>
            <a:fld id="{D5DA3B73-E98E-4998-820D-46716EBBB6A8}" type="slidenum">
              <a:rPr lang="en-US"/>
              <a:pPr/>
              <a:t>‹#›</a:t>
            </a:fld>
            <a:endParaRPr lang="en-US"/>
          </a:p>
        </p:txBody>
      </p:sp>
    </p:spTree>
    <p:extLst>
      <p:ext uri="{BB962C8B-B14F-4D97-AF65-F5344CB8AC3E}">
        <p14:creationId xmlns:p14="http://schemas.microsoft.com/office/powerpoint/2010/main" val="363536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D49F4AF-C49F-42E1-A4C6-231B0D9D0C11}" type="datetime2">
              <a:rPr lang="en-US" smtClean="0"/>
              <a:t>Tuesday, October 01, 2013</a:t>
            </a:fld>
            <a:endParaRPr lang="en-US"/>
          </a:p>
        </p:txBody>
      </p:sp>
      <p:sp>
        <p:nvSpPr>
          <p:cNvPr id="6" name="Footer Placeholder 5"/>
          <p:cNvSpPr>
            <a:spLocks noGrp="1"/>
          </p:cNvSpPr>
          <p:nvPr>
            <p:ph type="ftr" sz="quarter" idx="11"/>
          </p:nvPr>
        </p:nvSpPr>
        <p:spPr/>
        <p:txBody>
          <a:bodyPr/>
          <a:lstStyle>
            <a:lvl1pPr>
              <a:defRPr/>
            </a:lvl1pPr>
          </a:lstStyle>
          <a:p>
            <a:r>
              <a:rPr lang="en-US" smtClean="0"/>
              <a:t>J. Anderson Jr.</a:t>
            </a:r>
            <a:endParaRPr lang="en-US"/>
          </a:p>
        </p:txBody>
      </p:sp>
      <p:sp>
        <p:nvSpPr>
          <p:cNvPr id="7" name="Slide Number Placeholder 6"/>
          <p:cNvSpPr>
            <a:spLocks noGrp="1"/>
          </p:cNvSpPr>
          <p:nvPr>
            <p:ph type="sldNum" sz="quarter" idx="12"/>
          </p:nvPr>
        </p:nvSpPr>
        <p:spPr/>
        <p:txBody>
          <a:bodyPr/>
          <a:lstStyle>
            <a:lvl1pPr>
              <a:defRPr/>
            </a:lvl1pPr>
          </a:lstStyle>
          <a:p>
            <a:fld id="{A33C8DB9-770B-4944-BC84-89AD51374EC3}" type="slidenum">
              <a:rPr lang="en-US"/>
              <a:pPr/>
              <a:t>‹#›</a:t>
            </a:fld>
            <a:endParaRPr lang="en-US"/>
          </a:p>
        </p:txBody>
      </p:sp>
    </p:spTree>
    <p:extLst>
      <p:ext uri="{BB962C8B-B14F-4D97-AF65-F5344CB8AC3E}">
        <p14:creationId xmlns:p14="http://schemas.microsoft.com/office/powerpoint/2010/main" val="3613505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52400" y="228600"/>
            <a:ext cx="8856756" cy="6125974"/>
          </a:xfrm>
          <a:prstGeom prst="rect">
            <a:avLst/>
          </a:prstGeom>
        </p:spPr>
      </p:pic>
      <p:sp>
        <p:nvSpPr>
          <p:cNvPr id="28675" name="Rectangle 3"/>
          <p:cNvSpPr>
            <a:spLocks noGrp="1" noChangeArrowheads="1"/>
          </p:cNvSpPr>
          <p:nvPr>
            <p:ph type="title"/>
          </p:nvPr>
        </p:nvSpPr>
        <p:spPr bwMode="auto">
          <a:xfrm>
            <a:off x="762000" y="533400"/>
            <a:ext cx="7696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28676" name="Rectangle 4"/>
          <p:cNvSpPr>
            <a:spLocks noGrp="1" noChangeArrowheads="1"/>
          </p:cNvSpPr>
          <p:nvPr>
            <p:ph type="body" idx="1"/>
          </p:nvPr>
        </p:nvSpPr>
        <p:spPr bwMode="auto">
          <a:xfrm>
            <a:off x="762000" y="1295400"/>
            <a:ext cx="76962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8677" name="Rectangle 5"/>
          <p:cNvSpPr>
            <a:spLocks noGrp="1" noChangeArrowheads="1"/>
          </p:cNvSpPr>
          <p:nvPr>
            <p:ph type="dt" sz="half" idx="2"/>
          </p:nvPr>
        </p:nvSpPr>
        <p:spPr bwMode="auto">
          <a:xfrm>
            <a:off x="762000" y="6391275"/>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fld id="{C5B5BB73-6403-42CB-93F1-BB494ADD1FF2}" type="datetime2">
              <a:rPr lang="en-US" smtClean="0"/>
              <a:t>Tuesday, October 01, 2013</a:t>
            </a:fld>
            <a:endParaRPr lang="en-US"/>
          </a:p>
        </p:txBody>
      </p:sp>
      <p:sp>
        <p:nvSpPr>
          <p:cNvPr id="28678" name="Rectangle 6"/>
          <p:cNvSpPr>
            <a:spLocks noGrp="1" noChangeArrowheads="1"/>
          </p:cNvSpPr>
          <p:nvPr>
            <p:ph type="ftr" sz="quarter" idx="3"/>
          </p:nvPr>
        </p:nvSpPr>
        <p:spPr bwMode="auto">
          <a:xfrm>
            <a:off x="3352800" y="6403975"/>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r>
              <a:rPr lang="en-US" smtClean="0"/>
              <a:t>J. Anderson Jr.</a:t>
            </a:r>
            <a:endParaRPr lang="en-US"/>
          </a:p>
        </p:txBody>
      </p:sp>
      <p:sp>
        <p:nvSpPr>
          <p:cNvPr id="28679" name="Rectangle 7"/>
          <p:cNvSpPr>
            <a:spLocks noGrp="1" noChangeArrowheads="1"/>
          </p:cNvSpPr>
          <p:nvPr>
            <p:ph type="sldNum" sz="quarter" idx="4"/>
          </p:nvPr>
        </p:nvSpPr>
        <p:spPr bwMode="auto">
          <a:xfrm>
            <a:off x="6858000" y="6400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fld id="{80EBFE2D-09FB-48E9-A9E2-EE8C25FCA25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sldNum="0" hdr="0"/>
  <p:txStyles>
    <p:titleStyle>
      <a:lvl1pPr algn="l" rtl="0" fontAlgn="base">
        <a:spcBef>
          <a:spcPct val="0"/>
        </a:spcBef>
        <a:spcAft>
          <a:spcPct val="0"/>
        </a:spcAft>
        <a:defRPr sz="3300">
          <a:solidFill>
            <a:schemeClr val="tx2"/>
          </a:solidFill>
          <a:latin typeface="+mj-lt"/>
          <a:ea typeface="+mj-ea"/>
          <a:cs typeface="+mj-cs"/>
        </a:defRPr>
      </a:lvl1pPr>
      <a:lvl2pPr algn="l" rtl="0" fontAlgn="base">
        <a:spcBef>
          <a:spcPct val="0"/>
        </a:spcBef>
        <a:spcAft>
          <a:spcPct val="0"/>
        </a:spcAft>
        <a:defRPr sz="3300">
          <a:solidFill>
            <a:schemeClr val="tx2"/>
          </a:solidFill>
          <a:latin typeface="Arial Black" pitchFamily="34" charset="0"/>
        </a:defRPr>
      </a:lvl2pPr>
      <a:lvl3pPr algn="l" rtl="0" fontAlgn="base">
        <a:spcBef>
          <a:spcPct val="0"/>
        </a:spcBef>
        <a:spcAft>
          <a:spcPct val="0"/>
        </a:spcAft>
        <a:defRPr sz="3300">
          <a:solidFill>
            <a:schemeClr val="tx2"/>
          </a:solidFill>
          <a:latin typeface="Arial Black" pitchFamily="34" charset="0"/>
        </a:defRPr>
      </a:lvl3pPr>
      <a:lvl4pPr algn="l" rtl="0" fontAlgn="base">
        <a:spcBef>
          <a:spcPct val="0"/>
        </a:spcBef>
        <a:spcAft>
          <a:spcPct val="0"/>
        </a:spcAft>
        <a:defRPr sz="3300">
          <a:solidFill>
            <a:schemeClr val="tx2"/>
          </a:solidFill>
          <a:latin typeface="Arial Black" pitchFamily="34" charset="0"/>
        </a:defRPr>
      </a:lvl4pPr>
      <a:lvl5pPr algn="l" rtl="0" fontAlgn="base">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p:txBody>
          <a:bodyPr/>
          <a:lstStyle/>
          <a:p>
            <a:r>
              <a:rPr lang="en-US" sz="3200" dirty="0" smtClean="0"/>
              <a:t>Accelerator Readiness Review</a:t>
            </a:r>
            <a:br>
              <a:rPr lang="en-US" sz="3200" dirty="0" smtClean="0"/>
            </a:br>
            <a:r>
              <a:rPr lang="en-US" sz="3200" dirty="0" smtClean="0"/>
              <a:t>October 2013</a:t>
            </a:r>
            <a:endParaRPr lang="en-US" sz="3200" dirty="0"/>
          </a:p>
        </p:txBody>
      </p:sp>
      <p:sp>
        <p:nvSpPr>
          <p:cNvPr id="53251" name="Rectangle 3"/>
          <p:cNvSpPr>
            <a:spLocks noGrp="1" noChangeArrowheads="1"/>
          </p:cNvSpPr>
          <p:nvPr>
            <p:ph type="subTitle" idx="1"/>
          </p:nvPr>
        </p:nvSpPr>
        <p:spPr/>
        <p:txBody>
          <a:bodyPr/>
          <a:lstStyle/>
          <a:p>
            <a:r>
              <a:rPr lang="en-US" sz="2800" dirty="0" smtClean="0"/>
              <a:t>Lessons Learned</a:t>
            </a:r>
            <a:br>
              <a:rPr lang="en-US" sz="2800" dirty="0" smtClean="0"/>
            </a:br>
            <a:r>
              <a:rPr lang="en-US" sz="2800" dirty="0" smtClean="0"/>
              <a:t>Recent Accelerator Events</a:t>
            </a:r>
            <a:br>
              <a:rPr lang="en-US" sz="2800" dirty="0" smtClean="0"/>
            </a:br>
            <a:r>
              <a:rPr lang="en-US" sz="2000" dirty="0" smtClean="0"/>
              <a:t>John Anderson Jr.</a:t>
            </a:r>
            <a:br>
              <a:rPr lang="en-US" sz="2000" dirty="0" smtClean="0"/>
            </a:br>
            <a:r>
              <a:rPr lang="en-US" sz="2000" dirty="0" smtClean="0"/>
              <a:t>AD ESH Department Head</a:t>
            </a:r>
            <a:endParaRPr lang="en-US" sz="2000"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6705600" y="6248400"/>
            <a:ext cx="1981200" cy="358811"/>
          </a:xfrm>
          <a:prstGeom prst="rect">
            <a:avLst/>
          </a:prstGeom>
        </p:spPr>
      </p:pic>
    </p:spTree>
    <p:extLst>
      <p:ext uri="{BB962C8B-B14F-4D97-AF65-F5344CB8AC3E}">
        <p14:creationId xmlns:p14="http://schemas.microsoft.com/office/powerpoint/2010/main" val="379033709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J-PARC Event</a:t>
            </a:r>
            <a:endParaRPr lang="en-US" sz="2800" dirty="0"/>
          </a:p>
        </p:txBody>
      </p:sp>
      <p:sp>
        <p:nvSpPr>
          <p:cNvPr id="3" name="Content Placeholder 2"/>
          <p:cNvSpPr>
            <a:spLocks noGrp="1"/>
          </p:cNvSpPr>
          <p:nvPr>
            <p:ph idx="1"/>
          </p:nvPr>
        </p:nvSpPr>
        <p:spPr/>
        <p:txBody>
          <a:bodyPr/>
          <a:lstStyle/>
          <a:p>
            <a:pPr>
              <a:spcBef>
                <a:spcPts val="1200"/>
              </a:spcBef>
            </a:pPr>
            <a:r>
              <a:rPr lang="en-US" sz="2000" dirty="0" smtClean="0"/>
              <a:t>High intensity beam pulse sublimated a gold target</a:t>
            </a:r>
          </a:p>
          <a:p>
            <a:pPr>
              <a:spcBef>
                <a:spcPts val="1200"/>
              </a:spcBef>
            </a:pPr>
            <a:r>
              <a:rPr lang="en-US" sz="2000" dirty="0" smtClean="0"/>
              <a:t>Radiation alarms ignored</a:t>
            </a:r>
          </a:p>
          <a:p>
            <a:pPr>
              <a:spcBef>
                <a:spcPts val="1200"/>
              </a:spcBef>
            </a:pPr>
            <a:r>
              <a:rPr lang="en-US" sz="2000" dirty="0" smtClean="0"/>
              <a:t>Contamination exited target area contaminating personnel in the adjacent experimental hall</a:t>
            </a:r>
          </a:p>
          <a:p>
            <a:pPr>
              <a:spcBef>
                <a:spcPts val="1200"/>
              </a:spcBef>
            </a:pPr>
            <a:r>
              <a:rPr lang="en-US" sz="2000" dirty="0" smtClean="0"/>
              <a:t>Exhaust ventilation fans turned on releasing contamination to the environment</a:t>
            </a:r>
          </a:p>
          <a:p>
            <a:pPr>
              <a:spcBef>
                <a:spcPts val="1200"/>
              </a:spcBef>
            </a:pPr>
            <a:endParaRPr lang="en-US" sz="2000" dirty="0"/>
          </a:p>
        </p:txBody>
      </p:sp>
      <p:sp>
        <p:nvSpPr>
          <p:cNvPr id="7"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10</a:t>
            </a:fld>
            <a:endParaRPr lang="en-US" dirty="0"/>
          </a:p>
        </p:txBody>
      </p:sp>
    </p:spTree>
    <p:extLst>
      <p:ext uri="{BB962C8B-B14F-4D97-AF65-F5344CB8AC3E}">
        <p14:creationId xmlns:p14="http://schemas.microsoft.com/office/powerpoint/2010/main" val="28813127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Fermilab Controls to J-PARC Event</a:t>
            </a:r>
            <a:endParaRPr lang="en-US" sz="2800" dirty="0"/>
          </a:p>
        </p:txBody>
      </p:sp>
      <p:sp>
        <p:nvSpPr>
          <p:cNvPr id="3" name="Content Placeholder 2"/>
          <p:cNvSpPr>
            <a:spLocks noGrp="1"/>
          </p:cNvSpPr>
          <p:nvPr>
            <p:ph idx="1"/>
          </p:nvPr>
        </p:nvSpPr>
        <p:spPr/>
        <p:txBody>
          <a:bodyPr/>
          <a:lstStyle/>
          <a:p>
            <a:pPr>
              <a:spcBef>
                <a:spcPts val="1200"/>
              </a:spcBef>
            </a:pPr>
            <a:r>
              <a:rPr lang="en-US" sz="2000" dirty="0" smtClean="0"/>
              <a:t>NuMI and </a:t>
            </a:r>
            <a:r>
              <a:rPr lang="en-US" sz="2000" dirty="0" err="1" smtClean="0"/>
              <a:t>MiniBooNE</a:t>
            </a:r>
            <a:r>
              <a:rPr lang="en-US" sz="2000" dirty="0" smtClean="0"/>
              <a:t> targets are designed for single turn extraction at full MI machine intensity</a:t>
            </a:r>
          </a:p>
          <a:p>
            <a:pPr>
              <a:spcBef>
                <a:spcPts val="1200"/>
              </a:spcBef>
            </a:pPr>
            <a:r>
              <a:rPr lang="en-US" sz="2000" dirty="0"/>
              <a:t>Switchyard 120 experimental areas, </a:t>
            </a:r>
            <a:r>
              <a:rPr lang="en-US" sz="2000" dirty="0" err="1"/>
              <a:t>MTest</a:t>
            </a:r>
            <a:r>
              <a:rPr lang="en-US" sz="2000" dirty="0"/>
              <a:t>, </a:t>
            </a:r>
            <a:r>
              <a:rPr lang="en-US" sz="2000" dirty="0" err="1"/>
              <a:t>MCenter</a:t>
            </a:r>
            <a:r>
              <a:rPr lang="en-US" sz="2000" dirty="0"/>
              <a:t>, and </a:t>
            </a:r>
            <a:r>
              <a:rPr lang="en-US" sz="2000" dirty="0" err="1" smtClean="0"/>
              <a:t>SeaQuest</a:t>
            </a:r>
            <a:r>
              <a:rPr lang="en-US" sz="2000" dirty="0" smtClean="0"/>
              <a:t> are designed for low intensity slow </a:t>
            </a:r>
            <a:r>
              <a:rPr lang="en-US" sz="2000" dirty="0"/>
              <a:t>spill </a:t>
            </a:r>
            <a:r>
              <a:rPr lang="en-US" sz="2000" dirty="0" smtClean="0"/>
              <a:t>operations</a:t>
            </a:r>
          </a:p>
          <a:p>
            <a:pPr>
              <a:spcBef>
                <a:spcPts val="1200"/>
              </a:spcBef>
            </a:pPr>
            <a:r>
              <a:rPr lang="en-US" sz="2000" dirty="0" smtClean="0"/>
              <a:t>Identified that the MI could resonantly extract all the beam in ~100 turns or ~1ms</a:t>
            </a:r>
            <a:endParaRPr lang="en-US" sz="2000" dirty="0"/>
          </a:p>
          <a:p>
            <a:pPr>
              <a:spcBef>
                <a:spcPts val="1200"/>
              </a:spcBef>
            </a:pPr>
            <a:r>
              <a:rPr lang="en-US" sz="2000"/>
              <a:t>A</a:t>
            </a:r>
            <a:r>
              <a:rPr lang="en-US" sz="2000" smtClean="0"/>
              <a:t> </a:t>
            </a:r>
            <a:r>
              <a:rPr lang="en-US" sz="2000" smtClean="0"/>
              <a:t>credited</a:t>
            </a:r>
            <a:r>
              <a:rPr lang="en-US" sz="2000" smtClean="0"/>
              <a:t> </a:t>
            </a:r>
            <a:r>
              <a:rPr lang="en-US" sz="2000" dirty="0"/>
              <a:t>interlock system </a:t>
            </a:r>
            <a:r>
              <a:rPr lang="en-US" sz="2000" dirty="0" smtClean="0"/>
              <a:t>limits </a:t>
            </a:r>
            <a:r>
              <a:rPr lang="en-US" sz="2000" dirty="0"/>
              <a:t>beam spills to once per </a:t>
            </a:r>
            <a:r>
              <a:rPr lang="en-US" sz="2000" dirty="0" smtClean="0"/>
              <a:t>minute greatly reducing </a:t>
            </a:r>
            <a:r>
              <a:rPr lang="en-US" sz="2000" dirty="0"/>
              <a:t>the potential issues associated with </a:t>
            </a:r>
            <a:r>
              <a:rPr lang="en-US" sz="2000" dirty="0" smtClean="0"/>
              <a:t>repetitive fast </a:t>
            </a:r>
            <a:r>
              <a:rPr lang="en-US" sz="2000" dirty="0"/>
              <a:t>spill </a:t>
            </a:r>
            <a:r>
              <a:rPr lang="en-US" sz="2000" dirty="0" smtClean="0"/>
              <a:t>events</a:t>
            </a:r>
          </a:p>
          <a:p>
            <a:pPr>
              <a:spcBef>
                <a:spcPts val="1200"/>
              </a:spcBef>
            </a:pPr>
            <a:r>
              <a:rPr lang="en-US" sz="2000" dirty="0" err="1" smtClean="0"/>
              <a:t>MCenter</a:t>
            </a:r>
            <a:r>
              <a:rPr lang="en-US" sz="2000" dirty="0" smtClean="0"/>
              <a:t> target has been verified capable of withstanding 5x available MI beam power</a:t>
            </a:r>
          </a:p>
          <a:p>
            <a:pPr>
              <a:spcBef>
                <a:spcPts val="1200"/>
              </a:spcBef>
            </a:pPr>
            <a:r>
              <a:rPr lang="en-US" sz="2000" dirty="0" err="1" smtClean="0"/>
              <a:t>MTest</a:t>
            </a:r>
            <a:r>
              <a:rPr lang="en-US" sz="2000" dirty="0" smtClean="0"/>
              <a:t> </a:t>
            </a:r>
            <a:r>
              <a:rPr lang="en-US" sz="2000" dirty="0"/>
              <a:t>target has been verified capable of withstanding </a:t>
            </a:r>
            <a:r>
              <a:rPr lang="en-US" sz="2000" dirty="0" smtClean="0"/>
              <a:t>150x </a:t>
            </a:r>
            <a:r>
              <a:rPr lang="en-US" sz="2000" dirty="0"/>
              <a:t>available MI beam </a:t>
            </a:r>
            <a:r>
              <a:rPr lang="en-US" sz="2000" dirty="0" smtClean="0"/>
              <a:t>power</a:t>
            </a:r>
            <a:endParaRPr lang="en-US" sz="2000" dirty="0"/>
          </a:p>
        </p:txBody>
      </p:sp>
      <p:sp>
        <p:nvSpPr>
          <p:cNvPr id="7"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11</a:t>
            </a:fld>
            <a:endParaRPr lang="en-US" dirty="0"/>
          </a:p>
        </p:txBody>
      </p:sp>
    </p:spTree>
    <p:extLst>
      <p:ext uri="{BB962C8B-B14F-4D97-AF65-F5344CB8AC3E}">
        <p14:creationId xmlns:p14="http://schemas.microsoft.com/office/powerpoint/2010/main" val="2708881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Fermilab Controls to J-PARC Event</a:t>
            </a:r>
            <a:endParaRPr lang="en-US" sz="2800" dirty="0"/>
          </a:p>
        </p:txBody>
      </p:sp>
      <p:sp>
        <p:nvSpPr>
          <p:cNvPr id="3" name="Content Placeholder 2"/>
          <p:cNvSpPr>
            <a:spLocks noGrp="1"/>
          </p:cNvSpPr>
          <p:nvPr>
            <p:ph idx="1"/>
          </p:nvPr>
        </p:nvSpPr>
        <p:spPr/>
        <p:txBody>
          <a:bodyPr/>
          <a:lstStyle/>
          <a:p>
            <a:pPr>
              <a:spcBef>
                <a:spcPts val="1200"/>
              </a:spcBef>
            </a:pPr>
            <a:r>
              <a:rPr lang="en-US" sz="2000" dirty="0" err="1" smtClean="0"/>
              <a:t>SeaQuest</a:t>
            </a:r>
            <a:r>
              <a:rPr lang="en-US" sz="2000" dirty="0" smtClean="0"/>
              <a:t> utilizes Liquid Hydrogen, Liquid Deuterium, and foil  targets</a:t>
            </a:r>
          </a:p>
          <a:p>
            <a:pPr>
              <a:spcBef>
                <a:spcPts val="1200"/>
              </a:spcBef>
            </a:pPr>
            <a:r>
              <a:rPr lang="en-US" sz="2000" dirty="0" smtClean="0"/>
              <a:t>Catastrophic target failure is already included in the safety analysis for the </a:t>
            </a:r>
            <a:r>
              <a:rPr lang="en-US" sz="2000" dirty="0"/>
              <a:t>Liquid </a:t>
            </a:r>
            <a:r>
              <a:rPr lang="en-US" sz="2000" dirty="0" smtClean="0"/>
              <a:t>Hydrogen and </a:t>
            </a:r>
            <a:r>
              <a:rPr lang="en-US" sz="2000" dirty="0"/>
              <a:t>Liquid </a:t>
            </a:r>
            <a:r>
              <a:rPr lang="en-US" sz="2000" dirty="0" smtClean="0"/>
              <a:t>Deuterium targets</a:t>
            </a:r>
          </a:p>
          <a:p>
            <a:pPr>
              <a:spcBef>
                <a:spcPts val="1200"/>
              </a:spcBef>
            </a:pPr>
            <a:r>
              <a:rPr lang="en-US" sz="2000" dirty="0" smtClean="0"/>
              <a:t>MARS results indicate the two Tungsten targets will get very hot but will not melt. Long W target 771</a:t>
            </a:r>
            <a:r>
              <a:rPr lang="en-US" sz="2000" baseline="50000" dirty="0" smtClean="0"/>
              <a:t>o</a:t>
            </a:r>
            <a:r>
              <a:rPr lang="en-US" sz="2000" dirty="0" smtClean="0"/>
              <a:t>C max temperature rise</a:t>
            </a:r>
          </a:p>
          <a:p>
            <a:pPr>
              <a:spcBef>
                <a:spcPts val="1200"/>
              </a:spcBef>
            </a:pPr>
            <a:r>
              <a:rPr lang="en-US" sz="2000" dirty="0" smtClean="0"/>
              <a:t>Modeled J-PARC target with MARS as a cross check to current modeling efforts.  With limited information available, would </a:t>
            </a:r>
            <a:r>
              <a:rPr lang="en-US" sz="2000" dirty="0"/>
              <a:t>predict </a:t>
            </a:r>
            <a:r>
              <a:rPr lang="en-US" sz="2000" dirty="0" smtClean="0"/>
              <a:t>~3100</a:t>
            </a:r>
            <a:r>
              <a:rPr lang="en-US" sz="2000" baseline="50000" dirty="0" smtClean="0"/>
              <a:t>o</a:t>
            </a:r>
            <a:r>
              <a:rPr lang="en-US" sz="2000" dirty="0" smtClean="0"/>
              <a:t>C temperature rise. Gold boiling point 2856</a:t>
            </a:r>
            <a:r>
              <a:rPr lang="en-US" sz="2000" baseline="50000" dirty="0" smtClean="0"/>
              <a:t>o</a:t>
            </a:r>
            <a:r>
              <a:rPr lang="en-US" sz="2000" dirty="0" smtClean="0"/>
              <a:t>C</a:t>
            </a:r>
          </a:p>
          <a:p>
            <a:pPr>
              <a:spcBef>
                <a:spcPts val="1200"/>
              </a:spcBef>
            </a:pPr>
            <a:r>
              <a:rPr lang="en-US" sz="2000" dirty="0" smtClean="0"/>
              <a:t>Operations Department reviewed J-PARC response to alarms to look for gaps in Fermilab response to alarms and lessons learned for MCR operators</a:t>
            </a:r>
            <a:endParaRPr lang="en-US" sz="2000" dirty="0"/>
          </a:p>
        </p:txBody>
      </p:sp>
      <p:sp>
        <p:nvSpPr>
          <p:cNvPr id="7"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12</a:t>
            </a:fld>
            <a:endParaRPr lang="en-US" dirty="0"/>
          </a:p>
        </p:txBody>
      </p:sp>
    </p:spTree>
    <p:extLst>
      <p:ext uri="{BB962C8B-B14F-4D97-AF65-F5344CB8AC3E}">
        <p14:creationId xmlns:p14="http://schemas.microsoft.com/office/powerpoint/2010/main" val="4215441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SNS Event</a:t>
            </a:r>
            <a:endParaRPr lang="en-US" sz="2800" dirty="0"/>
          </a:p>
        </p:txBody>
      </p:sp>
      <p:sp>
        <p:nvSpPr>
          <p:cNvPr id="3" name="Content Placeholder 2"/>
          <p:cNvSpPr>
            <a:spLocks noGrp="1"/>
          </p:cNvSpPr>
          <p:nvPr>
            <p:ph idx="1"/>
          </p:nvPr>
        </p:nvSpPr>
        <p:spPr/>
        <p:txBody>
          <a:bodyPr/>
          <a:lstStyle/>
          <a:p>
            <a:pPr>
              <a:spcBef>
                <a:spcPts val="1200"/>
              </a:spcBef>
            </a:pPr>
            <a:r>
              <a:rPr lang="en-US" sz="2000" dirty="0" smtClean="0"/>
              <a:t>Power supply upgrade performed to replace single 24v power supplies with dual </a:t>
            </a:r>
            <a:r>
              <a:rPr lang="en-US" sz="2000" dirty="0"/>
              <a:t>redundant power </a:t>
            </a:r>
            <a:r>
              <a:rPr lang="en-US" sz="2000" dirty="0" smtClean="0"/>
              <a:t>supplies</a:t>
            </a:r>
          </a:p>
          <a:p>
            <a:pPr>
              <a:spcBef>
                <a:spcPts val="1200"/>
              </a:spcBef>
            </a:pPr>
            <a:r>
              <a:rPr lang="en-US" sz="2000" dirty="0"/>
              <a:t>Jumper </a:t>
            </a:r>
            <a:r>
              <a:rPr lang="en-US" sz="2000" dirty="0" smtClean="0"/>
              <a:t>designed </a:t>
            </a:r>
            <a:r>
              <a:rPr lang="en-US" sz="2000" dirty="0"/>
              <a:t>to tie common portion of bus to ground portion of bus improperly </a:t>
            </a:r>
            <a:r>
              <a:rPr lang="en-US" sz="2000" dirty="0" smtClean="0"/>
              <a:t>inserted</a:t>
            </a:r>
          </a:p>
          <a:p>
            <a:pPr>
              <a:spcBef>
                <a:spcPts val="1200"/>
              </a:spcBef>
            </a:pPr>
            <a:r>
              <a:rPr lang="en-US" sz="2000" dirty="0" smtClean="0"/>
              <a:t>Post </a:t>
            </a:r>
            <a:r>
              <a:rPr lang="en-US" sz="2000" dirty="0"/>
              <a:t>maintenance testing failed to identify </a:t>
            </a:r>
            <a:r>
              <a:rPr lang="en-US" sz="2000" dirty="0" smtClean="0"/>
              <a:t>issue</a:t>
            </a:r>
          </a:p>
          <a:p>
            <a:pPr>
              <a:spcBef>
                <a:spcPts val="1200"/>
              </a:spcBef>
            </a:pPr>
            <a:r>
              <a:rPr lang="en-US" sz="2000" dirty="0"/>
              <a:t>The ungrounded common legs floated to ~ 16 Volts, well above “safe signal” voltage threshold, making segment nonfunctional</a:t>
            </a:r>
          </a:p>
        </p:txBody>
      </p:sp>
      <p:sp>
        <p:nvSpPr>
          <p:cNvPr id="7"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13</a:t>
            </a:fld>
            <a:endParaRPr lang="en-US" dirty="0"/>
          </a:p>
        </p:txBody>
      </p:sp>
    </p:spTree>
    <p:extLst>
      <p:ext uri="{BB962C8B-B14F-4D97-AF65-F5344CB8AC3E}">
        <p14:creationId xmlns:p14="http://schemas.microsoft.com/office/powerpoint/2010/main" val="23922645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Fermilab Controls to SNS </a:t>
            </a:r>
            <a:r>
              <a:rPr lang="en-US" sz="2800" dirty="0" smtClean="0"/>
              <a:t>Event</a:t>
            </a:r>
            <a:endParaRPr lang="en-US" sz="2800" dirty="0"/>
          </a:p>
        </p:txBody>
      </p:sp>
      <p:sp>
        <p:nvSpPr>
          <p:cNvPr id="3" name="Content Placeholder 2"/>
          <p:cNvSpPr>
            <a:spLocks noGrp="1"/>
          </p:cNvSpPr>
          <p:nvPr>
            <p:ph idx="1"/>
          </p:nvPr>
        </p:nvSpPr>
        <p:spPr/>
        <p:txBody>
          <a:bodyPr/>
          <a:lstStyle/>
          <a:p>
            <a:pPr>
              <a:spcBef>
                <a:spcPts val="1200"/>
              </a:spcBef>
            </a:pPr>
            <a:r>
              <a:rPr lang="en-US" sz="2000" dirty="0" smtClean="0"/>
              <a:t>Interlock change requests utilized to track interlock system changes</a:t>
            </a:r>
          </a:p>
          <a:p>
            <a:pPr>
              <a:spcBef>
                <a:spcPts val="1200"/>
              </a:spcBef>
            </a:pPr>
            <a:r>
              <a:rPr lang="en-US" sz="2000" dirty="0" smtClean="0"/>
              <a:t>Change request initiated by RSO, reviewed by the Interlock Engineer, approved by AD ESH Department Head </a:t>
            </a:r>
          </a:p>
          <a:p>
            <a:pPr>
              <a:spcBef>
                <a:spcPts val="1200"/>
              </a:spcBef>
            </a:pPr>
            <a:r>
              <a:rPr lang="en-US" sz="2000" dirty="0" smtClean="0"/>
              <a:t>Identifies when independent review by ESH&amp;Q Section is required</a:t>
            </a:r>
          </a:p>
          <a:p>
            <a:pPr>
              <a:spcBef>
                <a:spcPts val="1200"/>
              </a:spcBef>
            </a:pPr>
            <a:r>
              <a:rPr lang="en-US" sz="2000" dirty="0" smtClean="0"/>
              <a:t>Screened for potential USI determination </a:t>
            </a:r>
            <a:r>
              <a:rPr lang="en-US" sz="2000" dirty="0"/>
              <a:t>by AD ESH Department </a:t>
            </a:r>
            <a:r>
              <a:rPr lang="en-US" sz="2000" dirty="0" smtClean="0"/>
              <a:t>Head</a:t>
            </a:r>
          </a:p>
          <a:p>
            <a:pPr>
              <a:spcBef>
                <a:spcPts val="1200"/>
              </a:spcBef>
            </a:pPr>
            <a:r>
              <a:rPr lang="en-US" sz="2000" dirty="0" smtClean="0"/>
              <a:t>Interlock system components are kept locked</a:t>
            </a:r>
          </a:p>
          <a:p>
            <a:pPr>
              <a:spcBef>
                <a:spcPts val="1200"/>
              </a:spcBef>
            </a:pPr>
            <a:r>
              <a:rPr lang="en-US" sz="2000" dirty="0" smtClean="0"/>
              <a:t>Access keys only available to members of the AD ESH Department Interlock Group</a:t>
            </a:r>
          </a:p>
          <a:p>
            <a:pPr>
              <a:spcBef>
                <a:spcPts val="1200"/>
              </a:spcBef>
            </a:pPr>
            <a:r>
              <a:rPr lang="en-US" sz="2000" dirty="0" smtClean="0"/>
              <a:t>Awaiting further information from SNS to better understand if additional actions are warranted</a:t>
            </a:r>
            <a:endParaRPr lang="en-US" sz="2000" dirty="0"/>
          </a:p>
        </p:txBody>
      </p:sp>
      <p:sp>
        <p:nvSpPr>
          <p:cNvPr id="7"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14</a:t>
            </a:fld>
            <a:endParaRPr lang="en-US" dirty="0"/>
          </a:p>
        </p:txBody>
      </p:sp>
    </p:spTree>
    <p:extLst>
      <p:ext uri="{BB962C8B-B14F-4D97-AF65-F5344CB8AC3E}">
        <p14:creationId xmlns:p14="http://schemas.microsoft.com/office/powerpoint/2010/main" val="17387733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Questions</a:t>
            </a:r>
            <a:endParaRPr lang="en-US" dirty="0"/>
          </a:p>
        </p:txBody>
      </p:sp>
      <p:sp>
        <p:nvSpPr>
          <p:cNvPr id="7" name="Rectangle 3"/>
          <p:cNvSpPr txBox="1">
            <a:spLocks noChangeArrowheads="1"/>
          </p:cNvSpPr>
          <p:nvPr/>
        </p:nvSpPr>
        <p:spPr bwMode="auto">
          <a:xfrm>
            <a:off x="762000" y="1828800"/>
            <a:ext cx="76962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marL="0" indent="0" algn="ctr">
              <a:buNone/>
            </a:pPr>
            <a:r>
              <a:rPr lang="en-US" sz="25000" dirty="0" smtClean="0">
                <a:solidFill>
                  <a:schemeClr val="tx2">
                    <a:lumMod val="75000"/>
                  </a:schemeClr>
                </a:solidFill>
              </a:rPr>
              <a:t>?</a:t>
            </a:r>
            <a:endParaRPr lang="en-US" sz="25000" dirty="0">
              <a:solidFill>
                <a:schemeClr val="tx2">
                  <a:lumMod val="75000"/>
                </a:schemeClr>
              </a:solidFill>
            </a:endParaRPr>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15</a:t>
            </a:fld>
            <a:endParaRPr lang="en-US" dirty="0"/>
          </a:p>
        </p:txBody>
      </p:sp>
    </p:spTree>
    <p:extLst>
      <p:ext uri="{BB962C8B-B14F-4D97-AF65-F5344CB8AC3E}">
        <p14:creationId xmlns:p14="http://schemas.microsoft.com/office/powerpoint/2010/main" val="4201585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Outline</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eaLnBrk="1" hangingPunct="1">
              <a:spcBef>
                <a:spcPts val="0"/>
              </a:spcBef>
              <a:spcAft>
                <a:spcPts val="800"/>
              </a:spcAft>
            </a:pPr>
            <a:r>
              <a:rPr lang="en-US" sz="2000" dirty="0" smtClean="0"/>
              <a:t>Lessons Learned</a:t>
            </a:r>
          </a:p>
          <a:p>
            <a:pPr eaLnBrk="1" hangingPunct="1">
              <a:spcBef>
                <a:spcPts val="0"/>
              </a:spcBef>
              <a:spcAft>
                <a:spcPts val="800"/>
              </a:spcAft>
            </a:pPr>
            <a:r>
              <a:rPr lang="en-US" sz="2000" dirty="0" smtClean="0"/>
              <a:t>LANSCE Event</a:t>
            </a:r>
          </a:p>
          <a:p>
            <a:pPr eaLnBrk="1" hangingPunct="1">
              <a:spcBef>
                <a:spcPts val="0"/>
              </a:spcBef>
              <a:spcAft>
                <a:spcPts val="800"/>
              </a:spcAft>
            </a:pPr>
            <a:r>
              <a:rPr lang="en-US" sz="2000" dirty="0" smtClean="0"/>
              <a:t>NSLS II Event</a:t>
            </a:r>
          </a:p>
          <a:p>
            <a:pPr eaLnBrk="1" hangingPunct="1">
              <a:spcBef>
                <a:spcPts val="0"/>
              </a:spcBef>
              <a:spcAft>
                <a:spcPts val="800"/>
              </a:spcAft>
            </a:pPr>
            <a:r>
              <a:rPr lang="en-US" sz="2000" dirty="0" smtClean="0"/>
              <a:t>SLAC Event</a:t>
            </a:r>
          </a:p>
          <a:p>
            <a:pPr eaLnBrk="1" hangingPunct="1">
              <a:spcBef>
                <a:spcPts val="0"/>
              </a:spcBef>
              <a:spcAft>
                <a:spcPts val="800"/>
              </a:spcAft>
            </a:pPr>
            <a:r>
              <a:rPr lang="en-US" sz="2000" dirty="0" smtClean="0"/>
              <a:t>J-PARC Event</a:t>
            </a:r>
          </a:p>
          <a:p>
            <a:pPr eaLnBrk="1" hangingPunct="1">
              <a:spcBef>
                <a:spcPts val="0"/>
              </a:spcBef>
              <a:spcAft>
                <a:spcPts val="800"/>
              </a:spcAft>
            </a:pPr>
            <a:r>
              <a:rPr lang="en-US" sz="2000" dirty="0" smtClean="0"/>
              <a:t>SNS Event</a:t>
            </a:r>
          </a:p>
          <a:p>
            <a:pPr eaLnBrk="1" hangingPunct="1">
              <a:spcBef>
                <a:spcPts val="0"/>
              </a:spcBef>
              <a:spcAft>
                <a:spcPts val="800"/>
              </a:spcAft>
            </a:pPr>
            <a:r>
              <a:rPr lang="en-US" sz="2000" dirty="0" smtClean="0"/>
              <a:t>Questions</a:t>
            </a:r>
          </a:p>
          <a:p>
            <a:pPr eaLnBrk="1" hangingPunct="1">
              <a:spcBef>
                <a:spcPts val="0"/>
              </a:spcBef>
              <a:spcAft>
                <a:spcPts val="800"/>
              </a:spcAft>
            </a:pPr>
            <a:endParaRPr lang="en-US" sz="2000"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2</a:t>
            </a:fld>
            <a:endParaRPr lang="en-US" dirty="0"/>
          </a:p>
        </p:txBody>
      </p:sp>
    </p:spTree>
    <p:extLst>
      <p:ext uri="{BB962C8B-B14F-4D97-AF65-F5344CB8AC3E}">
        <p14:creationId xmlns:p14="http://schemas.microsoft.com/office/powerpoint/2010/main" val="1616348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Lessons Learned</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eaLnBrk="1" hangingPunct="1">
              <a:spcBef>
                <a:spcPts val="0"/>
              </a:spcBef>
              <a:spcAft>
                <a:spcPts val="800"/>
              </a:spcAft>
            </a:pPr>
            <a:endParaRPr lang="en-US" sz="2000" dirty="0" smtClean="0"/>
          </a:p>
          <a:p>
            <a:pPr eaLnBrk="1" hangingPunct="1">
              <a:spcBef>
                <a:spcPts val="0"/>
              </a:spcBef>
              <a:spcAft>
                <a:spcPts val="800"/>
              </a:spcAft>
            </a:pPr>
            <a:r>
              <a:rPr lang="en-US" sz="2000" dirty="0" smtClean="0"/>
              <a:t>Established Lessons Learned Program</a:t>
            </a:r>
          </a:p>
          <a:p>
            <a:pPr eaLnBrk="1" hangingPunct="1">
              <a:spcBef>
                <a:spcPts val="0"/>
              </a:spcBef>
              <a:spcAft>
                <a:spcPts val="800"/>
              </a:spcAft>
            </a:pPr>
            <a:r>
              <a:rPr lang="en-US" sz="2000" dirty="0" smtClean="0"/>
              <a:t>Review both internal and external events to identify lessons learned to be shared throughout the laboratory or externally with other US DOE Laboratories</a:t>
            </a:r>
          </a:p>
          <a:p>
            <a:pPr eaLnBrk="1" hangingPunct="1">
              <a:spcBef>
                <a:spcPts val="0"/>
              </a:spcBef>
              <a:spcAft>
                <a:spcPts val="800"/>
              </a:spcAft>
            </a:pPr>
            <a:r>
              <a:rPr lang="en-US" sz="2000" dirty="0" smtClean="0"/>
              <a:t>On-Line Searchable Lessons Learned Database</a:t>
            </a:r>
          </a:p>
          <a:p>
            <a:pPr eaLnBrk="1" hangingPunct="1">
              <a:spcBef>
                <a:spcPts val="0"/>
              </a:spcBef>
              <a:spcAft>
                <a:spcPts val="800"/>
              </a:spcAft>
            </a:pPr>
            <a:r>
              <a:rPr lang="en-US" sz="2000" dirty="0" smtClean="0"/>
              <a:t>Disseminate lessons learned primarily via e-mail distribution lists to affected work groups</a:t>
            </a:r>
          </a:p>
          <a:p>
            <a:pPr eaLnBrk="1" hangingPunct="1">
              <a:spcBef>
                <a:spcPts val="0"/>
              </a:spcBef>
              <a:spcAft>
                <a:spcPts val="800"/>
              </a:spcAft>
            </a:pPr>
            <a:r>
              <a:rPr lang="en-US" sz="2000" dirty="0" smtClean="0"/>
              <a:t>Discussed at FESHCom Committee and subcommittee meetings</a:t>
            </a:r>
          </a:p>
          <a:p>
            <a:pPr eaLnBrk="1" hangingPunct="1">
              <a:spcBef>
                <a:spcPts val="0"/>
              </a:spcBef>
              <a:spcAft>
                <a:spcPts val="800"/>
              </a:spcAft>
            </a:pPr>
            <a:endParaRPr lang="en-US" sz="2000" dirty="0" smtClean="0"/>
          </a:p>
          <a:p>
            <a:pPr eaLnBrk="1" hangingPunct="1">
              <a:spcBef>
                <a:spcPts val="0"/>
              </a:spcBef>
              <a:spcAft>
                <a:spcPts val="800"/>
              </a:spcAft>
            </a:pPr>
            <a:endParaRPr lang="en-US" sz="2000" dirty="0" smtClean="0"/>
          </a:p>
          <a:p>
            <a:pPr eaLnBrk="1" hangingPunct="1">
              <a:spcBef>
                <a:spcPts val="0"/>
              </a:spcBef>
              <a:spcAft>
                <a:spcPts val="800"/>
              </a:spcAft>
            </a:pPr>
            <a:endParaRPr lang="en-US" sz="2000"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3</a:t>
            </a:fld>
            <a:endParaRPr lang="en-US" dirty="0"/>
          </a:p>
        </p:txBody>
      </p:sp>
    </p:spTree>
    <p:extLst>
      <p:ext uri="{BB962C8B-B14F-4D97-AF65-F5344CB8AC3E}">
        <p14:creationId xmlns:p14="http://schemas.microsoft.com/office/powerpoint/2010/main" val="24320913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LANSCE Event</a:t>
            </a:r>
            <a:endParaRPr lang="en-US" sz="2800" dirty="0"/>
          </a:p>
        </p:txBody>
      </p:sp>
      <p:sp>
        <p:nvSpPr>
          <p:cNvPr id="3" name="Content Placeholder 2"/>
          <p:cNvSpPr>
            <a:spLocks noGrp="1"/>
          </p:cNvSpPr>
          <p:nvPr>
            <p:ph idx="1"/>
          </p:nvPr>
        </p:nvSpPr>
        <p:spPr/>
        <p:txBody>
          <a:bodyPr/>
          <a:lstStyle/>
          <a:p>
            <a:pPr>
              <a:spcBef>
                <a:spcPts val="1200"/>
              </a:spcBef>
            </a:pPr>
            <a:r>
              <a:rPr lang="en-US" sz="2000" dirty="0" smtClean="0"/>
              <a:t>Contamination was found on </a:t>
            </a:r>
            <a:r>
              <a:rPr lang="en-US" sz="2000" dirty="0"/>
              <a:t>an individual </a:t>
            </a:r>
            <a:r>
              <a:rPr lang="en-US" sz="2000" dirty="0" smtClean="0"/>
              <a:t>at the Lujan </a:t>
            </a:r>
            <a:r>
              <a:rPr lang="en-US" sz="2000" dirty="0"/>
              <a:t>Center at </a:t>
            </a:r>
            <a:r>
              <a:rPr lang="en-US" sz="2000" dirty="0" smtClean="0"/>
              <a:t>LANSCE.</a:t>
            </a:r>
          </a:p>
          <a:p>
            <a:pPr>
              <a:spcBef>
                <a:spcPts val="1200"/>
              </a:spcBef>
            </a:pPr>
            <a:r>
              <a:rPr lang="en-US" sz="2000" dirty="0"/>
              <a:t>Technetium 99 </a:t>
            </a:r>
            <a:r>
              <a:rPr lang="en-US" sz="2000" dirty="0" smtClean="0"/>
              <a:t>sample was the likely </a:t>
            </a:r>
            <a:r>
              <a:rPr lang="en-US" sz="2000" dirty="0"/>
              <a:t>source</a:t>
            </a:r>
          </a:p>
          <a:p>
            <a:pPr>
              <a:spcBef>
                <a:spcPts val="1200"/>
              </a:spcBef>
            </a:pPr>
            <a:r>
              <a:rPr lang="en-US" sz="2000" dirty="0" smtClean="0"/>
              <a:t>Skin </a:t>
            </a:r>
            <a:r>
              <a:rPr lang="en-US" sz="2000" dirty="0"/>
              <a:t>and clothing contamination verified</a:t>
            </a:r>
          </a:p>
          <a:p>
            <a:pPr>
              <a:spcBef>
                <a:spcPts val="1200"/>
              </a:spcBef>
            </a:pPr>
            <a:r>
              <a:rPr lang="en-US" sz="2000" dirty="0" smtClean="0"/>
              <a:t>Spread </a:t>
            </a:r>
            <a:r>
              <a:rPr lang="en-US" sz="2000" dirty="0"/>
              <a:t>off Laboratory</a:t>
            </a:r>
          </a:p>
          <a:p>
            <a:pPr lvl="1"/>
            <a:r>
              <a:rPr lang="en-US" sz="1800" dirty="0" smtClean="0"/>
              <a:t>Arizona</a:t>
            </a:r>
            <a:endParaRPr lang="en-US" sz="1800" dirty="0"/>
          </a:p>
          <a:p>
            <a:pPr lvl="1"/>
            <a:r>
              <a:rPr lang="en-US" sz="1800" dirty="0" smtClean="0"/>
              <a:t>Numerous </a:t>
            </a:r>
            <a:r>
              <a:rPr lang="en-US" sz="1800" dirty="0"/>
              <a:t>homes and businesses</a:t>
            </a:r>
          </a:p>
          <a:p>
            <a:pPr>
              <a:spcBef>
                <a:spcPts val="1200"/>
              </a:spcBef>
            </a:pPr>
            <a:r>
              <a:rPr lang="en-US" sz="2000" dirty="0" smtClean="0"/>
              <a:t>Extensive </a:t>
            </a:r>
            <a:r>
              <a:rPr lang="en-US" sz="2000" dirty="0"/>
              <a:t>effort to decontaminate off-site areas</a:t>
            </a:r>
          </a:p>
          <a:p>
            <a:pPr>
              <a:spcBef>
                <a:spcPts val="1200"/>
              </a:spcBef>
            </a:pPr>
            <a:r>
              <a:rPr lang="en-US" sz="2000" dirty="0" smtClean="0"/>
              <a:t>Very </a:t>
            </a:r>
            <a:r>
              <a:rPr lang="en-US" sz="2000" dirty="0"/>
              <a:t>difficult to manage</a:t>
            </a:r>
          </a:p>
          <a:p>
            <a:pPr lvl="1"/>
            <a:r>
              <a:rPr lang="en-US" sz="1800" dirty="0" smtClean="0"/>
              <a:t>~</a:t>
            </a:r>
            <a:r>
              <a:rPr lang="en-US" sz="1800" dirty="0"/>
              <a:t>175 laboratory personnel involved</a:t>
            </a:r>
          </a:p>
          <a:p>
            <a:pPr lvl="1"/>
            <a:r>
              <a:rPr lang="en-US" sz="1800" dirty="0" smtClean="0"/>
              <a:t>Weeks </a:t>
            </a:r>
            <a:r>
              <a:rPr lang="en-US" sz="1800" dirty="0"/>
              <a:t>to clean up ER-1</a:t>
            </a:r>
          </a:p>
        </p:txBody>
      </p:sp>
      <p:sp>
        <p:nvSpPr>
          <p:cNvPr id="7"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4</a:t>
            </a:fld>
            <a:endParaRPr lang="en-US" dirty="0"/>
          </a:p>
        </p:txBody>
      </p:sp>
    </p:spTree>
    <p:extLst>
      <p:ext uri="{BB962C8B-B14F-4D97-AF65-F5344CB8AC3E}">
        <p14:creationId xmlns:p14="http://schemas.microsoft.com/office/powerpoint/2010/main" val="2362580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Fermilab Controls to LANSCE Event</a:t>
            </a:r>
            <a:endParaRPr lang="en-US" sz="2800" dirty="0"/>
          </a:p>
        </p:txBody>
      </p:sp>
      <p:sp>
        <p:nvSpPr>
          <p:cNvPr id="3" name="Content Placeholder 2"/>
          <p:cNvSpPr>
            <a:spLocks noGrp="1"/>
          </p:cNvSpPr>
          <p:nvPr>
            <p:ph idx="1"/>
          </p:nvPr>
        </p:nvSpPr>
        <p:spPr/>
        <p:txBody>
          <a:bodyPr/>
          <a:lstStyle/>
          <a:p>
            <a:pPr>
              <a:spcBef>
                <a:spcPts val="1200"/>
              </a:spcBef>
            </a:pPr>
            <a:r>
              <a:rPr lang="en-US" sz="2000" dirty="0" smtClean="0"/>
              <a:t>Fermilab rarely irradiates sample materials</a:t>
            </a:r>
          </a:p>
          <a:p>
            <a:pPr>
              <a:spcBef>
                <a:spcPts val="1200"/>
              </a:spcBef>
            </a:pPr>
            <a:r>
              <a:rPr lang="en-US" sz="2000" dirty="0" smtClean="0"/>
              <a:t>When sample materials are irradiated, materials are controlled by the Division/Section/Center (D/S/C) Radiation Safety Officer (RSO) and radiological control staff</a:t>
            </a:r>
          </a:p>
          <a:p>
            <a:pPr>
              <a:spcBef>
                <a:spcPts val="1200"/>
              </a:spcBef>
            </a:pPr>
            <a:r>
              <a:rPr lang="en-US" sz="2000" dirty="0" smtClean="0"/>
              <a:t>Experimenters are not allowed to move materials from the irradiation area to holding or shipping areas</a:t>
            </a:r>
          </a:p>
          <a:p>
            <a:pPr>
              <a:spcBef>
                <a:spcPts val="1200"/>
              </a:spcBef>
            </a:pPr>
            <a:r>
              <a:rPr lang="en-US" sz="2000" dirty="0" smtClean="0"/>
              <a:t>Radiological control staff verifies receiving institution licensing before shipping materials to off site facilities</a:t>
            </a:r>
          </a:p>
          <a:p>
            <a:pPr>
              <a:spcBef>
                <a:spcPts val="1200"/>
              </a:spcBef>
            </a:pPr>
            <a:r>
              <a:rPr lang="en-US" sz="2000" dirty="0" smtClean="0"/>
              <a:t>Material shipments are done in accordance with DOT requirements</a:t>
            </a:r>
            <a:endParaRPr lang="en-US" sz="2000" dirty="0"/>
          </a:p>
        </p:txBody>
      </p:sp>
      <p:sp>
        <p:nvSpPr>
          <p:cNvPr id="7"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5</a:t>
            </a:fld>
            <a:endParaRPr lang="en-US" dirty="0"/>
          </a:p>
        </p:txBody>
      </p:sp>
    </p:spTree>
    <p:extLst>
      <p:ext uri="{BB962C8B-B14F-4D97-AF65-F5344CB8AC3E}">
        <p14:creationId xmlns:p14="http://schemas.microsoft.com/office/powerpoint/2010/main" val="153803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Brookhaven NSLS II Event</a:t>
            </a:r>
            <a:endParaRPr lang="en-US" sz="2800" dirty="0"/>
          </a:p>
        </p:txBody>
      </p:sp>
      <p:sp>
        <p:nvSpPr>
          <p:cNvPr id="3" name="Content Placeholder 2"/>
          <p:cNvSpPr>
            <a:spLocks noGrp="1"/>
          </p:cNvSpPr>
          <p:nvPr>
            <p:ph idx="1"/>
          </p:nvPr>
        </p:nvSpPr>
        <p:spPr>
          <a:xfrm>
            <a:off x="762000" y="1219200"/>
            <a:ext cx="7696200" cy="4876800"/>
          </a:xfrm>
        </p:spPr>
        <p:txBody>
          <a:bodyPr/>
          <a:lstStyle/>
          <a:p>
            <a:pPr>
              <a:spcBef>
                <a:spcPts val="1200"/>
              </a:spcBef>
            </a:pPr>
            <a:r>
              <a:rPr lang="en-US" sz="2000" dirty="0" smtClean="0"/>
              <a:t>Linac beam commissioning was being performed at approximately ½ design energy</a:t>
            </a:r>
          </a:p>
          <a:p>
            <a:pPr>
              <a:spcBef>
                <a:spcPts val="1200"/>
              </a:spcBef>
            </a:pPr>
            <a:r>
              <a:rPr lang="en-US" sz="2000" dirty="0" smtClean="0"/>
              <a:t>A bend magnet designed to steer the beam to an absorber was being operated at full field</a:t>
            </a:r>
          </a:p>
          <a:p>
            <a:pPr>
              <a:spcBef>
                <a:spcPts val="1200"/>
              </a:spcBef>
            </a:pPr>
            <a:r>
              <a:rPr lang="en-US" sz="2000" dirty="0" smtClean="0"/>
              <a:t>The combination of the reduced beam energy and magnet at full field allowed beam to inadvertently be steered around a shielding block onto a concrete wall separating the Linac from the storage ring that was under construction</a:t>
            </a:r>
          </a:p>
          <a:p>
            <a:pPr>
              <a:spcBef>
                <a:spcPts val="1200"/>
              </a:spcBef>
            </a:pPr>
            <a:r>
              <a:rPr lang="en-US" sz="2000" dirty="0" smtClean="0"/>
              <a:t>Radiation monitors were on the concrete wall in the construction area</a:t>
            </a:r>
          </a:p>
          <a:p>
            <a:pPr>
              <a:spcBef>
                <a:spcPts val="1200"/>
              </a:spcBef>
            </a:pPr>
            <a:r>
              <a:rPr lang="en-US" sz="2000" dirty="0" smtClean="0"/>
              <a:t>Radiation monitors do not appear to have been monitored or interlocked</a:t>
            </a:r>
          </a:p>
          <a:p>
            <a:pPr>
              <a:spcBef>
                <a:spcPts val="1200"/>
              </a:spcBef>
            </a:pPr>
            <a:r>
              <a:rPr lang="en-US" sz="2000" dirty="0" smtClean="0"/>
              <a:t>Monitors in alarm discovered by person passing through the construction area</a:t>
            </a:r>
          </a:p>
        </p:txBody>
      </p:sp>
      <p:sp>
        <p:nvSpPr>
          <p:cNvPr id="7"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6</a:t>
            </a:fld>
            <a:endParaRPr lang="en-US" dirty="0"/>
          </a:p>
        </p:txBody>
      </p:sp>
    </p:spTree>
    <p:extLst>
      <p:ext uri="{BB962C8B-B14F-4D97-AF65-F5344CB8AC3E}">
        <p14:creationId xmlns:p14="http://schemas.microsoft.com/office/powerpoint/2010/main" val="2727041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41132"/>
            <a:ext cx="7696200" cy="609600"/>
          </a:xfrm>
        </p:spPr>
        <p:txBody>
          <a:bodyPr/>
          <a:lstStyle/>
          <a:p>
            <a:r>
              <a:rPr lang="en-US" sz="2800" dirty="0" smtClean="0"/>
              <a:t>Fermilab Controls to </a:t>
            </a:r>
            <a:br>
              <a:rPr lang="en-US" sz="2800" dirty="0" smtClean="0"/>
            </a:br>
            <a:r>
              <a:rPr lang="en-US" sz="2800" dirty="0" smtClean="0"/>
              <a:t>Brookhaven NSLS II Event</a:t>
            </a:r>
            <a:endParaRPr lang="en-US" sz="2800" dirty="0"/>
          </a:p>
        </p:txBody>
      </p:sp>
      <p:sp>
        <p:nvSpPr>
          <p:cNvPr id="3" name="Content Placeholder 2"/>
          <p:cNvSpPr>
            <a:spLocks noGrp="1"/>
          </p:cNvSpPr>
          <p:nvPr>
            <p:ph idx="1"/>
          </p:nvPr>
        </p:nvSpPr>
        <p:spPr/>
        <p:txBody>
          <a:bodyPr/>
          <a:lstStyle/>
          <a:p>
            <a:pPr>
              <a:spcBef>
                <a:spcPts val="600"/>
              </a:spcBef>
            </a:pPr>
            <a:r>
              <a:rPr lang="en-US" sz="2000" dirty="0" smtClean="0"/>
              <a:t>Fermilab routinely uses radiation monitors to protect employees and the public from beamline operations</a:t>
            </a:r>
          </a:p>
          <a:p>
            <a:pPr>
              <a:spcBef>
                <a:spcPts val="600"/>
              </a:spcBef>
            </a:pPr>
            <a:r>
              <a:rPr lang="en-US" sz="2000" dirty="0" smtClean="0"/>
              <a:t>Radiation monitors are connected to the </a:t>
            </a:r>
            <a:r>
              <a:rPr lang="en-US" sz="2000" dirty="0"/>
              <a:t>MUX monitoring </a:t>
            </a:r>
            <a:r>
              <a:rPr lang="en-US" sz="2000" dirty="0" smtClean="0"/>
              <a:t>network and Accelerator </a:t>
            </a:r>
            <a:r>
              <a:rPr lang="en-US" sz="2000" dirty="0"/>
              <a:t>C</a:t>
            </a:r>
            <a:r>
              <a:rPr lang="en-US" sz="2000" dirty="0" smtClean="0"/>
              <a:t>ontrol System</a:t>
            </a:r>
            <a:r>
              <a:rPr lang="en-US" sz="2000" dirty="0"/>
              <a:t> </a:t>
            </a:r>
            <a:r>
              <a:rPr lang="en-US" sz="2000" dirty="0" smtClean="0"/>
              <a:t>to allow for remote monitoring</a:t>
            </a:r>
          </a:p>
          <a:p>
            <a:pPr>
              <a:spcBef>
                <a:spcPts val="600"/>
              </a:spcBef>
            </a:pPr>
            <a:r>
              <a:rPr lang="en-US" sz="2000" dirty="0" smtClean="0"/>
              <a:t>Radiation monitors used for the protection of untrained personal are interlocked to the Radiation Safety Interlock System to initiate an automatic shutdown of the accelerator when off normal events are detected</a:t>
            </a:r>
          </a:p>
          <a:p>
            <a:pPr>
              <a:spcBef>
                <a:spcPts val="600"/>
              </a:spcBef>
            </a:pPr>
            <a:r>
              <a:rPr lang="en-US" sz="2000" dirty="0" smtClean="0"/>
              <a:t>Modular design of Radiation Safety Interlock Systems allow additional interlocked detectors to be easily integrated into the system on an as needed basis</a:t>
            </a:r>
          </a:p>
          <a:p>
            <a:pPr>
              <a:spcBef>
                <a:spcPts val="600"/>
              </a:spcBef>
            </a:pPr>
            <a:r>
              <a:rPr lang="en-US" sz="2000" dirty="0" smtClean="0"/>
              <a:t>Interlocked detectors are listed in the beam startup documents</a:t>
            </a:r>
          </a:p>
          <a:p>
            <a:pPr>
              <a:spcBef>
                <a:spcPts val="600"/>
              </a:spcBef>
            </a:pPr>
            <a:r>
              <a:rPr lang="en-US" sz="2000" dirty="0" smtClean="0"/>
              <a:t>MI &amp; Recycler shielding has been reviewed by the Shielding Review Subcommittee and approved by the ESH&amp;Q Director</a:t>
            </a:r>
          </a:p>
        </p:txBody>
      </p:sp>
      <p:sp>
        <p:nvSpPr>
          <p:cNvPr id="7"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7</a:t>
            </a:fld>
            <a:endParaRPr lang="en-US" dirty="0"/>
          </a:p>
        </p:txBody>
      </p:sp>
    </p:spTree>
    <p:extLst>
      <p:ext uri="{BB962C8B-B14F-4D97-AF65-F5344CB8AC3E}">
        <p14:creationId xmlns:p14="http://schemas.microsoft.com/office/powerpoint/2010/main" val="13629567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SLAC Event</a:t>
            </a:r>
            <a:endParaRPr lang="en-US" sz="2800" dirty="0"/>
          </a:p>
        </p:txBody>
      </p:sp>
      <p:sp>
        <p:nvSpPr>
          <p:cNvPr id="3" name="Content Placeholder 2"/>
          <p:cNvSpPr>
            <a:spLocks noGrp="1"/>
          </p:cNvSpPr>
          <p:nvPr>
            <p:ph idx="1"/>
          </p:nvPr>
        </p:nvSpPr>
        <p:spPr/>
        <p:txBody>
          <a:bodyPr/>
          <a:lstStyle/>
          <a:p>
            <a:r>
              <a:rPr lang="en-US" sz="2000" dirty="0" smtClean="0"/>
              <a:t>Maintenance </a:t>
            </a:r>
            <a:r>
              <a:rPr lang="en-US" sz="2000" dirty="0"/>
              <a:t>technician </a:t>
            </a:r>
            <a:r>
              <a:rPr lang="en-US" sz="2000" dirty="0" smtClean="0"/>
              <a:t>troubleshooting beam </a:t>
            </a:r>
            <a:r>
              <a:rPr lang="en-US" sz="2000" dirty="0"/>
              <a:t>bending magnets disconnected the magnets from their main power supply </a:t>
            </a:r>
            <a:r>
              <a:rPr lang="en-US" sz="2000" dirty="0" smtClean="0"/>
              <a:t>and </a:t>
            </a:r>
            <a:r>
              <a:rPr lang="en-US" sz="2000" dirty="0"/>
              <a:t>applied a low amperage trouble-shooting current from a portable power </a:t>
            </a:r>
            <a:r>
              <a:rPr lang="en-US" sz="2000" dirty="0" smtClean="0"/>
              <a:t>supply.  Event </a:t>
            </a:r>
            <a:r>
              <a:rPr lang="en-US" sz="2000" dirty="0"/>
              <a:t>caused </a:t>
            </a:r>
            <a:r>
              <a:rPr lang="en-US" sz="2000" dirty="0" smtClean="0"/>
              <a:t>the beam to be diverted </a:t>
            </a:r>
            <a:r>
              <a:rPr lang="en-US" sz="2000" dirty="0"/>
              <a:t>from its intended </a:t>
            </a:r>
            <a:r>
              <a:rPr lang="en-US" sz="2000" dirty="0" smtClean="0"/>
              <a:t>destination.</a:t>
            </a:r>
          </a:p>
          <a:p>
            <a:endParaRPr lang="en-US" sz="2000" dirty="0" smtClean="0"/>
          </a:p>
          <a:p>
            <a:r>
              <a:rPr lang="en-US" sz="2000" dirty="0"/>
              <a:t>Investigation into this event will focus on how the troubleshooting work was released for execution without noting the need to coordinate with the accelerator operators, and whether the magnet power supply was appropriately labeled with the need for radiation safety configuration </a:t>
            </a:r>
            <a:r>
              <a:rPr lang="en-US" sz="2000" dirty="0" smtClean="0"/>
              <a:t>control.</a:t>
            </a:r>
            <a:endParaRPr lang="en-US" sz="2000" dirty="0"/>
          </a:p>
        </p:txBody>
      </p:sp>
      <p:sp>
        <p:nvSpPr>
          <p:cNvPr id="7"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8</a:t>
            </a:fld>
            <a:endParaRPr lang="en-US" dirty="0"/>
          </a:p>
        </p:txBody>
      </p:sp>
    </p:spTree>
    <p:extLst>
      <p:ext uri="{BB962C8B-B14F-4D97-AF65-F5344CB8AC3E}">
        <p14:creationId xmlns:p14="http://schemas.microsoft.com/office/powerpoint/2010/main" val="387812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Fermilab Controls to SLAC </a:t>
            </a:r>
            <a:r>
              <a:rPr lang="en-US" sz="2800" dirty="0"/>
              <a:t>Event </a:t>
            </a:r>
          </a:p>
        </p:txBody>
      </p:sp>
      <p:sp>
        <p:nvSpPr>
          <p:cNvPr id="3" name="Content Placeholder 2"/>
          <p:cNvSpPr>
            <a:spLocks noGrp="1"/>
          </p:cNvSpPr>
          <p:nvPr>
            <p:ph idx="1"/>
          </p:nvPr>
        </p:nvSpPr>
        <p:spPr/>
        <p:txBody>
          <a:bodyPr/>
          <a:lstStyle/>
          <a:p>
            <a:pPr>
              <a:spcBef>
                <a:spcPts val="1200"/>
              </a:spcBef>
            </a:pPr>
            <a:r>
              <a:rPr lang="en-US" sz="2000" dirty="0" smtClean="0"/>
              <a:t>All </a:t>
            </a:r>
            <a:r>
              <a:rPr lang="en-US" sz="2000" dirty="0"/>
              <a:t>critical </a:t>
            </a:r>
            <a:r>
              <a:rPr lang="en-US" sz="2000" dirty="0" smtClean="0"/>
              <a:t>devices, devices used to steer beam between adjacent beamline enclosures, are labeled and locked to prevent inadvertent or unauthorized modifications</a:t>
            </a:r>
          </a:p>
          <a:p>
            <a:pPr>
              <a:spcBef>
                <a:spcPts val="1200"/>
              </a:spcBef>
            </a:pPr>
            <a:r>
              <a:rPr lang="en-US" sz="2000" dirty="0" smtClean="0"/>
              <a:t>The Critical Device key is issued for maintenance or repairs by the Main Control Room (MCR) operators after consultation with the Accelerator Division (AD) RSO or Senior Safety Officer (SSO)</a:t>
            </a:r>
          </a:p>
          <a:p>
            <a:pPr>
              <a:spcBef>
                <a:spcPts val="1200"/>
              </a:spcBef>
            </a:pPr>
            <a:r>
              <a:rPr lang="en-US" sz="2000" dirty="0" smtClean="0"/>
              <a:t>After repairs are complete, the MCR operators have an online listing of critical devices that contains the procedures necessary to confirm their safety functions remain intact after repairs</a:t>
            </a:r>
            <a:endParaRPr lang="en-US" sz="2000" dirty="0"/>
          </a:p>
        </p:txBody>
      </p:sp>
      <p:sp>
        <p:nvSpPr>
          <p:cNvPr id="7"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9</a:t>
            </a:fld>
            <a:endParaRPr lang="en-US" dirty="0"/>
          </a:p>
        </p:txBody>
      </p:sp>
    </p:spTree>
    <p:extLst>
      <p:ext uri="{BB962C8B-B14F-4D97-AF65-F5344CB8AC3E}">
        <p14:creationId xmlns:p14="http://schemas.microsoft.com/office/powerpoint/2010/main" val="839281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4887</TotalTime>
  <Words>1158</Words>
  <Application>Microsoft Office PowerPoint</Application>
  <PresentationFormat>On-screen Show (4:3)</PresentationFormat>
  <Paragraphs>124</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Studio</vt:lpstr>
      <vt:lpstr>Accelerator Readiness Review October 2013</vt:lpstr>
      <vt:lpstr>Outline</vt:lpstr>
      <vt:lpstr>Lessons Learned</vt:lpstr>
      <vt:lpstr>LANSCE Event</vt:lpstr>
      <vt:lpstr>Fermilab Controls to LANSCE Event</vt:lpstr>
      <vt:lpstr>Brookhaven NSLS II Event</vt:lpstr>
      <vt:lpstr>Fermilab Controls to  Brookhaven NSLS II Event</vt:lpstr>
      <vt:lpstr>SLAC Event</vt:lpstr>
      <vt:lpstr>Fermilab Controls to SLAC Event </vt:lpstr>
      <vt:lpstr>J-PARC Event</vt:lpstr>
      <vt:lpstr>Fermilab Controls to J-PARC Event</vt:lpstr>
      <vt:lpstr>Fermilab Controls to J-PARC Event</vt:lpstr>
      <vt:lpstr>SNS Event</vt:lpstr>
      <vt:lpstr>Fermilab Controls to SNS Event</vt:lpstr>
      <vt:lpstr>Questions</vt:lpstr>
    </vt:vector>
  </TitlesOfParts>
  <Company>Psychology, University of California, Davis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Genetics of Talent Development</dc:title>
  <dc:creator>Dean Keith Simonton</dc:creator>
  <cp:lastModifiedBy>John E. AndersonJr. x4973 04659N</cp:lastModifiedBy>
  <cp:revision>146</cp:revision>
  <cp:lastPrinted>2013-07-19T13:15:15Z</cp:lastPrinted>
  <dcterms:created xsi:type="dcterms:W3CDTF">2005-09-10T18:55:17Z</dcterms:created>
  <dcterms:modified xsi:type="dcterms:W3CDTF">2013-10-02T02:53:10Z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