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8" r:id="rId3"/>
    <p:sldId id="298" r:id="rId4"/>
    <p:sldId id="29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96" r:id="rId14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765080"/>
    <a:srgbClr val="CC00FF"/>
    <a:srgbClr val="002E8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713" autoAdjust="0"/>
    <p:restoredTop sz="93166" autoAdjust="0"/>
  </p:normalViewPr>
  <p:slideViewPr>
    <p:cSldViewPr snapToObjects="1">
      <p:cViewPr>
        <p:scale>
          <a:sx n="100" d="100"/>
          <a:sy n="100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0C1E6BC2-BFC6-4374-821D-8D84338DA8DD}" type="datetime1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B1BE2E37-FD54-431A-9C33-3AF27B906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512C754A-AFE9-4DCB-AFA2-002FC1137519}" type="datetime1">
              <a:rPr lang="en-US"/>
              <a:pPr>
                <a:defRPr/>
              </a:pPr>
              <a:t>9/26/2013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24" tIns="46662" rIns="93324" bIns="4666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43AA881F-C271-4131-9327-9B13122B4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87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A881F-C271-4131-9327-9B13122B49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ES&amp;H Section Budget Presentation</a:t>
            </a: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11A97021-A037-4AE8-AF97-51609EC2A3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7BB3-DD4B-4D0D-A40D-B056BED61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8285-C681-4B5A-9542-F72C26D55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774" y="6356350"/>
            <a:ext cx="57880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ES&amp;H Section Budget Presentation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F6A5-1FA9-4438-BB1D-6C65D6AD5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AD72-5E51-4BE7-A5CE-7E939B505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80AB-32EE-4512-9E6B-7011F6FF0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0511-66A4-403B-B67B-EFAA39F0C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B9A4-2DEA-4C0C-A815-08DD57C55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60DB-B8C5-4FC1-BAA3-743D43C66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8674-6191-4B19-83AB-873449EA0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10/20/2009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ES&amp;H Section Budget Presentation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B5CA-649E-4DDE-8295-0AB80294C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4" y="6356350"/>
            <a:ext cx="5788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ES&amp;H Section Budget Presentation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219E1EE-A59D-4986-A308-A8544AE2A6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25400" cap="rnd" cmpd="sng" algn="ctr">
            <a:solidFill>
              <a:srgbClr val="0000F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9" r:id="rId2"/>
    <p:sldLayoutId id="2147483884" r:id="rId3"/>
    <p:sldLayoutId id="2147483880" r:id="rId4"/>
    <p:sldLayoutId id="2147483881" r:id="rId5"/>
    <p:sldLayoutId id="2147483885" r:id="rId6"/>
    <p:sldLayoutId id="2147483886" r:id="rId7"/>
    <p:sldLayoutId id="2147483887" r:id="rId8"/>
    <p:sldLayoutId id="2147483888" r:id="rId9"/>
    <p:sldLayoutId id="2147483882" r:id="rId10"/>
    <p:sldLayoutId id="214748388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5">
              <a:lumMod val="50000"/>
            </a:schemeClr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000099"/>
        </a:buClr>
        <a:buSzPct val="76000"/>
        <a:buFont typeface="Wingdings 3" pitchFamily="-65" charset="2"/>
        <a:buChar char=""/>
        <a:defRPr sz="2600" kern="1200">
          <a:solidFill>
            <a:srgbClr val="002E8A"/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65" charset="2"/>
        <a:buChar char=""/>
        <a:defRPr sz="2300" kern="1200">
          <a:solidFill>
            <a:srgbClr val="006600"/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chemeClr val="accent3">
            <a:lumMod val="75000"/>
          </a:schemeClr>
        </a:buClr>
        <a:buSzPct val="76000"/>
        <a:buFont typeface="Wingdings 3" pitchFamily="-65" charset="2"/>
        <a:buChar char=""/>
        <a:defRPr sz="2000" kern="1200">
          <a:solidFill>
            <a:schemeClr val="accent3">
              <a:lumMod val="50000"/>
            </a:schemeClr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65" charset="2"/>
        <a:buChar char=""/>
        <a:defRPr kern="1200">
          <a:solidFill>
            <a:srgbClr val="C00000"/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65" charset="2"/>
        <a:buChar char=""/>
        <a:defRPr sz="1600" kern="1200">
          <a:solidFill>
            <a:schemeClr val="tx1"/>
          </a:solidFill>
          <a:latin typeface="Times New Roman" pitchFamily="18" charset="0"/>
          <a:ea typeface="ＭＳ Ｐゴシック" pitchFamily="-65" charset="-128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295400" y="3733800"/>
            <a:ext cx="7086600" cy="990600"/>
          </a:xfrm>
        </p:spPr>
        <p:txBody>
          <a:bodyPr/>
          <a:lstStyle/>
          <a:p>
            <a:pPr algn="ctr" eaLnBrk="1" hangingPunct="1"/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Industrial Hazard Mitigation </a:t>
            </a:r>
            <a:b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FRCM and FESHM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72050"/>
            <a:ext cx="6858000" cy="12001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 Cossairt, Radiation Protection Manager, </a:t>
            </a:r>
          </a:p>
          <a:p>
            <a:pPr algn="ctr" eaLnBrk="1" hangingPunct="1"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ESH&amp;Q Section   October 1, 2013</a:t>
            </a:r>
          </a:p>
        </p:txBody>
      </p:sp>
      <p:pic>
        <p:nvPicPr>
          <p:cNvPr id="15366" name="Picture 6" descr="http://www-bdnew.fnal.gov/esh/images/89-1174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" y="76200"/>
            <a:ext cx="354076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FESHM 10010 Unveiled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681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full FESHM Chapter on Radiation Safety Program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638" lvl="1" indent="0">
              <a:buNone/>
            </a:pPr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24000"/>
            <a:ext cx="80361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FRCM Table of Contents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017520"/>
            <a:ext cx="8229600" cy="4937760"/>
          </a:xfrm>
        </p:spPr>
        <p:txBody>
          <a:bodyPr/>
          <a:lstStyle/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6350"/>
            <a:ext cx="52673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6810"/>
            <a:ext cx="8229600" cy="4937760"/>
          </a:xfrm>
        </p:spPr>
        <p:txBody>
          <a:bodyPr/>
          <a:lstStyle/>
          <a:p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Fermilab’s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for Integrated Safety Management Systems (ISMS) is reflected in the breadth of contents in FESHM and FRCM.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work processes and their hazards are covered.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FESHM and FRCM chapters are written by SMEs that are also familiar with any “peculiarities” that might be accelerator-specific.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discussed in a previous talk, the development and maintenance of FESHM/FRCM chapters is aligned with the work of the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FESHCom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subcommittees.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Accelerator-specific requirements are integrated with the industrial safety and environmental protection programs.</a:t>
            </a:r>
          </a:p>
          <a:p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638" lvl="1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Industrial Hazards Mitigation at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Fermilab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6810"/>
            <a:ext cx="8229600" cy="4937760"/>
          </a:xfrm>
        </p:spPr>
        <p:txBody>
          <a:bodyPr/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 Order 420.2C and associated Guidance Documents are, by design,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focussed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 the </a:t>
            </a:r>
            <a:r>
              <a:rPr lang="en-US" sz="1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unique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hazards of accelerators.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O420.2C states: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638" lvl="1" indent="0">
              <a:buNone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Accelerator Safety Order </a:t>
            </a:r>
            <a:r>
              <a:rPr lang="en-US" sz="1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establish some accelerator-specific requirements, the reason we are together this week.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above, it </a:t>
            </a:r>
            <a:r>
              <a:rPr lang="en-US" sz="1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assumes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other ESH requirements will supplement the accelerator-specific requirements.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meet those “other” requirements at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Fermilab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In my earlier talk I discussed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role of the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Fermilab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ES&amp;H Manual (FESHM) including the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Fermilab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Radiological Control Manual (FRCM) as applied to standards for prompt radiation. 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Here the rest of the contents of FESHM and FRCM will be introduced to you for “background” information.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638" lvl="1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772400" cy="1254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775" y="2057399"/>
            <a:ext cx="7769225" cy="1254631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FESHM High Level Topics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681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will not talk about </a:t>
            </a:r>
            <a:r>
              <a:rPr lang="en-US" sz="1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every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FESHM or FRCM chapter! Here are the somewhat cryptic FESHM major topic sections: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638" lvl="1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4131"/>
            <a:ext cx="4081463" cy="439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1000 Series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143000"/>
            <a:ext cx="8229600" cy="4937760"/>
          </a:xfrm>
        </p:spPr>
        <p:txBody>
          <a:bodyPr/>
          <a:lstStyle/>
          <a:p>
            <a:pPr marL="274638" lvl="1" indent="0">
              <a:buNone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DF6A5-1FA9-4438-BB1D-6C65D6AD5E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446905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5638800"/>
            <a:ext cx="3657600" cy="441960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2000, 3000, and 4000 Series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80AB-32EE-4512-9E6B-7011F6FF07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1295400"/>
            <a:ext cx="4041648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962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43350"/>
            <a:ext cx="426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0875" y="1600200"/>
            <a:ext cx="3847973" cy="1143000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5000 Series – The </a:t>
            </a:r>
            <a:r>
              <a:rPr lang="en-US" sz="4000" dirty="0" smtClean="0"/>
              <a:t>BIG</a:t>
            </a:r>
            <a:r>
              <a:rPr lang="en-US" sz="3200" dirty="0" smtClean="0"/>
              <a:t> 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80AB-32EE-4512-9E6B-7011F6FF07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3379042" cy="5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720846" cy="499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5000 Series – The </a:t>
            </a:r>
            <a:r>
              <a:rPr lang="en-US" sz="4000" dirty="0" smtClean="0"/>
              <a:t>BIG</a:t>
            </a:r>
            <a:r>
              <a:rPr lang="en-US" sz="3200" dirty="0" smtClean="0"/>
              <a:t> 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171575"/>
            <a:ext cx="4041648" cy="49377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80AB-32EE-4512-9E6B-7011F6FF07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3413"/>
            <a:ext cx="3583353" cy="13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3" y="2553099"/>
            <a:ext cx="3367717" cy="38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09" y="1219200"/>
            <a:ext cx="383829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6000 and 7000 Series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1575"/>
            <a:ext cx="3902202" cy="48482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80AB-32EE-4512-9E6B-7011F6FF07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7294"/>
            <a:ext cx="3704373" cy="42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9017"/>
            <a:ext cx="3810000" cy="5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59" y="1219200"/>
            <a:ext cx="4187341" cy="377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8000, 9000, 10000, 11000, &amp; 12000 Series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171575"/>
            <a:ext cx="3902202" cy="48482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280AB-32EE-4512-9E6B-7011F6FF07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199"/>
            <a:ext cx="3381375" cy="51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5525"/>
            <a:ext cx="3600450" cy="25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0489"/>
            <a:ext cx="3657600" cy="3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0600" y="3309479"/>
            <a:ext cx="3124200" cy="204107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819400"/>
            <a:ext cx="3124200" cy="204107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09640"/>
      </a:accent2>
      <a:accent3>
        <a:srgbClr val="927F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3641</TotalTime>
  <Words>322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Industrial Hazard Mitigation  FRCM and FESHM</vt:lpstr>
      <vt:lpstr>Industrial Hazards Mitigation at Fermilab</vt:lpstr>
      <vt:lpstr>FESHM High Level Topics</vt:lpstr>
      <vt:lpstr>1000 Series</vt:lpstr>
      <vt:lpstr>2000, 3000, and 4000 Series</vt:lpstr>
      <vt:lpstr>5000 Series – The BIG Section</vt:lpstr>
      <vt:lpstr>5000 Series – The BIG Section</vt:lpstr>
      <vt:lpstr>6000 and 7000 Series</vt:lpstr>
      <vt:lpstr>8000, 9000, 10000, 11000, &amp; 12000 Series</vt:lpstr>
      <vt:lpstr>FESHM 10010 Unveiled</vt:lpstr>
      <vt:lpstr>FRCM Table of Contents</vt:lpstr>
      <vt:lpstr>Conclusions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ES&amp;H Section Budget Presentation December 16, 2008</dc:title>
  <dc:creator>William  Griffing</dc:creator>
  <cp:lastModifiedBy>J. D. Cossairt x3465 03613N</cp:lastModifiedBy>
  <cp:revision>230</cp:revision>
  <cp:lastPrinted>2013-08-16T19:53:45Z</cp:lastPrinted>
  <dcterms:created xsi:type="dcterms:W3CDTF">2008-12-02T17:15:02Z</dcterms:created>
  <dcterms:modified xsi:type="dcterms:W3CDTF">2013-09-26T15:15:27Z</dcterms:modified>
</cp:coreProperties>
</file>