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8" r:id="rId5"/>
    <p:sldId id="262" r:id="rId6"/>
    <p:sldId id="263" r:id="rId7"/>
    <p:sldId id="264" r:id="rId8"/>
    <p:sldId id="259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8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7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1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1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6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05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2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0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5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10972-00B5-49DE-90FA-7AD7B5BBC0D9}" type="datetimeFigureOut">
              <a:rPr lang="en-US" smtClean="0"/>
              <a:t>9/27/2013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7FC59-C4AD-4587-9407-57535DE2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2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4800" dirty="0" err="1" smtClean="0"/>
              <a:t>Fermilab</a:t>
            </a:r>
            <a:r>
              <a:rPr lang="en-US" sz="4800" dirty="0" smtClean="0"/>
              <a:t> Limited Scope</a:t>
            </a:r>
            <a:br>
              <a:rPr lang="en-US" sz="4800" dirty="0" smtClean="0"/>
            </a:br>
            <a:r>
              <a:rPr lang="en-US" sz="4800" dirty="0" smtClean="0"/>
              <a:t>Accelerator Readiness Review (ARR)</a:t>
            </a:r>
          </a:p>
          <a:p>
            <a:pPr marL="0" indent="0" algn="ctr">
              <a:buNone/>
            </a:pPr>
            <a:r>
              <a:rPr lang="en-US" sz="4800" dirty="0" smtClean="0"/>
              <a:t>October 1 -3, 2013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Technical Breakout Session 2A</a:t>
            </a:r>
          </a:p>
          <a:p>
            <a:pPr marL="0" indent="0">
              <a:buNone/>
            </a:pPr>
            <a:r>
              <a:rPr lang="en-US" sz="4200" i="1" dirty="0" smtClean="0"/>
              <a:t>Radiological Safety for 700 kW Operations</a:t>
            </a:r>
            <a:endParaRPr lang="en-US" sz="4200" i="1" dirty="0"/>
          </a:p>
        </p:txBody>
      </p:sp>
    </p:spTree>
    <p:extLst>
      <p:ext uri="{BB962C8B-B14F-4D97-AF65-F5344CB8AC3E}">
        <p14:creationId xmlns:p14="http://schemas.microsoft.com/office/powerpoint/2010/main" val="97005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Increased Beam Power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200" dirty="0" smtClean="0"/>
              <a:t>Change in </a:t>
            </a:r>
            <a:r>
              <a:rPr lang="en-US" sz="4200" i="1" dirty="0" smtClean="0"/>
              <a:t>operating</a:t>
            </a:r>
            <a:r>
              <a:rPr lang="en-US" sz="4200" dirty="0" smtClean="0"/>
              <a:t> parameters (per approved shielding assessments):</a:t>
            </a:r>
          </a:p>
          <a:p>
            <a:pPr marL="0" indent="0">
              <a:buNone/>
            </a:pPr>
            <a:endParaRPr lang="en-US" sz="4200" dirty="0" smtClean="0"/>
          </a:p>
          <a:p>
            <a:pPr marL="0" indent="0">
              <a:buNone/>
            </a:pPr>
            <a:r>
              <a:rPr lang="en-US" b="1" dirty="0" smtClean="0"/>
              <a:t>Recycler Ring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i="1" dirty="0" smtClean="0"/>
              <a:t>Operating Intensity</a:t>
            </a:r>
            <a:r>
              <a:rPr lang="en-US" dirty="0" smtClean="0"/>
              <a:t>:       </a:t>
            </a:r>
            <a:r>
              <a:rPr lang="en-US" u="sng" dirty="0" smtClean="0"/>
              <a:t>1.5x10</a:t>
            </a:r>
            <a:r>
              <a:rPr lang="en-US" u="sng" baseline="30000" dirty="0" smtClean="0"/>
              <a:t>13</a:t>
            </a:r>
            <a:r>
              <a:rPr lang="en-US" dirty="0" smtClean="0"/>
              <a:t> p/pulse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u="sng" dirty="0" smtClean="0"/>
              <a:t>8.33x10</a:t>
            </a:r>
            <a:r>
              <a:rPr lang="en-US" u="sng" baseline="30000" dirty="0" smtClean="0"/>
              <a:t>13</a:t>
            </a:r>
            <a:r>
              <a:rPr lang="en-US" dirty="0" smtClean="0"/>
              <a:t> p/pulse @ 8 </a:t>
            </a:r>
            <a:r>
              <a:rPr lang="en-US" dirty="0" err="1" smtClean="0"/>
              <a:t>GeV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Cycle Time</a:t>
            </a:r>
            <a:r>
              <a:rPr lang="en-US" dirty="0" smtClean="0"/>
              <a:t>: </a:t>
            </a:r>
            <a:r>
              <a:rPr lang="en-US" u="sng" dirty="0" smtClean="0"/>
              <a:t>1.33</a:t>
            </a:r>
            <a:r>
              <a:rPr lang="en-US" dirty="0" smtClean="0"/>
              <a:t> seconds/pulse</a:t>
            </a:r>
          </a:p>
          <a:p>
            <a:pPr marL="0" indent="0" algn="ctr">
              <a:buNone/>
            </a:pPr>
            <a:r>
              <a:rPr lang="en-US" dirty="0" smtClean="0"/>
              <a:t>2.25x10</a:t>
            </a:r>
            <a:r>
              <a:rPr lang="en-US" baseline="30000" dirty="0" smtClean="0"/>
              <a:t>17</a:t>
            </a:r>
            <a:r>
              <a:rPr lang="en-US" dirty="0" smtClean="0"/>
              <a:t> p/</a:t>
            </a:r>
            <a:r>
              <a:rPr lang="en-US" dirty="0" err="1" smtClean="0"/>
              <a:t>hr</a:t>
            </a:r>
            <a:r>
              <a:rPr lang="en-US" dirty="0" smtClean="0"/>
              <a:t> (80 kW)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Main Injector:</a:t>
            </a:r>
          </a:p>
          <a:p>
            <a:pPr marL="0" indent="0">
              <a:buNone/>
            </a:pPr>
            <a:r>
              <a:rPr lang="en-US" i="1" dirty="0" smtClean="0"/>
              <a:t>Operating Intensity</a:t>
            </a:r>
            <a:r>
              <a:rPr lang="en-US" dirty="0" smtClean="0"/>
              <a:t>:      </a:t>
            </a:r>
            <a:r>
              <a:rPr lang="en-US" u="sng" dirty="0" smtClean="0"/>
              <a:t>5.00x10</a:t>
            </a:r>
            <a:r>
              <a:rPr lang="en-US" u="sng" baseline="30000" dirty="0" smtClean="0"/>
              <a:t>13</a:t>
            </a:r>
            <a:r>
              <a:rPr lang="en-US" dirty="0" smtClean="0"/>
              <a:t> p/pulse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u="sng" dirty="0" smtClean="0"/>
              <a:t>5.16x10</a:t>
            </a:r>
            <a:r>
              <a:rPr lang="en-US" u="sng" baseline="30000" dirty="0" smtClean="0"/>
              <a:t>13</a:t>
            </a:r>
            <a:r>
              <a:rPr lang="en-US" dirty="0" smtClean="0"/>
              <a:t> p/pulse @ 120 </a:t>
            </a:r>
            <a:r>
              <a:rPr lang="en-US" dirty="0" err="1" smtClean="0"/>
              <a:t>GeV</a:t>
            </a:r>
            <a:endParaRPr lang="en-US" dirty="0"/>
          </a:p>
          <a:p>
            <a:pPr marL="0" indent="0">
              <a:buNone/>
            </a:pPr>
            <a:r>
              <a:rPr lang="en-US" i="1" dirty="0" smtClean="0"/>
              <a:t>Cycle Time</a:t>
            </a:r>
            <a:r>
              <a:rPr lang="en-US" dirty="0" smtClean="0"/>
              <a:t>:	    </a:t>
            </a:r>
            <a:r>
              <a:rPr lang="en-US" u="sng" dirty="0" smtClean="0"/>
              <a:t>1.87</a:t>
            </a:r>
            <a:r>
              <a:rPr lang="en-US" dirty="0" smtClean="0"/>
              <a:t> seconds/pulse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u="sng" dirty="0" smtClean="0"/>
              <a:t>1.33</a:t>
            </a:r>
            <a:r>
              <a:rPr lang="en-US" dirty="0" smtClean="0"/>
              <a:t> seconds/pulse</a:t>
            </a:r>
          </a:p>
          <a:p>
            <a:pPr marL="0" indent="0" algn="ctr">
              <a:buNone/>
            </a:pPr>
            <a:r>
              <a:rPr lang="en-US" dirty="0" smtClean="0"/>
              <a:t>9.63x10</a:t>
            </a:r>
            <a:r>
              <a:rPr lang="en-US" baseline="30000" dirty="0" smtClean="0"/>
              <a:t>16</a:t>
            </a:r>
            <a:r>
              <a:rPr lang="en-US" dirty="0" smtClean="0"/>
              <a:t> </a:t>
            </a:r>
            <a:r>
              <a:rPr lang="en-US" dirty="0"/>
              <a:t>protons/</a:t>
            </a:r>
            <a:r>
              <a:rPr lang="en-US" dirty="0" err="1"/>
              <a:t>hr</a:t>
            </a:r>
            <a:r>
              <a:rPr lang="en-US" dirty="0"/>
              <a:t>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dirty="0" smtClean="0"/>
              <a:t> 1.39x10</a:t>
            </a:r>
            <a:r>
              <a:rPr lang="en-US" baseline="30000" dirty="0" smtClean="0"/>
              <a:t>17</a:t>
            </a:r>
            <a:r>
              <a:rPr lang="en-US" dirty="0" smtClean="0"/>
              <a:t> protons/</a:t>
            </a:r>
            <a:r>
              <a:rPr lang="en-US" dirty="0" err="1" smtClean="0"/>
              <a:t>hr</a:t>
            </a:r>
            <a:endParaRPr lang="en-US" dirty="0" smtClean="0"/>
          </a:p>
          <a:p>
            <a:pPr marL="0" indent="0" algn="ctr">
              <a:buNone/>
            </a:pPr>
            <a:r>
              <a:rPr lang="en-US" sz="3300" dirty="0" smtClean="0"/>
              <a:t>513 kW </a:t>
            </a:r>
            <a:r>
              <a:rPr lang="en-US" sz="3300" b="1" dirty="0">
                <a:sym typeface="Wingdings" panose="05000000000000000000" pitchFamily="2" charset="2"/>
              </a:rPr>
              <a:t></a:t>
            </a:r>
            <a:r>
              <a:rPr lang="en-US" sz="3300" dirty="0" smtClean="0"/>
              <a:t> 743 kW</a:t>
            </a:r>
          </a:p>
          <a:p>
            <a:pPr marL="0" indent="0" algn="ctr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b="1" dirty="0" err="1" smtClean="0"/>
              <a:t>NuMI</a:t>
            </a:r>
            <a:r>
              <a:rPr lang="en-US" sz="3300" b="1" dirty="0" smtClean="0"/>
              <a:t>: 			        </a:t>
            </a:r>
            <a:r>
              <a:rPr lang="en-US" sz="3300" dirty="0" smtClean="0"/>
              <a:t>513 kW </a:t>
            </a:r>
            <a:r>
              <a:rPr lang="en-US" sz="3300" b="1" dirty="0" smtClean="0">
                <a:sym typeface="Wingdings" panose="05000000000000000000" pitchFamily="2" charset="2"/>
              </a:rPr>
              <a:t></a:t>
            </a:r>
            <a:r>
              <a:rPr lang="en-US" sz="3300" dirty="0" smtClean="0"/>
              <a:t> 778 kW</a:t>
            </a:r>
            <a:endParaRPr lang="en-US" sz="3300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303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Shielding Evaluation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Shielding thickness determined:</a:t>
            </a:r>
          </a:p>
          <a:p>
            <a:pPr marL="514350" indent="-514350">
              <a:buAutoNum type="arabicParenR"/>
            </a:pPr>
            <a:r>
              <a:rPr lang="en-US" dirty="0" smtClean="0"/>
              <a:t>via </a:t>
            </a:r>
            <a:r>
              <a:rPr lang="en-US" dirty="0"/>
              <a:t>Monte Carlo </a:t>
            </a:r>
            <a:r>
              <a:rPr lang="en-US" dirty="0" smtClean="0"/>
              <a:t>modeling (e.g</a:t>
            </a:r>
            <a:r>
              <a:rPr lang="en-US" dirty="0"/>
              <a:t>., MARS15)</a:t>
            </a:r>
          </a:p>
          <a:p>
            <a:pPr marL="514350" indent="-514350">
              <a:buAutoNum type="arabicParenR"/>
            </a:pPr>
            <a:r>
              <a:rPr lang="en-US" dirty="0" smtClean="0"/>
              <a:t>Derived from </a:t>
            </a:r>
            <a:r>
              <a:rPr lang="en-US" i="1" dirty="0" smtClean="0"/>
              <a:t>Generic Shielding Criteria</a:t>
            </a:r>
            <a:r>
              <a:rPr lang="en-US" dirty="0" smtClean="0"/>
              <a:t> via </a:t>
            </a:r>
            <a:r>
              <a:rPr lang="en-US" dirty="0"/>
              <a:t>known </a:t>
            </a:r>
            <a:r>
              <a:rPr lang="en-US" dirty="0" smtClean="0"/>
              <a:t>scaling laws: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-(TVL)log</a:t>
            </a:r>
            <a:r>
              <a:rPr lang="en-US" dirty="0"/>
              <a:t>[(E’/E)</a:t>
            </a:r>
            <a:r>
              <a:rPr lang="en-US" sz="2800" baseline="30000" dirty="0"/>
              <a:t>0.8</a:t>
            </a:r>
            <a:r>
              <a:rPr lang="en-US" baseline="30000" dirty="0"/>
              <a:t> </a:t>
            </a:r>
            <a:r>
              <a:rPr lang="en-US" dirty="0"/>
              <a:t>(I’/I) (T/T’)]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100" dirty="0" smtClean="0"/>
              <a:t>Note: labyrinths and penetrations are scaled  slightly differently since dose rates are dominated by changes in geometry</a:t>
            </a:r>
            <a:r>
              <a:rPr lang="en-US" dirty="0" smtClean="0"/>
              <a:t>, rather than passive shielding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/>
              <a:t>“Incremental Shielding Assessment”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5024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Scaling sheet for MI</a:t>
            </a:r>
            <a:endParaRPr lang="en-US" u="sng" dirty="0"/>
          </a:p>
        </p:txBody>
      </p:sp>
      <p:pic>
        <p:nvPicPr>
          <p:cNvPr id="4" name="Content Placeholder 3" descr="Microsoft Excel - Reference 1-MI Scaling Shielding Circulating 700 kW 07-27-11  [Compatibility Mode]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79424"/>
            <a:ext cx="8305800" cy="517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30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Longitudinal Summary for MI</a:t>
            </a:r>
            <a:endParaRPr lang="en-US" u="sng" dirty="0"/>
          </a:p>
        </p:txBody>
      </p:sp>
      <p:pic>
        <p:nvPicPr>
          <p:cNvPr id="4" name="Content Placeholder 3" descr="Microsoft Excel - Attachment 2-MI Longitudinal Circulating 700 kW 04-04-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9" y="1600200"/>
            <a:ext cx="7200781" cy="4525963"/>
          </a:xfrm>
        </p:spPr>
      </p:pic>
    </p:spTree>
    <p:extLst>
      <p:ext uri="{BB962C8B-B14F-4D97-AF65-F5344CB8AC3E}">
        <p14:creationId xmlns:p14="http://schemas.microsoft.com/office/powerpoint/2010/main" val="327766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Labyrinth/Penetration Summary for MI</a:t>
            </a:r>
            <a:endParaRPr lang="en-US" u="sng" dirty="0"/>
          </a:p>
        </p:txBody>
      </p:sp>
      <p:pic>
        <p:nvPicPr>
          <p:cNvPr id="4" name="Content Placeholder 3" descr="Microsoft Excel - Attachment 6-MI Labs - Pens Circulating 700 kW 04-04-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9" y="1600200"/>
            <a:ext cx="7200781" cy="4525963"/>
          </a:xfrm>
        </p:spPr>
      </p:pic>
    </p:spTree>
    <p:extLst>
      <p:ext uri="{BB962C8B-B14F-4D97-AF65-F5344CB8AC3E}">
        <p14:creationId xmlns:p14="http://schemas.microsoft.com/office/powerpoint/2010/main" val="1837675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Additional Shielding </a:t>
            </a:r>
            <a:r>
              <a:rPr lang="en-US" u="sng" dirty="0"/>
              <a:t>N</a:t>
            </a:r>
            <a:r>
              <a:rPr lang="en-US" u="sng" dirty="0" smtClean="0"/>
              <a:t>eeded for 700 kW Operations</a:t>
            </a:r>
            <a:endParaRPr lang="en-US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28800"/>
            <a:ext cx="3062149" cy="4099016"/>
          </a:xfrm>
        </p:spPr>
      </p:pic>
      <p:sp>
        <p:nvSpPr>
          <p:cNvPr id="6" name="TextBox 5"/>
          <p:cNvSpPr txBox="1"/>
          <p:nvPr/>
        </p:nvSpPr>
        <p:spPr>
          <a:xfrm>
            <a:off x="2590800" y="6324600"/>
            <a:ext cx="3864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20 RF bus penetrations at MI-60 gallery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34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Operational/Environmental Impacts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Residual activity</a:t>
            </a:r>
          </a:p>
          <a:p>
            <a:pPr lvl="1"/>
            <a:r>
              <a:rPr lang="en-US" dirty="0" smtClean="0"/>
              <a:t>Scaled from previous measurements/surveys</a:t>
            </a:r>
          </a:p>
          <a:p>
            <a:r>
              <a:rPr lang="en-US" dirty="0" smtClean="0"/>
              <a:t>Releases to </a:t>
            </a:r>
            <a:r>
              <a:rPr lang="en-US" i="1" dirty="0" smtClean="0"/>
              <a:t>air</a:t>
            </a:r>
            <a:r>
              <a:rPr lang="en-US" dirty="0" smtClean="0"/>
              <a:t> and </a:t>
            </a:r>
            <a:r>
              <a:rPr lang="en-US" i="1" dirty="0" smtClean="0"/>
              <a:t>water</a:t>
            </a: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sz="2800" dirty="0" smtClean="0"/>
              <a:t>air release estimates based on annual proton beam loss rates since direct measurement below detection </a:t>
            </a:r>
            <a:r>
              <a:rPr lang="en-US" sz="2800" dirty="0" err="1" smtClean="0"/>
              <a:t>threshhold</a:t>
            </a:r>
            <a:endParaRPr lang="en-US" sz="2800" dirty="0" smtClean="0"/>
          </a:p>
          <a:p>
            <a:pPr lvl="1"/>
            <a:r>
              <a:rPr lang="en-US" sz="2800" dirty="0" smtClean="0"/>
              <a:t>surface/ground water estimates assume losses at discrete (e.g., extraction, injection, and abort) locations</a:t>
            </a:r>
          </a:p>
          <a:p>
            <a:pPr marL="0" indent="0">
              <a:buNone/>
            </a:pPr>
            <a:endParaRPr lang="en-US" sz="2800" i="1" dirty="0" smtClean="0"/>
          </a:p>
          <a:p>
            <a:r>
              <a:rPr lang="en-US" sz="2800" dirty="0" smtClean="0"/>
              <a:t>Prompt </a:t>
            </a:r>
            <a:r>
              <a:rPr lang="en-US" sz="2800" dirty="0"/>
              <a:t>air-scattered radiation (‘</a:t>
            </a:r>
            <a:r>
              <a:rPr lang="en-US" sz="2800" dirty="0" err="1"/>
              <a:t>skyshine</a:t>
            </a:r>
            <a:r>
              <a:rPr lang="en-US" sz="2800" dirty="0" smtClean="0"/>
              <a:t>’)</a:t>
            </a:r>
          </a:p>
          <a:p>
            <a:pPr marL="0" indent="0">
              <a:buNone/>
            </a:pPr>
            <a:r>
              <a:rPr lang="en-US" sz="2800" dirty="0" smtClean="0"/>
              <a:t>Not relevant at </a:t>
            </a:r>
            <a:r>
              <a:rPr lang="en-US" sz="2800" dirty="0" err="1" smtClean="0"/>
              <a:t>NuMI</a:t>
            </a:r>
            <a:r>
              <a:rPr lang="en-US" sz="2800" dirty="0"/>
              <a:t> </a:t>
            </a:r>
            <a:r>
              <a:rPr lang="en-US" sz="2800" dirty="0" smtClean="0"/>
              <a:t>or RR/MI tunnels due to thick shielding</a:t>
            </a:r>
            <a:endParaRPr lang="en-US" sz="28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83211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Verification Studies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Shielding effectiveness studies </a:t>
            </a:r>
            <a:r>
              <a:rPr lang="en-US" i="1" dirty="0" smtClean="0"/>
              <a:t>will soon be</a:t>
            </a:r>
            <a:r>
              <a:rPr lang="en-US" dirty="0" smtClean="0"/>
              <a:t> performed</a:t>
            </a:r>
          </a:p>
          <a:p>
            <a:r>
              <a:rPr lang="en-US" dirty="0" smtClean="0"/>
              <a:t>Plan currently being developed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65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325</TotalTime>
  <Words>233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</vt:lpstr>
      <vt:lpstr>Increased Beam Power</vt:lpstr>
      <vt:lpstr>Shielding Evaluation</vt:lpstr>
      <vt:lpstr>Scaling sheet for MI</vt:lpstr>
      <vt:lpstr>Longitudinal Summary for MI</vt:lpstr>
      <vt:lpstr>Labyrinth/Penetration Summary for MI</vt:lpstr>
      <vt:lpstr>Example of Additional Shielding Needed for 700 kW Operations</vt:lpstr>
      <vt:lpstr>Operational/Environmental Impacts</vt:lpstr>
      <vt:lpstr>Verification Studies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Radiological Protection for 700kW Operations  Objective:  Determine that Fermilab Radiological Protection Program has fully evaluated and addressed the impact of accelerator operations with the increased beam power.  Criteria:  The Fermilab radiological protection program:  a. Evaluated the necessary shielding needed for the increased accelerator intensity and facility modifications;  b. Evaluated operational and environmental impact associated with the increased accelerator intensity and facility modifications;  c. Identified and incorporated or facilitated the necessary changes in structures, infrastructure, processes, and procedures to reflect upgraded accelerator intensity;  d. Identified and planned necessary tests, measurements, and activities to verify calculated and modeled radiation shielding and installed shielding effectiveness; and  e. Worked with operations to effectively integrate shielding studies.   Approach:  Document Review: Review Fermilab documents that serve as the evaluation and technical basis for 700 kW operations. Review procedures and processes that address these operations.  Staff/Management Interviews: Interview the Shielding Review Subcommittee Chair and selected staff regarding evaluation of operational and environmental impact for high intensity operations. Interview selected accelerator operations management/staff on their interface the Radiation Safety Subcommittee with emphasis on effective communication of pending changes associated with upgrade activities.  Performance Review: Participate in table top discussions with Radiation Safety staff and Operations staff to review changes to radiological protection practices associated with high intensity operations. Conduct selected facility/building walk-throughs and observe implementation of shielding assessment generated changes to the facilities.   Page</dc:title>
  <dc:creator>Wayne Schmitt</dc:creator>
  <cp:lastModifiedBy>Wayne Schmitt</cp:lastModifiedBy>
  <cp:revision>25</cp:revision>
  <dcterms:created xsi:type="dcterms:W3CDTF">2013-09-26T22:35:05Z</dcterms:created>
  <dcterms:modified xsi:type="dcterms:W3CDTF">2013-09-27T23:10:53Z</dcterms:modified>
</cp:coreProperties>
</file>