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59" r:id="rId4"/>
    <p:sldId id="260" r:id="rId5"/>
    <p:sldId id="263" r:id="rId6"/>
    <p:sldId id="265" r:id="rId7"/>
    <p:sldId id="267" r:id="rId8"/>
    <p:sldId id="269" r:id="rId9"/>
    <p:sldId id="271" r:id="rId10"/>
    <p:sldId id="273" r:id="rId11"/>
    <p:sldId id="275" r:id="rId12"/>
    <p:sldId id="277" r:id="rId13"/>
    <p:sldId id="279" r:id="rId14"/>
    <p:sldId id="281" r:id="rId15"/>
    <p:sldId id="283" r:id="rId16"/>
    <p:sldId id="285" r:id="rId17"/>
    <p:sldId id="287" r:id="rId18"/>
    <p:sldId id="289" r:id="rId19"/>
    <p:sldId id="291" r:id="rId20"/>
    <p:sldId id="29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4660"/>
  </p:normalViewPr>
  <p:slideViewPr>
    <p:cSldViewPr snapToGrid="0">
      <p:cViewPr>
        <p:scale>
          <a:sx n="78" d="100"/>
          <a:sy n="78" d="100"/>
        </p:scale>
        <p:origin x="-1350" y="-88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C4004B-8A1A-4FF3-91C3-1AAE9777A8AD}" type="datetimeFigureOut">
              <a:rPr lang="en-US" smtClean="0"/>
              <a:t>10/3/2013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C8EEA6-BD09-447D-9382-A31F5C8D71A8}" type="slidenum">
              <a:rPr lang="en-US" smtClean="0"/>
              <a:t>‹#›</a:t>
            </a:fld>
            <a:endParaRPr lang="en-US"/>
          </a:p>
        </p:txBody>
      </p:sp>
    </p:spTree>
    <p:extLst>
      <p:ext uri="{BB962C8B-B14F-4D97-AF65-F5344CB8AC3E}">
        <p14:creationId xmlns:p14="http://schemas.microsoft.com/office/powerpoint/2010/main" val="3619045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A35C76-0322-47CD-A850-4521E848A4CA}" type="datetimeFigureOut">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1453808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35C76-0322-47CD-A850-4521E848A4CA}" type="datetimeFigureOut">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3267200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35C76-0322-47CD-A850-4521E848A4CA}" type="datetimeFigureOut">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1963222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A35C76-0322-47CD-A850-4521E848A4CA}" type="datetimeFigureOut">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224024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A35C76-0322-47CD-A850-4521E848A4CA}" type="datetimeFigureOut">
              <a:rPr lang="en-US" smtClean="0"/>
              <a:pPr/>
              <a:t>10/3/2013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4155301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A35C76-0322-47CD-A850-4521E848A4CA}" type="datetimeFigureOut">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3528450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A35C76-0322-47CD-A850-4521E848A4CA}" type="datetimeFigureOut">
              <a:rPr lang="en-US" smtClean="0"/>
              <a:pPr/>
              <a:t>10/3/2013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2861592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A35C76-0322-47CD-A850-4521E848A4CA}" type="datetimeFigureOut">
              <a:rPr lang="en-US" smtClean="0"/>
              <a:pPr/>
              <a:t>10/3/2013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1400582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A35C76-0322-47CD-A850-4521E848A4CA}" type="datetimeFigureOut">
              <a:rPr lang="en-US" smtClean="0"/>
              <a:pPr/>
              <a:t>10/3/2013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610872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35C76-0322-47CD-A850-4521E848A4CA}" type="datetimeFigureOut">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399250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A35C76-0322-47CD-A850-4521E848A4CA}" type="datetimeFigureOut">
              <a:rPr lang="en-US" smtClean="0"/>
              <a:pPr/>
              <a:t>10/3/2013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77F657-1D57-4B37-A8BF-35E0358CD3A0}" type="slidenum">
              <a:rPr lang="en-US" smtClean="0"/>
              <a:pPr/>
              <a:t>‹#›</a:t>
            </a:fld>
            <a:endParaRPr lang="en-US"/>
          </a:p>
        </p:txBody>
      </p:sp>
    </p:spTree>
    <p:extLst>
      <p:ext uri="{BB962C8B-B14F-4D97-AF65-F5344CB8AC3E}">
        <p14:creationId xmlns:p14="http://schemas.microsoft.com/office/powerpoint/2010/main" val="4112795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A35C76-0322-47CD-A850-4521E848A4CA}" type="datetimeFigureOut">
              <a:rPr lang="en-US" smtClean="0"/>
              <a:pPr/>
              <a:t>10/3/2013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77F657-1D57-4B37-A8BF-35E0358CD3A0}" type="slidenum">
              <a:rPr lang="en-US" smtClean="0"/>
              <a:pPr/>
              <a:t>‹#›</a:t>
            </a:fld>
            <a:endParaRPr lang="en-US"/>
          </a:p>
        </p:txBody>
      </p:sp>
    </p:spTree>
    <p:extLst>
      <p:ext uri="{BB962C8B-B14F-4D97-AF65-F5344CB8AC3E}">
        <p14:creationId xmlns:p14="http://schemas.microsoft.com/office/powerpoint/2010/main" val="3487232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1208689"/>
          </a:xfrm>
        </p:spPr>
        <p:txBody>
          <a:bodyPr>
            <a:normAutofit/>
          </a:bodyPr>
          <a:lstStyle/>
          <a:p>
            <a:r>
              <a:rPr lang="en-US" sz="4000" dirty="0" smtClean="0"/>
              <a:t>Purpose of the</a:t>
            </a:r>
            <a:br>
              <a:rPr lang="en-US" sz="4000" dirty="0" smtClean="0"/>
            </a:br>
            <a:r>
              <a:rPr lang="en-US" sz="4000" dirty="0" smtClean="0"/>
              <a:t>Accelerator Readiness Review</a:t>
            </a:r>
            <a:endParaRPr lang="en-US" sz="4000" dirty="0"/>
          </a:p>
        </p:txBody>
      </p:sp>
      <p:sp>
        <p:nvSpPr>
          <p:cNvPr id="3" name="Subtitle 2"/>
          <p:cNvSpPr>
            <a:spLocks noGrp="1"/>
          </p:cNvSpPr>
          <p:nvPr>
            <p:ph type="subTitle" idx="1"/>
          </p:nvPr>
        </p:nvSpPr>
        <p:spPr>
          <a:xfrm>
            <a:off x="1524000" y="1629104"/>
            <a:ext cx="9144000" cy="4835864"/>
          </a:xfrm>
        </p:spPr>
        <p:txBody>
          <a:bodyPr>
            <a:normAutofit fontScale="92500" lnSpcReduction="10000"/>
          </a:bodyPr>
          <a:lstStyle/>
          <a:p>
            <a:pPr algn="just">
              <a:lnSpc>
                <a:spcPct val="115000"/>
              </a:lnSpc>
              <a:spcBef>
                <a:spcPts val="0"/>
              </a:spcBef>
            </a:pPr>
            <a:r>
              <a:rPr lang="en-US" u="sng" dirty="0">
                <a:latin typeface="Calibri" panose="020F0502020204030204" pitchFamily="34" charset="0"/>
                <a:ea typeface="Calibri" panose="020F0502020204030204" pitchFamily="34" charset="0"/>
                <a:cs typeface="Times New Roman" panose="02020603050405020304" pitchFamily="18" charset="0"/>
              </a:rPr>
              <a:t>ARR Charge Questions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Are the necessary safety program elements of the Contractor Requirements Document for DOE O420.2C, Safety of Accelerator Facilities, in place?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a:lnSpc>
                <a:spcPct val="115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 Contractor Assurance System that maintains an internal assessment process;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a:lnSpc>
                <a:spcPct val="115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A Facility Configuration Management Program that is related to accelerator safety; and</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gn="just">
              <a:lnSpc>
                <a:spcPct val="115000"/>
              </a:lnSpc>
              <a:spcBef>
                <a:spcPts val="0"/>
              </a:spcBef>
              <a:spcAft>
                <a:spcPts val="0"/>
              </a:spcAft>
              <a:buFont typeface="+mj-lt"/>
              <a:buAutoNum type="alphaLcPeriod"/>
            </a:pPr>
            <a:r>
              <a:rPr lang="en-US" dirty="0">
                <a:latin typeface="Calibri" panose="020F0502020204030204" pitchFamily="34" charset="0"/>
                <a:ea typeface="Calibri" panose="020F0502020204030204" pitchFamily="34" charset="0"/>
                <a:cs typeface="Times New Roman" panose="02020603050405020304" pitchFamily="18" charset="0"/>
              </a:rPr>
              <a:t>Credited controls and appropriate administrative processes related to accelerator safety (e.g. training, procedures, etc.).</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Has the laboratory developed a process for ensuring safe operations?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Are the necessary credited controls, accelerator hardware, </a:t>
            </a:r>
            <a:r>
              <a:rPr lang="en-US" dirty="0" err="1">
                <a:latin typeface="Calibri" panose="020F0502020204030204" pitchFamily="34" charset="0"/>
                <a:ea typeface="Calibri" panose="020F0502020204030204" pitchFamily="34" charset="0"/>
                <a:cs typeface="Times New Roman" panose="02020603050405020304" pitchFamily="18" charset="0"/>
              </a:rPr>
              <a:t>beamline</a:t>
            </a:r>
            <a:r>
              <a:rPr lang="en-US" dirty="0">
                <a:latin typeface="Calibri" panose="020F0502020204030204" pitchFamily="34" charset="0"/>
                <a:ea typeface="Calibri" panose="020F0502020204030204" pitchFamily="34" charset="0"/>
                <a:cs typeface="Times New Roman" panose="02020603050405020304" pitchFamily="18" charset="0"/>
              </a:rPr>
              <a:t> controls and monitoring systems, trained personnel, and administrative processes in place and adequate to support the Main Injector, Recycler, and </a:t>
            </a:r>
            <a:r>
              <a:rPr lang="en-US" dirty="0" err="1">
                <a:latin typeface="Calibri" panose="020F0502020204030204" pitchFamily="34" charset="0"/>
                <a:ea typeface="Calibri" panose="020F0502020204030204" pitchFamily="34" charset="0"/>
                <a:cs typeface="Times New Roman" panose="02020603050405020304" pitchFamily="18" charset="0"/>
              </a:rPr>
              <a:t>NuMI</a:t>
            </a:r>
            <a:r>
              <a:rPr lang="en-US" dirty="0">
                <a:latin typeface="Calibri" panose="020F0502020204030204" pitchFamily="34" charset="0"/>
                <a:ea typeface="Calibri" panose="020F0502020204030204" pitchFamily="34" charset="0"/>
                <a:cs typeface="Times New Roman" panose="02020603050405020304" pitchFamily="18" charset="0"/>
              </a:rPr>
              <a:t> areas at beam power within the proposed “high power ASE”?</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l"/>
            <a:endParaRPr lang="en-US" dirty="0" smtClean="0"/>
          </a:p>
        </p:txBody>
      </p:sp>
    </p:spTree>
    <p:extLst>
      <p:ext uri="{BB962C8B-B14F-4D97-AF65-F5344CB8AC3E}">
        <p14:creationId xmlns:p14="http://schemas.microsoft.com/office/powerpoint/2010/main" val="3826111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Contractor Assurance System (CAS), cont’d.</a:t>
            </a:r>
            <a:r>
              <a:rPr lang="en-US" dirty="0" smtClean="0"/>
              <a:t/>
            </a:r>
            <a:br>
              <a:rPr lang="en-US" dirty="0" smtClean="0"/>
            </a:br>
            <a:r>
              <a:rPr lang="en-US" sz="2800" dirty="0" smtClean="0"/>
              <a:t>Bob May and </a:t>
            </a:r>
            <a:r>
              <a:rPr lang="en-US" sz="2800" dirty="0"/>
              <a:t>Dennie </a:t>
            </a:r>
            <a:r>
              <a:rPr lang="en-US" sz="2800" dirty="0" smtClean="0"/>
              <a:t>Parzyck</a:t>
            </a:r>
            <a:endParaRPr lang="en-US" sz="2800" dirty="0"/>
          </a:p>
        </p:txBody>
      </p:sp>
      <p:sp>
        <p:nvSpPr>
          <p:cNvPr id="3" name="Subtitle 2"/>
          <p:cNvSpPr>
            <a:spLocks noGrp="1"/>
          </p:cNvSpPr>
          <p:nvPr>
            <p:ph type="subTitle" idx="1"/>
          </p:nvPr>
        </p:nvSpPr>
        <p:spPr>
          <a:xfrm>
            <a:off x="797442" y="893620"/>
            <a:ext cx="10451805" cy="4996818"/>
          </a:xfrm>
        </p:spPr>
        <p:txBody>
          <a:bodyPr>
            <a:noAutofit/>
          </a:bodyPr>
          <a:lstStyle/>
          <a:p>
            <a:pPr algn="l"/>
            <a:r>
              <a:rPr lang="en-US" sz="1800" dirty="0" smtClean="0"/>
              <a:t>Recommendations:</a:t>
            </a:r>
          </a:p>
          <a:p>
            <a:pPr algn="l"/>
            <a:r>
              <a:rPr lang="en-US" sz="1800" dirty="0" smtClean="0"/>
              <a:t>Pre-Start:</a:t>
            </a:r>
          </a:p>
          <a:p>
            <a:pPr algn="l"/>
            <a:r>
              <a:rPr lang="en-US" sz="1800" dirty="0"/>
              <a:t>	</a:t>
            </a:r>
            <a:r>
              <a:rPr lang="en-US" sz="1800" dirty="0" smtClean="0"/>
              <a:t>None</a:t>
            </a:r>
          </a:p>
          <a:p>
            <a:pPr algn="l"/>
            <a:r>
              <a:rPr lang="en-US" sz="1800" dirty="0" smtClean="0"/>
              <a:t>Post-Start:</a:t>
            </a:r>
            <a:endParaRPr lang="en-US" sz="1800" dirty="0"/>
          </a:p>
          <a:p>
            <a:pPr algn="l"/>
            <a:r>
              <a:rPr lang="en-US" sz="1800" dirty="0" smtClean="0"/>
              <a:t>	Continue to build upon  the considerable CAS and QA program momentum built to date.</a:t>
            </a:r>
            <a:r>
              <a:rPr lang="en-US" sz="1800" dirty="0"/>
              <a:t>	</a:t>
            </a:r>
            <a:endParaRPr lang="en-US" sz="1800" dirty="0" smtClean="0"/>
          </a:p>
          <a:p>
            <a:pPr algn="l"/>
            <a:r>
              <a:rPr lang="en-US" sz="1800" dirty="0"/>
              <a:t>	</a:t>
            </a:r>
            <a:r>
              <a:rPr lang="en-US" sz="1800" dirty="0" smtClean="0"/>
              <a:t>Continue to reinforce the HPI initiative as an element of programmatic development.</a:t>
            </a:r>
          </a:p>
          <a:p>
            <a:pPr algn="l"/>
            <a:r>
              <a:rPr lang="en-US" sz="1800" dirty="0" smtClean="0"/>
              <a:t>	Expedite progress on the Engineering component of the CAS Program.</a:t>
            </a:r>
            <a:endParaRPr lang="en-US" sz="1800" dirty="0"/>
          </a:p>
          <a:p>
            <a:pPr algn="l"/>
            <a:r>
              <a:rPr lang="en-US" sz="1800" dirty="0" smtClean="0"/>
              <a:t>	Encourage development of  the </a:t>
            </a:r>
            <a:r>
              <a:rPr lang="en-US" sz="1800" dirty="0"/>
              <a:t>P</a:t>
            </a:r>
            <a:r>
              <a:rPr lang="en-US" sz="1800" dirty="0" smtClean="0"/>
              <a:t>artnerships </a:t>
            </a:r>
            <a:r>
              <a:rPr lang="en-US" sz="1800" dirty="0" smtClean="0"/>
              <a:t>module  and the merger of the Communications and 	Stakeholder Relations components. </a:t>
            </a:r>
            <a:endParaRPr lang="en-US" sz="1800" dirty="0"/>
          </a:p>
          <a:p>
            <a:pPr algn="l"/>
            <a:r>
              <a:rPr lang="en-US" sz="1800" dirty="0" smtClean="0"/>
              <a:t>	Continue to populate the </a:t>
            </a:r>
            <a:r>
              <a:rPr lang="en-US" sz="1800" dirty="0" err="1" smtClean="0"/>
              <a:t>iTrack</a:t>
            </a:r>
            <a:r>
              <a:rPr lang="en-US" sz="1800" dirty="0" smtClean="0"/>
              <a:t> Database as a cornerstone of </a:t>
            </a:r>
            <a:r>
              <a:rPr lang="en-US" sz="1800" dirty="0" smtClean="0"/>
              <a:t>the </a:t>
            </a:r>
            <a:r>
              <a:rPr lang="en-US" sz="1800" dirty="0" smtClean="0"/>
              <a:t>Program.</a:t>
            </a:r>
            <a:endParaRPr lang="en-US" sz="1800" dirty="0"/>
          </a:p>
        </p:txBody>
      </p:sp>
    </p:spTree>
    <p:extLst>
      <p:ext uri="{BB962C8B-B14F-4D97-AF65-F5344CB8AC3E}">
        <p14:creationId xmlns:p14="http://schemas.microsoft.com/office/powerpoint/2010/main" val="1819088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59" y="1"/>
            <a:ext cx="11405937" cy="893618"/>
          </a:xfrm>
        </p:spPr>
        <p:txBody>
          <a:bodyPr>
            <a:normAutofit/>
          </a:bodyPr>
          <a:lstStyle/>
          <a:p>
            <a:r>
              <a:rPr lang="en-US" sz="2800" dirty="0"/>
              <a:t>Safety Configuration Management (SCM)</a:t>
            </a:r>
            <a:r>
              <a:rPr lang="en-US" dirty="0" smtClean="0"/>
              <a:t/>
            </a:r>
            <a:br>
              <a:rPr lang="en-US" dirty="0" smtClean="0"/>
            </a:br>
            <a:r>
              <a:rPr lang="en-US" sz="2800" dirty="0" smtClean="0"/>
              <a:t>Bob May</a:t>
            </a:r>
            <a:r>
              <a:rPr lang="en-US" sz="2800" dirty="0"/>
              <a:t> </a:t>
            </a:r>
            <a:r>
              <a:rPr lang="en-US" sz="2800" dirty="0" smtClean="0"/>
              <a:t>and </a:t>
            </a:r>
            <a:r>
              <a:rPr lang="en-US" sz="2800" dirty="0"/>
              <a:t>Dennie </a:t>
            </a:r>
            <a:r>
              <a:rPr lang="en-US" sz="2800" dirty="0" smtClean="0"/>
              <a:t>Parzyck</a:t>
            </a:r>
            <a:endParaRPr lang="en-US" sz="2800" dirty="0"/>
          </a:p>
        </p:txBody>
      </p:sp>
      <p:sp>
        <p:nvSpPr>
          <p:cNvPr id="3" name="Subtitle 2"/>
          <p:cNvSpPr>
            <a:spLocks noGrp="1"/>
          </p:cNvSpPr>
          <p:nvPr>
            <p:ph type="subTitle" idx="1"/>
          </p:nvPr>
        </p:nvSpPr>
        <p:spPr>
          <a:xfrm>
            <a:off x="908204" y="1039528"/>
            <a:ext cx="10420733" cy="5524902"/>
          </a:xfrm>
        </p:spPr>
        <p:txBody>
          <a:bodyPr>
            <a:normAutofit fontScale="92500" lnSpcReduction="20000"/>
          </a:bodyPr>
          <a:lstStyle/>
          <a:p>
            <a:pPr algn="l"/>
            <a:r>
              <a:rPr lang="en-US" sz="1800" dirty="0" smtClean="0"/>
              <a:t>Observations:</a:t>
            </a:r>
            <a:endParaRPr lang="en-US" sz="1800" dirty="0"/>
          </a:p>
          <a:p>
            <a:pPr algn="l"/>
            <a:r>
              <a:rPr lang="en-US" sz="1800" dirty="0" smtClean="0"/>
              <a:t>	The </a:t>
            </a:r>
            <a:r>
              <a:rPr lang="en-US" sz="1800" dirty="0" err="1"/>
              <a:t>Fermilab</a:t>
            </a:r>
            <a:r>
              <a:rPr lang="en-US" sz="1800" dirty="0"/>
              <a:t> </a:t>
            </a:r>
            <a:r>
              <a:rPr lang="en-US" sz="1800" dirty="0" smtClean="0"/>
              <a:t>SCM </a:t>
            </a:r>
            <a:r>
              <a:rPr lang="en-US" sz="1800" dirty="0"/>
              <a:t>Briefing was provided by </a:t>
            </a:r>
            <a:r>
              <a:rPr lang="en-US" sz="1800" dirty="0" smtClean="0"/>
              <a:t>Gary </a:t>
            </a:r>
            <a:r>
              <a:rPr lang="en-US" sz="1800" dirty="0" err="1" smtClean="0"/>
              <a:t>Lauten</a:t>
            </a:r>
            <a:r>
              <a:rPr lang="en-US" sz="1800" dirty="0" smtClean="0"/>
              <a:t>, Chuck </a:t>
            </a:r>
            <a:r>
              <a:rPr lang="en-US" sz="1800" dirty="0" err="1" smtClean="0"/>
              <a:t>Worel</a:t>
            </a:r>
            <a:r>
              <a:rPr lang="en-US" sz="1800" dirty="0" smtClean="0"/>
              <a:t>, Wayne Schmitt, and Mike 	Vincent</a:t>
            </a:r>
          </a:p>
          <a:p>
            <a:pPr algn="l"/>
            <a:r>
              <a:rPr lang="en-US" sz="1800" dirty="0" smtClean="0"/>
              <a:t>	Configuration management  was evaluated in the context of Credited Controls , Unreviewed </a:t>
            </a:r>
            <a:r>
              <a:rPr lang="en-US" sz="1800" dirty="0"/>
              <a:t>S</a:t>
            </a:r>
            <a:r>
              <a:rPr lang="en-US" sz="1800" dirty="0" smtClean="0"/>
              <a:t>afety 	Issues, and Operational Readiness Certification for experiments using the proton beam. The overall 	process, specific procedures, and records resulting from those procedures were reviewed</a:t>
            </a:r>
            <a:r>
              <a:rPr lang="en-US" sz="1800" dirty="0"/>
              <a:t>. O</a:t>
            </a:r>
            <a:r>
              <a:rPr lang="en-US" sz="1800" dirty="0" smtClean="0"/>
              <a:t>bserved 	records, processes, and procedures demonstrated compliance </a:t>
            </a:r>
            <a:r>
              <a:rPr lang="en-US" sz="1800" dirty="0"/>
              <a:t>with the Accelerator Safety Order </a:t>
            </a:r>
            <a:r>
              <a:rPr lang="en-US" sz="1800" dirty="0" smtClean="0"/>
              <a:t>	(</a:t>
            </a:r>
            <a:r>
              <a:rPr lang="en-US" sz="1800" dirty="0"/>
              <a:t>ASO) and </a:t>
            </a:r>
            <a:r>
              <a:rPr lang="en-US" sz="1800" dirty="0" smtClean="0"/>
              <a:t>were consistent </a:t>
            </a:r>
            <a:r>
              <a:rPr lang="en-US" sz="1800" dirty="0"/>
              <a:t>with the August 2012 version of the DRAFT ASO guidance document. </a:t>
            </a:r>
            <a:r>
              <a:rPr lang="en-US" sz="1800" dirty="0" smtClean="0"/>
              <a:t> 	SCM </a:t>
            </a:r>
            <a:r>
              <a:rPr lang="en-US" sz="1800" dirty="0"/>
              <a:t>is applied on a graded approach to instrumentation used for machine protection that serves as </a:t>
            </a:r>
            <a:r>
              <a:rPr lang="en-US" sz="1800" dirty="0" smtClean="0"/>
              <a:t>	defense </a:t>
            </a:r>
            <a:r>
              <a:rPr lang="en-US" sz="1800" dirty="0"/>
              <a:t>in depth</a:t>
            </a:r>
            <a:r>
              <a:rPr lang="en-US" sz="1800" dirty="0" smtClean="0"/>
              <a:t>.</a:t>
            </a:r>
          </a:p>
          <a:p>
            <a:pPr algn="l"/>
            <a:r>
              <a:rPr lang="en-US" sz="1800" dirty="0" smtClean="0"/>
              <a:t>	</a:t>
            </a:r>
          </a:p>
          <a:p>
            <a:pPr algn="l"/>
            <a:r>
              <a:rPr lang="en-US" sz="1800" dirty="0" smtClean="0"/>
              <a:t>Findings: </a:t>
            </a:r>
          </a:p>
          <a:p>
            <a:pPr algn="l"/>
            <a:r>
              <a:rPr lang="en-US" sz="1800" b="1" dirty="0"/>
              <a:t>	</a:t>
            </a:r>
            <a:r>
              <a:rPr lang="en-US" sz="1800" dirty="0"/>
              <a:t>Credited Controls are protected against unauthorized  modification.  SCM is adequate to support  	safe operations</a:t>
            </a:r>
            <a:r>
              <a:rPr lang="en-US" sz="1800" dirty="0" smtClean="0"/>
              <a:t>.</a:t>
            </a:r>
          </a:p>
          <a:p>
            <a:pPr algn="l"/>
            <a:endParaRPr lang="en-US" sz="1800" b="1" dirty="0"/>
          </a:p>
          <a:p>
            <a:pPr algn="l"/>
            <a:r>
              <a:rPr lang="en-US" sz="1800" dirty="0" smtClean="0"/>
              <a:t>Recommendations:</a:t>
            </a:r>
          </a:p>
          <a:p>
            <a:pPr algn="l"/>
            <a:r>
              <a:rPr lang="en-US" sz="1800" dirty="0" smtClean="0"/>
              <a:t>Pre-Start:</a:t>
            </a:r>
          </a:p>
          <a:p>
            <a:pPr algn="l"/>
            <a:r>
              <a:rPr lang="en-US" sz="1800" dirty="0"/>
              <a:t>	</a:t>
            </a:r>
            <a:r>
              <a:rPr lang="en-US" sz="1800" dirty="0" smtClean="0"/>
              <a:t>None </a:t>
            </a:r>
          </a:p>
          <a:p>
            <a:pPr algn="l"/>
            <a:r>
              <a:rPr lang="en-US" sz="1800" dirty="0" smtClean="0"/>
              <a:t>Post-Start:  </a:t>
            </a:r>
          </a:p>
          <a:p>
            <a:pPr algn="l"/>
            <a:r>
              <a:rPr lang="en-US" sz="1800" dirty="0"/>
              <a:t>	</a:t>
            </a:r>
            <a:r>
              <a:rPr lang="en-US" sz="1800" dirty="0" smtClean="0"/>
              <a:t>Perform </a:t>
            </a:r>
            <a:r>
              <a:rPr lang="en-US" sz="1800" dirty="0"/>
              <a:t>a gap analysis to determine where USI integrates into existing </a:t>
            </a:r>
            <a:r>
              <a:rPr lang="en-US" sz="1800" dirty="0" err="1" smtClean="0"/>
              <a:t>Fermilab</a:t>
            </a:r>
            <a:r>
              <a:rPr lang="en-US" sz="1800" dirty="0" smtClean="0"/>
              <a:t> SCM processes</a:t>
            </a:r>
            <a:r>
              <a:rPr lang="en-US" sz="1800" dirty="0"/>
              <a:t>. </a:t>
            </a:r>
            <a:r>
              <a:rPr lang="en-US" sz="1800" dirty="0" smtClean="0"/>
              <a:t> 	Develop and</a:t>
            </a:r>
            <a:r>
              <a:rPr lang="en-US" sz="1800" dirty="0"/>
              <a:t> </a:t>
            </a:r>
            <a:r>
              <a:rPr lang="en-US" sz="1800" dirty="0" smtClean="0"/>
              <a:t>implement </a:t>
            </a:r>
            <a:r>
              <a:rPr lang="en-US" sz="1800" dirty="0"/>
              <a:t>a plan to close all gaps to ensure USI and SCM </a:t>
            </a:r>
            <a:r>
              <a:rPr lang="en-US" sz="1800" dirty="0" smtClean="0"/>
              <a:t>are </a:t>
            </a:r>
            <a:r>
              <a:rPr lang="en-US" sz="1800" dirty="0"/>
              <a:t>integrated and </a:t>
            </a:r>
            <a:r>
              <a:rPr lang="en-US" sz="1800" dirty="0" smtClean="0"/>
              <a:t>fully 	implemented</a:t>
            </a:r>
            <a:r>
              <a:rPr lang="en-US" sz="1800" dirty="0"/>
              <a:t>.</a:t>
            </a:r>
          </a:p>
        </p:txBody>
      </p:sp>
    </p:spTree>
    <p:extLst>
      <p:ext uri="{BB962C8B-B14F-4D97-AF65-F5344CB8AC3E}">
        <p14:creationId xmlns:p14="http://schemas.microsoft.com/office/powerpoint/2010/main" val="102191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59" y="1"/>
            <a:ext cx="11405937" cy="893618"/>
          </a:xfrm>
        </p:spPr>
        <p:txBody>
          <a:bodyPr>
            <a:normAutofit/>
          </a:bodyPr>
          <a:lstStyle/>
          <a:p>
            <a:r>
              <a:rPr lang="en-US" sz="2800" dirty="0" smtClean="0"/>
              <a:t>Credited Controls (CC)</a:t>
            </a:r>
            <a:r>
              <a:rPr lang="en-US" dirty="0" smtClean="0"/>
              <a:t/>
            </a:r>
            <a:br>
              <a:rPr lang="en-US" dirty="0" smtClean="0"/>
            </a:br>
            <a:r>
              <a:rPr lang="en-US" sz="2800" dirty="0" smtClean="0"/>
              <a:t>Bob May</a:t>
            </a:r>
            <a:r>
              <a:rPr lang="en-US" sz="2800" dirty="0"/>
              <a:t> </a:t>
            </a:r>
            <a:r>
              <a:rPr lang="en-US" sz="2800" dirty="0" smtClean="0"/>
              <a:t>and </a:t>
            </a:r>
            <a:r>
              <a:rPr lang="en-US" sz="2800" dirty="0"/>
              <a:t>Dennie </a:t>
            </a:r>
            <a:r>
              <a:rPr lang="en-US" sz="2800" dirty="0" smtClean="0"/>
              <a:t>Parzyck</a:t>
            </a:r>
            <a:endParaRPr lang="en-US" sz="2800" dirty="0"/>
          </a:p>
        </p:txBody>
      </p:sp>
      <p:sp>
        <p:nvSpPr>
          <p:cNvPr id="3" name="Subtitle 2"/>
          <p:cNvSpPr>
            <a:spLocks noGrp="1"/>
          </p:cNvSpPr>
          <p:nvPr>
            <p:ph type="subTitle" idx="1"/>
          </p:nvPr>
        </p:nvSpPr>
        <p:spPr>
          <a:xfrm>
            <a:off x="908204" y="1039528"/>
            <a:ext cx="10420733" cy="5524902"/>
          </a:xfrm>
        </p:spPr>
        <p:txBody>
          <a:bodyPr>
            <a:normAutofit/>
          </a:bodyPr>
          <a:lstStyle/>
          <a:p>
            <a:pPr algn="l"/>
            <a:r>
              <a:rPr lang="en-US" sz="1800" dirty="0" smtClean="0"/>
              <a:t>Observations:</a:t>
            </a:r>
            <a:endParaRPr lang="en-US" sz="1800" dirty="0"/>
          </a:p>
          <a:p>
            <a:pPr algn="l"/>
            <a:r>
              <a:rPr lang="en-US" sz="1800" dirty="0" smtClean="0"/>
              <a:t>	The </a:t>
            </a:r>
            <a:r>
              <a:rPr lang="en-US" sz="1800" dirty="0" err="1"/>
              <a:t>Fermilab</a:t>
            </a:r>
            <a:r>
              <a:rPr lang="en-US" sz="1800" dirty="0"/>
              <a:t> </a:t>
            </a:r>
            <a:r>
              <a:rPr lang="en-US" sz="1800" dirty="0" smtClean="0"/>
              <a:t>CC </a:t>
            </a:r>
            <a:r>
              <a:rPr lang="en-US" sz="1800" dirty="0"/>
              <a:t>Briefing was provided </a:t>
            </a:r>
            <a:r>
              <a:rPr lang="en-US" sz="1800" dirty="0" smtClean="0"/>
              <a:t>by Paul </a:t>
            </a:r>
            <a:r>
              <a:rPr lang="en-US" sz="1800" dirty="0" err="1" smtClean="0"/>
              <a:t>Czarapata</a:t>
            </a:r>
            <a:r>
              <a:rPr lang="en-US" sz="1800" dirty="0"/>
              <a:t>, Gary </a:t>
            </a:r>
            <a:r>
              <a:rPr lang="en-US" sz="1800" dirty="0" err="1"/>
              <a:t>Lauten</a:t>
            </a:r>
            <a:r>
              <a:rPr lang="en-US" sz="1800" dirty="0"/>
              <a:t>, </a:t>
            </a:r>
            <a:r>
              <a:rPr lang="en-US" sz="1800" dirty="0" smtClean="0"/>
              <a:t>and Chuck </a:t>
            </a:r>
            <a:r>
              <a:rPr lang="en-US" sz="1800" dirty="0" err="1"/>
              <a:t>Worel</a:t>
            </a:r>
            <a:r>
              <a:rPr lang="en-US" sz="1800" dirty="0"/>
              <a:t> </a:t>
            </a:r>
            <a:r>
              <a:rPr lang="en-US" sz="1800" dirty="0" smtClean="0"/>
              <a:t>	</a:t>
            </a:r>
          </a:p>
          <a:p>
            <a:pPr algn="l"/>
            <a:r>
              <a:rPr lang="en-US" sz="1800" dirty="0"/>
              <a:t>	</a:t>
            </a:r>
            <a:r>
              <a:rPr lang="en-US" sz="1800" dirty="0" err="1" smtClean="0"/>
              <a:t>Fermilab</a:t>
            </a:r>
            <a:r>
              <a:rPr lang="en-US" sz="1800" dirty="0" smtClean="0"/>
              <a:t> identifies three types (both active and passive engineered, and administrative) CCs that  	are listed in the Accelerator Safety Envelope (ASE) along with the management and surveillance 	practices that maintain effectiveness. The CCs and supporting activities are clearly understood by 	the staff we interviewed including the accelerator operations staff. Verification of CC integrity is a 	prerequisite for beam authorization.</a:t>
            </a:r>
          </a:p>
          <a:p>
            <a:pPr algn="l"/>
            <a:r>
              <a:rPr lang="en-US" sz="1800" dirty="0"/>
              <a:t>	T</a:t>
            </a:r>
            <a:r>
              <a:rPr lang="en-US" sz="1800" dirty="0" smtClean="0"/>
              <a:t>he ASE specifies </a:t>
            </a:r>
            <a:r>
              <a:rPr lang="en-US" sz="1800" dirty="0"/>
              <a:t>the beam power limitations for each section of the </a:t>
            </a:r>
            <a:r>
              <a:rPr lang="en-US" sz="1800" dirty="0" err="1" smtClean="0"/>
              <a:t>Fermilab</a:t>
            </a:r>
            <a:r>
              <a:rPr lang="en-US" sz="1800" dirty="0" smtClean="0"/>
              <a:t> 	accelerator complex</a:t>
            </a:r>
            <a:r>
              <a:rPr lang="en-US" sz="1800" dirty="0"/>
              <a:t>. </a:t>
            </a:r>
            <a:r>
              <a:rPr lang="en-US" sz="1800" dirty="0" smtClean="0"/>
              <a:t>	It is not clear in the ASE whether </a:t>
            </a:r>
            <a:r>
              <a:rPr lang="en-US" sz="1800" dirty="0"/>
              <a:t>the beam power limitations </a:t>
            </a:r>
            <a:r>
              <a:rPr lang="en-US" sz="1800" dirty="0" smtClean="0"/>
              <a:t>represent an administrative or an 	active engineered CC </a:t>
            </a:r>
            <a:r>
              <a:rPr lang="en-US" sz="1800" dirty="0"/>
              <a:t>and the ASE specifies no management or surveillance practice that 	support the </a:t>
            </a:r>
            <a:r>
              <a:rPr lang="en-US" sz="1800" dirty="0" smtClean="0"/>
              <a:t>limits. However, it is clear from personnel interviews, document review, and 	field 	observations that the </a:t>
            </a:r>
            <a:r>
              <a:rPr lang="en-US" sz="1800" dirty="0"/>
              <a:t>beam power limitations </a:t>
            </a:r>
            <a:r>
              <a:rPr lang="en-US" sz="1800" dirty="0" smtClean="0"/>
              <a:t>are supported by robust machine protection devices 	that offer considerable defense-in-depth. </a:t>
            </a:r>
          </a:p>
          <a:p>
            <a:pPr algn="l"/>
            <a:r>
              <a:rPr lang="en-US" sz="1800" dirty="0" smtClean="0"/>
              <a:t>Findings: </a:t>
            </a:r>
          </a:p>
          <a:p>
            <a:pPr algn="l"/>
            <a:r>
              <a:rPr lang="en-US" sz="1800" b="1" dirty="0"/>
              <a:t>	</a:t>
            </a:r>
            <a:r>
              <a:rPr lang="en-US" sz="1800" dirty="0"/>
              <a:t>The Credited Controls identified in the </a:t>
            </a:r>
            <a:r>
              <a:rPr lang="en-US" sz="1800" dirty="0" smtClean="0"/>
              <a:t>ASE, </a:t>
            </a:r>
            <a:r>
              <a:rPr lang="en-US" sz="1800" dirty="0"/>
              <a:t>necessary for high beam 	power </a:t>
            </a:r>
            <a:r>
              <a:rPr lang="en-US" sz="1800" dirty="0" smtClean="0"/>
              <a:t>operations, </a:t>
            </a:r>
            <a:r>
              <a:rPr lang="en-US" sz="1800" dirty="0"/>
              <a:t>are </a:t>
            </a:r>
            <a:r>
              <a:rPr lang="en-US" sz="1800" dirty="0" smtClean="0"/>
              <a:t>	effectively </a:t>
            </a:r>
            <a:r>
              <a:rPr lang="en-US" sz="1800" dirty="0"/>
              <a:t>in place and managed along with supporting procedures and </a:t>
            </a:r>
            <a:r>
              <a:rPr lang="en-US" sz="1800" dirty="0" smtClean="0"/>
              <a:t>processes</a:t>
            </a:r>
            <a:r>
              <a:rPr lang="en-US" sz="1800" dirty="0"/>
              <a:t>.</a:t>
            </a:r>
          </a:p>
          <a:p>
            <a:pPr algn="l">
              <a:lnSpc>
                <a:spcPct val="100000"/>
              </a:lnSpc>
            </a:pPr>
            <a:endParaRPr lang="en-US" sz="1800" b="1" dirty="0"/>
          </a:p>
        </p:txBody>
      </p:sp>
    </p:spTree>
    <p:extLst>
      <p:ext uri="{BB962C8B-B14F-4D97-AF65-F5344CB8AC3E}">
        <p14:creationId xmlns:p14="http://schemas.microsoft.com/office/powerpoint/2010/main" val="3086344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759" y="1"/>
            <a:ext cx="11405937" cy="893618"/>
          </a:xfrm>
        </p:spPr>
        <p:txBody>
          <a:bodyPr>
            <a:normAutofit/>
          </a:bodyPr>
          <a:lstStyle/>
          <a:p>
            <a:r>
              <a:rPr lang="en-US" sz="2800" dirty="0" smtClean="0"/>
              <a:t>Credited Controls (CC), cont’d.</a:t>
            </a:r>
            <a:r>
              <a:rPr lang="en-US" dirty="0" smtClean="0"/>
              <a:t/>
            </a:r>
            <a:br>
              <a:rPr lang="en-US" dirty="0" smtClean="0"/>
            </a:br>
            <a:r>
              <a:rPr lang="en-US" sz="2800" dirty="0" smtClean="0"/>
              <a:t>Bob May</a:t>
            </a:r>
            <a:r>
              <a:rPr lang="en-US" sz="2800" dirty="0"/>
              <a:t> </a:t>
            </a:r>
            <a:r>
              <a:rPr lang="en-US" sz="2800" dirty="0" smtClean="0"/>
              <a:t>and </a:t>
            </a:r>
            <a:r>
              <a:rPr lang="en-US" sz="2800" dirty="0"/>
              <a:t>Dennie </a:t>
            </a:r>
            <a:r>
              <a:rPr lang="en-US" sz="2800" dirty="0" smtClean="0"/>
              <a:t>Parzyck</a:t>
            </a:r>
            <a:endParaRPr lang="en-US" sz="2800" dirty="0"/>
          </a:p>
        </p:txBody>
      </p:sp>
      <p:sp>
        <p:nvSpPr>
          <p:cNvPr id="3" name="Subtitle 2"/>
          <p:cNvSpPr>
            <a:spLocks noGrp="1"/>
          </p:cNvSpPr>
          <p:nvPr>
            <p:ph type="subTitle" idx="1"/>
          </p:nvPr>
        </p:nvSpPr>
        <p:spPr>
          <a:xfrm>
            <a:off x="908204" y="1039528"/>
            <a:ext cx="10420733" cy="5524902"/>
          </a:xfrm>
        </p:spPr>
        <p:txBody>
          <a:bodyPr>
            <a:normAutofit/>
          </a:bodyPr>
          <a:lstStyle/>
          <a:p>
            <a:pPr algn="l">
              <a:lnSpc>
                <a:spcPct val="100000"/>
              </a:lnSpc>
            </a:pPr>
            <a:endParaRPr lang="en-US" sz="1800" b="1" dirty="0"/>
          </a:p>
          <a:p>
            <a:pPr algn="l"/>
            <a:r>
              <a:rPr lang="en-US" sz="1800" dirty="0" smtClean="0"/>
              <a:t>Recommendations: </a:t>
            </a:r>
          </a:p>
          <a:p>
            <a:pPr algn="l"/>
            <a:r>
              <a:rPr lang="en-US" sz="1800" dirty="0" smtClean="0"/>
              <a:t>Pre-Start:</a:t>
            </a:r>
          </a:p>
          <a:p>
            <a:pPr algn="l"/>
            <a:r>
              <a:rPr lang="en-US" sz="1800" dirty="0"/>
              <a:t>	</a:t>
            </a:r>
            <a:r>
              <a:rPr lang="en-US" sz="1800" dirty="0" smtClean="0"/>
              <a:t>None</a:t>
            </a:r>
          </a:p>
          <a:p>
            <a:pPr algn="l"/>
            <a:r>
              <a:rPr lang="en-US" sz="1800" dirty="0" smtClean="0"/>
              <a:t>Post-Start:  </a:t>
            </a:r>
          </a:p>
          <a:p>
            <a:pPr algn="l"/>
            <a:r>
              <a:rPr lang="en-US" sz="1800" dirty="0"/>
              <a:t>	T</a:t>
            </a:r>
            <a:r>
              <a:rPr lang="en-US" sz="1800" dirty="0" smtClean="0"/>
              <a:t>o ensure internal consistency in the Fermilab ASE documents and consistency with practice at 	other SC labs</a:t>
            </a:r>
            <a:r>
              <a:rPr lang="en-US" sz="1800" dirty="0"/>
              <a:t>, Fermilab </a:t>
            </a:r>
            <a:r>
              <a:rPr lang="en-US" sz="1800" dirty="0" smtClean="0"/>
              <a:t>should classify the </a:t>
            </a:r>
            <a:r>
              <a:rPr lang="en-US" sz="1800" dirty="0"/>
              <a:t>beam power limitations </a:t>
            </a:r>
            <a:r>
              <a:rPr lang="en-US" sz="1800" dirty="0" smtClean="0"/>
              <a:t>as </a:t>
            </a:r>
            <a:r>
              <a:rPr lang="en-US" sz="1800" dirty="0"/>
              <a:t>to type of </a:t>
            </a:r>
            <a:r>
              <a:rPr lang="en-US" sz="1800" dirty="0" smtClean="0"/>
              <a:t>CC </a:t>
            </a:r>
            <a:r>
              <a:rPr lang="en-US" sz="1800" dirty="0"/>
              <a:t>(active </a:t>
            </a:r>
            <a:r>
              <a:rPr lang="en-US" sz="1800" dirty="0" smtClean="0"/>
              <a:t>	or passive engineered</a:t>
            </a:r>
            <a:r>
              <a:rPr lang="en-US" sz="1800" dirty="0"/>
              <a:t>, </a:t>
            </a:r>
            <a:r>
              <a:rPr lang="en-US" sz="1800" dirty="0" smtClean="0"/>
              <a:t>administrative, etc</a:t>
            </a:r>
            <a:r>
              <a:rPr lang="en-US" sz="1800" dirty="0" smtClean="0"/>
              <a:t>.). </a:t>
            </a:r>
            <a:r>
              <a:rPr lang="en-US" sz="1800" dirty="0" smtClean="0"/>
              <a:t>The supporting management </a:t>
            </a:r>
            <a:r>
              <a:rPr lang="en-US" sz="1800" dirty="0"/>
              <a:t>or surveillance </a:t>
            </a:r>
            <a:r>
              <a:rPr lang="en-US" sz="1800" dirty="0" smtClean="0"/>
              <a:t>	practices or </a:t>
            </a:r>
            <a:r>
              <a:rPr lang="en-US" sz="1800" dirty="0" smtClean="0"/>
              <a:t>processes </a:t>
            </a:r>
            <a:r>
              <a:rPr lang="en-US" sz="1800" dirty="0" smtClean="0"/>
              <a:t>for this CC should then be identified in the ASE. Fermilab should consult and </a:t>
            </a:r>
            <a:r>
              <a:rPr lang="en-US" sz="1800" dirty="0" smtClean="0"/>
              <a:t>	partner with </a:t>
            </a:r>
            <a:r>
              <a:rPr lang="en-US" sz="1800" dirty="0" smtClean="0"/>
              <a:t>FSO in this effort</a:t>
            </a:r>
            <a:r>
              <a:rPr lang="en-US" sz="1800" dirty="0"/>
              <a:t> </a:t>
            </a:r>
            <a:r>
              <a:rPr lang="en-US" sz="1800" dirty="0" smtClean="0"/>
              <a:t>and consult with other SC labs to benefit from their lessons learned.</a:t>
            </a:r>
            <a:endParaRPr lang="en-US" sz="1800" dirty="0"/>
          </a:p>
        </p:txBody>
      </p:sp>
    </p:spTree>
    <p:extLst>
      <p:ext uri="{BB962C8B-B14F-4D97-AF65-F5344CB8AC3E}">
        <p14:creationId xmlns:p14="http://schemas.microsoft.com/office/powerpoint/2010/main" val="1901073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Operational Procedures</a:t>
            </a:r>
            <a:endParaRPr lang="en-US" sz="2800" dirty="0"/>
          </a:p>
        </p:txBody>
      </p:sp>
      <p:sp>
        <p:nvSpPr>
          <p:cNvPr id="3" name="Subtitle 2"/>
          <p:cNvSpPr>
            <a:spLocks noGrp="1"/>
          </p:cNvSpPr>
          <p:nvPr>
            <p:ph type="subTitle" idx="1"/>
          </p:nvPr>
        </p:nvSpPr>
        <p:spPr>
          <a:xfrm>
            <a:off x="1004455" y="893619"/>
            <a:ext cx="9144000" cy="5964381"/>
          </a:xfrm>
        </p:spPr>
        <p:txBody>
          <a:bodyPr>
            <a:normAutofit fontScale="92500" lnSpcReduction="20000"/>
          </a:bodyPr>
          <a:lstStyle/>
          <a:p>
            <a:pPr algn="l"/>
            <a:r>
              <a:rPr lang="en-US" sz="1800" dirty="0" smtClean="0"/>
              <a:t>Observations</a:t>
            </a:r>
          </a:p>
          <a:p>
            <a:pPr algn="l"/>
            <a:r>
              <a:rPr lang="en-US" sz="1800" dirty="0"/>
              <a:t>	</a:t>
            </a:r>
            <a:r>
              <a:rPr lang="en-US" sz="1800" dirty="0" smtClean="0"/>
              <a:t>A review of the Operator procedures included a discussion on procedure development  with Dan Johnson and Duane Newhart of the Operations </a:t>
            </a:r>
            <a:r>
              <a:rPr lang="en-US" sz="1800" dirty="0" smtClean="0"/>
              <a:t>Department </a:t>
            </a:r>
            <a:r>
              <a:rPr lang="en-US" sz="1800" dirty="0" smtClean="0"/>
              <a:t>and Operations Crew Chief John </a:t>
            </a:r>
            <a:r>
              <a:rPr lang="en-US" sz="1800" dirty="0" err="1" smtClean="0"/>
              <a:t>Kuharik</a:t>
            </a:r>
            <a:r>
              <a:rPr lang="en-US" sz="1800" dirty="0" smtClean="0"/>
              <a:t>.  Performance based reviews of specific procedures were conducted for Emergency Response, Magnet Power </a:t>
            </a:r>
            <a:r>
              <a:rPr lang="en-US" sz="1800" dirty="0"/>
              <a:t>S</a:t>
            </a:r>
            <a:r>
              <a:rPr lang="en-US" sz="1800" dirty="0" smtClean="0"/>
              <a:t>upply LOTO, and Accelerator tunnel search &amp; secure. </a:t>
            </a:r>
            <a:r>
              <a:rPr lang="en-US" sz="1800" dirty="0"/>
              <a:t> </a:t>
            </a:r>
            <a:r>
              <a:rPr lang="en-US" sz="1800" dirty="0" smtClean="0"/>
              <a:t>The procedure for LOTO of the re-configured </a:t>
            </a:r>
            <a:r>
              <a:rPr lang="en-US" sz="1800" dirty="0" err="1" smtClean="0"/>
              <a:t>NuMI</a:t>
            </a:r>
            <a:r>
              <a:rPr lang="en-US" sz="1800" dirty="0" smtClean="0"/>
              <a:t> Horn power supply was reviewed with Jim </a:t>
            </a:r>
            <a:r>
              <a:rPr lang="en-US" sz="1800" dirty="0" err="1" smtClean="0"/>
              <a:t>Hylen</a:t>
            </a:r>
            <a:r>
              <a:rPr lang="en-US" sz="1800" dirty="0" smtClean="0"/>
              <a:t> </a:t>
            </a:r>
            <a:r>
              <a:rPr lang="en-US" sz="1800" dirty="0" smtClean="0"/>
              <a:t>and appears comprehensive and up to date.</a:t>
            </a:r>
          </a:p>
          <a:p>
            <a:pPr algn="l"/>
            <a:r>
              <a:rPr lang="en-US" sz="1800" dirty="0"/>
              <a:t>	</a:t>
            </a:r>
            <a:r>
              <a:rPr lang="en-US" sz="1800" dirty="0" smtClean="0"/>
              <a:t>AD </a:t>
            </a:r>
            <a:r>
              <a:rPr lang="en-US" sz="1800" dirty="0"/>
              <a:t>Departments maintain an electronic database with required procedures for their </a:t>
            </a:r>
            <a:r>
              <a:rPr lang="en-US" sz="1800" dirty="0" smtClean="0"/>
              <a:t>personnel </a:t>
            </a:r>
            <a:r>
              <a:rPr lang="en-US" sz="1800" dirty="0"/>
              <a:t>and keep track of qualifications of </a:t>
            </a:r>
            <a:r>
              <a:rPr lang="en-US" sz="1800" dirty="0" smtClean="0"/>
              <a:t>individuals.  Lessons </a:t>
            </a:r>
            <a:r>
              <a:rPr lang="en-US" sz="1800" dirty="0"/>
              <a:t>l</a:t>
            </a:r>
            <a:r>
              <a:rPr lang="en-US" sz="1800" dirty="0" smtClean="0"/>
              <a:t>earned </a:t>
            </a:r>
            <a:r>
              <a:rPr lang="en-US" sz="1800" dirty="0"/>
              <a:t>are passed on during weekly Crew Chief Meetings, emails, and then through shift </a:t>
            </a:r>
            <a:r>
              <a:rPr lang="en-US" sz="1800" dirty="0" smtClean="0"/>
              <a:t>briefings.</a:t>
            </a:r>
            <a:endParaRPr lang="en-US" sz="1800" dirty="0" smtClean="0"/>
          </a:p>
          <a:p>
            <a:pPr algn="l"/>
            <a:r>
              <a:rPr lang="en-US" sz="1800" dirty="0" smtClean="0"/>
              <a:t>Findings</a:t>
            </a:r>
          </a:p>
          <a:p>
            <a:pPr marL="285750" indent="-285750" algn="l">
              <a:buFont typeface="Arial" panose="020B0604020202020204" pitchFamily="34" charset="0"/>
              <a:buChar char="•"/>
            </a:pPr>
            <a:r>
              <a:rPr lang="en-US" sz="1800" dirty="0"/>
              <a:t>R</a:t>
            </a:r>
            <a:r>
              <a:rPr lang="en-US" sz="1800" dirty="0" smtClean="0"/>
              <a:t>equired </a:t>
            </a:r>
            <a:r>
              <a:rPr lang="en-US" sz="1800" dirty="0"/>
              <a:t>procedures for accelerator operation under the existing ASE will remain mostly unchanged under the proposed 700 kW ASE</a:t>
            </a:r>
            <a:r>
              <a:rPr lang="en-US" sz="1800" dirty="0" smtClean="0"/>
              <a:t>.</a:t>
            </a:r>
          </a:p>
          <a:p>
            <a:pPr marL="285750" indent="-285750" algn="l">
              <a:buFont typeface="Arial" panose="020B0604020202020204" pitchFamily="34" charset="0"/>
              <a:buChar char="•"/>
            </a:pPr>
            <a:r>
              <a:rPr lang="en-US" sz="1800" dirty="0" smtClean="0"/>
              <a:t>Operational </a:t>
            </a:r>
            <a:r>
              <a:rPr lang="en-US" sz="1800" dirty="0"/>
              <a:t>procedures provide specific directions to ensure safe operations during routine , non-routine and emergency </a:t>
            </a:r>
            <a:r>
              <a:rPr lang="en-US" sz="1800" dirty="0" smtClean="0"/>
              <a:t>situations.</a:t>
            </a:r>
            <a:endParaRPr lang="en-US" sz="1800" dirty="0"/>
          </a:p>
          <a:p>
            <a:pPr marL="285750" indent="-285750" algn="l">
              <a:buFont typeface="Arial" panose="020B0604020202020204" pitchFamily="34" charset="0"/>
              <a:buChar char="•"/>
            </a:pPr>
            <a:r>
              <a:rPr lang="en-US" sz="1800" dirty="0"/>
              <a:t>Procedures provide sufficient detail  corresponding to the level of hazard and complexity of </a:t>
            </a:r>
            <a:r>
              <a:rPr lang="en-US" sz="1800" dirty="0" smtClean="0"/>
              <a:t>operation.</a:t>
            </a:r>
            <a:endParaRPr lang="en-US" sz="1800" dirty="0"/>
          </a:p>
          <a:p>
            <a:pPr marL="285750" indent="-285750" algn="l">
              <a:buFont typeface="Arial" panose="020B0604020202020204" pitchFamily="34" charset="0"/>
              <a:buChar char="•"/>
            </a:pPr>
            <a:r>
              <a:rPr lang="en-US" sz="1800" dirty="0"/>
              <a:t>Procedures reflect available operational experience written in a format readily usable to </a:t>
            </a:r>
            <a:r>
              <a:rPr lang="en-US" sz="1800" dirty="0" smtClean="0"/>
              <a:t>staff.</a:t>
            </a:r>
            <a:endParaRPr lang="en-US" sz="1800" dirty="0"/>
          </a:p>
          <a:p>
            <a:pPr marL="285750" indent="-285750" algn="l">
              <a:buFont typeface="Arial" panose="020B0604020202020204" pitchFamily="34" charset="0"/>
              <a:buChar char="•"/>
            </a:pPr>
            <a:r>
              <a:rPr lang="en-US" sz="1800" dirty="0"/>
              <a:t>Lessons learned are incorporated to improve </a:t>
            </a:r>
            <a:r>
              <a:rPr lang="en-US" sz="1800" dirty="0" smtClean="0"/>
              <a:t>procedures </a:t>
            </a:r>
            <a:r>
              <a:rPr lang="en-US" sz="1800" dirty="0"/>
              <a:t>or identify the need for new </a:t>
            </a:r>
            <a:r>
              <a:rPr lang="en-US" sz="1800" dirty="0" smtClean="0"/>
              <a:t>procedures. </a:t>
            </a:r>
            <a:endParaRPr lang="en-US" sz="1800" dirty="0"/>
          </a:p>
          <a:p>
            <a:pPr marL="285750" indent="-285750" algn="l">
              <a:buFont typeface="Arial" panose="020B0604020202020204" pitchFamily="34" charset="0"/>
              <a:buChar char="•"/>
            </a:pPr>
            <a:r>
              <a:rPr lang="en-US" sz="1800" dirty="0"/>
              <a:t>Procedures are controlled documents with specific attention to those procedures that reflect ASE </a:t>
            </a:r>
            <a:r>
              <a:rPr lang="en-US" sz="1800" dirty="0" smtClean="0"/>
              <a:t>requirements.</a:t>
            </a:r>
            <a:endParaRPr lang="en-US" sz="1800" dirty="0" smtClean="0"/>
          </a:p>
          <a:p>
            <a:pPr marL="285750" indent="-285750" algn="l">
              <a:buFont typeface="Arial" panose="020B0604020202020204" pitchFamily="34" charset="0"/>
              <a:buChar char="•"/>
            </a:pPr>
            <a:r>
              <a:rPr lang="en-US" sz="1800" dirty="0" smtClean="0"/>
              <a:t>Elements of Conduct of Operations are in place, but there is no document describing Conduct of Ops</a:t>
            </a:r>
            <a:r>
              <a:rPr lang="en-US" sz="1800" dirty="0"/>
              <a:t>.</a:t>
            </a:r>
          </a:p>
          <a:p>
            <a:pPr algn="l"/>
            <a:endParaRPr lang="en-US" sz="1800" dirty="0"/>
          </a:p>
        </p:txBody>
      </p:sp>
    </p:spTree>
    <p:extLst>
      <p:ext uri="{BB962C8B-B14F-4D97-AF65-F5344CB8AC3E}">
        <p14:creationId xmlns:p14="http://schemas.microsoft.com/office/powerpoint/2010/main" val="22656564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Operational Procedures</a:t>
            </a:r>
            <a:endParaRPr lang="en-US" sz="2800" dirty="0"/>
          </a:p>
        </p:txBody>
      </p:sp>
      <p:sp>
        <p:nvSpPr>
          <p:cNvPr id="3" name="Content Placeholder 2"/>
          <p:cNvSpPr>
            <a:spLocks noGrp="1"/>
          </p:cNvSpPr>
          <p:nvPr>
            <p:ph idx="1"/>
          </p:nvPr>
        </p:nvSpPr>
        <p:spPr/>
        <p:txBody>
          <a:bodyPr>
            <a:normAutofit/>
          </a:bodyPr>
          <a:lstStyle/>
          <a:p>
            <a:pPr marL="0" indent="0">
              <a:buNone/>
            </a:pPr>
            <a:r>
              <a:rPr lang="en-US" sz="1800" dirty="0" smtClean="0"/>
              <a:t>Recommendations </a:t>
            </a:r>
          </a:p>
          <a:p>
            <a:r>
              <a:rPr lang="en-US" sz="1800" dirty="0" smtClean="0"/>
              <a:t>Pre-Start:</a:t>
            </a:r>
          </a:p>
          <a:p>
            <a:pPr lvl="1"/>
            <a:r>
              <a:rPr lang="en-US" sz="1800" dirty="0" smtClean="0"/>
              <a:t>Complete and approve the 700 kW Beam Running Conditions and Beam Permits for Recycler, Main Injector, and </a:t>
            </a:r>
            <a:r>
              <a:rPr lang="en-US" sz="1800" dirty="0" err="1" smtClean="0"/>
              <a:t>NuMI</a:t>
            </a:r>
            <a:r>
              <a:rPr lang="en-US" sz="1800" dirty="0" smtClean="0"/>
              <a:t>.</a:t>
            </a:r>
          </a:p>
          <a:p>
            <a:pPr lvl="1"/>
            <a:endParaRPr lang="en-US" sz="1800" dirty="0"/>
          </a:p>
          <a:p>
            <a:r>
              <a:rPr lang="en-US" sz="1800" dirty="0" smtClean="0"/>
              <a:t>Post-Start: </a:t>
            </a:r>
          </a:p>
          <a:p>
            <a:pPr lvl="1"/>
            <a:r>
              <a:rPr lang="en-US" sz="1800" dirty="0" smtClean="0"/>
              <a:t>Evaluate which elements of Conduct of Operations should be documented to describe existing accelerator operations policies. </a:t>
            </a:r>
          </a:p>
        </p:txBody>
      </p:sp>
    </p:spTree>
    <p:extLst>
      <p:ext uri="{BB962C8B-B14F-4D97-AF65-F5344CB8AC3E}">
        <p14:creationId xmlns:p14="http://schemas.microsoft.com/office/powerpoint/2010/main" val="1083907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Training and Qualification</a:t>
            </a:r>
            <a:endParaRPr lang="en-US" sz="2800" dirty="0"/>
          </a:p>
        </p:txBody>
      </p:sp>
      <p:sp>
        <p:nvSpPr>
          <p:cNvPr id="3" name="Subtitle 2"/>
          <p:cNvSpPr>
            <a:spLocks noGrp="1"/>
          </p:cNvSpPr>
          <p:nvPr>
            <p:ph type="subTitle" idx="1"/>
          </p:nvPr>
        </p:nvSpPr>
        <p:spPr>
          <a:xfrm>
            <a:off x="1004455" y="893619"/>
            <a:ext cx="9144000" cy="5964381"/>
          </a:xfrm>
        </p:spPr>
        <p:txBody>
          <a:bodyPr>
            <a:normAutofit fontScale="85000" lnSpcReduction="20000"/>
          </a:bodyPr>
          <a:lstStyle/>
          <a:p>
            <a:pPr algn="l"/>
            <a:r>
              <a:rPr lang="en-US" sz="1800" dirty="0" smtClean="0"/>
              <a:t>Observations</a:t>
            </a:r>
          </a:p>
          <a:p>
            <a:pPr algn="l"/>
            <a:r>
              <a:rPr lang="en-US" sz="1800" dirty="0"/>
              <a:t>	</a:t>
            </a:r>
            <a:r>
              <a:rPr lang="en-US" sz="1800" dirty="0" smtClean="0"/>
              <a:t>A performance based review of the Operator training program was conducted in discussions  with Dan Johnson and Duane Newhart.  The program contains clear requirements for subject matter, testing, and progress tracking. </a:t>
            </a:r>
            <a:r>
              <a:rPr lang="en-US" sz="1800" dirty="0"/>
              <a:t> </a:t>
            </a:r>
            <a:r>
              <a:rPr lang="en-US" sz="1800" dirty="0" smtClean="0"/>
              <a:t>Safety procedures and corresponding training required to operate the accelerator under the existing ASE will remain mostly unchanged under the proposed 700 kW ASE.  </a:t>
            </a:r>
            <a:endParaRPr lang="en-US" sz="1800" dirty="0"/>
          </a:p>
          <a:p>
            <a:pPr algn="l"/>
            <a:r>
              <a:rPr lang="en-US" sz="1800" dirty="0"/>
              <a:t>	</a:t>
            </a:r>
            <a:r>
              <a:rPr lang="en-US" sz="1800" dirty="0" smtClean="0"/>
              <a:t>Specific technical training modules covering system details and tuning procedures for reconfigured Recycler and Main Injector systems are not yet in place, as experts are still commissioning at low power under the existing ASE. </a:t>
            </a:r>
          </a:p>
          <a:p>
            <a:pPr algn="l"/>
            <a:r>
              <a:rPr lang="en-US" sz="1800" dirty="0"/>
              <a:t>	New electronic document sharing </a:t>
            </a:r>
            <a:r>
              <a:rPr lang="en-US" sz="1800" dirty="0" smtClean="0"/>
              <a:t>allows training to be updated more </a:t>
            </a:r>
            <a:r>
              <a:rPr lang="en-US" sz="1800" dirty="0" smtClean="0"/>
              <a:t>efficiently </a:t>
            </a:r>
            <a:r>
              <a:rPr lang="en-US" sz="1800" dirty="0" smtClean="0"/>
              <a:t>so operators can be trained before higher beam intensities are available.</a:t>
            </a:r>
          </a:p>
          <a:p>
            <a:pPr algn="l"/>
            <a:r>
              <a:rPr lang="en-US" sz="1800" dirty="0"/>
              <a:t>	</a:t>
            </a:r>
            <a:r>
              <a:rPr lang="en-US" sz="1800" dirty="0" smtClean="0"/>
              <a:t>Training of Operations, support groups, and machine department personnel relies heavily on OJT experience gained during installation work, system checkout and commissioning.</a:t>
            </a:r>
          </a:p>
          <a:p>
            <a:pPr algn="l"/>
            <a:endParaRPr lang="en-US" sz="1800" dirty="0" smtClean="0"/>
          </a:p>
          <a:p>
            <a:pPr algn="l"/>
            <a:r>
              <a:rPr lang="en-US" sz="1800" dirty="0" smtClean="0"/>
              <a:t>Findings</a:t>
            </a:r>
          </a:p>
          <a:p>
            <a:pPr marL="285750" indent="-285750" algn="l">
              <a:buFont typeface="Arial" pitchFamily="34" charset="0"/>
              <a:buChar char="•"/>
            </a:pPr>
            <a:r>
              <a:rPr lang="en-US" sz="1800" dirty="0"/>
              <a:t>Site training program provides a description of the site-wide programs in controlled documents that summarizes the overall features of the program</a:t>
            </a:r>
          </a:p>
          <a:p>
            <a:pPr marL="285750" indent="-285750" algn="l">
              <a:buFont typeface="Arial" pitchFamily="34" charset="0"/>
              <a:buChar char="•"/>
            </a:pPr>
            <a:r>
              <a:rPr lang="en-US" sz="1800" dirty="0"/>
              <a:t>Program provides training and qualification for all individuals who work in and around the accelerator facility to include site safety programs, site hazards and emergency procedures</a:t>
            </a:r>
          </a:p>
          <a:p>
            <a:pPr marL="285750" indent="-285750" algn="l">
              <a:buFont typeface="Arial" pitchFamily="34" charset="0"/>
              <a:buChar char="•"/>
            </a:pPr>
            <a:r>
              <a:rPr lang="en-US" sz="1800" dirty="0"/>
              <a:t>Program provides specific training and qualification for operations, maintenance, and support personnel, to include job-specific procedures and controls maintained in electronic databases</a:t>
            </a:r>
          </a:p>
          <a:p>
            <a:pPr marL="285750" indent="-285750" algn="l">
              <a:buFont typeface="Arial" pitchFamily="34" charset="0"/>
              <a:buChar char="•"/>
            </a:pPr>
            <a:r>
              <a:rPr lang="en-US" sz="1800" dirty="0"/>
              <a:t>Program provides ongoing monitoring of personnel training program to assess overall effectiveness and support continuous improvement</a:t>
            </a:r>
          </a:p>
          <a:p>
            <a:pPr marL="285750" indent="-285750" algn="l">
              <a:buFont typeface="Arial" pitchFamily="34" charset="0"/>
              <a:buChar char="•"/>
            </a:pPr>
            <a:r>
              <a:rPr lang="en-US" sz="1800" dirty="0" smtClean="0"/>
              <a:t>Migration of the existing training program to an easily configurable online system is a noteworthy </a:t>
            </a:r>
            <a:r>
              <a:rPr lang="en-US" sz="1800" dirty="0" smtClean="0"/>
              <a:t>practice</a:t>
            </a:r>
            <a:endParaRPr lang="en-US" sz="1800" dirty="0"/>
          </a:p>
          <a:p>
            <a:pPr algn="l"/>
            <a:r>
              <a:rPr lang="en-US" sz="1800" dirty="0"/>
              <a:t>	</a:t>
            </a:r>
          </a:p>
        </p:txBody>
      </p:sp>
    </p:spTree>
    <p:extLst>
      <p:ext uri="{BB962C8B-B14F-4D97-AF65-F5344CB8AC3E}">
        <p14:creationId xmlns:p14="http://schemas.microsoft.com/office/powerpoint/2010/main" val="1831527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Training and Qualifications</a:t>
            </a:r>
            <a:endParaRPr lang="en-US" sz="2800" dirty="0"/>
          </a:p>
        </p:txBody>
      </p:sp>
      <p:sp>
        <p:nvSpPr>
          <p:cNvPr id="3" name="Content Placeholder 2"/>
          <p:cNvSpPr>
            <a:spLocks noGrp="1"/>
          </p:cNvSpPr>
          <p:nvPr>
            <p:ph idx="1"/>
          </p:nvPr>
        </p:nvSpPr>
        <p:spPr/>
        <p:txBody>
          <a:bodyPr>
            <a:normAutofit/>
          </a:bodyPr>
          <a:lstStyle/>
          <a:p>
            <a:pPr marL="0" indent="0">
              <a:buNone/>
            </a:pPr>
            <a:r>
              <a:rPr lang="en-US" sz="1800" dirty="0" smtClean="0"/>
              <a:t>Recommendations </a:t>
            </a:r>
          </a:p>
          <a:p>
            <a:r>
              <a:rPr lang="en-US" sz="1800" dirty="0" smtClean="0"/>
              <a:t>Pre-Start:</a:t>
            </a:r>
          </a:p>
          <a:p>
            <a:pPr lvl="1"/>
            <a:r>
              <a:rPr lang="en-US" sz="1800" dirty="0" smtClean="0"/>
              <a:t>Complete Operator Required Reading relevant to 700 kW Beam Running Conditions and Beam Permits for Recycler, Main Injector, and </a:t>
            </a:r>
            <a:r>
              <a:rPr lang="en-US" sz="1800" dirty="0" err="1" smtClean="0"/>
              <a:t>NuMI</a:t>
            </a:r>
            <a:r>
              <a:rPr lang="en-US" sz="1800" dirty="0" smtClean="0"/>
              <a:t>.</a:t>
            </a:r>
          </a:p>
          <a:p>
            <a:pPr lvl="1"/>
            <a:endParaRPr lang="en-US" sz="1800" dirty="0"/>
          </a:p>
          <a:p>
            <a:r>
              <a:rPr lang="en-US" sz="1800" dirty="0" smtClean="0"/>
              <a:t>Post-Start:</a:t>
            </a:r>
          </a:p>
          <a:p>
            <a:pPr lvl="1"/>
            <a:r>
              <a:rPr lang="en-US" sz="1800" dirty="0" smtClean="0"/>
              <a:t>Update Operator OJT Training modules on Recycler and Main Injector and </a:t>
            </a:r>
            <a:r>
              <a:rPr lang="en-US" sz="1800" dirty="0" err="1" smtClean="0"/>
              <a:t>NuMI</a:t>
            </a:r>
            <a:r>
              <a:rPr lang="en-US" sz="1800" dirty="0" smtClean="0"/>
              <a:t> systems in the next 3 months</a:t>
            </a:r>
            <a:r>
              <a:rPr lang="en-US" sz="1800" dirty="0"/>
              <a:t>.</a:t>
            </a:r>
            <a:endParaRPr lang="en-US" sz="1800" dirty="0" smtClean="0"/>
          </a:p>
        </p:txBody>
      </p:sp>
    </p:spTree>
    <p:extLst>
      <p:ext uri="{BB962C8B-B14F-4D97-AF65-F5344CB8AC3E}">
        <p14:creationId xmlns:p14="http://schemas.microsoft.com/office/powerpoint/2010/main" val="2093025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Work Planning and Control</a:t>
            </a:r>
            <a:endParaRPr lang="en-US" sz="2800" dirty="0"/>
          </a:p>
        </p:txBody>
      </p:sp>
      <p:sp>
        <p:nvSpPr>
          <p:cNvPr id="3" name="Subtitle 2"/>
          <p:cNvSpPr>
            <a:spLocks noGrp="1"/>
          </p:cNvSpPr>
          <p:nvPr>
            <p:ph type="subTitle" idx="1"/>
          </p:nvPr>
        </p:nvSpPr>
        <p:spPr>
          <a:xfrm>
            <a:off x="1004455" y="893619"/>
            <a:ext cx="9144000" cy="5964381"/>
          </a:xfrm>
        </p:spPr>
        <p:txBody>
          <a:bodyPr>
            <a:normAutofit fontScale="85000" lnSpcReduction="20000"/>
          </a:bodyPr>
          <a:lstStyle/>
          <a:p>
            <a:pPr algn="l"/>
            <a:r>
              <a:rPr lang="en-US" sz="1800" dirty="0" smtClean="0"/>
              <a:t>Observations</a:t>
            </a:r>
          </a:p>
          <a:p>
            <a:pPr algn="l"/>
            <a:r>
              <a:rPr lang="en-US" sz="1800" dirty="0"/>
              <a:t>	</a:t>
            </a:r>
            <a:r>
              <a:rPr lang="en-US" sz="1800" dirty="0" smtClean="0"/>
              <a:t>The review team discussed Work Planning and Control processes and database tools with the Dan </a:t>
            </a:r>
            <a:r>
              <a:rPr lang="en-US" sz="1800" dirty="0" smtClean="0"/>
              <a:t>Johnson, </a:t>
            </a:r>
            <a:r>
              <a:rPr lang="en-US" sz="1800" dirty="0" smtClean="0"/>
              <a:t>Duane Newhart, Dave Augustine </a:t>
            </a:r>
            <a:r>
              <a:rPr lang="en-US" sz="1800" dirty="0" smtClean="0"/>
              <a:t>(Mechanical Support Associate Head), </a:t>
            </a:r>
            <a:r>
              <a:rPr lang="en-US" sz="1800" dirty="0" smtClean="0"/>
              <a:t>and Cons </a:t>
            </a:r>
            <a:r>
              <a:rPr lang="en-US" sz="1800" dirty="0" smtClean="0"/>
              <a:t>Gattuso</a:t>
            </a:r>
            <a:r>
              <a:rPr lang="en-US" sz="1800" dirty="0"/>
              <a:t> </a:t>
            </a:r>
            <a:r>
              <a:rPr lang="en-US" sz="1800" dirty="0" smtClean="0"/>
              <a:t> (project </a:t>
            </a:r>
            <a:r>
              <a:rPr lang="en-US" sz="1800" dirty="0" smtClean="0"/>
              <a:t>manager for the ANU shutdown installation </a:t>
            </a:r>
            <a:r>
              <a:rPr lang="en-US" sz="1800" dirty="0" smtClean="0"/>
              <a:t>work).  </a:t>
            </a:r>
            <a:r>
              <a:rPr lang="en-US" sz="1800" dirty="0" smtClean="0"/>
              <a:t>On-line database tools demonstrated and discussed included:</a:t>
            </a:r>
          </a:p>
          <a:p>
            <a:pPr algn="l"/>
            <a:r>
              <a:rPr lang="en-US" sz="1800" dirty="0"/>
              <a:t>	</a:t>
            </a:r>
            <a:r>
              <a:rPr lang="en-US" sz="1800" dirty="0" smtClean="0"/>
              <a:t>“</a:t>
            </a:r>
            <a:r>
              <a:rPr lang="en-US" sz="1800" dirty="0" err="1" smtClean="0"/>
              <a:t>Worklist</a:t>
            </a:r>
            <a:r>
              <a:rPr lang="en-US" sz="1800" dirty="0" smtClean="0"/>
              <a:t>” tracking and approval tool, </a:t>
            </a:r>
          </a:p>
          <a:p>
            <a:pPr algn="l"/>
            <a:r>
              <a:rPr lang="en-US" sz="1800" dirty="0"/>
              <a:t>	</a:t>
            </a:r>
            <a:r>
              <a:rPr lang="en-US" sz="1800" dirty="0" smtClean="0"/>
              <a:t>Hazard Analysis system,</a:t>
            </a:r>
          </a:p>
          <a:p>
            <a:pPr algn="l"/>
            <a:r>
              <a:rPr lang="en-US" sz="1800" dirty="0"/>
              <a:t>	</a:t>
            </a:r>
            <a:r>
              <a:rPr lang="en-US" sz="1800" dirty="0" smtClean="0"/>
              <a:t>Special ALARA Planning for long shutdown work</a:t>
            </a:r>
          </a:p>
          <a:p>
            <a:pPr algn="l"/>
            <a:r>
              <a:rPr lang="en-US" sz="1800" dirty="0"/>
              <a:t>	</a:t>
            </a:r>
            <a:r>
              <a:rPr lang="en-US" sz="1800" dirty="0" smtClean="0"/>
              <a:t>Radiation dose tracking (Get Dose)</a:t>
            </a:r>
          </a:p>
          <a:p>
            <a:pPr algn="l"/>
            <a:r>
              <a:rPr lang="en-US" sz="1800" dirty="0"/>
              <a:t>	</a:t>
            </a:r>
            <a:r>
              <a:rPr lang="en-US" sz="1800" dirty="0" smtClean="0"/>
              <a:t>Debriefing, “post mortem” review, and Lessons Learned for shutdown work</a:t>
            </a:r>
          </a:p>
          <a:p>
            <a:pPr algn="l"/>
            <a:r>
              <a:rPr lang="en-US" sz="1800" dirty="0" smtClean="0"/>
              <a:t>This performance based review showed that tools and processes are well established and include auto-triggers for appropriate personnel sign-off.</a:t>
            </a:r>
          </a:p>
          <a:p>
            <a:pPr algn="l"/>
            <a:endParaRPr lang="en-US" sz="1800" dirty="0" smtClean="0"/>
          </a:p>
          <a:p>
            <a:pPr algn="l"/>
            <a:r>
              <a:rPr lang="en-US" sz="1800" dirty="0" smtClean="0"/>
              <a:t>Findings</a:t>
            </a:r>
          </a:p>
          <a:p>
            <a:pPr marL="285750" indent="-285750" algn="l">
              <a:buFont typeface="Arial" panose="020B0604020202020204" pitchFamily="34" charset="0"/>
              <a:buChar char="•"/>
            </a:pPr>
            <a:r>
              <a:rPr lang="en-US" sz="1800" dirty="0" smtClean="0"/>
              <a:t>Work </a:t>
            </a:r>
            <a:r>
              <a:rPr lang="en-US" sz="1800" dirty="0"/>
              <a:t>assignments are approved only for qualified and authorized personnel, however integrating this system with the key logger would provide another layer of assurance </a:t>
            </a:r>
          </a:p>
          <a:p>
            <a:pPr marL="285750" indent="-285750" algn="l">
              <a:buFont typeface="Arial" panose="020B0604020202020204" pitchFamily="34" charset="0"/>
              <a:buChar char="•"/>
            </a:pPr>
            <a:r>
              <a:rPr lang="en-US" sz="1800" dirty="0"/>
              <a:t>Electronic </a:t>
            </a:r>
            <a:r>
              <a:rPr lang="en-US" sz="1800" dirty="0" err="1"/>
              <a:t>worklist</a:t>
            </a:r>
            <a:r>
              <a:rPr lang="en-US" sz="1800" dirty="0"/>
              <a:t> forces management validation of work for completeness and functionality, and post-mortem discussions are practiced </a:t>
            </a:r>
          </a:p>
          <a:p>
            <a:pPr marL="285750" indent="-285750" algn="l">
              <a:buFont typeface="Arial" panose="020B0604020202020204" pitchFamily="34" charset="0"/>
              <a:buChar char="•"/>
            </a:pPr>
            <a:r>
              <a:rPr lang="en-US" sz="1800" dirty="0"/>
              <a:t>Electronic </a:t>
            </a:r>
            <a:r>
              <a:rPr lang="en-US" sz="1800" dirty="0" err="1"/>
              <a:t>worklist</a:t>
            </a:r>
            <a:r>
              <a:rPr lang="en-US" sz="1800" dirty="0"/>
              <a:t> provides effective communication of information on systems to be worked on, but could be improved by including a hazard checklist</a:t>
            </a:r>
            <a:endParaRPr lang="en-US" sz="1800" dirty="0" smtClean="0"/>
          </a:p>
          <a:p>
            <a:pPr marL="285750" indent="-285750" algn="l">
              <a:buFont typeface="Arial" panose="020B0604020202020204" pitchFamily="34" charset="0"/>
              <a:buChar char="•"/>
            </a:pPr>
            <a:r>
              <a:rPr lang="en-US" sz="1800" dirty="0" smtClean="0"/>
              <a:t>ALARA planning for complex work at Recycler/Main Injector and </a:t>
            </a:r>
            <a:r>
              <a:rPr lang="en-US" sz="1800" dirty="0" err="1" smtClean="0"/>
              <a:t>NuMI</a:t>
            </a:r>
            <a:r>
              <a:rPr lang="en-US" sz="1800" dirty="0" smtClean="0"/>
              <a:t> appears comprehensive and well </a:t>
            </a:r>
            <a:r>
              <a:rPr lang="en-US" sz="1800" dirty="0" smtClean="0"/>
              <a:t>managed</a:t>
            </a:r>
            <a:endParaRPr lang="en-US" sz="1800" dirty="0" smtClean="0"/>
          </a:p>
          <a:p>
            <a:pPr marL="285750" indent="-285750" algn="l">
              <a:buFont typeface="Arial" panose="020B0604020202020204" pitchFamily="34" charset="0"/>
              <a:buChar char="•"/>
            </a:pPr>
            <a:r>
              <a:rPr lang="en-US" sz="1800" dirty="0" smtClean="0"/>
              <a:t>Despite careful planning and oversight, installation/checkout errors resulted in a damaged </a:t>
            </a:r>
            <a:r>
              <a:rPr lang="en-US" sz="1800" dirty="0" smtClean="0"/>
              <a:t>magnet</a:t>
            </a:r>
            <a:endParaRPr lang="en-US" sz="1800" dirty="0"/>
          </a:p>
          <a:p>
            <a:pPr algn="l"/>
            <a:r>
              <a:rPr lang="en-US" sz="1800" dirty="0"/>
              <a:t>	</a:t>
            </a:r>
          </a:p>
        </p:txBody>
      </p:sp>
    </p:spTree>
    <p:extLst>
      <p:ext uri="{BB962C8B-B14F-4D97-AF65-F5344CB8AC3E}">
        <p14:creationId xmlns:p14="http://schemas.microsoft.com/office/powerpoint/2010/main" val="23688623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Work Planning and Control</a:t>
            </a:r>
            <a:endParaRPr lang="en-US" sz="2800" dirty="0"/>
          </a:p>
        </p:txBody>
      </p:sp>
      <p:sp>
        <p:nvSpPr>
          <p:cNvPr id="3" name="Content Placeholder 2"/>
          <p:cNvSpPr>
            <a:spLocks noGrp="1"/>
          </p:cNvSpPr>
          <p:nvPr>
            <p:ph idx="1"/>
          </p:nvPr>
        </p:nvSpPr>
        <p:spPr/>
        <p:txBody>
          <a:bodyPr>
            <a:normAutofit/>
          </a:bodyPr>
          <a:lstStyle/>
          <a:p>
            <a:pPr marL="0" indent="0">
              <a:buNone/>
            </a:pPr>
            <a:r>
              <a:rPr lang="en-US" sz="1800" dirty="0" smtClean="0"/>
              <a:t>Recommendations </a:t>
            </a:r>
          </a:p>
          <a:p>
            <a:r>
              <a:rPr lang="en-US" sz="1800" dirty="0" smtClean="0"/>
              <a:t>Pre-Start:</a:t>
            </a:r>
          </a:p>
          <a:p>
            <a:pPr lvl="1"/>
            <a:r>
              <a:rPr lang="en-US" sz="1800" dirty="0"/>
              <a:t>N</a:t>
            </a:r>
            <a:r>
              <a:rPr lang="en-US" sz="1800" dirty="0" smtClean="0"/>
              <a:t>one</a:t>
            </a:r>
            <a:endParaRPr lang="en-US" sz="1800" dirty="0"/>
          </a:p>
          <a:p>
            <a:r>
              <a:rPr lang="en-US" sz="1800" dirty="0" smtClean="0"/>
              <a:t>Post-Start:</a:t>
            </a:r>
          </a:p>
          <a:p>
            <a:pPr lvl="1"/>
            <a:r>
              <a:rPr lang="en-US" sz="1800" dirty="0" smtClean="0"/>
              <a:t>Evaluate the integration of a hazard checklist into the online “</a:t>
            </a:r>
            <a:r>
              <a:rPr lang="en-US" sz="1800" dirty="0" err="1" smtClean="0"/>
              <a:t>Worklist</a:t>
            </a:r>
            <a:r>
              <a:rPr lang="en-US" sz="1800" dirty="0" smtClean="0"/>
              <a:t>” tool as an aid to users submitting work </a:t>
            </a:r>
            <a:r>
              <a:rPr lang="en-US" sz="1800" dirty="0" smtClean="0"/>
              <a:t>requests</a:t>
            </a:r>
            <a:endParaRPr lang="en-US" sz="1800" dirty="0" smtClean="0"/>
          </a:p>
          <a:p>
            <a:pPr lvl="1"/>
            <a:r>
              <a:rPr lang="en-US" sz="1800" dirty="0" smtClean="0"/>
              <a:t>Evaluate the integration of Lessons Learned into both Pre-shutdown “all hands” meetings, and the on-line Hazard Analysis </a:t>
            </a:r>
            <a:r>
              <a:rPr lang="en-US" sz="1800" dirty="0" smtClean="0"/>
              <a:t>tool</a:t>
            </a:r>
            <a:endParaRPr lang="en-US" sz="1800" dirty="0" smtClean="0"/>
          </a:p>
          <a:p>
            <a:pPr lvl="1"/>
            <a:r>
              <a:rPr lang="en-US" sz="1800" dirty="0" smtClean="0"/>
              <a:t>Evaluate the integration of the electronic </a:t>
            </a:r>
            <a:r>
              <a:rPr lang="en-US" sz="1800" dirty="0" err="1" smtClean="0"/>
              <a:t>Worklist</a:t>
            </a:r>
            <a:r>
              <a:rPr lang="en-US" sz="1800" dirty="0" smtClean="0"/>
              <a:t> into the Key Logger </a:t>
            </a:r>
            <a:r>
              <a:rPr lang="en-US" sz="1800" dirty="0" smtClean="0"/>
              <a:t>system</a:t>
            </a:r>
            <a:endParaRPr lang="en-US" sz="1800" dirty="0" smtClean="0"/>
          </a:p>
          <a:p>
            <a:pPr lvl="1"/>
            <a:r>
              <a:rPr lang="en-US" sz="1800" dirty="0" smtClean="0"/>
              <a:t>Evaluate the benefit of using electronic </a:t>
            </a:r>
            <a:r>
              <a:rPr lang="en-US" sz="1800" dirty="0" smtClean="0"/>
              <a:t>dosimeters</a:t>
            </a:r>
            <a:endParaRPr lang="en-US" sz="1800" dirty="0" smtClean="0"/>
          </a:p>
          <a:p>
            <a:pPr lvl="1"/>
            <a:r>
              <a:rPr lang="en-US" sz="1800" dirty="0" smtClean="0"/>
              <a:t>Evaluate the lessons learned and corrective actions from the October 2011 TJNAF magnet incident for possible process improvements in checkout and testing after </a:t>
            </a:r>
            <a:r>
              <a:rPr lang="en-US" sz="1800" dirty="0" smtClean="0"/>
              <a:t>shutdowns</a:t>
            </a:r>
            <a:endParaRPr lang="en-US" sz="1800" dirty="0" smtClean="0"/>
          </a:p>
        </p:txBody>
      </p:sp>
    </p:spTree>
    <p:extLst>
      <p:ext uri="{BB962C8B-B14F-4D97-AF65-F5344CB8AC3E}">
        <p14:creationId xmlns:p14="http://schemas.microsoft.com/office/powerpoint/2010/main" val="151019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Selection of Focus Areas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Areas identified in the Accelerator Safety Order and the Draft Guide were </a:t>
            </a:r>
            <a:r>
              <a:rPr lang="en-US" dirty="0" smtClean="0"/>
              <a:t>addressed.</a:t>
            </a:r>
            <a:endParaRPr lang="en-US" dirty="0" smtClean="0"/>
          </a:p>
          <a:p>
            <a:pPr marL="0" indent="0">
              <a:buNone/>
            </a:pPr>
            <a:endParaRPr lang="en-US" dirty="0" smtClean="0"/>
          </a:p>
          <a:p>
            <a:pPr marL="0" indent="0">
              <a:buNone/>
            </a:pPr>
            <a:r>
              <a:rPr lang="en-US" dirty="0" smtClean="0"/>
              <a:t>Review of facility documentation and evaluation of issues across the DOE Accelerator Complex was conducted by Fermilab staff and ARR team to identify any additional </a:t>
            </a:r>
            <a:r>
              <a:rPr lang="en-US" dirty="0" smtClean="0"/>
              <a:t>areas.</a:t>
            </a:r>
            <a:endParaRPr lang="en-US" dirty="0" smtClean="0"/>
          </a:p>
          <a:p>
            <a:pPr marL="0" indent="0">
              <a:buNone/>
            </a:pPr>
            <a:endParaRPr lang="en-US" dirty="0" smtClean="0"/>
          </a:p>
          <a:p>
            <a:pPr marL="0" indent="0">
              <a:buNone/>
            </a:pPr>
            <a:r>
              <a:rPr lang="en-US" dirty="0" smtClean="0"/>
              <a:t>Cross-cutting issues were addressed within the ARR </a:t>
            </a:r>
            <a:r>
              <a:rPr lang="en-US" dirty="0" smtClean="0"/>
              <a:t>team.</a:t>
            </a:r>
            <a:endParaRPr lang="en-US" dirty="0"/>
          </a:p>
        </p:txBody>
      </p:sp>
    </p:spTree>
    <p:extLst>
      <p:ext uri="{BB962C8B-B14F-4D97-AF65-F5344CB8AC3E}">
        <p14:creationId xmlns:p14="http://schemas.microsoft.com/office/powerpoint/2010/main" val="2504770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4083"/>
            <a:ext cx="10515600" cy="1124607"/>
          </a:xfrm>
        </p:spPr>
        <p:txBody>
          <a:bodyPr/>
          <a:lstStyle/>
          <a:p>
            <a:pPr algn="ctr"/>
            <a:r>
              <a:rPr lang="en-US" dirty="0" smtClean="0"/>
              <a:t>Report Process</a:t>
            </a:r>
            <a:endParaRPr lang="en-US" dirty="0"/>
          </a:p>
        </p:txBody>
      </p:sp>
      <p:sp>
        <p:nvSpPr>
          <p:cNvPr id="3" name="Content Placeholder 2"/>
          <p:cNvSpPr>
            <a:spLocks noGrp="1"/>
          </p:cNvSpPr>
          <p:nvPr>
            <p:ph idx="1"/>
          </p:nvPr>
        </p:nvSpPr>
        <p:spPr>
          <a:xfrm>
            <a:off x="838200" y="1450428"/>
            <a:ext cx="10515600" cy="5276193"/>
          </a:xfrm>
        </p:spPr>
        <p:txBody>
          <a:bodyPr>
            <a:normAutofit lnSpcReduction="10000"/>
          </a:bodyPr>
          <a:lstStyle/>
          <a:p>
            <a:pPr marL="0" indent="0">
              <a:buNone/>
            </a:pPr>
            <a:r>
              <a:rPr lang="en-US" dirty="0" smtClean="0"/>
              <a:t>Report will contain:</a:t>
            </a:r>
          </a:p>
          <a:p>
            <a:pPr marL="850900"/>
            <a:r>
              <a:rPr lang="en-US" dirty="0"/>
              <a:t>	</a:t>
            </a:r>
            <a:r>
              <a:rPr lang="en-US" dirty="0" smtClean="0"/>
              <a:t>Expanded discussion of the Findings, Observations, and 	Recommendations within each area of the ARR</a:t>
            </a:r>
          </a:p>
          <a:p>
            <a:pPr marL="850900"/>
            <a:r>
              <a:rPr lang="en-US" dirty="0"/>
              <a:t>	</a:t>
            </a:r>
            <a:r>
              <a:rPr lang="en-US" dirty="0" smtClean="0"/>
              <a:t>Team comments for </a:t>
            </a:r>
            <a:r>
              <a:rPr lang="en-US" dirty="0" err="1" smtClean="0"/>
              <a:t>Fermilab</a:t>
            </a:r>
            <a:r>
              <a:rPr lang="en-US" dirty="0" smtClean="0"/>
              <a:t> consideration</a:t>
            </a:r>
          </a:p>
          <a:p>
            <a:pPr marL="0" indent="0">
              <a:buNone/>
            </a:pPr>
            <a:r>
              <a:rPr lang="en-US" dirty="0"/>
              <a:t>Team report will be drafted within </a:t>
            </a:r>
            <a:r>
              <a:rPr lang="en-US" dirty="0" smtClean="0"/>
              <a:t>7 </a:t>
            </a:r>
            <a:r>
              <a:rPr lang="en-US" dirty="0" smtClean="0"/>
              <a:t>days.</a:t>
            </a:r>
            <a:endParaRPr lang="en-US" dirty="0"/>
          </a:p>
          <a:p>
            <a:pPr marL="0" indent="0">
              <a:buNone/>
            </a:pPr>
            <a:r>
              <a:rPr lang="en-US" dirty="0"/>
              <a:t>Report will be submitted </a:t>
            </a:r>
            <a:r>
              <a:rPr lang="en-US" dirty="0" smtClean="0"/>
              <a:t>to Fermilab for </a:t>
            </a:r>
            <a:r>
              <a:rPr lang="en-US" dirty="0"/>
              <a:t>factual accuracy and </a:t>
            </a:r>
            <a:r>
              <a:rPr lang="en-US" dirty="0" smtClean="0"/>
              <a:t>comments.</a:t>
            </a:r>
            <a:endParaRPr lang="en-US" dirty="0"/>
          </a:p>
          <a:p>
            <a:pPr marL="0" indent="0">
              <a:buNone/>
            </a:pPr>
            <a:r>
              <a:rPr lang="en-US" dirty="0"/>
              <a:t>Final report submitted to </a:t>
            </a:r>
            <a:r>
              <a:rPr lang="en-US" dirty="0" smtClean="0"/>
              <a:t>Fermilab </a:t>
            </a:r>
            <a:r>
              <a:rPr lang="en-US" dirty="0"/>
              <a:t>within approximately </a:t>
            </a:r>
            <a:r>
              <a:rPr lang="en-US" dirty="0" smtClean="0"/>
              <a:t>one week after comments </a:t>
            </a:r>
            <a:r>
              <a:rPr lang="en-US" dirty="0" smtClean="0"/>
              <a:t>received.</a:t>
            </a:r>
            <a:endParaRPr lang="en-US" dirty="0" smtClean="0"/>
          </a:p>
          <a:p>
            <a:pPr marL="0" indent="0">
              <a:buNone/>
            </a:pPr>
            <a:r>
              <a:rPr lang="en-US" dirty="0" smtClean="0"/>
              <a:t>Closure of Pre-Start items will be verified by on-site team member (Aria </a:t>
            </a:r>
            <a:r>
              <a:rPr lang="en-US" dirty="0" err="1" smtClean="0"/>
              <a:t>Soha</a:t>
            </a:r>
            <a:r>
              <a:rPr lang="en-US" dirty="0" smtClean="0"/>
              <a:t>); when all Pre-Start items are closed, the Report will be released with team </a:t>
            </a:r>
            <a:r>
              <a:rPr lang="en-US" smtClean="0"/>
              <a:t>member </a:t>
            </a:r>
            <a:r>
              <a:rPr lang="en-US" smtClean="0"/>
              <a:t>signatures.</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2753367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Team Members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David </a:t>
            </a:r>
            <a:r>
              <a:rPr lang="en-US" dirty="0" err="1" smtClean="0"/>
              <a:t>Kestell</a:t>
            </a:r>
            <a:r>
              <a:rPr lang="en-US" dirty="0" smtClean="0"/>
              <a:t>, LBNL			Authorization Basis, Radiation Safety</a:t>
            </a:r>
          </a:p>
          <a:p>
            <a:pPr marL="0" indent="0">
              <a:buNone/>
            </a:pPr>
            <a:r>
              <a:rPr lang="en-US" dirty="0" smtClean="0"/>
              <a:t>Frank </a:t>
            </a:r>
            <a:r>
              <a:rPr lang="en-US" dirty="0" err="1" smtClean="0"/>
              <a:t>Kornegay</a:t>
            </a:r>
            <a:r>
              <a:rPr lang="en-US" dirty="0" smtClean="0"/>
              <a:t>, team lead, 	Authorization Basis, Radiation Safety</a:t>
            </a:r>
          </a:p>
          <a:p>
            <a:pPr marL="0" indent="0">
              <a:buNone/>
            </a:pPr>
            <a:r>
              <a:rPr lang="en-US" dirty="0" smtClean="0"/>
              <a:t>Robert May, TJNAF			Credited Controls, CAS, SCM</a:t>
            </a:r>
          </a:p>
          <a:p>
            <a:pPr marL="0" indent="0">
              <a:buNone/>
            </a:pPr>
            <a:r>
              <a:rPr lang="en-US" dirty="0" smtClean="0"/>
              <a:t>Dennis </a:t>
            </a:r>
            <a:r>
              <a:rPr lang="en-US" dirty="0" err="1" smtClean="0"/>
              <a:t>Parzyck</a:t>
            </a:r>
            <a:r>
              <a:rPr lang="en-US" dirty="0" smtClean="0"/>
              <a:t>, Retired		Credited Controls, CAS, SCM</a:t>
            </a:r>
          </a:p>
          <a:p>
            <a:pPr marL="0" indent="0">
              <a:buNone/>
            </a:pPr>
            <a:r>
              <a:rPr lang="en-US" dirty="0" smtClean="0"/>
              <a:t>Aria </a:t>
            </a:r>
            <a:r>
              <a:rPr lang="en-US" dirty="0" err="1" smtClean="0"/>
              <a:t>Soha</a:t>
            </a:r>
            <a:r>
              <a:rPr lang="en-US" dirty="0" smtClean="0"/>
              <a:t>, </a:t>
            </a:r>
            <a:r>
              <a:rPr lang="en-US" dirty="0" err="1" smtClean="0"/>
              <a:t>Fermilab</a:t>
            </a:r>
            <a:r>
              <a:rPr lang="en-US" dirty="0" smtClean="0"/>
              <a:t>			Training and Qualifications, Work Planning</a:t>
            </a:r>
          </a:p>
          <a:p>
            <a:pPr marL="0" indent="0">
              <a:buNone/>
            </a:pPr>
            <a:r>
              <a:rPr lang="en-US" dirty="0" smtClean="0"/>
              <a:t>Michael </a:t>
            </a:r>
            <a:r>
              <a:rPr lang="en-US" dirty="0" err="1" smtClean="0"/>
              <a:t>Stanek</a:t>
            </a:r>
            <a:r>
              <a:rPr lang="en-US" dirty="0" smtClean="0"/>
              <a:t>, SLAC		Training and Qualification, Work Planning</a:t>
            </a:r>
          </a:p>
          <a:p>
            <a:pPr marL="0" indent="0">
              <a:buNone/>
            </a:pPr>
            <a:endParaRPr lang="en-US" dirty="0" smtClean="0"/>
          </a:p>
          <a:p>
            <a:pPr marL="0" indent="0">
              <a:buNone/>
            </a:pPr>
            <a:r>
              <a:rPr lang="en-US" dirty="0" smtClean="0"/>
              <a:t>Observers</a:t>
            </a:r>
          </a:p>
          <a:p>
            <a:pPr marL="0" indent="0">
              <a:buNone/>
            </a:pPr>
            <a:r>
              <a:rPr lang="en-US" dirty="0" smtClean="0"/>
              <a:t>TJSO, Office of Science, FSO</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25828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a:t>
            </a:r>
            <a:endParaRPr lang="en-US" dirty="0"/>
          </a:p>
        </p:txBody>
      </p:sp>
      <p:sp>
        <p:nvSpPr>
          <p:cNvPr id="3" name="Content Placeholder 2"/>
          <p:cNvSpPr>
            <a:spLocks noGrp="1"/>
          </p:cNvSpPr>
          <p:nvPr>
            <p:ph idx="1"/>
          </p:nvPr>
        </p:nvSpPr>
        <p:spPr/>
        <p:txBody>
          <a:bodyPr/>
          <a:lstStyle/>
          <a:p>
            <a:pPr marL="0" indent="0">
              <a:buNone/>
            </a:pPr>
            <a:r>
              <a:rPr lang="en-US" dirty="0" smtClean="0"/>
              <a:t>Document </a:t>
            </a:r>
            <a:r>
              <a:rPr lang="en-US" dirty="0"/>
              <a:t>R</a:t>
            </a:r>
            <a:r>
              <a:rPr lang="en-US" dirty="0" smtClean="0"/>
              <a:t>eview</a:t>
            </a:r>
            <a:endParaRPr lang="en-US" dirty="0" smtClean="0"/>
          </a:p>
          <a:p>
            <a:pPr marL="0" indent="0">
              <a:buNone/>
            </a:pPr>
            <a:r>
              <a:rPr lang="en-US" dirty="0"/>
              <a:t>	</a:t>
            </a:r>
            <a:r>
              <a:rPr lang="en-US" dirty="0" err="1" smtClean="0"/>
              <a:t>Indico</a:t>
            </a:r>
            <a:r>
              <a:rPr lang="en-US" dirty="0" smtClean="0"/>
              <a:t> site</a:t>
            </a:r>
          </a:p>
          <a:p>
            <a:pPr marL="0" indent="0">
              <a:buNone/>
            </a:pPr>
            <a:r>
              <a:rPr lang="en-US" dirty="0"/>
              <a:t>	</a:t>
            </a:r>
            <a:r>
              <a:rPr lang="en-US" dirty="0" smtClean="0"/>
              <a:t>Pre-visit telephone discussions </a:t>
            </a:r>
          </a:p>
          <a:p>
            <a:pPr marL="0" indent="0">
              <a:buNone/>
            </a:pPr>
            <a:r>
              <a:rPr lang="en-US" dirty="0" smtClean="0"/>
              <a:t>On-site </a:t>
            </a:r>
            <a:r>
              <a:rPr lang="en-US" dirty="0" smtClean="0"/>
              <a:t>Review </a:t>
            </a:r>
            <a:r>
              <a:rPr lang="en-US" dirty="0" smtClean="0"/>
              <a:t>of </a:t>
            </a:r>
            <a:r>
              <a:rPr lang="en-US" dirty="0" smtClean="0"/>
              <a:t>Documentation</a:t>
            </a:r>
            <a:endParaRPr lang="en-US" dirty="0" smtClean="0"/>
          </a:p>
          <a:p>
            <a:pPr marL="0" indent="0">
              <a:buNone/>
            </a:pPr>
            <a:r>
              <a:rPr lang="en-US" dirty="0" smtClean="0"/>
              <a:t>Fermi </a:t>
            </a:r>
            <a:r>
              <a:rPr lang="en-US" dirty="0"/>
              <a:t>S</a:t>
            </a:r>
            <a:r>
              <a:rPr lang="en-US" dirty="0" smtClean="0"/>
              <a:t>taff </a:t>
            </a:r>
            <a:r>
              <a:rPr lang="en-US" dirty="0"/>
              <a:t>P</a:t>
            </a:r>
            <a:r>
              <a:rPr lang="en-US" dirty="0" smtClean="0"/>
              <a:t>resentations</a:t>
            </a:r>
            <a:endParaRPr lang="en-US" dirty="0" smtClean="0"/>
          </a:p>
          <a:p>
            <a:pPr marL="0" indent="0">
              <a:buNone/>
            </a:pPr>
            <a:r>
              <a:rPr lang="en-US" dirty="0" smtClean="0"/>
              <a:t>Staff </a:t>
            </a:r>
            <a:r>
              <a:rPr lang="en-US" dirty="0" smtClean="0"/>
              <a:t>Discussions</a:t>
            </a:r>
            <a:endParaRPr lang="en-US" dirty="0" smtClean="0"/>
          </a:p>
          <a:p>
            <a:pPr marL="0" indent="0">
              <a:buNone/>
            </a:pPr>
            <a:r>
              <a:rPr lang="en-US" dirty="0" smtClean="0"/>
              <a:t>Performance-Based </a:t>
            </a:r>
            <a:r>
              <a:rPr lang="en-US" dirty="0"/>
              <a:t>W</a:t>
            </a:r>
            <a:r>
              <a:rPr lang="en-US" dirty="0" smtClean="0"/>
              <a:t>ork </a:t>
            </a:r>
            <a:r>
              <a:rPr lang="en-US" dirty="0"/>
              <a:t>O</a:t>
            </a:r>
            <a:r>
              <a:rPr lang="en-US" dirty="0" smtClean="0"/>
              <a:t>bservations</a:t>
            </a:r>
            <a:endParaRPr lang="en-US" dirty="0"/>
          </a:p>
        </p:txBody>
      </p:sp>
    </p:spTree>
    <p:extLst>
      <p:ext uri="{BB962C8B-B14F-4D97-AF65-F5344CB8AC3E}">
        <p14:creationId xmlns:p14="http://schemas.microsoft.com/office/powerpoint/2010/main" val="343043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615"/>
            <a:ext cx="10515600" cy="1093075"/>
          </a:xfrm>
        </p:spPr>
        <p:txBody>
          <a:bodyPr/>
          <a:lstStyle/>
          <a:p>
            <a:pPr algn="ctr"/>
            <a:r>
              <a:rPr lang="en-US" dirty="0" smtClean="0"/>
              <a:t>Recommendations</a:t>
            </a:r>
            <a:endParaRPr lang="en-US" dirty="0"/>
          </a:p>
        </p:txBody>
      </p:sp>
      <p:sp>
        <p:nvSpPr>
          <p:cNvPr id="3" name="Content Placeholder 2"/>
          <p:cNvSpPr>
            <a:spLocks noGrp="1"/>
          </p:cNvSpPr>
          <p:nvPr>
            <p:ph idx="1"/>
          </p:nvPr>
        </p:nvSpPr>
        <p:spPr>
          <a:xfrm>
            <a:off x="838200" y="1557866"/>
            <a:ext cx="10515600" cy="5223933"/>
          </a:xfrm>
        </p:spPr>
        <p:txBody>
          <a:bodyPr>
            <a:normAutofit/>
          </a:bodyPr>
          <a:lstStyle/>
          <a:p>
            <a:pPr marL="457200" lvl="1" indent="0">
              <a:buNone/>
            </a:pPr>
            <a:r>
              <a:rPr lang="en-US" sz="2800" dirty="0" smtClean="0"/>
              <a:t>Pre-Start – Items that must be addressed prior to operations in excess of the current Accelerator Safety </a:t>
            </a:r>
            <a:r>
              <a:rPr lang="en-US" sz="2800" dirty="0" smtClean="0"/>
              <a:t>Envelope.</a:t>
            </a:r>
            <a:endParaRPr lang="en-US" sz="2800" dirty="0" smtClean="0"/>
          </a:p>
          <a:p>
            <a:pPr marL="457200" lvl="1" indent="0">
              <a:buNone/>
            </a:pPr>
            <a:endParaRPr lang="en-US" sz="2800" dirty="0"/>
          </a:p>
          <a:p>
            <a:pPr marL="457200" lvl="1" indent="0">
              <a:buNone/>
            </a:pPr>
            <a:r>
              <a:rPr lang="en-US" sz="2800" dirty="0" smtClean="0"/>
              <a:t>Post-Start – Items that need not be completed prior to commencing higher-power operations.  The ARR team recommends </a:t>
            </a:r>
            <a:r>
              <a:rPr lang="en-US" sz="2800" dirty="0" err="1" smtClean="0"/>
              <a:t>Fermilab</a:t>
            </a:r>
            <a:r>
              <a:rPr lang="en-US" sz="2800" dirty="0" smtClean="0"/>
              <a:t> develop plans and schedules for completing the actions.</a:t>
            </a:r>
          </a:p>
          <a:p>
            <a:pPr marL="457200" lvl="1" indent="0">
              <a:buNone/>
            </a:pPr>
            <a:endParaRPr lang="en-US" sz="2800" dirty="0"/>
          </a:p>
          <a:p>
            <a:pPr marL="457200" lvl="1" indent="0">
              <a:buNone/>
            </a:pPr>
            <a:r>
              <a:rPr lang="en-US" sz="2800" dirty="0" smtClean="0"/>
              <a:t>Review recommendations – Items that the ARR team believe would significantly enhance </a:t>
            </a:r>
            <a:r>
              <a:rPr lang="en-US" sz="2800" dirty="0" smtClean="0"/>
              <a:t>operations.</a:t>
            </a:r>
            <a:endParaRPr lang="en-US" sz="2800" dirty="0"/>
          </a:p>
        </p:txBody>
      </p:sp>
    </p:spTree>
    <p:extLst>
      <p:ext uri="{BB962C8B-B14F-4D97-AF65-F5344CB8AC3E}">
        <p14:creationId xmlns:p14="http://schemas.microsoft.com/office/powerpoint/2010/main" val="1651137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Authorization Basis Documentation</a:t>
            </a:r>
            <a:r>
              <a:rPr lang="en-US" dirty="0"/>
              <a:t/>
            </a:r>
            <a:br>
              <a:rPr lang="en-US" dirty="0"/>
            </a:br>
            <a:r>
              <a:rPr lang="en-US" sz="2000" dirty="0" smtClean="0"/>
              <a:t>David </a:t>
            </a:r>
            <a:r>
              <a:rPr lang="en-US" sz="2000" dirty="0" err="1" smtClean="0"/>
              <a:t>Kestell</a:t>
            </a:r>
            <a:r>
              <a:rPr lang="en-US" sz="2000" dirty="0" smtClean="0"/>
              <a:t>, Frank </a:t>
            </a:r>
            <a:r>
              <a:rPr lang="en-US" sz="2000" dirty="0" err="1" smtClean="0"/>
              <a:t>Kornegay</a:t>
            </a:r>
            <a:endParaRPr lang="en-US" sz="2800" dirty="0"/>
          </a:p>
        </p:txBody>
      </p:sp>
      <p:sp>
        <p:nvSpPr>
          <p:cNvPr id="3" name="Subtitle 2"/>
          <p:cNvSpPr>
            <a:spLocks noGrp="1"/>
          </p:cNvSpPr>
          <p:nvPr>
            <p:ph type="subTitle" idx="1"/>
          </p:nvPr>
        </p:nvSpPr>
        <p:spPr>
          <a:xfrm>
            <a:off x="242454" y="827177"/>
            <a:ext cx="10816937" cy="5906132"/>
          </a:xfrm>
        </p:spPr>
        <p:txBody>
          <a:bodyPr>
            <a:noAutofit/>
          </a:bodyPr>
          <a:lstStyle/>
          <a:p>
            <a:pPr algn="l"/>
            <a:r>
              <a:rPr lang="en-US" dirty="0" smtClean="0"/>
              <a:t>Observations</a:t>
            </a:r>
            <a:endParaRPr lang="en-US" dirty="0"/>
          </a:p>
          <a:p>
            <a:pPr lvl="1" algn="l"/>
            <a:r>
              <a:rPr lang="en-US" sz="1800" dirty="0"/>
              <a:t>A</a:t>
            </a:r>
            <a:r>
              <a:rPr lang="en-US" sz="1800" dirty="0" smtClean="0"/>
              <a:t> credible SAD has been developed for the proposed Main Injector, Recycler and </a:t>
            </a:r>
            <a:r>
              <a:rPr lang="en-US" sz="1800" dirty="0" err="1" smtClean="0"/>
              <a:t>NuMI</a:t>
            </a:r>
            <a:r>
              <a:rPr lang="en-US" sz="1800" dirty="0" smtClean="0"/>
              <a:t> areas to support 700kW operations.</a:t>
            </a:r>
            <a:endParaRPr lang="en-US" sz="1800" dirty="0"/>
          </a:p>
          <a:p>
            <a:pPr lvl="1" algn="l"/>
            <a:r>
              <a:rPr lang="en-US" sz="1800" dirty="0" smtClean="0"/>
              <a:t>The ASE contains information on common industrial </a:t>
            </a:r>
            <a:r>
              <a:rPr lang="en-US" sz="1800" dirty="0"/>
              <a:t>h</a:t>
            </a:r>
            <a:r>
              <a:rPr lang="en-US" sz="1800" dirty="0" smtClean="0"/>
              <a:t>azards that are not unique to Accelerator operations, are not clearly supported for inclusion in the ASE by a risk analysis and </a:t>
            </a:r>
            <a:r>
              <a:rPr lang="en-US" sz="1800" dirty="0"/>
              <a:t>add little (if any) </a:t>
            </a:r>
            <a:r>
              <a:rPr lang="en-US" sz="1800" dirty="0" smtClean="0"/>
              <a:t>value.</a:t>
            </a:r>
          </a:p>
          <a:p>
            <a:pPr lvl="1" algn="l"/>
            <a:r>
              <a:rPr lang="en-US" sz="1800" dirty="0" smtClean="0"/>
              <a:t>Accelerator beam </a:t>
            </a:r>
            <a:r>
              <a:rPr lang="en-US" sz="1800" dirty="0"/>
              <a:t>i</a:t>
            </a:r>
            <a:r>
              <a:rPr lang="en-US" sz="1800" dirty="0" smtClean="0"/>
              <a:t>ntensity limits identified in the ASE may not specify how or where the data will be taken, which can lead to confusion or disagreement on compliance.</a:t>
            </a:r>
          </a:p>
          <a:p>
            <a:pPr lvl="1" algn="l"/>
            <a:r>
              <a:rPr lang="en-US" sz="1800" dirty="0" smtClean="0"/>
              <a:t>The USI process is new; effectively communicating expectations will take some time, but is crucial to effective implementation.  To date, no USI has been completed, but the process provided, when implemented, will add value to Fermi operations.  As the process matures, Fermi management should seek input from users of the system to identify any modifications that would significantly improve the process. </a:t>
            </a:r>
          </a:p>
          <a:p>
            <a:pPr lvl="1" algn="l"/>
            <a:r>
              <a:rPr lang="en-US" sz="1800" dirty="0" smtClean="0"/>
              <a:t>FESHM Chapter 2010 describes institutional requirements for 420.2C implementation. Fermilab should benchmark with other SC sites to continually improve these processes (ARR program is a good example</a:t>
            </a:r>
            <a:r>
              <a:rPr lang="en-US" sz="1800" dirty="0" smtClean="0"/>
              <a:t>).</a:t>
            </a:r>
            <a:endParaRPr lang="en-US" sz="800" dirty="0" smtClean="0"/>
          </a:p>
          <a:p>
            <a:pPr algn="l"/>
            <a:r>
              <a:rPr lang="en-US" dirty="0" smtClean="0"/>
              <a:t>Findings</a:t>
            </a:r>
            <a:endParaRPr lang="en-US" u="sng" dirty="0"/>
          </a:p>
          <a:p>
            <a:pPr lvl="1" algn="l"/>
            <a:r>
              <a:rPr lang="en-US" sz="1800" dirty="0" smtClean="0"/>
              <a:t>A </a:t>
            </a:r>
            <a:r>
              <a:rPr lang="en-US" sz="1800" dirty="0"/>
              <a:t>modified SAD process at </a:t>
            </a:r>
            <a:r>
              <a:rPr lang="en-US" sz="1800" dirty="0" err="1" smtClean="0"/>
              <a:t>Fermilab</a:t>
            </a:r>
            <a:r>
              <a:rPr lang="en-US" sz="1800" dirty="0" smtClean="0"/>
              <a:t> </a:t>
            </a:r>
            <a:r>
              <a:rPr lang="en-US" sz="1800" dirty="0"/>
              <a:t>is being implemented; the SAD for 700 kW operations meets Order </a:t>
            </a:r>
            <a:r>
              <a:rPr lang="en-US" sz="1800" dirty="0" smtClean="0"/>
              <a:t>requirements, although it has not yet been approved by the institution.</a:t>
            </a:r>
            <a:endParaRPr lang="en-US" sz="1800" dirty="0"/>
          </a:p>
          <a:p>
            <a:pPr lvl="1" algn="l"/>
            <a:r>
              <a:rPr lang="en-US" sz="1800" dirty="0" smtClean="0"/>
              <a:t>The </a:t>
            </a:r>
            <a:r>
              <a:rPr lang="en-US" sz="1800" dirty="0"/>
              <a:t>ASE proposed for 700 kW will support safe </a:t>
            </a:r>
            <a:r>
              <a:rPr lang="en-US" sz="1800" dirty="0" smtClean="0"/>
              <a:t>operations, although it has not yet been approved by DOE FSO.</a:t>
            </a:r>
            <a:endParaRPr lang="en-US" sz="1800" dirty="0"/>
          </a:p>
          <a:p>
            <a:pPr lvl="1" algn="l"/>
            <a:r>
              <a:rPr lang="en-US" sz="1800" dirty="0" smtClean="0"/>
              <a:t>The </a:t>
            </a:r>
            <a:r>
              <a:rPr lang="en-US" sz="1800" dirty="0"/>
              <a:t>new USI process will, when implemented, maintain </a:t>
            </a:r>
            <a:r>
              <a:rPr lang="en-US" sz="1800" dirty="0" smtClean="0"/>
              <a:t>a </a:t>
            </a:r>
            <a:r>
              <a:rPr lang="en-US" sz="1800" dirty="0" smtClean="0"/>
              <a:t>credible </a:t>
            </a:r>
            <a:r>
              <a:rPr lang="en-US" sz="1800" dirty="0"/>
              <a:t>Authorization Basis for the </a:t>
            </a:r>
            <a:r>
              <a:rPr lang="en-US" sz="1800" dirty="0" smtClean="0"/>
              <a:t>Operations evaluated . The team could not evaluate the entire USI process. </a:t>
            </a:r>
            <a:endParaRPr lang="en-US" sz="1800" dirty="0"/>
          </a:p>
          <a:p>
            <a:pPr algn="l"/>
            <a:endParaRPr lang="en-US" sz="1800" dirty="0" smtClean="0"/>
          </a:p>
          <a:p>
            <a:pPr algn="l"/>
            <a:r>
              <a:rPr lang="en-US" sz="1800" dirty="0"/>
              <a:t>	</a:t>
            </a:r>
            <a:r>
              <a:rPr lang="en-US" sz="1800" dirty="0" smtClean="0"/>
              <a:t> </a:t>
            </a:r>
            <a:r>
              <a:rPr lang="en-US" sz="1800" dirty="0"/>
              <a:t>	</a:t>
            </a:r>
          </a:p>
          <a:p>
            <a:pPr algn="l"/>
            <a:endParaRPr lang="en-US" sz="1800" dirty="0"/>
          </a:p>
        </p:txBody>
      </p:sp>
    </p:spTree>
    <p:extLst>
      <p:ext uri="{BB962C8B-B14F-4D97-AF65-F5344CB8AC3E}">
        <p14:creationId xmlns:p14="http://schemas.microsoft.com/office/powerpoint/2010/main" val="329694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t>Authorization Basis Documentation</a:t>
            </a:r>
            <a:br>
              <a:rPr lang="en-US" sz="2800" b="1" dirty="0" smtClean="0"/>
            </a:br>
            <a:r>
              <a:rPr lang="en-US" sz="2000" dirty="0" smtClean="0"/>
              <a:t>David </a:t>
            </a:r>
            <a:r>
              <a:rPr lang="en-US" sz="2000" smtClean="0"/>
              <a:t>Kestell</a:t>
            </a:r>
            <a:r>
              <a:rPr lang="en-US" sz="2000" dirty="0" smtClean="0"/>
              <a:t>, Frank </a:t>
            </a:r>
            <a:r>
              <a:rPr lang="en-US" sz="2000" dirty="0" err="1" smtClean="0"/>
              <a:t>Kornegay</a:t>
            </a:r>
            <a:endParaRPr lang="en-US" sz="2800" b="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Recommendations</a:t>
            </a:r>
          </a:p>
          <a:p>
            <a:pPr marL="0" indent="0">
              <a:buNone/>
            </a:pPr>
            <a:r>
              <a:rPr lang="en-US" dirty="0" smtClean="0"/>
              <a:t>Pre-Start:</a:t>
            </a:r>
          </a:p>
          <a:p>
            <a:pPr marL="0" indent="0">
              <a:buNone/>
            </a:pPr>
            <a:r>
              <a:rPr lang="en-US" dirty="0"/>
              <a:t>	</a:t>
            </a:r>
            <a:r>
              <a:rPr lang="en-US" dirty="0" smtClean="0"/>
              <a:t>-Fermilab </a:t>
            </a:r>
            <a:r>
              <a:rPr lang="en-US" dirty="0" smtClean="0"/>
              <a:t>Director sign the SAD and provide to </a:t>
            </a:r>
            <a:r>
              <a:rPr lang="en-US" dirty="0" smtClean="0"/>
              <a:t>FSO</a:t>
            </a:r>
            <a:endParaRPr lang="en-US" dirty="0" smtClean="0"/>
          </a:p>
          <a:p>
            <a:pPr marL="0" indent="0">
              <a:buNone/>
            </a:pPr>
            <a:r>
              <a:rPr lang="en-US" dirty="0"/>
              <a:t>	</a:t>
            </a:r>
            <a:r>
              <a:rPr lang="en-US" dirty="0" smtClean="0"/>
              <a:t>-FSO </a:t>
            </a:r>
            <a:r>
              <a:rPr lang="en-US" dirty="0" smtClean="0"/>
              <a:t>review and approve the </a:t>
            </a:r>
            <a:r>
              <a:rPr lang="en-US" dirty="0" smtClean="0"/>
              <a:t>ASE</a:t>
            </a:r>
            <a:endParaRPr lang="en-US" dirty="0" smtClean="0"/>
          </a:p>
          <a:p>
            <a:pPr marL="0" indent="0">
              <a:buNone/>
            </a:pPr>
            <a:endParaRPr lang="en-US" dirty="0" smtClean="0"/>
          </a:p>
          <a:p>
            <a:pPr marL="0" indent="0">
              <a:buNone/>
            </a:pPr>
            <a:r>
              <a:rPr lang="en-US" dirty="0" smtClean="0"/>
              <a:t>Post-Start:</a:t>
            </a:r>
          </a:p>
          <a:p>
            <a:pPr marL="0" indent="0">
              <a:buNone/>
            </a:pPr>
            <a:r>
              <a:rPr lang="en-US" dirty="0"/>
              <a:t>	</a:t>
            </a:r>
            <a:r>
              <a:rPr lang="en-US" dirty="0" smtClean="0"/>
              <a:t>Fermilab and FSO jointly review the </a:t>
            </a:r>
            <a:r>
              <a:rPr lang="en-US" dirty="0" smtClean="0"/>
              <a:t>ASE </a:t>
            </a:r>
            <a:r>
              <a:rPr lang="en-US" dirty="0" smtClean="0"/>
              <a:t>and streamline the 	document to the extent possible within 3 </a:t>
            </a:r>
            <a:r>
              <a:rPr lang="en-US" dirty="0" smtClean="0"/>
              <a:t>months.</a:t>
            </a:r>
            <a:endParaRPr lang="en-US" dirty="0" smtClean="0"/>
          </a:p>
          <a:p>
            <a:pPr marL="0" indent="0">
              <a:buNone/>
            </a:pPr>
            <a:r>
              <a:rPr lang="en-US" dirty="0"/>
              <a:t>	</a:t>
            </a:r>
            <a:r>
              <a:rPr lang="en-US" dirty="0" smtClean="0"/>
              <a:t>Expand the USI training to include Operations and support staff within 3 	</a:t>
            </a:r>
            <a:r>
              <a:rPr lang="en-US" dirty="0" smtClean="0"/>
              <a:t>months.</a:t>
            </a:r>
            <a:endParaRPr lang="en-US" dirty="0" smtClean="0"/>
          </a:p>
          <a:p>
            <a:pPr marL="0" indent="0">
              <a:buNone/>
            </a:pPr>
            <a:r>
              <a:rPr lang="en-US" dirty="0"/>
              <a:t>	</a:t>
            </a:r>
            <a:endParaRPr lang="en-US" dirty="0" smtClean="0"/>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66951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b="1" dirty="0" smtClean="0"/>
              <a:t>Radiation Safety</a:t>
            </a:r>
            <a:r>
              <a:rPr lang="en-US" dirty="0" smtClean="0"/>
              <a:t/>
            </a:r>
            <a:br>
              <a:rPr lang="en-US" dirty="0" smtClean="0"/>
            </a:br>
            <a:r>
              <a:rPr lang="en-US" sz="2000" dirty="0" smtClean="0"/>
              <a:t>David </a:t>
            </a:r>
            <a:r>
              <a:rPr lang="en-US" sz="2000" smtClean="0"/>
              <a:t>Kestell</a:t>
            </a:r>
            <a:r>
              <a:rPr lang="en-US" sz="2000" dirty="0" smtClean="0"/>
              <a:t>, Frank </a:t>
            </a:r>
            <a:r>
              <a:rPr lang="en-US" sz="2000" dirty="0" err="1" smtClean="0"/>
              <a:t>Kornegay</a:t>
            </a:r>
            <a:endParaRPr lang="en-US" sz="2000" dirty="0"/>
          </a:p>
        </p:txBody>
      </p:sp>
      <p:sp>
        <p:nvSpPr>
          <p:cNvPr id="3" name="Subtitle 2"/>
          <p:cNvSpPr>
            <a:spLocks noGrp="1"/>
          </p:cNvSpPr>
          <p:nvPr>
            <p:ph type="subTitle" idx="1"/>
          </p:nvPr>
        </p:nvSpPr>
        <p:spPr>
          <a:xfrm>
            <a:off x="1004455" y="893619"/>
            <a:ext cx="9144000" cy="5964381"/>
          </a:xfrm>
        </p:spPr>
        <p:txBody>
          <a:bodyPr>
            <a:normAutofit/>
          </a:bodyPr>
          <a:lstStyle/>
          <a:p>
            <a:pPr algn="l"/>
            <a:r>
              <a:rPr lang="en-US" sz="1800" dirty="0" smtClean="0"/>
              <a:t>Observations</a:t>
            </a:r>
            <a:endParaRPr lang="en-US" sz="1800" dirty="0"/>
          </a:p>
          <a:p>
            <a:pPr algn="l"/>
            <a:r>
              <a:rPr lang="en-US" sz="1800" dirty="0"/>
              <a:t>	</a:t>
            </a:r>
            <a:r>
              <a:rPr lang="en-US" sz="1800" dirty="0" smtClean="0"/>
              <a:t>Doses are estimated for a number of tasks every </a:t>
            </a:r>
            <a:r>
              <a:rPr lang="en-US" sz="1800" dirty="0" smtClean="0"/>
              <a:t>year </a:t>
            </a:r>
            <a:r>
              <a:rPr lang="en-US" sz="1800" dirty="0" smtClean="0"/>
              <a:t>and the information is used to 	schedule work to minimize exposures.  Radiation staff work well with maintenance 	and operations </a:t>
            </a:r>
            <a:r>
              <a:rPr lang="en-US" sz="1800" dirty="0" smtClean="0"/>
              <a:t>staff.</a:t>
            </a:r>
            <a:endParaRPr lang="en-US" sz="1800" dirty="0"/>
          </a:p>
          <a:p>
            <a:pPr algn="l"/>
            <a:r>
              <a:rPr lang="en-US" sz="1800" dirty="0"/>
              <a:t>	</a:t>
            </a:r>
            <a:r>
              <a:rPr lang="en-US" sz="1800" dirty="0" smtClean="0"/>
              <a:t>Beam losses are conservatively </a:t>
            </a:r>
            <a:r>
              <a:rPr lang="en-US" sz="1800" dirty="0" smtClean="0"/>
              <a:t>estimated </a:t>
            </a:r>
            <a:r>
              <a:rPr lang="en-US" sz="1800" dirty="0" smtClean="0"/>
              <a:t>and passive shielding is generally sufficient 	to meet the Fermilab Shielding </a:t>
            </a:r>
            <a:r>
              <a:rPr lang="en-US" sz="1800" dirty="0" smtClean="0"/>
              <a:t>Policy</a:t>
            </a:r>
            <a:r>
              <a:rPr lang="en-US" sz="1800" dirty="0" smtClean="0"/>
              <a:t>.  Where required, additional shielding </a:t>
            </a:r>
            <a:r>
              <a:rPr lang="en-US" sz="1800" dirty="0" smtClean="0"/>
              <a:t>is robust </a:t>
            </a:r>
            <a:r>
              <a:rPr lang="en-US" sz="1800" dirty="0" smtClean="0"/>
              <a:t>	and properly controlled.</a:t>
            </a:r>
          </a:p>
          <a:p>
            <a:pPr algn="l"/>
            <a:r>
              <a:rPr lang="en-US" sz="1800" dirty="0"/>
              <a:t>Findings</a:t>
            </a:r>
          </a:p>
          <a:p>
            <a:pPr algn="l"/>
            <a:r>
              <a:rPr lang="en-US" sz="1800" dirty="0"/>
              <a:t>	The </a:t>
            </a:r>
            <a:r>
              <a:rPr lang="en-US" sz="1800" dirty="0" smtClean="0"/>
              <a:t>Fermilab </a:t>
            </a:r>
            <a:r>
              <a:rPr lang="en-US" sz="1800" dirty="0"/>
              <a:t>Radiation Safety Program is mature and </a:t>
            </a:r>
            <a:r>
              <a:rPr lang="en-US" sz="1800" dirty="0" smtClean="0"/>
              <a:t>effective.</a:t>
            </a:r>
            <a:endParaRPr lang="en-US" sz="1800" dirty="0"/>
          </a:p>
          <a:p>
            <a:pPr algn="l"/>
            <a:r>
              <a:rPr lang="en-US" sz="1800" dirty="0"/>
              <a:t>	Radiation safety and ALARA are integrated into </a:t>
            </a:r>
            <a:r>
              <a:rPr lang="en-US" sz="1800" dirty="0" smtClean="0"/>
              <a:t>Operations </a:t>
            </a:r>
            <a:r>
              <a:rPr lang="en-US" sz="1800" dirty="0"/>
              <a:t>and effectively support 	</a:t>
            </a:r>
            <a:r>
              <a:rPr lang="en-US" sz="1800" dirty="0" smtClean="0"/>
              <a:t>Fermilab </a:t>
            </a:r>
            <a:r>
              <a:rPr lang="en-US" sz="1800" dirty="0" smtClean="0"/>
              <a:t>Operations.</a:t>
            </a:r>
            <a:endParaRPr lang="en-US" sz="1800" dirty="0"/>
          </a:p>
          <a:p>
            <a:pPr algn="l"/>
            <a:endParaRPr lang="en-US" sz="1800" dirty="0"/>
          </a:p>
          <a:p>
            <a:pPr algn="l"/>
            <a:r>
              <a:rPr lang="en-US" sz="1800" dirty="0"/>
              <a:t>	</a:t>
            </a:r>
          </a:p>
          <a:p>
            <a:pPr algn="l"/>
            <a:r>
              <a:rPr lang="en-US" sz="1800" dirty="0" smtClean="0"/>
              <a:t>Recommendations </a:t>
            </a:r>
            <a:r>
              <a:rPr lang="en-US" sz="1800" dirty="0"/>
              <a:t>	</a:t>
            </a:r>
            <a:endParaRPr lang="en-US" sz="1800" dirty="0" smtClean="0"/>
          </a:p>
          <a:p>
            <a:pPr algn="l"/>
            <a:r>
              <a:rPr lang="en-US" sz="1800" dirty="0"/>
              <a:t>	</a:t>
            </a:r>
            <a:r>
              <a:rPr lang="en-US" sz="1800" dirty="0" smtClean="0"/>
              <a:t>None</a:t>
            </a:r>
            <a:endParaRPr lang="en-US" sz="1800" dirty="0"/>
          </a:p>
        </p:txBody>
      </p:sp>
    </p:spTree>
    <p:extLst>
      <p:ext uri="{BB962C8B-B14F-4D97-AF65-F5344CB8AC3E}">
        <p14:creationId xmlns:p14="http://schemas.microsoft.com/office/powerpoint/2010/main" val="3401805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
            <a:ext cx="9144000" cy="893618"/>
          </a:xfrm>
        </p:spPr>
        <p:txBody>
          <a:bodyPr>
            <a:normAutofit/>
          </a:bodyPr>
          <a:lstStyle/>
          <a:p>
            <a:r>
              <a:rPr lang="en-US" sz="2800" dirty="0" smtClean="0"/>
              <a:t>Contractor Assurance System (CAS)</a:t>
            </a:r>
            <a:r>
              <a:rPr lang="en-US" dirty="0" smtClean="0"/>
              <a:t/>
            </a:r>
            <a:br>
              <a:rPr lang="en-US" dirty="0" smtClean="0"/>
            </a:br>
            <a:r>
              <a:rPr lang="en-US" sz="2800" dirty="0" smtClean="0"/>
              <a:t>Bob May and </a:t>
            </a:r>
            <a:r>
              <a:rPr lang="en-US" sz="2800" dirty="0"/>
              <a:t>Dennie Parzyck</a:t>
            </a:r>
          </a:p>
        </p:txBody>
      </p:sp>
      <p:sp>
        <p:nvSpPr>
          <p:cNvPr id="3" name="Subtitle 2"/>
          <p:cNvSpPr>
            <a:spLocks noGrp="1"/>
          </p:cNvSpPr>
          <p:nvPr>
            <p:ph type="subTitle" idx="1"/>
          </p:nvPr>
        </p:nvSpPr>
        <p:spPr>
          <a:xfrm>
            <a:off x="1318436" y="893619"/>
            <a:ext cx="9930811" cy="5964381"/>
          </a:xfrm>
        </p:spPr>
        <p:txBody>
          <a:bodyPr>
            <a:noAutofit/>
          </a:bodyPr>
          <a:lstStyle/>
          <a:p>
            <a:pPr algn="l"/>
            <a:r>
              <a:rPr lang="en-US" sz="1800" dirty="0"/>
              <a:t>Observations</a:t>
            </a:r>
          </a:p>
          <a:p>
            <a:pPr algn="l"/>
            <a:r>
              <a:rPr lang="en-US" sz="1800" dirty="0"/>
              <a:t>	</a:t>
            </a:r>
            <a:r>
              <a:rPr lang="en-US" sz="1800" dirty="0" smtClean="0"/>
              <a:t>The Fermilab CAS Briefing was provided by Martha </a:t>
            </a:r>
            <a:r>
              <a:rPr lang="en-US" sz="1800" dirty="0" err="1" smtClean="0"/>
              <a:t>Michels</a:t>
            </a:r>
            <a:r>
              <a:rPr lang="en-US" sz="1800" dirty="0" smtClean="0"/>
              <a:t>, Don Cossairt, Matthew Quinn, T. J. 	</a:t>
            </a:r>
            <a:r>
              <a:rPr lang="en-US" sz="1800" dirty="0" err="1" smtClean="0"/>
              <a:t>Sarlina</a:t>
            </a:r>
            <a:r>
              <a:rPr lang="en-US" sz="1800" dirty="0" smtClean="0"/>
              <a:t>, and Kathryn </a:t>
            </a:r>
            <a:r>
              <a:rPr lang="en-US" sz="1800" dirty="0" err="1" smtClean="0"/>
              <a:t>Zappia</a:t>
            </a:r>
            <a:r>
              <a:rPr lang="en-US" sz="1800" dirty="0" smtClean="0"/>
              <a:t> (ESH&amp;Q).  </a:t>
            </a:r>
            <a:endParaRPr lang="en-US" sz="1800" dirty="0"/>
          </a:p>
          <a:p>
            <a:pPr algn="l"/>
            <a:r>
              <a:rPr lang="en-US" sz="1800" dirty="0"/>
              <a:t>	</a:t>
            </a:r>
            <a:r>
              <a:rPr lang="en-US" sz="1800" dirty="0" smtClean="0"/>
              <a:t>The status of the CAS Program was presented focusing on progress made over the past  15 	months during the tenure of Jack Anderson, FNAL COO. </a:t>
            </a:r>
            <a:endParaRPr lang="en-US" sz="1800" dirty="0"/>
          </a:p>
          <a:p>
            <a:pPr algn="l"/>
            <a:r>
              <a:rPr lang="en-US" sz="1800" dirty="0"/>
              <a:t>	</a:t>
            </a:r>
            <a:r>
              <a:rPr lang="en-US" sz="1800" dirty="0" smtClean="0"/>
              <a:t>The elements of the CAS Program were identified along with progress in each of the major 	Program 	areas. The status of progress in the Engineering element was discussed.</a:t>
            </a:r>
          </a:p>
          <a:p>
            <a:pPr algn="l"/>
            <a:r>
              <a:rPr lang="en-US" sz="1800" dirty="0" smtClean="0"/>
              <a:t>	Reviews of the FNAL CAS Program by the FRA Board  and ISO Review Team  (ISO 14001 and 	OHSAS 18001) have been favorable and highlighted programmatic opportunities.</a:t>
            </a:r>
          </a:p>
          <a:p>
            <a:pPr algn="l"/>
            <a:r>
              <a:rPr lang="en-US" sz="1800" dirty="0"/>
              <a:t>	</a:t>
            </a:r>
            <a:r>
              <a:rPr lang="en-US" sz="1800" dirty="0" smtClean="0"/>
              <a:t>Programmatic planning and communication within the laboratory and with FSO continue to 	evolve.</a:t>
            </a:r>
            <a:endParaRPr lang="en-US" sz="1800" dirty="0"/>
          </a:p>
          <a:p>
            <a:pPr algn="l"/>
            <a:r>
              <a:rPr lang="en-US" sz="1800" dirty="0"/>
              <a:t>Findings</a:t>
            </a:r>
          </a:p>
          <a:p>
            <a:pPr algn="l"/>
            <a:r>
              <a:rPr lang="en-US" sz="1800" dirty="0"/>
              <a:t>	</a:t>
            </a:r>
            <a:r>
              <a:rPr lang="en-US" sz="1800" dirty="0" smtClean="0"/>
              <a:t>No findings were identified in this area.</a:t>
            </a:r>
          </a:p>
        </p:txBody>
      </p:sp>
    </p:spTree>
    <p:extLst>
      <p:ext uri="{BB962C8B-B14F-4D97-AF65-F5344CB8AC3E}">
        <p14:creationId xmlns:p14="http://schemas.microsoft.com/office/powerpoint/2010/main" val="2804842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795</Words>
  <Application>Microsoft Office PowerPoint</Application>
  <PresentationFormat>Custom</PresentationFormat>
  <Paragraphs>194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Purpose of the Accelerator Readiness Review</vt:lpstr>
      <vt:lpstr>Selection of Focus Areas</vt:lpstr>
      <vt:lpstr>Team Members</vt:lpstr>
      <vt:lpstr>Process</vt:lpstr>
      <vt:lpstr>Recommendations</vt:lpstr>
      <vt:lpstr>Authorization Basis Documentation David Kestell, Frank Kornegay</vt:lpstr>
      <vt:lpstr>Authorization Basis Documentation David Kestell, Frank Kornegay</vt:lpstr>
      <vt:lpstr>Radiation Safety David Kestell, Frank Kornegay</vt:lpstr>
      <vt:lpstr>Contractor Assurance System (CAS) Bob May and Dennie Parzyck</vt:lpstr>
      <vt:lpstr>Contractor Assurance System (CAS), cont’d. Bob May and Dennie Parzyck</vt:lpstr>
      <vt:lpstr>Safety Configuration Management (SCM) Bob May and Dennie Parzyck</vt:lpstr>
      <vt:lpstr>Credited Controls (CC) Bob May and Dennie Parzyck</vt:lpstr>
      <vt:lpstr>Credited Controls (CC), cont’d. Bob May and Dennie Parzyck</vt:lpstr>
      <vt:lpstr>Operational Procedures</vt:lpstr>
      <vt:lpstr>Operational Procedures</vt:lpstr>
      <vt:lpstr>Training and Qualification</vt:lpstr>
      <vt:lpstr>Training and Qualifications</vt:lpstr>
      <vt:lpstr>Work Planning and Control</vt:lpstr>
      <vt:lpstr>Work Planning and Control</vt:lpstr>
      <vt:lpstr>Report Process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Subject Area</dc:title>
  <dc:creator>Microsoft account</dc:creator>
  <cp:lastModifiedBy>Traci L. Langford x6362 12254N</cp:lastModifiedBy>
  <cp:revision>81</cp:revision>
  <dcterms:created xsi:type="dcterms:W3CDTF">2013-04-24T18:55:14Z</dcterms:created>
  <dcterms:modified xsi:type="dcterms:W3CDTF">2013-10-03T17:06:03Z</dcterms:modified>
</cp:coreProperties>
</file>