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  <p:sldMasterId id="2147483663" r:id="rId3"/>
    <p:sldMasterId id="2147483668" r:id="rId4"/>
  </p:sldMasterIdLst>
  <p:notesMasterIdLst>
    <p:notesMasterId r:id="rId37"/>
  </p:notesMasterIdLst>
  <p:sldIdLst>
    <p:sldId id="850" r:id="rId5"/>
    <p:sldId id="855" r:id="rId6"/>
    <p:sldId id="771" r:id="rId7"/>
    <p:sldId id="779" r:id="rId8"/>
    <p:sldId id="790" r:id="rId9"/>
    <p:sldId id="837" r:id="rId10"/>
    <p:sldId id="796" r:id="rId11"/>
    <p:sldId id="797" r:id="rId12"/>
    <p:sldId id="794" r:id="rId13"/>
    <p:sldId id="812" r:id="rId14"/>
    <p:sldId id="783" r:id="rId15"/>
    <p:sldId id="810" r:id="rId16"/>
    <p:sldId id="786" r:id="rId17"/>
    <p:sldId id="856" r:id="rId18"/>
    <p:sldId id="821" r:id="rId19"/>
    <p:sldId id="866" r:id="rId20"/>
    <p:sldId id="869" r:id="rId21"/>
    <p:sldId id="820" r:id="rId22"/>
    <p:sldId id="868" r:id="rId23"/>
    <p:sldId id="806" r:id="rId24"/>
    <p:sldId id="847" r:id="rId25"/>
    <p:sldId id="867" r:id="rId26"/>
    <p:sldId id="865" r:id="rId27"/>
    <p:sldId id="858" r:id="rId28"/>
    <p:sldId id="861" r:id="rId29"/>
    <p:sldId id="857" r:id="rId30"/>
    <p:sldId id="859" r:id="rId31"/>
    <p:sldId id="870" r:id="rId32"/>
    <p:sldId id="862" r:id="rId33"/>
    <p:sldId id="863" r:id="rId34"/>
    <p:sldId id="864" r:id="rId35"/>
    <p:sldId id="871" r:id="rId3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F5A446-1B74-419A-A098-82D896BBBE66}">
          <p14:sldIdLst>
            <p14:sldId id="850"/>
            <p14:sldId id="855"/>
            <p14:sldId id="771"/>
            <p14:sldId id="779"/>
            <p14:sldId id="790"/>
            <p14:sldId id="837"/>
            <p14:sldId id="796"/>
            <p14:sldId id="797"/>
            <p14:sldId id="794"/>
            <p14:sldId id="812"/>
            <p14:sldId id="783"/>
            <p14:sldId id="810"/>
            <p14:sldId id="786"/>
            <p14:sldId id="856"/>
            <p14:sldId id="821"/>
            <p14:sldId id="866"/>
            <p14:sldId id="869"/>
            <p14:sldId id="820"/>
            <p14:sldId id="868"/>
            <p14:sldId id="806"/>
            <p14:sldId id="847"/>
            <p14:sldId id="867"/>
            <p14:sldId id="865"/>
            <p14:sldId id="858"/>
            <p14:sldId id="861"/>
            <p14:sldId id="857"/>
            <p14:sldId id="859"/>
            <p14:sldId id="870"/>
            <p14:sldId id="862"/>
            <p14:sldId id="863"/>
            <p14:sldId id="864"/>
            <p14:sldId id="8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0" autoAdjust="0"/>
    <p:restoredTop sz="94415" autoAdjust="0"/>
  </p:normalViewPr>
  <p:slideViewPr>
    <p:cSldViewPr>
      <p:cViewPr>
        <p:scale>
          <a:sx n="80" d="100"/>
          <a:sy n="80" d="100"/>
        </p:scale>
        <p:origin x="-21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551" cy="4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085" y="0"/>
            <a:ext cx="3005551" cy="4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108" y="4385310"/>
            <a:ext cx="5547986" cy="415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617"/>
            <a:ext cx="3005551" cy="4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085" y="8770617"/>
            <a:ext cx="3005551" cy="4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FC6092F-BA0A-3048-861E-110440E58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6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36E1E-2C41-B049-81D7-A9BA679C5F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D. Still - Muon Campus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3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F5F8-8E97-CE4A-9D22-1C70D73E46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0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4440A-EBFA-A94F-ABE2-7C16066D4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3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1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2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36E1E-2C41-B049-81D7-A9BA679C5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6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0381-4F62-2740-A4B1-0CAF41EACC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76200"/>
            <a:ext cx="58674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759F-90FD-6046-B0DD-04A63823D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76200"/>
            <a:ext cx="54102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0381-4F62-2740-A4B1-0CAF41EACC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D. Still - Muon Campus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F5F8-8E97-CE4A-9D22-1C70D73E46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29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4440A-EBFA-A94F-ABE2-7C16066D4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7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76200"/>
            <a:ext cx="58674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759F-90FD-6046-B0DD-04A63823D9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D. Still - Muon Campus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76200"/>
            <a:ext cx="5867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F5F8-8E97-CE4A-9D22-1C70D73E46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D. Still - Muon Campus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1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4440A-EBFA-A94F-ABE2-7C16066D4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36E1E-2C41-B049-81D7-A9BA679C5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2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0381-4F62-2740-A4B1-0CAF41EACC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76200"/>
            <a:ext cx="58674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759F-90FD-6046-B0DD-04A63823D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9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A71B87-488D-2746-8DA6-6B7EAA69EF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153400" y="533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               Muon g-2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08760" y="731520"/>
            <a:ext cx="6172200" cy="1588"/>
          </a:xfrm>
          <a:prstGeom prst="line">
            <a:avLst/>
          </a:prstGeom>
          <a:ln w="412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45920" y="821371"/>
            <a:ext cx="5903881" cy="1588"/>
          </a:xfrm>
          <a:prstGeom prst="line">
            <a:avLst/>
          </a:pr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8"/>
          <a:srcRect r="69780"/>
          <a:stretch>
            <a:fillRect/>
          </a:stretch>
        </p:blipFill>
        <p:spPr bwMode="auto">
          <a:xfrm>
            <a:off x="53126" y="91440"/>
            <a:ext cx="769834" cy="6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m2logo2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912"/>
            <a:ext cx="1097280" cy="673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5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800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A71B87-488D-2746-8DA6-6B7EAA69E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153400" y="533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               Muon g-2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08760" y="731520"/>
            <a:ext cx="6172200" cy="1588"/>
          </a:xfrm>
          <a:prstGeom prst="line">
            <a:avLst/>
          </a:prstGeom>
          <a:ln w="412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45920" y="821371"/>
            <a:ext cx="5903881" cy="1588"/>
          </a:xfrm>
          <a:prstGeom prst="line">
            <a:avLst/>
          </a:pr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8"/>
          <a:srcRect r="69780"/>
          <a:stretch>
            <a:fillRect/>
          </a:stretch>
        </p:blipFill>
        <p:spPr bwMode="auto">
          <a:xfrm>
            <a:off x="53126" y="91440"/>
            <a:ext cx="769834" cy="6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m2logo2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912"/>
            <a:ext cx="109728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486525"/>
            <a:ext cx="5303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t>D. Still - Muon Campus Schedule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B3C1F1C-F708-3F4B-8ECB-6D467F0718B5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08760" y="731520"/>
            <a:ext cx="6172200" cy="1588"/>
          </a:xfrm>
          <a:prstGeom prst="line">
            <a:avLst/>
          </a:prstGeom>
          <a:ln w="412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45920" y="821371"/>
            <a:ext cx="5903881" cy="1588"/>
          </a:xfrm>
          <a:prstGeom prst="line">
            <a:avLst/>
          </a:pr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/>
          <a:srcRect r="69780"/>
          <a:stretch>
            <a:fillRect/>
          </a:stretch>
        </p:blipFill>
        <p:spPr bwMode="auto">
          <a:xfrm>
            <a:off x="53126" y="91440"/>
            <a:ext cx="769834" cy="6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m2logo2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912"/>
            <a:ext cx="1097280" cy="6731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68640" y="533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h="25400" prst="softRound"/>
            </a:sp3d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FF"/>
                </a:solidFill>
                <a:latin typeface="Calibri"/>
                <a:ea typeface="+mn-ea"/>
              </a:rPr>
              <a:t>               </a:t>
            </a:r>
            <a:r>
              <a:rPr lang="en-US" sz="1100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Muon g-2</a:t>
            </a:r>
            <a:endParaRPr lang="en-US" sz="1100" dirty="0">
              <a:solidFill>
                <a:srgbClr val="0000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94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800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A71B87-488D-2746-8DA6-6B7EAA69E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153400" y="533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               Muon g-2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08760" y="731520"/>
            <a:ext cx="6172200" cy="1588"/>
          </a:xfrm>
          <a:prstGeom prst="line">
            <a:avLst/>
          </a:prstGeom>
          <a:ln w="412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45920" y="821371"/>
            <a:ext cx="5903881" cy="1588"/>
          </a:xfrm>
          <a:prstGeom prst="line">
            <a:avLst/>
          </a:pr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8"/>
          <a:srcRect r="69780"/>
          <a:stretch>
            <a:fillRect/>
          </a:stretch>
        </p:blipFill>
        <p:spPr bwMode="auto">
          <a:xfrm>
            <a:off x="53126" y="91440"/>
            <a:ext cx="769834" cy="6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m2logo2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912"/>
            <a:ext cx="109728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763000" cy="1470025"/>
          </a:xfrm>
        </p:spPr>
        <p:txBody>
          <a:bodyPr/>
          <a:lstStyle/>
          <a:p>
            <a:r>
              <a:rPr lang="en-US" dirty="0" smtClean="0"/>
              <a:t>WBS </a:t>
            </a:r>
            <a:r>
              <a:rPr lang="en-US" dirty="0"/>
              <a:t>476.02.03.04.01 – 30 Straight Section Reconfiguration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6778"/>
            <a:ext cx="7848600" cy="838200"/>
          </a:xfrm>
        </p:spPr>
        <p:txBody>
          <a:bodyPr/>
          <a:lstStyle/>
          <a:p>
            <a:r>
              <a:rPr lang="en-US" dirty="0"/>
              <a:t>g-2 Accelerator – 30 Straight Section Reconfiguration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5319" y="3962400"/>
            <a:ext cx="264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Still</a:t>
            </a:r>
          </a:p>
          <a:p>
            <a:r>
              <a:rPr lang="en-US" dirty="0" smtClean="0"/>
              <a:t>Fermilab</a:t>
            </a:r>
          </a:p>
          <a:p>
            <a:r>
              <a:rPr lang="en-US" dirty="0" smtClean="0"/>
              <a:t>Muon g-2 IDR, June 5-7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the M4 Beam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638098" cy="5434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799444">
            <a:off x="5386279" y="2475106"/>
            <a:ext cx="3121930" cy="198878"/>
          </a:xfrm>
          <a:prstGeom prst="rect">
            <a:avLst/>
          </a:prstGeom>
          <a:gradFill>
            <a:gsLst>
              <a:gs pos="100000">
                <a:srgbClr val="00B050">
                  <a:alpha val="25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317493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nstall the DR extraction devices and the M4 Beam Line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04849" y="1640658"/>
            <a:ext cx="2505551" cy="797742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914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Install M4 Beam Line + DR Extraction Components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638098" cy="54349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369287">
            <a:off x="1479162" y="4994034"/>
            <a:ext cx="1849583" cy="177151"/>
          </a:xfrm>
          <a:prstGeom prst="rect">
            <a:avLst/>
          </a:prstGeom>
          <a:gradFill>
            <a:gsLst>
              <a:gs pos="100000">
                <a:srgbClr val="00B050">
                  <a:alpha val="25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441708" flipV="1">
            <a:off x="6212012" y="2163167"/>
            <a:ext cx="1849583" cy="217105"/>
          </a:xfrm>
          <a:prstGeom prst="rect">
            <a:avLst/>
          </a:prstGeom>
          <a:gradFill>
            <a:gsLst>
              <a:gs pos="100000">
                <a:srgbClr val="00B050">
                  <a:alpha val="25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317493"/>
            <a:ext cx="407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Reinstall the DR from D3Q11 to D3Q3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And  D2Q4 to D2Q11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2057400"/>
            <a:ext cx="190286" cy="3025209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2107894"/>
            <a:ext cx="4953000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Completed Reconfiguration of 30 Straight Section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9" y="960120"/>
            <a:ext cx="7620953" cy="5426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73315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M3 Beam 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0369" y="239644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M4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Beam 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082" y="414057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New Injection Devices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3621" y="330398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New </a:t>
            </a:r>
            <a:r>
              <a:rPr lang="en-US" dirty="0" smtClean="0">
                <a:solidFill>
                  <a:srgbClr val="0000FF"/>
                </a:solidFill>
              </a:rPr>
              <a:t>Extraction </a:t>
            </a:r>
            <a:r>
              <a:rPr lang="en-US" dirty="0">
                <a:solidFill>
                  <a:srgbClr val="0000FF"/>
                </a:solidFill>
              </a:rPr>
              <a:t>Devices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462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Delivery Ring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05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30 Straight Section Reconfigured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9"/>
          <a:stretch/>
        </p:blipFill>
        <p:spPr>
          <a:xfrm>
            <a:off x="457200" y="1524000"/>
            <a:ext cx="8307733" cy="4068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9382" y="37338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Delivery Ring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3150632"/>
            <a:ext cx="745582" cy="68580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6964" y="43434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M3 Beam Line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76964" y="2617232"/>
            <a:ext cx="372791" cy="172616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31242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M4 Beam Line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984003" y="2639199"/>
            <a:ext cx="186396" cy="511433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Straight Section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13"/>
            <a:ext cx="7772400" cy="51832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52800" y="2133600"/>
            <a:ext cx="990600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1066800"/>
            <a:ext cx="3200400" cy="2057400"/>
          </a:xfrm>
          <a:prstGeom prst="rect">
            <a:avLst/>
          </a:prstGeom>
          <a:gradFill>
            <a:gsLst>
              <a:gs pos="87000">
                <a:srgbClr val="FF0000">
                  <a:alpha val="3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ceiling components </a:t>
            </a:r>
          </a:p>
          <a:p>
            <a:pPr algn="ctr"/>
            <a:r>
              <a:rPr lang="en-US" dirty="0" smtClean="0"/>
              <a:t>Move or removed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4600" y="2514600"/>
            <a:ext cx="1981200" cy="2057400"/>
          </a:xfrm>
          <a:prstGeom prst="rect">
            <a:avLst/>
          </a:prstGeom>
          <a:gradFill>
            <a:gsLst>
              <a:gs pos="87000">
                <a:srgbClr val="FF0000">
                  <a:alpha val="3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AP3 Line and Accumulator</a:t>
            </a:r>
          </a:p>
          <a:p>
            <a:pPr algn="ctr"/>
            <a:r>
              <a:rPr lang="en-US" dirty="0" smtClean="0"/>
              <a:t>Removed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8069" y="4707843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Accumulator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8695" y="4767590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M4 Side of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Delivery 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985" y="3295845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AP3 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8085" y="174050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Cable tray moves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" y="3124200"/>
            <a:ext cx="33528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8600" y="3124200"/>
            <a:ext cx="1106032" cy="5777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0" y="277355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M4 Line Installed </a:t>
            </a:r>
            <a:endParaRPr lang="en-US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 of Reconfiguring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2"/>
          <a:stretch/>
        </p:blipFill>
        <p:spPr>
          <a:xfrm>
            <a:off x="381000" y="885992"/>
            <a:ext cx="5562600" cy="29442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25" y="1015420"/>
            <a:ext cx="2877058" cy="383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111" y="3908885"/>
            <a:ext cx="5957711" cy="2720515"/>
          </a:xfrm>
          <a:ln>
            <a:solidFill>
              <a:schemeClr val="bg1">
                <a:lumMod val="65000"/>
              </a:schemeClr>
            </a:solidFill>
          </a:ln>
        </p:spPr>
        <p:txBody>
          <a:bodyPr numCol="1"/>
          <a:lstStyle/>
          <a:p>
            <a:r>
              <a:rPr lang="en-US" sz="1800" dirty="0" smtClean="0"/>
              <a:t>There are many interferences, obstacles and infrastructure that need to move to prepare for the installation of the M3 and M4 beam lines.</a:t>
            </a:r>
          </a:p>
          <a:p>
            <a:r>
              <a:rPr lang="en-US" sz="1800" dirty="0" smtClean="0"/>
              <a:t>Most or all of these components will need to move: </a:t>
            </a:r>
          </a:p>
          <a:p>
            <a:pPr lvl="1"/>
            <a:r>
              <a:rPr lang="en-US" sz="1400" dirty="0" smtClean="0"/>
              <a:t>cable tray     &amp;    cables</a:t>
            </a:r>
          </a:p>
          <a:p>
            <a:pPr lvl="1"/>
            <a:r>
              <a:rPr lang="en-US" sz="1400" dirty="0"/>
              <a:t>c</a:t>
            </a:r>
            <a:r>
              <a:rPr lang="en-US" sz="1400" dirty="0" smtClean="0"/>
              <a:t>able penetrations (reassigned not moved)</a:t>
            </a:r>
          </a:p>
          <a:p>
            <a:pPr lvl="1"/>
            <a:r>
              <a:rPr lang="en-US" sz="1400" dirty="0" smtClean="0"/>
              <a:t>tunnel lighting</a:t>
            </a:r>
          </a:p>
          <a:p>
            <a:pPr lvl="1"/>
            <a:r>
              <a:rPr lang="en-US" sz="1400" dirty="0" smtClean="0"/>
              <a:t>DR buss work </a:t>
            </a:r>
          </a:p>
          <a:p>
            <a:pPr lvl="1"/>
            <a:r>
              <a:rPr lang="en-US" sz="1400" dirty="0" smtClean="0"/>
              <a:t>LCW headers </a:t>
            </a:r>
          </a:p>
          <a:p>
            <a:pPr lvl="1"/>
            <a:r>
              <a:rPr lang="en-US" sz="1400" dirty="0" smtClean="0"/>
              <a:t>Collider Equipment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2935165"/>
            <a:ext cx="1377300" cy="369332"/>
          </a:xfrm>
          <a:prstGeom prst="rect">
            <a:avLst/>
          </a:prstGeom>
          <a:gradFill>
            <a:gsLst>
              <a:gs pos="100000">
                <a:schemeClr val="bg1"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Debuncher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0980" y="1399909"/>
            <a:ext cx="1120820" cy="369332"/>
          </a:xfrm>
          <a:prstGeom prst="rect">
            <a:avLst/>
          </a:prstGeom>
          <a:gradFill>
            <a:gsLst>
              <a:gs pos="100000">
                <a:schemeClr val="bg1"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AP3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8438" y="1988809"/>
            <a:ext cx="1120820" cy="369332"/>
          </a:xfrm>
          <a:prstGeom prst="rect">
            <a:avLst/>
          </a:prstGeom>
          <a:gradFill>
            <a:gsLst>
              <a:gs pos="100000">
                <a:schemeClr val="bg1"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AP3 Line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4654" y="3323927"/>
            <a:ext cx="1211858" cy="6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0111" y="3549377"/>
            <a:ext cx="1377300" cy="369332"/>
          </a:xfrm>
          <a:prstGeom prst="rect">
            <a:avLst/>
          </a:prstGeom>
          <a:gradFill>
            <a:gsLst>
              <a:gs pos="100000">
                <a:schemeClr val="bg1"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Debuncher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2930" y="3300976"/>
            <a:ext cx="659155" cy="369332"/>
          </a:xfrm>
          <a:prstGeom prst="rect">
            <a:avLst/>
          </a:prstGeom>
          <a:gradFill>
            <a:gsLst>
              <a:gs pos="100000">
                <a:schemeClr val="bg1"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900" dirty="0" smtClean="0">
                <a:solidFill>
                  <a:srgbClr val="0000FF"/>
                </a:solidFill>
              </a:rPr>
              <a:t>M3 Line</a:t>
            </a:r>
            <a:endParaRPr lang="en-US" sz="900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"/>
          <a:stretch/>
        </p:blipFill>
        <p:spPr bwMode="auto">
          <a:xfrm>
            <a:off x="6134620" y="1010139"/>
            <a:ext cx="2928564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25" y="4114800"/>
            <a:ext cx="1964080" cy="262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1341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Mu2e must transfer magnets to M4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23621" r="3702" b="15345"/>
          <a:stretch/>
        </p:blipFill>
        <p:spPr>
          <a:xfrm>
            <a:off x="457200" y="1805797"/>
            <a:ext cx="8229600" cy="4114768"/>
          </a:xfrm>
        </p:spPr>
      </p:pic>
      <p:sp>
        <p:nvSpPr>
          <p:cNvPr id="7" name="Oval 6"/>
          <p:cNvSpPr/>
          <p:nvPr/>
        </p:nvSpPr>
        <p:spPr>
          <a:xfrm>
            <a:off x="5257800" y="25908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25146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710543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31242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2862943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200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50229" y="3581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26429" y="3962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41910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13714" y="3439886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38100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4201886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1829" y="4343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86400" y="2514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45629" y="2590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50229" y="3810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00600" y="4114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4038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427808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62 C 0.00556 0.00625 0.00851 0.00648 0.01563 0.00787 C 0.02101 0.01019 0.02518 0.01389 0.03039 0.01574 C 0.04323 0.02755 0.07188 0.02917 0.08594 0.03009 C 0.0948 0.03218 0.10365 0.03357 0.11268 0.03495 C 0.11945 0.03773 0.12466 0.03982 0.13212 0.0412 C 0.14584 0.04745 0.15782 0.04375 0.17327 0.04283 C 0.17848 0.04144 0.1816 0.03843 0.18646 0.03658 C 0.19132 0.02708 0.2 0.02546 0.20834 0.02384 C 0.21702 0.01991 0.21355 0.02245 0.2191 0.01736 C 0.22136 0.00926 0.22657 -0.00069 0.23264 -0.00324 C 0.24358 -0.01759 0.26302 -0.02338 0.27622 -0.03495 C 0.279 -0.04074 0.28091 -0.04236 0.28594 -0.04444 C 0.28941 -0.04768 0.29271 -0.05208 0.2967 -0.05393 C 0.30191 -0.05625 0.3066 -0.05856 0.31129 -0.06204 C 0.31806 -0.0669 0.32309 -0.07222 0.33056 -0.07454 C 0.33681 -0.08009 0.33837 -0.08079 0.34167 -0.08889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3.7037E-6 C 0.00833 0.01019 0.01059 0.01736 0.01823 0.02061 C 0.02708 0.01991 0.03785 0.02477 0.04479 0.0176 C 0.04618 0.01644 0.04618 0.01389 0.0474 0.01274 C 0.04948 0.01088 0.05208 0.01065 0.05451 0.00949 C 0.05729 0.00834 0.06181 0.00324 0.06181 0.00348 C 0.06476 -0.00231 0.06806 -0.00486 0.07153 -0.00949 C 0.07188 -0.01111 0.07188 -0.01319 0.07274 -0.01435 C 0.07378 -0.01551 0.07535 -0.01504 0.07639 -0.01574 C 0.08177 -0.01967 0.08507 -0.02453 0.0908 -0.02685 C 0.09757 -0.03287 0.10503 -0.03611 0.11285 -0.03958 C 0.11944 -0.0456 0.12674 -0.0537 0.13455 -0.05717 C 0.1401 -0.06389 0.1375 -0.06134 0.14549 -0.06828 C 0.1467 -0.06944 0.14931 -0.07129 0.14931 -0.07106 C 0.15451 -0.08264 0.14792 -0.07014 0.15521 -0.07939 C 0.15729 -0.08194 0.15747 -0.0868 0.16007 -0.08889 C 0.16215 -0.09074 0.16476 -0.09097 0.16736 -0.09213 C 0.17205 -0.09421 0.17708 -0.09629 0.18194 -0.09838 C 0.18594 -0.10023 0.18542 -0.09838 0.18542 -0.10162 " pathEditMode="relative" rAng="0" ptsTypes="ffffffffffffffffff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139 0.00116 -0.00243 0.00255 -0.00364 0.00347 C -0.00486 0.00417 -0.00642 0.0037 -0.00729 0.00486 C -0.00833 0.00602 -0.00764 0.00857 -0.00868 0.00972 C -0.01059 0.01227 -0.01371 0.01227 -0.01597 0.01482 C -0.0184 0.01736 -0.01944 0.02176 -0.02187 0.02431 C -0.02309 0.0257 -0.02448 0.02546 -0.02569 0.02616 C -0.02691 0.02685 -0.03038 0.02801 -0.02917 0.02917 C -0.02795 0.03056 -0.02604 0.02801 -0.02448 0.02755 C -0.02726 0.0331 -0.03003 0.03519 -0.0342 0.03889 C -0.03628 0.04769 -0.03472 0.05533 -0.02795 0.05857 C -0.0191 0.05718 -0.01024 0.05671 -0.00139 0.05509 C 0.00434 0.05417 0.00886 0.04792 0.01354 0.04375 C 0.01719 0.04051 0.03472 0.03773 0.04028 0.03565 C 0.04167 0.03449 0.04271 0.0331 0.04393 0.03241 C 0.04618 0.03102 0.05122 0.02917 0.05122 0.0294 C 0.05295 0.02222 0.05556 0.02384 0.05972 0.01945 C 0.06215 0.0169 0.06354 0.01227 0.06597 0.00972 C 0.0684 0.00718 0.07379 0.00463 0.07674 0.00347 C 0.08264 -0.00185 0.07917 0.0007 0.08785 -0.00324 C 0.09045 -0.0044 0.09236 -0.00833 0.09514 -0.00972 C 0.09636 -0.01018 0.09757 -0.01088 0.09896 -0.01134 C 0.10139 -0.01458 0.10365 -0.01759 0.10625 -0.02106 C 0.10833 -0.02384 0.11354 -0.02755 0.11354 -0.02731 C 0.11771 -0.03565 0.12448 -0.03981 0.13056 -0.04537 C 0.1408 -0.05417 0.13594 -0.04375 0.13906 -0.05185 L 0.12934 -0.04861 " pathEditMode="relative" rAng="0" ptsTypes="fffffffffffffffffffffffff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1.11111E-6 C -0.00104 0.00741 -0.00555 0.01505 -0.01059 0.02222 C -0.01163 0.02361 -0.01319 0.02407 -0.01423 0.02546 C -0.0177 0.02986 -0.02378 0.03958 -0.02378 0.03981 C -0.02534 0.04606 -0.02725 0.0493 -0.0309 0.05393 C -0.03264 0.06065 -0.03455 0.07338 -0.03923 0.07778 C -0.04184 0.08032 -0.04427 0.08217 -0.04635 0.08565 C -0.05312 0.09722 -0.04774 0.09375 -0.05468 0.09676 C -0.05764 0.10856 -0.05347 0.09491 -0.05937 0.10486 C -0.06007 0.10625 -0.05989 0.1081 -0.06059 0.10949 C -0.06423 0.11574 -0.07205 0.12685 -0.07725 0.13194 C -0.0776 0.13356 -0.0776 0.13542 -0.07847 0.1368 C -0.07934 0.13819 -0.08142 0.13819 -0.08211 0.13981 C -0.08316 0.14213 -0.08298 0.14514 -0.08333 0.14792 C -0.08229 0.1581 -0.08246 0.16597 -0.07604 0.17176 C -0.07205 0.17986 -0.07014 0.18356 -0.06423 0.18912 C -0.06336 0.19074 -0.06284 0.19259 -0.0618 0.19398 C -0.06076 0.19537 -0.0592 0.1956 -0.05833 0.19699 C -0.05034 0.20903 -0.05729 0.20463 -0.05 0.2081 C -0.02586 0.25648 0.05139 0.24722 0.08108 0.24792 C 0.08525 0.24977 0.09063 0.25208 0.0941 0.25579 C 0.10122 0.26342 0.10105 0.26713 0.10955 0.27014 C 0.11789 0.26967 0.12622 0.26967 0.13455 0.26852 C 0.14236 0.26736 0.14896 0.26065 0.15608 0.25741 C 0.16129 0.25 0.16771 0.24699 0.17396 0.24143 C 0.1823 0.23403 0.18924 0.21991 0.19896 0.2162 C 0.20243 0.21134 0.20539 0.21042 0.20955 0.20648 C 0.21545 0.19514 0.22483 0.1875 0.23334 0.17963 C 0.2342 0.17801 0.23455 0.17569 0.23577 0.17477 C 0.23872 0.17245 0.24584 0.16967 0.24896 0.17176 " pathEditMode="relative" rAng="0" ptsTypes="fffffffffffffff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1111 C -0.00035 -0.0088 -0.00885 -0.00579 -0.01892 -0.00463 C -0.02812 -0.00047 -0.0224 0.00625 -0.02622 0.01273 C -0.02691 0.01412 -0.02865 0.01366 -0.02969 0.01435 C -0.03351 0.0169 -0.03628 0.01898 -0.04045 0.0206 C -0.04271 0.02268 -0.04566 0.02291 -0.04757 0.02546 C -0.04844 0.02662 -0.04809 0.02893 -0.04878 0.03032 C -0.05208 0.0368 -0.05937 0.04328 -0.06424 0.04768 C -0.0658 0.0537 -0.06875 0.05602 -0.07014 0.06203 C -0.07257 0.07338 -0.0724 0.09352 -0.07969 0.1 C -0.08247 0.11458 -0.08663 0.11412 -0.09288 0.12407 C -0.09792 0.13241 -0.10382 0.13889 -0.10833 0.14815 C -0.10764 0.16458 -0.10816 0.20578 -0.09635 0.21643 C -0.09358 0.22731 -0.07795 0.23495 -0.07014 0.23703 C -0.06146 0.23935 -0.05243 0.24028 -0.04392 0.24328 C -0.0349 0.24653 -0.02483 0.25023 -0.01545 0.25139 C -0.00642 0.25254 0.01424 0.2537 0.02274 0.2544 C 0.02951 0.25764 0.02517 0.25509 0.03455 0.26412 C 0.03958 0.26898 0.04514 0.27153 0.05122 0.27361 C 0.06927 0.27245 0.07587 0.27222 0.09045 0.26713 C 0.10434 0.25578 0.12257 0.25949 0.13819 0.25602 C 0.14323 0.2537 0.14757 0.25023 0.15243 0.24815 C 0.15503 0.24282 0.16198 0.23379 0.16198 0.23403 C 0.16615 0.21782 0.17257 0.20926 0.18333 0.20046 C 0.18663 0.19768 0.1941 0.19514 0.1941 0.18935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 -0.00625 C 0.02257 -0.00324 0.02291 0.00069 0.02465 0.00347 C 0.02569 0.00509 0.02725 0.00556 0.02847 0.00694 C 0.03316 0.0125 0.03819 0.01991 0.04201 0.02662 C 0.04583 0.03333 0.04739 0.03958 0.05069 0.0463 C 0.05191 0.05162 0.05677 0.06111 0.05677 0.06134 C 0.05798 0.07315 0.06024 0.08681 0.06666 0.09583 C 0.0684 0.10278 0.06892 0.10995 0.07048 0.11713 C 0.07135 0.1338 0.0717 0.14468 0.06788 0.16019 C 0.06753 0.16412 0.06771 0.16806 0.06666 0.17176 C 0.06562 0.17546 0.0618 0.18148 0.0618 0.18171 C 0.06024 0.18796 0.0585 0.18935 0.05434 0.19306 C 0.05139 0.19931 0.03732 0.21343 0.0309 0.2162 C 0.02968 0.21782 0.02882 0.21991 0.02725 0.22106 C 0.025 0.22269 0.01979 0.22431 0.01979 0.22454 C 0.0151 0.23102 0.00642 0.22986 3.33333E-6 0.23102 C 0.00746 0.24606 0.03507 0.24213 0.04323 0.24259 C 0.05173 0.23819 0.06059 0.23634 0.06909 0.23264 C 0.07083 0.23056 0.07569 0.22153 0.07656 0.22106 C 0.07968 0.21944 0.08316 0.21991 0.08646 0.21944 C 0.09496 0.21574 0.09566 0.20764 0.10243 0.20463 C 0.10521 0.20116 0.11128 0.1963 0.11493 0.19468 C 0.11753 0.19236 0.11944 0.18866 0.12222 0.18657 C 0.12552 0.18426 0.13854 0.18056 0.1408 0.17986 C 0.14184 0.1794 0.13923 0.17778 0.13836 0.17662 " pathEditMode="relative" rAng="0" ptsTypes="ffffffff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2223 C 0.04341 -0.01875 0.04532 -0.01436 0.04931 -0.01065 C 0.05261 0.00231 0.04809 -0.01436 0.05295 -0.00093 C 0.05521 0.00532 0.05573 0.01389 0.0566 0.0206 C 0.05764 0.05347 0.05955 0.08912 0.05174 0.12129 C 0.05035 0.12708 0.0441 0.12708 0.04063 0.12939 C 0.03924 0.13032 0.03802 0.13148 0.03681 0.13264 C 0.03594 0.13356 0.03542 0.13541 0.03438 0.13611 C 0.03091 0.13865 0.02466 0.13958 0.02084 0.14097 C 0.01736 0.14398 0.01493 0.14699 0.01216 0.15092 C 0.01129 0.15416 0.00834 0.15787 0.00973 0.16064 C 0.01337 0.16828 0.01858 0.17152 0.02448 0.17546 C 0.03646 0.17361 0.04879 0.1706 0.06042 0.16574 C 0.06337 0.16134 0.06598 0.15926 0.07014 0.1574 C 0.07761 0.14814 0.08403 0.15162 0.09115 0.14421 C 0.0941 0.1412 0.10105 0.13773 0.10105 0.13796 C 0.10261 0.13102 0.10608 0.12777 0.10973 0.12291 " pathEditMode="relative" rAng="0" ptsTypes="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 Tunnel GPP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" y="1447800"/>
            <a:ext cx="8973807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191000"/>
            <a:ext cx="555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M4 Diagnostic Absorber get installed</a:t>
            </a:r>
          </a:p>
          <a:p>
            <a:r>
              <a:rPr lang="en-US" dirty="0" smtClean="0"/>
              <a:t>During tunnel GPP but need steel ready before hand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38400" y="39243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91400" y="1524000"/>
            <a:ext cx="6858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1066800"/>
            <a:ext cx="206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Coordinate Tunnel</a:t>
            </a:r>
          </a:p>
          <a:p>
            <a:r>
              <a:rPr lang="en-US" dirty="0" smtClean="0"/>
              <a:t>Opening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Trays and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3276529" cy="2185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44942"/>
            <a:ext cx="2235382" cy="2199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29791"/>
            <a:ext cx="2803333" cy="1829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673782" y="5543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(C. Crowley - Mu2e In-Tunnel Shielding Concept to mitigate </a:t>
            </a:r>
            <a:r>
              <a:rPr lang="en-US" sz="1200" dirty="0" err="1" smtClean="0"/>
              <a:t>skyshine</a:t>
            </a:r>
            <a:r>
              <a:rPr lang="en-US" sz="1200" dirty="0" smtClean="0"/>
              <a:t>  – May 2013 )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design and relocation of the cable trays is the one of the most challenging items.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the cable tray must be relocated for 2 reasons: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M3 and M4 beam lines interfere with current location.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Mu2e is designing in-tunnel shielding to mitigate </a:t>
            </a:r>
            <a:r>
              <a:rPr lang="en-US" dirty="0" err="1" smtClean="0"/>
              <a:t>skyshine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2142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 the cables in the tray must be evaluated </a:t>
            </a:r>
            <a:r>
              <a:rPr lang="en-US" dirty="0" smtClean="0"/>
              <a:t>as to whether to be extended, removed and pull new or removed completely.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Cable penetrations cannot be occluded by shielding.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In Tunnel shielding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5838124" cy="34944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09068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9865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476.02.03.04.01</a:t>
            </a:r>
            <a:r>
              <a:rPr lang="en-US" b="1" dirty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 D30 Straight Section Reconfiguration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i="1" dirty="0"/>
              <a:t>Scope:</a:t>
            </a:r>
            <a:r>
              <a:rPr lang="en-US" dirty="0"/>
              <a:t> </a:t>
            </a:r>
            <a:r>
              <a:rPr lang="en-US" dirty="0" smtClean="0"/>
              <a:t>To provide a preliminary and final plan and schedule to implement and coordinate the necessary work to reconfigure </a:t>
            </a:r>
            <a:r>
              <a:rPr lang="en-US" dirty="0"/>
              <a:t>the 30 straight section tunnel and service building in order to accept the newly built M3 and M4  beam lines into the Delivery Rings.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Deliverables:</a:t>
            </a:r>
            <a:r>
              <a:rPr lang="en-US" dirty="0"/>
              <a:t> </a:t>
            </a:r>
            <a:r>
              <a:rPr lang="en-US" dirty="0" smtClean="0"/>
              <a:t>A reconfigured 30 </a:t>
            </a:r>
            <a:r>
              <a:rPr lang="en-US" dirty="0"/>
              <a:t>straight section tunnel and service </a:t>
            </a:r>
            <a:r>
              <a:rPr lang="en-US" dirty="0" smtClean="0"/>
              <a:t>building.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9" y="76200"/>
            <a:ext cx="8954461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Cable Tray Design</a:t>
            </a:r>
            <a:endParaRPr lang="en-US" sz="36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70844"/>
            <a:ext cx="3581400" cy="25660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1" y="3536929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Cable tray Configuration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64" y="3536929"/>
            <a:ext cx="3973830" cy="294673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32628" y="6483665"/>
            <a:ext cx="385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Conceptual Design of  Cable </a:t>
            </a:r>
            <a:r>
              <a:rPr lang="en-US" sz="1600" dirty="0"/>
              <a:t>T</a:t>
            </a:r>
            <a:r>
              <a:rPr lang="en-US" sz="1600" dirty="0" smtClean="0"/>
              <a:t>ray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68115" y="984954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3 accumulator cable trays will need to be cleaned out to make room for cables servicing M3 and M4 line devices.  Additional accumulator side trays may be needed.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Delivery Ring cable trays will move to tunnel center 3 wide to allow for height of fork lift for tunnel shielding.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16" y="3476105"/>
            <a:ext cx="4476404" cy="3258589"/>
          </a:xfr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M3 Side Cable Tray Reconfigure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267200" cy="310437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4556227"/>
            <a:ext cx="266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Tray Configuration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124200"/>
            <a:ext cx="30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Tray Reconfiguration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52400" y="984646"/>
            <a:ext cx="8606672" cy="546725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121826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Interfaces with Beamline AIPs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9" b="32214"/>
          <a:stretch/>
        </p:blipFill>
        <p:spPr>
          <a:xfrm>
            <a:off x="867800" y="1191839"/>
            <a:ext cx="6949440" cy="52600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50158" y="3559705"/>
            <a:ext cx="1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Recycler RF AIP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5434" y="3566257"/>
            <a:ext cx="71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g-2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7592" y="1523738"/>
            <a:ext cx="917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6C5"/>
                </a:solidFill>
              </a:rPr>
              <a:t>Delivery Ring     AIP</a:t>
            </a:r>
            <a:endParaRPr lang="en-US" sz="1400" b="1" dirty="0">
              <a:solidFill>
                <a:srgbClr val="6606C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7099" y="984646"/>
            <a:ext cx="71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9900"/>
                </a:solidFill>
              </a:rPr>
              <a:t>Mu2e</a:t>
            </a:r>
            <a:endParaRPr lang="en-US" sz="1400" b="1" dirty="0">
              <a:solidFill>
                <a:srgbClr val="0099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79672" y="4657497"/>
            <a:ext cx="1085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3300"/>
                </a:solidFill>
              </a:rPr>
              <a:t>Beam Transport AIP</a:t>
            </a:r>
            <a:endParaRPr lang="en-US" sz="1400" b="1" dirty="0">
              <a:solidFill>
                <a:srgbClr val="CC33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 rot="720000">
            <a:off x="762000" y="2721745"/>
            <a:ext cx="688158" cy="1361180"/>
          </a:xfrm>
          <a:prstGeom prst="ellipse">
            <a:avLst/>
          </a:prstGeom>
          <a:solidFill>
            <a:srgbClr val="FFC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1200000">
            <a:off x="3898060" y="3177330"/>
            <a:ext cx="990600" cy="3257493"/>
          </a:xfrm>
          <a:prstGeom prst="ellipse">
            <a:avLst/>
          </a:prstGeom>
          <a:solidFill>
            <a:srgbClr val="CC33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 rot="3000000">
            <a:off x="4868933" y="2884682"/>
            <a:ext cx="1355101" cy="857759"/>
          </a:xfrm>
          <a:prstGeom prst="round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1200000">
            <a:off x="5762423" y="1857274"/>
            <a:ext cx="139489" cy="396048"/>
          </a:xfrm>
          <a:prstGeom prst="round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2580000">
            <a:off x="5486400" y="2164079"/>
            <a:ext cx="164428" cy="585216"/>
          </a:xfrm>
          <a:prstGeom prst="round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rot="-1200000">
            <a:off x="4585870" y="1976303"/>
            <a:ext cx="1155822" cy="712767"/>
          </a:xfrm>
          <a:prstGeom prst="roundRect">
            <a:avLst>
              <a:gd name="adj" fmla="val 50000"/>
            </a:avLst>
          </a:prstGeom>
          <a:solidFill>
            <a:srgbClr val="7030A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300000">
            <a:off x="5731831" y="988051"/>
            <a:ext cx="125858" cy="1092967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192" y="2267712"/>
            <a:ext cx="52482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bIns="0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M5   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234" y="2578374"/>
            <a:ext cx="2773396" cy="8309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g-2 is responsible for the D30 Straight Section reconfiguration and extraction from the Delivery Ring (different devices used for g-2 and Mu2e)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633016" y="3461943"/>
            <a:ext cx="2126056" cy="646331"/>
          </a:xfrm>
          <a:prstGeom prst="rect">
            <a:avLst/>
          </a:prstGeom>
          <a:noFill/>
          <a:ln w="19050">
            <a:solidFill>
              <a:srgbClr val="99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Delivery Ring AIP is responsible for Delivery Ring injection devices  (common)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98900" y="2452378"/>
            <a:ext cx="611646" cy="54149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 flipV="1">
            <a:off x="5608990" y="2604779"/>
            <a:ext cx="1024026" cy="1180330"/>
          </a:xfrm>
          <a:prstGeom prst="straightConnector1">
            <a:avLst/>
          </a:prstGeom>
          <a:ln w="19050">
            <a:solidFill>
              <a:srgbClr val="9966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5348" y="1811179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D10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2421" y="2139291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D50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5458968" y="2272628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D30</a:t>
            </a:r>
            <a:endParaRPr lang="en-US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9250" y="829807"/>
            <a:ext cx="330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(AIP=Accelerator Improvement Project)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79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79"/>
          </a:xfrm>
        </p:spPr>
        <p:txBody>
          <a:bodyPr>
            <a:noAutofit/>
          </a:bodyPr>
          <a:lstStyle/>
          <a:p>
            <a:r>
              <a:rPr lang="en-US" sz="2400" dirty="0" smtClean="0"/>
              <a:t>List of Mu2e and AIP Milestones that </a:t>
            </a:r>
            <a:br>
              <a:rPr lang="en-US" sz="2400" dirty="0" smtClean="0"/>
            </a:br>
            <a:r>
              <a:rPr lang="en-US" sz="2400" dirty="0" smtClean="0"/>
              <a:t>Coordinate </a:t>
            </a:r>
            <a:r>
              <a:rPr lang="en-US" sz="2400" dirty="0"/>
              <a:t>A</a:t>
            </a:r>
            <a:r>
              <a:rPr lang="en-US" sz="2400" dirty="0" smtClean="0"/>
              <a:t>ctivities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Mu2e</a:t>
            </a:r>
            <a:endParaRPr lang="en-US" u="sng" dirty="0"/>
          </a:p>
          <a:p>
            <a:pPr lvl="1">
              <a:buFontTx/>
              <a:buChar char="-"/>
            </a:pPr>
            <a:r>
              <a:rPr lang="en-US" dirty="0" smtClean="0"/>
              <a:t>Ready to Install In tunnel shielding</a:t>
            </a:r>
          </a:p>
          <a:p>
            <a:pPr lvl="1">
              <a:buFontTx/>
              <a:buChar char="-"/>
            </a:pPr>
            <a:r>
              <a:rPr lang="en-US" dirty="0" smtClean="0"/>
              <a:t>In tunnel Shielding complete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Ready to remove magnets from Acc. to M4</a:t>
            </a:r>
          </a:p>
          <a:p>
            <a:pPr lvl="1">
              <a:buFontTx/>
              <a:buChar char="-"/>
            </a:pPr>
            <a:r>
              <a:rPr lang="en-US" dirty="0" smtClean="0"/>
              <a:t>Magnet move from Acc. to M4 complete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Ready to install Mu2e Extraction Device</a:t>
            </a:r>
          </a:p>
          <a:p>
            <a:pPr lvl="1">
              <a:buFontTx/>
              <a:buChar char="-"/>
            </a:pPr>
            <a:r>
              <a:rPr lang="en-US" dirty="0" smtClean="0"/>
              <a:t>Mu2e Extraction device installation complete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AIP</a:t>
            </a:r>
          </a:p>
          <a:p>
            <a:pPr lvl="1">
              <a:buFontTx/>
              <a:buChar char="-"/>
            </a:pPr>
            <a:r>
              <a:rPr lang="en-US" dirty="0" smtClean="0"/>
              <a:t>Ready to Install injection devices </a:t>
            </a:r>
          </a:p>
          <a:p>
            <a:pPr lvl="1">
              <a:buFontTx/>
              <a:buChar char="-"/>
            </a:pPr>
            <a:r>
              <a:rPr lang="en-US" dirty="0" smtClean="0"/>
              <a:t>Injection Devices Installation Complete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GPP</a:t>
            </a:r>
          </a:p>
          <a:p>
            <a:pPr lvl="1">
              <a:buFontTx/>
              <a:buChar char="-"/>
            </a:pPr>
            <a:r>
              <a:rPr lang="en-US" dirty="0" smtClean="0"/>
              <a:t>Ready to install M4 Diagnostic Absorber</a:t>
            </a:r>
          </a:p>
          <a:p>
            <a:pPr lvl="1">
              <a:buFontTx/>
              <a:buChar char="-"/>
            </a:pPr>
            <a:r>
              <a:rPr lang="en-US" dirty="0" smtClean="0"/>
              <a:t>M4 </a:t>
            </a:r>
            <a:r>
              <a:rPr lang="en-US" dirty="0" err="1" smtClean="0"/>
              <a:t>Diag</a:t>
            </a:r>
            <a:r>
              <a:rPr lang="en-US" dirty="0" smtClean="0"/>
              <a:t> Absorber installation Complete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45820" y="45720"/>
            <a:ext cx="7452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Milestones – 476.2 Accelerator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8421" y="4876800"/>
            <a:ext cx="4307859" cy="140320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000" dirty="0"/>
              <a:t>Many important L4/L5 milestones currently fall in the final fiscal year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62240"/>
              </p:ext>
            </p:extLst>
          </p:nvPr>
        </p:nvGraphicFramePr>
        <p:xfrm>
          <a:off x="320040" y="975871"/>
          <a:ext cx="8503919" cy="27274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1540000" algn="tl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582460"/>
                <a:gridCol w="5086820"/>
                <a:gridCol w="1600200"/>
                <a:gridCol w="1234439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 Date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Float (</a:t>
                      </a:r>
                      <a:r>
                        <a:rPr lang="en-US" sz="1600" dirty="0" err="1" smtClean="0"/>
                        <a:t>mos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1.3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M4 and M5 Accelerator Lines Operational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FY18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M1 Line Final Focus complete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M2 Power Supplies Operational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M2 Line Fully Operational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M3 Power Supplies Operational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M3 Line Fully Operational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D30 Straight Section Complete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Delivery Ring Power Supplies Operational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Delivery Ring Line Fully Operational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M4/M5 Lines Fully Operational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  <a:tr h="214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Ready to Begin Beam Tests of Delivering Muons to g-2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Qtr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FY18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45" marR="80645" marT="0" marB="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72439" y="3749040"/>
            <a:ext cx="8351519" cy="32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SzPct val="100000"/>
              <a:buFont typeface="Arial"/>
              <a:buNone/>
            </a:pPr>
            <a:r>
              <a:rPr lang="en-US" dirty="0" smtClean="0">
                <a:solidFill>
                  <a:srgbClr val="C0504D">
                    <a:lumMod val="75000"/>
                  </a:srgbClr>
                </a:solidFill>
              </a:rPr>
              <a:t>*</a:t>
            </a:r>
            <a:r>
              <a:rPr lang="en-US" sz="2300" dirty="0" smtClean="0">
                <a:solidFill>
                  <a:srgbClr val="C0504D">
                    <a:lumMod val="75000"/>
                  </a:srgbClr>
                </a:solidFill>
              </a:rPr>
              <a:t>L2 milestones held jointly by FPD and PPD Head, L4 PM, L5 Level II Managers</a:t>
            </a:r>
            <a:endParaRPr lang="en-US" sz="2300" dirty="0">
              <a:solidFill>
                <a:srgbClr val="C0504D">
                  <a:lumMod val="75000"/>
                </a:srgb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91153"/>
              </p:ext>
            </p:extLst>
          </p:nvPr>
        </p:nvGraphicFramePr>
        <p:xfrm>
          <a:off x="4846322" y="4919842"/>
          <a:ext cx="4160520" cy="1165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1540000" algn="tl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652080"/>
                <a:gridCol w="584740"/>
                <a:gridCol w="584740"/>
                <a:gridCol w="584740"/>
                <a:gridCol w="584740"/>
                <a:gridCol w="584740"/>
                <a:gridCol w="584740"/>
              </a:tblGrid>
              <a:tr h="4994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</a:t>
                      </a:r>
                      <a:endParaRPr lang="en-US" sz="1600" dirty="0"/>
                    </a:p>
                  </a:txBody>
                  <a:tcPr anchor="ctr"/>
                </a:tc>
              </a:tr>
              <a:tr h="293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</a:tr>
              <a:tr h="293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0645" marR="80645" marT="0" marB="0" anchor="ctr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5074920" y="4251960"/>
            <a:ext cx="3850657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SzPct val="100000"/>
              <a:buFont typeface="Arial"/>
              <a:buNone/>
            </a:pPr>
            <a:r>
              <a:rPr lang="en-US" dirty="0" smtClean="0">
                <a:solidFill>
                  <a:srgbClr val="4F81BD">
                    <a:lumMod val="50000"/>
                  </a:srgbClr>
                </a:solidFill>
              </a:rPr>
              <a:t>Frequency of L4/L5 Milestones by Fiscal Year</a:t>
            </a:r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Interfaces between </a:t>
            </a:r>
            <a:r>
              <a:rPr lang="en-US" dirty="0"/>
              <a:t>Muon Campus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Interface milestones are the </a:t>
            </a:r>
            <a:r>
              <a:rPr lang="en-US" sz="2000" dirty="0"/>
              <a:t>basis for communicating schedule impacts between the AIP’s, GPP’s, g-2 and </a:t>
            </a:r>
            <a:r>
              <a:rPr lang="en-US" sz="2000" dirty="0" smtClean="0"/>
              <a:t>Mu2e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marL="0" lvl="0" indent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Each AIP has a Requirements document</a:t>
            </a:r>
          </a:p>
          <a:p>
            <a:pPr lvl="1"/>
            <a:r>
              <a:rPr lang="en-US" sz="1800" dirty="0" smtClean="0"/>
              <a:t>Signed by AIP manager, g-2 and Mu2e Project Managers, MC Program Coordinator, and lab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61893"/>
              </p:ext>
            </p:extLst>
          </p:nvPr>
        </p:nvGraphicFramePr>
        <p:xfrm>
          <a:off x="304800" y="1676400"/>
          <a:ext cx="8534400" cy="332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  <a:gridCol w="1905000"/>
                <a:gridCol w="2209800"/>
                <a:gridCol w="914400"/>
              </a:tblGrid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Milestone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Responsibility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Impacts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Forecast</a:t>
                      </a:r>
                    </a:p>
                  </a:txBody>
                  <a:tcPr marL="9525" marR="9525" marT="9525" marB="0" anchor="b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MC-1 </a:t>
                      </a:r>
                      <a:r>
                        <a:rPr lang="en-US" sz="1200" u="none" strike="noStrike" dirty="0" err="1">
                          <a:effectLst/>
                        </a:rPr>
                        <a:t>Bldg</a:t>
                      </a:r>
                      <a:r>
                        <a:rPr lang="en-US" sz="1200" u="none" strike="noStrike" dirty="0">
                          <a:effectLst/>
                        </a:rPr>
                        <a:t> Beneficial Occupancy for Cryo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MC-1 Building GPP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</a:rPr>
                        <a:t>Cryo</a:t>
                      </a:r>
                      <a:r>
                        <a:rPr lang="en-US" sz="1200" u="none" strike="noStrike" dirty="0" smtClean="0">
                          <a:effectLst/>
                        </a:rPr>
                        <a:t> AIP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1/8/14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MC-1 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Bldg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Beneficial Occupancy for g-2 Ring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MC-1 Building GPP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g-2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2/18/14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Beamline Enclosure Beneficial Occupancy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Beamline Enclosure GPP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g-2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6/9/15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Cryo Compressor Cooling Established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MC Infrastructure GPP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</a:rPr>
                        <a:t>Cryo</a:t>
                      </a:r>
                      <a:r>
                        <a:rPr lang="en-US" sz="1200" u="none" strike="noStrike" dirty="0" smtClean="0">
                          <a:effectLst/>
                        </a:rPr>
                        <a:t> AIP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9/30/14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MI-52 Bldg Extension Beneficial Occupancy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MC Infrastructure GPP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Beam </a:t>
                      </a:r>
                      <a:r>
                        <a:rPr lang="en-US" sz="1200" u="none" strike="noStrike" dirty="0" smtClean="0">
                          <a:effectLst/>
                        </a:rPr>
                        <a:t>Transport AIP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9/30/15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Cryo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Ready to Cool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g-2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Cryo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AIP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g-2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1/2/15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</a:rPr>
                        <a:t>Cryo</a:t>
                      </a:r>
                      <a:r>
                        <a:rPr lang="en-US" sz="1200" u="none" strike="noStrike" dirty="0" smtClean="0">
                          <a:effectLst/>
                        </a:rPr>
                        <a:t> Ready to Cool Mu2e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Cryo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Mu2e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10/1/17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Recycler RF Complete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Recycler RF AIP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beam to g-2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, Mu2e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9/30/16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00FF"/>
                          </a:solidFill>
                          <a:effectLst/>
                        </a:rPr>
                        <a:t>Beam Transport Complete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Beam </a:t>
                      </a:r>
                      <a:r>
                        <a:rPr lang="en-US" sz="12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Transport AIP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beam to g-2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, Mu2e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1/4/16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End of Circulating Beam Studies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g-2,</a:t>
                      </a:r>
                      <a:r>
                        <a:rPr lang="en-US" sz="12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Mu2e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g-2, </a:t>
                      </a:r>
                      <a:r>
                        <a:rPr lang="en-US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Mu2e, Delivery Ring AIP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4/1/14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Delivery Ring Complete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00FF"/>
                          </a:solidFill>
                          <a:effectLst/>
                        </a:rPr>
                        <a:t>Delivery Ring AIP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beam to g-2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, Mu2e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3/30/17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MC-1 Cryo Room Controls Available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7030A0"/>
                          </a:solidFill>
                          <a:effectLst/>
                        </a:rPr>
                        <a:t>g-2</a:t>
                      </a:r>
                      <a:endParaRPr lang="en-US" sz="1200" b="0" i="0" u="none" strike="noStrike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rgbClr val="7030A0"/>
                          </a:solidFill>
                          <a:effectLst/>
                        </a:rPr>
                        <a:t>Cryo</a:t>
                      </a:r>
                      <a:r>
                        <a:rPr lang="en-US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 AIP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9/22/14</a:t>
                      </a:r>
                    </a:p>
                  </a:txBody>
                  <a:tcPr marL="9525" marR="9525" marT="9525" marB="0"/>
                </a:tc>
              </a:tr>
              <a:tr h="23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D30 Straight Section Ready for New Installation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g-2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Delivery </a:t>
                      </a:r>
                      <a:r>
                        <a:rPr lang="en-US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Ring AIP</a:t>
                      </a:r>
                      <a:endParaRPr lang="en-US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2/3/16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Accelerator Schedule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-211137" y="914400"/>
            <a:ext cx="1339850" cy="5512085"/>
            <a:chOff x="-260662" y="1360033"/>
            <a:chExt cx="1339850" cy="5110781"/>
          </a:xfrm>
        </p:grpSpPr>
        <p:sp>
          <p:nvSpPr>
            <p:cNvPr id="19" name="Diamond 18"/>
            <p:cNvSpPr>
              <a:spLocks noChangeAspect="1"/>
            </p:cNvSpPr>
            <p:nvPr/>
          </p:nvSpPr>
          <p:spPr>
            <a:xfrm>
              <a:off x="311154" y="6236499"/>
              <a:ext cx="234315" cy="234315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6200000" flipV="1">
              <a:off x="-1820211" y="3982502"/>
              <a:ext cx="450799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-260662" y="1360033"/>
              <a:ext cx="1339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CD-0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70982"/>
              </p:ext>
            </p:extLst>
          </p:nvPr>
        </p:nvGraphicFramePr>
        <p:xfrm>
          <a:off x="0" y="6436623"/>
          <a:ext cx="92440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8553379" imgH="409511" progId="Excel.Sheet.12">
                  <p:embed/>
                </p:oleObj>
              </mc:Choice>
              <mc:Fallback>
                <p:oleObj name="Worksheet" r:id="rId3" imgW="8553379" imgH="4095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436623"/>
                        <a:ext cx="9244013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8247888" y="921576"/>
            <a:ext cx="1339850" cy="5505942"/>
            <a:chOff x="-325502" y="1365729"/>
            <a:chExt cx="1339850" cy="5105085"/>
          </a:xfrm>
        </p:grpSpPr>
        <p:sp>
          <p:nvSpPr>
            <p:cNvPr id="70" name="Diamond 69"/>
            <p:cNvSpPr>
              <a:spLocks noChangeAspect="1"/>
            </p:cNvSpPr>
            <p:nvPr/>
          </p:nvSpPr>
          <p:spPr>
            <a:xfrm>
              <a:off x="311154" y="6236499"/>
              <a:ext cx="234315" cy="234315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6200000" flipV="1">
              <a:off x="-1821868" y="3982502"/>
              <a:ext cx="450799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-325502" y="1365729"/>
              <a:ext cx="1339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CD-4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463" y="914400"/>
            <a:ext cx="8363607" cy="5513117"/>
            <a:chOff x="398463" y="914400"/>
            <a:chExt cx="8363607" cy="551311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98463" y="1312838"/>
              <a:ext cx="1588" cy="50861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26848" y="1312838"/>
              <a:ext cx="76" cy="5089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016127" y="1312838"/>
              <a:ext cx="1589" cy="50861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21571" y="1312838"/>
              <a:ext cx="0" cy="5089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03082" y="1312838"/>
              <a:ext cx="1" cy="509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6-Point Star 46"/>
            <p:cNvSpPr>
              <a:spLocks noChangeAspect="1"/>
            </p:cNvSpPr>
            <p:nvPr/>
          </p:nvSpPr>
          <p:spPr>
            <a:xfrm>
              <a:off x="8110190" y="1676400"/>
              <a:ext cx="182880" cy="182880"/>
            </a:xfrm>
            <a:prstGeom prst="star6">
              <a:avLst/>
            </a:prstGeom>
            <a:solidFill>
              <a:srgbClr val="FF0000"/>
            </a:solidFill>
            <a:effectLst>
              <a:outerShdw blurRad="40000" dist="73787" dir="37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29190" y="1295400"/>
              <a:ext cx="1032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Forecast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KPPs Satisfied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176272" y="1312838"/>
              <a:ext cx="15873" cy="4860932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482727" y="914400"/>
              <a:ext cx="1339850" cy="5512085"/>
              <a:chOff x="-260662" y="1360033"/>
              <a:chExt cx="1339850" cy="5110781"/>
            </a:xfrm>
          </p:grpSpPr>
          <p:sp>
            <p:nvSpPr>
              <p:cNvPr id="58" name="Diamond 57"/>
              <p:cNvSpPr>
                <a:spLocks noChangeAspect="1"/>
              </p:cNvSpPr>
              <p:nvPr/>
            </p:nvSpPr>
            <p:spPr>
              <a:xfrm>
                <a:off x="311154" y="6236499"/>
                <a:ext cx="234315" cy="234315"/>
              </a:xfrm>
              <a:prstGeom prst="diamon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260662" y="1360033"/>
                <a:ext cx="1339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CD-1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523744" y="915432"/>
              <a:ext cx="1339850" cy="5512085"/>
              <a:chOff x="-260662" y="1360033"/>
              <a:chExt cx="1339850" cy="5110781"/>
            </a:xfrm>
          </p:grpSpPr>
          <p:sp>
            <p:nvSpPr>
              <p:cNvPr id="62" name="Diamond 61"/>
              <p:cNvSpPr>
                <a:spLocks noChangeAspect="1"/>
              </p:cNvSpPr>
              <p:nvPr/>
            </p:nvSpPr>
            <p:spPr>
              <a:xfrm>
                <a:off x="311154" y="6236499"/>
                <a:ext cx="234315" cy="234315"/>
              </a:xfrm>
              <a:prstGeom prst="diamon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6200000" flipV="1">
                <a:off x="-1811892" y="3982502"/>
                <a:ext cx="4507992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260662" y="1360033"/>
                <a:ext cx="1339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CD-2/3a</a:t>
                </a:r>
              </a:p>
              <a:p>
                <a:pPr algn="ctr"/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133852" y="914400"/>
              <a:ext cx="1339850" cy="5512085"/>
              <a:chOff x="-260662" y="1360033"/>
              <a:chExt cx="1339850" cy="5110781"/>
            </a:xfrm>
          </p:grpSpPr>
          <p:sp>
            <p:nvSpPr>
              <p:cNvPr id="66" name="Diamond 65"/>
              <p:cNvSpPr>
                <a:spLocks noChangeAspect="1"/>
              </p:cNvSpPr>
              <p:nvPr/>
            </p:nvSpPr>
            <p:spPr>
              <a:xfrm>
                <a:off x="311154" y="6236499"/>
                <a:ext cx="234315" cy="234315"/>
              </a:xfrm>
              <a:prstGeom prst="diamon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16200000" flipV="1">
                <a:off x="-1812656" y="3982502"/>
                <a:ext cx="4507992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-260662" y="1360033"/>
                <a:ext cx="1339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CD-3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77836" y="1369369"/>
              <a:ext cx="1600199" cy="33655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alpha val="75000"/>
                  </a:srgbClr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Conceptual Design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03082" y="3054096"/>
              <a:ext cx="892717" cy="33287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alpha val="75000"/>
                  </a:srgbClr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Final Design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39712" y="5931899"/>
              <a:ext cx="1385673" cy="353248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Safety system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1057" y="4678273"/>
              <a:ext cx="1162048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M4/M5 installation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03082" y="2615184"/>
              <a:ext cx="4640958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D30 Straight Section reconfiguration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821424" y="4263238"/>
              <a:ext cx="1418782" cy="346489"/>
              <a:chOff x="6826848" y="4239746"/>
              <a:chExt cx="1418782" cy="3464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38952" y="4239746"/>
                <a:ext cx="1406678" cy="346489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26848" y="4249686"/>
                <a:ext cx="1397776" cy="336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DR extraction 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184208" y="1738816"/>
              <a:ext cx="711392" cy="394784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alpha val="75000"/>
                  </a:srgbClr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33189" y="5522508"/>
              <a:ext cx="3427412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Target Station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154680" y="2203309"/>
              <a:ext cx="811474" cy="338612"/>
              <a:chOff x="3151495" y="2591122"/>
              <a:chExt cx="811474" cy="33861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216425" y="2591122"/>
                <a:ext cx="403789" cy="33861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51495" y="2593184"/>
                <a:ext cx="811474" cy="33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err="1" smtClean="0">
                    <a:solidFill>
                      <a:srgbClr val="000000"/>
                    </a:solidFill>
                  </a:rPr>
                  <a:t>Ctrls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    to MC-1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4856761" y="5102939"/>
              <a:ext cx="3387279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Instrumentation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8421971" y="1312838"/>
              <a:ext cx="0" cy="5089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856761" y="4678273"/>
              <a:ext cx="1994296" cy="33274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M4/M5 magnet, power supply work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27571" y="1721343"/>
              <a:ext cx="2368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Prelim </a:t>
              </a:r>
              <a:r>
                <a:rPr lang="en-US" sz="1200" dirty="0">
                  <a:solidFill>
                    <a:srgbClr val="000000"/>
                  </a:solidFill>
                </a:rPr>
                <a:t>Design 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Final Design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Ctrls</a:t>
              </a:r>
              <a:r>
                <a:rPr lang="en-US" sz="1200" dirty="0">
                  <a:solidFill>
                    <a:srgbClr val="000000"/>
                  </a:solidFill>
                </a:rPr>
                <a:t>, D30 </a:t>
              </a:r>
              <a:r>
                <a:rPr lang="en-US" sz="1200" dirty="0" smtClean="0">
                  <a:solidFill>
                    <a:srgbClr val="000000"/>
                  </a:solidFill>
                </a:rPr>
                <a:t>Straight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35854" y="3859595"/>
              <a:ext cx="2081406" cy="33274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M2/M3 magnet, power supply work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66560" y="3076787"/>
              <a:ext cx="811474" cy="350435"/>
              <a:chOff x="3133777" y="2591122"/>
              <a:chExt cx="811474" cy="35043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216425" y="2591122"/>
                <a:ext cx="403789" cy="33861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133777" y="2605007"/>
                <a:ext cx="811474" cy="33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Final focus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761438" y="3447288"/>
              <a:ext cx="2063784" cy="339406"/>
              <a:chOff x="4761438" y="3447288"/>
              <a:chExt cx="2063784" cy="33940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837637" y="3450144"/>
                <a:ext cx="304800" cy="33655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413742" y="3447288"/>
                <a:ext cx="411480" cy="33832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175504" y="3456432"/>
                <a:ext cx="405737" cy="3043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61438" y="3447288"/>
                <a:ext cx="1142999" cy="33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AP2/AP3 disassembly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6345761" y="3447288"/>
              <a:ext cx="1142999" cy="3365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M2/M3 installation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840737" y="1582579"/>
              <a:ext cx="5269453" cy="3218804"/>
              <a:chOff x="2840737" y="1582579"/>
              <a:chExt cx="5269453" cy="32188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566160" y="2103120"/>
                <a:ext cx="2417063" cy="246221"/>
                <a:chOff x="3602736" y="2183008"/>
                <a:chExt cx="2417063" cy="246221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7030A0"/>
                      </a:solidFill>
                    </a:rPr>
                    <a:t>MC-1 </a:t>
                  </a:r>
                  <a:r>
                    <a:rPr lang="en-US" sz="1000" dirty="0" err="1" smtClean="0">
                      <a:solidFill>
                        <a:srgbClr val="7030A0"/>
                      </a:solidFill>
                    </a:rPr>
                    <a:t>cryo</a:t>
                  </a:r>
                  <a:r>
                    <a:rPr lang="en-US" sz="1000" dirty="0" smtClean="0">
                      <a:solidFill>
                        <a:srgbClr val="7030A0"/>
                      </a:solidFill>
                    </a:rPr>
                    <a:t> room controls available</a:t>
                  </a:r>
                  <a:endParaRPr lang="en-US" sz="10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" name="4-Point Star 2"/>
                <p:cNvSpPr>
                  <a:spLocks noChangeAspect="1"/>
                </p:cNvSpPr>
                <p:nvPr/>
              </p:nvSpPr>
              <p:spPr>
                <a:xfrm>
                  <a:off x="3602736" y="2194560"/>
                  <a:ext cx="182880" cy="182880"/>
                </a:xfrm>
                <a:prstGeom prst="star4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3306179" y="4555162"/>
                <a:ext cx="1611470" cy="246221"/>
                <a:chOff x="3306179" y="4555162"/>
                <a:chExt cx="1611470" cy="246221"/>
              </a:xfrm>
            </p:grpSpPr>
            <p:sp>
              <p:nvSpPr>
                <p:cNvPr id="83" name="4-Point Star 82"/>
                <p:cNvSpPr>
                  <a:spLocks noChangeAspect="1"/>
                </p:cNvSpPr>
                <p:nvPr/>
              </p:nvSpPr>
              <p:spPr>
                <a:xfrm>
                  <a:off x="4734769" y="4588737"/>
                  <a:ext cx="182880" cy="182880"/>
                </a:xfrm>
                <a:prstGeom prst="star4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3306179" y="4555162"/>
                  <a:ext cx="142859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r"/>
                  <a:r>
                    <a:rPr lang="en-US" sz="1000" dirty="0" smtClean="0">
                      <a:solidFill>
                        <a:srgbClr val="FF0000"/>
                      </a:solidFill>
                    </a:rPr>
                    <a:t>Beamline enclosure BO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693127" y="2450592"/>
                <a:ext cx="2417063" cy="246221"/>
                <a:chOff x="3602736" y="2183008"/>
                <a:chExt cx="2417063" cy="246221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7030A0"/>
                      </a:solidFill>
                    </a:rPr>
                    <a:t>D30 straight ready for new installation</a:t>
                  </a:r>
                  <a:endParaRPr lang="en-US" sz="10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7" name="4-Point Star 86"/>
                <p:cNvSpPr>
                  <a:spLocks noChangeAspect="1"/>
                </p:cNvSpPr>
                <p:nvPr/>
              </p:nvSpPr>
              <p:spPr>
                <a:xfrm>
                  <a:off x="3602736" y="2210440"/>
                  <a:ext cx="182880" cy="182880"/>
                </a:xfrm>
                <a:prstGeom prst="star4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840737" y="1582579"/>
                <a:ext cx="2417063" cy="246221"/>
                <a:chOff x="3602736" y="2183008"/>
                <a:chExt cx="2417063" cy="246221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7030A0"/>
                      </a:solidFill>
                    </a:rPr>
                    <a:t>End of circulating beam studies</a:t>
                  </a:r>
                  <a:endParaRPr lang="en-US" sz="10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0" name="4-Point Star 89"/>
                <p:cNvSpPr>
                  <a:spLocks noChangeAspect="1"/>
                </p:cNvSpPr>
                <p:nvPr/>
              </p:nvSpPr>
              <p:spPr>
                <a:xfrm>
                  <a:off x="3602736" y="2210440"/>
                  <a:ext cx="182880" cy="182880"/>
                </a:xfrm>
                <a:prstGeom prst="star4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5154570" y="1776713"/>
                <a:ext cx="2417063" cy="246221"/>
                <a:chOff x="3602736" y="2183008"/>
                <a:chExt cx="2417063" cy="246221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3366CC"/>
                      </a:solidFill>
                    </a:rPr>
                    <a:t>Beam Transport complete</a:t>
                  </a:r>
                  <a:endParaRPr lang="en-US" sz="1000" dirty="0">
                    <a:solidFill>
                      <a:srgbClr val="3366CC"/>
                    </a:solidFill>
                  </a:endParaRPr>
                </a:p>
              </p:txBody>
            </p:sp>
            <p:sp>
              <p:nvSpPr>
                <p:cNvPr id="92" name="4-Point Star 91"/>
                <p:cNvSpPr>
                  <a:spLocks noChangeAspect="1"/>
                </p:cNvSpPr>
                <p:nvPr/>
              </p:nvSpPr>
              <p:spPr>
                <a:xfrm>
                  <a:off x="3602736" y="2210440"/>
                  <a:ext cx="182880" cy="182880"/>
                </a:xfrm>
                <a:prstGeom prst="star4">
                  <a:avLst/>
                </a:prstGeom>
                <a:solidFill>
                  <a:srgbClr val="3366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5305790" y="1600794"/>
                <a:ext cx="1611470" cy="246221"/>
                <a:chOff x="3306179" y="4555162"/>
                <a:chExt cx="1611470" cy="246221"/>
              </a:xfrm>
            </p:grpSpPr>
            <p:sp>
              <p:nvSpPr>
                <p:cNvPr id="94" name="4-Point Star 93"/>
                <p:cNvSpPr>
                  <a:spLocks noChangeAspect="1"/>
                </p:cNvSpPr>
                <p:nvPr/>
              </p:nvSpPr>
              <p:spPr>
                <a:xfrm>
                  <a:off x="4734769" y="4588737"/>
                  <a:ext cx="182880" cy="182880"/>
                </a:xfrm>
                <a:prstGeom prst="star4">
                  <a:avLst/>
                </a:prstGeom>
                <a:solidFill>
                  <a:srgbClr val="3366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306179" y="4555162"/>
                  <a:ext cx="142859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r"/>
                  <a:r>
                    <a:rPr lang="en-US" sz="1000" dirty="0" smtClean="0">
                      <a:solidFill>
                        <a:srgbClr val="3366CC"/>
                      </a:solidFill>
                    </a:rPr>
                    <a:t>Recycler RF complete</a:t>
                  </a:r>
                  <a:endParaRPr lang="en-US" sz="1000" dirty="0">
                    <a:solidFill>
                      <a:srgbClr val="3366CC"/>
                    </a:solidFill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5641527" y="1963579"/>
                <a:ext cx="1611470" cy="246221"/>
                <a:chOff x="3306179" y="4555162"/>
                <a:chExt cx="1611470" cy="246221"/>
              </a:xfrm>
            </p:grpSpPr>
            <p:sp>
              <p:nvSpPr>
                <p:cNvPr id="97" name="4-Point Star 96"/>
                <p:cNvSpPr>
                  <a:spLocks noChangeAspect="1"/>
                </p:cNvSpPr>
                <p:nvPr/>
              </p:nvSpPr>
              <p:spPr>
                <a:xfrm>
                  <a:off x="4734769" y="4588737"/>
                  <a:ext cx="182880" cy="182880"/>
                </a:xfrm>
                <a:prstGeom prst="star4">
                  <a:avLst/>
                </a:prstGeom>
                <a:solidFill>
                  <a:srgbClr val="3366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3306179" y="4555162"/>
                  <a:ext cx="142859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r"/>
                  <a:r>
                    <a:rPr lang="en-US" sz="1000" dirty="0" smtClean="0">
                      <a:solidFill>
                        <a:srgbClr val="3366CC"/>
                      </a:solidFill>
                    </a:rPr>
                    <a:t>Delivery Ring complete</a:t>
                  </a:r>
                  <a:endParaRPr lang="en-US" sz="1000" dirty="0">
                    <a:solidFill>
                      <a:srgbClr val="3366CC"/>
                    </a:solidFill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D. Still - Muon Campus Schedule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smtClean="0">
                <a:latin typeface="Times New Roman" charset="0"/>
              </a:rPr>
              <a:t>D. Still - Muon Campus Schedule</a:t>
            </a:r>
            <a:endParaRPr lang="en-US" altLang="en-US" sz="1400" smtClean="0">
              <a:latin typeface="Times New Roman" charset="0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C54F14-62BB-4925-93B9-3A321D258A3D}" type="slidenum">
              <a:rPr lang="en-US" altLang="en-US" sz="1400">
                <a:latin typeface="Times New Roman" charset="0"/>
              </a:rPr>
              <a:pPr/>
              <a:t>27</a:t>
            </a:fld>
            <a:endParaRPr lang="en-US" altLang="en-US" sz="1400">
              <a:latin typeface="Times New Roman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5419725"/>
          <a:ext cx="8686800" cy="581424"/>
        </p:xfrm>
        <a:graphic>
          <a:graphicData uri="http://schemas.openxmlformats.org/drawingml/2006/table">
            <a:tbl>
              <a:tblPr/>
              <a:tblGrid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  <a:gridCol w="254000"/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  <a:gridCol w="254000"/>
                <a:gridCol w="255588"/>
                <a:gridCol w="255587"/>
                <a:gridCol w="255588"/>
                <a:gridCol w="255587"/>
                <a:gridCol w="255588"/>
                <a:gridCol w="255587"/>
                <a:gridCol w="255588"/>
                <a:gridCol w="255587"/>
              </a:tblGrid>
              <a:tr h="1902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Q1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Q2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Q3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Q4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36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6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6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314950"/>
            <a:ext cx="86058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2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Mu2e 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187123"/>
            <a:ext cx="9982200" cy="5369252"/>
            <a:chOff x="0" y="1187123"/>
            <a:chExt cx="9982200" cy="5369252"/>
          </a:xfrm>
        </p:grpSpPr>
        <p:sp>
          <p:nvSpPr>
            <p:cNvPr id="10" name="Right Arrow 9"/>
            <p:cNvSpPr>
              <a:spLocks noChangeArrowheads="1"/>
            </p:cNvSpPr>
            <p:nvPr/>
          </p:nvSpPr>
          <p:spPr bwMode="auto">
            <a:xfrm>
              <a:off x="0" y="5632450"/>
              <a:ext cx="9144000" cy="908050"/>
            </a:xfrm>
            <a:prstGeom prst="rightArrow">
              <a:avLst>
                <a:gd name="adj1" fmla="val 50000"/>
                <a:gd name="adj2" fmla="val 38135"/>
              </a:avLst>
            </a:prstGeom>
            <a:gradFill rotWithShape="1">
              <a:gsLst>
                <a:gs pos="0">
                  <a:srgbClr val="000000"/>
                </a:gs>
                <a:gs pos="47000">
                  <a:srgbClr val="FFFFFF"/>
                </a:gs>
                <a:gs pos="100000">
                  <a:srgbClr val="FFFFFF"/>
                </a:gs>
              </a:gsLst>
              <a:lin ang="1638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04" name="TextBox 23"/>
            <p:cNvSpPr txBox="1">
              <a:spLocks noChangeArrowheads="1"/>
            </p:cNvSpPr>
            <p:nvPr/>
          </p:nvSpPr>
          <p:spPr bwMode="auto">
            <a:xfrm>
              <a:off x="12700" y="1195388"/>
              <a:ext cx="1339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CD-1</a:t>
              </a:r>
            </a:p>
          </p:txBody>
        </p:sp>
        <p:sp>
          <p:nvSpPr>
            <p:cNvPr id="2208" name="TextBox 27"/>
            <p:cNvSpPr txBox="1">
              <a:spLocks noChangeArrowheads="1"/>
            </p:cNvSpPr>
            <p:nvPr/>
          </p:nvSpPr>
          <p:spPr bwMode="auto">
            <a:xfrm>
              <a:off x="8385175" y="1195388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CD-4</a:t>
              </a:r>
            </a:p>
          </p:txBody>
        </p:sp>
        <p:sp>
          <p:nvSpPr>
            <p:cNvPr id="2228" name="TextBox 57"/>
            <p:cNvSpPr txBox="1">
              <a:spLocks noChangeArrowheads="1"/>
            </p:cNvSpPr>
            <p:nvPr/>
          </p:nvSpPr>
          <p:spPr bwMode="auto">
            <a:xfrm>
              <a:off x="812800" y="6248400"/>
              <a:ext cx="9169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1400" dirty="0"/>
                <a:t>FY13            FY14          FY15             FY16            FY17            FY18            FY19             FY20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1154" y="1187123"/>
              <a:ext cx="8637264" cy="5120015"/>
              <a:chOff x="311154" y="1187123"/>
              <a:chExt cx="8637264" cy="5120015"/>
            </a:xfrm>
          </p:grpSpPr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-1835944" y="392985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-819944" y="393620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207962" y="3932238"/>
                <a:ext cx="4703763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1218406" y="394255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3263106" y="394890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 rot="5400000">
                <a:off x="4285456" y="394890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5301456" y="395525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6334919" y="3929857"/>
                <a:ext cx="4702175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Diamond 19"/>
              <p:cNvSpPr>
                <a:spLocks noChangeAspect="1"/>
              </p:cNvSpPr>
              <p:nvPr/>
            </p:nvSpPr>
            <p:spPr>
              <a:xfrm>
                <a:off x="311154" y="6065049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1" name="Straight Connector 20"/>
              <p:cNvCxnSpPr>
                <a:stCxn id="20" idx="0"/>
              </p:cNvCxnSpPr>
              <p:nvPr/>
            </p:nvCxnSpPr>
            <p:spPr>
              <a:xfrm rot="16200000" flipV="1">
                <a:off x="-1830387" y="3806825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Diamond 21"/>
              <p:cNvSpPr>
                <a:spLocks noChangeAspect="1"/>
              </p:cNvSpPr>
              <p:nvPr/>
            </p:nvSpPr>
            <p:spPr>
              <a:xfrm>
                <a:off x="1626190" y="6060389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3" name="Straight Connector 22"/>
              <p:cNvCxnSpPr>
                <a:stCxn id="22" idx="0"/>
              </p:cNvCxnSpPr>
              <p:nvPr/>
            </p:nvCxnSpPr>
            <p:spPr>
              <a:xfrm rot="16200000" flipV="1">
                <a:off x="-515937" y="3802062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5" name="TextBox 24"/>
              <p:cNvSpPr txBox="1">
                <a:spLocks noChangeArrowheads="1"/>
              </p:cNvSpPr>
              <p:nvPr/>
            </p:nvSpPr>
            <p:spPr bwMode="auto">
              <a:xfrm>
                <a:off x="2531554" y="1187123"/>
                <a:ext cx="1339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CD-3</a:t>
                </a:r>
              </a:p>
            </p:txBody>
          </p:sp>
          <p:sp>
            <p:nvSpPr>
              <p:cNvPr id="2206" name="TextBox 25"/>
              <p:cNvSpPr txBox="1">
                <a:spLocks noChangeArrowheads="1"/>
              </p:cNvSpPr>
              <p:nvPr/>
            </p:nvSpPr>
            <p:spPr bwMode="auto">
              <a:xfrm>
                <a:off x="946150" y="1187450"/>
                <a:ext cx="1339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CD-3a</a:t>
                </a:r>
              </a:p>
            </p:txBody>
          </p:sp>
          <p:sp>
            <p:nvSpPr>
              <p:cNvPr id="2207" name="TextBox 26"/>
              <p:cNvSpPr txBox="1">
                <a:spLocks noChangeArrowheads="1"/>
              </p:cNvSpPr>
              <p:nvPr/>
            </p:nvSpPr>
            <p:spPr bwMode="auto">
              <a:xfrm>
                <a:off x="1692447" y="1195061"/>
                <a:ext cx="1339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CD-2/3b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90600" y="3573463"/>
                <a:ext cx="714375" cy="411162"/>
              </a:xfrm>
              <a:prstGeom prst="rect">
                <a:avLst/>
              </a:prstGeom>
              <a:solidFill>
                <a:srgbClr val="6699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0000"/>
                    </a:solidFill>
                  </a:rPr>
                  <a:t>Detector Hall Design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17538" y="1563688"/>
                <a:ext cx="1257300" cy="454025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Superconductor R&amp;D</a:t>
                </a: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2247106" y="3931444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Diamond 34"/>
              <p:cNvSpPr>
                <a:spLocks noChangeAspect="1"/>
              </p:cNvSpPr>
              <p:nvPr/>
            </p:nvSpPr>
            <p:spPr>
              <a:xfrm>
                <a:off x="2194515" y="6066739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6" name="Straight Connector 35"/>
              <p:cNvCxnSpPr>
                <a:stCxn id="35" idx="0"/>
              </p:cNvCxnSpPr>
              <p:nvPr/>
            </p:nvCxnSpPr>
            <p:spPr>
              <a:xfrm rot="16200000" flipV="1">
                <a:off x="52388" y="3808412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Diamond 36"/>
              <p:cNvSpPr>
                <a:spLocks noChangeAspect="1"/>
              </p:cNvSpPr>
              <p:nvPr/>
            </p:nvSpPr>
            <p:spPr>
              <a:xfrm>
                <a:off x="2924765" y="6066740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786607" y="3802856"/>
                <a:ext cx="4508500" cy="793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Diamond 38"/>
              <p:cNvSpPr>
                <a:spLocks noChangeAspect="1"/>
              </p:cNvSpPr>
              <p:nvPr/>
            </p:nvSpPr>
            <p:spPr>
              <a:xfrm>
                <a:off x="8714103" y="6060390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0" name="Straight Connector 39"/>
              <p:cNvCxnSpPr>
                <a:stCxn id="39" idx="0"/>
              </p:cNvCxnSpPr>
              <p:nvPr/>
            </p:nvCxnSpPr>
            <p:spPr>
              <a:xfrm rot="16200000" flipV="1">
                <a:off x="6572251" y="3802062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4178300" y="3860800"/>
                <a:ext cx="1338263" cy="336550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Solenoid Infrastructure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518150" y="3860800"/>
                <a:ext cx="1439863" cy="336550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Solenoid Installation</a:t>
                </a:r>
              </a:p>
            </p:txBody>
          </p:sp>
          <p:grpSp>
            <p:nvGrpSpPr>
              <p:cNvPr id="2" name="Group 56"/>
              <p:cNvGrpSpPr>
                <a:grpSpLocks/>
              </p:cNvGrpSpPr>
              <p:nvPr/>
            </p:nvGrpSpPr>
            <p:grpSpPr bwMode="auto">
              <a:xfrm>
                <a:off x="7288213" y="3276600"/>
                <a:ext cx="255587" cy="1447800"/>
                <a:chOff x="7162800" y="3276600"/>
                <a:chExt cx="254835" cy="1447800"/>
              </a:xfrm>
              <a:solidFill>
                <a:srgbClr val="669933"/>
              </a:solidFill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7162800" y="3276600"/>
                  <a:ext cx="201019" cy="14478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>
                    <a:defRPr/>
                  </a:pP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0" name="TextBox 4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6576881" y="3871133"/>
                  <a:ext cx="1435287" cy="246221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00" dirty="0">
                      <a:ea typeface="+mn-ea"/>
                    </a:rPr>
                    <a:t>Install Detector</a:t>
                  </a:r>
                </a:p>
              </p:txBody>
            </p:sp>
          </p:grpSp>
          <p:sp>
            <p:nvSpPr>
              <p:cNvPr id="49" name="6-Point Star 48"/>
              <p:cNvSpPr>
                <a:spLocks noChangeAspect="1"/>
              </p:cNvSpPr>
              <p:nvPr/>
            </p:nvSpPr>
            <p:spPr>
              <a:xfrm>
                <a:off x="6892925" y="2789238"/>
                <a:ext cx="182563" cy="182562"/>
              </a:xfrm>
              <a:prstGeom prst="star6">
                <a:avLst/>
              </a:prstGeom>
              <a:solidFill>
                <a:srgbClr val="669933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22" name="TextBox 49"/>
              <p:cNvSpPr txBox="1">
                <a:spLocks noChangeArrowheads="1"/>
              </p:cNvSpPr>
              <p:nvPr/>
            </p:nvSpPr>
            <p:spPr bwMode="auto">
              <a:xfrm>
                <a:off x="6394450" y="2435225"/>
                <a:ext cx="13430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KPPs satisfied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585913" y="2570163"/>
                <a:ext cx="1573212" cy="454025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Fabricate and  QA Superconductor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352550" y="2089150"/>
                <a:ext cx="1692275" cy="385763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0000"/>
                    </a:solidFill>
                  </a:rPr>
                  <a:t>Engineering Design of Solenoids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52763" y="3101975"/>
                <a:ext cx="2963862" cy="336550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Solenoid Fabrication and QA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89138" y="3570288"/>
                <a:ext cx="2119312" cy="411162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Site work/Detector Hall Construction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44825" y="4827588"/>
                <a:ext cx="3975100" cy="349250"/>
              </a:xfrm>
              <a:prstGeom prst="rect">
                <a:avLst/>
              </a:prstGeom>
              <a:solidFill>
                <a:srgbClr val="6699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Accelerator and Beamline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044825" y="4367213"/>
                <a:ext cx="3432175" cy="349250"/>
              </a:xfrm>
              <a:prstGeom prst="rect">
                <a:avLst/>
              </a:prstGeom>
              <a:solidFill>
                <a:srgbClr val="6699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Detector Construction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15938" y="5380038"/>
                <a:ext cx="3319462" cy="349250"/>
              </a:xfrm>
              <a:prstGeom prst="rect">
                <a:avLst/>
              </a:prstGeom>
              <a:solidFill>
                <a:srgbClr val="999999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Common Projects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35400" y="5381625"/>
                <a:ext cx="2292350" cy="349250"/>
              </a:xfrm>
              <a:prstGeom prst="rect">
                <a:avLst/>
              </a:prstGeom>
              <a:solidFill>
                <a:srgbClr val="999999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</a:rPr>
                  <a:t>g-2 Commissioning/Running</a:t>
                </a:r>
              </a:p>
            </p:txBody>
          </p:sp>
          <p:grpSp>
            <p:nvGrpSpPr>
              <p:cNvPr id="3" name="Group 56"/>
              <p:cNvGrpSpPr>
                <a:grpSpLocks/>
              </p:cNvGrpSpPr>
              <p:nvPr/>
            </p:nvGrpSpPr>
            <p:grpSpPr bwMode="auto">
              <a:xfrm>
                <a:off x="6983413" y="3276600"/>
                <a:ext cx="255587" cy="1447800"/>
                <a:chOff x="7162800" y="3276600"/>
                <a:chExt cx="254835" cy="1447800"/>
              </a:xfrm>
              <a:solidFill>
                <a:srgbClr val="669933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7162800" y="3276600"/>
                  <a:ext cx="201019" cy="14478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>
                    <a:defRPr/>
                  </a:pP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TextBox 4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6576881" y="3871133"/>
                  <a:ext cx="1435287" cy="246221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00" dirty="0">
                      <a:ea typeface="+mn-ea"/>
                    </a:rPr>
                    <a:t>Field Mapping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76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4973" y="3225418"/>
            <a:ext cx="9218284" cy="3268360"/>
            <a:chOff x="0" y="1187123"/>
            <a:chExt cx="9982200" cy="5369252"/>
          </a:xfrm>
        </p:grpSpPr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>
              <a:off x="0" y="5632450"/>
              <a:ext cx="9144000" cy="908050"/>
            </a:xfrm>
            <a:prstGeom prst="rightArrow">
              <a:avLst>
                <a:gd name="adj1" fmla="val 50000"/>
                <a:gd name="adj2" fmla="val 38135"/>
              </a:avLst>
            </a:prstGeom>
            <a:gradFill rotWithShape="1">
              <a:gsLst>
                <a:gs pos="0">
                  <a:srgbClr val="000000"/>
                </a:gs>
                <a:gs pos="47000">
                  <a:srgbClr val="FFFFFF"/>
                </a:gs>
                <a:gs pos="100000">
                  <a:srgbClr val="FFFFFF"/>
                </a:gs>
              </a:gsLst>
              <a:lin ang="1638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12700" y="1195388"/>
              <a:ext cx="1339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CD-1</a:t>
              </a:r>
            </a:p>
          </p:txBody>
        </p:sp>
        <p:sp>
          <p:nvSpPr>
            <p:cNvPr id="9" name="TextBox 27"/>
            <p:cNvSpPr txBox="1">
              <a:spLocks noChangeArrowheads="1"/>
            </p:cNvSpPr>
            <p:nvPr/>
          </p:nvSpPr>
          <p:spPr bwMode="auto">
            <a:xfrm>
              <a:off x="8385175" y="1195388"/>
              <a:ext cx="873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CD-4</a:t>
              </a:r>
            </a:p>
          </p:txBody>
        </p:sp>
        <p:sp>
          <p:nvSpPr>
            <p:cNvPr id="10" name="TextBox 57"/>
            <p:cNvSpPr txBox="1">
              <a:spLocks noChangeArrowheads="1"/>
            </p:cNvSpPr>
            <p:nvPr/>
          </p:nvSpPr>
          <p:spPr bwMode="auto">
            <a:xfrm>
              <a:off x="812800" y="6248400"/>
              <a:ext cx="9169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1400" dirty="0"/>
                <a:t>FY13            FY14          FY15             FY16            FY17            FY18            FY19             FY20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1154" y="1187123"/>
              <a:ext cx="8637264" cy="5120015"/>
              <a:chOff x="311154" y="1187123"/>
              <a:chExt cx="8637264" cy="5120015"/>
            </a:xfrm>
          </p:grpSpPr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-1835944" y="392985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-819944" y="393620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207962" y="3932238"/>
                <a:ext cx="4703763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1218406" y="394255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 rot="5400000">
                <a:off x="3263106" y="394890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4285456" y="394890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5301456" y="3955257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 rot="5400000">
                <a:off x="6334919" y="3929857"/>
                <a:ext cx="4702175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Diamond 19"/>
              <p:cNvSpPr>
                <a:spLocks noChangeAspect="1"/>
              </p:cNvSpPr>
              <p:nvPr/>
            </p:nvSpPr>
            <p:spPr>
              <a:xfrm>
                <a:off x="311154" y="6065049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1" name="Straight Connector 20"/>
              <p:cNvCxnSpPr>
                <a:stCxn id="20" idx="0"/>
              </p:cNvCxnSpPr>
              <p:nvPr/>
            </p:nvCxnSpPr>
            <p:spPr>
              <a:xfrm rot="16200000" flipV="1">
                <a:off x="-1830387" y="3806825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Diamond 21"/>
              <p:cNvSpPr>
                <a:spLocks noChangeAspect="1"/>
              </p:cNvSpPr>
              <p:nvPr/>
            </p:nvSpPr>
            <p:spPr>
              <a:xfrm>
                <a:off x="1626190" y="6060389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3" name="Straight Connector 22"/>
              <p:cNvCxnSpPr>
                <a:stCxn id="22" idx="0"/>
              </p:cNvCxnSpPr>
              <p:nvPr/>
            </p:nvCxnSpPr>
            <p:spPr>
              <a:xfrm rot="16200000" flipV="1">
                <a:off x="-515937" y="3802062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4"/>
              <p:cNvSpPr txBox="1">
                <a:spLocks noChangeArrowheads="1"/>
              </p:cNvSpPr>
              <p:nvPr/>
            </p:nvSpPr>
            <p:spPr bwMode="auto">
              <a:xfrm>
                <a:off x="2531554" y="1187123"/>
                <a:ext cx="1339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CD-3</a:t>
                </a:r>
              </a:p>
            </p:txBody>
          </p:sp>
          <p:sp>
            <p:nvSpPr>
              <p:cNvPr id="25" name="TextBox 25"/>
              <p:cNvSpPr txBox="1">
                <a:spLocks noChangeArrowheads="1"/>
              </p:cNvSpPr>
              <p:nvPr/>
            </p:nvSpPr>
            <p:spPr bwMode="auto">
              <a:xfrm>
                <a:off x="946150" y="1187450"/>
                <a:ext cx="1339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CD-3a</a:t>
                </a:r>
              </a:p>
            </p:txBody>
          </p:sp>
          <p:sp>
            <p:nvSpPr>
              <p:cNvPr id="26" name="TextBox 26"/>
              <p:cNvSpPr txBox="1">
                <a:spLocks noChangeArrowheads="1"/>
              </p:cNvSpPr>
              <p:nvPr/>
            </p:nvSpPr>
            <p:spPr bwMode="auto">
              <a:xfrm>
                <a:off x="1692447" y="1195061"/>
                <a:ext cx="1339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CD-2/3b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90600" y="3573463"/>
                <a:ext cx="714375" cy="411162"/>
              </a:xfrm>
              <a:prstGeom prst="rect">
                <a:avLst/>
              </a:prstGeom>
              <a:solidFill>
                <a:srgbClr val="6699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0000"/>
                    </a:solidFill>
                  </a:rPr>
                  <a:t>Detector Hall Design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7538" y="1563688"/>
                <a:ext cx="1257300" cy="454025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Superconductor R&amp;D</a:t>
                </a:r>
              </a:p>
            </p:txBody>
          </p: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2247106" y="3931444"/>
                <a:ext cx="470217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Diamond 29"/>
              <p:cNvSpPr>
                <a:spLocks noChangeAspect="1"/>
              </p:cNvSpPr>
              <p:nvPr/>
            </p:nvSpPr>
            <p:spPr>
              <a:xfrm>
                <a:off x="2194515" y="6066739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1" name="Straight Connector 30"/>
              <p:cNvCxnSpPr>
                <a:stCxn id="30" idx="0"/>
              </p:cNvCxnSpPr>
              <p:nvPr/>
            </p:nvCxnSpPr>
            <p:spPr>
              <a:xfrm rot="16200000" flipV="1">
                <a:off x="52388" y="3808412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Diamond 31"/>
              <p:cNvSpPr>
                <a:spLocks noChangeAspect="1"/>
              </p:cNvSpPr>
              <p:nvPr/>
            </p:nvSpPr>
            <p:spPr>
              <a:xfrm>
                <a:off x="2924765" y="6066740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786607" y="3802856"/>
                <a:ext cx="4508500" cy="793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Diamond 33"/>
              <p:cNvSpPr>
                <a:spLocks noChangeAspect="1"/>
              </p:cNvSpPr>
              <p:nvPr/>
            </p:nvSpPr>
            <p:spPr>
              <a:xfrm>
                <a:off x="8714103" y="6060390"/>
                <a:ext cx="234315" cy="234315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>
                <a:stCxn id="34" idx="0"/>
              </p:cNvCxnSpPr>
              <p:nvPr/>
            </p:nvCxnSpPr>
            <p:spPr>
              <a:xfrm rot="16200000" flipV="1">
                <a:off x="6572251" y="3802062"/>
                <a:ext cx="4508500" cy="952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4178300" y="3860800"/>
                <a:ext cx="1338263" cy="336550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Solenoid Infrastructure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518150" y="3860800"/>
                <a:ext cx="1439863" cy="336550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Solenoid Installation</a:t>
                </a:r>
              </a:p>
            </p:txBody>
          </p:sp>
          <p:grpSp>
            <p:nvGrpSpPr>
              <p:cNvPr id="38" name="Group 56"/>
              <p:cNvGrpSpPr>
                <a:grpSpLocks/>
              </p:cNvGrpSpPr>
              <p:nvPr/>
            </p:nvGrpSpPr>
            <p:grpSpPr bwMode="auto">
              <a:xfrm>
                <a:off x="7288213" y="3276600"/>
                <a:ext cx="255587" cy="1447800"/>
                <a:chOff x="7162800" y="3276600"/>
                <a:chExt cx="254835" cy="1447800"/>
              </a:xfrm>
              <a:solidFill>
                <a:srgbClr val="669933"/>
              </a:solidFill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7162800" y="3276600"/>
                  <a:ext cx="201019" cy="14478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>
                    <a:defRPr/>
                  </a:pP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TextBox 4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6576881" y="3871133"/>
                  <a:ext cx="1435287" cy="246221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00" dirty="0">
                      <a:ea typeface="+mn-ea"/>
                    </a:rPr>
                    <a:t>Install Detector</a:t>
                  </a:r>
                </a:p>
              </p:txBody>
            </p:sp>
          </p:grpSp>
          <p:sp>
            <p:nvSpPr>
              <p:cNvPr id="39" name="6-Point Star 38"/>
              <p:cNvSpPr>
                <a:spLocks noChangeAspect="1"/>
              </p:cNvSpPr>
              <p:nvPr/>
            </p:nvSpPr>
            <p:spPr>
              <a:xfrm>
                <a:off x="6892925" y="2789238"/>
                <a:ext cx="182563" cy="182562"/>
              </a:xfrm>
              <a:prstGeom prst="star6">
                <a:avLst/>
              </a:prstGeom>
              <a:solidFill>
                <a:srgbClr val="669933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TextBox 49"/>
              <p:cNvSpPr txBox="1">
                <a:spLocks noChangeArrowheads="1"/>
              </p:cNvSpPr>
              <p:nvPr/>
            </p:nvSpPr>
            <p:spPr bwMode="auto">
              <a:xfrm>
                <a:off x="6394450" y="2435225"/>
                <a:ext cx="13430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KPPs satisfied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585913" y="2570163"/>
                <a:ext cx="1573212" cy="454025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Fabricate and  QA Superconductor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352550" y="2089150"/>
                <a:ext cx="1692275" cy="385763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0000"/>
                    </a:solidFill>
                  </a:rPr>
                  <a:t>Engineering Design of Solenoids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52763" y="3101975"/>
                <a:ext cx="2963862" cy="336550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Solenoid Fabrication and QA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89138" y="3570288"/>
                <a:ext cx="2119312" cy="411162"/>
              </a:xfrm>
              <a:prstGeom prst="rect">
                <a:avLst/>
              </a:prstGeom>
              <a:solidFill>
                <a:srgbClr val="FF99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Site work/Detector Hall Construction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44825" y="4827588"/>
                <a:ext cx="3975100" cy="349250"/>
              </a:xfrm>
              <a:prstGeom prst="rect">
                <a:avLst/>
              </a:prstGeom>
              <a:solidFill>
                <a:srgbClr val="6699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Accelerator and Beamline 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44825" y="4367213"/>
                <a:ext cx="3432175" cy="349250"/>
              </a:xfrm>
              <a:prstGeom prst="rect">
                <a:avLst/>
              </a:prstGeom>
              <a:solidFill>
                <a:srgbClr val="6699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Detector Construction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5938" y="5380038"/>
                <a:ext cx="3319462" cy="349250"/>
              </a:xfrm>
              <a:prstGeom prst="rect">
                <a:avLst/>
              </a:prstGeom>
              <a:solidFill>
                <a:srgbClr val="999999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Common Projects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35400" y="5381625"/>
                <a:ext cx="2292350" cy="349250"/>
              </a:xfrm>
              <a:prstGeom prst="rect">
                <a:avLst/>
              </a:prstGeom>
              <a:solidFill>
                <a:srgbClr val="999999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</a:rPr>
                  <a:t>g-2 Commissioning/Running</a:t>
                </a:r>
              </a:p>
            </p:txBody>
          </p:sp>
          <p:grpSp>
            <p:nvGrpSpPr>
              <p:cNvPr id="49" name="Group 56"/>
              <p:cNvGrpSpPr>
                <a:grpSpLocks/>
              </p:cNvGrpSpPr>
              <p:nvPr/>
            </p:nvGrpSpPr>
            <p:grpSpPr bwMode="auto">
              <a:xfrm>
                <a:off x="6983413" y="3276600"/>
                <a:ext cx="255587" cy="1447800"/>
                <a:chOff x="7162800" y="3276600"/>
                <a:chExt cx="254835" cy="1447800"/>
              </a:xfrm>
              <a:solidFill>
                <a:srgbClr val="669933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7162800" y="3276600"/>
                  <a:ext cx="201019" cy="14478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>
                    <a:defRPr/>
                  </a:pP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TextBox 4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6576881" y="3871133"/>
                  <a:ext cx="1435287" cy="246221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00" dirty="0">
                      <a:ea typeface="+mn-ea"/>
                    </a:rPr>
                    <a:t>Field Mapping</a:t>
                  </a: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793625" y="835252"/>
            <a:ext cx="4887744" cy="2510086"/>
            <a:chOff x="398463" y="914400"/>
            <a:chExt cx="8363607" cy="5513117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398463" y="1312838"/>
              <a:ext cx="1588" cy="50861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26848" y="1312838"/>
              <a:ext cx="76" cy="5089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016127" y="1312838"/>
              <a:ext cx="1589" cy="50861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221571" y="1312838"/>
              <a:ext cx="0" cy="5089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03082" y="1312838"/>
              <a:ext cx="1" cy="509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6-Point Star 59"/>
            <p:cNvSpPr>
              <a:spLocks noChangeAspect="1"/>
            </p:cNvSpPr>
            <p:nvPr/>
          </p:nvSpPr>
          <p:spPr>
            <a:xfrm>
              <a:off x="8110190" y="1676400"/>
              <a:ext cx="182880" cy="182880"/>
            </a:xfrm>
            <a:prstGeom prst="star6">
              <a:avLst/>
            </a:prstGeom>
            <a:solidFill>
              <a:srgbClr val="FF0000"/>
            </a:solidFill>
            <a:effectLst>
              <a:outerShdw blurRad="40000" dist="73787" dir="37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29190" y="1295400"/>
              <a:ext cx="1032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Forecast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KPPs Satisfied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176272" y="1312838"/>
              <a:ext cx="15873" cy="4860932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1482727" y="914400"/>
              <a:ext cx="1339850" cy="5512085"/>
              <a:chOff x="-260662" y="1360033"/>
              <a:chExt cx="1339850" cy="5110781"/>
            </a:xfrm>
          </p:grpSpPr>
          <p:sp>
            <p:nvSpPr>
              <p:cNvPr id="121" name="Diamond 120"/>
              <p:cNvSpPr>
                <a:spLocks noChangeAspect="1"/>
              </p:cNvSpPr>
              <p:nvPr/>
            </p:nvSpPr>
            <p:spPr>
              <a:xfrm>
                <a:off x="311154" y="6236499"/>
                <a:ext cx="234315" cy="234315"/>
              </a:xfrm>
              <a:prstGeom prst="diamon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-260662" y="1360033"/>
                <a:ext cx="1339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CD-1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23744" y="915432"/>
              <a:ext cx="1339850" cy="5512085"/>
              <a:chOff x="-260662" y="1360033"/>
              <a:chExt cx="1339850" cy="5110781"/>
            </a:xfrm>
          </p:grpSpPr>
          <p:sp>
            <p:nvSpPr>
              <p:cNvPr id="118" name="Diamond 117"/>
              <p:cNvSpPr>
                <a:spLocks noChangeAspect="1"/>
              </p:cNvSpPr>
              <p:nvPr/>
            </p:nvSpPr>
            <p:spPr>
              <a:xfrm>
                <a:off x="311154" y="6236499"/>
                <a:ext cx="234315" cy="234315"/>
              </a:xfrm>
              <a:prstGeom prst="diamon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rot="16200000" flipV="1">
                <a:off x="-1811892" y="3982502"/>
                <a:ext cx="4507992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-260662" y="1360033"/>
                <a:ext cx="1339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CD-2/3a</a:t>
                </a:r>
              </a:p>
              <a:p>
                <a:pPr algn="ctr"/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133852" y="914400"/>
              <a:ext cx="1339850" cy="5512085"/>
              <a:chOff x="-260662" y="1360033"/>
              <a:chExt cx="1339850" cy="5110781"/>
            </a:xfrm>
          </p:grpSpPr>
          <p:sp>
            <p:nvSpPr>
              <p:cNvPr id="115" name="Diamond 114"/>
              <p:cNvSpPr>
                <a:spLocks noChangeAspect="1"/>
              </p:cNvSpPr>
              <p:nvPr/>
            </p:nvSpPr>
            <p:spPr>
              <a:xfrm>
                <a:off x="311154" y="6236499"/>
                <a:ext cx="234315" cy="234315"/>
              </a:xfrm>
              <a:prstGeom prst="diamond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brightRoom" dir="t"/>
              </a:scene3d>
              <a:sp3d prstMaterial="powder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rot="16200000" flipV="1">
                <a:off x="-1812656" y="3982502"/>
                <a:ext cx="4507992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-260662" y="1360033"/>
                <a:ext cx="1339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CD-3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77836" y="1369369"/>
              <a:ext cx="1600199" cy="33655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alpha val="75000"/>
                  </a:srgbClr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Conceptual Design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03082" y="3054096"/>
              <a:ext cx="892717" cy="33287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alpha val="75000"/>
                  </a:srgbClr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Final Design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39712" y="5931899"/>
              <a:ext cx="1385673" cy="353248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Safety system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51057" y="4678273"/>
              <a:ext cx="1162048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M4/M5 installation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03082" y="2615184"/>
              <a:ext cx="4640958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D30 Straight Section reconfiguration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21424" y="4263238"/>
              <a:ext cx="1418782" cy="346489"/>
              <a:chOff x="6826848" y="4239746"/>
              <a:chExt cx="1418782" cy="34648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838952" y="4239746"/>
                <a:ext cx="1406678" cy="346489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826848" y="4249686"/>
                <a:ext cx="1397776" cy="336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DR extraction 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184208" y="1738816"/>
              <a:ext cx="711392" cy="394784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alpha val="75000"/>
                  </a:srgbClr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33189" y="5522508"/>
              <a:ext cx="3427412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Target Station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154680" y="2203309"/>
              <a:ext cx="811474" cy="338612"/>
              <a:chOff x="3151495" y="2591122"/>
              <a:chExt cx="811474" cy="338612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216425" y="2591122"/>
                <a:ext cx="403789" cy="33861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151495" y="2593184"/>
                <a:ext cx="811474" cy="33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err="1" smtClean="0">
                    <a:solidFill>
                      <a:srgbClr val="000000"/>
                    </a:solidFill>
                  </a:rPr>
                  <a:t>Ctrls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    to MC-1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4856761" y="5102939"/>
              <a:ext cx="3387279" cy="33655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Instrumentation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421971" y="1312838"/>
              <a:ext cx="0" cy="5089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856761" y="4678273"/>
              <a:ext cx="1994296" cy="33274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M4/M5 magnet, power supply work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127571" y="1721343"/>
              <a:ext cx="2368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Prelim </a:t>
              </a:r>
              <a:r>
                <a:rPr lang="en-US" sz="1200" dirty="0">
                  <a:solidFill>
                    <a:srgbClr val="000000"/>
                  </a:solidFill>
                </a:rPr>
                <a:t>Design 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Final Design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Ctrls</a:t>
              </a:r>
              <a:r>
                <a:rPr lang="en-US" sz="1200" dirty="0">
                  <a:solidFill>
                    <a:srgbClr val="000000"/>
                  </a:solidFill>
                </a:rPr>
                <a:t>, D30 </a:t>
              </a:r>
              <a:r>
                <a:rPr lang="en-US" sz="1200" dirty="0" smtClean="0">
                  <a:solidFill>
                    <a:srgbClr val="000000"/>
                  </a:solidFill>
                </a:rPr>
                <a:t>Straight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35854" y="3859595"/>
              <a:ext cx="2081406" cy="33274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M2/M3 magnet, power supply work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766560" y="3076787"/>
              <a:ext cx="811474" cy="350435"/>
              <a:chOff x="3133777" y="2591122"/>
              <a:chExt cx="811474" cy="350435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216425" y="2591122"/>
                <a:ext cx="403789" cy="33861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133777" y="2605007"/>
                <a:ext cx="811474" cy="33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Final focus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761438" y="3447288"/>
              <a:ext cx="2063784" cy="339406"/>
              <a:chOff x="4761438" y="3447288"/>
              <a:chExt cx="2063784" cy="33940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4837637" y="3450144"/>
                <a:ext cx="304800" cy="33655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413742" y="3447288"/>
                <a:ext cx="411480" cy="33832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175504" y="3456432"/>
                <a:ext cx="405737" cy="3043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761438" y="3447288"/>
                <a:ext cx="1142999" cy="33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AP2/AP3 disassembly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6345761" y="3447288"/>
              <a:ext cx="1142999" cy="3365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M2/M3 installation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840737" y="1582579"/>
              <a:ext cx="5269453" cy="3218804"/>
              <a:chOff x="2840737" y="1582579"/>
              <a:chExt cx="5269453" cy="3218804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3566160" y="2103120"/>
                <a:ext cx="2417063" cy="246221"/>
                <a:chOff x="3602736" y="2183008"/>
                <a:chExt cx="2417063" cy="246221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7030A0"/>
                      </a:solidFill>
                    </a:rPr>
                    <a:t>MC-1 </a:t>
                  </a:r>
                  <a:r>
                    <a:rPr lang="en-US" sz="1000" dirty="0" err="1" smtClean="0">
                      <a:solidFill>
                        <a:srgbClr val="7030A0"/>
                      </a:solidFill>
                    </a:rPr>
                    <a:t>cryo</a:t>
                  </a:r>
                  <a:r>
                    <a:rPr lang="en-US" sz="1000" dirty="0" smtClean="0">
                      <a:solidFill>
                        <a:srgbClr val="7030A0"/>
                      </a:solidFill>
                    </a:rPr>
                    <a:t> room controls available</a:t>
                  </a:r>
                  <a:endParaRPr lang="en-US" sz="10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4" name="4-Point Star 103"/>
                <p:cNvSpPr>
                  <a:spLocks noChangeAspect="1"/>
                </p:cNvSpPr>
                <p:nvPr/>
              </p:nvSpPr>
              <p:spPr>
                <a:xfrm>
                  <a:off x="3602736" y="2194560"/>
                  <a:ext cx="182880" cy="182880"/>
                </a:xfrm>
                <a:prstGeom prst="star4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3306179" y="4555162"/>
                <a:ext cx="1611470" cy="246221"/>
                <a:chOff x="3306179" y="4555162"/>
                <a:chExt cx="1611470" cy="246221"/>
              </a:xfrm>
            </p:grpSpPr>
            <p:sp>
              <p:nvSpPr>
                <p:cNvPr id="101" name="4-Point Star 100"/>
                <p:cNvSpPr>
                  <a:spLocks noChangeAspect="1"/>
                </p:cNvSpPr>
                <p:nvPr/>
              </p:nvSpPr>
              <p:spPr>
                <a:xfrm>
                  <a:off x="4734769" y="4588737"/>
                  <a:ext cx="182880" cy="182880"/>
                </a:xfrm>
                <a:prstGeom prst="star4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306179" y="4555162"/>
                  <a:ext cx="142859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r"/>
                  <a:r>
                    <a:rPr lang="en-US" sz="1000" dirty="0" smtClean="0">
                      <a:solidFill>
                        <a:srgbClr val="FF0000"/>
                      </a:solidFill>
                    </a:rPr>
                    <a:t>Beamline enclosure BO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5693127" y="2450592"/>
                <a:ext cx="2417063" cy="246221"/>
                <a:chOff x="3602736" y="2183008"/>
                <a:chExt cx="2417063" cy="246221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7030A0"/>
                      </a:solidFill>
                    </a:rPr>
                    <a:t>D30 straight ready for new installation</a:t>
                  </a:r>
                  <a:endParaRPr lang="en-US" sz="10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0" name="4-Point Star 99"/>
                <p:cNvSpPr>
                  <a:spLocks noChangeAspect="1"/>
                </p:cNvSpPr>
                <p:nvPr/>
              </p:nvSpPr>
              <p:spPr>
                <a:xfrm>
                  <a:off x="3602736" y="2210440"/>
                  <a:ext cx="182880" cy="182880"/>
                </a:xfrm>
                <a:prstGeom prst="star4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840737" y="1582579"/>
                <a:ext cx="2417063" cy="246221"/>
                <a:chOff x="3602736" y="2183008"/>
                <a:chExt cx="2417063" cy="246221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7030A0"/>
                      </a:solidFill>
                    </a:rPr>
                    <a:t>End of circulating beam studies</a:t>
                  </a:r>
                  <a:endParaRPr lang="en-US" sz="10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8" name="4-Point Star 97"/>
                <p:cNvSpPr>
                  <a:spLocks noChangeAspect="1"/>
                </p:cNvSpPr>
                <p:nvPr/>
              </p:nvSpPr>
              <p:spPr>
                <a:xfrm>
                  <a:off x="3602736" y="2210440"/>
                  <a:ext cx="182880" cy="182880"/>
                </a:xfrm>
                <a:prstGeom prst="star4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154570" y="1776713"/>
                <a:ext cx="2417063" cy="246221"/>
                <a:chOff x="3602736" y="2183008"/>
                <a:chExt cx="2417063" cy="246221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3789944" y="2183008"/>
                  <a:ext cx="2229855" cy="246221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3366CC"/>
                      </a:solidFill>
                    </a:rPr>
                    <a:t>Beam Transport complete</a:t>
                  </a:r>
                  <a:endParaRPr lang="en-US" sz="1000" dirty="0">
                    <a:solidFill>
                      <a:srgbClr val="3366CC"/>
                    </a:solidFill>
                  </a:endParaRPr>
                </a:p>
              </p:txBody>
            </p:sp>
            <p:sp>
              <p:nvSpPr>
                <p:cNvPr id="96" name="4-Point Star 95"/>
                <p:cNvSpPr>
                  <a:spLocks noChangeAspect="1"/>
                </p:cNvSpPr>
                <p:nvPr/>
              </p:nvSpPr>
              <p:spPr>
                <a:xfrm>
                  <a:off x="3602736" y="2210440"/>
                  <a:ext cx="182880" cy="182880"/>
                </a:xfrm>
                <a:prstGeom prst="star4">
                  <a:avLst/>
                </a:prstGeom>
                <a:solidFill>
                  <a:srgbClr val="3366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5305790" y="1600794"/>
                <a:ext cx="1611470" cy="246221"/>
                <a:chOff x="3306179" y="4555162"/>
                <a:chExt cx="1611470" cy="246221"/>
              </a:xfrm>
            </p:grpSpPr>
            <p:sp>
              <p:nvSpPr>
                <p:cNvPr id="93" name="4-Point Star 92"/>
                <p:cNvSpPr>
                  <a:spLocks noChangeAspect="1"/>
                </p:cNvSpPr>
                <p:nvPr/>
              </p:nvSpPr>
              <p:spPr>
                <a:xfrm>
                  <a:off x="4734769" y="4588737"/>
                  <a:ext cx="182880" cy="182880"/>
                </a:xfrm>
                <a:prstGeom prst="star4">
                  <a:avLst/>
                </a:prstGeom>
                <a:solidFill>
                  <a:srgbClr val="3366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3306179" y="4555162"/>
                  <a:ext cx="142859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r"/>
                  <a:r>
                    <a:rPr lang="en-US" sz="1000" dirty="0" smtClean="0">
                      <a:solidFill>
                        <a:srgbClr val="3366CC"/>
                      </a:solidFill>
                    </a:rPr>
                    <a:t>Recycler RF complete</a:t>
                  </a:r>
                  <a:endParaRPr lang="en-US" sz="1000" dirty="0">
                    <a:solidFill>
                      <a:srgbClr val="3366CC"/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5641527" y="1963579"/>
                <a:ext cx="1611470" cy="246221"/>
                <a:chOff x="3306179" y="4555162"/>
                <a:chExt cx="1611470" cy="246221"/>
              </a:xfrm>
            </p:grpSpPr>
            <p:sp>
              <p:nvSpPr>
                <p:cNvPr id="91" name="4-Point Star 90"/>
                <p:cNvSpPr>
                  <a:spLocks noChangeAspect="1"/>
                </p:cNvSpPr>
                <p:nvPr/>
              </p:nvSpPr>
              <p:spPr>
                <a:xfrm>
                  <a:off x="4734769" y="4588737"/>
                  <a:ext cx="182880" cy="182880"/>
                </a:xfrm>
                <a:prstGeom prst="star4">
                  <a:avLst/>
                </a:prstGeom>
                <a:solidFill>
                  <a:srgbClr val="3366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306179" y="4555162"/>
                  <a:ext cx="142859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r"/>
                  <a:r>
                    <a:rPr lang="en-US" sz="1000" dirty="0" smtClean="0">
                      <a:solidFill>
                        <a:srgbClr val="3366CC"/>
                      </a:solidFill>
                    </a:rPr>
                    <a:t>Delivery Ring complete</a:t>
                  </a:r>
                  <a:endParaRPr lang="en-US" sz="1000" dirty="0">
                    <a:solidFill>
                      <a:srgbClr val="3366CC"/>
                    </a:solidFill>
                  </a:endParaRPr>
                </a:p>
              </p:txBody>
            </p:sp>
          </p:grpSp>
        </p:grpSp>
      </p:grpSp>
      <p:sp>
        <p:nvSpPr>
          <p:cNvPr id="123" name="Slide Number Placeholder 6"/>
          <p:cNvSpPr txBox="1">
            <a:spLocks/>
          </p:cNvSpPr>
          <p:nvPr/>
        </p:nvSpPr>
        <p:spPr>
          <a:xfrm>
            <a:off x="5421939" y="3693744"/>
            <a:ext cx="1246889" cy="14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ln>
                  <a:noFill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6F2A0381-4F62-2740-A4B1-0CAF41EACCA6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g-2 Milestone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1565" y="1519453"/>
          <a:ext cx="8100870" cy="4687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856"/>
                <a:gridCol w="946228"/>
                <a:gridCol w="782086"/>
                <a:gridCol w="791742"/>
                <a:gridCol w="4315958"/>
              </a:tblGrid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  476.02.03.04.01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L4 - Preliminary of Design of D30 Straight Section Reconfiguration Completed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D30 SS reconfig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Final Design of  D30 Straight Section Reconfiguration  Completed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D30 Straight Section Tunnel Reconfiguration  Ready to Begin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D30 Straight Section Service building Reconfiguration  Ready to Begin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Move DR M3 Side Component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Move DR M4 Side Component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Remove Accumulator Component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Remove DR Cooling Tanks &amp; DRF3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Remove AP3 Line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Remove DR Cable Tray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Ready to Transfer Magnets to M4/M5 lines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Transfer Magnets to M4/M5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Ready to install M3 Line components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Ready to install M4 Line components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Ready to install Injection components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Ready to install Extraction components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 M3 Line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 M4 Line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Install Injection components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Install Extraction Components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Reinstall DR M3 Side Component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Reinstall DR M4 Side Component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DR Cable Tray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L4 -  Acc. Cable Tray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  <a:tr h="18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L4 -  D30 Straight Section Reconfiguration  Completed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2" marR="7242" marT="7242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2 main risks:</a:t>
            </a:r>
            <a:endParaRPr lang="en-US" dirty="0"/>
          </a:p>
          <a:p>
            <a:pPr>
              <a:buAutoNum type="arabicParenR"/>
            </a:pPr>
            <a:r>
              <a:rPr lang="en-US" sz="1800" dirty="0" smtClean="0">
                <a:solidFill>
                  <a:srgbClr val="000000"/>
                </a:solidFill>
              </a:rPr>
              <a:t>This </a:t>
            </a:r>
            <a:r>
              <a:rPr lang="en-US" sz="1800" dirty="0">
                <a:solidFill>
                  <a:srgbClr val="000000"/>
                </a:solidFill>
              </a:rPr>
              <a:t>is </a:t>
            </a:r>
            <a:r>
              <a:rPr lang="en-US" sz="1800" dirty="0" smtClean="0">
                <a:solidFill>
                  <a:srgbClr val="000000"/>
                </a:solidFill>
              </a:rPr>
              <a:t>an intersecting area of many beam lines across multiple projects and AIP’s that interdepend on each other.  </a:t>
            </a:r>
            <a:r>
              <a:rPr lang="en-US" sz="1800" dirty="0">
                <a:solidFill>
                  <a:srgbClr val="000000"/>
                </a:solidFill>
              </a:rPr>
              <a:t>There are risks for conflicts </a:t>
            </a:r>
            <a:r>
              <a:rPr lang="en-US" sz="1800" dirty="0" smtClean="0">
                <a:solidFill>
                  <a:srgbClr val="000000"/>
                </a:solidFill>
              </a:rPr>
              <a:t>in planning in the preliminary and final design phases.  Additionally, there are risks to </a:t>
            </a:r>
            <a:r>
              <a:rPr lang="en-US" sz="1800" dirty="0">
                <a:solidFill>
                  <a:srgbClr val="000000"/>
                </a:solidFill>
              </a:rPr>
              <a:t>schedule and manpower during the </a:t>
            </a:r>
            <a:r>
              <a:rPr lang="en-US" sz="1800" dirty="0" smtClean="0">
                <a:solidFill>
                  <a:srgbClr val="000000"/>
                </a:solidFill>
              </a:rPr>
              <a:t>implementation phase.  </a:t>
            </a:r>
          </a:p>
          <a:p>
            <a:pPr>
              <a:buAutoNum type="arabicParenR"/>
            </a:pPr>
            <a:endParaRPr lang="en-US" sz="1800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Mitigation:</a:t>
            </a:r>
            <a:endParaRPr lang="en-US" sz="1800" b="1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Mitigation of the this risk is good detailed planning in the preliminary and final design phase and good coordination and scheduling during the implementation phase.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2) </a:t>
            </a:r>
            <a:r>
              <a:rPr lang="en-US" sz="1800" dirty="0">
                <a:solidFill>
                  <a:srgbClr val="000000"/>
                </a:solidFill>
              </a:rPr>
              <a:t>The design for the Mu2e in tunnel shielding can have great bearing on the plan for reconfiguring the 30 straight section.  Demands for shielding can change plans for reconfigurations.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Mitigation:</a:t>
            </a:r>
          </a:p>
          <a:p>
            <a:pPr marL="400050" lvl="1" indent="0" fontAlgn="t">
              <a:buNone/>
            </a:pPr>
            <a:r>
              <a:rPr lang="en-US" sz="1800" dirty="0">
                <a:solidFill>
                  <a:srgbClr val="000000"/>
                </a:solidFill>
              </a:rPr>
              <a:t>Mitigation of the this risk is track and understand the Mu2e shielding design and plan accordingly for the 30 straight section reconfiguration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D30 SS Schedule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295401"/>
            <a:ext cx="8229600" cy="83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0"/>
          <a:stretch/>
        </p:blipFill>
        <p:spPr>
          <a:xfrm>
            <a:off x="0" y="2057400"/>
            <a:ext cx="8229600" cy="4175522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1"/>
          <a:stretch/>
        </p:blipFill>
        <p:spPr>
          <a:xfrm>
            <a:off x="32657" y="914400"/>
            <a:ext cx="8153400" cy="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D30 SS Schedule (2)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/>
          <a:stretch/>
        </p:blipFill>
        <p:spPr>
          <a:xfrm>
            <a:off x="305030" y="1524000"/>
            <a:ext cx="7772170" cy="2438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/>
          <a:stretch/>
        </p:blipFill>
        <p:spPr>
          <a:xfrm>
            <a:off x="283029" y="3962400"/>
            <a:ext cx="7772400" cy="258204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1"/>
          <a:stretch/>
        </p:blipFill>
        <p:spPr>
          <a:xfrm>
            <a:off x="212271" y="1143000"/>
            <a:ext cx="7913915" cy="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D30 SS schedule (3)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35541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Still - Muon Campus Schedule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Campus Overview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23621" r="3702" b="15345"/>
          <a:stretch/>
        </p:blipFill>
        <p:spPr>
          <a:xfrm>
            <a:off x="135875" y="1219200"/>
            <a:ext cx="8991600" cy="44958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149851">
            <a:off x="4950866" y="3577295"/>
            <a:ext cx="1428439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239656"/>
            <a:ext cx="8860118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the area that will be involved in the reconfiguration.</a:t>
            </a:r>
          </a:p>
          <a:p>
            <a:r>
              <a:rPr lang="en-US" sz="2400" dirty="0" smtClean="0"/>
              <a:t>It is defined as the 30 straight section.  (AP30 Service Building)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6600" y="4343400"/>
            <a:ext cx="1563758" cy="896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6200"/>
            <a:ext cx="6629401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Current 30 Tunnel Section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1560"/>
            <a:ext cx="7638098" cy="5374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801" y="3308866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Obsoleted Accumulator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061466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Current Debuncher  - Future Delivery Ring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3678198"/>
            <a:ext cx="1524000" cy="665202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32022" y="3918466"/>
            <a:ext cx="830578" cy="1143000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0400" y="2145268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Obsoleted AP3 Line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3831" y="2486799"/>
            <a:ext cx="0" cy="1704201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447916">
            <a:off x="519648" y="4322089"/>
            <a:ext cx="6477000" cy="228600"/>
          </a:xfrm>
          <a:prstGeom prst="rect">
            <a:avLst/>
          </a:prstGeom>
          <a:gradFill>
            <a:gsLst>
              <a:gs pos="100000">
                <a:srgbClr val="FF0000">
                  <a:alpha val="1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21993" y="3493532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Remove the AP3 Line.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Store magnets in the tunnel 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euse.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 flipV="1">
            <a:off x="5420605" y="3346968"/>
            <a:ext cx="801388" cy="608229"/>
          </a:xfrm>
          <a:prstGeom prst="straightConnector1">
            <a:avLst/>
          </a:prstGeom>
          <a:ln w="76200">
            <a:solidFill>
              <a:srgbClr val="FF99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4144" y="111073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Overview of what needs to be reconfigured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AP3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8" y="1008961"/>
            <a:ext cx="7646670" cy="5392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092740"/>
            <a:ext cx="2761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Most AP3 Line components will be reused in the M2,M3,M4 and M5 beam lines.</a:t>
            </a:r>
          </a:p>
          <a:p>
            <a:endParaRPr lang="en-US" dirty="0"/>
          </a:p>
          <a:p>
            <a:r>
              <a:rPr lang="en-US" dirty="0" smtClean="0"/>
              <a:t>Elements will need to be stored in the tunnel and categorized.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9799444">
            <a:off x="1248462" y="3336346"/>
            <a:ext cx="6744533" cy="397756"/>
          </a:xfrm>
          <a:prstGeom prst="rect">
            <a:avLst/>
          </a:prstGeom>
          <a:gradFill>
            <a:gsLst>
              <a:gs pos="100000">
                <a:srgbClr val="FF0000">
                  <a:alpha val="1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491733"/>
            <a:ext cx="414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Remove the Accumulator components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30 straight section.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00060" y="1861065"/>
            <a:ext cx="1153405" cy="1181101"/>
          </a:xfrm>
          <a:prstGeom prst="straightConnector1">
            <a:avLst/>
          </a:prstGeom>
          <a:ln w="76200">
            <a:solidFill>
              <a:srgbClr val="FF99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7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Room for M3 and M4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989647"/>
            <a:ext cx="7638098" cy="5426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Remove and store all DR components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D3Q11 to D3Q2.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060752">
            <a:off x="1491141" y="4528084"/>
            <a:ext cx="3193514" cy="397756"/>
          </a:xfrm>
          <a:prstGeom prst="rect">
            <a:avLst/>
          </a:prstGeom>
          <a:gradFill>
            <a:gsLst>
              <a:gs pos="100000">
                <a:srgbClr val="FF0000">
                  <a:alpha val="1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1974836"/>
            <a:ext cx="990600" cy="2597164"/>
          </a:xfrm>
          <a:prstGeom prst="straightConnector1">
            <a:avLst/>
          </a:prstGeom>
          <a:ln w="76200">
            <a:solidFill>
              <a:srgbClr val="FF99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6412" y="3426178"/>
            <a:ext cx="2761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Most Accumulator magnet components  will be reused in the M2, M3, M4 and M5 beam lines and stored in the tunnel until installed.</a:t>
            </a:r>
          </a:p>
          <a:p>
            <a:endParaRPr lang="en-US" dirty="0"/>
          </a:p>
          <a:p>
            <a:r>
              <a:rPr lang="en-US" dirty="0" smtClean="0"/>
              <a:t>Collider equipment 10 stochastic cooling tanks will be removed from the  tunnel.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DR M3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" y="926430"/>
            <a:ext cx="7655243" cy="5443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Remove and store all DR components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D2Q4 to D2Q11.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9590579">
            <a:off x="5293027" y="2497185"/>
            <a:ext cx="2849873" cy="397756"/>
          </a:xfrm>
          <a:prstGeom prst="rect">
            <a:avLst/>
          </a:prstGeom>
          <a:gradFill>
            <a:gsLst>
              <a:gs pos="100000">
                <a:srgbClr val="FF0000">
                  <a:alpha val="1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4849" y="1640658"/>
            <a:ext cx="2505551" cy="797742"/>
          </a:xfrm>
          <a:prstGeom prst="straightConnector1">
            <a:avLst/>
          </a:prstGeom>
          <a:ln w="76200">
            <a:solidFill>
              <a:srgbClr val="FF99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7314" y="4724400"/>
            <a:ext cx="2761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Collider equipment </a:t>
            </a:r>
          </a:p>
          <a:p>
            <a:r>
              <a:rPr lang="en-US" dirty="0" smtClean="0"/>
              <a:t>8 stochastic cooling tanks and DRF3 will be removed from tunnel.</a:t>
            </a:r>
          </a:p>
        </p:txBody>
      </p:sp>
    </p:spTree>
    <p:extLst>
      <p:ext uri="{BB962C8B-B14F-4D97-AF65-F5344CB8AC3E}">
        <p14:creationId xmlns:p14="http://schemas.microsoft.com/office/powerpoint/2010/main" val="5871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73456"/>
            <a:ext cx="7629525" cy="5409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DR on M4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Still - Muon Campus Schedule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699921">
            <a:off x="486892" y="4958267"/>
            <a:ext cx="4260211" cy="279366"/>
          </a:xfrm>
          <a:prstGeom prst="rect">
            <a:avLst/>
          </a:prstGeom>
          <a:gradFill>
            <a:gsLst>
              <a:gs pos="100000">
                <a:srgbClr val="00B050">
                  <a:alpha val="25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317493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nstall the DR Injection devices and the M3 Beam Line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1640658"/>
            <a:ext cx="76200" cy="3007542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44118</TotalTime>
  <Words>2089</Words>
  <Application>Microsoft Office PowerPoint</Application>
  <PresentationFormat>On-screen Show (4:3)</PresentationFormat>
  <Paragraphs>657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Default Design</vt:lpstr>
      <vt:lpstr>1_Default Design</vt:lpstr>
      <vt:lpstr>1_Office Theme</vt:lpstr>
      <vt:lpstr>2_Default Design</vt:lpstr>
      <vt:lpstr>Worksheet</vt:lpstr>
      <vt:lpstr>WBS 476.02.03.04.01 – 30 Straight Section Reconfiguration</vt:lpstr>
      <vt:lpstr>WBS Structure</vt:lpstr>
      <vt:lpstr>Risks</vt:lpstr>
      <vt:lpstr>Muon Campus Overview</vt:lpstr>
      <vt:lpstr>Current 30 Tunnel Section Layout</vt:lpstr>
      <vt:lpstr>Remove the AP3 Line</vt:lpstr>
      <vt:lpstr>Prepare Room for M3 and M4 Installation</vt:lpstr>
      <vt:lpstr>Remove the DR M3 Side</vt:lpstr>
      <vt:lpstr>Remove DR on M4 Side</vt:lpstr>
      <vt:lpstr>Install the M4 Beam Line</vt:lpstr>
      <vt:lpstr>Install M4 Beam Line + DR Extraction Components</vt:lpstr>
      <vt:lpstr>Completed Reconfiguration of 30 Straight Section</vt:lpstr>
      <vt:lpstr>30 Straight Section Reconfigured</vt:lpstr>
      <vt:lpstr>30 Straight Section Tunnel</vt:lpstr>
      <vt:lpstr>The Reality of Reconfiguring</vt:lpstr>
      <vt:lpstr>Mu2e must transfer magnets to M4 </vt:lpstr>
      <vt:lpstr>M4 Tunnel GPP</vt:lpstr>
      <vt:lpstr>Cable Trays and Cables</vt:lpstr>
      <vt:lpstr>Mu2e In Tunnel shielding</vt:lpstr>
      <vt:lpstr>Current Cable Tray Design</vt:lpstr>
      <vt:lpstr>M3 Side Cable Tray Reconfigure</vt:lpstr>
      <vt:lpstr>Interfaces with Beamline AIPs</vt:lpstr>
      <vt:lpstr>List of Mu2e and AIP Milestones that  Coordinate Activities</vt:lpstr>
      <vt:lpstr>Milestones – 476.2 Accelerator</vt:lpstr>
      <vt:lpstr>Interfaces between Muon Campus Projects</vt:lpstr>
      <vt:lpstr>Muon g-2 Accelerator Schedule</vt:lpstr>
      <vt:lpstr> Mu2e Schedule</vt:lpstr>
      <vt:lpstr>PowerPoint Presentation</vt:lpstr>
      <vt:lpstr>List of g-2 Milestone</vt:lpstr>
      <vt:lpstr>D30 SS Schedule</vt:lpstr>
      <vt:lpstr>D30 SS Schedule (2)</vt:lpstr>
      <vt:lpstr>D30 SS schedule (3)</vt:lpstr>
    </vt:vector>
  </TitlesOfParts>
  <Company>Fermilab - CDF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Camera</dc:title>
  <dc:creator>Mary E. Convery x4390 14804N</dc:creator>
  <cp:lastModifiedBy>Dean A. Still x4951 08969N</cp:lastModifiedBy>
  <cp:revision>728</cp:revision>
  <cp:lastPrinted>2013-05-23T15:05:52Z</cp:lastPrinted>
  <dcterms:created xsi:type="dcterms:W3CDTF">2003-12-02T22:53:08Z</dcterms:created>
  <dcterms:modified xsi:type="dcterms:W3CDTF">2013-09-26T13:43:57Z</dcterms:modified>
</cp:coreProperties>
</file>