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2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5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5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4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2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2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1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4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8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DD80A-14BE-4212-A717-CADC2154E140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8320-213A-4136-9B6B-65BC80FA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0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MICE CC TEST, IN PROGRESS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M. Tartaglia</a:t>
            </a:r>
          </a:p>
          <a:p>
            <a:r>
              <a:rPr lang="en-US" smtClean="0"/>
              <a:t>For the FNAL/LBNL Test Team</a:t>
            </a:r>
          </a:p>
          <a:p>
            <a:r>
              <a:rPr lang="en-US" smtClean="0"/>
              <a:t>9/27/13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0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169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Test Timeline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839200" cy="5562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TC in May 2013 – reached 9K; He-&gt; vac leak</a:t>
            </a:r>
          </a:p>
          <a:p>
            <a:r>
              <a:rPr lang="en-US" smtClean="0"/>
              <a:t>Summer 2013: </a:t>
            </a:r>
          </a:p>
          <a:p>
            <a:pPr lvl="1"/>
            <a:r>
              <a:rPr lang="en-US" smtClean="0"/>
              <a:t>re-design/make up He connections</a:t>
            </a:r>
          </a:p>
          <a:p>
            <a:pPr lvl="1"/>
            <a:r>
              <a:rPr lang="en-US" smtClean="0"/>
              <a:t>qualify stand cryogenics (zero magnet) - no leaks!</a:t>
            </a:r>
          </a:p>
          <a:p>
            <a:pPr lvl="1"/>
            <a:r>
              <a:rPr lang="en-US" smtClean="0"/>
              <a:t>shorted bus &amp; power supply endurance test to 220 A </a:t>
            </a:r>
          </a:p>
          <a:p>
            <a:pPr lvl="1"/>
            <a:r>
              <a:rPr lang="en-US" smtClean="0"/>
              <a:t>lead thermal intercept improvements</a:t>
            </a:r>
          </a:p>
          <a:p>
            <a:pPr lvl="1"/>
            <a:r>
              <a:rPr lang="en-US" smtClean="0"/>
              <a:t>Better vacuum gauges, He valve control</a:t>
            </a:r>
          </a:p>
          <a:p>
            <a:pPr lvl="1"/>
            <a:r>
              <a:rPr lang="en-US" smtClean="0"/>
              <a:t>Increased cold surface area for cryo-pumping</a:t>
            </a:r>
            <a:endParaRPr lang="en-US" smtClean="0"/>
          </a:p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TC September 2013</a:t>
            </a:r>
          </a:p>
          <a:p>
            <a:pPr lvl="1"/>
            <a:r>
              <a:rPr lang="en-US" smtClean="0"/>
              <a:t>Cool down 9/09 to 9/13; Rate-of-T-rise Heat Load </a:t>
            </a:r>
          </a:p>
          <a:p>
            <a:pPr marL="457200" lvl="1" indent="0">
              <a:buNone/>
            </a:pPr>
            <a:r>
              <a:rPr lang="en-US"/>
              <a:t>	</a:t>
            </a:r>
            <a:r>
              <a:rPr lang="en-US" smtClean="0"/>
              <a:t>Calc: ~10 W		Measurement: ~80 W  </a:t>
            </a:r>
          </a:p>
        </p:txBody>
      </p:sp>
    </p:spTree>
    <p:extLst>
      <p:ext uri="{BB962C8B-B14F-4D97-AF65-F5344CB8AC3E}">
        <p14:creationId xmlns:p14="http://schemas.microsoft.com/office/powerpoint/2010/main" val="20176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169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Cool Down, Heat Load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492" y="762000"/>
            <a:ext cx="8839200" cy="5562600"/>
          </a:xfrm>
        </p:spPr>
        <p:txBody>
          <a:bodyPr>
            <a:normAutofit/>
          </a:bodyPr>
          <a:lstStyle/>
          <a:p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TC September 2013</a:t>
            </a:r>
          </a:p>
          <a:p>
            <a:pPr lvl="1"/>
            <a:r>
              <a:rPr lang="en-US" smtClean="0"/>
              <a:t>Cool down 9/09 to 9/13; Rate-of-T-rise Heat Load </a:t>
            </a:r>
          </a:p>
          <a:p>
            <a:pPr marL="457200" lvl="1" indent="0">
              <a:buNone/>
            </a:pPr>
            <a:r>
              <a:rPr lang="en-US"/>
              <a:t>	</a:t>
            </a:r>
            <a:r>
              <a:rPr lang="en-US" smtClean="0"/>
              <a:t>Calc: ~10 W		Measurement: ~80 W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362200"/>
            <a:ext cx="6324600" cy="423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5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169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Temperature Distribution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5" y="838200"/>
            <a:ext cx="3733800" cy="5181600"/>
          </a:xfrm>
        </p:spPr>
        <p:txBody>
          <a:bodyPr>
            <a:normAutofit/>
          </a:bodyPr>
          <a:lstStyle/>
          <a:p>
            <a:r>
              <a:rPr lang="en-US" sz="2800" smtClean="0"/>
              <a:t>Surface Temperatures stable since cool down, Even after moving pumps (to get them out of the stray field) </a:t>
            </a:r>
          </a:p>
          <a:p>
            <a:pPr marL="0" indent="0">
              <a:buNone/>
            </a:pPr>
            <a:r>
              <a:rPr lang="en-US" sz="2800" smtClean="0"/>
              <a:t>   </a:t>
            </a:r>
            <a:r>
              <a:rPr lang="en-US" sz="3000" smtClean="0"/>
              <a:t>(P ~10</a:t>
            </a:r>
            <a:r>
              <a:rPr lang="en-US" sz="3000" baseline="30000" smtClean="0"/>
              <a:t>-6</a:t>
            </a:r>
            <a:r>
              <a:rPr lang="en-US" sz="3000" smtClean="0"/>
              <a:t> now 2 10</a:t>
            </a:r>
            <a:r>
              <a:rPr lang="en-US" sz="3000" baseline="30000" smtClean="0"/>
              <a:t>-5</a:t>
            </a:r>
            <a:r>
              <a:rPr lang="en-US" sz="3000" smtClean="0"/>
              <a:t>)</a:t>
            </a:r>
          </a:p>
          <a:p>
            <a:r>
              <a:rPr lang="en-US" sz="2800" smtClean="0"/>
              <a:t>My Opinion:</a:t>
            </a:r>
          </a:p>
          <a:p>
            <a:pPr lvl="1"/>
            <a:r>
              <a:rPr lang="en-US" sz="2400" b="1" smtClean="0">
                <a:solidFill>
                  <a:srgbClr val="FF0000"/>
                </a:solidFill>
              </a:rPr>
              <a:t>I believe the sensors !</a:t>
            </a:r>
          </a:p>
          <a:p>
            <a:r>
              <a:rPr lang="en-US" sz="2800" smtClean="0"/>
              <a:t>Strain Gauges:</a:t>
            </a:r>
          </a:p>
          <a:p>
            <a:pPr marL="0" indent="0">
              <a:buNone/>
            </a:pPr>
            <a:r>
              <a:rPr lang="en-US" sz="2800" smtClean="0"/>
              <a:t>    Nothing unusual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85800"/>
            <a:ext cx="5138279" cy="601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9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169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Test Plan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3505199"/>
          </a:xfrm>
        </p:spPr>
        <p:txBody>
          <a:bodyPr>
            <a:normAutofit fontScale="92500" lnSpcReduction="20000"/>
          </a:bodyPr>
          <a:lstStyle/>
          <a:p>
            <a:r>
              <a:rPr lang="en-US" sz="2800" smtClean="0"/>
              <a:t>9/13 All Coils superconducting </a:t>
            </a:r>
          </a:p>
          <a:p>
            <a:pPr lvl="1"/>
            <a:r>
              <a:rPr lang="en-US" sz="2400" smtClean="0"/>
              <a:t>100 mA trickle currrent</a:t>
            </a:r>
          </a:p>
          <a:p>
            <a:pPr lvl="1"/>
            <a:r>
              <a:rPr lang="en-US" sz="2400" smtClean="0"/>
              <a:t>Test Heaters induce quench</a:t>
            </a:r>
          </a:p>
          <a:p>
            <a:r>
              <a:rPr lang="en-US" sz="2800" smtClean="0"/>
              <a:t>150 V to ground Hipot passed </a:t>
            </a:r>
          </a:p>
          <a:p>
            <a:pPr lvl="1"/>
            <a:r>
              <a:rPr lang="en-US" sz="2400" smtClean="0"/>
              <a:t>(&lt;1 uA)</a:t>
            </a:r>
          </a:p>
          <a:p>
            <a:r>
              <a:rPr lang="en-US" sz="2800" smtClean="0"/>
              <a:t>9/16 5A trip; PS checkout</a:t>
            </a:r>
          </a:p>
          <a:p>
            <a:pPr lvl="1"/>
            <a:r>
              <a:rPr lang="en-US" sz="2400" smtClean="0"/>
              <a:t>2 </a:t>
            </a:r>
            <a:r>
              <a:rPr lang="en-US" sz="2400" smtClean="0">
                <a:sym typeface="Symbol"/>
              </a:rPr>
              <a:t> Resistor across leads</a:t>
            </a:r>
            <a:endParaRPr lang="en-US" sz="2400" smtClean="0"/>
          </a:p>
          <a:p>
            <a:r>
              <a:rPr lang="en-US" sz="2800" smtClean="0"/>
              <a:t>9/17 10A trip, 25A trip</a:t>
            </a:r>
          </a:p>
          <a:p>
            <a:pPr lvl="1"/>
            <a:r>
              <a:rPr lang="en-US" sz="2400" smtClean="0"/>
              <a:t>Test Diode Turn-On (50V)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85" y="990600"/>
            <a:ext cx="3836307" cy="2781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785" y="4114800"/>
            <a:ext cx="3556000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092086"/>
            <a:ext cx="3616569" cy="2712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358661"/>
            <a:ext cx="4642339" cy="3481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169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Test Plan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305800" cy="5562600"/>
          </a:xfrm>
        </p:spPr>
        <p:txBody>
          <a:bodyPr>
            <a:normAutofit/>
          </a:bodyPr>
          <a:lstStyle/>
          <a:p>
            <a:r>
              <a:rPr lang="en-US" sz="2800" smtClean="0"/>
              <a:t>9/18 DAQ Changes (add DQD signals to QC) </a:t>
            </a:r>
          </a:p>
          <a:p>
            <a:r>
              <a:rPr lang="en-US" sz="2800" smtClean="0"/>
              <a:t>9/19 PS Failed to Ramp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sz="2400" smtClean="0"/>
              <a:t>Replace with T&amp;I Lambda supply, checkout</a:t>
            </a:r>
          </a:p>
          <a:p>
            <a:r>
              <a:rPr lang="en-US" sz="2800" smtClean="0"/>
              <a:t>9/23 Ramp to 46 A, Cartridge Heater-Induced Quench</a:t>
            </a:r>
          </a:p>
          <a:p>
            <a:pPr lvl="1"/>
            <a:r>
              <a:rPr lang="en-US" sz="2400" smtClean="0"/>
              <a:t>Test QD system</a:t>
            </a:r>
          </a:p>
          <a:p>
            <a:r>
              <a:rPr lang="en-US" sz="2800" smtClean="0"/>
              <a:t>9/24 Prepare for “High Field” operation</a:t>
            </a:r>
          </a:p>
          <a:p>
            <a:pPr lvl="1"/>
            <a:r>
              <a:rPr lang="en-US" sz="2400" smtClean="0"/>
              <a:t>Vacuum pumps moved further away</a:t>
            </a:r>
          </a:p>
          <a:p>
            <a:pPr lvl="1"/>
            <a:r>
              <a:rPr lang="en-US" sz="2400" smtClean="0"/>
              <a:t>Interlocked area, Remote operation</a:t>
            </a:r>
          </a:p>
          <a:p>
            <a:pPr lvl="1"/>
            <a:r>
              <a:rPr lang="en-US" sz="2400" smtClean="0"/>
              <a:t>First Ramp to Quench</a:t>
            </a:r>
          </a:p>
          <a:p>
            <a:pPr lvl="2"/>
            <a:r>
              <a:rPr lang="en-US" sz="2000" smtClean="0"/>
              <a:t>Fast Voltage Spike at 62 A, Coils 1,2,3</a:t>
            </a:r>
            <a:endParaRPr lang="en-US" sz="1600"/>
          </a:p>
          <a:p>
            <a:pPr lvl="2"/>
            <a:r>
              <a:rPr lang="en-US" sz="2000" smtClean="0"/>
              <a:t>Contactors open at 10 ms – don’t know </a:t>
            </a:r>
          </a:p>
          <a:p>
            <a:pPr marL="914400" lvl="2" indent="0">
              <a:buNone/>
            </a:pPr>
            <a:r>
              <a:rPr lang="en-US" sz="2000" smtClean="0"/>
              <a:t>If a quench developed, we don’t know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61711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169"/>
            <a:ext cx="8229600" cy="868362"/>
          </a:xfrm>
        </p:spPr>
        <p:txBody>
          <a:bodyPr>
            <a:normAutofit/>
          </a:bodyPr>
          <a:lstStyle/>
          <a:p>
            <a:r>
              <a:rPr lang="en-US" smtClean="0"/>
              <a:t>Test Plan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305800" cy="5562600"/>
          </a:xfrm>
        </p:spPr>
        <p:txBody>
          <a:bodyPr>
            <a:normAutofit/>
          </a:bodyPr>
          <a:lstStyle/>
          <a:p>
            <a:r>
              <a:rPr lang="en-US" sz="2800" smtClean="0"/>
              <a:t>9/25 Some SC lead resistance and rising T near lead in</a:t>
            </a:r>
          </a:p>
          <a:p>
            <a:pPr lvl="1"/>
            <a:r>
              <a:rPr lang="en-US" sz="2400" smtClean="0"/>
              <a:t>We spend a day calculating</a:t>
            </a:r>
          </a:p>
          <a:p>
            <a:pPr lvl="1"/>
            <a:r>
              <a:rPr lang="en-US" sz="2400" smtClean="0"/>
              <a:t>Still awaiting LBNL thermal model of expected surface T’s</a:t>
            </a:r>
          </a:p>
          <a:p>
            <a:pPr lvl="1"/>
            <a:r>
              <a:rPr lang="en-US" sz="2400" smtClean="0"/>
              <a:t>Assuming our nominal and 5x heat loads</a:t>
            </a:r>
          </a:p>
          <a:p>
            <a:pPr lvl="1"/>
            <a:r>
              <a:rPr lang="en-US" sz="2400" smtClean="0"/>
              <a:t>Limit target current to 100 A (watch the leads!)</a:t>
            </a:r>
            <a:endParaRPr lang="en-US" sz="2000" smtClean="0"/>
          </a:p>
          <a:p>
            <a:r>
              <a:rPr lang="en-US" sz="2800" smtClean="0"/>
              <a:t>9/26 ramp to quench at 62 A (no spike) (2.1T on coil)</a:t>
            </a:r>
          </a:p>
          <a:p>
            <a:r>
              <a:rPr lang="en-US" sz="2800" smtClean="0"/>
              <a:t>9/27 try again, </a:t>
            </a:r>
            <a:r>
              <a:rPr lang="en-US" sz="2800" smtClean="0">
                <a:solidFill>
                  <a:srgbClr val="FF0000"/>
                </a:solidFill>
              </a:rPr>
              <a:t>quench at 62 A !</a:t>
            </a:r>
          </a:p>
          <a:p>
            <a:pPr marL="457200" lvl="1" indent="0">
              <a:buNone/>
            </a:pPr>
            <a:r>
              <a:rPr lang="en-US" sz="2400" smtClean="0"/>
              <a:t>Are we at the short sample limit? </a:t>
            </a:r>
            <a:r>
              <a:rPr lang="en-US" sz="2400" smtClean="0"/>
              <a:t>I think so!</a:t>
            </a:r>
            <a:endParaRPr lang="en-US" sz="2400" smtClean="0"/>
          </a:p>
          <a:p>
            <a:pPr marL="457200" lvl="1" indent="0">
              <a:buNone/>
            </a:pPr>
            <a:r>
              <a:rPr lang="en-US" sz="2400"/>
              <a:t>	</a:t>
            </a:r>
            <a:r>
              <a:rPr lang="en-US" sz="2400" smtClean="0"/>
              <a:t>See TD-12-009: Barzi &amp; Turrioni</a:t>
            </a:r>
            <a:r>
              <a:rPr lang="en-US" sz="2400"/>
              <a:t>	</a:t>
            </a:r>
            <a:endParaRPr lang="en-US" sz="2400" smtClean="0"/>
          </a:p>
          <a:p>
            <a:pPr marL="457200" lvl="1" indent="0">
              <a:buNone/>
            </a:pPr>
            <a:r>
              <a:rPr lang="en-US" sz="2400" smtClean="0">
                <a:solidFill>
                  <a:srgbClr val="FF0000"/>
                </a:solidFill>
              </a:rPr>
              <a:t>	7.63 K is extrapolated critical T at 62 A.</a:t>
            </a:r>
          </a:p>
          <a:p>
            <a:pPr marL="457200" lvl="1" indent="0">
              <a:buNone/>
            </a:pPr>
            <a:r>
              <a:rPr lang="en-US" sz="2400" smtClean="0"/>
              <a:t>LATER TODAY: Raise T(He) by increasing P (~ 0.2 K)</a:t>
            </a:r>
          </a:p>
          <a:p>
            <a:pPr marL="457200" lvl="1" indent="0">
              <a:buNone/>
            </a:pPr>
            <a:r>
              <a:rPr lang="en-US" sz="2400"/>
              <a:t>	</a:t>
            </a:r>
            <a:r>
              <a:rPr lang="en-US" sz="2400" smtClean="0"/>
              <a:t>If quench current goes down, yes.</a:t>
            </a:r>
          </a:p>
        </p:txBody>
      </p:sp>
    </p:spTree>
    <p:extLst>
      <p:ext uri="{BB962C8B-B14F-4D97-AF65-F5344CB8AC3E}">
        <p14:creationId xmlns:p14="http://schemas.microsoft.com/office/powerpoint/2010/main" val="325921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364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MICE CC TEST, IN PROGRESS</vt:lpstr>
      <vt:lpstr>Test Timeline</vt:lpstr>
      <vt:lpstr>Cool Down, Heat Load</vt:lpstr>
      <vt:lpstr>Temperature Distribution</vt:lpstr>
      <vt:lpstr>Test Plan</vt:lpstr>
      <vt:lpstr>Test Plan</vt:lpstr>
      <vt:lpstr>Test Plan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MICE CC TEST, IN PROGRESS</dc:title>
  <dc:creator>Tartaglia</dc:creator>
  <cp:lastModifiedBy>Tartaglia</cp:lastModifiedBy>
  <cp:revision>14</cp:revision>
  <dcterms:created xsi:type="dcterms:W3CDTF">2013-09-27T16:51:02Z</dcterms:created>
  <dcterms:modified xsi:type="dcterms:W3CDTF">2013-09-27T18:03:16Z</dcterms:modified>
</cp:coreProperties>
</file>