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haansoftxlsx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1"/>
  </p:notesMasterIdLst>
  <p:handoutMasterIdLst>
    <p:handoutMasterId r:id="rId52"/>
  </p:handoutMasterIdLst>
  <p:sldIdLst>
    <p:sldId id="256" r:id="rId2"/>
    <p:sldId id="257" r:id="rId3"/>
    <p:sldId id="745" r:id="rId4"/>
    <p:sldId id="746" r:id="rId5"/>
    <p:sldId id="747" r:id="rId6"/>
    <p:sldId id="662" r:id="rId7"/>
    <p:sldId id="737" r:id="rId8"/>
    <p:sldId id="664" r:id="rId9"/>
    <p:sldId id="748" r:id="rId10"/>
    <p:sldId id="735" r:id="rId11"/>
    <p:sldId id="736" r:id="rId12"/>
    <p:sldId id="597" r:id="rId13"/>
    <p:sldId id="690" r:id="rId14"/>
    <p:sldId id="749" r:id="rId15"/>
    <p:sldId id="723" r:id="rId16"/>
    <p:sldId id="726" r:id="rId17"/>
    <p:sldId id="738" r:id="rId18"/>
    <p:sldId id="769" r:id="rId19"/>
    <p:sldId id="750" r:id="rId20"/>
    <p:sldId id="739" r:id="rId21"/>
    <p:sldId id="751" r:id="rId22"/>
    <p:sldId id="740" r:id="rId23"/>
    <p:sldId id="741" r:id="rId24"/>
    <p:sldId id="742" r:id="rId25"/>
    <p:sldId id="743" r:id="rId26"/>
    <p:sldId id="744" r:id="rId27"/>
    <p:sldId id="768" r:id="rId28"/>
    <p:sldId id="752" r:id="rId29"/>
    <p:sldId id="753" r:id="rId30"/>
    <p:sldId id="754" r:id="rId31"/>
    <p:sldId id="756" r:id="rId32"/>
    <p:sldId id="757" r:id="rId33"/>
    <p:sldId id="759" r:id="rId34"/>
    <p:sldId id="762" r:id="rId35"/>
    <p:sldId id="764" r:id="rId36"/>
    <p:sldId id="765" r:id="rId37"/>
    <p:sldId id="766" r:id="rId38"/>
    <p:sldId id="767" r:id="rId39"/>
    <p:sldId id="700" r:id="rId40"/>
    <p:sldId id="775" r:id="rId41"/>
    <p:sldId id="776" r:id="rId42"/>
    <p:sldId id="701" r:id="rId43"/>
    <p:sldId id="702" r:id="rId44"/>
    <p:sldId id="703" r:id="rId45"/>
    <p:sldId id="704" r:id="rId46"/>
    <p:sldId id="600" r:id="rId47"/>
    <p:sldId id="790" r:id="rId48"/>
    <p:sldId id="791" r:id="rId49"/>
    <p:sldId id="606" r:id="rId50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6600FF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000" autoAdjust="0"/>
  </p:normalViewPr>
  <p:slideViewPr>
    <p:cSldViewPr>
      <p:cViewPr varScale="1">
        <p:scale>
          <a:sx n="64" d="100"/>
          <a:sy n="64" d="100"/>
        </p:scale>
        <p:origin x="-148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1111111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8029412053830352"/>
          <c:y val="0.14759062725854921"/>
          <c:w val="0.75832630471752827"/>
          <c:h val="0.71218798737114386"/>
        </c:manualLayout>
      </c:layout>
      <c:scatterChart>
        <c:scatterStyle val="smoothMarker"/>
        <c:varyColors val="0"/>
        <c:ser>
          <c:idx val="0"/>
          <c:order val="0"/>
          <c:tx>
            <c:v>16 MeV</c:v>
          </c:tx>
          <c:marker>
            <c:symbol val="none"/>
          </c:marker>
          <c:xVal>
            <c:numRef>
              <c:f>Sheet2!$A$2:$A$186</c:f>
              <c:numCache>
                <c:formatCode>General</c:formatCode>
                <c:ptCount val="185"/>
                <c:pt idx="0">
                  <c:v>60</c:v>
                </c:pt>
                <c:pt idx="1">
                  <c:v>60.168478</c:v>
                </c:pt>
                <c:pt idx="2">
                  <c:v>60.336956999999998</c:v>
                </c:pt>
                <c:pt idx="3">
                  <c:v>60.505434999999999</c:v>
                </c:pt>
                <c:pt idx="4">
                  <c:v>60.673912999999999</c:v>
                </c:pt>
                <c:pt idx="5">
                  <c:v>60.842390999999999</c:v>
                </c:pt>
                <c:pt idx="6">
                  <c:v>61.010869999999997</c:v>
                </c:pt>
                <c:pt idx="7">
                  <c:v>61.179347999999997</c:v>
                </c:pt>
                <c:pt idx="8">
                  <c:v>61.347825999999998</c:v>
                </c:pt>
                <c:pt idx="9">
                  <c:v>61.516303999999998</c:v>
                </c:pt>
                <c:pt idx="10">
                  <c:v>61.684783000000003</c:v>
                </c:pt>
                <c:pt idx="11">
                  <c:v>61.853261000000003</c:v>
                </c:pt>
                <c:pt idx="12">
                  <c:v>62.021738999999997</c:v>
                </c:pt>
                <c:pt idx="13">
                  <c:v>62.190216999999997</c:v>
                </c:pt>
                <c:pt idx="14">
                  <c:v>62.358696000000002</c:v>
                </c:pt>
                <c:pt idx="15">
                  <c:v>62.527174000000002</c:v>
                </c:pt>
                <c:pt idx="16">
                  <c:v>62.695652000000003</c:v>
                </c:pt>
                <c:pt idx="17">
                  <c:v>62.864130000000003</c:v>
                </c:pt>
                <c:pt idx="18">
                  <c:v>63.032609000000001</c:v>
                </c:pt>
                <c:pt idx="19">
                  <c:v>63.201087000000001</c:v>
                </c:pt>
                <c:pt idx="20">
                  <c:v>63.369565000000001</c:v>
                </c:pt>
                <c:pt idx="21">
                  <c:v>63.538043000000002</c:v>
                </c:pt>
                <c:pt idx="22">
                  <c:v>63.706522</c:v>
                </c:pt>
                <c:pt idx="23">
                  <c:v>63.875</c:v>
                </c:pt>
                <c:pt idx="24">
                  <c:v>64.043477999999993</c:v>
                </c:pt>
                <c:pt idx="25">
                  <c:v>64.211956999999998</c:v>
                </c:pt>
                <c:pt idx="26">
                  <c:v>64.380435000000006</c:v>
                </c:pt>
                <c:pt idx="27">
                  <c:v>64.548912999999999</c:v>
                </c:pt>
                <c:pt idx="28">
                  <c:v>64.717391000000006</c:v>
                </c:pt>
                <c:pt idx="29">
                  <c:v>64.885869999999997</c:v>
                </c:pt>
                <c:pt idx="30">
                  <c:v>65.054348000000005</c:v>
                </c:pt>
                <c:pt idx="31">
                  <c:v>65.222825999999998</c:v>
                </c:pt>
                <c:pt idx="32">
                  <c:v>65.391304000000005</c:v>
                </c:pt>
                <c:pt idx="33">
                  <c:v>65.559782999999996</c:v>
                </c:pt>
                <c:pt idx="34">
                  <c:v>65.728261000000003</c:v>
                </c:pt>
                <c:pt idx="35">
                  <c:v>65.896738999999997</c:v>
                </c:pt>
                <c:pt idx="36">
                  <c:v>66.065217000000004</c:v>
                </c:pt>
                <c:pt idx="37">
                  <c:v>66.233695999999995</c:v>
                </c:pt>
                <c:pt idx="38">
                  <c:v>66.402174000000002</c:v>
                </c:pt>
                <c:pt idx="39">
                  <c:v>66.570651999999995</c:v>
                </c:pt>
                <c:pt idx="40">
                  <c:v>66.739130000000003</c:v>
                </c:pt>
                <c:pt idx="41">
                  <c:v>66.907608999999994</c:v>
                </c:pt>
                <c:pt idx="42">
                  <c:v>67.076087000000001</c:v>
                </c:pt>
                <c:pt idx="43">
                  <c:v>67.244564999999994</c:v>
                </c:pt>
                <c:pt idx="44">
                  <c:v>67.413043000000002</c:v>
                </c:pt>
                <c:pt idx="45">
                  <c:v>67.581522000000007</c:v>
                </c:pt>
                <c:pt idx="46">
                  <c:v>67.75</c:v>
                </c:pt>
                <c:pt idx="47">
                  <c:v>67.918477999999993</c:v>
                </c:pt>
                <c:pt idx="48">
                  <c:v>68.086956999999998</c:v>
                </c:pt>
                <c:pt idx="49">
                  <c:v>68.255435000000006</c:v>
                </c:pt>
                <c:pt idx="50">
                  <c:v>68.423912999999999</c:v>
                </c:pt>
                <c:pt idx="51">
                  <c:v>68.592391000000006</c:v>
                </c:pt>
                <c:pt idx="52">
                  <c:v>68.760869999999997</c:v>
                </c:pt>
                <c:pt idx="53">
                  <c:v>68.929348000000005</c:v>
                </c:pt>
                <c:pt idx="54">
                  <c:v>69.097825999999998</c:v>
                </c:pt>
                <c:pt idx="55">
                  <c:v>69.266304000000005</c:v>
                </c:pt>
                <c:pt idx="56">
                  <c:v>69.434782999999996</c:v>
                </c:pt>
                <c:pt idx="57">
                  <c:v>69.603261000000003</c:v>
                </c:pt>
                <c:pt idx="58">
                  <c:v>69.771738999999997</c:v>
                </c:pt>
                <c:pt idx="59">
                  <c:v>69.940217000000004</c:v>
                </c:pt>
                <c:pt idx="60">
                  <c:v>70.108695999999995</c:v>
                </c:pt>
                <c:pt idx="61">
                  <c:v>70.277174000000002</c:v>
                </c:pt>
                <c:pt idx="62">
                  <c:v>70.445651999999995</c:v>
                </c:pt>
                <c:pt idx="63">
                  <c:v>70.614130000000003</c:v>
                </c:pt>
                <c:pt idx="64">
                  <c:v>70.782608999999994</c:v>
                </c:pt>
                <c:pt idx="65">
                  <c:v>70.951087000000001</c:v>
                </c:pt>
                <c:pt idx="66">
                  <c:v>71.119564999999994</c:v>
                </c:pt>
                <c:pt idx="67">
                  <c:v>71.288043000000002</c:v>
                </c:pt>
                <c:pt idx="68">
                  <c:v>71.456522000000007</c:v>
                </c:pt>
                <c:pt idx="69">
                  <c:v>71.625</c:v>
                </c:pt>
                <c:pt idx="70">
                  <c:v>71.793477999999993</c:v>
                </c:pt>
                <c:pt idx="71">
                  <c:v>71.961956999999998</c:v>
                </c:pt>
                <c:pt idx="72">
                  <c:v>72.130435000000006</c:v>
                </c:pt>
                <c:pt idx="73">
                  <c:v>72.298912999999999</c:v>
                </c:pt>
                <c:pt idx="74">
                  <c:v>72.467391000000006</c:v>
                </c:pt>
                <c:pt idx="75">
                  <c:v>72.635869999999997</c:v>
                </c:pt>
                <c:pt idx="76">
                  <c:v>72.804348000000005</c:v>
                </c:pt>
                <c:pt idx="77">
                  <c:v>72.972825999999998</c:v>
                </c:pt>
                <c:pt idx="78">
                  <c:v>73.141304000000005</c:v>
                </c:pt>
                <c:pt idx="79">
                  <c:v>73.309782999999996</c:v>
                </c:pt>
                <c:pt idx="80">
                  <c:v>73.478261000000003</c:v>
                </c:pt>
                <c:pt idx="81">
                  <c:v>73.646738999999997</c:v>
                </c:pt>
                <c:pt idx="82">
                  <c:v>73.815217000000004</c:v>
                </c:pt>
                <c:pt idx="83">
                  <c:v>73.983695999999995</c:v>
                </c:pt>
                <c:pt idx="84">
                  <c:v>74.152174000000002</c:v>
                </c:pt>
                <c:pt idx="85">
                  <c:v>74.320651999999995</c:v>
                </c:pt>
                <c:pt idx="86">
                  <c:v>74.489130000000003</c:v>
                </c:pt>
                <c:pt idx="87">
                  <c:v>74.657608999999994</c:v>
                </c:pt>
                <c:pt idx="88">
                  <c:v>74.826087000000001</c:v>
                </c:pt>
                <c:pt idx="89">
                  <c:v>74.994564999999994</c:v>
                </c:pt>
                <c:pt idx="90">
                  <c:v>75.163043000000002</c:v>
                </c:pt>
                <c:pt idx="91">
                  <c:v>75.331522000000007</c:v>
                </c:pt>
                <c:pt idx="92">
                  <c:v>75.5</c:v>
                </c:pt>
                <c:pt idx="93">
                  <c:v>75.668477999999993</c:v>
                </c:pt>
                <c:pt idx="94">
                  <c:v>75.836956999999998</c:v>
                </c:pt>
                <c:pt idx="95">
                  <c:v>76.005435000000006</c:v>
                </c:pt>
                <c:pt idx="96">
                  <c:v>76.173912999999999</c:v>
                </c:pt>
                <c:pt idx="97">
                  <c:v>76.342391000000006</c:v>
                </c:pt>
                <c:pt idx="98">
                  <c:v>76.510869999999997</c:v>
                </c:pt>
                <c:pt idx="99">
                  <c:v>76.679348000000005</c:v>
                </c:pt>
                <c:pt idx="100">
                  <c:v>76.847825999999998</c:v>
                </c:pt>
                <c:pt idx="101">
                  <c:v>77.016304000000005</c:v>
                </c:pt>
                <c:pt idx="102">
                  <c:v>77.184782999999996</c:v>
                </c:pt>
                <c:pt idx="103">
                  <c:v>77.353261000000003</c:v>
                </c:pt>
                <c:pt idx="104">
                  <c:v>77.521738999999997</c:v>
                </c:pt>
                <c:pt idx="105">
                  <c:v>77.690217000000004</c:v>
                </c:pt>
                <c:pt idx="106">
                  <c:v>77.858695999999995</c:v>
                </c:pt>
                <c:pt idx="107">
                  <c:v>78.027174000000002</c:v>
                </c:pt>
                <c:pt idx="108">
                  <c:v>78.195651999999995</c:v>
                </c:pt>
                <c:pt idx="109">
                  <c:v>78.364130000000003</c:v>
                </c:pt>
                <c:pt idx="110">
                  <c:v>78.532608999999994</c:v>
                </c:pt>
                <c:pt idx="111">
                  <c:v>78.701087000000001</c:v>
                </c:pt>
                <c:pt idx="112">
                  <c:v>78.869564999999994</c:v>
                </c:pt>
                <c:pt idx="113">
                  <c:v>79.038043000000002</c:v>
                </c:pt>
                <c:pt idx="114">
                  <c:v>79.206522000000007</c:v>
                </c:pt>
                <c:pt idx="115">
                  <c:v>79.375</c:v>
                </c:pt>
                <c:pt idx="116">
                  <c:v>79.543477999999993</c:v>
                </c:pt>
                <c:pt idx="117">
                  <c:v>79.711956999999998</c:v>
                </c:pt>
                <c:pt idx="118">
                  <c:v>79.880435000000006</c:v>
                </c:pt>
                <c:pt idx="119">
                  <c:v>80.048912999999999</c:v>
                </c:pt>
                <c:pt idx="120">
                  <c:v>80.217391000000006</c:v>
                </c:pt>
                <c:pt idx="121">
                  <c:v>80.385869999999997</c:v>
                </c:pt>
                <c:pt idx="122">
                  <c:v>80.554348000000005</c:v>
                </c:pt>
                <c:pt idx="123">
                  <c:v>80.722825999999998</c:v>
                </c:pt>
                <c:pt idx="124">
                  <c:v>80.891304000000005</c:v>
                </c:pt>
                <c:pt idx="125">
                  <c:v>81.059782999999996</c:v>
                </c:pt>
                <c:pt idx="126">
                  <c:v>81.228261000000003</c:v>
                </c:pt>
                <c:pt idx="127">
                  <c:v>81.396738999999997</c:v>
                </c:pt>
                <c:pt idx="128">
                  <c:v>81.565217000000004</c:v>
                </c:pt>
                <c:pt idx="129">
                  <c:v>81.733695999999995</c:v>
                </c:pt>
                <c:pt idx="130">
                  <c:v>81.902174000000002</c:v>
                </c:pt>
                <c:pt idx="131">
                  <c:v>82.070651999999995</c:v>
                </c:pt>
                <c:pt idx="132">
                  <c:v>82.239130000000003</c:v>
                </c:pt>
                <c:pt idx="133">
                  <c:v>82.407608999999994</c:v>
                </c:pt>
                <c:pt idx="134">
                  <c:v>82.576087000000001</c:v>
                </c:pt>
                <c:pt idx="135">
                  <c:v>82.744564999999994</c:v>
                </c:pt>
                <c:pt idx="136">
                  <c:v>82.913043000000002</c:v>
                </c:pt>
                <c:pt idx="137">
                  <c:v>83.081522000000007</c:v>
                </c:pt>
                <c:pt idx="138">
                  <c:v>83.25</c:v>
                </c:pt>
                <c:pt idx="139">
                  <c:v>83.418477999999993</c:v>
                </c:pt>
                <c:pt idx="140">
                  <c:v>83.586956999999998</c:v>
                </c:pt>
                <c:pt idx="141">
                  <c:v>83.755435000000006</c:v>
                </c:pt>
                <c:pt idx="142">
                  <c:v>83.923912999999999</c:v>
                </c:pt>
                <c:pt idx="143">
                  <c:v>84.092391000000006</c:v>
                </c:pt>
                <c:pt idx="144">
                  <c:v>84.260869999999997</c:v>
                </c:pt>
                <c:pt idx="145">
                  <c:v>84.429348000000005</c:v>
                </c:pt>
                <c:pt idx="146">
                  <c:v>84.597825999999998</c:v>
                </c:pt>
                <c:pt idx="147">
                  <c:v>84.766304000000005</c:v>
                </c:pt>
                <c:pt idx="148">
                  <c:v>84.934782999999996</c:v>
                </c:pt>
                <c:pt idx="149">
                  <c:v>85.103261000000003</c:v>
                </c:pt>
                <c:pt idx="150">
                  <c:v>85.271738999999997</c:v>
                </c:pt>
                <c:pt idx="151">
                  <c:v>85.440217000000004</c:v>
                </c:pt>
                <c:pt idx="152">
                  <c:v>85.608695999999995</c:v>
                </c:pt>
                <c:pt idx="153">
                  <c:v>85.777174000000002</c:v>
                </c:pt>
                <c:pt idx="154">
                  <c:v>85.945651999999995</c:v>
                </c:pt>
                <c:pt idx="155">
                  <c:v>86.114130000000003</c:v>
                </c:pt>
                <c:pt idx="156">
                  <c:v>86.282608999999994</c:v>
                </c:pt>
                <c:pt idx="157">
                  <c:v>86.451087000000001</c:v>
                </c:pt>
                <c:pt idx="158">
                  <c:v>86.619564999999994</c:v>
                </c:pt>
                <c:pt idx="159">
                  <c:v>86.788043000000002</c:v>
                </c:pt>
                <c:pt idx="160">
                  <c:v>86.956522000000007</c:v>
                </c:pt>
                <c:pt idx="161">
                  <c:v>87.125</c:v>
                </c:pt>
                <c:pt idx="162">
                  <c:v>87.293477999999993</c:v>
                </c:pt>
                <c:pt idx="163">
                  <c:v>87.461956999999998</c:v>
                </c:pt>
                <c:pt idx="164">
                  <c:v>87.630435000000006</c:v>
                </c:pt>
                <c:pt idx="165">
                  <c:v>87.798912999999999</c:v>
                </c:pt>
                <c:pt idx="166">
                  <c:v>87.967391000000006</c:v>
                </c:pt>
                <c:pt idx="167">
                  <c:v>88.135869999999997</c:v>
                </c:pt>
                <c:pt idx="168">
                  <c:v>88.304348000000005</c:v>
                </c:pt>
                <c:pt idx="169">
                  <c:v>88.472825999999998</c:v>
                </c:pt>
                <c:pt idx="170">
                  <c:v>88.641304000000005</c:v>
                </c:pt>
                <c:pt idx="171">
                  <c:v>88.809782999999996</c:v>
                </c:pt>
                <c:pt idx="172">
                  <c:v>88.978261000000003</c:v>
                </c:pt>
                <c:pt idx="173">
                  <c:v>89.146738999999997</c:v>
                </c:pt>
                <c:pt idx="174">
                  <c:v>89.315217000000004</c:v>
                </c:pt>
                <c:pt idx="175">
                  <c:v>89.483695999999995</c:v>
                </c:pt>
                <c:pt idx="176">
                  <c:v>89.652174000000002</c:v>
                </c:pt>
                <c:pt idx="177">
                  <c:v>89.820651999999995</c:v>
                </c:pt>
                <c:pt idx="178">
                  <c:v>89.989130000000003</c:v>
                </c:pt>
                <c:pt idx="179">
                  <c:v>90.157608999999994</c:v>
                </c:pt>
                <c:pt idx="180">
                  <c:v>90.326087000000001</c:v>
                </c:pt>
                <c:pt idx="181">
                  <c:v>90.494564999999994</c:v>
                </c:pt>
                <c:pt idx="182">
                  <c:v>90.663043000000002</c:v>
                </c:pt>
                <c:pt idx="183">
                  <c:v>90.831522000000007</c:v>
                </c:pt>
                <c:pt idx="184">
                  <c:v>91</c:v>
                </c:pt>
              </c:numCache>
            </c:numRef>
          </c:xVal>
          <c:yVal>
            <c:numRef>
              <c:f>Sheet2!$B$2:$B$186</c:f>
              <c:numCache>
                <c:formatCode>0.00E+00</c:formatCode>
                <c:ptCount val="185"/>
                <c:pt idx="0">
                  <c:v>2.84247E-10</c:v>
                </c:pt>
                <c:pt idx="1">
                  <c:v>1.2213700000000001E-9</c:v>
                </c:pt>
                <c:pt idx="2">
                  <c:v>2.1584900000000001E-9</c:v>
                </c:pt>
                <c:pt idx="3">
                  <c:v>3.0956099999999998E-9</c:v>
                </c:pt>
                <c:pt idx="4">
                  <c:v>4.0327300000000004E-9</c:v>
                </c:pt>
                <c:pt idx="5">
                  <c:v>4.9698500000000002E-9</c:v>
                </c:pt>
                <c:pt idx="6">
                  <c:v>6.8573499999999997E-9</c:v>
                </c:pt>
                <c:pt idx="7">
                  <c:v>2.2525300000000001E-8</c:v>
                </c:pt>
                <c:pt idx="8">
                  <c:v>3.81933E-8</c:v>
                </c:pt>
                <c:pt idx="9">
                  <c:v>5.3861199999999999E-8</c:v>
                </c:pt>
                <c:pt idx="10">
                  <c:v>6.9529199999999998E-8</c:v>
                </c:pt>
                <c:pt idx="11">
                  <c:v>8.5197099999999997E-8</c:v>
                </c:pt>
                <c:pt idx="12">
                  <c:v>1.2655500000000001E-7</c:v>
                </c:pt>
                <c:pt idx="13">
                  <c:v>3.4131700000000001E-7</c:v>
                </c:pt>
                <c:pt idx="14">
                  <c:v>5.5607900000000001E-7</c:v>
                </c:pt>
                <c:pt idx="15">
                  <c:v>7.7084099999999996E-7</c:v>
                </c:pt>
                <c:pt idx="16">
                  <c:v>9.8560300000000001E-7</c:v>
                </c:pt>
                <c:pt idx="17">
                  <c:v>1.20037E-6</c:v>
                </c:pt>
                <c:pt idx="18">
                  <c:v>1.84037E-6</c:v>
                </c:pt>
                <c:pt idx="19">
                  <c:v>4.2522200000000003E-6</c:v>
                </c:pt>
                <c:pt idx="20">
                  <c:v>6.6640799999999997E-6</c:v>
                </c:pt>
                <c:pt idx="21">
                  <c:v>9.0759299999999993E-6</c:v>
                </c:pt>
                <c:pt idx="22">
                  <c:v>1.14878E-5</c:v>
                </c:pt>
                <c:pt idx="23">
                  <c:v>1.38996E-5</c:v>
                </c:pt>
                <c:pt idx="24">
                  <c:v>2.1411199999999999E-5</c:v>
                </c:pt>
                <c:pt idx="25">
                  <c:v>4.3584400000000002E-5</c:v>
                </c:pt>
                <c:pt idx="26">
                  <c:v>6.5757699999999996E-5</c:v>
                </c:pt>
                <c:pt idx="27">
                  <c:v>8.7930900000000002E-5</c:v>
                </c:pt>
                <c:pt idx="28" formatCode="General">
                  <c:v>1.10104E-4</c:v>
                </c:pt>
                <c:pt idx="29" formatCode="General">
                  <c:v>1.3227700000000001E-4</c:v>
                </c:pt>
                <c:pt idx="30" formatCode="General">
                  <c:v>2.0107E-4</c:v>
                </c:pt>
                <c:pt idx="31" formatCode="General">
                  <c:v>3.6776199999999999E-4</c:v>
                </c:pt>
                <c:pt idx="32" formatCode="General">
                  <c:v>5.3445499999999998E-4</c:v>
                </c:pt>
                <c:pt idx="33" formatCode="General">
                  <c:v>7.0114699999999995E-4</c:v>
                </c:pt>
                <c:pt idx="34" formatCode="General">
                  <c:v>8.6783900000000002E-4</c:v>
                </c:pt>
                <c:pt idx="35" formatCode="General">
                  <c:v>1.0345300000000001E-3</c:v>
                </c:pt>
                <c:pt idx="36" formatCode="General">
                  <c:v>1.53279E-3</c:v>
                </c:pt>
                <c:pt idx="37" formatCode="General">
                  <c:v>2.5560299999999999E-3</c:v>
                </c:pt>
                <c:pt idx="38" formatCode="General">
                  <c:v>3.5792799999999998E-3</c:v>
                </c:pt>
                <c:pt idx="39" formatCode="General">
                  <c:v>4.6025199999999997E-3</c:v>
                </c:pt>
                <c:pt idx="40" formatCode="General">
                  <c:v>5.6257599999999996E-3</c:v>
                </c:pt>
                <c:pt idx="41" formatCode="General">
                  <c:v>6.6490000000000004E-3</c:v>
                </c:pt>
                <c:pt idx="42" formatCode="General">
                  <c:v>9.5217700000000006E-3</c:v>
                </c:pt>
                <c:pt idx="43" formatCode="General">
                  <c:v>1.46404E-2</c:v>
                </c:pt>
                <c:pt idx="44" formatCode="General">
                  <c:v>1.9758999999999999E-2</c:v>
                </c:pt>
                <c:pt idx="45" formatCode="General">
                  <c:v>2.48776E-2</c:v>
                </c:pt>
                <c:pt idx="46" formatCode="General">
                  <c:v>2.9996200000000001E-2</c:v>
                </c:pt>
                <c:pt idx="47" formatCode="General">
                  <c:v>3.5114899999999998E-2</c:v>
                </c:pt>
                <c:pt idx="48" formatCode="General">
                  <c:v>4.8331199999999998E-2</c:v>
                </c:pt>
                <c:pt idx="49" formatCode="General">
                  <c:v>6.9139199999999998E-2</c:v>
                </c:pt>
                <c:pt idx="50" formatCode="General">
                  <c:v>8.9947200000000005E-2</c:v>
                </c:pt>
                <c:pt idx="51" formatCode="General">
                  <c:v>0.11075500000000001</c:v>
                </c:pt>
                <c:pt idx="52" formatCode="General">
                  <c:v>0.13156300000000001</c:v>
                </c:pt>
                <c:pt idx="53" formatCode="General">
                  <c:v>0.15237100000000001</c:v>
                </c:pt>
                <c:pt idx="54" formatCode="General">
                  <c:v>0.20085</c:v>
                </c:pt>
                <c:pt idx="55" formatCode="General">
                  <c:v>0.26931300000000002</c:v>
                </c:pt>
                <c:pt idx="56" formatCode="General">
                  <c:v>0.33777600000000002</c:v>
                </c:pt>
                <c:pt idx="57" formatCode="General">
                  <c:v>0.40623900000000002</c:v>
                </c:pt>
                <c:pt idx="58" formatCode="General">
                  <c:v>0.47470299999999999</c:v>
                </c:pt>
                <c:pt idx="59" formatCode="General">
                  <c:v>0.54316600000000004</c:v>
                </c:pt>
                <c:pt idx="60" formatCode="General">
                  <c:v>0.68436300000000005</c:v>
                </c:pt>
                <c:pt idx="61" formatCode="General">
                  <c:v>0.865564</c:v>
                </c:pt>
                <c:pt idx="62" formatCode="General">
                  <c:v>1.0467599999999999</c:v>
                </c:pt>
                <c:pt idx="63" formatCode="General">
                  <c:v>1.22797</c:v>
                </c:pt>
                <c:pt idx="64" formatCode="General">
                  <c:v>1.40917</c:v>
                </c:pt>
                <c:pt idx="65" formatCode="General">
                  <c:v>1.5903700000000001</c:v>
                </c:pt>
                <c:pt idx="66" formatCode="General">
                  <c:v>1.9140299999999999</c:v>
                </c:pt>
                <c:pt idx="67" formatCode="General">
                  <c:v>2.2959700000000001</c:v>
                </c:pt>
                <c:pt idx="68" formatCode="General">
                  <c:v>2.6779199999999999</c:v>
                </c:pt>
                <c:pt idx="69" formatCode="General">
                  <c:v>3.05986</c:v>
                </c:pt>
                <c:pt idx="70" formatCode="General">
                  <c:v>3.4418099999999998</c:v>
                </c:pt>
                <c:pt idx="71" formatCode="General">
                  <c:v>3.82375</c:v>
                </c:pt>
                <c:pt idx="72" formatCode="General">
                  <c:v>4.3976100000000002</c:v>
                </c:pt>
                <c:pt idx="73" formatCode="General">
                  <c:v>5.0274599999999996</c:v>
                </c:pt>
                <c:pt idx="74" formatCode="General">
                  <c:v>5.6573000000000002</c:v>
                </c:pt>
                <c:pt idx="75" formatCode="General">
                  <c:v>6.28714</c:v>
                </c:pt>
                <c:pt idx="76" formatCode="General">
                  <c:v>6.9169799999999997</c:v>
                </c:pt>
                <c:pt idx="77" formatCode="General">
                  <c:v>7.5468200000000003</c:v>
                </c:pt>
                <c:pt idx="78" formatCode="General">
                  <c:v>8.3053399999999993</c:v>
                </c:pt>
                <c:pt idx="79" formatCode="General">
                  <c:v>9.0886099999999992</c:v>
                </c:pt>
                <c:pt idx="80" formatCode="General">
                  <c:v>9.8718699999999995</c:v>
                </c:pt>
                <c:pt idx="81" formatCode="General">
                  <c:v>10.655099999999999</c:v>
                </c:pt>
                <c:pt idx="82" formatCode="General">
                  <c:v>11.4384</c:v>
                </c:pt>
                <c:pt idx="83" formatCode="General">
                  <c:v>12.2217</c:v>
                </c:pt>
                <c:pt idx="84" formatCode="General">
                  <c:v>12.8993</c:v>
                </c:pt>
                <c:pt idx="85" formatCode="General">
                  <c:v>13.5655</c:v>
                </c:pt>
                <c:pt idx="86" formatCode="General">
                  <c:v>14.2318</c:v>
                </c:pt>
                <c:pt idx="87" formatCode="General">
                  <c:v>14.898099999999999</c:v>
                </c:pt>
                <c:pt idx="88" formatCode="General">
                  <c:v>15.564299999999999</c:v>
                </c:pt>
                <c:pt idx="89" formatCode="General">
                  <c:v>16.230599999999999</c:v>
                </c:pt>
                <c:pt idx="90" formatCode="General">
                  <c:v>16.480699999999999</c:v>
                </c:pt>
                <c:pt idx="91" formatCode="General">
                  <c:v>16.716999999999999</c:v>
                </c:pt>
                <c:pt idx="92" formatCode="General">
                  <c:v>16.953299999999999</c:v>
                </c:pt>
                <c:pt idx="93" formatCode="General">
                  <c:v>17.189499999999999</c:v>
                </c:pt>
                <c:pt idx="94" formatCode="General">
                  <c:v>17.425799999999999</c:v>
                </c:pt>
                <c:pt idx="95" formatCode="General">
                  <c:v>17.644100000000002</c:v>
                </c:pt>
                <c:pt idx="96" formatCode="General">
                  <c:v>17.325500000000002</c:v>
                </c:pt>
                <c:pt idx="97" formatCode="General">
                  <c:v>17.006900000000002</c:v>
                </c:pt>
                <c:pt idx="98" formatCode="General">
                  <c:v>16.688300000000002</c:v>
                </c:pt>
                <c:pt idx="99" formatCode="General">
                  <c:v>16.369700000000002</c:v>
                </c:pt>
                <c:pt idx="100" formatCode="General">
                  <c:v>16.051100000000002</c:v>
                </c:pt>
                <c:pt idx="101" formatCode="General">
                  <c:v>15.694900000000001</c:v>
                </c:pt>
                <c:pt idx="102" formatCode="General">
                  <c:v>14.988200000000001</c:v>
                </c:pt>
                <c:pt idx="103" formatCode="General">
                  <c:v>14.281499999999999</c:v>
                </c:pt>
                <c:pt idx="104" formatCode="General">
                  <c:v>13.5749</c:v>
                </c:pt>
                <c:pt idx="105" formatCode="General">
                  <c:v>12.8682</c:v>
                </c:pt>
                <c:pt idx="106" formatCode="General">
                  <c:v>12.1615</c:v>
                </c:pt>
                <c:pt idx="107" formatCode="General">
                  <c:v>11.444100000000001</c:v>
                </c:pt>
                <c:pt idx="108" formatCode="General">
                  <c:v>10.6708</c:v>
                </c:pt>
                <c:pt idx="109" formatCode="General">
                  <c:v>9.8974499999999992</c:v>
                </c:pt>
                <c:pt idx="110" formatCode="General">
                  <c:v>9.1241299999999992</c:v>
                </c:pt>
                <c:pt idx="111" formatCode="General">
                  <c:v>8.3508200000000006</c:v>
                </c:pt>
                <c:pt idx="112" formatCode="General">
                  <c:v>7.5774999999999997</c:v>
                </c:pt>
                <c:pt idx="113" formatCode="General">
                  <c:v>6.8449499999999999</c:v>
                </c:pt>
                <c:pt idx="114" formatCode="General">
                  <c:v>6.2521699999999996</c:v>
                </c:pt>
                <c:pt idx="115" formatCode="General">
                  <c:v>5.6593900000000001</c:v>
                </c:pt>
                <c:pt idx="116" formatCode="General">
                  <c:v>5.0666099999999998</c:v>
                </c:pt>
                <c:pt idx="117" formatCode="General">
                  <c:v>4.4738300000000004</c:v>
                </c:pt>
                <c:pt idx="118" formatCode="General">
                  <c:v>3.8810500000000001</c:v>
                </c:pt>
                <c:pt idx="119" formatCode="General">
                  <c:v>3.36009</c:v>
                </c:pt>
                <c:pt idx="120" formatCode="General">
                  <c:v>3.0146999999999999</c:v>
                </c:pt>
                <c:pt idx="121" formatCode="General">
                  <c:v>2.6693099999999998</c:v>
                </c:pt>
                <c:pt idx="122" formatCode="General">
                  <c:v>2.3239200000000002</c:v>
                </c:pt>
                <c:pt idx="123" formatCode="General">
                  <c:v>1.9785299999999999</c:v>
                </c:pt>
                <c:pt idx="124" formatCode="General">
                  <c:v>1.63314</c:v>
                </c:pt>
                <c:pt idx="125" formatCode="General">
                  <c:v>1.3542400000000001</c:v>
                </c:pt>
                <c:pt idx="126" formatCode="General">
                  <c:v>1.1962299999999999</c:v>
                </c:pt>
                <c:pt idx="127" formatCode="General">
                  <c:v>1.0382199999999999</c:v>
                </c:pt>
                <c:pt idx="128" formatCode="General">
                  <c:v>0.88021199999999999</c:v>
                </c:pt>
                <c:pt idx="129" formatCode="General">
                  <c:v>0.72220300000000004</c:v>
                </c:pt>
                <c:pt idx="130" formatCode="General">
                  <c:v>0.564195</c:v>
                </c:pt>
                <c:pt idx="131" formatCode="General">
                  <c:v>0.44825900000000002</c:v>
                </c:pt>
                <c:pt idx="132" formatCode="General">
                  <c:v>0.39057999999999998</c:v>
                </c:pt>
                <c:pt idx="133" formatCode="General">
                  <c:v>0.33289999999999997</c:v>
                </c:pt>
                <c:pt idx="134" formatCode="General">
                  <c:v>0.27522000000000002</c:v>
                </c:pt>
                <c:pt idx="135" formatCode="General">
                  <c:v>0.21754000000000001</c:v>
                </c:pt>
                <c:pt idx="136" formatCode="General">
                  <c:v>0.15986</c:v>
                </c:pt>
                <c:pt idx="137" formatCode="General">
                  <c:v>0.12188499999999999</c:v>
                </c:pt>
                <c:pt idx="138" formatCode="General">
                  <c:v>0.10492799999999999</c:v>
                </c:pt>
                <c:pt idx="139" formatCode="General">
                  <c:v>8.7971400000000005E-2</c:v>
                </c:pt>
                <c:pt idx="140" formatCode="General">
                  <c:v>7.1014599999999997E-2</c:v>
                </c:pt>
                <c:pt idx="141" formatCode="General">
                  <c:v>5.4057800000000003E-2</c:v>
                </c:pt>
                <c:pt idx="142" formatCode="General">
                  <c:v>3.7101000000000002E-2</c:v>
                </c:pt>
                <c:pt idx="143" formatCode="General">
                  <c:v>2.72289E-2</c:v>
                </c:pt>
                <c:pt idx="144" formatCode="General">
                  <c:v>2.3191199999999999E-2</c:v>
                </c:pt>
                <c:pt idx="145" formatCode="General">
                  <c:v>1.91535E-2</c:v>
                </c:pt>
                <c:pt idx="146" formatCode="General">
                  <c:v>1.51158E-2</c:v>
                </c:pt>
                <c:pt idx="147" formatCode="General">
                  <c:v>1.10781E-2</c:v>
                </c:pt>
                <c:pt idx="148" formatCode="General">
                  <c:v>7.0403499999999999E-3</c:v>
                </c:pt>
                <c:pt idx="149" formatCode="General">
                  <c:v>4.99826E-3</c:v>
                </c:pt>
                <c:pt idx="150" formatCode="General">
                  <c:v>4.2165500000000003E-3</c:v>
                </c:pt>
                <c:pt idx="151" formatCode="General">
                  <c:v>3.4348400000000002E-3</c:v>
                </c:pt>
                <c:pt idx="152" formatCode="General">
                  <c:v>2.6531300000000001E-3</c:v>
                </c:pt>
                <c:pt idx="153" formatCode="General">
                  <c:v>1.8714199999999999E-3</c:v>
                </c:pt>
                <c:pt idx="154" formatCode="General">
                  <c:v>1.08971E-3</c:v>
                </c:pt>
                <c:pt idx="155" formatCode="General">
                  <c:v>7.5397400000000003E-4</c:v>
                </c:pt>
                <c:pt idx="156" formatCode="General">
                  <c:v>6.3060099999999995E-4</c:v>
                </c:pt>
                <c:pt idx="157" formatCode="General">
                  <c:v>5.0722699999999996E-4</c:v>
                </c:pt>
                <c:pt idx="158" formatCode="General">
                  <c:v>3.8385399999999999E-4</c:v>
                </c:pt>
                <c:pt idx="159" formatCode="General">
                  <c:v>2.6048E-4</c:v>
                </c:pt>
                <c:pt idx="160" formatCode="General">
                  <c:v>1.37107E-4</c:v>
                </c:pt>
                <c:pt idx="161">
                  <c:v>9.3469399999999997E-5</c:v>
                </c:pt>
                <c:pt idx="162">
                  <c:v>7.7566100000000003E-5</c:v>
                </c:pt>
                <c:pt idx="163">
                  <c:v>6.1662900000000002E-5</c:v>
                </c:pt>
                <c:pt idx="164">
                  <c:v>4.5759700000000002E-5</c:v>
                </c:pt>
                <c:pt idx="165">
                  <c:v>2.9856400000000001E-5</c:v>
                </c:pt>
                <c:pt idx="166">
                  <c:v>1.3953200000000001E-5</c:v>
                </c:pt>
                <c:pt idx="167">
                  <c:v>9.5230399999999995E-6</c:v>
                </c:pt>
                <c:pt idx="168">
                  <c:v>7.8463899999999993E-6</c:v>
                </c:pt>
                <c:pt idx="169">
                  <c:v>6.1697499999999997E-6</c:v>
                </c:pt>
                <c:pt idx="170">
                  <c:v>4.4931000000000002E-6</c:v>
                </c:pt>
                <c:pt idx="171">
                  <c:v>2.8164599999999998E-6</c:v>
                </c:pt>
                <c:pt idx="172">
                  <c:v>1.1398099999999999E-6</c:v>
                </c:pt>
                <c:pt idx="173">
                  <c:v>7.9741899999999998E-7</c:v>
                </c:pt>
                <c:pt idx="174">
                  <c:v>6.5269399999999995E-7</c:v>
                </c:pt>
                <c:pt idx="175">
                  <c:v>5.0796900000000004E-7</c:v>
                </c:pt>
                <c:pt idx="176">
                  <c:v>3.6324299999999999E-7</c:v>
                </c:pt>
                <c:pt idx="177">
                  <c:v>2.18518E-7</c:v>
                </c:pt>
                <c:pt idx="178">
                  <c:v>7.3792500000000004E-8</c:v>
                </c:pt>
                <c:pt idx="179">
                  <c:v>5.4879499999999999E-8</c:v>
                </c:pt>
                <c:pt idx="180">
                  <c:v>4.4643200000000002E-8</c:v>
                </c:pt>
                <c:pt idx="181">
                  <c:v>3.4406800000000001E-8</c:v>
                </c:pt>
                <c:pt idx="182">
                  <c:v>2.4170500000000001E-8</c:v>
                </c:pt>
                <c:pt idx="183">
                  <c:v>1.39341E-8</c:v>
                </c:pt>
                <c:pt idx="184">
                  <c:v>3.69782E-9</c:v>
                </c:pt>
              </c:numCache>
            </c:numRef>
          </c:yVal>
          <c:smooth val="1"/>
        </c:ser>
        <c:ser>
          <c:idx val="1"/>
          <c:order val="1"/>
          <c:tx>
            <c:v>17 MeV/u</c:v>
          </c:tx>
          <c:marker>
            <c:symbol val="none"/>
          </c:marker>
          <c:dPt>
            <c:idx val="86"/>
            <c:bubble3D val="0"/>
          </c:dPt>
          <c:xVal>
            <c:numRef>
              <c:f>Sheet2!$D$2:$D$186</c:f>
              <c:numCache>
                <c:formatCode>General</c:formatCode>
                <c:ptCount val="185"/>
                <c:pt idx="0">
                  <c:v>61</c:v>
                </c:pt>
                <c:pt idx="1">
                  <c:v>61.168478</c:v>
                </c:pt>
                <c:pt idx="2">
                  <c:v>61.336956999999998</c:v>
                </c:pt>
                <c:pt idx="3">
                  <c:v>61.505434999999999</c:v>
                </c:pt>
                <c:pt idx="4">
                  <c:v>61.673912999999999</c:v>
                </c:pt>
                <c:pt idx="5">
                  <c:v>61.842390999999999</c:v>
                </c:pt>
                <c:pt idx="6">
                  <c:v>62.010869999999997</c:v>
                </c:pt>
                <c:pt idx="7">
                  <c:v>62.179347999999997</c:v>
                </c:pt>
                <c:pt idx="8">
                  <c:v>62.347825999999998</c:v>
                </c:pt>
                <c:pt idx="9">
                  <c:v>62.516303999999998</c:v>
                </c:pt>
                <c:pt idx="10">
                  <c:v>62.684783000000003</c:v>
                </c:pt>
                <c:pt idx="11">
                  <c:v>62.853261000000003</c:v>
                </c:pt>
                <c:pt idx="12">
                  <c:v>63.021738999999997</c:v>
                </c:pt>
                <c:pt idx="13">
                  <c:v>63.190216999999997</c:v>
                </c:pt>
                <c:pt idx="14">
                  <c:v>63.358696000000002</c:v>
                </c:pt>
                <c:pt idx="15">
                  <c:v>63.527174000000002</c:v>
                </c:pt>
                <c:pt idx="16">
                  <c:v>63.695652000000003</c:v>
                </c:pt>
                <c:pt idx="17">
                  <c:v>63.864130000000003</c:v>
                </c:pt>
                <c:pt idx="18">
                  <c:v>64.032608999999994</c:v>
                </c:pt>
                <c:pt idx="19">
                  <c:v>64.201087000000001</c:v>
                </c:pt>
                <c:pt idx="20">
                  <c:v>64.369564999999994</c:v>
                </c:pt>
                <c:pt idx="21">
                  <c:v>64.538043000000002</c:v>
                </c:pt>
                <c:pt idx="22">
                  <c:v>64.706522000000007</c:v>
                </c:pt>
                <c:pt idx="23">
                  <c:v>64.875</c:v>
                </c:pt>
                <c:pt idx="24">
                  <c:v>65.043477999999993</c:v>
                </c:pt>
                <c:pt idx="25">
                  <c:v>65.211956999999998</c:v>
                </c:pt>
                <c:pt idx="26">
                  <c:v>65.380435000000006</c:v>
                </c:pt>
                <c:pt idx="27">
                  <c:v>65.548912999999999</c:v>
                </c:pt>
                <c:pt idx="28">
                  <c:v>65.717391000000006</c:v>
                </c:pt>
                <c:pt idx="29">
                  <c:v>65.885869999999997</c:v>
                </c:pt>
                <c:pt idx="30">
                  <c:v>66.054348000000005</c:v>
                </c:pt>
                <c:pt idx="31">
                  <c:v>66.222825999999998</c:v>
                </c:pt>
                <c:pt idx="32">
                  <c:v>66.391304000000005</c:v>
                </c:pt>
                <c:pt idx="33">
                  <c:v>66.559782999999996</c:v>
                </c:pt>
                <c:pt idx="34">
                  <c:v>66.728261000000003</c:v>
                </c:pt>
                <c:pt idx="35">
                  <c:v>66.896738999999997</c:v>
                </c:pt>
                <c:pt idx="36">
                  <c:v>67.065217000000004</c:v>
                </c:pt>
                <c:pt idx="37">
                  <c:v>67.233695999999995</c:v>
                </c:pt>
                <c:pt idx="38">
                  <c:v>67.402174000000002</c:v>
                </c:pt>
                <c:pt idx="39">
                  <c:v>67.570651999999995</c:v>
                </c:pt>
                <c:pt idx="40">
                  <c:v>67.739130000000003</c:v>
                </c:pt>
                <c:pt idx="41">
                  <c:v>67.907608999999994</c:v>
                </c:pt>
                <c:pt idx="42">
                  <c:v>68.076087000000001</c:v>
                </c:pt>
                <c:pt idx="43">
                  <c:v>68.244564999999994</c:v>
                </c:pt>
                <c:pt idx="44">
                  <c:v>68.413043000000002</c:v>
                </c:pt>
                <c:pt idx="45">
                  <c:v>68.581522000000007</c:v>
                </c:pt>
                <c:pt idx="46">
                  <c:v>68.75</c:v>
                </c:pt>
                <c:pt idx="47">
                  <c:v>68.918477999999993</c:v>
                </c:pt>
                <c:pt idx="48">
                  <c:v>69.086956999999998</c:v>
                </c:pt>
                <c:pt idx="49">
                  <c:v>69.255435000000006</c:v>
                </c:pt>
                <c:pt idx="50">
                  <c:v>69.423912999999999</c:v>
                </c:pt>
                <c:pt idx="51">
                  <c:v>69.592391000000006</c:v>
                </c:pt>
                <c:pt idx="52">
                  <c:v>69.760869999999997</c:v>
                </c:pt>
                <c:pt idx="53">
                  <c:v>69.929348000000005</c:v>
                </c:pt>
                <c:pt idx="54">
                  <c:v>70.097825999999998</c:v>
                </c:pt>
                <c:pt idx="55">
                  <c:v>70.266304000000005</c:v>
                </c:pt>
                <c:pt idx="56">
                  <c:v>70.434782999999996</c:v>
                </c:pt>
                <c:pt idx="57">
                  <c:v>70.603261000000003</c:v>
                </c:pt>
                <c:pt idx="58">
                  <c:v>70.771738999999997</c:v>
                </c:pt>
                <c:pt idx="59">
                  <c:v>70.940217000000004</c:v>
                </c:pt>
                <c:pt idx="60">
                  <c:v>71.108695999999995</c:v>
                </c:pt>
                <c:pt idx="61">
                  <c:v>71.277174000000002</c:v>
                </c:pt>
                <c:pt idx="62">
                  <c:v>71.445651999999995</c:v>
                </c:pt>
                <c:pt idx="63">
                  <c:v>71.614130000000003</c:v>
                </c:pt>
                <c:pt idx="64">
                  <c:v>71.782608999999994</c:v>
                </c:pt>
                <c:pt idx="65">
                  <c:v>71.951087000000001</c:v>
                </c:pt>
                <c:pt idx="66">
                  <c:v>72.119564999999994</c:v>
                </c:pt>
                <c:pt idx="67">
                  <c:v>72.288043000000002</c:v>
                </c:pt>
                <c:pt idx="68">
                  <c:v>72.456522000000007</c:v>
                </c:pt>
                <c:pt idx="69">
                  <c:v>72.625</c:v>
                </c:pt>
                <c:pt idx="70">
                  <c:v>72.793477999999993</c:v>
                </c:pt>
                <c:pt idx="71">
                  <c:v>72.961956999999998</c:v>
                </c:pt>
                <c:pt idx="72">
                  <c:v>73.130435000000006</c:v>
                </c:pt>
                <c:pt idx="73">
                  <c:v>73.298912999999999</c:v>
                </c:pt>
                <c:pt idx="74">
                  <c:v>73.467391000000006</c:v>
                </c:pt>
                <c:pt idx="75">
                  <c:v>73.635869999999997</c:v>
                </c:pt>
                <c:pt idx="76">
                  <c:v>73.804348000000005</c:v>
                </c:pt>
                <c:pt idx="77">
                  <c:v>73.972825999999998</c:v>
                </c:pt>
                <c:pt idx="78">
                  <c:v>74.141304000000005</c:v>
                </c:pt>
                <c:pt idx="79">
                  <c:v>74.309782999999996</c:v>
                </c:pt>
                <c:pt idx="80">
                  <c:v>74.478261000000003</c:v>
                </c:pt>
                <c:pt idx="81">
                  <c:v>74.646738999999997</c:v>
                </c:pt>
                <c:pt idx="82">
                  <c:v>74.815217000000004</c:v>
                </c:pt>
                <c:pt idx="83">
                  <c:v>74.983695999999995</c:v>
                </c:pt>
                <c:pt idx="84">
                  <c:v>75.152174000000002</c:v>
                </c:pt>
                <c:pt idx="85">
                  <c:v>75.320651999999995</c:v>
                </c:pt>
                <c:pt idx="86">
                  <c:v>75.489130000000003</c:v>
                </c:pt>
                <c:pt idx="87">
                  <c:v>75.657608999999994</c:v>
                </c:pt>
                <c:pt idx="88">
                  <c:v>75.826087000000001</c:v>
                </c:pt>
                <c:pt idx="89">
                  <c:v>75.994564999999994</c:v>
                </c:pt>
                <c:pt idx="90">
                  <c:v>76.163043000000002</c:v>
                </c:pt>
                <c:pt idx="91">
                  <c:v>76.331522000000007</c:v>
                </c:pt>
                <c:pt idx="92">
                  <c:v>76.5</c:v>
                </c:pt>
                <c:pt idx="93">
                  <c:v>76.668477999999993</c:v>
                </c:pt>
                <c:pt idx="94">
                  <c:v>76.836956999999998</c:v>
                </c:pt>
                <c:pt idx="95">
                  <c:v>77.005435000000006</c:v>
                </c:pt>
                <c:pt idx="96">
                  <c:v>77.173912999999999</c:v>
                </c:pt>
                <c:pt idx="97">
                  <c:v>77.342391000000006</c:v>
                </c:pt>
                <c:pt idx="98">
                  <c:v>77.510869999999997</c:v>
                </c:pt>
                <c:pt idx="99">
                  <c:v>77.679348000000005</c:v>
                </c:pt>
                <c:pt idx="100">
                  <c:v>77.847825999999998</c:v>
                </c:pt>
                <c:pt idx="101">
                  <c:v>78.016304000000005</c:v>
                </c:pt>
                <c:pt idx="102">
                  <c:v>78.184782999999996</c:v>
                </c:pt>
                <c:pt idx="103">
                  <c:v>78.353261000000003</c:v>
                </c:pt>
                <c:pt idx="104">
                  <c:v>78.521738999999997</c:v>
                </c:pt>
                <c:pt idx="105">
                  <c:v>78.690217000000004</c:v>
                </c:pt>
                <c:pt idx="106">
                  <c:v>78.858695999999995</c:v>
                </c:pt>
                <c:pt idx="107">
                  <c:v>79.027174000000002</c:v>
                </c:pt>
                <c:pt idx="108">
                  <c:v>79.195651999999995</c:v>
                </c:pt>
                <c:pt idx="109">
                  <c:v>79.364130000000003</c:v>
                </c:pt>
                <c:pt idx="110">
                  <c:v>79.532608999999994</c:v>
                </c:pt>
                <c:pt idx="111">
                  <c:v>79.701087000000001</c:v>
                </c:pt>
                <c:pt idx="112">
                  <c:v>79.869564999999994</c:v>
                </c:pt>
                <c:pt idx="113">
                  <c:v>80.038043000000002</c:v>
                </c:pt>
                <c:pt idx="114">
                  <c:v>80.206522000000007</c:v>
                </c:pt>
                <c:pt idx="115">
                  <c:v>80.375</c:v>
                </c:pt>
                <c:pt idx="116">
                  <c:v>80.543477999999993</c:v>
                </c:pt>
                <c:pt idx="117">
                  <c:v>80.711956999999998</c:v>
                </c:pt>
                <c:pt idx="118">
                  <c:v>80.880435000000006</c:v>
                </c:pt>
                <c:pt idx="119">
                  <c:v>81.048912999999999</c:v>
                </c:pt>
                <c:pt idx="120">
                  <c:v>81.217391000000006</c:v>
                </c:pt>
                <c:pt idx="121">
                  <c:v>81.385869999999997</c:v>
                </c:pt>
                <c:pt idx="122">
                  <c:v>81.554348000000005</c:v>
                </c:pt>
                <c:pt idx="123">
                  <c:v>81.722825999999998</c:v>
                </c:pt>
                <c:pt idx="124">
                  <c:v>81.891304000000005</c:v>
                </c:pt>
                <c:pt idx="125">
                  <c:v>82.059782999999996</c:v>
                </c:pt>
                <c:pt idx="126">
                  <c:v>82.228261000000003</c:v>
                </c:pt>
                <c:pt idx="127">
                  <c:v>82.396738999999997</c:v>
                </c:pt>
                <c:pt idx="128">
                  <c:v>82.565217000000004</c:v>
                </c:pt>
                <c:pt idx="129">
                  <c:v>82.733695999999995</c:v>
                </c:pt>
                <c:pt idx="130">
                  <c:v>82.902174000000002</c:v>
                </c:pt>
                <c:pt idx="131">
                  <c:v>83.070651999999995</c:v>
                </c:pt>
                <c:pt idx="132">
                  <c:v>83.239130000000003</c:v>
                </c:pt>
                <c:pt idx="133">
                  <c:v>83.407608999999994</c:v>
                </c:pt>
                <c:pt idx="134">
                  <c:v>83.576087000000001</c:v>
                </c:pt>
                <c:pt idx="135">
                  <c:v>83.744564999999994</c:v>
                </c:pt>
                <c:pt idx="136">
                  <c:v>83.913043000000002</c:v>
                </c:pt>
                <c:pt idx="137">
                  <c:v>84.081522000000007</c:v>
                </c:pt>
                <c:pt idx="138">
                  <c:v>84.25</c:v>
                </c:pt>
                <c:pt idx="139">
                  <c:v>84.418477999999993</c:v>
                </c:pt>
                <c:pt idx="140">
                  <c:v>84.586956999999998</c:v>
                </c:pt>
                <c:pt idx="141">
                  <c:v>84.755435000000006</c:v>
                </c:pt>
                <c:pt idx="142">
                  <c:v>84.923912999999999</c:v>
                </c:pt>
                <c:pt idx="143">
                  <c:v>85.092391000000006</c:v>
                </c:pt>
                <c:pt idx="144">
                  <c:v>85.260869999999997</c:v>
                </c:pt>
                <c:pt idx="145">
                  <c:v>85.429348000000005</c:v>
                </c:pt>
                <c:pt idx="146">
                  <c:v>85.597825999999998</c:v>
                </c:pt>
                <c:pt idx="147">
                  <c:v>85.766304000000005</c:v>
                </c:pt>
                <c:pt idx="148">
                  <c:v>85.934782999999996</c:v>
                </c:pt>
                <c:pt idx="149">
                  <c:v>86.103261000000003</c:v>
                </c:pt>
                <c:pt idx="150">
                  <c:v>86.271738999999997</c:v>
                </c:pt>
                <c:pt idx="151">
                  <c:v>86.440217000000004</c:v>
                </c:pt>
                <c:pt idx="152">
                  <c:v>86.608695999999995</c:v>
                </c:pt>
                <c:pt idx="153">
                  <c:v>86.777174000000002</c:v>
                </c:pt>
                <c:pt idx="154">
                  <c:v>86.945651999999995</c:v>
                </c:pt>
                <c:pt idx="155">
                  <c:v>87.114130000000003</c:v>
                </c:pt>
                <c:pt idx="156">
                  <c:v>87.282608999999994</c:v>
                </c:pt>
                <c:pt idx="157">
                  <c:v>87.451087000000001</c:v>
                </c:pt>
                <c:pt idx="158">
                  <c:v>87.619564999999994</c:v>
                </c:pt>
                <c:pt idx="159">
                  <c:v>87.788043000000002</c:v>
                </c:pt>
                <c:pt idx="160">
                  <c:v>87.956522000000007</c:v>
                </c:pt>
                <c:pt idx="161">
                  <c:v>88.125</c:v>
                </c:pt>
                <c:pt idx="162">
                  <c:v>88.293477999999993</c:v>
                </c:pt>
                <c:pt idx="163">
                  <c:v>88.461956999999998</c:v>
                </c:pt>
                <c:pt idx="164">
                  <c:v>88.630435000000006</c:v>
                </c:pt>
                <c:pt idx="165">
                  <c:v>88.798912999999999</c:v>
                </c:pt>
                <c:pt idx="166">
                  <c:v>88.967391000000006</c:v>
                </c:pt>
                <c:pt idx="167">
                  <c:v>89.135869999999997</c:v>
                </c:pt>
                <c:pt idx="168">
                  <c:v>89.304348000000005</c:v>
                </c:pt>
                <c:pt idx="169">
                  <c:v>89.472825999999998</c:v>
                </c:pt>
                <c:pt idx="170">
                  <c:v>89.641304000000005</c:v>
                </c:pt>
                <c:pt idx="171">
                  <c:v>89.809782999999996</c:v>
                </c:pt>
                <c:pt idx="172">
                  <c:v>89.978261000000003</c:v>
                </c:pt>
                <c:pt idx="173">
                  <c:v>90.146738999999997</c:v>
                </c:pt>
                <c:pt idx="174">
                  <c:v>90.315217000000004</c:v>
                </c:pt>
                <c:pt idx="175">
                  <c:v>90.483695999999995</c:v>
                </c:pt>
                <c:pt idx="176">
                  <c:v>90.652174000000002</c:v>
                </c:pt>
                <c:pt idx="177">
                  <c:v>90.820651999999995</c:v>
                </c:pt>
                <c:pt idx="178">
                  <c:v>90.989130000000003</c:v>
                </c:pt>
                <c:pt idx="179">
                  <c:v>91.157608999999994</c:v>
                </c:pt>
                <c:pt idx="180">
                  <c:v>91.326087000000001</c:v>
                </c:pt>
                <c:pt idx="181">
                  <c:v>91.494564999999994</c:v>
                </c:pt>
                <c:pt idx="182">
                  <c:v>91.663043000000002</c:v>
                </c:pt>
                <c:pt idx="183">
                  <c:v>91.831522000000007</c:v>
                </c:pt>
                <c:pt idx="184">
                  <c:v>92</c:v>
                </c:pt>
              </c:numCache>
            </c:numRef>
          </c:xVal>
          <c:yVal>
            <c:numRef>
              <c:f>Sheet2!$E$2:$E$186</c:f>
              <c:numCache>
                <c:formatCode>0.00E+00</c:formatCode>
                <c:ptCount val="185"/>
                <c:pt idx="0">
                  <c:v>2.3777499999999999E-10</c:v>
                </c:pt>
                <c:pt idx="1">
                  <c:v>1.0734E-9</c:v>
                </c:pt>
                <c:pt idx="2">
                  <c:v>1.90903E-9</c:v>
                </c:pt>
                <c:pt idx="3">
                  <c:v>2.74465E-9</c:v>
                </c:pt>
                <c:pt idx="4">
                  <c:v>3.58028E-9</c:v>
                </c:pt>
                <c:pt idx="5">
                  <c:v>4.4159E-9</c:v>
                </c:pt>
                <c:pt idx="6">
                  <c:v>6.1495799999999998E-9</c:v>
                </c:pt>
                <c:pt idx="7">
                  <c:v>2.0905000000000001E-8</c:v>
                </c:pt>
                <c:pt idx="8">
                  <c:v>3.5660499999999997E-8</c:v>
                </c:pt>
                <c:pt idx="9">
                  <c:v>5.0416E-8</c:v>
                </c:pt>
                <c:pt idx="10">
                  <c:v>6.5171400000000003E-8</c:v>
                </c:pt>
                <c:pt idx="11">
                  <c:v>7.9926900000000006E-8</c:v>
                </c:pt>
                <c:pt idx="12">
                  <c:v>1.2016100000000001E-7</c:v>
                </c:pt>
                <c:pt idx="13">
                  <c:v>3.3237400000000001E-7</c:v>
                </c:pt>
                <c:pt idx="14">
                  <c:v>5.44587E-7</c:v>
                </c:pt>
                <c:pt idx="15">
                  <c:v>7.568E-7</c:v>
                </c:pt>
                <c:pt idx="16">
                  <c:v>9.690130000000001E-7</c:v>
                </c:pt>
                <c:pt idx="17">
                  <c:v>1.18123E-6</c:v>
                </c:pt>
                <c:pt idx="18">
                  <c:v>1.8331700000000001E-6</c:v>
                </c:pt>
                <c:pt idx="19">
                  <c:v>4.3173199999999999E-6</c:v>
                </c:pt>
                <c:pt idx="20">
                  <c:v>6.8014699999999996E-6</c:v>
                </c:pt>
                <c:pt idx="21">
                  <c:v>9.2856300000000001E-6</c:v>
                </c:pt>
                <c:pt idx="22">
                  <c:v>1.17698E-5</c:v>
                </c:pt>
                <c:pt idx="23">
                  <c:v>1.4253899999999999E-5</c:v>
                </c:pt>
                <c:pt idx="24">
                  <c:v>2.21997E-5</c:v>
                </c:pt>
                <c:pt idx="25">
                  <c:v>4.5847699999999998E-5</c:v>
                </c:pt>
                <c:pt idx="26">
                  <c:v>6.9495599999999999E-5</c:v>
                </c:pt>
                <c:pt idx="27">
                  <c:v>9.31436E-5</c:v>
                </c:pt>
                <c:pt idx="28" formatCode="General">
                  <c:v>1.16792E-4</c:v>
                </c:pt>
                <c:pt idx="29" formatCode="General">
                  <c:v>1.4044E-4</c:v>
                </c:pt>
                <c:pt idx="30" formatCode="General">
                  <c:v>2.15446E-4</c:v>
                </c:pt>
                <c:pt idx="31" formatCode="General">
                  <c:v>3.9830699999999998E-4</c:v>
                </c:pt>
                <c:pt idx="32" formatCode="General">
                  <c:v>5.8116799999999996E-4</c:v>
                </c:pt>
                <c:pt idx="33" formatCode="General">
                  <c:v>7.6402900000000005E-4</c:v>
                </c:pt>
                <c:pt idx="34" formatCode="General">
                  <c:v>9.4688900000000002E-4</c:v>
                </c:pt>
                <c:pt idx="35" formatCode="General">
                  <c:v>1.1297499999999999E-3</c:v>
                </c:pt>
                <c:pt idx="36" formatCode="General">
                  <c:v>1.68575E-3</c:v>
                </c:pt>
                <c:pt idx="37" formatCode="General">
                  <c:v>2.83256E-3</c:v>
                </c:pt>
                <c:pt idx="38" formatCode="General">
                  <c:v>3.9793700000000003E-3</c:v>
                </c:pt>
                <c:pt idx="39" formatCode="General">
                  <c:v>5.1261700000000002E-3</c:v>
                </c:pt>
                <c:pt idx="40" formatCode="General">
                  <c:v>6.27298E-3</c:v>
                </c:pt>
                <c:pt idx="41" formatCode="General">
                  <c:v>7.4197899999999999E-3</c:v>
                </c:pt>
                <c:pt idx="42" formatCode="General">
                  <c:v>1.0677499999999999E-2</c:v>
                </c:pt>
                <c:pt idx="43" formatCode="General">
                  <c:v>1.64983E-2</c:v>
                </c:pt>
                <c:pt idx="44" formatCode="General">
                  <c:v>2.2319200000000001E-2</c:v>
                </c:pt>
                <c:pt idx="45" formatCode="General">
                  <c:v>2.8140100000000001E-2</c:v>
                </c:pt>
                <c:pt idx="46" formatCode="General">
                  <c:v>3.3960999999999998E-2</c:v>
                </c:pt>
                <c:pt idx="47" formatCode="General">
                  <c:v>3.9781799999999999E-2</c:v>
                </c:pt>
                <c:pt idx="48" formatCode="General">
                  <c:v>5.4903300000000002E-2</c:v>
                </c:pt>
                <c:pt idx="49" formatCode="General">
                  <c:v>7.8744099999999997E-2</c:v>
                </c:pt>
                <c:pt idx="50" formatCode="General">
                  <c:v>0.102585</c:v>
                </c:pt>
                <c:pt idx="51" formatCode="General">
                  <c:v>0.12642600000000001</c:v>
                </c:pt>
                <c:pt idx="52" formatCode="General">
                  <c:v>0.15026700000000001</c:v>
                </c:pt>
                <c:pt idx="53" formatCode="General">
                  <c:v>0.17410700000000001</c:v>
                </c:pt>
                <c:pt idx="54" formatCode="General">
                  <c:v>0.229657</c:v>
                </c:pt>
                <c:pt idx="55" formatCode="General">
                  <c:v>0.30810700000000002</c:v>
                </c:pt>
                <c:pt idx="56" formatCode="General">
                  <c:v>0.38655699999999998</c:v>
                </c:pt>
                <c:pt idx="57" formatCode="General">
                  <c:v>0.465007</c:v>
                </c:pt>
                <c:pt idx="58" formatCode="General">
                  <c:v>0.543458</c:v>
                </c:pt>
                <c:pt idx="59" formatCode="General">
                  <c:v>0.62190800000000002</c:v>
                </c:pt>
                <c:pt idx="60" formatCode="General">
                  <c:v>0.78265399999999996</c:v>
                </c:pt>
                <c:pt idx="61" formatCode="General">
                  <c:v>0.98866399999999999</c:v>
                </c:pt>
                <c:pt idx="62" formatCode="General">
                  <c:v>1.1946699999999999</c:v>
                </c:pt>
                <c:pt idx="63" formatCode="General">
                  <c:v>1.4006799999999999</c:v>
                </c:pt>
                <c:pt idx="64" formatCode="General">
                  <c:v>1.60669</c:v>
                </c:pt>
                <c:pt idx="65" formatCode="General">
                  <c:v>1.8127</c:v>
                </c:pt>
                <c:pt idx="66" formatCode="General">
                  <c:v>2.1755100000000001</c:v>
                </c:pt>
                <c:pt idx="67" formatCode="General">
                  <c:v>2.6024600000000002</c:v>
                </c:pt>
                <c:pt idx="68" formatCode="General">
                  <c:v>3.0294099999999999</c:v>
                </c:pt>
                <c:pt idx="69" formatCode="General">
                  <c:v>3.4563600000000001</c:v>
                </c:pt>
                <c:pt idx="70" formatCode="General">
                  <c:v>3.8833000000000002</c:v>
                </c:pt>
                <c:pt idx="71" formatCode="General">
                  <c:v>4.3102499999999999</c:v>
                </c:pt>
                <c:pt idx="72" formatCode="General">
                  <c:v>4.9364499999999998</c:v>
                </c:pt>
                <c:pt idx="73" formatCode="General">
                  <c:v>5.6207599999999998</c:v>
                </c:pt>
                <c:pt idx="74" formatCode="General">
                  <c:v>6.3050699999999997</c:v>
                </c:pt>
                <c:pt idx="75" formatCode="General">
                  <c:v>6.9893799999999997</c:v>
                </c:pt>
                <c:pt idx="76" formatCode="General">
                  <c:v>7.6736800000000001</c:v>
                </c:pt>
                <c:pt idx="77" formatCode="General">
                  <c:v>8.3579899999999991</c:v>
                </c:pt>
                <c:pt idx="78" formatCode="General">
                  <c:v>9.1495499999999996</c:v>
                </c:pt>
                <c:pt idx="79" formatCode="General">
                  <c:v>9.9617299999999993</c:v>
                </c:pt>
                <c:pt idx="80" formatCode="General">
                  <c:v>10.773899999999999</c:v>
                </c:pt>
                <c:pt idx="81" formatCode="General">
                  <c:v>11.5861</c:v>
                </c:pt>
                <c:pt idx="82" formatCode="General">
                  <c:v>12.398300000000001</c:v>
                </c:pt>
                <c:pt idx="83" formatCode="General">
                  <c:v>13.2104</c:v>
                </c:pt>
                <c:pt idx="84" formatCode="General">
                  <c:v>13.8582</c:v>
                </c:pt>
                <c:pt idx="85" formatCode="General">
                  <c:v>14.488300000000001</c:v>
                </c:pt>
                <c:pt idx="86" formatCode="General">
                  <c:v>15.118399999999999</c:v>
                </c:pt>
                <c:pt idx="87" formatCode="General">
                  <c:v>15.7485</c:v>
                </c:pt>
                <c:pt idx="88" formatCode="General">
                  <c:v>16.378699999999998</c:v>
                </c:pt>
                <c:pt idx="89" formatCode="General">
                  <c:v>17.008800000000001</c:v>
                </c:pt>
                <c:pt idx="90" formatCode="General">
                  <c:v>17.158000000000001</c:v>
                </c:pt>
                <c:pt idx="91" formatCode="General">
                  <c:v>17.2911</c:v>
                </c:pt>
                <c:pt idx="92" formatCode="General">
                  <c:v>17.424299999999999</c:v>
                </c:pt>
                <c:pt idx="93" formatCode="General">
                  <c:v>17.557500000000001</c:v>
                </c:pt>
                <c:pt idx="94" formatCode="General">
                  <c:v>17.6906</c:v>
                </c:pt>
                <c:pt idx="95" formatCode="General">
                  <c:v>17.805399999999999</c:v>
                </c:pt>
                <c:pt idx="96" formatCode="General">
                  <c:v>17.368500000000001</c:v>
                </c:pt>
                <c:pt idx="97" formatCode="General">
                  <c:v>16.931699999999999</c:v>
                </c:pt>
                <c:pt idx="98" formatCode="General">
                  <c:v>16.494800000000001</c:v>
                </c:pt>
                <c:pt idx="99" formatCode="General">
                  <c:v>16.058</c:v>
                </c:pt>
                <c:pt idx="100" formatCode="General">
                  <c:v>15.6211</c:v>
                </c:pt>
                <c:pt idx="101" formatCode="General">
                  <c:v>15.1515</c:v>
                </c:pt>
                <c:pt idx="102" formatCode="General">
                  <c:v>14.376200000000001</c:v>
                </c:pt>
                <c:pt idx="103" formatCode="General">
                  <c:v>13.600899999999999</c:v>
                </c:pt>
                <c:pt idx="104" formatCode="General">
                  <c:v>12.8255</c:v>
                </c:pt>
                <c:pt idx="105" formatCode="General">
                  <c:v>12.0502</c:v>
                </c:pt>
                <c:pt idx="106" formatCode="General">
                  <c:v>11.274900000000001</c:v>
                </c:pt>
                <c:pt idx="107" formatCode="General">
                  <c:v>10.500400000000001</c:v>
                </c:pt>
                <c:pt idx="108" formatCode="General">
                  <c:v>9.7303200000000007</c:v>
                </c:pt>
                <c:pt idx="109" formatCode="General">
                  <c:v>8.9602400000000006</c:v>
                </c:pt>
                <c:pt idx="110" formatCode="General">
                  <c:v>8.1901600000000006</c:v>
                </c:pt>
                <c:pt idx="111" formatCode="General">
                  <c:v>7.4200799999999996</c:v>
                </c:pt>
                <c:pt idx="112" formatCode="General">
                  <c:v>6.65</c:v>
                </c:pt>
                <c:pt idx="113" formatCode="General">
                  <c:v>5.9306599999999996</c:v>
                </c:pt>
                <c:pt idx="114" formatCode="General">
                  <c:v>5.3852799999999998</c:v>
                </c:pt>
                <c:pt idx="115" formatCode="General">
                  <c:v>4.8399099999999997</c:v>
                </c:pt>
                <c:pt idx="116" formatCode="General">
                  <c:v>4.2945399999999996</c:v>
                </c:pt>
                <c:pt idx="117" formatCode="General">
                  <c:v>3.7491599999999998</c:v>
                </c:pt>
                <c:pt idx="118" formatCode="General">
                  <c:v>3.2037900000000001</c:v>
                </c:pt>
                <c:pt idx="119" formatCode="General">
                  <c:v>2.7313200000000002</c:v>
                </c:pt>
                <c:pt idx="120" formatCode="General">
                  <c:v>2.4370699999999998</c:v>
                </c:pt>
                <c:pt idx="121" formatCode="General">
                  <c:v>2.1428199999999999</c:v>
                </c:pt>
                <c:pt idx="122" formatCode="General">
                  <c:v>1.84856</c:v>
                </c:pt>
                <c:pt idx="123" formatCode="General">
                  <c:v>1.5543100000000001</c:v>
                </c:pt>
                <c:pt idx="124" formatCode="General">
                  <c:v>1.26006</c:v>
                </c:pt>
                <c:pt idx="125" formatCode="General">
                  <c:v>1.0260899999999999</c:v>
                </c:pt>
                <c:pt idx="126" formatCode="General">
                  <c:v>0.90172300000000005</c:v>
                </c:pt>
                <c:pt idx="127" formatCode="General">
                  <c:v>0.77735699999999996</c:v>
                </c:pt>
                <c:pt idx="128" formatCode="General">
                  <c:v>0.65299200000000002</c:v>
                </c:pt>
                <c:pt idx="129" formatCode="General">
                  <c:v>0.52862600000000004</c:v>
                </c:pt>
                <c:pt idx="130" formatCode="General">
                  <c:v>0.40426000000000001</c:v>
                </c:pt>
                <c:pt idx="131" formatCode="General">
                  <c:v>0.31453199999999998</c:v>
                </c:pt>
                <c:pt idx="132" formatCode="General">
                  <c:v>0.272762</c:v>
                </c:pt>
                <c:pt idx="133" formatCode="General">
                  <c:v>0.230993</c:v>
                </c:pt>
                <c:pt idx="134" formatCode="General">
                  <c:v>0.189224</c:v>
                </c:pt>
                <c:pt idx="135" formatCode="General">
                  <c:v>0.147454</c:v>
                </c:pt>
                <c:pt idx="136" formatCode="General">
                  <c:v>0.105685</c:v>
                </c:pt>
                <c:pt idx="137" formatCode="General">
                  <c:v>7.8687400000000005E-2</c:v>
                </c:pt>
                <c:pt idx="138" formatCode="General">
                  <c:v>6.7446199999999998E-2</c:v>
                </c:pt>
                <c:pt idx="139" formatCode="General">
                  <c:v>5.6204999999999998E-2</c:v>
                </c:pt>
                <c:pt idx="140" formatCode="General">
                  <c:v>4.4963900000000001E-2</c:v>
                </c:pt>
                <c:pt idx="141" formatCode="General">
                  <c:v>3.3722700000000001E-2</c:v>
                </c:pt>
                <c:pt idx="142" formatCode="General">
                  <c:v>2.2481500000000001E-2</c:v>
                </c:pt>
                <c:pt idx="143" formatCode="General">
                  <c:v>1.6068499999999999E-2</c:v>
                </c:pt>
                <c:pt idx="144" formatCode="General">
                  <c:v>1.36315E-2</c:v>
                </c:pt>
                <c:pt idx="145" formatCode="General">
                  <c:v>1.1194600000000001E-2</c:v>
                </c:pt>
                <c:pt idx="146" formatCode="General">
                  <c:v>8.7576500000000005E-3</c:v>
                </c:pt>
                <c:pt idx="147" formatCode="General">
                  <c:v>6.3207100000000002E-3</c:v>
                </c:pt>
                <c:pt idx="148" formatCode="General">
                  <c:v>3.8837699999999999E-3</c:v>
                </c:pt>
                <c:pt idx="149" formatCode="General">
                  <c:v>2.6786900000000001E-3</c:v>
                </c:pt>
                <c:pt idx="150" formatCode="General">
                  <c:v>2.2516400000000001E-3</c:v>
                </c:pt>
                <c:pt idx="151" formatCode="General">
                  <c:v>1.8245799999999999E-3</c:v>
                </c:pt>
                <c:pt idx="152" formatCode="General">
                  <c:v>1.3975299999999999E-3</c:v>
                </c:pt>
                <c:pt idx="153" formatCode="General">
                  <c:v>9.7047099999999999E-4</c:v>
                </c:pt>
                <c:pt idx="154" formatCode="General">
                  <c:v>5.43415E-4</c:v>
                </c:pt>
                <c:pt idx="155" formatCode="General">
                  <c:v>3.6457299999999998E-4</c:v>
                </c:pt>
                <c:pt idx="156" formatCode="General">
                  <c:v>3.0392899999999998E-4</c:v>
                </c:pt>
                <c:pt idx="157" formatCode="General">
                  <c:v>2.43284E-4</c:v>
                </c:pt>
                <c:pt idx="158" formatCode="General">
                  <c:v>1.8263900000000001E-4</c:v>
                </c:pt>
                <c:pt idx="159" formatCode="General">
                  <c:v>1.21994E-4</c:v>
                </c:pt>
                <c:pt idx="160">
                  <c:v>6.1349300000000006E-5</c:v>
                </c:pt>
                <c:pt idx="161">
                  <c:v>4.0512200000000002E-5</c:v>
                </c:pt>
                <c:pt idx="162">
                  <c:v>3.35211E-5</c:v>
                </c:pt>
                <c:pt idx="163">
                  <c:v>2.6530099999999999E-5</c:v>
                </c:pt>
                <c:pt idx="164">
                  <c:v>1.9539100000000001E-5</c:v>
                </c:pt>
                <c:pt idx="165">
                  <c:v>1.2548099999999999E-5</c:v>
                </c:pt>
                <c:pt idx="166">
                  <c:v>5.55708E-6</c:v>
                </c:pt>
                <c:pt idx="167">
                  <c:v>3.6756999999999998E-6</c:v>
                </c:pt>
                <c:pt idx="168">
                  <c:v>3.0206299999999999E-6</c:v>
                </c:pt>
                <c:pt idx="169">
                  <c:v>2.3655500000000002E-6</c:v>
                </c:pt>
                <c:pt idx="170">
                  <c:v>1.7104800000000001E-6</c:v>
                </c:pt>
                <c:pt idx="171">
                  <c:v>1.0554000000000001E-6</c:v>
                </c:pt>
                <c:pt idx="172">
                  <c:v>4.0033100000000001E-7</c:v>
                </c:pt>
                <c:pt idx="173">
                  <c:v>2.72307E-7</c:v>
                </c:pt>
                <c:pt idx="174">
                  <c:v>2.2236399999999999E-7</c:v>
                </c:pt>
                <c:pt idx="175">
                  <c:v>1.7242200000000001E-7</c:v>
                </c:pt>
                <c:pt idx="176">
                  <c:v>1.2247899999999999E-7</c:v>
                </c:pt>
                <c:pt idx="177">
                  <c:v>7.2536999999999996E-8</c:v>
                </c:pt>
                <c:pt idx="178">
                  <c:v>2.2594399999999999E-8</c:v>
                </c:pt>
                <c:pt idx="179">
                  <c:v>1.6472E-8</c:v>
                </c:pt>
                <c:pt idx="180">
                  <c:v>1.3371699999999999E-8</c:v>
                </c:pt>
                <c:pt idx="181">
                  <c:v>1.02714E-8</c:v>
                </c:pt>
                <c:pt idx="182">
                  <c:v>7.1710500000000004E-9</c:v>
                </c:pt>
                <c:pt idx="183">
                  <c:v>4.0707199999999998E-9</c:v>
                </c:pt>
                <c:pt idx="184">
                  <c:v>9.7039600000000005E-10</c:v>
                </c:pt>
              </c:numCache>
            </c:numRef>
          </c:yVal>
          <c:smooth val="1"/>
        </c:ser>
        <c:ser>
          <c:idx val="2"/>
          <c:order val="2"/>
          <c:tx>
            <c:v>18 MeV/u</c:v>
          </c:tx>
          <c:marker>
            <c:symbol val="none"/>
          </c:marker>
          <c:dPt>
            <c:idx val="76"/>
            <c:bubble3D val="0"/>
          </c:dPt>
          <c:xVal>
            <c:numRef>
              <c:f>Sheet2!$J$2:$J$185</c:f>
              <c:numCache>
                <c:formatCode>General</c:formatCode>
                <c:ptCount val="184"/>
                <c:pt idx="0">
                  <c:v>62</c:v>
                </c:pt>
                <c:pt idx="1">
                  <c:v>62.163043000000002</c:v>
                </c:pt>
                <c:pt idx="2">
                  <c:v>62.326087000000001</c:v>
                </c:pt>
                <c:pt idx="3">
                  <c:v>62.489130000000003</c:v>
                </c:pt>
                <c:pt idx="4">
                  <c:v>62.652174000000002</c:v>
                </c:pt>
                <c:pt idx="5">
                  <c:v>62.815216999999997</c:v>
                </c:pt>
                <c:pt idx="6">
                  <c:v>62.978261000000003</c:v>
                </c:pt>
                <c:pt idx="7">
                  <c:v>63.141303999999998</c:v>
                </c:pt>
                <c:pt idx="8">
                  <c:v>63.304347999999997</c:v>
                </c:pt>
                <c:pt idx="9">
                  <c:v>63.467390999999999</c:v>
                </c:pt>
                <c:pt idx="10">
                  <c:v>63.630434999999999</c:v>
                </c:pt>
                <c:pt idx="11">
                  <c:v>63.793478</c:v>
                </c:pt>
                <c:pt idx="12">
                  <c:v>63.956522</c:v>
                </c:pt>
                <c:pt idx="13">
                  <c:v>64.119564999999994</c:v>
                </c:pt>
                <c:pt idx="14">
                  <c:v>64.282608999999994</c:v>
                </c:pt>
                <c:pt idx="15">
                  <c:v>64.445651999999995</c:v>
                </c:pt>
                <c:pt idx="16">
                  <c:v>64.608695999999995</c:v>
                </c:pt>
                <c:pt idx="17">
                  <c:v>64.771738999999997</c:v>
                </c:pt>
                <c:pt idx="18">
                  <c:v>64.934782999999996</c:v>
                </c:pt>
                <c:pt idx="19">
                  <c:v>65.097825999999998</c:v>
                </c:pt>
                <c:pt idx="20">
                  <c:v>65.260869999999997</c:v>
                </c:pt>
                <c:pt idx="21">
                  <c:v>65.423912999999999</c:v>
                </c:pt>
                <c:pt idx="22">
                  <c:v>65.586956999999998</c:v>
                </c:pt>
                <c:pt idx="23">
                  <c:v>65.75</c:v>
                </c:pt>
                <c:pt idx="24">
                  <c:v>65.913043000000002</c:v>
                </c:pt>
                <c:pt idx="25">
                  <c:v>66.076087000000001</c:v>
                </c:pt>
                <c:pt idx="26">
                  <c:v>66.239130000000003</c:v>
                </c:pt>
                <c:pt idx="27">
                  <c:v>66.402174000000002</c:v>
                </c:pt>
                <c:pt idx="28">
                  <c:v>66.565217000000004</c:v>
                </c:pt>
                <c:pt idx="29">
                  <c:v>66.728261000000003</c:v>
                </c:pt>
                <c:pt idx="30">
                  <c:v>66.891304000000005</c:v>
                </c:pt>
                <c:pt idx="31">
                  <c:v>67.054348000000005</c:v>
                </c:pt>
                <c:pt idx="32">
                  <c:v>67.217391000000006</c:v>
                </c:pt>
                <c:pt idx="33">
                  <c:v>67.380435000000006</c:v>
                </c:pt>
                <c:pt idx="34">
                  <c:v>67.543477999999993</c:v>
                </c:pt>
                <c:pt idx="35">
                  <c:v>67.706522000000007</c:v>
                </c:pt>
                <c:pt idx="36">
                  <c:v>67.869564999999994</c:v>
                </c:pt>
                <c:pt idx="37">
                  <c:v>68.032608999999994</c:v>
                </c:pt>
                <c:pt idx="38">
                  <c:v>68.195651999999995</c:v>
                </c:pt>
                <c:pt idx="39">
                  <c:v>68.358695999999995</c:v>
                </c:pt>
                <c:pt idx="40">
                  <c:v>68.521738999999997</c:v>
                </c:pt>
                <c:pt idx="41">
                  <c:v>68.684782999999996</c:v>
                </c:pt>
                <c:pt idx="42">
                  <c:v>68.847825999999998</c:v>
                </c:pt>
                <c:pt idx="43">
                  <c:v>69.010869999999997</c:v>
                </c:pt>
                <c:pt idx="44">
                  <c:v>69.173912999999999</c:v>
                </c:pt>
                <c:pt idx="45">
                  <c:v>69.336956999999998</c:v>
                </c:pt>
                <c:pt idx="46">
                  <c:v>69.5</c:v>
                </c:pt>
                <c:pt idx="47">
                  <c:v>69.663043000000002</c:v>
                </c:pt>
                <c:pt idx="48">
                  <c:v>69.826087000000001</c:v>
                </c:pt>
                <c:pt idx="49">
                  <c:v>69.989130000000003</c:v>
                </c:pt>
                <c:pt idx="50">
                  <c:v>70.152174000000002</c:v>
                </c:pt>
                <c:pt idx="51">
                  <c:v>70.315217000000004</c:v>
                </c:pt>
                <c:pt idx="52">
                  <c:v>70.478261000000003</c:v>
                </c:pt>
                <c:pt idx="53">
                  <c:v>70.641304000000005</c:v>
                </c:pt>
                <c:pt idx="54">
                  <c:v>70.804348000000005</c:v>
                </c:pt>
                <c:pt idx="55">
                  <c:v>70.967391000000006</c:v>
                </c:pt>
                <c:pt idx="56">
                  <c:v>71.130435000000006</c:v>
                </c:pt>
                <c:pt idx="57">
                  <c:v>71.293477999999993</c:v>
                </c:pt>
                <c:pt idx="58">
                  <c:v>71.456522000000007</c:v>
                </c:pt>
                <c:pt idx="59">
                  <c:v>71.619564999999994</c:v>
                </c:pt>
                <c:pt idx="60">
                  <c:v>71.782608999999994</c:v>
                </c:pt>
                <c:pt idx="61">
                  <c:v>71.945651999999995</c:v>
                </c:pt>
                <c:pt idx="62">
                  <c:v>72.108695999999995</c:v>
                </c:pt>
                <c:pt idx="63">
                  <c:v>72.271738999999997</c:v>
                </c:pt>
                <c:pt idx="64">
                  <c:v>72.434782999999996</c:v>
                </c:pt>
                <c:pt idx="65">
                  <c:v>72.597825999999998</c:v>
                </c:pt>
                <c:pt idx="66">
                  <c:v>72.760869999999997</c:v>
                </c:pt>
                <c:pt idx="67">
                  <c:v>72.923912999999999</c:v>
                </c:pt>
                <c:pt idx="68">
                  <c:v>73.086956999999998</c:v>
                </c:pt>
                <c:pt idx="69">
                  <c:v>73.25</c:v>
                </c:pt>
                <c:pt idx="70">
                  <c:v>73.413043000000002</c:v>
                </c:pt>
                <c:pt idx="71">
                  <c:v>73.576087000000001</c:v>
                </c:pt>
                <c:pt idx="72">
                  <c:v>73.739130000000003</c:v>
                </c:pt>
                <c:pt idx="73">
                  <c:v>73.902174000000002</c:v>
                </c:pt>
                <c:pt idx="74">
                  <c:v>74.065217000000004</c:v>
                </c:pt>
                <c:pt idx="75">
                  <c:v>74.228261000000003</c:v>
                </c:pt>
                <c:pt idx="76">
                  <c:v>74.391304000000005</c:v>
                </c:pt>
                <c:pt idx="77">
                  <c:v>74.554348000000005</c:v>
                </c:pt>
                <c:pt idx="78">
                  <c:v>74.717391000000006</c:v>
                </c:pt>
                <c:pt idx="79">
                  <c:v>74.880435000000006</c:v>
                </c:pt>
                <c:pt idx="80">
                  <c:v>75.043477999999993</c:v>
                </c:pt>
                <c:pt idx="81">
                  <c:v>75.206522000000007</c:v>
                </c:pt>
                <c:pt idx="82">
                  <c:v>75.369564999999994</c:v>
                </c:pt>
                <c:pt idx="83">
                  <c:v>75.532608999999994</c:v>
                </c:pt>
                <c:pt idx="84">
                  <c:v>75.695651999999995</c:v>
                </c:pt>
                <c:pt idx="85">
                  <c:v>75.858695999999995</c:v>
                </c:pt>
                <c:pt idx="86">
                  <c:v>76.021738999999997</c:v>
                </c:pt>
                <c:pt idx="87">
                  <c:v>76.184782999999996</c:v>
                </c:pt>
                <c:pt idx="88">
                  <c:v>76.347825999999998</c:v>
                </c:pt>
                <c:pt idx="89">
                  <c:v>76.510869999999997</c:v>
                </c:pt>
                <c:pt idx="90">
                  <c:v>76.673912999999999</c:v>
                </c:pt>
                <c:pt idx="91">
                  <c:v>76.836956999999998</c:v>
                </c:pt>
                <c:pt idx="92">
                  <c:v>77</c:v>
                </c:pt>
                <c:pt idx="93">
                  <c:v>77.163043000000002</c:v>
                </c:pt>
                <c:pt idx="94">
                  <c:v>77.326087000000001</c:v>
                </c:pt>
                <c:pt idx="95">
                  <c:v>77.489130000000003</c:v>
                </c:pt>
                <c:pt idx="96">
                  <c:v>77.652174000000002</c:v>
                </c:pt>
                <c:pt idx="97">
                  <c:v>77.815217000000004</c:v>
                </c:pt>
                <c:pt idx="98">
                  <c:v>77.978261000000003</c:v>
                </c:pt>
                <c:pt idx="99">
                  <c:v>78.141304000000005</c:v>
                </c:pt>
                <c:pt idx="100">
                  <c:v>78.304348000000005</c:v>
                </c:pt>
                <c:pt idx="101">
                  <c:v>78.467391000000006</c:v>
                </c:pt>
                <c:pt idx="102">
                  <c:v>78.630435000000006</c:v>
                </c:pt>
                <c:pt idx="103">
                  <c:v>78.793477999999993</c:v>
                </c:pt>
                <c:pt idx="104">
                  <c:v>78.956522000000007</c:v>
                </c:pt>
                <c:pt idx="105">
                  <c:v>79.119564999999994</c:v>
                </c:pt>
                <c:pt idx="106">
                  <c:v>79.282608999999994</c:v>
                </c:pt>
                <c:pt idx="107">
                  <c:v>79.445651999999995</c:v>
                </c:pt>
                <c:pt idx="108">
                  <c:v>79.608695999999995</c:v>
                </c:pt>
                <c:pt idx="109">
                  <c:v>79.771738999999997</c:v>
                </c:pt>
                <c:pt idx="110">
                  <c:v>79.934782999999996</c:v>
                </c:pt>
                <c:pt idx="111">
                  <c:v>80.097825999999998</c:v>
                </c:pt>
                <c:pt idx="112">
                  <c:v>80.260869999999997</c:v>
                </c:pt>
                <c:pt idx="113">
                  <c:v>80.423912999999999</c:v>
                </c:pt>
                <c:pt idx="114">
                  <c:v>80.586956999999998</c:v>
                </c:pt>
                <c:pt idx="115">
                  <c:v>80.75</c:v>
                </c:pt>
                <c:pt idx="116">
                  <c:v>80.913043000000002</c:v>
                </c:pt>
                <c:pt idx="117">
                  <c:v>81.076087000000001</c:v>
                </c:pt>
                <c:pt idx="118">
                  <c:v>81.239130000000003</c:v>
                </c:pt>
                <c:pt idx="119">
                  <c:v>81.402174000000002</c:v>
                </c:pt>
                <c:pt idx="120">
                  <c:v>81.565217000000004</c:v>
                </c:pt>
                <c:pt idx="121">
                  <c:v>81.728261000000003</c:v>
                </c:pt>
                <c:pt idx="122">
                  <c:v>81.891304000000005</c:v>
                </c:pt>
                <c:pt idx="123">
                  <c:v>82.054348000000005</c:v>
                </c:pt>
                <c:pt idx="124">
                  <c:v>82.217391000000006</c:v>
                </c:pt>
                <c:pt idx="125">
                  <c:v>82.380435000000006</c:v>
                </c:pt>
                <c:pt idx="126">
                  <c:v>82.543477999999993</c:v>
                </c:pt>
                <c:pt idx="127">
                  <c:v>82.706522000000007</c:v>
                </c:pt>
                <c:pt idx="128">
                  <c:v>82.869564999999994</c:v>
                </c:pt>
                <c:pt idx="129">
                  <c:v>83.032608999999994</c:v>
                </c:pt>
                <c:pt idx="130">
                  <c:v>83.195651999999995</c:v>
                </c:pt>
                <c:pt idx="131">
                  <c:v>83.358695999999995</c:v>
                </c:pt>
                <c:pt idx="132">
                  <c:v>83.521738999999997</c:v>
                </c:pt>
                <c:pt idx="133">
                  <c:v>83.684782999999996</c:v>
                </c:pt>
                <c:pt idx="134">
                  <c:v>83.847825999999998</c:v>
                </c:pt>
                <c:pt idx="135">
                  <c:v>84.010869999999997</c:v>
                </c:pt>
                <c:pt idx="136">
                  <c:v>84.173912999999999</c:v>
                </c:pt>
                <c:pt idx="137">
                  <c:v>84.336956999999998</c:v>
                </c:pt>
                <c:pt idx="138">
                  <c:v>84.5</c:v>
                </c:pt>
                <c:pt idx="139">
                  <c:v>84.663043000000002</c:v>
                </c:pt>
                <c:pt idx="140">
                  <c:v>84.826087000000001</c:v>
                </c:pt>
                <c:pt idx="141">
                  <c:v>84.989130000000003</c:v>
                </c:pt>
                <c:pt idx="142">
                  <c:v>85.152174000000002</c:v>
                </c:pt>
                <c:pt idx="143">
                  <c:v>85.315217000000004</c:v>
                </c:pt>
                <c:pt idx="144">
                  <c:v>85.478261000000003</c:v>
                </c:pt>
                <c:pt idx="145">
                  <c:v>85.641304000000005</c:v>
                </c:pt>
                <c:pt idx="146">
                  <c:v>85.804348000000005</c:v>
                </c:pt>
                <c:pt idx="147">
                  <c:v>85.967391000000006</c:v>
                </c:pt>
                <c:pt idx="148">
                  <c:v>86.130435000000006</c:v>
                </c:pt>
                <c:pt idx="149">
                  <c:v>86.293477999999993</c:v>
                </c:pt>
                <c:pt idx="150">
                  <c:v>86.456522000000007</c:v>
                </c:pt>
                <c:pt idx="151">
                  <c:v>86.619564999999994</c:v>
                </c:pt>
                <c:pt idx="152">
                  <c:v>86.782608999999994</c:v>
                </c:pt>
                <c:pt idx="153">
                  <c:v>86.945651999999995</c:v>
                </c:pt>
                <c:pt idx="154">
                  <c:v>87.108695999999995</c:v>
                </c:pt>
                <c:pt idx="155">
                  <c:v>87.271738999999997</c:v>
                </c:pt>
                <c:pt idx="156">
                  <c:v>87.434782999999996</c:v>
                </c:pt>
                <c:pt idx="157">
                  <c:v>87.597825999999998</c:v>
                </c:pt>
                <c:pt idx="158">
                  <c:v>87.760869999999997</c:v>
                </c:pt>
                <c:pt idx="159">
                  <c:v>87.923912999999999</c:v>
                </c:pt>
                <c:pt idx="160">
                  <c:v>88.086956999999998</c:v>
                </c:pt>
                <c:pt idx="161">
                  <c:v>88.25</c:v>
                </c:pt>
                <c:pt idx="162">
                  <c:v>88.413043000000002</c:v>
                </c:pt>
                <c:pt idx="163">
                  <c:v>88.576087000000001</c:v>
                </c:pt>
                <c:pt idx="164">
                  <c:v>88.739130000000003</c:v>
                </c:pt>
                <c:pt idx="165">
                  <c:v>88.902174000000002</c:v>
                </c:pt>
                <c:pt idx="166">
                  <c:v>89.065217000000004</c:v>
                </c:pt>
                <c:pt idx="167">
                  <c:v>89.228261000000003</c:v>
                </c:pt>
                <c:pt idx="168">
                  <c:v>89.391304000000005</c:v>
                </c:pt>
                <c:pt idx="169">
                  <c:v>89.554348000000005</c:v>
                </c:pt>
                <c:pt idx="170">
                  <c:v>89.717391000000006</c:v>
                </c:pt>
                <c:pt idx="171">
                  <c:v>89.880435000000006</c:v>
                </c:pt>
                <c:pt idx="172">
                  <c:v>90.043477999999993</c:v>
                </c:pt>
                <c:pt idx="173">
                  <c:v>90.206522000000007</c:v>
                </c:pt>
                <c:pt idx="174">
                  <c:v>90.369564999999994</c:v>
                </c:pt>
                <c:pt idx="175">
                  <c:v>90.532608999999994</c:v>
                </c:pt>
                <c:pt idx="176">
                  <c:v>90.695651999999995</c:v>
                </c:pt>
                <c:pt idx="177">
                  <c:v>90.858695999999995</c:v>
                </c:pt>
                <c:pt idx="178">
                  <c:v>91.021738999999997</c:v>
                </c:pt>
                <c:pt idx="179">
                  <c:v>91.184782999999996</c:v>
                </c:pt>
                <c:pt idx="180">
                  <c:v>91.347825999999998</c:v>
                </c:pt>
                <c:pt idx="181">
                  <c:v>91.510869999999997</c:v>
                </c:pt>
                <c:pt idx="182">
                  <c:v>91.673912999999999</c:v>
                </c:pt>
                <c:pt idx="183">
                  <c:v>91.836956999999998</c:v>
                </c:pt>
              </c:numCache>
            </c:numRef>
          </c:xVal>
          <c:yVal>
            <c:numRef>
              <c:f>Sheet2!$K$2:$K$185</c:f>
              <c:numCache>
                <c:formatCode>0.00E+00</c:formatCode>
                <c:ptCount val="184"/>
                <c:pt idx="0">
                  <c:v>2.4939700000000001E-10</c:v>
                </c:pt>
                <c:pt idx="1">
                  <c:v>1.1404999999999999E-9</c:v>
                </c:pt>
                <c:pt idx="2">
                  <c:v>2.0315999999999999E-9</c:v>
                </c:pt>
                <c:pt idx="3">
                  <c:v>2.92269E-9</c:v>
                </c:pt>
                <c:pt idx="4">
                  <c:v>3.8137900000000003E-9</c:v>
                </c:pt>
                <c:pt idx="5">
                  <c:v>4.7048900000000003E-9</c:v>
                </c:pt>
                <c:pt idx="6">
                  <c:v>5.5959900000000002E-9</c:v>
                </c:pt>
                <c:pt idx="7">
                  <c:v>1.99161E-8</c:v>
                </c:pt>
                <c:pt idx="8">
                  <c:v>3.6302100000000002E-8</c:v>
                </c:pt>
                <c:pt idx="9">
                  <c:v>5.2688199999999999E-8</c:v>
                </c:pt>
                <c:pt idx="10">
                  <c:v>6.9074300000000003E-8</c:v>
                </c:pt>
                <c:pt idx="11">
                  <c:v>8.5460399999999994E-8</c:v>
                </c:pt>
                <c:pt idx="12">
                  <c:v>1.01846E-7</c:v>
                </c:pt>
                <c:pt idx="13">
                  <c:v>2.8496900000000002E-7</c:v>
                </c:pt>
                <c:pt idx="14">
                  <c:v>5.2872400000000004E-7</c:v>
                </c:pt>
                <c:pt idx="15">
                  <c:v>7.7247800000000004E-7</c:v>
                </c:pt>
                <c:pt idx="16">
                  <c:v>1.0162300000000001E-6</c:v>
                </c:pt>
                <c:pt idx="17">
                  <c:v>1.2599899999999999E-6</c:v>
                </c:pt>
                <c:pt idx="18">
                  <c:v>1.5037399999999999E-6</c:v>
                </c:pt>
                <c:pt idx="19">
                  <c:v>3.3599900000000002E-6</c:v>
                </c:pt>
                <c:pt idx="20">
                  <c:v>6.2912300000000004E-6</c:v>
                </c:pt>
                <c:pt idx="21">
                  <c:v>9.2224800000000005E-6</c:v>
                </c:pt>
                <c:pt idx="22">
                  <c:v>1.21537E-5</c:v>
                </c:pt>
                <c:pt idx="23">
                  <c:v>1.5085E-5</c:v>
                </c:pt>
                <c:pt idx="24">
                  <c:v>1.8016199999999999E-5</c:v>
                </c:pt>
                <c:pt idx="25">
                  <c:v>3.2865099999999998E-5</c:v>
                </c:pt>
                <c:pt idx="26">
                  <c:v>6.1334099999999999E-5</c:v>
                </c:pt>
                <c:pt idx="27">
                  <c:v>8.9803199999999994E-5</c:v>
                </c:pt>
                <c:pt idx="28" formatCode="General">
                  <c:v>1.18272E-4</c:v>
                </c:pt>
                <c:pt idx="29" formatCode="General">
                  <c:v>1.4674100000000001E-4</c:v>
                </c:pt>
                <c:pt idx="30" formatCode="General">
                  <c:v>1.7521E-4</c:v>
                </c:pt>
                <c:pt idx="31" formatCode="General">
                  <c:v>2.6853599999999999E-4</c:v>
                </c:pt>
                <c:pt idx="32" formatCode="General">
                  <c:v>4.9157599999999997E-4</c:v>
                </c:pt>
                <c:pt idx="33" formatCode="General">
                  <c:v>7.1461699999999996E-4</c:v>
                </c:pt>
                <c:pt idx="34" formatCode="General">
                  <c:v>9.3765700000000005E-4</c:v>
                </c:pt>
                <c:pt idx="35" formatCode="General">
                  <c:v>1.1607E-3</c:v>
                </c:pt>
                <c:pt idx="36" formatCode="General">
                  <c:v>1.3837400000000001E-3</c:v>
                </c:pt>
                <c:pt idx="37" formatCode="General">
                  <c:v>1.8436100000000001E-3</c:v>
                </c:pt>
                <c:pt idx="38" formatCode="General">
                  <c:v>3.2508400000000001E-3</c:v>
                </c:pt>
                <c:pt idx="39" formatCode="General">
                  <c:v>4.6580600000000003E-3</c:v>
                </c:pt>
                <c:pt idx="40" formatCode="General">
                  <c:v>6.0652900000000001E-3</c:v>
                </c:pt>
                <c:pt idx="41" formatCode="General">
                  <c:v>7.4725099999999999E-3</c:v>
                </c:pt>
                <c:pt idx="42" formatCode="General">
                  <c:v>8.8797300000000006E-3</c:v>
                </c:pt>
                <c:pt idx="43" formatCode="General">
                  <c:v>1.06687E-2</c:v>
                </c:pt>
                <c:pt idx="44" formatCode="General">
                  <c:v>1.7802499999999999E-2</c:v>
                </c:pt>
                <c:pt idx="45" formatCode="General">
                  <c:v>2.4936300000000002E-2</c:v>
                </c:pt>
                <c:pt idx="46" formatCode="General">
                  <c:v>3.2070000000000001E-2</c:v>
                </c:pt>
                <c:pt idx="47" formatCode="General">
                  <c:v>3.9203799999999997E-2</c:v>
                </c:pt>
                <c:pt idx="48" formatCode="General">
                  <c:v>4.63376E-2</c:v>
                </c:pt>
                <c:pt idx="49" formatCode="General">
                  <c:v>5.3471299999999999E-2</c:v>
                </c:pt>
                <c:pt idx="50" formatCode="General">
                  <c:v>8.09782E-2</c:v>
                </c:pt>
                <c:pt idx="51" formatCode="General">
                  <c:v>0.10994</c:v>
                </c:pt>
                <c:pt idx="52" formatCode="General">
                  <c:v>0.138902</c:v>
                </c:pt>
                <c:pt idx="53" formatCode="General">
                  <c:v>0.16786499999999999</c:v>
                </c:pt>
                <c:pt idx="54" formatCode="General">
                  <c:v>0.196827</c:v>
                </c:pt>
                <c:pt idx="55" formatCode="General">
                  <c:v>0.22578899999999999</c:v>
                </c:pt>
                <c:pt idx="56" formatCode="General">
                  <c:v>0.30654999999999999</c:v>
                </c:pt>
                <c:pt idx="57" formatCode="General">
                  <c:v>0.40026099999999998</c:v>
                </c:pt>
                <c:pt idx="58" formatCode="General">
                  <c:v>0.49397099999999999</c:v>
                </c:pt>
                <c:pt idx="59" formatCode="General">
                  <c:v>0.58768200000000004</c:v>
                </c:pt>
                <c:pt idx="60" formatCode="General">
                  <c:v>0.68139300000000003</c:v>
                </c:pt>
                <c:pt idx="61" formatCode="General">
                  <c:v>0.77510400000000002</c:v>
                </c:pt>
                <c:pt idx="62" formatCode="General">
                  <c:v>0.96622300000000005</c:v>
                </c:pt>
                <c:pt idx="63" formatCode="General">
                  <c:v>1.2060500000000001</c:v>
                </c:pt>
                <c:pt idx="64" formatCode="General">
                  <c:v>1.44587</c:v>
                </c:pt>
                <c:pt idx="65" formatCode="General">
                  <c:v>1.6856899999999999</c:v>
                </c:pt>
                <c:pt idx="66" formatCode="General">
                  <c:v>1.9255199999999999</c:v>
                </c:pt>
                <c:pt idx="67" formatCode="General">
                  <c:v>2.16534</c:v>
                </c:pt>
                <c:pt idx="68" formatCode="General">
                  <c:v>2.5328499999999998</c:v>
                </c:pt>
                <c:pt idx="69" formatCode="General">
                  <c:v>3.0120800000000001</c:v>
                </c:pt>
                <c:pt idx="70" formatCode="General">
                  <c:v>3.4913099999999999</c:v>
                </c:pt>
                <c:pt idx="71" formatCode="General">
                  <c:v>3.9705499999999998</c:v>
                </c:pt>
                <c:pt idx="72" formatCode="General">
                  <c:v>4.4497799999999996</c:v>
                </c:pt>
                <c:pt idx="73" formatCode="General">
                  <c:v>4.9290099999999999</c:v>
                </c:pt>
                <c:pt idx="74" formatCode="General">
                  <c:v>5.5084600000000004</c:v>
                </c:pt>
                <c:pt idx="75" formatCode="General">
                  <c:v>6.2382200000000001</c:v>
                </c:pt>
                <c:pt idx="76" formatCode="General">
                  <c:v>6.9679900000000004</c:v>
                </c:pt>
                <c:pt idx="77" formatCode="General">
                  <c:v>7.6977500000000001</c:v>
                </c:pt>
                <c:pt idx="78" formatCode="General">
                  <c:v>8.4275199999999995</c:v>
                </c:pt>
                <c:pt idx="79" formatCode="General">
                  <c:v>9.1572899999999997</c:v>
                </c:pt>
                <c:pt idx="80" formatCode="General">
                  <c:v>9.9061199999999996</c:v>
                </c:pt>
                <c:pt idx="81" formatCode="General">
                  <c:v>10.7074</c:v>
                </c:pt>
                <c:pt idx="82" formatCode="General">
                  <c:v>11.508699999999999</c:v>
                </c:pt>
                <c:pt idx="83" formatCode="General">
                  <c:v>12.31</c:v>
                </c:pt>
                <c:pt idx="84" formatCode="General">
                  <c:v>13.1113</c:v>
                </c:pt>
                <c:pt idx="85" formatCode="General">
                  <c:v>13.912599999999999</c:v>
                </c:pt>
                <c:pt idx="86" formatCode="General">
                  <c:v>14.6776</c:v>
                </c:pt>
                <c:pt idx="87" formatCode="General">
                  <c:v>15.2073</c:v>
                </c:pt>
                <c:pt idx="88" formatCode="General">
                  <c:v>15.7369</c:v>
                </c:pt>
                <c:pt idx="89" formatCode="General">
                  <c:v>16.266500000000001</c:v>
                </c:pt>
                <c:pt idx="90" formatCode="General">
                  <c:v>16.796099999999999</c:v>
                </c:pt>
                <c:pt idx="91" formatCode="General">
                  <c:v>17.325700000000001</c:v>
                </c:pt>
                <c:pt idx="92" formatCode="General">
                  <c:v>17.8553</c:v>
                </c:pt>
                <c:pt idx="93" formatCode="General">
                  <c:v>17.830500000000001</c:v>
                </c:pt>
                <c:pt idx="94" formatCode="General">
                  <c:v>17.805700000000002</c:v>
                </c:pt>
                <c:pt idx="95" formatCode="General">
                  <c:v>17.780899999999999</c:v>
                </c:pt>
                <c:pt idx="96" formatCode="General">
                  <c:v>17.7562</c:v>
                </c:pt>
                <c:pt idx="97" formatCode="General">
                  <c:v>17.731400000000001</c:v>
                </c:pt>
                <c:pt idx="98" formatCode="General">
                  <c:v>17.706600000000002</c:v>
                </c:pt>
                <c:pt idx="99" formatCode="General">
                  <c:v>17.2134</c:v>
                </c:pt>
                <c:pt idx="100" formatCode="General">
                  <c:v>16.648299999999999</c:v>
                </c:pt>
                <c:pt idx="101" formatCode="General">
                  <c:v>16.083100000000002</c:v>
                </c:pt>
                <c:pt idx="102" formatCode="General">
                  <c:v>15.518000000000001</c:v>
                </c:pt>
                <c:pt idx="103" formatCode="General">
                  <c:v>14.9528</c:v>
                </c:pt>
                <c:pt idx="104" formatCode="General">
                  <c:v>14.387600000000001</c:v>
                </c:pt>
                <c:pt idx="105" formatCode="General">
                  <c:v>13.645</c:v>
                </c:pt>
                <c:pt idx="106" formatCode="General">
                  <c:v>12.837899999999999</c:v>
                </c:pt>
                <c:pt idx="107" formatCode="General">
                  <c:v>12.030799999999999</c:v>
                </c:pt>
                <c:pt idx="108" formatCode="General">
                  <c:v>11.223699999999999</c:v>
                </c:pt>
                <c:pt idx="109" formatCode="General">
                  <c:v>10.416600000000001</c:v>
                </c:pt>
                <c:pt idx="110" formatCode="General">
                  <c:v>9.6094600000000003</c:v>
                </c:pt>
                <c:pt idx="111" formatCode="General">
                  <c:v>8.8588000000000005</c:v>
                </c:pt>
                <c:pt idx="112" formatCode="General">
                  <c:v>8.1457599999999992</c:v>
                </c:pt>
                <c:pt idx="113" formatCode="General">
                  <c:v>7.4327300000000003</c:v>
                </c:pt>
                <c:pt idx="114" formatCode="General">
                  <c:v>6.7196999999999996</c:v>
                </c:pt>
                <c:pt idx="115" formatCode="General">
                  <c:v>6.0066600000000001</c:v>
                </c:pt>
                <c:pt idx="116" formatCode="General">
                  <c:v>5.2936300000000003</c:v>
                </c:pt>
                <c:pt idx="117" formatCode="General">
                  <c:v>4.6999300000000002</c:v>
                </c:pt>
                <c:pt idx="118" formatCode="General">
                  <c:v>4.2426199999999996</c:v>
                </c:pt>
                <c:pt idx="119" formatCode="General">
                  <c:v>3.78531</c:v>
                </c:pt>
                <c:pt idx="120" formatCode="General">
                  <c:v>3.3279999999999998</c:v>
                </c:pt>
                <c:pt idx="121" formatCode="General">
                  <c:v>2.8706900000000002</c:v>
                </c:pt>
                <c:pt idx="122" formatCode="General">
                  <c:v>2.4133800000000001</c:v>
                </c:pt>
                <c:pt idx="123" formatCode="General">
                  <c:v>2.0337999999999998</c:v>
                </c:pt>
                <c:pt idx="124" formatCode="General">
                  <c:v>1.80969</c:v>
                </c:pt>
                <c:pt idx="125" formatCode="General">
                  <c:v>1.5855699999999999</c:v>
                </c:pt>
                <c:pt idx="126" formatCode="General">
                  <c:v>1.36145</c:v>
                </c:pt>
                <c:pt idx="127" formatCode="General">
                  <c:v>1.13733</c:v>
                </c:pt>
                <c:pt idx="128" formatCode="General">
                  <c:v>0.91321799999999997</c:v>
                </c:pt>
                <c:pt idx="129" formatCode="General">
                  <c:v>0.71674899999999997</c:v>
                </c:pt>
                <c:pt idx="130" formatCode="General">
                  <c:v>0.63087099999999996</c:v>
                </c:pt>
                <c:pt idx="131" formatCode="General">
                  <c:v>0.54499399999999998</c:v>
                </c:pt>
                <c:pt idx="132" formatCode="General">
                  <c:v>0.45911600000000002</c:v>
                </c:pt>
                <c:pt idx="133" formatCode="General">
                  <c:v>0.37323800000000001</c:v>
                </c:pt>
                <c:pt idx="134" formatCode="General">
                  <c:v>0.28736</c:v>
                </c:pt>
                <c:pt idx="135" formatCode="General">
                  <c:v>0.20547099999999999</c:v>
                </c:pt>
                <c:pt idx="136" formatCode="General">
                  <c:v>0.179424</c:v>
                </c:pt>
                <c:pt idx="137" formatCode="General">
                  <c:v>0.15337600000000001</c:v>
                </c:pt>
                <c:pt idx="138" formatCode="General">
                  <c:v>0.127329</c:v>
                </c:pt>
                <c:pt idx="139" formatCode="General">
                  <c:v>0.101282</c:v>
                </c:pt>
                <c:pt idx="140" formatCode="General">
                  <c:v>7.5234200000000001E-2</c:v>
                </c:pt>
                <c:pt idx="141" formatCode="General">
                  <c:v>4.9186800000000003E-2</c:v>
                </c:pt>
                <c:pt idx="142" formatCode="General">
                  <c:v>4.1570799999999998E-2</c:v>
                </c:pt>
                <c:pt idx="143" formatCode="General">
                  <c:v>3.5271299999999998E-2</c:v>
                </c:pt>
                <c:pt idx="144" formatCode="General">
                  <c:v>2.8971799999999999E-2</c:v>
                </c:pt>
                <c:pt idx="145" formatCode="General">
                  <c:v>2.2672399999999999E-2</c:v>
                </c:pt>
                <c:pt idx="146" formatCode="General">
                  <c:v>1.6372899999999999E-2</c:v>
                </c:pt>
                <c:pt idx="147" formatCode="General">
                  <c:v>1.00734E-2</c:v>
                </c:pt>
                <c:pt idx="148" formatCode="General">
                  <c:v>7.8371399999999994E-3</c:v>
                </c:pt>
                <c:pt idx="149" formatCode="General">
                  <c:v>6.61664E-3</c:v>
                </c:pt>
                <c:pt idx="150" formatCode="General">
                  <c:v>5.3961399999999998E-3</c:v>
                </c:pt>
                <c:pt idx="151" formatCode="General">
                  <c:v>4.1756500000000004E-3</c:v>
                </c:pt>
                <c:pt idx="152" formatCode="General">
                  <c:v>2.9551500000000001E-3</c:v>
                </c:pt>
                <c:pt idx="153" formatCode="General">
                  <c:v>1.7346499999999999E-3</c:v>
                </c:pt>
                <c:pt idx="154" formatCode="General">
                  <c:v>1.2011299999999999E-3</c:v>
                </c:pt>
                <c:pt idx="155" formatCode="General">
                  <c:v>1.0110900000000001E-3</c:v>
                </c:pt>
                <c:pt idx="156" formatCode="General">
                  <c:v>8.2105500000000001E-4</c:v>
                </c:pt>
                <c:pt idx="157" formatCode="General">
                  <c:v>6.3101699999999999E-4</c:v>
                </c:pt>
                <c:pt idx="158" formatCode="General">
                  <c:v>4.4098E-4</c:v>
                </c:pt>
                <c:pt idx="159" formatCode="General">
                  <c:v>2.50943E-4</c:v>
                </c:pt>
                <c:pt idx="160" formatCode="General">
                  <c:v>1.4954700000000001E-4</c:v>
                </c:pt>
                <c:pt idx="161" formatCode="General">
                  <c:v>1.25714E-4</c:v>
                </c:pt>
                <c:pt idx="162" formatCode="General">
                  <c:v>1.01881E-4</c:v>
                </c:pt>
                <c:pt idx="163">
                  <c:v>7.8048399999999996E-5</c:v>
                </c:pt>
                <c:pt idx="164">
                  <c:v>5.4215300000000003E-5</c:v>
                </c:pt>
                <c:pt idx="165">
                  <c:v>3.0382299999999999E-5</c:v>
                </c:pt>
                <c:pt idx="166">
                  <c:v>1.5118E-5</c:v>
                </c:pt>
                <c:pt idx="167">
                  <c:v>1.27066E-5</c:v>
                </c:pt>
                <c:pt idx="168">
                  <c:v>1.0295299999999999E-5</c:v>
                </c:pt>
                <c:pt idx="169">
                  <c:v>7.8839299999999996E-6</c:v>
                </c:pt>
                <c:pt idx="170">
                  <c:v>5.4725900000000001E-6</c:v>
                </c:pt>
                <c:pt idx="171">
                  <c:v>3.0612500000000001E-6</c:v>
                </c:pt>
                <c:pt idx="172">
                  <c:v>1.24039E-6</c:v>
                </c:pt>
                <c:pt idx="173">
                  <c:v>1.04333E-6</c:v>
                </c:pt>
                <c:pt idx="174">
                  <c:v>8.4627099999999999E-7</c:v>
                </c:pt>
                <c:pt idx="175">
                  <c:v>6.4921199999999998E-7</c:v>
                </c:pt>
                <c:pt idx="176">
                  <c:v>4.5215300000000001E-7</c:v>
                </c:pt>
                <c:pt idx="177">
                  <c:v>2.5509500000000002E-7</c:v>
                </c:pt>
                <c:pt idx="178">
                  <c:v>8.2574299999999998E-8</c:v>
                </c:pt>
                <c:pt idx="179">
                  <c:v>6.9555200000000001E-8</c:v>
                </c:pt>
                <c:pt idx="180">
                  <c:v>5.6535999999999998E-8</c:v>
                </c:pt>
                <c:pt idx="181">
                  <c:v>4.3516800000000001E-8</c:v>
                </c:pt>
                <c:pt idx="182">
                  <c:v>3.0497599999999998E-8</c:v>
                </c:pt>
                <c:pt idx="183">
                  <c:v>1.7478400000000001E-8</c:v>
                </c:pt>
              </c:numCache>
            </c:numRef>
          </c:yVal>
          <c:smooth val="1"/>
        </c:ser>
        <c:ser>
          <c:idx val="3"/>
          <c:order val="3"/>
          <c:tx>
            <c:v>18.5 MeV/u</c:v>
          </c:tx>
          <c:marker>
            <c:symbol val="none"/>
          </c:marker>
          <c:xVal>
            <c:numRef>
              <c:f>Sheet2!$G$2:$G$185</c:f>
              <c:numCache>
                <c:formatCode>General</c:formatCode>
                <c:ptCount val="184"/>
                <c:pt idx="0">
                  <c:v>62</c:v>
                </c:pt>
                <c:pt idx="1">
                  <c:v>62.163043000000002</c:v>
                </c:pt>
                <c:pt idx="2">
                  <c:v>62.326087000000001</c:v>
                </c:pt>
                <c:pt idx="3">
                  <c:v>62.489130000000003</c:v>
                </c:pt>
                <c:pt idx="4">
                  <c:v>62.652174000000002</c:v>
                </c:pt>
                <c:pt idx="5">
                  <c:v>62.815216999999997</c:v>
                </c:pt>
                <c:pt idx="6">
                  <c:v>62.978261000000003</c:v>
                </c:pt>
                <c:pt idx="7">
                  <c:v>63.141303999999998</c:v>
                </c:pt>
                <c:pt idx="8">
                  <c:v>63.304347999999997</c:v>
                </c:pt>
                <c:pt idx="9">
                  <c:v>63.467390999999999</c:v>
                </c:pt>
                <c:pt idx="10">
                  <c:v>63.630434999999999</c:v>
                </c:pt>
                <c:pt idx="11">
                  <c:v>63.793478</c:v>
                </c:pt>
                <c:pt idx="12">
                  <c:v>63.956522</c:v>
                </c:pt>
                <c:pt idx="13">
                  <c:v>64.119564999999994</c:v>
                </c:pt>
                <c:pt idx="14">
                  <c:v>64.282608999999994</c:v>
                </c:pt>
                <c:pt idx="15">
                  <c:v>64.445651999999995</c:v>
                </c:pt>
                <c:pt idx="16">
                  <c:v>64.608695999999995</c:v>
                </c:pt>
                <c:pt idx="17">
                  <c:v>64.771738999999997</c:v>
                </c:pt>
                <c:pt idx="18">
                  <c:v>64.934782999999996</c:v>
                </c:pt>
                <c:pt idx="19">
                  <c:v>65.097825999999998</c:v>
                </c:pt>
                <c:pt idx="20">
                  <c:v>65.260869999999997</c:v>
                </c:pt>
                <c:pt idx="21">
                  <c:v>65.423912999999999</c:v>
                </c:pt>
                <c:pt idx="22">
                  <c:v>65.586956999999998</c:v>
                </c:pt>
                <c:pt idx="23">
                  <c:v>65.75</c:v>
                </c:pt>
                <c:pt idx="24">
                  <c:v>65.913043000000002</c:v>
                </c:pt>
                <c:pt idx="25">
                  <c:v>66.076087000000001</c:v>
                </c:pt>
                <c:pt idx="26">
                  <c:v>66.239130000000003</c:v>
                </c:pt>
                <c:pt idx="27">
                  <c:v>66.402174000000002</c:v>
                </c:pt>
                <c:pt idx="28">
                  <c:v>66.565217000000004</c:v>
                </c:pt>
                <c:pt idx="29">
                  <c:v>66.728261000000003</c:v>
                </c:pt>
                <c:pt idx="30">
                  <c:v>66.891304000000005</c:v>
                </c:pt>
                <c:pt idx="31">
                  <c:v>67.054348000000005</c:v>
                </c:pt>
                <c:pt idx="32">
                  <c:v>67.217391000000006</c:v>
                </c:pt>
                <c:pt idx="33">
                  <c:v>67.380435000000006</c:v>
                </c:pt>
                <c:pt idx="34">
                  <c:v>67.543477999999993</c:v>
                </c:pt>
                <c:pt idx="35">
                  <c:v>67.706522000000007</c:v>
                </c:pt>
                <c:pt idx="36">
                  <c:v>67.869564999999994</c:v>
                </c:pt>
                <c:pt idx="37">
                  <c:v>68.032608999999994</c:v>
                </c:pt>
                <c:pt idx="38">
                  <c:v>68.195651999999995</c:v>
                </c:pt>
                <c:pt idx="39">
                  <c:v>68.358695999999995</c:v>
                </c:pt>
                <c:pt idx="40">
                  <c:v>68.521738999999997</c:v>
                </c:pt>
                <c:pt idx="41">
                  <c:v>68.684782999999996</c:v>
                </c:pt>
                <c:pt idx="42">
                  <c:v>68.847825999999998</c:v>
                </c:pt>
                <c:pt idx="43">
                  <c:v>69.010869999999997</c:v>
                </c:pt>
                <c:pt idx="44">
                  <c:v>69.173912999999999</c:v>
                </c:pt>
                <c:pt idx="45">
                  <c:v>69.336956999999998</c:v>
                </c:pt>
                <c:pt idx="46">
                  <c:v>69.5</c:v>
                </c:pt>
                <c:pt idx="47">
                  <c:v>69.663043000000002</c:v>
                </c:pt>
                <c:pt idx="48">
                  <c:v>69.826087000000001</c:v>
                </c:pt>
                <c:pt idx="49">
                  <c:v>69.989130000000003</c:v>
                </c:pt>
                <c:pt idx="50">
                  <c:v>70.152174000000002</c:v>
                </c:pt>
                <c:pt idx="51">
                  <c:v>70.315217000000004</c:v>
                </c:pt>
                <c:pt idx="52">
                  <c:v>70.478261000000003</c:v>
                </c:pt>
                <c:pt idx="53">
                  <c:v>70.641304000000005</c:v>
                </c:pt>
                <c:pt idx="54">
                  <c:v>70.804348000000005</c:v>
                </c:pt>
                <c:pt idx="55">
                  <c:v>70.967391000000006</c:v>
                </c:pt>
                <c:pt idx="56">
                  <c:v>71.130435000000006</c:v>
                </c:pt>
                <c:pt idx="57">
                  <c:v>71.293477999999993</c:v>
                </c:pt>
                <c:pt idx="58">
                  <c:v>71.456522000000007</c:v>
                </c:pt>
                <c:pt idx="59">
                  <c:v>71.619564999999994</c:v>
                </c:pt>
                <c:pt idx="60">
                  <c:v>71.782608999999994</c:v>
                </c:pt>
                <c:pt idx="61">
                  <c:v>71.945651999999995</c:v>
                </c:pt>
                <c:pt idx="62">
                  <c:v>72.108695999999995</c:v>
                </c:pt>
                <c:pt idx="63">
                  <c:v>72.271738999999997</c:v>
                </c:pt>
                <c:pt idx="64">
                  <c:v>72.434782999999996</c:v>
                </c:pt>
                <c:pt idx="65">
                  <c:v>72.597825999999998</c:v>
                </c:pt>
                <c:pt idx="66">
                  <c:v>72.760869999999997</c:v>
                </c:pt>
                <c:pt idx="67">
                  <c:v>72.923912999999999</c:v>
                </c:pt>
                <c:pt idx="68">
                  <c:v>73.086956999999998</c:v>
                </c:pt>
                <c:pt idx="69">
                  <c:v>73.25</c:v>
                </c:pt>
                <c:pt idx="70">
                  <c:v>73.413043000000002</c:v>
                </c:pt>
                <c:pt idx="71">
                  <c:v>73.576087000000001</c:v>
                </c:pt>
                <c:pt idx="72">
                  <c:v>73.739130000000003</c:v>
                </c:pt>
                <c:pt idx="73">
                  <c:v>73.902174000000002</c:v>
                </c:pt>
                <c:pt idx="74">
                  <c:v>74.065217000000004</c:v>
                </c:pt>
                <c:pt idx="75">
                  <c:v>74.228261000000003</c:v>
                </c:pt>
                <c:pt idx="76">
                  <c:v>74.391304000000005</c:v>
                </c:pt>
                <c:pt idx="77">
                  <c:v>74.554348000000005</c:v>
                </c:pt>
                <c:pt idx="78">
                  <c:v>74.717391000000006</c:v>
                </c:pt>
                <c:pt idx="79">
                  <c:v>74.880435000000006</c:v>
                </c:pt>
                <c:pt idx="80">
                  <c:v>75.043477999999993</c:v>
                </c:pt>
                <c:pt idx="81">
                  <c:v>75.206522000000007</c:v>
                </c:pt>
                <c:pt idx="82">
                  <c:v>75.369564999999994</c:v>
                </c:pt>
                <c:pt idx="83">
                  <c:v>75.532608999999994</c:v>
                </c:pt>
                <c:pt idx="84">
                  <c:v>75.695651999999995</c:v>
                </c:pt>
                <c:pt idx="85">
                  <c:v>75.858695999999995</c:v>
                </c:pt>
                <c:pt idx="86">
                  <c:v>76.021738999999997</c:v>
                </c:pt>
                <c:pt idx="87">
                  <c:v>76.184782999999996</c:v>
                </c:pt>
                <c:pt idx="88">
                  <c:v>76.347825999999998</c:v>
                </c:pt>
                <c:pt idx="89">
                  <c:v>76.510869999999997</c:v>
                </c:pt>
                <c:pt idx="90">
                  <c:v>76.673912999999999</c:v>
                </c:pt>
                <c:pt idx="91">
                  <c:v>76.836956999999998</c:v>
                </c:pt>
                <c:pt idx="92">
                  <c:v>77</c:v>
                </c:pt>
                <c:pt idx="93">
                  <c:v>77.163043000000002</c:v>
                </c:pt>
                <c:pt idx="94">
                  <c:v>77.326087000000001</c:v>
                </c:pt>
                <c:pt idx="95">
                  <c:v>77.489130000000003</c:v>
                </c:pt>
                <c:pt idx="96">
                  <c:v>77.652174000000002</c:v>
                </c:pt>
                <c:pt idx="97">
                  <c:v>77.815217000000004</c:v>
                </c:pt>
                <c:pt idx="98">
                  <c:v>77.978261000000003</c:v>
                </c:pt>
                <c:pt idx="99">
                  <c:v>78.141304000000005</c:v>
                </c:pt>
                <c:pt idx="100">
                  <c:v>78.304348000000005</c:v>
                </c:pt>
                <c:pt idx="101">
                  <c:v>78.467391000000006</c:v>
                </c:pt>
                <c:pt idx="102">
                  <c:v>78.630435000000006</c:v>
                </c:pt>
                <c:pt idx="103">
                  <c:v>78.793477999999993</c:v>
                </c:pt>
                <c:pt idx="104">
                  <c:v>78.956522000000007</c:v>
                </c:pt>
                <c:pt idx="105">
                  <c:v>79.119564999999994</c:v>
                </c:pt>
                <c:pt idx="106">
                  <c:v>79.282608999999994</c:v>
                </c:pt>
                <c:pt idx="107">
                  <c:v>79.445651999999995</c:v>
                </c:pt>
                <c:pt idx="108">
                  <c:v>79.608695999999995</c:v>
                </c:pt>
                <c:pt idx="109">
                  <c:v>79.771738999999997</c:v>
                </c:pt>
                <c:pt idx="110">
                  <c:v>79.934782999999996</c:v>
                </c:pt>
                <c:pt idx="111">
                  <c:v>80.097825999999998</c:v>
                </c:pt>
                <c:pt idx="112">
                  <c:v>80.260869999999997</c:v>
                </c:pt>
                <c:pt idx="113">
                  <c:v>80.423912999999999</c:v>
                </c:pt>
                <c:pt idx="114">
                  <c:v>80.586956999999998</c:v>
                </c:pt>
                <c:pt idx="115">
                  <c:v>80.75</c:v>
                </c:pt>
                <c:pt idx="116">
                  <c:v>80.913043000000002</c:v>
                </c:pt>
                <c:pt idx="117">
                  <c:v>81.076087000000001</c:v>
                </c:pt>
                <c:pt idx="118">
                  <c:v>81.239130000000003</c:v>
                </c:pt>
                <c:pt idx="119">
                  <c:v>81.402174000000002</c:v>
                </c:pt>
                <c:pt idx="120">
                  <c:v>81.565217000000004</c:v>
                </c:pt>
                <c:pt idx="121">
                  <c:v>81.728261000000003</c:v>
                </c:pt>
                <c:pt idx="122">
                  <c:v>81.891304000000005</c:v>
                </c:pt>
                <c:pt idx="123">
                  <c:v>82.054348000000005</c:v>
                </c:pt>
                <c:pt idx="124">
                  <c:v>82.217391000000006</c:v>
                </c:pt>
                <c:pt idx="125">
                  <c:v>82.380435000000006</c:v>
                </c:pt>
                <c:pt idx="126">
                  <c:v>82.543477999999993</c:v>
                </c:pt>
                <c:pt idx="127">
                  <c:v>82.706522000000007</c:v>
                </c:pt>
                <c:pt idx="128">
                  <c:v>82.869564999999994</c:v>
                </c:pt>
                <c:pt idx="129">
                  <c:v>83.032608999999994</c:v>
                </c:pt>
                <c:pt idx="130">
                  <c:v>83.195651999999995</c:v>
                </c:pt>
                <c:pt idx="131">
                  <c:v>83.358695999999995</c:v>
                </c:pt>
                <c:pt idx="132">
                  <c:v>83.521738999999997</c:v>
                </c:pt>
                <c:pt idx="133">
                  <c:v>83.684782999999996</c:v>
                </c:pt>
                <c:pt idx="134">
                  <c:v>83.847825999999998</c:v>
                </c:pt>
                <c:pt idx="135">
                  <c:v>84.010869999999997</c:v>
                </c:pt>
                <c:pt idx="136">
                  <c:v>84.173912999999999</c:v>
                </c:pt>
                <c:pt idx="137">
                  <c:v>84.336956999999998</c:v>
                </c:pt>
                <c:pt idx="138">
                  <c:v>84.5</c:v>
                </c:pt>
                <c:pt idx="139">
                  <c:v>84.663043000000002</c:v>
                </c:pt>
                <c:pt idx="140">
                  <c:v>84.826087000000001</c:v>
                </c:pt>
                <c:pt idx="141">
                  <c:v>84.989130000000003</c:v>
                </c:pt>
                <c:pt idx="142">
                  <c:v>85.152174000000002</c:v>
                </c:pt>
                <c:pt idx="143">
                  <c:v>85.315217000000004</c:v>
                </c:pt>
                <c:pt idx="144">
                  <c:v>85.478261000000003</c:v>
                </c:pt>
                <c:pt idx="145">
                  <c:v>85.641304000000005</c:v>
                </c:pt>
                <c:pt idx="146">
                  <c:v>85.804348000000005</c:v>
                </c:pt>
                <c:pt idx="147">
                  <c:v>85.967391000000006</c:v>
                </c:pt>
                <c:pt idx="148">
                  <c:v>86.130435000000006</c:v>
                </c:pt>
                <c:pt idx="149">
                  <c:v>86.293477999999993</c:v>
                </c:pt>
                <c:pt idx="150">
                  <c:v>86.456522000000007</c:v>
                </c:pt>
                <c:pt idx="151">
                  <c:v>86.619564999999994</c:v>
                </c:pt>
                <c:pt idx="152">
                  <c:v>86.782608999999994</c:v>
                </c:pt>
                <c:pt idx="153">
                  <c:v>86.945651999999995</c:v>
                </c:pt>
                <c:pt idx="154">
                  <c:v>87.108695999999995</c:v>
                </c:pt>
                <c:pt idx="155">
                  <c:v>87.271738999999997</c:v>
                </c:pt>
                <c:pt idx="156">
                  <c:v>87.434782999999996</c:v>
                </c:pt>
                <c:pt idx="157">
                  <c:v>87.597825999999998</c:v>
                </c:pt>
                <c:pt idx="158">
                  <c:v>87.760869999999997</c:v>
                </c:pt>
                <c:pt idx="159">
                  <c:v>87.923912999999999</c:v>
                </c:pt>
                <c:pt idx="160">
                  <c:v>88.086956999999998</c:v>
                </c:pt>
                <c:pt idx="161">
                  <c:v>88.25</c:v>
                </c:pt>
                <c:pt idx="162">
                  <c:v>88.413043000000002</c:v>
                </c:pt>
                <c:pt idx="163">
                  <c:v>88.576087000000001</c:v>
                </c:pt>
                <c:pt idx="164">
                  <c:v>88.739130000000003</c:v>
                </c:pt>
                <c:pt idx="165">
                  <c:v>88.902174000000002</c:v>
                </c:pt>
                <c:pt idx="166">
                  <c:v>89.065217000000004</c:v>
                </c:pt>
                <c:pt idx="167">
                  <c:v>89.228261000000003</c:v>
                </c:pt>
                <c:pt idx="168">
                  <c:v>89.391304000000005</c:v>
                </c:pt>
                <c:pt idx="169">
                  <c:v>89.554348000000005</c:v>
                </c:pt>
                <c:pt idx="170">
                  <c:v>89.717391000000006</c:v>
                </c:pt>
                <c:pt idx="171">
                  <c:v>89.880435000000006</c:v>
                </c:pt>
                <c:pt idx="172">
                  <c:v>90.043477999999993</c:v>
                </c:pt>
                <c:pt idx="173">
                  <c:v>90.206522000000007</c:v>
                </c:pt>
                <c:pt idx="174">
                  <c:v>90.369564999999994</c:v>
                </c:pt>
                <c:pt idx="175">
                  <c:v>90.532608999999994</c:v>
                </c:pt>
                <c:pt idx="176">
                  <c:v>90.695651999999995</c:v>
                </c:pt>
                <c:pt idx="177">
                  <c:v>90.858695999999995</c:v>
                </c:pt>
                <c:pt idx="178">
                  <c:v>91.021738999999997</c:v>
                </c:pt>
                <c:pt idx="179">
                  <c:v>91.184782999999996</c:v>
                </c:pt>
                <c:pt idx="180">
                  <c:v>91.347825999999998</c:v>
                </c:pt>
                <c:pt idx="181">
                  <c:v>91.510869999999997</c:v>
                </c:pt>
                <c:pt idx="182">
                  <c:v>91.673912999999999</c:v>
                </c:pt>
                <c:pt idx="183">
                  <c:v>91.836956999999998</c:v>
                </c:pt>
              </c:numCache>
            </c:numRef>
          </c:xVal>
          <c:yVal>
            <c:numRef>
              <c:f>Sheet2!$H$2:$H$185</c:f>
              <c:numCache>
                <c:formatCode>0.00E+00</c:formatCode>
                <c:ptCount val="184"/>
                <c:pt idx="0">
                  <c:v>5.2937699999999997E-11</c:v>
                </c:pt>
                <c:pt idx="1">
                  <c:v>2.6837199999999999E-10</c:v>
                </c:pt>
                <c:pt idx="2">
                  <c:v>4.8380599999999997E-10</c:v>
                </c:pt>
                <c:pt idx="3">
                  <c:v>6.9924099999999996E-10</c:v>
                </c:pt>
                <c:pt idx="4">
                  <c:v>9.1467500000000005E-10</c:v>
                </c:pt>
                <c:pt idx="5">
                  <c:v>1.1301099999999999E-9</c:v>
                </c:pt>
                <c:pt idx="6">
                  <c:v>1.3455400000000001E-9</c:v>
                </c:pt>
                <c:pt idx="7">
                  <c:v>5.2550099999999996E-9</c:v>
                </c:pt>
                <c:pt idx="8">
                  <c:v>9.7327999999999993E-9</c:v>
                </c:pt>
                <c:pt idx="9">
                  <c:v>1.4210600000000001E-8</c:v>
                </c:pt>
                <c:pt idx="10">
                  <c:v>1.86884E-8</c:v>
                </c:pt>
                <c:pt idx="11">
                  <c:v>2.3166099999999999E-8</c:v>
                </c:pt>
                <c:pt idx="12">
                  <c:v>2.76439E-8</c:v>
                </c:pt>
                <c:pt idx="13">
                  <c:v>8.3875800000000005E-8</c:v>
                </c:pt>
                <c:pt idx="14">
                  <c:v>1.58927E-7</c:v>
                </c:pt>
                <c:pt idx="15">
                  <c:v>2.3397900000000001E-7</c:v>
                </c:pt>
                <c:pt idx="16">
                  <c:v>3.0903000000000001E-7</c:v>
                </c:pt>
                <c:pt idx="17">
                  <c:v>3.8408199999999998E-7</c:v>
                </c:pt>
                <c:pt idx="18">
                  <c:v>4.5913299999999999E-7</c:v>
                </c:pt>
                <c:pt idx="19">
                  <c:v>1.0974000000000001E-6</c:v>
                </c:pt>
                <c:pt idx="20">
                  <c:v>2.1111399999999998E-6</c:v>
                </c:pt>
                <c:pt idx="21">
                  <c:v>3.1248799999999998E-6</c:v>
                </c:pt>
                <c:pt idx="22">
                  <c:v>4.1386200000000002E-6</c:v>
                </c:pt>
                <c:pt idx="23">
                  <c:v>5.1523599999999997E-6</c:v>
                </c:pt>
                <c:pt idx="24">
                  <c:v>6.16611E-6</c:v>
                </c:pt>
                <c:pt idx="25">
                  <c:v>1.18521E-5</c:v>
                </c:pt>
                <c:pt idx="26">
                  <c:v>2.28777E-5</c:v>
                </c:pt>
                <c:pt idx="27">
                  <c:v>3.3903299999999998E-5</c:v>
                </c:pt>
                <c:pt idx="28">
                  <c:v>4.4929000000000003E-5</c:v>
                </c:pt>
                <c:pt idx="29">
                  <c:v>5.5954600000000001E-5</c:v>
                </c:pt>
                <c:pt idx="30">
                  <c:v>6.69802E-5</c:v>
                </c:pt>
                <c:pt idx="31" formatCode="General">
                  <c:v>1.06481E-4</c:v>
                </c:pt>
                <c:pt idx="32" formatCode="General">
                  <c:v>2.02933E-4</c:v>
                </c:pt>
                <c:pt idx="33" formatCode="General">
                  <c:v>2.9938499999999999E-4</c:v>
                </c:pt>
                <c:pt idx="34" formatCode="General">
                  <c:v>3.95836E-4</c:v>
                </c:pt>
                <c:pt idx="35" formatCode="General">
                  <c:v>4.9228800000000001E-4</c:v>
                </c:pt>
                <c:pt idx="36" formatCode="General">
                  <c:v>5.8874000000000003E-4</c:v>
                </c:pt>
                <c:pt idx="37" formatCode="General">
                  <c:v>8.0143E-4</c:v>
                </c:pt>
                <c:pt idx="38" formatCode="General">
                  <c:v>1.4790700000000001E-3</c:v>
                </c:pt>
                <c:pt idx="39" formatCode="General">
                  <c:v>2.15672E-3</c:v>
                </c:pt>
                <c:pt idx="40" formatCode="General">
                  <c:v>2.8343600000000002E-3</c:v>
                </c:pt>
                <c:pt idx="41" formatCode="General">
                  <c:v>3.5120099999999999E-3</c:v>
                </c:pt>
                <c:pt idx="42" formatCode="General">
                  <c:v>4.1896499999999996E-3</c:v>
                </c:pt>
                <c:pt idx="43" formatCode="General">
                  <c:v>5.0765200000000002E-3</c:v>
                </c:pt>
                <c:pt idx="44" formatCode="General">
                  <c:v>8.8924099999999999E-3</c:v>
                </c:pt>
                <c:pt idx="45" formatCode="General">
                  <c:v>1.27083E-2</c:v>
                </c:pt>
                <c:pt idx="46" formatCode="General">
                  <c:v>1.6524199999999999E-2</c:v>
                </c:pt>
                <c:pt idx="47" formatCode="General">
                  <c:v>2.03401E-2</c:v>
                </c:pt>
                <c:pt idx="48" formatCode="General">
                  <c:v>2.4156E-2</c:v>
                </c:pt>
                <c:pt idx="49" formatCode="General">
                  <c:v>2.7971900000000001E-2</c:v>
                </c:pt>
                <c:pt idx="50" formatCode="General">
                  <c:v>4.4254399999999999E-2</c:v>
                </c:pt>
                <c:pt idx="51" formatCode="General">
                  <c:v>6.14274E-2</c:v>
                </c:pt>
                <c:pt idx="52" formatCode="General">
                  <c:v>7.8600400000000001E-2</c:v>
                </c:pt>
                <c:pt idx="53" formatCode="General">
                  <c:v>9.5773399999999995E-2</c:v>
                </c:pt>
                <c:pt idx="54" formatCode="General">
                  <c:v>0.112946</c:v>
                </c:pt>
                <c:pt idx="55" formatCode="General">
                  <c:v>0.13011900000000001</c:v>
                </c:pt>
                <c:pt idx="56" formatCode="General">
                  <c:v>0.182759</c:v>
                </c:pt>
                <c:pt idx="57" formatCode="General">
                  <c:v>0.24426600000000001</c:v>
                </c:pt>
                <c:pt idx="58" formatCode="General">
                  <c:v>0.30577300000000002</c:v>
                </c:pt>
                <c:pt idx="59" formatCode="General">
                  <c:v>0.36727900000000002</c:v>
                </c:pt>
                <c:pt idx="60" formatCode="General">
                  <c:v>0.428786</c:v>
                </c:pt>
                <c:pt idx="61" formatCode="General">
                  <c:v>0.49029299999999998</c:v>
                </c:pt>
                <c:pt idx="62" formatCode="General">
                  <c:v>0.62692000000000003</c:v>
                </c:pt>
                <c:pt idx="63" formatCode="General">
                  <c:v>0.80110899999999996</c:v>
                </c:pt>
                <c:pt idx="64" formatCode="General">
                  <c:v>0.97529699999999997</c:v>
                </c:pt>
                <c:pt idx="65" formatCode="General">
                  <c:v>1.1494899999999999</c:v>
                </c:pt>
                <c:pt idx="66" formatCode="General">
                  <c:v>1.3236699999999999</c:v>
                </c:pt>
                <c:pt idx="67" formatCode="General">
                  <c:v>1.49786</c:v>
                </c:pt>
                <c:pt idx="68" formatCode="General">
                  <c:v>1.7849900000000001</c:v>
                </c:pt>
                <c:pt idx="69" formatCode="General">
                  <c:v>2.1709299999999998</c:v>
                </c:pt>
                <c:pt idx="70" formatCode="General">
                  <c:v>2.55687</c:v>
                </c:pt>
                <c:pt idx="71" formatCode="General">
                  <c:v>2.9428200000000002</c:v>
                </c:pt>
                <c:pt idx="72" formatCode="General">
                  <c:v>3.3287599999999999</c:v>
                </c:pt>
                <c:pt idx="73" formatCode="General">
                  <c:v>3.7147100000000002</c:v>
                </c:pt>
                <c:pt idx="74" formatCode="General">
                  <c:v>4.2087899999999996</c:v>
                </c:pt>
                <c:pt idx="75" formatCode="General">
                  <c:v>4.8650700000000002</c:v>
                </c:pt>
                <c:pt idx="76" formatCode="General">
                  <c:v>5.52135</c:v>
                </c:pt>
                <c:pt idx="77" formatCode="General">
                  <c:v>6.1776299999999997</c:v>
                </c:pt>
                <c:pt idx="78" formatCode="General">
                  <c:v>6.8339100000000004</c:v>
                </c:pt>
                <c:pt idx="79" formatCode="General">
                  <c:v>7.4901900000000001</c:v>
                </c:pt>
                <c:pt idx="80" formatCode="General">
                  <c:v>8.1907899999999998</c:v>
                </c:pt>
                <c:pt idx="81" formatCode="General">
                  <c:v>9.0132600000000007</c:v>
                </c:pt>
                <c:pt idx="82" formatCode="General">
                  <c:v>9.8357299999999999</c:v>
                </c:pt>
                <c:pt idx="83" formatCode="General">
                  <c:v>10.658200000000001</c:v>
                </c:pt>
                <c:pt idx="84" formatCode="General">
                  <c:v>11.480700000000001</c:v>
                </c:pt>
                <c:pt idx="85" formatCode="General">
                  <c:v>12.303100000000001</c:v>
                </c:pt>
                <c:pt idx="86" formatCode="General">
                  <c:v>13.1065</c:v>
                </c:pt>
                <c:pt idx="87" formatCode="General">
                  <c:v>13.7852</c:v>
                </c:pt>
                <c:pt idx="88" formatCode="General">
                  <c:v>14.464</c:v>
                </c:pt>
                <c:pt idx="89" formatCode="General">
                  <c:v>15.142799999999999</c:v>
                </c:pt>
                <c:pt idx="90" formatCode="General">
                  <c:v>15.8216</c:v>
                </c:pt>
                <c:pt idx="91" formatCode="General">
                  <c:v>16.500299999999999</c:v>
                </c:pt>
                <c:pt idx="92" formatCode="General">
                  <c:v>17.179099999999998</c:v>
                </c:pt>
                <c:pt idx="93" formatCode="General">
                  <c:v>17.366399999999999</c:v>
                </c:pt>
                <c:pt idx="94" formatCode="General">
                  <c:v>17.553699999999999</c:v>
                </c:pt>
                <c:pt idx="95" formatCode="General">
                  <c:v>17.741</c:v>
                </c:pt>
                <c:pt idx="96" formatCode="General">
                  <c:v>17.9283</c:v>
                </c:pt>
                <c:pt idx="97" formatCode="General">
                  <c:v>18.115600000000001</c:v>
                </c:pt>
                <c:pt idx="98" formatCode="General">
                  <c:v>18.302900000000001</c:v>
                </c:pt>
                <c:pt idx="99" formatCode="General">
                  <c:v>17.971499999999999</c:v>
                </c:pt>
                <c:pt idx="100" formatCode="General">
                  <c:v>17.560300000000002</c:v>
                </c:pt>
                <c:pt idx="101" formatCode="General">
                  <c:v>17.149000000000001</c:v>
                </c:pt>
                <c:pt idx="102" formatCode="General">
                  <c:v>16.7378</c:v>
                </c:pt>
                <c:pt idx="103" formatCode="General">
                  <c:v>16.326499999999999</c:v>
                </c:pt>
                <c:pt idx="104" formatCode="General">
                  <c:v>15.9153</c:v>
                </c:pt>
                <c:pt idx="105" formatCode="General">
                  <c:v>15.2332</c:v>
                </c:pt>
                <c:pt idx="106" formatCode="General">
                  <c:v>14.4526</c:v>
                </c:pt>
                <c:pt idx="107" formatCode="General">
                  <c:v>13.672000000000001</c:v>
                </c:pt>
                <c:pt idx="108" formatCode="General">
                  <c:v>12.891299999999999</c:v>
                </c:pt>
                <c:pt idx="109" formatCode="General">
                  <c:v>12.1107</c:v>
                </c:pt>
                <c:pt idx="110" formatCode="General">
                  <c:v>11.3301</c:v>
                </c:pt>
                <c:pt idx="111" formatCode="General">
                  <c:v>10.5474</c:v>
                </c:pt>
                <c:pt idx="112" formatCode="General">
                  <c:v>9.7631999999999994</c:v>
                </c:pt>
                <c:pt idx="113" formatCode="General">
                  <c:v>8.9790299999999998</c:v>
                </c:pt>
                <c:pt idx="114" formatCode="General">
                  <c:v>8.1948500000000006</c:v>
                </c:pt>
                <c:pt idx="115" formatCode="General">
                  <c:v>7.4106800000000002</c:v>
                </c:pt>
                <c:pt idx="116" formatCode="General">
                  <c:v>6.6265000000000001</c:v>
                </c:pt>
                <c:pt idx="117" formatCode="General">
                  <c:v>5.95106</c:v>
                </c:pt>
                <c:pt idx="118" formatCode="General">
                  <c:v>5.3998699999999999</c:v>
                </c:pt>
                <c:pt idx="119" formatCode="General">
                  <c:v>4.8486900000000004</c:v>
                </c:pt>
                <c:pt idx="120" formatCode="General">
                  <c:v>4.2975099999999999</c:v>
                </c:pt>
                <c:pt idx="121" formatCode="General">
                  <c:v>3.7463199999999999</c:v>
                </c:pt>
                <c:pt idx="122" formatCode="General">
                  <c:v>3.1951399999999999</c:v>
                </c:pt>
                <c:pt idx="123" formatCode="General">
                  <c:v>2.7305899999999999</c:v>
                </c:pt>
                <c:pt idx="124" formatCode="General">
                  <c:v>2.4392900000000002</c:v>
                </c:pt>
                <c:pt idx="125" formatCode="General">
                  <c:v>2.1479900000000001</c:v>
                </c:pt>
                <c:pt idx="126" formatCode="General">
                  <c:v>1.8567</c:v>
                </c:pt>
                <c:pt idx="127" formatCode="General">
                  <c:v>1.5653999999999999</c:v>
                </c:pt>
                <c:pt idx="128" formatCode="General">
                  <c:v>1.2741</c:v>
                </c:pt>
                <c:pt idx="129" formatCode="General">
                  <c:v>1.01722</c:v>
                </c:pt>
                <c:pt idx="130" formatCode="General">
                  <c:v>0.89799700000000005</c:v>
                </c:pt>
                <c:pt idx="131" formatCode="General">
                  <c:v>0.77877200000000002</c:v>
                </c:pt>
                <c:pt idx="132" formatCode="General">
                  <c:v>0.65954699999999999</c:v>
                </c:pt>
                <c:pt idx="133" formatCode="General">
                  <c:v>0.540323</c:v>
                </c:pt>
                <c:pt idx="134" formatCode="General">
                  <c:v>0.42109799999999997</c:v>
                </c:pt>
                <c:pt idx="135" formatCode="General">
                  <c:v>0.30726500000000001</c:v>
                </c:pt>
                <c:pt idx="136" formatCode="General">
                  <c:v>0.26890199999999997</c:v>
                </c:pt>
                <c:pt idx="137" formatCode="General">
                  <c:v>0.23053899999999999</c:v>
                </c:pt>
                <c:pt idx="138" formatCode="General">
                  <c:v>0.19217600000000001</c:v>
                </c:pt>
                <c:pt idx="139" formatCode="General">
                  <c:v>0.15381400000000001</c:v>
                </c:pt>
                <c:pt idx="140" formatCode="General">
                  <c:v>0.115451</c:v>
                </c:pt>
                <c:pt idx="141" formatCode="General">
                  <c:v>7.7088000000000004E-2</c:v>
                </c:pt>
                <c:pt idx="142" formatCode="General">
                  <c:v>6.53942E-2</c:v>
                </c:pt>
                <c:pt idx="143" formatCode="General">
                  <c:v>5.5605399999999999E-2</c:v>
                </c:pt>
                <c:pt idx="144" formatCode="General">
                  <c:v>4.5816599999999999E-2</c:v>
                </c:pt>
                <c:pt idx="145" formatCode="General">
                  <c:v>3.6027799999999999E-2</c:v>
                </c:pt>
                <c:pt idx="146" formatCode="General">
                  <c:v>2.6238999999999998E-2</c:v>
                </c:pt>
                <c:pt idx="147" formatCode="General">
                  <c:v>1.6450200000000002E-2</c:v>
                </c:pt>
                <c:pt idx="148" formatCode="General">
                  <c:v>1.2899300000000001E-2</c:v>
                </c:pt>
                <c:pt idx="149" formatCode="General">
                  <c:v>1.09078E-2</c:v>
                </c:pt>
                <c:pt idx="150" formatCode="General">
                  <c:v>8.9162500000000006E-3</c:v>
                </c:pt>
                <c:pt idx="151" formatCode="General">
                  <c:v>6.9247500000000003E-3</c:v>
                </c:pt>
                <c:pt idx="152" formatCode="General">
                  <c:v>4.9332500000000001E-3</c:v>
                </c:pt>
                <c:pt idx="153" formatCode="General">
                  <c:v>2.9417499999999999E-3</c:v>
                </c:pt>
                <c:pt idx="154" formatCode="General">
                  <c:v>2.0617700000000001E-3</c:v>
                </c:pt>
                <c:pt idx="155" formatCode="General">
                  <c:v>1.73756E-3</c:v>
                </c:pt>
                <c:pt idx="156" formatCode="General">
                  <c:v>1.4133500000000001E-3</c:v>
                </c:pt>
                <c:pt idx="157" formatCode="General">
                  <c:v>1.0891399999999999E-3</c:v>
                </c:pt>
                <c:pt idx="158" formatCode="General">
                  <c:v>7.6492499999999996E-4</c:v>
                </c:pt>
                <c:pt idx="159" formatCode="General">
                  <c:v>4.4071300000000002E-4</c:v>
                </c:pt>
                <c:pt idx="160" formatCode="General">
                  <c:v>2.66832E-4</c:v>
                </c:pt>
                <c:pt idx="161" formatCode="General">
                  <c:v>2.24491E-4</c:v>
                </c:pt>
                <c:pt idx="162" formatCode="General">
                  <c:v>1.8215000000000001E-4</c:v>
                </c:pt>
                <c:pt idx="163" formatCode="General">
                  <c:v>1.3980899999999999E-4</c:v>
                </c:pt>
                <c:pt idx="164">
                  <c:v>9.7468300000000003E-5</c:v>
                </c:pt>
                <c:pt idx="165">
                  <c:v>5.5127300000000003E-5</c:v>
                </c:pt>
                <c:pt idx="166">
                  <c:v>2.7945200000000001E-5</c:v>
                </c:pt>
                <c:pt idx="167">
                  <c:v>2.3501400000000002E-5</c:v>
                </c:pt>
                <c:pt idx="168">
                  <c:v>1.9057599999999999E-5</c:v>
                </c:pt>
                <c:pt idx="169">
                  <c:v>1.4613800000000001E-5</c:v>
                </c:pt>
                <c:pt idx="170">
                  <c:v>1.0169999999999999E-5</c:v>
                </c:pt>
                <c:pt idx="171">
                  <c:v>5.72622E-6</c:v>
                </c:pt>
                <c:pt idx="172">
                  <c:v>2.3673499999999999E-6</c:v>
                </c:pt>
                <c:pt idx="173">
                  <c:v>1.9920499999999998E-6</c:v>
                </c:pt>
                <c:pt idx="174">
                  <c:v>1.61674E-6</c:v>
                </c:pt>
                <c:pt idx="175">
                  <c:v>1.2414399999999999E-6</c:v>
                </c:pt>
                <c:pt idx="176">
                  <c:v>8.6613800000000005E-7</c:v>
                </c:pt>
                <c:pt idx="177">
                  <c:v>4.9083500000000004E-7</c:v>
                </c:pt>
                <c:pt idx="178">
                  <c:v>1.62168E-7</c:v>
                </c:pt>
                <c:pt idx="179">
                  <c:v>1.3663700000000001E-7</c:v>
                </c:pt>
                <c:pt idx="180">
                  <c:v>1.11106E-7</c:v>
                </c:pt>
                <c:pt idx="181">
                  <c:v>8.5574699999999994E-8</c:v>
                </c:pt>
                <c:pt idx="182">
                  <c:v>6.0043399999999999E-8</c:v>
                </c:pt>
                <c:pt idx="183">
                  <c:v>3.4512099999999997E-8</c:v>
                </c:pt>
              </c:numCache>
            </c:numRef>
          </c:yVal>
          <c:smooth val="1"/>
        </c:ser>
        <c:ser>
          <c:idx val="4"/>
          <c:order val="4"/>
          <c:tx>
            <c:v>19 MeV</c:v>
          </c:tx>
          <c:spPr>
            <a:ln>
              <a:solidFill>
                <a:schemeClr val="accent5">
                  <a:lumMod val="50000"/>
                </a:schemeClr>
              </a:solidFill>
            </a:ln>
          </c:spPr>
          <c:marker>
            <c:symbol val="none"/>
          </c:marker>
          <c:xVal>
            <c:numRef>
              <c:f>Sheet2!$M$2:$M$179</c:f>
              <c:numCache>
                <c:formatCode>General</c:formatCode>
                <c:ptCount val="178"/>
                <c:pt idx="0">
                  <c:v>63</c:v>
                </c:pt>
                <c:pt idx="1">
                  <c:v>63.163043000000002</c:v>
                </c:pt>
                <c:pt idx="2">
                  <c:v>63.326087000000001</c:v>
                </c:pt>
                <c:pt idx="3">
                  <c:v>63.489130000000003</c:v>
                </c:pt>
                <c:pt idx="4">
                  <c:v>63.652174000000002</c:v>
                </c:pt>
                <c:pt idx="5">
                  <c:v>63.815216999999997</c:v>
                </c:pt>
                <c:pt idx="6">
                  <c:v>63.978261000000003</c:v>
                </c:pt>
                <c:pt idx="7">
                  <c:v>64.141304000000005</c:v>
                </c:pt>
                <c:pt idx="8">
                  <c:v>64.304348000000005</c:v>
                </c:pt>
                <c:pt idx="9">
                  <c:v>64.467391000000006</c:v>
                </c:pt>
                <c:pt idx="10">
                  <c:v>64.630435000000006</c:v>
                </c:pt>
                <c:pt idx="11">
                  <c:v>64.793477999999993</c:v>
                </c:pt>
                <c:pt idx="12">
                  <c:v>64.956522000000007</c:v>
                </c:pt>
                <c:pt idx="13">
                  <c:v>65.119564999999994</c:v>
                </c:pt>
                <c:pt idx="14">
                  <c:v>65.282608999999994</c:v>
                </c:pt>
                <c:pt idx="15">
                  <c:v>65.445651999999995</c:v>
                </c:pt>
                <c:pt idx="16">
                  <c:v>65.608695999999995</c:v>
                </c:pt>
                <c:pt idx="17">
                  <c:v>65.771738999999997</c:v>
                </c:pt>
                <c:pt idx="18">
                  <c:v>65.934782999999996</c:v>
                </c:pt>
                <c:pt idx="19">
                  <c:v>66.097825999999998</c:v>
                </c:pt>
                <c:pt idx="20">
                  <c:v>66.260869999999997</c:v>
                </c:pt>
                <c:pt idx="21">
                  <c:v>66.423912999999999</c:v>
                </c:pt>
                <c:pt idx="22">
                  <c:v>66.586956999999998</c:v>
                </c:pt>
                <c:pt idx="23">
                  <c:v>66.75</c:v>
                </c:pt>
                <c:pt idx="24">
                  <c:v>66.913043000000002</c:v>
                </c:pt>
                <c:pt idx="25">
                  <c:v>67.076087000000001</c:v>
                </c:pt>
                <c:pt idx="26">
                  <c:v>67.239130000000003</c:v>
                </c:pt>
                <c:pt idx="27">
                  <c:v>67.402174000000002</c:v>
                </c:pt>
                <c:pt idx="28">
                  <c:v>67.565217000000004</c:v>
                </c:pt>
                <c:pt idx="29">
                  <c:v>67.728261000000003</c:v>
                </c:pt>
                <c:pt idx="30">
                  <c:v>67.891304000000005</c:v>
                </c:pt>
                <c:pt idx="31">
                  <c:v>68.054348000000005</c:v>
                </c:pt>
                <c:pt idx="32">
                  <c:v>68.217391000000006</c:v>
                </c:pt>
                <c:pt idx="33">
                  <c:v>68.380435000000006</c:v>
                </c:pt>
                <c:pt idx="34">
                  <c:v>68.543477999999993</c:v>
                </c:pt>
                <c:pt idx="35">
                  <c:v>68.706522000000007</c:v>
                </c:pt>
                <c:pt idx="36">
                  <c:v>68.869564999999994</c:v>
                </c:pt>
                <c:pt idx="37">
                  <c:v>69.032608999999994</c:v>
                </c:pt>
                <c:pt idx="38">
                  <c:v>69.195651999999995</c:v>
                </c:pt>
                <c:pt idx="39">
                  <c:v>69.358695999999995</c:v>
                </c:pt>
                <c:pt idx="40">
                  <c:v>69.521738999999997</c:v>
                </c:pt>
                <c:pt idx="41">
                  <c:v>69.684782999999996</c:v>
                </c:pt>
                <c:pt idx="42">
                  <c:v>69.847825999999998</c:v>
                </c:pt>
                <c:pt idx="43">
                  <c:v>70.010869999999997</c:v>
                </c:pt>
                <c:pt idx="44">
                  <c:v>70.173912999999999</c:v>
                </c:pt>
                <c:pt idx="45">
                  <c:v>70.336956999999998</c:v>
                </c:pt>
                <c:pt idx="46">
                  <c:v>70.5</c:v>
                </c:pt>
                <c:pt idx="47">
                  <c:v>70.663043000000002</c:v>
                </c:pt>
                <c:pt idx="48">
                  <c:v>70.826087000000001</c:v>
                </c:pt>
                <c:pt idx="49">
                  <c:v>70.989130000000003</c:v>
                </c:pt>
                <c:pt idx="50">
                  <c:v>71.152174000000002</c:v>
                </c:pt>
                <c:pt idx="51">
                  <c:v>71.315217000000004</c:v>
                </c:pt>
                <c:pt idx="52">
                  <c:v>71.478261000000003</c:v>
                </c:pt>
                <c:pt idx="53">
                  <c:v>71.641304000000005</c:v>
                </c:pt>
                <c:pt idx="54">
                  <c:v>71.804348000000005</c:v>
                </c:pt>
                <c:pt idx="55">
                  <c:v>71.967391000000006</c:v>
                </c:pt>
                <c:pt idx="56">
                  <c:v>72.130435000000006</c:v>
                </c:pt>
                <c:pt idx="57">
                  <c:v>72.293477999999993</c:v>
                </c:pt>
                <c:pt idx="58">
                  <c:v>72.456522000000007</c:v>
                </c:pt>
                <c:pt idx="59">
                  <c:v>72.619564999999994</c:v>
                </c:pt>
                <c:pt idx="60">
                  <c:v>72.782608999999994</c:v>
                </c:pt>
                <c:pt idx="61">
                  <c:v>72.945651999999995</c:v>
                </c:pt>
                <c:pt idx="62">
                  <c:v>73.108695999999995</c:v>
                </c:pt>
                <c:pt idx="63">
                  <c:v>73.271738999999997</c:v>
                </c:pt>
                <c:pt idx="64">
                  <c:v>73.434782999999996</c:v>
                </c:pt>
                <c:pt idx="65">
                  <c:v>73.597825999999998</c:v>
                </c:pt>
                <c:pt idx="66">
                  <c:v>73.760869999999997</c:v>
                </c:pt>
                <c:pt idx="67">
                  <c:v>73.923912999999999</c:v>
                </c:pt>
                <c:pt idx="68">
                  <c:v>74.086956999999998</c:v>
                </c:pt>
                <c:pt idx="69">
                  <c:v>74.25</c:v>
                </c:pt>
                <c:pt idx="70">
                  <c:v>74.413043000000002</c:v>
                </c:pt>
                <c:pt idx="71">
                  <c:v>74.576087000000001</c:v>
                </c:pt>
                <c:pt idx="72">
                  <c:v>74.739130000000003</c:v>
                </c:pt>
                <c:pt idx="73">
                  <c:v>74.902174000000002</c:v>
                </c:pt>
                <c:pt idx="74">
                  <c:v>75.065217000000004</c:v>
                </c:pt>
                <c:pt idx="75">
                  <c:v>75.228261000000003</c:v>
                </c:pt>
                <c:pt idx="76">
                  <c:v>75.391304000000005</c:v>
                </c:pt>
                <c:pt idx="77">
                  <c:v>75.554348000000005</c:v>
                </c:pt>
                <c:pt idx="78">
                  <c:v>75.717391000000006</c:v>
                </c:pt>
                <c:pt idx="79">
                  <c:v>75.880435000000006</c:v>
                </c:pt>
                <c:pt idx="80">
                  <c:v>76.043477999999993</c:v>
                </c:pt>
                <c:pt idx="81">
                  <c:v>76.206522000000007</c:v>
                </c:pt>
                <c:pt idx="82">
                  <c:v>76.369564999999994</c:v>
                </c:pt>
                <c:pt idx="83">
                  <c:v>76.532608999999994</c:v>
                </c:pt>
                <c:pt idx="84">
                  <c:v>76.695651999999995</c:v>
                </c:pt>
                <c:pt idx="85">
                  <c:v>76.858695999999995</c:v>
                </c:pt>
                <c:pt idx="86">
                  <c:v>77.021738999999997</c:v>
                </c:pt>
                <c:pt idx="87">
                  <c:v>77.184782999999996</c:v>
                </c:pt>
                <c:pt idx="88">
                  <c:v>77.347825999999998</c:v>
                </c:pt>
                <c:pt idx="89">
                  <c:v>77.510869999999997</c:v>
                </c:pt>
                <c:pt idx="90">
                  <c:v>77.673912999999999</c:v>
                </c:pt>
                <c:pt idx="91">
                  <c:v>77.836956999999998</c:v>
                </c:pt>
                <c:pt idx="92">
                  <c:v>78</c:v>
                </c:pt>
                <c:pt idx="93">
                  <c:v>78.163043000000002</c:v>
                </c:pt>
                <c:pt idx="94">
                  <c:v>78.326087000000001</c:v>
                </c:pt>
                <c:pt idx="95">
                  <c:v>78.489130000000003</c:v>
                </c:pt>
                <c:pt idx="96">
                  <c:v>78.652174000000002</c:v>
                </c:pt>
                <c:pt idx="97">
                  <c:v>78.815217000000004</c:v>
                </c:pt>
                <c:pt idx="98">
                  <c:v>78.978261000000003</c:v>
                </c:pt>
                <c:pt idx="99">
                  <c:v>79.141304000000005</c:v>
                </c:pt>
                <c:pt idx="100">
                  <c:v>79.304348000000005</c:v>
                </c:pt>
                <c:pt idx="101">
                  <c:v>79.467391000000006</c:v>
                </c:pt>
                <c:pt idx="102">
                  <c:v>79.630435000000006</c:v>
                </c:pt>
                <c:pt idx="103">
                  <c:v>79.793477999999993</c:v>
                </c:pt>
                <c:pt idx="104">
                  <c:v>79.956522000000007</c:v>
                </c:pt>
                <c:pt idx="105">
                  <c:v>80.119564999999994</c:v>
                </c:pt>
                <c:pt idx="106">
                  <c:v>80.282608999999994</c:v>
                </c:pt>
                <c:pt idx="107">
                  <c:v>80.445651999999995</c:v>
                </c:pt>
                <c:pt idx="108">
                  <c:v>80.608695999999995</c:v>
                </c:pt>
                <c:pt idx="109">
                  <c:v>80.771738999999997</c:v>
                </c:pt>
                <c:pt idx="110">
                  <c:v>80.934782999999996</c:v>
                </c:pt>
                <c:pt idx="111">
                  <c:v>81.097825999999998</c:v>
                </c:pt>
                <c:pt idx="112">
                  <c:v>81.260869999999997</c:v>
                </c:pt>
                <c:pt idx="113">
                  <c:v>81.423912999999999</c:v>
                </c:pt>
                <c:pt idx="114">
                  <c:v>81.586956999999998</c:v>
                </c:pt>
                <c:pt idx="115">
                  <c:v>81.75</c:v>
                </c:pt>
                <c:pt idx="116">
                  <c:v>81.913043000000002</c:v>
                </c:pt>
                <c:pt idx="117">
                  <c:v>82.076087000000001</c:v>
                </c:pt>
                <c:pt idx="118">
                  <c:v>82.239130000000003</c:v>
                </c:pt>
                <c:pt idx="119">
                  <c:v>82.402174000000002</c:v>
                </c:pt>
                <c:pt idx="120">
                  <c:v>82.565217000000004</c:v>
                </c:pt>
                <c:pt idx="121">
                  <c:v>82.728261000000003</c:v>
                </c:pt>
                <c:pt idx="122">
                  <c:v>82.891304000000005</c:v>
                </c:pt>
                <c:pt idx="123">
                  <c:v>83.054348000000005</c:v>
                </c:pt>
                <c:pt idx="124">
                  <c:v>83.217391000000006</c:v>
                </c:pt>
                <c:pt idx="125">
                  <c:v>83.380435000000006</c:v>
                </c:pt>
                <c:pt idx="126">
                  <c:v>83.543477999999993</c:v>
                </c:pt>
                <c:pt idx="127">
                  <c:v>83.706522000000007</c:v>
                </c:pt>
                <c:pt idx="128">
                  <c:v>83.869564999999994</c:v>
                </c:pt>
                <c:pt idx="129">
                  <c:v>84.032608999999994</c:v>
                </c:pt>
                <c:pt idx="130">
                  <c:v>84.195651999999995</c:v>
                </c:pt>
                <c:pt idx="131">
                  <c:v>84.358695999999995</c:v>
                </c:pt>
                <c:pt idx="132">
                  <c:v>84.521738999999997</c:v>
                </c:pt>
                <c:pt idx="133">
                  <c:v>84.684782999999996</c:v>
                </c:pt>
                <c:pt idx="134">
                  <c:v>84.847825999999998</c:v>
                </c:pt>
                <c:pt idx="135">
                  <c:v>85.010869999999997</c:v>
                </c:pt>
                <c:pt idx="136">
                  <c:v>85.173912999999999</c:v>
                </c:pt>
                <c:pt idx="137">
                  <c:v>85.336956999999998</c:v>
                </c:pt>
                <c:pt idx="138">
                  <c:v>85.5</c:v>
                </c:pt>
                <c:pt idx="139">
                  <c:v>85.663043000000002</c:v>
                </c:pt>
                <c:pt idx="140">
                  <c:v>85.826087000000001</c:v>
                </c:pt>
                <c:pt idx="141">
                  <c:v>85.989130000000003</c:v>
                </c:pt>
                <c:pt idx="142">
                  <c:v>86.152174000000002</c:v>
                </c:pt>
                <c:pt idx="143">
                  <c:v>86.315217000000004</c:v>
                </c:pt>
                <c:pt idx="144">
                  <c:v>86.478261000000003</c:v>
                </c:pt>
                <c:pt idx="145">
                  <c:v>86.641304000000005</c:v>
                </c:pt>
                <c:pt idx="146">
                  <c:v>86.804348000000005</c:v>
                </c:pt>
                <c:pt idx="147">
                  <c:v>86.967391000000006</c:v>
                </c:pt>
                <c:pt idx="148">
                  <c:v>87.130435000000006</c:v>
                </c:pt>
                <c:pt idx="149">
                  <c:v>87.293477999999993</c:v>
                </c:pt>
                <c:pt idx="150">
                  <c:v>87.456522000000007</c:v>
                </c:pt>
                <c:pt idx="151">
                  <c:v>87.619564999999994</c:v>
                </c:pt>
                <c:pt idx="152">
                  <c:v>87.782608999999994</c:v>
                </c:pt>
                <c:pt idx="153">
                  <c:v>87.945651999999995</c:v>
                </c:pt>
                <c:pt idx="154">
                  <c:v>88.108695999999995</c:v>
                </c:pt>
                <c:pt idx="155">
                  <c:v>88.271738999999997</c:v>
                </c:pt>
                <c:pt idx="156">
                  <c:v>88.434782999999996</c:v>
                </c:pt>
                <c:pt idx="157">
                  <c:v>88.597825999999998</c:v>
                </c:pt>
                <c:pt idx="158">
                  <c:v>88.760869999999997</c:v>
                </c:pt>
                <c:pt idx="159">
                  <c:v>88.923912999999999</c:v>
                </c:pt>
                <c:pt idx="160">
                  <c:v>89.086956999999998</c:v>
                </c:pt>
                <c:pt idx="161">
                  <c:v>89.25</c:v>
                </c:pt>
                <c:pt idx="162">
                  <c:v>89.413043000000002</c:v>
                </c:pt>
                <c:pt idx="163">
                  <c:v>89.576087000000001</c:v>
                </c:pt>
                <c:pt idx="164">
                  <c:v>89.739130000000003</c:v>
                </c:pt>
                <c:pt idx="165">
                  <c:v>89.902174000000002</c:v>
                </c:pt>
                <c:pt idx="166">
                  <c:v>90.065217000000004</c:v>
                </c:pt>
                <c:pt idx="167">
                  <c:v>90.228261000000003</c:v>
                </c:pt>
                <c:pt idx="168">
                  <c:v>90.391304000000005</c:v>
                </c:pt>
                <c:pt idx="169">
                  <c:v>90.554348000000005</c:v>
                </c:pt>
                <c:pt idx="170">
                  <c:v>90.717391000000006</c:v>
                </c:pt>
                <c:pt idx="171">
                  <c:v>90.880435000000006</c:v>
                </c:pt>
                <c:pt idx="172">
                  <c:v>91.043477999999993</c:v>
                </c:pt>
                <c:pt idx="173">
                  <c:v>91.206522000000007</c:v>
                </c:pt>
                <c:pt idx="174">
                  <c:v>91.369564999999994</c:v>
                </c:pt>
                <c:pt idx="175">
                  <c:v>91.532608999999994</c:v>
                </c:pt>
                <c:pt idx="176">
                  <c:v>91.695651999999995</c:v>
                </c:pt>
                <c:pt idx="177">
                  <c:v>91.858695999999995</c:v>
                </c:pt>
              </c:numCache>
            </c:numRef>
          </c:xVal>
          <c:yVal>
            <c:numRef>
              <c:f>Sheet2!$N$2:$N$179</c:f>
              <c:numCache>
                <c:formatCode>0.00E+00</c:formatCode>
                <c:ptCount val="178"/>
                <c:pt idx="0">
                  <c:v>3.2374100000000002E-10</c:v>
                </c:pt>
                <c:pt idx="1">
                  <c:v>1.5215600000000001E-9</c:v>
                </c:pt>
                <c:pt idx="2">
                  <c:v>2.7193800000000002E-9</c:v>
                </c:pt>
                <c:pt idx="3">
                  <c:v>3.9171999999999997E-9</c:v>
                </c:pt>
                <c:pt idx="4">
                  <c:v>5.1150099999999997E-9</c:v>
                </c:pt>
                <c:pt idx="5">
                  <c:v>6.3128299999999996E-9</c:v>
                </c:pt>
                <c:pt idx="6">
                  <c:v>7.5106499999999995E-9</c:v>
                </c:pt>
                <c:pt idx="7">
                  <c:v>2.7272000000000001E-8</c:v>
                </c:pt>
                <c:pt idx="8">
                  <c:v>4.9889300000000001E-8</c:v>
                </c:pt>
                <c:pt idx="9">
                  <c:v>7.2506599999999994E-8</c:v>
                </c:pt>
                <c:pt idx="10">
                  <c:v>9.5123900000000006E-8</c:v>
                </c:pt>
                <c:pt idx="11">
                  <c:v>1.17741E-7</c:v>
                </c:pt>
                <c:pt idx="12">
                  <c:v>1.4035799999999999E-7</c:v>
                </c:pt>
                <c:pt idx="13">
                  <c:v>3.9797000000000001E-7</c:v>
                </c:pt>
                <c:pt idx="14">
                  <c:v>7.4103399999999996E-7</c:v>
                </c:pt>
                <c:pt idx="15">
                  <c:v>1.0840999999999999E-6</c:v>
                </c:pt>
                <c:pt idx="16">
                  <c:v>1.42716E-6</c:v>
                </c:pt>
                <c:pt idx="17">
                  <c:v>1.77023E-6</c:v>
                </c:pt>
                <c:pt idx="18">
                  <c:v>2.1132899999999999E-6</c:v>
                </c:pt>
                <c:pt idx="19">
                  <c:v>4.7567300000000001E-6</c:v>
                </c:pt>
                <c:pt idx="20">
                  <c:v>8.9337500000000007E-6</c:v>
                </c:pt>
                <c:pt idx="21">
                  <c:v>1.31108E-5</c:v>
                </c:pt>
                <c:pt idx="22">
                  <c:v>1.7287800000000001E-5</c:v>
                </c:pt>
                <c:pt idx="23">
                  <c:v>2.1464800000000002E-5</c:v>
                </c:pt>
                <c:pt idx="24">
                  <c:v>2.5641899999999999E-5</c:v>
                </c:pt>
                <c:pt idx="25">
                  <c:v>4.6901799999999999E-5</c:v>
                </c:pt>
                <c:pt idx="26">
                  <c:v>8.7685100000000005E-5</c:v>
                </c:pt>
                <c:pt idx="27" formatCode="General">
                  <c:v>1.2846799999999999E-4</c:v>
                </c:pt>
                <c:pt idx="28" formatCode="General">
                  <c:v>1.69252E-4</c:v>
                </c:pt>
                <c:pt idx="29" formatCode="General">
                  <c:v>2.1003499999999999E-4</c:v>
                </c:pt>
                <c:pt idx="30" formatCode="General">
                  <c:v>2.5081799999999998E-4</c:v>
                </c:pt>
                <c:pt idx="31" formatCode="General">
                  <c:v>3.8430400000000003E-4</c:v>
                </c:pt>
                <c:pt idx="32" formatCode="General">
                  <c:v>7.0319600000000001E-4</c:v>
                </c:pt>
                <c:pt idx="33" formatCode="General">
                  <c:v>1.02209E-3</c:v>
                </c:pt>
                <c:pt idx="34" formatCode="General">
                  <c:v>1.3409800000000001E-3</c:v>
                </c:pt>
                <c:pt idx="35" formatCode="General">
                  <c:v>1.6598699999999999E-3</c:v>
                </c:pt>
                <c:pt idx="36" formatCode="General">
                  <c:v>1.97876E-3</c:v>
                </c:pt>
                <c:pt idx="37" formatCode="General">
                  <c:v>2.6325200000000002E-3</c:v>
                </c:pt>
                <c:pt idx="38" formatCode="General">
                  <c:v>4.6257399999999997E-3</c:v>
                </c:pt>
                <c:pt idx="39" formatCode="General">
                  <c:v>6.6189700000000001E-3</c:v>
                </c:pt>
                <c:pt idx="40" formatCode="General">
                  <c:v>8.6121900000000005E-3</c:v>
                </c:pt>
                <c:pt idx="41" formatCode="General">
                  <c:v>1.0605399999999999E-2</c:v>
                </c:pt>
                <c:pt idx="42" formatCode="General">
                  <c:v>1.25986E-2</c:v>
                </c:pt>
                <c:pt idx="43" formatCode="General">
                  <c:v>1.51212E-2</c:v>
                </c:pt>
                <c:pt idx="44" formatCode="General">
                  <c:v>2.50551E-2</c:v>
                </c:pt>
                <c:pt idx="45" formatCode="General">
                  <c:v>3.4988900000000003E-2</c:v>
                </c:pt>
                <c:pt idx="46" formatCode="General">
                  <c:v>4.4922799999999999E-2</c:v>
                </c:pt>
                <c:pt idx="47" formatCode="General">
                  <c:v>5.4856599999999998E-2</c:v>
                </c:pt>
                <c:pt idx="48" formatCode="General">
                  <c:v>6.4790500000000001E-2</c:v>
                </c:pt>
                <c:pt idx="49" formatCode="General">
                  <c:v>7.4724299999999994E-2</c:v>
                </c:pt>
                <c:pt idx="50" formatCode="General">
                  <c:v>0.112095</c:v>
                </c:pt>
                <c:pt idx="51" formatCode="General">
                  <c:v>0.151425</c:v>
                </c:pt>
                <c:pt idx="52" formatCode="General">
                  <c:v>0.19075500000000001</c:v>
                </c:pt>
                <c:pt idx="53" formatCode="General">
                  <c:v>0.23008500000000001</c:v>
                </c:pt>
                <c:pt idx="54" formatCode="General">
                  <c:v>0.26941599999999999</c:v>
                </c:pt>
                <c:pt idx="55" formatCode="General">
                  <c:v>0.30874600000000002</c:v>
                </c:pt>
                <c:pt idx="56" formatCode="General">
                  <c:v>0.41502600000000001</c:v>
                </c:pt>
                <c:pt idx="57" formatCode="General">
                  <c:v>0.53804300000000005</c:v>
                </c:pt>
                <c:pt idx="58" formatCode="General">
                  <c:v>0.66105999999999998</c:v>
                </c:pt>
                <c:pt idx="59" formatCode="General">
                  <c:v>0.78407700000000002</c:v>
                </c:pt>
                <c:pt idx="60" formatCode="General">
                  <c:v>0.90709499999999998</c:v>
                </c:pt>
                <c:pt idx="61" formatCode="General">
                  <c:v>1.0301100000000001</c:v>
                </c:pt>
                <c:pt idx="62" formatCode="General">
                  <c:v>1.27197</c:v>
                </c:pt>
                <c:pt idx="63" formatCode="General">
                  <c:v>1.57324</c:v>
                </c:pt>
                <c:pt idx="64" formatCode="General">
                  <c:v>1.87452</c:v>
                </c:pt>
                <c:pt idx="65" formatCode="General">
                  <c:v>2.1757900000000001</c:v>
                </c:pt>
                <c:pt idx="66" formatCode="General">
                  <c:v>2.4770599999999998</c:v>
                </c:pt>
                <c:pt idx="67" formatCode="General">
                  <c:v>2.77834</c:v>
                </c:pt>
                <c:pt idx="68" formatCode="General">
                  <c:v>3.2222900000000001</c:v>
                </c:pt>
                <c:pt idx="69" formatCode="General">
                  <c:v>3.7910699999999999</c:v>
                </c:pt>
                <c:pt idx="70" formatCode="General">
                  <c:v>4.3598600000000003</c:v>
                </c:pt>
                <c:pt idx="71" formatCode="General">
                  <c:v>4.9286500000000002</c:v>
                </c:pt>
                <c:pt idx="72" formatCode="General">
                  <c:v>5.4974299999999996</c:v>
                </c:pt>
                <c:pt idx="73" formatCode="General">
                  <c:v>6.0662200000000004</c:v>
                </c:pt>
                <c:pt idx="74" formatCode="General">
                  <c:v>6.7285199999999996</c:v>
                </c:pt>
                <c:pt idx="75" formatCode="General">
                  <c:v>7.5311000000000003</c:v>
                </c:pt>
                <c:pt idx="76" formatCode="General">
                  <c:v>8.3336799999999993</c:v>
                </c:pt>
                <c:pt idx="77" formatCode="General">
                  <c:v>9.13626</c:v>
                </c:pt>
                <c:pt idx="78" formatCode="General">
                  <c:v>9.9388299999999994</c:v>
                </c:pt>
                <c:pt idx="79" formatCode="General">
                  <c:v>10.741400000000001</c:v>
                </c:pt>
                <c:pt idx="80" formatCode="General">
                  <c:v>11.539</c:v>
                </c:pt>
                <c:pt idx="81" formatCode="General">
                  <c:v>12.322900000000001</c:v>
                </c:pt>
                <c:pt idx="82" formatCode="General">
                  <c:v>13.1068</c:v>
                </c:pt>
                <c:pt idx="83" formatCode="General">
                  <c:v>13.890700000000001</c:v>
                </c:pt>
                <c:pt idx="84" formatCode="General">
                  <c:v>14.6746</c:v>
                </c:pt>
                <c:pt idx="85" formatCode="General">
                  <c:v>15.458500000000001</c:v>
                </c:pt>
                <c:pt idx="86" formatCode="General">
                  <c:v>16.189599999999999</c:v>
                </c:pt>
                <c:pt idx="87" formatCode="General">
                  <c:v>16.577300000000001</c:v>
                </c:pt>
                <c:pt idx="88" formatCode="General">
                  <c:v>16.965</c:v>
                </c:pt>
                <c:pt idx="89" formatCode="General">
                  <c:v>17.352699999999999</c:v>
                </c:pt>
                <c:pt idx="90" formatCode="General">
                  <c:v>17.740300000000001</c:v>
                </c:pt>
                <c:pt idx="91" formatCode="General">
                  <c:v>18.128</c:v>
                </c:pt>
                <c:pt idx="92" formatCode="General">
                  <c:v>18.515699999999999</c:v>
                </c:pt>
                <c:pt idx="93" formatCode="General">
                  <c:v>18.286899999999999</c:v>
                </c:pt>
                <c:pt idx="94" formatCode="General">
                  <c:v>18.0581</c:v>
                </c:pt>
                <c:pt idx="95" formatCode="General">
                  <c:v>17.8294</c:v>
                </c:pt>
                <c:pt idx="96" formatCode="General">
                  <c:v>17.6006</c:v>
                </c:pt>
                <c:pt idx="97" formatCode="General">
                  <c:v>17.3718</c:v>
                </c:pt>
                <c:pt idx="98" formatCode="General">
                  <c:v>17.143000000000001</c:v>
                </c:pt>
                <c:pt idx="99" formatCode="General">
                  <c:v>16.494599999999998</c:v>
                </c:pt>
                <c:pt idx="100" formatCode="General">
                  <c:v>15.781599999999999</c:v>
                </c:pt>
                <c:pt idx="101" formatCode="General">
                  <c:v>15.0687</c:v>
                </c:pt>
                <c:pt idx="102" formatCode="General">
                  <c:v>14.3558</c:v>
                </c:pt>
                <c:pt idx="103" formatCode="General">
                  <c:v>13.642799999999999</c:v>
                </c:pt>
                <c:pt idx="104" formatCode="General">
                  <c:v>12.9299</c:v>
                </c:pt>
                <c:pt idx="105" formatCode="General">
                  <c:v>12.13</c:v>
                </c:pt>
                <c:pt idx="106" formatCode="General">
                  <c:v>11.298500000000001</c:v>
                </c:pt>
                <c:pt idx="107" formatCode="General">
                  <c:v>10.467000000000001</c:v>
                </c:pt>
                <c:pt idx="108" formatCode="General">
                  <c:v>9.6354799999999994</c:v>
                </c:pt>
                <c:pt idx="109" formatCode="General">
                  <c:v>8.8039799999999993</c:v>
                </c:pt>
                <c:pt idx="110" formatCode="General">
                  <c:v>7.9724700000000004</c:v>
                </c:pt>
                <c:pt idx="111" formatCode="General">
                  <c:v>7.2535299999999996</c:v>
                </c:pt>
                <c:pt idx="112" formatCode="General">
                  <c:v>6.60961</c:v>
                </c:pt>
                <c:pt idx="113" formatCode="General">
                  <c:v>5.9656900000000004</c:v>
                </c:pt>
                <c:pt idx="114" formatCode="General">
                  <c:v>5.3217800000000004</c:v>
                </c:pt>
                <c:pt idx="115" formatCode="General">
                  <c:v>4.6778599999999999</c:v>
                </c:pt>
                <c:pt idx="116" formatCode="General">
                  <c:v>4.0339499999999999</c:v>
                </c:pt>
                <c:pt idx="117" formatCode="General">
                  <c:v>3.5189900000000001</c:v>
                </c:pt>
                <c:pt idx="118" formatCode="General">
                  <c:v>3.1514099999999998</c:v>
                </c:pt>
                <c:pt idx="119" formatCode="General">
                  <c:v>2.78383</c:v>
                </c:pt>
                <c:pt idx="120" formatCode="General">
                  <c:v>2.4162499999999998</c:v>
                </c:pt>
                <c:pt idx="121" formatCode="General">
                  <c:v>2.04867</c:v>
                </c:pt>
                <c:pt idx="122" formatCode="General">
                  <c:v>1.6811</c:v>
                </c:pt>
                <c:pt idx="123" formatCode="General">
                  <c:v>1.38246</c:v>
                </c:pt>
                <c:pt idx="124" formatCode="General">
                  <c:v>1.2217100000000001</c:v>
                </c:pt>
                <c:pt idx="125" formatCode="General">
                  <c:v>1.0609599999999999</c:v>
                </c:pt>
                <c:pt idx="126" formatCode="General">
                  <c:v>0.90021300000000004</c:v>
                </c:pt>
                <c:pt idx="127" formatCode="General">
                  <c:v>0.73946400000000001</c:v>
                </c:pt>
                <c:pt idx="128" formatCode="General">
                  <c:v>0.57871499999999998</c:v>
                </c:pt>
                <c:pt idx="129" formatCode="General">
                  <c:v>0.43914300000000001</c:v>
                </c:pt>
                <c:pt idx="130" formatCode="General">
                  <c:v>0.38428400000000001</c:v>
                </c:pt>
                <c:pt idx="131" formatCode="General">
                  <c:v>0.32942500000000002</c:v>
                </c:pt>
                <c:pt idx="132" formatCode="General">
                  <c:v>0.27456599999999998</c:v>
                </c:pt>
                <c:pt idx="133" formatCode="General">
                  <c:v>0.21970700000000001</c:v>
                </c:pt>
                <c:pt idx="134" formatCode="General">
                  <c:v>0.16484799999999999</c:v>
                </c:pt>
                <c:pt idx="135" formatCode="General">
                  <c:v>0.112663</c:v>
                </c:pt>
                <c:pt idx="136" formatCode="General">
                  <c:v>9.7901799999999997E-2</c:v>
                </c:pt>
                <c:pt idx="137" formatCode="General">
                  <c:v>8.3140900000000004E-2</c:v>
                </c:pt>
                <c:pt idx="138" formatCode="General">
                  <c:v>6.8380099999999999E-2</c:v>
                </c:pt>
                <c:pt idx="139" formatCode="General">
                  <c:v>5.3619300000000002E-2</c:v>
                </c:pt>
                <c:pt idx="140" formatCode="General">
                  <c:v>3.8858400000000001E-2</c:v>
                </c:pt>
                <c:pt idx="141" formatCode="General">
                  <c:v>2.40976E-2</c:v>
                </c:pt>
                <c:pt idx="142" formatCode="General">
                  <c:v>2.0172499999999999E-2</c:v>
                </c:pt>
                <c:pt idx="143" formatCode="General">
                  <c:v>1.7021399999999999E-2</c:v>
                </c:pt>
                <c:pt idx="144" formatCode="General">
                  <c:v>1.3870199999999999E-2</c:v>
                </c:pt>
                <c:pt idx="145" formatCode="General">
                  <c:v>1.0719100000000001E-2</c:v>
                </c:pt>
                <c:pt idx="146" formatCode="General">
                  <c:v>7.5679800000000002E-3</c:v>
                </c:pt>
                <c:pt idx="147" formatCode="General">
                  <c:v>4.4168599999999999E-3</c:v>
                </c:pt>
                <c:pt idx="148" formatCode="General">
                  <c:v>3.3579E-3</c:v>
                </c:pt>
                <c:pt idx="149" formatCode="General">
                  <c:v>2.8219899999999999E-3</c:v>
                </c:pt>
                <c:pt idx="150" formatCode="General">
                  <c:v>2.2860799999999998E-3</c:v>
                </c:pt>
                <c:pt idx="151" formatCode="General">
                  <c:v>1.7501699999999999E-3</c:v>
                </c:pt>
                <c:pt idx="152" formatCode="General">
                  <c:v>1.21426E-3</c:v>
                </c:pt>
                <c:pt idx="153" formatCode="General">
                  <c:v>6.7834600000000003E-4</c:v>
                </c:pt>
                <c:pt idx="154" formatCode="General">
                  <c:v>4.5116699999999999E-4</c:v>
                </c:pt>
                <c:pt idx="155" formatCode="General">
                  <c:v>3.78353E-4</c:v>
                </c:pt>
                <c:pt idx="156" formatCode="General">
                  <c:v>3.0553999999999998E-4</c:v>
                </c:pt>
                <c:pt idx="157" formatCode="General">
                  <c:v>2.3272599999999999E-4</c:v>
                </c:pt>
                <c:pt idx="158" formatCode="General">
                  <c:v>1.59913E-4</c:v>
                </c:pt>
                <c:pt idx="159">
                  <c:v>8.7099499999999995E-5</c:v>
                </c:pt>
                <c:pt idx="160">
                  <c:v>4.8896300000000001E-5</c:v>
                </c:pt>
                <c:pt idx="161">
                  <c:v>4.0977099999999998E-5</c:v>
                </c:pt>
                <c:pt idx="162">
                  <c:v>3.3057900000000001E-5</c:v>
                </c:pt>
                <c:pt idx="163">
                  <c:v>2.51386E-5</c:v>
                </c:pt>
                <c:pt idx="164">
                  <c:v>1.72194E-5</c:v>
                </c:pt>
                <c:pt idx="165">
                  <c:v>9.3001200000000007E-6</c:v>
                </c:pt>
                <c:pt idx="166">
                  <c:v>4.2723900000000001E-6</c:v>
                </c:pt>
                <c:pt idx="167">
                  <c:v>3.5819299999999999E-6</c:v>
                </c:pt>
                <c:pt idx="168">
                  <c:v>2.8914599999999999E-6</c:v>
                </c:pt>
                <c:pt idx="169">
                  <c:v>2.2010000000000002E-6</c:v>
                </c:pt>
                <c:pt idx="170">
                  <c:v>1.51054E-6</c:v>
                </c:pt>
                <c:pt idx="171">
                  <c:v>8.2007800000000002E-7</c:v>
                </c:pt>
                <c:pt idx="172">
                  <c:v>3.0085699999999998E-7</c:v>
                </c:pt>
                <c:pt idx="173">
                  <c:v>2.5254600000000002E-7</c:v>
                </c:pt>
                <c:pt idx="174">
                  <c:v>2.04235E-7</c:v>
                </c:pt>
                <c:pt idx="175">
                  <c:v>1.5592399999999999E-7</c:v>
                </c:pt>
                <c:pt idx="176">
                  <c:v>1.07612E-7</c:v>
                </c:pt>
                <c:pt idx="177">
                  <c:v>5.9301399999999998E-8</c:v>
                </c:pt>
              </c:numCache>
            </c:numRef>
          </c:yVal>
          <c:smooth val="1"/>
        </c:ser>
        <c:ser>
          <c:idx val="5"/>
          <c:order val="5"/>
          <c:tx>
            <c:v>20 MeV</c:v>
          </c:tx>
          <c:spPr>
            <a:ln>
              <a:solidFill>
                <a:schemeClr val="accent6">
                  <a:lumMod val="40000"/>
                  <a:lumOff val="60000"/>
                </a:schemeClr>
              </a:solidFill>
            </a:ln>
          </c:spPr>
          <c:marker>
            <c:symbol val="none"/>
          </c:marker>
          <c:xVal>
            <c:numRef>
              <c:f>Sheet2!$P$2:$P$179</c:f>
              <c:numCache>
                <c:formatCode>General</c:formatCode>
                <c:ptCount val="178"/>
                <c:pt idx="0">
                  <c:v>63</c:v>
                </c:pt>
                <c:pt idx="1">
                  <c:v>63.163043000000002</c:v>
                </c:pt>
                <c:pt idx="2">
                  <c:v>63.326087000000001</c:v>
                </c:pt>
                <c:pt idx="3">
                  <c:v>63.489130000000003</c:v>
                </c:pt>
                <c:pt idx="4">
                  <c:v>63.652174000000002</c:v>
                </c:pt>
                <c:pt idx="5">
                  <c:v>63.815216999999997</c:v>
                </c:pt>
                <c:pt idx="6">
                  <c:v>63.978261000000003</c:v>
                </c:pt>
                <c:pt idx="7">
                  <c:v>64.141304000000005</c:v>
                </c:pt>
                <c:pt idx="8">
                  <c:v>64.304348000000005</c:v>
                </c:pt>
                <c:pt idx="9">
                  <c:v>64.467391000000006</c:v>
                </c:pt>
                <c:pt idx="10">
                  <c:v>64.630435000000006</c:v>
                </c:pt>
                <c:pt idx="11">
                  <c:v>64.793477999999993</c:v>
                </c:pt>
                <c:pt idx="12">
                  <c:v>64.956522000000007</c:v>
                </c:pt>
                <c:pt idx="13">
                  <c:v>65.119564999999994</c:v>
                </c:pt>
                <c:pt idx="14">
                  <c:v>65.282608999999994</c:v>
                </c:pt>
                <c:pt idx="15">
                  <c:v>65.445651999999995</c:v>
                </c:pt>
                <c:pt idx="16">
                  <c:v>65.608695999999995</c:v>
                </c:pt>
                <c:pt idx="17">
                  <c:v>65.771738999999997</c:v>
                </c:pt>
                <c:pt idx="18">
                  <c:v>65.934782999999996</c:v>
                </c:pt>
                <c:pt idx="19">
                  <c:v>66.097825999999998</c:v>
                </c:pt>
                <c:pt idx="20">
                  <c:v>66.260869999999997</c:v>
                </c:pt>
                <c:pt idx="21">
                  <c:v>66.423912999999999</c:v>
                </c:pt>
                <c:pt idx="22">
                  <c:v>66.586956999999998</c:v>
                </c:pt>
                <c:pt idx="23">
                  <c:v>66.75</c:v>
                </c:pt>
                <c:pt idx="24">
                  <c:v>66.913043000000002</c:v>
                </c:pt>
                <c:pt idx="25">
                  <c:v>67.076087000000001</c:v>
                </c:pt>
                <c:pt idx="26">
                  <c:v>67.239130000000003</c:v>
                </c:pt>
                <c:pt idx="27">
                  <c:v>67.402174000000002</c:v>
                </c:pt>
                <c:pt idx="28">
                  <c:v>67.565217000000004</c:v>
                </c:pt>
                <c:pt idx="29">
                  <c:v>67.728261000000003</c:v>
                </c:pt>
                <c:pt idx="30">
                  <c:v>67.891304000000005</c:v>
                </c:pt>
                <c:pt idx="31">
                  <c:v>68.054348000000005</c:v>
                </c:pt>
                <c:pt idx="32">
                  <c:v>68.217391000000006</c:v>
                </c:pt>
                <c:pt idx="33">
                  <c:v>68.380435000000006</c:v>
                </c:pt>
                <c:pt idx="34">
                  <c:v>68.543477999999993</c:v>
                </c:pt>
                <c:pt idx="35">
                  <c:v>68.706522000000007</c:v>
                </c:pt>
                <c:pt idx="36">
                  <c:v>68.869564999999994</c:v>
                </c:pt>
                <c:pt idx="37">
                  <c:v>69.032608999999994</c:v>
                </c:pt>
                <c:pt idx="38">
                  <c:v>69.195651999999995</c:v>
                </c:pt>
                <c:pt idx="39">
                  <c:v>69.358695999999995</c:v>
                </c:pt>
                <c:pt idx="40">
                  <c:v>69.521738999999997</c:v>
                </c:pt>
                <c:pt idx="41">
                  <c:v>69.684782999999996</c:v>
                </c:pt>
                <c:pt idx="42">
                  <c:v>69.847825999999998</c:v>
                </c:pt>
                <c:pt idx="43">
                  <c:v>70.010869999999997</c:v>
                </c:pt>
                <c:pt idx="44">
                  <c:v>70.173912999999999</c:v>
                </c:pt>
                <c:pt idx="45">
                  <c:v>70.336956999999998</c:v>
                </c:pt>
                <c:pt idx="46">
                  <c:v>70.5</c:v>
                </c:pt>
                <c:pt idx="47">
                  <c:v>70.663043000000002</c:v>
                </c:pt>
                <c:pt idx="48">
                  <c:v>70.826087000000001</c:v>
                </c:pt>
                <c:pt idx="49">
                  <c:v>70.989130000000003</c:v>
                </c:pt>
                <c:pt idx="50">
                  <c:v>71.152174000000002</c:v>
                </c:pt>
                <c:pt idx="51">
                  <c:v>71.315217000000004</c:v>
                </c:pt>
                <c:pt idx="52">
                  <c:v>71.478261000000003</c:v>
                </c:pt>
                <c:pt idx="53">
                  <c:v>71.641304000000005</c:v>
                </c:pt>
                <c:pt idx="54">
                  <c:v>71.804348000000005</c:v>
                </c:pt>
                <c:pt idx="55">
                  <c:v>71.967391000000006</c:v>
                </c:pt>
                <c:pt idx="56">
                  <c:v>72.130435000000006</c:v>
                </c:pt>
                <c:pt idx="57">
                  <c:v>72.293477999999993</c:v>
                </c:pt>
                <c:pt idx="58">
                  <c:v>72.456522000000007</c:v>
                </c:pt>
                <c:pt idx="59">
                  <c:v>72.619564999999994</c:v>
                </c:pt>
                <c:pt idx="60">
                  <c:v>72.782608999999994</c:v>
                </c:pt>
                <c:pt idx="61">
                  <c:v>72.945651999999995</c:v>
                </c:pt>
                <c:pt idx="62">
                  <c:v>73.108695999999995</c:v>
                </c:pt>
                <c:pt idx="63">
                  <c:v>73.271738999999997</c:v>
                </c:pt>
                <c:pt idx="64">
                  <c:v>73.434782999999996</c:v>
                </c:pt>
                <c:pt idx="65">
                  <c:v>73.597825999999998</c:v>
                </c:pt>
                <c:pt idx="66">
                  <c:v>73.760869999999997</c:v>
                </c:pt>
                <c:pt idx="67">
                  <c:v>73.923912999999999</c:v>
                </c:pt>
                <c:pt idx="68">
                  <c:v>74.086956999999998</c:v>
                </c:pt>
                <c:pt idx="69">
                  <c:v>74.25</c:v>
                </c:pt>
                <c:pt idx="70">
                  <c:v>74.413043000000002</c:v>
                </c:pt>
                <c:pt idx="71">
                  <c:v>74.576087000000001</c:v>
                </c:pt>
                <c:pt idx="72">
                  <c:v>74.739130000000003</c:v>
                </c:pt>
                <c:pt idx="73">
                  <c:v>74.902174000000002</c:v>
                </c:pt>
                <c:pt idx="74">
                  <c:v>75.065217000000004</c:v>
                </c:pt>
                <c:pt idx="75">
                  <c:v>75.228261000000003</c:v>
                </c:pt>
                <c:pt idx="76">
                  <c:v>75.391304000000005</c:v>
                </c:pt>
                <c:pt idx="77">
                  <c:v>75.554348000000005</c:v>
                </c:pt>
                <c:pt idx="78">
                  <c:v>75.717391000000006</c:v>
                </c:pt>
                <c:pt idx="79">
                  <c:v>75.880435000000006</c:v>
                </c:pt>
                <c:pt idx="80">
                  <c:v>76.043477999999993</c:v>
                </c:pt>
                <c:pt idx="81">
                  <c:v>76.206522000000007</c:v>
                </c:pt>
                <c:pt idx="82">
                  <c:v>76.369564999999994</c:v>
                </c:pt>
                <c:pt idx="83">
                  <c:v>76.532608999999994</c:v>
                </c:pt>
                <c:pt idx="84">
                  <c:v>76.695651999999995</c:v>
                </c:pt>
                <c:pt idx="85">
                  <c:v>76.858695999999995</c:v>
                </c:pt>
                <c:pt idx="86">
                  <c:v>77.021738999999997</c:v>
                </c:pt>
                <c:pt idx="87">
                  <c:v>77.184782999999996</c:v>
                </c:pt>
                <c:pt idx="88">
                  <c:v>77.347825999999998</c:v>
                </c:pt>
                <c:pt idx="89">
                  <c:v>77.510869999999997</c:v>
                </c:pt>
                <c:pt idx="90">
                  <c:v>77.673912999999999</c:v>
                </c:pt>
                <c:pt idx="91">
                  <c:v>77.836956999999998</c:v>
                </c:pt>
                <c:pt idx="92">
                  <c:v>78</c:v>
                </c:pt>
                <c:pt idx="93">
                  <c:v>78.163043000000002</c:v>
                </c:pt>
                <c:pt idx="94">
                  <c:v>78.326087000000001</c:v>
                </c:pt>
                <c:pt idx="95">
                  <c:v>78.489130000000003</c:v>
                </c:pt>
                <c:pt idx="96">
                  <c:v>78.652174000000002</c:v>
                </c:pt>
                <c:pt idx="97">
                  <c:v>78.815217000000004</c:v>
                </c:pt>
                <c:pt idx="98">
                  <c:v>78.978261000000003</c:v>
                </c:pt>
                <c:pt idx="99">
                  <c:v>79.141304000000005</c:v>
                </c:pt>
                <c:pt idx="100">
                  <c:v>79.304348000000005</c:v>
                </c:pt>
                <c:pt idx="101">
                  <c:v>79.467391000000006</c:v>
                </c:pt>
                <c:pt idx="102">
                  <c:v>79.630435000000006</c:v>
                </c:pt>
                <c:pt idx="103">
                  <c:v>79.793477999999993</c:v>
                </c:pt>
                <c:pt idx="104">
                  <c:v>79.956522000000007</c:v>
                </c:pt>
                <c:pt idx="105">
                  <c:v>80.119564999999994</c:v>
                </c:pt>
                <c:pt idx="106">
                  <c:v>80.282608999999994</c:v>
                </c:pt>
                <c:pt idx="107">
                  <c:v>80.445651999999995</c:v>
                </c:pt>
                <c:pt idx="108">
                  <c:v>80.608695999999995</c:v>
                </c:pt>
                <c:pt idx="109">
                  <c:v>80.771738999999997</c:v>
                </c:pt>
                <c:pt idx="110">
                  <c:v>80.934782999999996</c:v>
                </c:pt>
                <c:pt idx="111">
                  <c:v>81.097825999999998</c:v>
                </c:pt>
                <c:pt idx="112">
                  <c:v>81.260869999999997</c:v>
                </c:pt>
                <c:pt idx="113">
                  <c:v>81.423912999999999</c:v>
                </c:pt>
                <c:pt idx="114">
                  <c:v>81.586956999999998</c:v>
                </c:pt>
                <c:pt idx="115">
                  <c:v>81.75</c:v>
                </c:pt>
                <c:pt idx="116">
                  <c:v>81.913043000000002</c:v>
                </c:pt>
                <c:pt idx="117">
                  <c:v>82.076087000000001</c:v>
                </c:pt>
                <c:pt idx="118">
                  <c:v>82.239130000000003</c:v>
                </c:pt>
                <c:pt idx="119">
                  <c:v>82.402174000000002</c:v>
                </c:pt>
                <c:pt idx="120">
                  <c:v>82.565217000000004</c:v>
                </c:pt>
                <c:pt idx="121">
                  <c:v>82.728261000000003</c:v>
                </c:pt>
                <c:pt idx="122">
                  <c:v>82.891304000000005</c:v>
                </c:pt>
                <c:pt idx="123">
                  <c:v>83.054348000000005</c:v>
                </c:pt>
                <c:pt idx="124">
                  <c:v>83.217391000000006</c:v>
                </c:pt>
                <c:pt idx="125">
                  <c:v>83.380435000000006</c:v>
                </c:pt>
                <c:pt idx="126">
                  <c:v>83.543477999999993</c:v>
                </c:pt>
                <c:pt idx="127">
                  <c:v>83.706522000000007</c:v>
                </c:pt>
                <c:pt idx="128">
                  <c:v>83.869564999999994</c:v>
                </c:pt>
                <c:pt idx="129">
                  <c:v>84.032608999999994</c:v>
                </c:pt>
                <c:pt idx="130">
                  <c:v>84.195651999999995</c:v>
                </c:pt>
                <c:pt idx="131">
                  <c:v>84.358695999999995</c:v>
                </c:pt>
                <c:pt idx="132">
                  <c:v>84.521738999999997</c:v>
                </c:pt>
                <c:pt idx="133">
                  <c:v>84.684782999999996</c:v>
                </c:pt>
                <c:pt idx="134">
                  <c:v>84.847825999999998</c:v>
                </c:pt>
                <c:pt idx="135">
                  <c:v>85.010869999999997</c:v>
                </c:pt>
                <c:pt idx="136">
                  <c:v>85.173912999999999</c:v>
                </c:pt>
                <c:pt idx="137">
                  <c:v>85.336956999999998</c:v>
                </c:pt>
                <c:pt idx="138">
                  <c:v>85.5</c:v>
                </c:pt>
                <c:pt idx="139">
                  <c:v>85.663043000000002</c:v>
                </c:pt>
                <c:pt idx="140">
                  <c:v>85.826087000000001</c:v>
                </c:pt>
                <c:pt idx="141">
                  <c:v>85.989130000000003</c:v>
                </c:pt>
                <c:pt idx="142">
                  <c:v>86.152174000000002</c:v>
                </c:pt>
                <c:pt idx="143">
                  <c:v>86.315217000000004</c:v>
                </c:pt>
                <c:pt idx="144">
                  <c:v>86.478261000000003</c:v>
                </c:pt>
                <c:pt idx="145">
                  <c:v>86.641304000000005</c:v>
                </c:pt>
                <c:pt idx="146">
                  <c:v>86.804348000000005</c:v>
                </c:pt>
                <c:pt idx="147">
                  <c:v>86.967391000000006</c:v>
                </c:pt>
                <c:pt idx="148">
                  <c:v>87.130435000000006</c:v>
                </c:pt>
                <c:pt idx="149">
                  <c:v>87.293477999999993</c:v>
                </c:pt>
                <c:pt idx="150">
                  <c:v>87.456522000000007</c:v>
                </c:pt>
                <c:pt idx="151">
                  <c:v>87.619564999999994</c:v>
                </c:pt>
                <c:pt idx="152">
                  <c:v>87.782608999999994</c:v>
                </c:pt>
                <c:pt idx="153">
                  <c:v>87.945651999999995</c:v>
                </c:pt>
                <c:pt idx="154">
                  <c:v>88.108695999999995</c:v>
                </c:pt>
                <c:pt idx="155">
                  <c:v>88.271738999999997</c:v>
                </c:pt>
                <c:pt idx="156">
                  <c:v>88.434782999999996</c:v>
                </c:pt>
                <c:pt idx="157">
                  <c:v>88.597825999999998</c:v>
                </c:pt>
                <c:pt idx="158">
                  <c:v>88.760869999999997</c:v>
                </c:pt>
                <c:pt idx="159">
                  <c:v>88.923912999999999</c:v>
                </c:pt>
                <c:pt idx="160">
                  <c:v>89.086956999999998</c:v>
                </c:pt>
                <c:pt idx="161">
                  <c:v>89.25</c:v>
                </c:pt>
                <c:pt idx="162">
                  <c:v>89.413043000000002</c:v>
                </c:pt>
                <c:pt idx="163">
                  <c:v>89.576087000000001</c:v>
                </c:pt>
                <c:pt idx="164">
                  <c:v>89.739130000000003</c:v>
                </c:pt>
                <c:pt idx="165">
                  <c:v>89.902174000000002</c:v>
                </c:pt>
                <c:pt idx="166">
                  <c:v>90.065217000000004</c:v>
                </c:pt>
                <c:pt idx="167">
                  <c:v>90.228261000000003</c:v>
                </c:pt>
                <c:pt idx="168">
                  <c:v>90.391304000000005</c:v>
                </c:pt>
                <c:pt idx="169">
                  <c:v>90.554348000000005</c:v>
                </c:pt>
                <c:pt idx="170">
                  <c:v>90.717391000000006</c:v>
                </c:pt>
                <c:pt idx="171">
                  <c:v>90.880435000000006</c:v>
                </c:pt>
                <c:pt idx="172">
                  <c:v>91.043477999999993</c:v>
                </c:pt>
                <c:pt idx="173">
                  <c:v>91.206522000000007</c:v>
                </c:pt>
                <c:pt idx="174">
                  <c:v>91.369564999999994</c:v>
                </c:pt>
                <c:pt idx="175">
                  <c:v>91.532608999999994</c:v>
                </c:pt>
                <c:pt idx="176">
                  <c:v>91.695651999999995</c:v>
                </c:pt>
                <c:pt idx="177">
                  <c:v>91.858695999999995</c:v>
                </c:pt>
              </c:numCache>
            </c:numRef>
          </c:xVal>
          <c:yVal>
            <c:numRef>
              <c:f>Sheet2!$Q$2:$Q$179</c:f>
              <c:numCache>
                <c:formatCode>0.00E+00</c:formatCode>
                <c:ptCount val="178"/>
                <c:pt idx="0">
                  <c:v>1.69843E-11</c:v>
                </c:pt>
                <c:pt idx="1">
                  <c:v>9.7866999999999994E-11</c:v>
                </c:pt>
                <c:pt idx="2">
                  <c:v>1.7875E-10</c:v>
                </c:pt>
                <c:pt idx="3">
                  <c:v>2.5963199999999998E-10</c:v>
                </c:pt>
                <c:pt idx="4">
                  <c:v>3.4051499999999999E-10</c:v>
                </c:pt>
                <c:pt idx="5">
                  <c:v>4.21398E-10</c:v>
                </c:pt>
                <c:pt idx="6">
                  <c:v>5.0228000000000005E-10</c:v>
                </c:pt>
                <c:pt idx="7">
                  <c:v>2.1922500000000002E-9</c:v>
                </c:pt>
                <c:pt idx="8">
                  <c:v>4.1297699999999999E-9</c:v>
                </c:pt>
                <c:pt idx="9">
                  <c:v>6.0672899999999996E-9</c:v>
                </c:pt>
                <c:pt idx="10">
                  <c:v>8.0048100000000002E-9</c:v>
                </c:pt>
                <c:pt idx="11">
                  <c:v>9.9423299999999999E-9</c:v>
                </c:pt>
                <c:pt idx="12">
                  <c:v>1.1879900000000001E-8</c:v>
                </c:pt>
                <c:pt idx="13">
                  <c:v>3.9558600000000002E-8</c:v>
                </c:pt>
                <c:pt idx="14">
                  <c:v>7.6597799999999998E-8</c:v>
                </c:pt>
                <c:pt idx="15">
                  <c:v>1.13637E-7</c:v>
                </c:pt>
                <c:pt idx="16">
                  <c:v>1.5067599999999999E-7</c:v>
                </c:pt>
                <c:pt idx="17">
                  <c:v>1.8771500000000001E-7</c:v>
                </c:pt>
                <c:pt idx="18">
                  <c:v>2.24755E-7</c:v>
                </c:pt>
                <c:pt idx="19">
                  <c:v>5.7839799999999999E-7</c:v>
                </c:pt>
                <c:pt idx="20">
                  <c:v>1.14311E-6</c:v>
                </c:pt>
                <c:pt idx="21">
                  <c:v>1.7078199999999999E-6</c:v>
                </c:pt>
                <c:pt idx="22">
                  <c:v>2.2725400000000001E-6</c:v>
                </c:pt>
                <c:pt idx="23">
                  <c:v>2.8372499999999998E-6</c:v>
                </c:pt>
                <c:pt idx="24">
                  <c:v>3.40196E-6</c:v>
                </c:pt>
                <c:pt idx="25">
                  <c:v>6.90494E-6</c:v>
                </c:pt>
                <c:pt idx="26">
                  <c:v>1.37659E-5</c:v>
                </c:pt>
                <c:pt idx="27">
                  <c:v>2.0626900000000001E-5</c:v>
                </c:pt>
                <c:pt idx="28">
                  <c:v>2.7487900000000002E-5</c:v>
                </c:pt>
                <c:pt idx="29">
                  <c:v>3.4348899999999999E-5</c:v>
                </c:pt>
                <c:pt idx="30">
                  <c:v>4.12099E-5</c:v>
                </c:pt>
                <c:pt idx="31">
                  <c:v>6.7901800000000001E-5</c:v>
                </c:pt>
                <c:pt idx="32" formatCode="General">
                  <c:v>1.3425500000000001E-4</c:v>
                </c:pt>
                <c:pt idx="33" formatCode="General">
                  <c:v>2.00609E-4</c:v>
                </c:pt>
                <c:pt idx="34" formatCode="General">
                  <c:v>2.6696199999999998E-4</c:v>
                </c:pt>
                <c:pt idx="35" formatCode="General">
                  <c:v>3.3331600000000001E-4</c:v>
                </c:pt>
                <c:pt idx="36" formatCode="General">
                  <c:v>3.9966900000000001E-4</c:v>
                </c:pt>
                <c:pt idx="37" formatCode="General">
                  <c:v>5.5476199999999999E-4</c:v>
                </c:pt>
                <c:pt idx="38" formatCode="General">
                  <c:v>1.06481E-3</c:v>
                </c:pt>
                <c:pt idx="39" formatCode="General">
                  <c:v>1.57486E-3</c:v>
                </c:pt>
                <c:pt idx="40" formatCode="General">
                  <c:v>2.0849200000000001E-3</c:v>
                </c:pt>
                <c:pt idx="41" formatCode="General">
                  <c:v>2.5949699999999998E-3</c:v>
                </c:pt>
                <c:pt idx="42" formatCode="General">
                  <c:v>3.10502E-3</c:v>
                </c:pt>
                <c:pt idx="43" formatCode="General">
                  <c:v>3.78839E-3</c:v>
                </c:pt>
                <c:pt idx="44" formatCode="General">
                  <c:v>6.8983100000000004E-3</c:v>
                </c:pt>
                <c:pt idx="45" formatCode="General">
                  <c:v>1.00082E-2</c:v>
                </c:pt>
                <c:pt idx="46" formatCode="General">
                  <c:v>1.31182E-2</c:v>
                </c:pt>
                <c:pt idx="47" formatCode="General">
                  <c:v>1.6228099999999999E-2</c:v>
                </c:pt>
                <c:pt idx="48" formatCode="General">
                  <c:v>1.9338000000000001E-2</c:v>
                </c:pt>
                <c:pt idx="49" formatCode="General">
                  <c:v>2.24479E-2</c:v>
                </c:pt>
                <c:pt idx="50" formatCode="General">
                  <c:v>3.6652700000000003E-2</c:v>
                </c:pt>
                <c:pt idx="51" formatCode="General">
                  <c:v>5.1650000000000001E-2</c:v>
                </c:pt>
                <c:pt idx="52" formatCode="General">
                  <c:v>6.6647200000000004E-2</c:v>
                </c:pt>
                <c:pt idx="53" formatCode="General">
                  <c:v>8.1644499999999995E-2</c:v>
                </c:pt>
                <c:pt idx="54" formatCode="General">
                  <c:v>9.6641699999999997E-2</c:v>
                </c:pt>
                <c:pt idx="55" formatCode="General">
                  <c:v>0.111639</c:v>
                </c:pt>
                <c:pt idx="56" formatCode="General">
                  <c:v>0.16020400000000001</c:v>
                </c:pt>
                <c:pt idx="57" formatCode="General">
                  <c:v>0.21716199999999999</c:v>
                </c:pt>
                <c:pt idx="58" formatCode="General">
                  <c:v>0.274119</c:v>
                </c:pt>
                <c:pt idx="59" formatCode="General">
                  <c:v>0.33107700000000001</c:v>
                </c:pt>
                <c:pt idx="60" formatCode="General">
                  <c:v>0.38803399999999999</c:v>
                </c:pt>
                <c:pt idx="61" formatCode="General">
                  <c:v>0.44499100000000003</c:v>
                </c:pt>
                <c:pt idx="62" formatCode="General">
                  <c:v>0.57680500000000001</c:v>
                </c:pt>
                <c:pt idx="63" formatCode="General">
                  <c:v>0.74604599999999999</c:v>
                </c:pt>
                <c:pt idx="64" formatCode="General">
                  <c:v>0.91528799999999999</c:v>
                </c:pt>
                <c:pt idx="65" formatCode="General">
                  <c:v>1.08453</c:v>
                </c:pt>
                <c:pt idx="66" formatCode="General">
                  <c:v>1.2537700000000001</c:v>
                </c:pt>
                <c:pt idx="67" formatCode="General">
                  <c:v>1.4230100000000001</c:v>
                </c:pt>
                <c:pt idx="68" formatCode="General">
                  <c:v>1.70956</c:v>
                </c:pt>
                <c:pt idx="69" formatCode="General">
                  <c:v>2.09876</c:v>
                </c:pt>
                <c:pt idx="70" formatCode="General">
                  <c:v>2.4879500000000001</c:v>
                </c:pt>
                <c:pt idx="71" formatCode="General">
                  <c:v>2.8771399999999998</c:v>
                </c:pt>
                <c:pt idx="72" formatCode="General">
                  <c:v>3.26634</c:v>
                </c:pt>
                <c:pt idx="73" formatCode="General">
                  <c:v>3.6555300000000002</c:v>
                </c:pt>
                <c:pt idx="74" formatCode="General">
                  <c:v>4.1606899999999998</c:v>
                </c:pt>
                <c:pt idx="75" formatCode="General">
                  <c:v>4.8398000000000003</c:v>
                </c:pt>
                <c:pt idx="76" formatCode="General">
                  <c:v>5.5189000000000004</c:v>
                </c:pt>
                <c:pt idx="77" formatCode="General">
                  <c:v>6.19801</c:v>
                </c:pt>
                <c:pt idx="78" formatCode="General">
                  <c:v>6.8771100000000001</c:v>
                </c:pt>
                <c:pt idx="79" formatCode="General">
                  <c:v>7.5562199999999997</c:v>
                </c:pt>
                <c:pt idx="80" formatCode="General">
                  <c:v>8.2841100000000001</c:v>
                </c:pt>
                <c:pt idx="81" formatCode="General">
                  <c:v>9.1461900000000007</c:v>
                </c:pt>
                <c:pt idx="82" formatCode="General">
                  <c:v>10.0083</c:v>
                </c:pt>
                <c:pt idx="83" formatCode="General">
                  <c:v>10.8703</c:v>
                </c:pt>
                <c:pt idx="84" formatCode="General">
                  <c:v>11.7324</c:v>
                </c:pt>
                <c:pt idx="85" formatCode="General">
                  <c:v>12.5945</c:v>
                </c:pt>
                <c:pt idx="86" formatCode="General">
                  <c:v>13.4359</c:v>
                </c:pt>
                <c:pt idx="87" formatCode="General">
                  <c:v>14.1427</c:v>
                </c:pt>
                <c:pt idx="88" formatCode="General">
                  <c:v>14.849500000000001</c:v>
                </c:pt>
                <c:pt idx="89" formatCode="General">
                  <c:v>15.5562</c:v>
                </c:pt>
                <c:pt idx="90" formatCode="General">
                  <c:v>16.263000000000002</c:v>
                </c:pt>
                <c:pt idx="91" formatCode="General">
                  <c:v>16.969799999999999</c:v>
                </c:pt>
                <c:pt idx="92" formatCode="General">
                  <c:v>17.676600000000001</c:v>
                </c:pt>
                <c:pt idx="93" formatCode="General">
                  <c:v>17.848800000000001</c:v>
                </c:pt>
                <c:pt idx="94" formatCode="General">
                  <c:v>18.020900000000001</c:v>
                </c:pt>
                <c:pt idx="95" formatCode="General">
                  <c:v>18.193000000000001</c:v>
                </c:pt>
                <c:pt idx="96" formatCode="General">
                  <c:v>18.365200000000002</c:v>
                </c:pt>
                <c:pt idx="97" formatCode="General">
                  <c:v>18.537299999999998</c:v>
                </c:pt>
                <c:pt idx="98" formatCode="General">
                  <c:v>18.709499999999998</c:v>
                </c:pt>
                <c:pt idx="99" formatCode="General">
                  <c:v>18.3291</c:v>
                </c:pt>
                <c:pt idx="100" formatCode="General">
                  <c:v>17.863700000000001</c:v>
                </c:pt>
                <c:pt idx="101" formatCode="General">
                  <c:v>17.398199999999999</c:v>
                </c:pt>
                <c:pt idx="102" formatCode="General">
                  <c:v>16.9328</c:v>
                </c:pt>
                <c:pt idx="103" formatCode="General">
                  <c:v>16.467400000000001</c:v>
                </c:pt>
                <c:pt idx="104" formatCode="General">
                  <c:v>16.001999999999999</c:v>
                </c:pt>
                <c:pt idx="105" formatCode="General">
                  <c:v>15.266500000000001</c:v>
                </c:pt>
                <c:pt idx="106" formatCode="General">
                  <c:v>14.4328</c:v>
                </c:pt>
                <c:pt idx="107" formatCode="General">
                  <c:v>13.5992</c:v>
                </c:pt>
                <c:pt idx="108" formatCode="General">
                  <c:v>12.765499999999999</c:v>
                </c:pt>
                <c:pt idx="109" formatCode="General">
                  <c:v>11.931800000000001</c:v>
                </c:pt>
                <c:pt idx="110" formatCode="General">
                  <c:v>11.098100000000001</c:v>
                </c:pt>
                <c:pt idx="111" formatCode="General">
                  <c:v>10.2826</c:v>
                </c:pt>
                <c:pt idx="112" formatCode="General">
                  <c:v>9.4792000000000005</c:v>
                </c:pt>
                <c:pt idx="113" formatCode="General">
                  <c:v>8.6758199999999999</c:v>
                </c:pt>
                <c:pt idx="114" formatCode="General">
                  <c:v>7.8724499999999997</c:v>
                </c:pt>
                <c:pt idx="115" formatCode="General">
                  <c:v>7.06907</c:v>
                </c:pt>
                <c:pt idx="116" formatCode="General">
                  <c:v>6.2656999999999998</c:v>
                </c:pt>
                <c:pt idx="117" formatCode="General">
                  <c:v>5.5857299999999999</c:v>
                </c:pt>
                <c:pt idx="118" formatCode="General">
                  <c:v>5.0467899999999997</c:v>
                </c:pt>
                <c:pt idx="119" formatCode="General">
                  <c:v>4.5078500000000004</c:v>
                </c:pt>
                <c:pt idx="120" formatCode="General">
                  <c:v>3.9689199999999998</c:v>
                </c:pt>
                <c:pt idx="121" formatCode="General">
                  <c:v>3.42998</c:v>
                </c:pt>
                <c:pt idx="122" formatCode="General">
                  <c:v>2.8910399999999998</c:v>
                </c:pt>
                <c:pt idx="123" formatCode="General">
                  <c:v>2.4418899999999999</c:v>
                </c:pt>
                <c:pt idx="124" formatCode="General">
                  <c:v>2.1722999999999999</c:v>
                </c:pt>
                <c:pt idx="125" formatCode="General">
                  <c:v>1.90272</c:v>
                </c:pt>
                <c:pt idx="126" formatCode="General">
                  <c:v>1.63313</c:v>
                </c:pt>
                <c:pt idx="127" formatCode="General">
                  <c:v>1.36355</c:v>
                </c:pt>
                <c:pt idx="128" formatCode="General">
                  <c:v>1.09396</c:v>
                </c:pt>
                <c:pt idx="129" formatCode="General">
                  <c:v>0.85760000000000003</c:v>
                </c:pt>
                <c:pt idx="130" formatCode="General">
                  <c:v>0.75413399999999997</c:v>
                </c:pt>
                <c:pt idx="131" formatCode="General">
                  <c:v>0.65066900000000005</c:v>
                </c:pt>
                <c:pt idx="132" formatCode="General">
                  <c:v>0.54720299999999999</c:v>
                </c:pt>
                <c:pt idx="133" formatCode="General">
                  <c:v>0.44373699999999999</c:v>
                </c:pt>
                <c:pt idx="134" formatCode="General">
                  <c:v>0.34027200000000002</c:v>
                </c:pt>
                <c:pt idx="135" formatCode="General">
                  <c:v>0.241643</c:v>
                </c:pt>
                <c:pt idx="136" formatCode="General">
                  <c:v>0.210727</c:v>
                </c:pt>
                <c:pt idx="137" formatCode="General">
                  <c:v>0.179811</c:v>
                </c:pt>
                <c:pt idx="138" formatCode="General">
                  <c:v>0.148895</c:v>
                </c:pt>
                <c:pt idx="139" formatCode="General">
                  <c:v>0.11798</c:v>
                </c:pt>
                <c:pt idx="140" formatCode="General">
                  <c:v>8.7063699999999994E-2</c:v>
                </c:pt>
                <c:pt idx="141" formatCode="General">
                  <c:v>5.6147799999999998E-2</c:v>
                </c:pt>
                <c:pt idx="142" formatCode="General">
                  <c:v>4.7317199999999997E-2</c:v>
                </c:pt>
                <c:pt idx="143" formatCode="General">
                  <c:v>4.0064099999999998E-2</c:v>
                </c:pt>
                <c:pt idx="144" formatCode="General">
                  <c:v>3.2811E-2</c:v>
                </c:pt>
                <c:pt idx="145" formatCode="General">
                  <c:v>2.5557900000000001E-2</c:v>
                </c:pt>
                <c:pt idx="146" formatCode="General">
                  <c:v>1.8304899999999999E-2</c:v>
                </c:pt>
                <c:pt idx="147" formatCode="General">
                  <c:v>1.1051800000000001E-2</c:v>
                </c:pt>
                <c:pt idx="148" formatCode="General">
                  <c:v>8.5266400000000003E-3</c:v>
                </c:pt>
                <c:pt idx="149" formatCode="General">
                  <c:v>7.1834999999999998E-3</c:v>
                </c:pt>
                <c:pt idx="150" formatCode="General">
                  <c:v>5.8403500000000002E-3</c:v>
                </c:pt>
                <c:pt idx="151" formatCode="General">
                  <c:v>4.4972099999999997E-3</c:v>
                </c:pt>
                <c:pt idx="152" formatCode="General">
                  <c:v>3.1540600000000002E-3</c:v>
                </c:pt>
                <c:pt idx="153" formatCode="General">
                  <c:v>1.8109199999999999E-3</c:v>
                </c:pt>
                <c:pt idx="154" formatCode="General">
                  <c:v>1.23186E-3</c:v>
                </c:pt>
                <c:pt idx="155" formatCode="General">
                  <c:v>1.03484E-3</c:v>
                </c:pt>
                <c:pt idx="156" formatCode="General">
                  <c:v>8.3781700000000003E-4</c:v>
                </c:pt>
                <c:pt idx="157" formatCode="General">
                  <c:v>6.4079600000000001E-4</c:v>
                </c:pt>
                <c:pt idx="158" formatCode="General">
                  <c:v>4.4377499999999999E-4</c:v>
                </c:pt>
                <c:pt idx="159" formatCode="General">
                  <c:v>2.4675499999999998E-4</c:v>
                </c:pt>
                <c:pt idx="160" formatCode="General">
                  <c:v>1.4257300000000001E-4</c:v>
                </c:pt>
                <c:pt idx="161" formatCode="General">
                  <c:v>1.1962400000000001E-4</c:v>
                </c:pt>
                <c:pt idx="162">
                  <c:v>9.6675999999999994E-5</c:v>
                </c:pt>
                <c:pt idx="163">
                  <c:v>7.3727700000000002E-5</c:v>
                </c:pt>
                <c:pt idx="164">
                  <c:v>5.0779399999999997E-5</c:v>
                </c:pt>
                <c:pt idx="165">
                  <c:v>2.7831099999999999E-5</c:v>
                </c:pt>
                <c:pt idx="166">
                  <c:v>1.3211699999999999E-5</c:v>
                </c:pt>
                <c:pt idx="167">
                  <c:v>1.1085500000000001E-5</c:v>
                </c:pt>
                <c:pt idx="168">
                  <c:v>8.9593299999999995E-6</c:v>
                </c:pt>
                <c:pt idx="169">
                  <c:v>6.8331699999999997E-6</c:v>
                </c:pt>
                <c:pt idx="170">
                  <c:v>4.707E-6</c:v>
                </c:pt>
                <c:pt idx="171">
                  <c:v>2.5808400000000002E-6</c:v>
                </c:pt>
                <c:pt idx="172">
                  <c:v>9.7981300000000007E-7</c:v>
                </c:pt>
                <c:pt idx="173">
                  <c:v>8.2291899999999999E-7</c:v>
                </c:pt>
                <c:pt idx="174">
                  <c:v>6.6602500000000001E-7</c:v>
                </c:pt>
                <c:pt idx="175">
                  <c:v>5.0913100000000003E-7</c:v>
                </c:pt>
                <c:pt idx="176">
                  <c:v>3.5223799999999998E-7</c:v>
                </c:pt>
                <c:pt idx="177">
                  <c:v>1.9534400000000001E-7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4491712"/>
        <c:axId val="94492288"/>
      </c:scatterChart>
      <c:valAx>
        <c:axId val="94491712"/>
        <c:scaling>
          <c:orientation val="minMax"/>
          <c:max val="88"/>
          <c:min val="68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Charge state [Q+]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94492288"/>
        <c:crosses val="autoZero"/>
        <c:crossBetween val="midCat"/>
      </c:valAx>
      <c:valAx>
        <c:axId val="94492288"/>
        <c:scaling>
          <c:orientation val="minMax"/>
          <c:max val="25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Fraction rate [%]</a:t>
                </a:r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crossAx val="94491712"/>
        <c:crosses val="autoZero"/>
        <c:crossBetween val="midCat"/>
        <c:majorUnit val="5"/>
      </c:valAx>
      <c:spPr>
        <a:ln>
          <a:solidFill>
            <a:schemeClr val="accent1"/>
          </a:solidFill>
        </a:ln>
      </c:spPr>
    </c:plotArea>
    <c:legend>
      <c:legendPos val="r"/>
      <c:layout>
        <c:manualLayout>
          <c:xMode val="edge"/>
          <c:yMode val="edge"/>
          <c:x val="0.18810129070944781"/>
          <c:y val="0.14875419642312152"/>
          <c:w val="0.17709162759149488"/>
          <c:h val="0.27911979238375251"/>
        </c:manualLayout>
      </c:layout>
      <c:overlay val="0"/>
      <c:txPr>
        <a:bodyPr/>
        <a:lstStyle/>
        <a:p>
          <a:pPr>
            <a:defRPr sz="800"/>
          </a:pPr>
          <a:endParaRPr lang="ko-KR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B43984-0BBD-494E-BD44-03BD4C875A46}" type="doc">
      <dgm:prSet loTypeId="urn:microsoft.com/office/officeart/2005/8/layout/equation2" loCatId="process" qsTypeId="urn:microsoft.com/office/officeart/2005/8/quickstyle/simple1" qsCatId="simple" csTypeId="urn:microsoft.com/office/officeart/2005/8/colors/accent1_2" csCatId="accent1" phldr="1"/>
      <dgm:spPr/>
    </dgm:pt>
    <dgm:pt modelId="{33ADA2D7-B0EB-4E24-8E7E-BD5D7D436ED7}">
      <dgm:prSet phldrT="[Text]" custT="1"/>
      <dgm:spPr/>
      <dgm:t>
        <a:bodyPr/>
        <a:lstStyle/>
        <a:p>
          <a:pPr latinLnBrk="1"/>
          <a:r>
            <a:rPr lang="en-US" altLang="ko-KR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FLUKA</a:t>
          </a:r>
          <a:endParaRPr lang="ko-KR" altLang="en-US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800014B-60C5-46CA-B9E5-405C8067EA3C}" type="parTrans" cxnId="{EA089B62-90C3-42D4-9223-C6C80CC1931D}">
      <dgm:prSet/>
      <dgm:spPr/>
      <dgm:t>
        <a:bodyPr/>
        <a:lstStyle/>
        <a:p>
          <a:pPr latinLnBrk="1"/>
          <a:endParaRPr lang="ko-KR" altLang="en-US"/>
        </a:p>
      </dgm:t>
    </dgm:pt>
    <dgm:pt modelId="{8E0AAC60-6DAB-4E8A-974C-CF71DA8E7BEF}" type="sibTrans" cxnId="{EA089B62-90C3-42D4-9223-C6C80CC1931D}">
      <dgm:prSet/>
      <dgm:spPr/>
      <dgm:t>
        <a:bodyPr/>
        <a:lstStyle/>
        <a:p>
          <a:pPr latinLnBrk="1"/>
          <a:endParaRPr lang="ko-KR" altLang="en-US"/>
        </a:p>
      </dgm:t>
    </dgm:pt>
    <dgm:pt modelId="{40BACCAB-6DD2-4E8B-AE87-B4C262680BA8}">
      <dgm:prSet phldrT="[Text]" custT="1"/>
      <dgm:spPr/>
      <dgm:t>
        <a:bodyPr/>
        <a:lstStyle/>
        <a:p>
          <a:pPr latinLnBrk="1"/>
          <a:r>
            <a:rPr lang="en-US" altLang="ko-KR" sz="1800" b="1" dirty="0" smtClean="0"/>
            <a:t>LISE</a:t>
          </a:r>
          <a:endParaRPr lang="ko-KR" altLang="en-US" sz="1800" b="1" dirty="0"/>
        </a:p>
      </dgm:t>
    </dgm:pt>
    <dgm:pt modelId="{3FF9B592-6D9D-4D36-A2AE-0750A6FCF3E8}" type="parTrans" cxnId="{21977BA0-C2F7-4A15-9893-81D8BE109054}">
      <dgm:prSet/>
      <dgm:spPr/>
      <dgm:t>
        <a:bodyPr/>
        <a:lstStyle/>
        <a:p>
          <a:pPr latinLnBrk="1"/>
          <a:endParaRPr lang="ko-KR" altLang="en-US"/>
        </a:p>
      </dgm:t>
    </dgm:pt>
    <dgm:pt modelId="{86C29F9D-B13E-41D2-B5BB-8AA54E34F5F7}" type="sibTrans" cxnId="{21977BA0-C2F7-4A15-9893-81D8BE109054}">
      <dgm:prSet/>
      <dgm:spPr/>
      <dgm:t>
        <a:bodyPr/>
        <a:lstStyle/>
        <a:p>
          <a:pPr latinLnBrk="1"/>
          <a:endParaRPr lang="ko-KR" altLang="en-US"/>
        </a:p>
      </dgm:t>
    </dgm:pt>
    <dgm:pt modelId="{C89E82AE-DC4B-4BED-A7C9-367DB85B042A}">
      <dgm:prSet phldrT="[Text]" custT="1"/>
      <dgm:spPr/>
      <dgm:t>
        <a:bodyPr/>
        <a:lstStyle/>
        <a:p>
          <a:pPr latinLnBrk="1"/>
          <a:r>
            <a:rPr lang="en-US" altLang="ko-KR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Multi-charged ion transport</a:t>
          </a:r>
          <a:endParaRPr lang="ko-KR" altLang="en-US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1A4D7B4-A04F-41B0-B1FE-94594B059FBB}" type="parTrans" cxnId="{3CA0A6A6-7A8D-4AAC-94EA-F95AFA3497B9}">
      <dgm:prSet/>
      <dgm:spPr/>
      <dgm:t>
        <a:bodyPr/>
        <a:lstStyle/>
        <a:p>
          <a:pPr latinLnBrk="1"/>
          <a:endParaRPr lang="ko-KR" altLang="en-US"/>
        </a:p>
      </dgm:t>
    </dgm:pt>
    <dgm:pt modelId="{311CE657-753C-46D6-BBF1-9E0A2C613AEA}" type="sibTrans" cxnId="{3CA0A6A6-7A8D-4AAC-94EA-F95AFA3497B9}">
      <dgm:prSet/>
      <dgm:spPr/>
      <dgm:t>
        <a:bodyPr/>
        <a:lstStyle/>
        <a:p>
          <a:pPr latinLnBrk="1"/>
          <a:endParaRPr lang="ko-KR" altLang="en-US"/>
        </a:p>
      </dgm:t>
    </dgm:pt>
    <dgm:pt modelId="{FF83466F-3973-4AFF-B2AF-A6F8D6C2C2CE}" type="pres">
      <dgm:prSet presAssocID="{D5B43984-0BBD-494E-BD44-03BD4C875A46}" presName="Name0" presStyleCnt="0">
        <dgm:presLayoutVars>
          <dgm:dir/>
          <dgm:resizeHandles val="exact"/>
        </dgm:presLayoutVars>
      </dgm:prSet>
      <dgm:spPr/>
    </dgm:pt>
    <dgm:pt modelId="{697C368A-3C62-4364-9333-B14E05E859C3}" type="pres">
      <dgm:prSet presAssocID="{D5B43984-0BBD-494E-BD44-03BD4C875A46}" presName="vNodes" presStyleCnt="0"/>
      <dgm:spPr/>
    </dgm:pt>
    <dgm:pt modelId="{C618E786-33AF-4CAF-8B9F-01AD378E055A}" type="pres">
      <dgm:prSet presAssocID="{33ADA2D7-B0EB-4E24-8E7E-BD5D7D436ED7}" presName="node" presStyleLbl="node1" presStyleIdx="0" presStyleCnt="3" custScaleX="197898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489FA36-0BD5-456B-8E9E-60AA7D849706}" type="pres">
      <dgm:prSet presAssocID="{8E0AAC60-6DAB-4E8A-974C-CF71DA8E7BEF}" presName="spacerT" presStyleCnt="0"/>
      <dgm:spPr/>
    </dgm:pt>
    <dgm:pt modelId="{04F54167-CB44-4078-91F9-0514C48CAE94}" type="pres">
      <dgm:prSet presAssocID="{8E0AAC60-6DAB-4E8A-974C-CF71DA8E7BEF}" presName="sibTrans" presStyleLbl="sibTrans2D1" presStyleIdx="0" presStyleCnt="2"/>
      <dgm:spPr/>
      <dgm:t>
        <a:bodyPr/>
        <a:lstStyle/>
        <a:p>
          <a:pPr latinLnBrk="1"/>
          <a:endParaRPr lang="ko-KR" altLang="en-US"/>
        </a:p>
      </dgm:t>
    </dgm:pt>
    <dgm:pt modelId="{7A3A8FBF-79CE-4146-96C4-479A06EE3EF0}" type="pres">
      <dgm:prSet presAssocID="{8E0AAC60-6DAB-4E8A-974C-CF71DA8E7BEF}" presName="spacerB" presStyleCnt="0"/>
      <dgm:spPr/>
    </dgm:pt>
    <dgm:pt modelId="{48B3AC04-8848-44C5-B0E3-846A9DCF94E4}" type="pres">
      <dgm:prSet presAssocID="{40BACCAB-6DD2-4E8B-AE87-B4C262680BA8}" presName="node" presStyleLbl="node1" presStyleIdx="1" presStyleCnt="3" custScaleX="197898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A88620B-340F-41AD-BCA9-DC79BEFADC80}" type="pres">
      <dgm:prSet presAssocID="{D5B43984-0BBD-494E-BD44-03BD4C875A46}" presName="sibTransLast" presStyleLbl="sibTrans2D1" presStyleIdx="1" presStyleCnt="2"/>
      <dgm:spPr/>
      <dgm:t>
        <a:bodyPr/>
        <a:lstStyle/>
        <a:p>
          <a:pPr latinLnBrk="1"/>
          <a:endParaRPr lang="ko-KR" altLang="en-US"/>
        </a:p>
      </dgm:t>
    </dgm:pt>
    <dgm:pt modelId="{3C246BC8-85C2-40A9-85BA-A1A8C7A0B98D}" type="pres">
      <dgm:prSet presAssocID="{D5B43984-0BBD-494E-BD44-03BD4C875A46}" presName="connectorText" presStyleLbl="sibTrans2D1" presStyleIdx="1" presStyleCnt="2"/>
      <dgm:spPr/>
      <dgm:t>
        <a:bodyPr/>
        <a:lstStyle/>
        <a:p>
          <a:pPr latinLnBrk="1"/>
          <a:endParaRPr lang="ko-KR" altLang="en-US"/>
        </a:p>
      </dgm:t>
    </dgm:pt>
    <dgm:pt modelId="{27965F4C-2F67-47E3-BA07-EF85F9A96B4C}" type="pres">
      <dgm:prSet presAssocID="{D5B43984-0BBD-494E-BD44-03BD4C875A46}" presName="lastNode" presStyleLbl="node1" presStyleIdx="2" presStyleCnt="3" custScaleX="18899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8E110CBC-0A46-48FE-A993-35F1C6E9F799}" type="presOf" srcId="{8E0AAC60-6DAB-4E8A-974C-CF71DA8E7BEF}" destId="{04F54167-CB44-4078-91F9-0514C48CAE94}" srcOrd="0" destOrd="0" presId="urn:microsoft.com/office/officeart/2005/8/layout/equation2"/>
    <dgm:cxn modelId="{18BBA6C9-F0DD-49B3-A000-4F97F4F1E3E0}" type="presOf" srcId="{86C29F9D-B13E-41D2-B5BB-8AA54E34F5F7}" destId="{3A88620B-340F-41AD-BCA9-DC79BEFADC80}" srcOrd="0" destOrd="0" presId="urn:microsoft.com/office/officeart/2005/8/layout/equation2"/>
    <dgm:cxn modelId="{21977BA0-C2F7-4A15-9893-81D8BE109054}" srcId="{D5B43984-0BBD-494E-BD44-03BD4C875A46}" destId="{40BACCAB-6DD2-4E8B-AE87-B4C262680BA8}" srcOrd="1" destOrd="0" parTransId="{3FF9B592-6D9D-4D36-A2AE-0750A6FCF3E8}" sibTransId="{86C29F9D-B13E-41D2-B5BB-8AA54E34F5F7}"/>
    <dgm:cxn modelId="{873BB78C-7900-478F-845B-27E77B0ED640}" type="presOf" srcId="{33ADA2D7-B0EB-4E24-8E7E-BD5D7D436ED7}" destId="{C618E786-33AF-4CAF-8B9F-01AD378E055A}" srcOrd="0" destOrd="0" presId="urn:microsoft.com/office/officeart/2005/8/layout/equation2"/>
    <dgm:cxn modelId="{018208C9-379C-4C1E-A8D4-C108EB328F8E}" type="presOf" srcId="{C89E82AE-DC4B-4BED-A7C9-367DB85B042A}" destId="{27965F4C-2F67-47E3-BA07-EF85F9A96B4C}" srcOrd="0" destOrd="0" presId="urn:microsoft.com/office/officeart/2005/8/layout/equation2"/>
    <dgm:cxn modelId="{CE9EF975-19D5-4118-B487-7DBEF940217A}" type="presOf" srcId="{86C29F9D-B13E-41D2-B5BB-8AA54E34F5F7}" destId="{3C246BC8-85C2-40A9-85BA-A1A8C7A0B98D}" srcOrd="1" destOrd="0" presId="urn:microsoft.com/office/officeart/2005/8/layout/equation2"/>
    <dgm:cxn modelId="{3CA0A6A6-7A8D-4AAC-94EA-F95AFA3497B9}" srcId="{D5B43984-0BBD-494E-BD44-03BD4C875A46}" destId="{C89E82AE-DC4B-4BED-A7C9-367DB85B042A}" srcOrd="2" destOrd="0" parTransId="{11A4D7B4-A04F-41B0-B1FE-94594B059FBB}" sibTransId="{311CE657-753C-46D6-BBF1-9E0A2C613AEA}"/>
    <dgm:cxn modelId="{A6971F48-23F2-4504-8609-1C2F8FFDED52}" type="presOf" srcId="{D5B43984-0BBD-494E-BD44-03BD4C875A46}" destId="{FF83466F-3973-4AFF-B2AF-A6F8D6C2C2CE}" srcOrd="0" destOrd="0" presId="urn:microsoft.com/office/officeart/2005/8/layout/equation2"/>
    <dgm:cxn modelId="{3F862234-1436-4AB4-A8AF-3086A1183F24}" type="presOf" srcId="{40BACCAB-6DD2-4E8B-AE87-B4C262680BA8}" destId="{48B3AC04-8848-44C5-B0E3-846A9DCF94E4}" srcOrd="0" destOrd="0" presId="urn:microsoft.com/office/officeart/2005/8/layout/equation2"/>
    <dgm:cxn modelId="{EA089B62-90C3-42D4-9223-C6C80CC1931D}" srcId="{D5B43984-0BBD-494E-BD44-03BD4C875A46}" destId="{33ADA2D7-B0EB-4E24-8E7E-BD5D7D436ED7}" srcOrd="0" destOrd="0" parTransId="{D800014B-60C5-46CA-B9E5-405C8067EA3C}" sibTransId="{8E0AAC60-6DAB-4E8A-974C-CF71DA8E7BEF}"/>
    <dgm:cxn modelId="{F6FBE103-A240-43F5-BB07-CB191B717CD5}" type="presParOf" srcId="{FF83466F-3973-4AFF-B2AF-A6F8D6C2C2CE}" destId="{697C368A-3C62-4364-9333-B14E05E859C3}" srcOrd="0" destOrd="0" presId="urn:microsoft.com/office/officeart/2005/8/layout/equation2"/>
    <dgm:cxn modelId="{18C342DB-070C-4F58-ABC3-0822E40A8754}" type="presParOf" srcId="{697C368A-3C62-4364-9333-B14E05E859C3}" destId="{C618E786-33AF-4CAF-8B9F-01AD378E055A}" srcOrd="0" destOrd="0" presId="urn:microsoft.com/office/officeart/2005/8/layout/equation2"/>
    <dgm:cxn modelId="{F347A57A-020D-4F67-AD2A-E13577E73DEE}" type="presParOf" srcId="{697C368A-3C62-4364-9333-B14E05E859C3}" destId="{F489FA36-0BD5-456B-8E9E-60AA7D849706}" srcOrd="1" destOrd="0" presId="urn:microsoft.com/office/officeart/2005/8/layout/equation2"/>
    <dgm:cxn modelId="{9AEAF040-FA60-422C-A59C-DDBBB89D0D05}" type="presParOf" srcId="{697C368A-3C62-4364-9333-B14E05E859C3}" destId="{04F54167-CB44-4078-91F9-0514C48CAE94}" srcOrd="2" destOrd="0" presId="urn:microsoft.com/office/officeart/2005/8/layout/equation2"/>
    <dgm:cxn modelId="{8452F2F1-F619-4374-AABE-2757CA8FB400}" type="presParOf" srcId="{697C368A-3C62-4364-9333-B14E05E859C3}" destId="{7A3A8FBF-79CE-4146-96C4-479A06EE3EF0}" srcOrd="3" destOrd="0" presId="urn:microsoft.com/office/officeart/2005/8/layout/equation2"/>
    <dgm:cxn modelId="{C9376B57-7EBE-489B-8CD2-AD5E9B3038FB}" type="presParOf" srcId="{697C368A-3C62-4364-9333-B14E05E859C3}" destId="{48B3AC04-8848-44C5-B0E3-846A9DCF94E4}" srcOrd="4" destOrd="0" presId="urn:microsoft.com/office/officeart/2005/8/layout/equation2"/>
    <dgm:cxn modelId="{DBEC7C9D-7116-481C-B33A-E1125B934DB2}" type="presParOf" srcId="{FF83466F-3973-4AFF-B2AF-A6F8D6C2C2CE}" destId="{3A88620B-340F-41AD-BCA9-DC79BEFADC80}" srcOrd="1" destOrd="0" presId="urn:microsoft.com/office/officeart/2005/8/layout/equation2"/>
    <dgm:cxn modelId="{06370640-748E-41BC-8B74-485D259B5700}" type="presParOf" srcId="{3A88620B-340F-41AD-BCA9-DC79BEFADC80}" destId="{3C246BC8-85C2-40A9-85BA-A1A8C7A0B98D}" srcOrd="0" destOrd="0" presId="urn:microsoft.com/office/officeart/2005/8/layout/equation2"/>
    <dgm:cxn modelId="{EF50E59D-3637-4AFA-9701-EA7D325D4994}" type="presParOf" srcId="{FF83466F-3973-4AFF-B2AF-A6F8D6C2C2CE}" destId="{27965F4C-2F67-47E3-BA07-EF85F9A96B4C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18E786-33AF-4CAF-8B9F-01AD378E055A}">
      <dsp:nvSpPr>
        <dsp:cNvPr id="0" name=""/>
        <dsp:cNvSpPr/>
      </dsp:nvSpPr>
      <dsp:spPr>
        <a:xfrm>
          <a:off x="430" y="154757"/>
          <a:ext cx="1209878" cy="61136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FLUKA</a:t>
          </a:r>
          <a:endParaRPr lang="ko-KR" altLang="en-US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7613" y="244289"/>
        <a:ext cx="855512" cy="432300"/>
      </dsp:txXfrm>
    </dsp:sp>
    <dsp:sp modelId="{04F54167-CB44-4078-91F9-0514C48CAE94}">
      <dsp:nvSpPr>
        <dsp:cNvPr id="0" name=""/>
        <dsp:cNvSpPr/>
      </dsp:nvSpPr>
      <dsp:spPr>
        <a:xfrm>
          <a:off x="428074" y="815765"/>
          <a:ext cx="354591" cy="354591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500" kern="1200"/>
        </a:p>
      </dsp:txBody>
      <dsp:txXfrm>
        <a:off x="475075" y="951361"/>
        <a:ext cx="260589" cy="83399"/>
      </dsp:txXfrm>
    </dsp:sp>
    <dsp:sp modelId="{48B3AC04-8848-44C5-B0E3-846A9DCF94E4}">
      <dsp:nvSpPr>
        <dsp:cNvPr id="0" name=""/>
        <dsp:cNvSpPr/>
      </dsp:nvSpPr>
      <dsp:spPr>
        <a:xfrm>
          <a:off x="430" y="1219999"/>
          <a:ext cx="1209878" cy="61136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800" b="1" kern="1200" dirty="0" smtClean="0"/>
            <a:t>LISE</a:t>
          </a:r>
          <a:endParaRPr lang="ko-KR" altLang="en-US" sz="1800" b="1" kern="1200" dirty="0"/>
        </a:p>
      </dsp:txBody>
      <dsp:txXfrm>
        <a:off x="177613" y="1309531"/>
        <a:ext cx="855512" cy="432300"/>
      </dsp:txXfrm>
    </dsp:sp>
    <dsp:sp modelId="{3A88620B-340F-41AD-BCA9-DC79BEFADC80}">
      <dsp:nvSpPr>
        <dsp:cNvPr id="0" name=""/>
        <dsp:cNvSpPr/>
      </dsp:nvSpPr>
      <dsp:spPr>
        <a:xfrm>
          <a:off x="1302013" y="879347"/>
          <a:ext cx="194414" cy="2274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900" kern="1200"/>
        </a:p>
      </dsp:txBody>
      <dsp:txXfrm>
        <a:off x="1302013" y="924832"/>
        <a:ext cx="136090" cy="136457"/>
      </dsp:txXfrm>
    </dsp:sp>
    <dsp:sp modelId="{27965F4C-2F67-47E3-BA07-EF85F9A96B4C}">
      <dsp:nvSpPr>
        <dsp:cNvPr id="0" name=""/>
        <dsp:cNvSpPr/>
      </dsp:nvSpPr>
      <dsp:spPr>
        <a:xfrm>
          <a:off x="1577128" y="381696"/>
          <a:ext cx="2310873" cy="12227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Multi-charged ion transport</a:t>
          </a:r>
          <a:endParaRPr lang="ko-KR" altLang="en-US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15548" y="560761"/>
        <a:ext cx="1634033" cy="8645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6363" cy="511731"/>
          </a:xfrm>
          <a:prstGeom prst="rect">
            <a:avLst/>
          </a:prstGeom>
        </p:spPr>
        <p:txBody>
          <a:bodyPr vert="horz" lIns="94320" tIns="47160" rIns="94320" bIns="4716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4021294" y="1"/>
            <a:ext cx="3076363" cy="511731"/>
          </a:xfrm>
          <a:prstGeom prst="rect">
            <a:avLst/>
          </a:prstGeom>
        </p:spPr>
        <p:txBody>
          <a:bodyPr vert="horz" lIns="94320" tIns="47160" rIns="94320" bIns="47160" rtlCol="0"/>
          <a:lstStyle>
            <a:lvl1pPr algn="r">
              <a:defRPr sz="1200"/>
            </a:lvl1pPr>
          </a:lstStyle>
          <a:p>
            <a:fld id="{F9531651-32C5-4CE1-AF0B-66B30C970588}" type="datetimeFigureOut">
              <a:rPr lang="ko-KR" altLang="en-US" smtClean="0"/>
              <a:t>2014-04-29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1" y="9721107"/>
            <a:ext cx="3076363" cy="511731"/>
          </a:xfrm>
          <a:prstGeom prst="rect">
            <a:avLst/>
          </a:prstGeom>
        </p:spPr>
        <p:txBody>
          <a:bodyPr vert="horz" lIns="94320" tIns="47160" rIns="94320" bIns="4716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4021294" y="9721107"/>
            <a:ext cx="3076363" cy="511731"/>
          </a:xfrm>
          <a:prstGeom prst="rect">
            <a:avLst/>
          </a:prstGeom>
        </p:spPr>
        <p:txBody>
          <a:bodyPr vert="horz" lIns="94320" tIns="47160" rIns="94320" bIns="47160" rtlCol="0" anchor="b"/>
          <a:lstStyle>
            <a:lvl1pPr algn="r">
              <a:defRPr sz="1200"/>
            </a:lvl1pPr>
          </a:lstStyle>
          <a:p>
            <a:fld id="{DF1DC928-1CE6-401F-B3A4-F9D0AA23C2C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374001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6363" cy="511731"/>
          </a:xfrm>
          <a:prstGeom prst="rect">
            <a:avLst/>
          </a:prstGeom>
        </p:spPr>
        <p:txBody>
          <a:bodyPr vert="horz" lIns="94320" tIns="47160" rIns="94320" bIns="4716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4021294" y="1"/>
            <a:ext cx="3076363" cy="511731"/>
          </a:xfrm>
          <a:prstGeom prst="rect">
            <a:avLst/>
          </a:prstGeom>
        </p:spPr>
        <p:txBody>
          <a:bodyPr vert="horz" lIns="94320" tIns="47160" rIns="94320" bIns="47160" rtlCol="0"/>
          <a:lstStyle>
            <a:lvl1pPr algn="r">
              <a:defRPr sz="1200"/>
            </a:lvl1pPr>
          </a:lstStyle>
          <a:p>
            <a:fld id="{BCAADA6B-F8DE-4AE9-A373-E01D7A67ACC6}" type="datetimeFigureOut">
              <a:rPr lang="ko-KR" altLang="en-US" smtClean="0"/>
              <a:t>2014-04-29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6763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320" tIns="47160" rIns="94320" bIns="4716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709930" y="4861443"/>
            <a:ext cx="5679440" cy="4605576"/>
          </a:xfrm>
          <a:prstGeom prst="rect">
            <a:avLst/>
          </a:prstGeom>
        </p:spPr>
        <p:txBody>
          <a:bodyPr vert="horz" lIns="94320" tIns="47160" rIns="94320" bIns="4716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1" y="9721107"/>
            <a:ext cx="3076363" cy="511731"/>
          </a:xfrm>
          <a:prstGeom prst="rect">
            <a:avLst/>
          </a:prstGeom>
        </p:spPr>
        <p:txBody>
          <a:bodyPr vert="horz" lIns="94320" tIns="47160" rIns="94320" bIns="4716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1731"/>
          </a:xfrm>
          <a:prstGeom prst="rect">
            <a:avLst/>
          </a:prstGeom>
        </p:spPr>
        <p:txBody>
          <a:bodyPr vert="horz" lIns="94320" tIns="47160" rIns="94320" bIns="47160" rtlCol="0" anchor="b"/>
          <a:lstStyle>
            <a:lvl1pPr algn="r">
              <a:defRPr sz="1200"/>
            </a:lvl1pPr>
          </a:lstStyle>
          <a:p>
            <a:fld id="{07E1076E-0A27-4A42-958A-460164AE3E6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24937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자기장 보정</a:t>
            </a:r>
            <a:r>
              <a:rPr lang="en-US" altLang="ko-KR" dirty="0" smtClean="0"/>
              <a:t>.</a:t>
            </a:r>
            <a:r>
              <a:rPr lang="en-US" altLang="ko-KR" baseline="0" dirty="0" smtClean="0"/>
              <a:t> </a:t>
            </a:r>
          </a:p>
          <a:p>
            <a:pPr marL="236898" indent="-236898">
              <a:buAutoNum type="arabicPeriod"/>
            </a:pPr>
            <a:r>
              <a:rPr lang="en-US" altLang="ko-KR" baseline="0" dirty="0" smtClean="0"/>
              <a:t>79+ </a:t>
            </a:r>
            <a:r>
              <a:rPr lang="ko-KR" altLang="en-US" baseline="0" dirty="0" smtClean="0"/>
              <a:t>전하에 해당하는 자기장을 </a:t>
            </a:r>
            <a:r>
              <a:rPr lang="en-US" altLang="ko-KR" baseline="0" dirty="0" smtClean="0"/>
              <a:t>Lorentz force</a:t>
            </a:r>
            <a:r>
              <a:rPr lang="ko-KR" altLang="en-US" baseline="0" dirty="0" smtClean="0"/>
              <a:t> 공식을 적용하여 </a:t>
            </a:r>
            <a:r>
              <a:rPr lang="en-US" altLang="ko-KR" baseline="0" dirty="0" smtClean="0"/>
              <a:t>92+ </a:t>
            </a:r>
            <a:r>
              <a:rPr lang="ko-KR" altLang="en-US" baseline="0" dirty="0" smtClean="0"/>
              <a:t>전하에 해당하는 자기장으로 환산한다</a:t>
            </a:r>
            <a:r>
              <a:rPr lang="en-US" altLang="ko-KR" baseline="0" dirty="0" smtClean="0"/>
              <a:t>. (79+=92+ </a:t>
            </a:r>
            <a:r>
              <a:rPr lang="ko-KR" altLang="en-US" baseline="0" dirty="0" smtClean="0"/>
              <a:t>라고 가정하면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자기장 내 전하에 작용하는 </a:t>
            </a:r>
            <a:r>
              <a:rPr lang="en-US" altLang="ko-KR" baseline="0" dirty="0" smtClean="0"/>
              <a:t>F</a:t>
            </a:r>
            <a:r>
              <a:rPr lang="ko-KR" altLang="en-US" baseline="0" dirty="0" smtClean="0"/>
              <a:t>값은 동일하므로</a:t>
            </a:r>
            <a:r>
              <a:rPr lang="en-US" altLang="ko-KR" baseline="0" dirty="0" smtClean="0"/>
              <a:t>) </a:t>
            </a:r>
          </a:p>
          <a:p>
            <a:r>
              <a:rPr lang="en-US" altLang="ko-KR" baseline="0" dirty="0" smtClean="0"/>
              <a:t> 78+ = 93+</a:t>
            </a:r>
          </a:p>
          <a:p>
            <a:r>
              <a:rPr lang="en-US" altLang="ko-KR" baseline="0" dirty="0" smtClean="0"/>
              <a:t> 79+ = 92+</a:t>
            </a:r>
          </a:p>
          <a:p>
            <a:r>
              <a:rPr lang="en-US" altLang="ko-KR" baseline="0" dirty="0" smtClean="0"/>
              <a:t> 80+ = 91+</a:t>
            </a:r>
          </a:p>
          <a:p>
            <a:r>
              <a:rPr lang="en-US" altLang="ko-KR" baseline="0" dirty="0" smtClean="0"/>
              <a:t>  …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18A7F-A0EE-4A1C-B4BE-BC07654188F8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575811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40DBA-7B5A-4A26-A2E5-A4F0DCEA7F95}" type="slidenum">
              <a:rPr lang="ko-KR" altLang="en-US" smtClean="0"/>
              <a:t>31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627334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40DBA-7B5A-4A26-A2E5-A4F0DCEA7F95}" type="slidenum">
              <a:rPr lang="ko-KR" altLang="en-US" smtClean="0"/>
              <a:t>33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627334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7674" indent="-177674">
              <a:buFont typeface="Arial" charset="0"/>
              <a:buChar char="•"/>
            </a:pPr>
            <a:r>
              <a:rPr lang="ko-KR" altLang="en-US" baseline="0" dirty="0" smtClean="0"/>
              <a:t>우라늄 전하 구분계산이 되는지 확인하기 위해서 비율을 </a:t>
            </a:r>
            <a:r>
              <a:rPr lang="en-US" altLang="ko-KR" baseline="0" dirty="0" smtClean="0"/>
              <a:t>100%</a:t>
            </a:r>
            <a:r>
              <a:rPr lang="ko-KR" altLang="en-US" baseline="0" dirty="0" smtClean="0"/>
              <a:t>로 설정하고 계산함</a:t>
            </a:r>
            <a:r>
              <a:rPr lang="en-US" altLang="ko-KR" baseline="0" dirty="0" smtClean="0"/>
              <a:t>.</a:t>
            </a:r>
          </a:p>
          <a:p>
            <a:pPr marL="177674" indent="-177674">
              <a:buFont typeface="Arial" charset="0"/>
              <a:buChar char="•"/>
            </a:pPr>
            <a:r>
              <a:rPr lang="en-US" altLang="ko-KR" baseline="0" dirty="0" err="1" smtClean="0"/>
              <a:t>Izst</a:t>
            </a:r>
            <a:r>
              <a:rPr lang="en-US" altLang="ko-KR" baseline="0" dirty="0" smtClean="0"/>
              <a:t> (Charge state of source particle)</a:t>
            </a:r>
            <a:r>
              <a:rPr lang="ko-KR" altLang="en-US" baseline="0" dirty="0" smtClean="0"/>
              <a:t> 는 </a:t>
            </a:r>
            <a:r>
              <a:rPr lang="en-US" altLang="ko-KR" baseline="0" dirty="0" smtClean="0"/>
              <a:t>[source]</a:t>
            </a:r>
            <a:r>
              <a:rPr lang="ko-KR" altLang="en-US" baseline="0" dirty="0" smtClean="0"/>
              <a:t>정의하는 부분에서 사용할 수 있다</a:t>
            </a:r>
            <a:r>
              <a:rPr lang="en-US" altLang="ko-KR" baseline="0" dirty="0" smtClean="0"/>
              <a:t>. </a:t>
            </a:r>
            <a:br>
              <a:rPr lang="en-US" altLang="ko-KR" baseline="0" dirty="0" smtClean="0"/>
            </a:br>
            <a:r>
              <a:rPr lang="en-US" altLang="ko-KR" baseline="0" dirty="0" smtClean="0"/>
              <a:t>PHITS2.50</a:t>
            </a:r>
            <a:r>
              <a:rPr lang="ko-KR" altLang="en-US" baseline="0" dirty="0" smtClean="0"/>
              <a:t>부터 사용가능</a:t>
            </a:r>
            <a:r>
              <a:rPr lang="en-US" altLang="ko-KR" baseline="0" dirty="0" smtClean="0"/>
              <a:t> (PHITS2.24</a:t>
            </a:r>
            <a:r>
              <a:rPr lang="ko-KR" altLang="en-US" baseline="0" dirty="0" smtClean="0"/>
              <a:t>에서는 각 전하에 맞는 자기장으로 변화해서 사용했었음</a:t>
            </a:r>
            <a:r>
              <a:rPr lang="en-US" altLang="ko-KR" baseline="0" dirty="0" smtClean="0"/>
              <a:t>) 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18A7F-A0EE-4A1C-B4BE-BC07654188F8}" type="slidenum">
              <a:rPr lang="ko-KR" altLang="en-US" smtClean="0"/>
              <a:t>42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219738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18A7F-A0EE-4A1C-B4BE-BC07654188F8}" type="slidenum">
              <a:rPr lang="ko-KR" altLang="en-US" smtClean="0"/>
              <a:t>43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527908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계산시간이 길어진 것은 </a:t>
            </a:r>
            <a:r>
              <a:rPr lang="en-US" altLang="ko-KR" dirty="0" smtClean="0"/>
              <a:t>[t-heat]</a:t>
            </a:r>
            <a:r>
              <a:rPr lang="ko-KR" altLang="en-US" dirty="0" smtClean="0"/>
              <a:t>계산을 동시에 돌려서 입니다</a:t>
            </a:r>
            <a:r>
              <a:rPr lang="en-US" altLang="ko-KR" dirty="0" smtClean="0"/>
              <a:t>. </a:t>
            </a:r>
          </a:p>
          <a:p>
            <a:endParaRPr lang="en-US" altLang="ko-KR" dirty="0" smtClean="0"/>
          </a:p>
          <a:p>
            <a:r>
              <a:rPr lang="en-US" altLang="ko-KR" dirty="0"/>
              <a:t>* </a:t>
            </a:r>
            <a:r>
              <a:rPr lang="ko-KR" altLang="en-US" dirty="0"/>
              <a:t>동일한 지점</a:t>
            </a:r>
            <a:r>
              <a:rPr lang="en-US" altLang="ko-KR" dirty="0"/>
              <a:t>(x=2cm, z=8.5cm </a:t>
            </a:r>
            <a:r>
              <a:rPr lang="ko-KR" altLang="en-US" dirty="0"/>
              <a:t>크기</a:t>
            </a:r>
            <a:r>
              <a:rPr lang="en-US" altLang="ko-KR" dirty="0"/>
              <a:t>)</a:t>
            </a:r>
            <a:r>
              <a:rPr lang="ko-KR" altLang="en-US" dirty="0"/>
              <a:t>의 중성자 </a:t>
            </a:r>
            <a:r>
              <a:rPr lang="ko-KR" altLang="en-US" dirty="0" err="1"/>
              <a:t>선속량으로</a:t>
            </a:r>
            <a:r>
              <a:rPr lang="ko-KR" altLang="en-US" dirty="0"/>
              <a:t> 비교했을 때 </a:t>
            </a:r>
            <a:r>
              <a:rPr lang="en-US" altLang="ko-KR" dirty="0"/>
              <a:t>(</a:t>
            </a:r>
            <a:r>
              <a:rPr lang="en-US" altLang="ko-KR" dirty="0" err="1"/>
              <a:t>izst</a:t>
            </a:r>
            <a:r>
              <a:rPr lang="en-US" altLang="ko-KR" dirty="0"/>
              <a:t> </a:t>
            </a:r>
            <a:r>
              <a:rPr lang="ko-KR" altLang="en-US" dirty="0"/>
              <a:t>사용 전 </a:t>
            </a:r>
            <a:r>
              <a:rPr lang="en-US" altLang="ko-KR" dirty="0"/>
              <a:t>vs </a:t>
            </a:r>
            <a:r>
              <a:rPr lang="en-US" altLang="ko-KR" dirty="0" err="1"/>
              <a:t>izst</a:t>
            </a:r>
            <a:r>
              <a:rPr lang="en-US" altLang="ko-KR" dirty="0"/>
              <a:t> </a:t>
            </a:r>
            <a:r>
              <a:rPr lang="ko-KR" altLang="en-US" dirty="0"/>
              <a:t>사용 후</a:t>
            </a:r>
            <a:r>
              <a:rPr lang="en-US" altLang="ko-KR" dirty="0"/>
              <a:t>) : </a:t>
            </a:r>
            <a:r>
              <a:rPr lang="ko-KR" altLang="en-US" dirty="0"/>
              <a:t>결론은 생성된 </a:t>
            </a:r>
            <a:r>
              <a:rPr lang="ko-KR" altLang="en-US" dirty="0" err="1"/>
              <a:t>중성자속</a:t>
            </a:r>
            <a:r>
              <a:rPr lang="ko-KR" altLang="en-US" dirty="0"/>
              <a:t> 값으로 비교했을 때 보정 하여 사용한  방법이 타당하다는 것을 입증함</a:t>
            </a:r>
            <a:r>
              <a:rPr lang="en-US" altLang="ko-KR" dirty="0"/>
              <a:t>. (</a:t>
            </a:r>
            <a:r>
              <a:rPr lang="ko-KR" altLang="en-US" dirty="0"/>
              <a:t>내용은 아래와 같음</a:t>
            </a:r>
            <a:r>
              <a:rPr lang="en-US" altLang="ko-KR" dirty="0"/>
              <a:t>)</a:t>
            </a:r>
          </a:p>
          <a:p>
            <a:endParaRPr lang="en-US" altLang="ko-KR" dirty="0"/>
          </a:p>
          <a:p>
            <a:r>
              <a:rPr lang="en-US" altLang="ko-KR" dirty="0"/>
              <a:t>* </a:t>
            </a:r>
            <a:r>
              <a:rPr lang="en-US" altLang="ko-KR" dirty="0" err="1"/>
              <a:t>Izst</a:t>
            </a:r>
            <a:r>
              <a:rPr lang="en-US" altLang="ko-KR" dirty="0"/>
              <a:t> </a:t>
            </a:r>
            <a:r>
              <a:rPr lang="ko-KR" altLang="en-US" dirty="0"/>
              <a:t>사용 전</a:t>
            </a:r>
            <a:r>
              <a:rPr lang="en-US" altLang="ko-KR" dirty="0"/>
              <a:t> (</a:t>
            </a:r>
            <a:r>
              <a:rPr lang="ko-KR" altLang="en-US" dirty="0"/>
              <a:t>각 전하에 맞는 자기장 값을 보정하여 적용</a:t>
            </a:r>
            <a:r>
              <a:rPr lang="en-US" altLang="ko-KR" dirty="0"/>
              <a:t>, </a:t>
            </a:r>
            <a:r>
              <a:rPr lang="ko-KR" altLang="en-US" dirty="0"/>
              <a:t>각 전하의 빔 비율을 </a:t>
            </a:r>
            <a:r>
              <a:rPr lang="en-US" altLang="ko-KR" dirty="0"/>
              <a:t>100%</a:t>
            </a:r>
            <a:r>
              <a:rPr lang="ko-KR" altLang="en-US" dirty="0"/>
              <a:t>로 입사</a:t>
            </a:r>
            <a:r>
              <a:rPr lang="en-US" altLang="ko-KR" dirty="0"/>
              <a:t>, 71+ ~ 85+</a:t>
            </a:r>
            <a:r>
              <a:rPr lang="ko-KR" altLang="en-US" dirty="0"/>
              <a:t>를 </a:t>
            </a:r>
            <a:r>
              <a:rPr lang="ko-KR" altLang="en-US" dirty="0" err="1"/>
              <a:t>전하별로</a:t>
            </a:r>
            <a:r>
              <a:rPr lang="ko-KR" altLang="en-US" dirty="0"/>
              <a:t>  </a:t>
            </a:r>
            <a:r>
              <a:rPr lang="ko-KR" altLang="en-US" dirty="0" err="1"/>
              <a:t>따로계산</a:t>
            </a:r>
            <a:r>
              <a:rPr lang="en-US" altLang="ko-KR" dirty="0"/>
              <a:t>) </a:t>
            </a:r>
          </a:p>
          <a:p>
            <a:r>
              <a:rPr lang="en-US" altLang="ko-KR" dirty="0"/>
              <a:t>    : </a:t>
            </a:r>
            <a:r>
              <a:rPr lang="ko-KR" altLang="en-US" dirty="0" err="1"/>
              <a:t>중성자속은</a:t>
            </a:r>
            <a:r>
              <a:rPr lang="ko-KR" altLang="en-US" dirty="0"/>
              <a:t> </a:t>
            </a:r>
            <a:r>
              <a:rPr lang="en-US" altLang="ko-KR" dirty="0"/>
              <a:t>9.39E-10 (n/cm2/source)</a:t>
            </a:r>
            <a:r>
              <a:rPr lang="ko-KR" altLang="en-US" dirty="0"/>
              <a:t>이다</a:t>
            </a:r>
            <a:r>
              <a:rPr lang="en-US" altLang="ko-KR" dirty="0"/>
              <a:t>. 71+ ~ 85+</a:t>
            </a:r>
            <a:r>
              <a:rPr lang="ko-KR" altLang="en-US" dirty="0"/>
              <a:t>의 해당하는 비</a:t>
            </a:r>
            <a:r>
              <a:rPr lang="en-US" altLang="ko-KR" dirty="0"/>
              <a:t>(</a:t>
            </a:r>
            <a:r>
              <a:rPr lang="en-US" altLang="ko-KR" dirty="0" err="1"/>
              <a:t>LiSE</a:t>
            </a:r>
            <a:r>
              <a:rPr lang="en-US" altLang="ko-KR" dirty="0"/>
              <a:t>++)</a:t>
            </a:r>
            <a:r>
              <a:rPr lang="ko-KR" altLang="en-US" dirty="0"/>
              <a:t>율 적용함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pPr marL="177674" indent="-177674">
              <a:buFont typeface="Arial" charset="0"/>
              <a:buChar char="•"/>
            </a:pPr>
            <a:r>
              <a:rPr lang="en-US" altLang="ko-KR" dirty="0" err="1"/>
              <a:t>Izst</a:t>
            </a:r>
            <a:r>
              <a:rPr lang="en-US" altLang="ko-KR" dirty="0"/>
              <a:t> </a:t>
            </a:r>
            <a:r>
              <a:rPr lang="ko-KR" altLang="en-US" dirty="0"/>
              <a:t>사용 후 </a:t>
            </a:r>
            <a:r>
              <a:rPr lang="en-US" altLang="ko-KR" dirty="0"/>
              <a:t>(71+ ~ 85+ </a:t>
            </a:r>
            <a:r>
              <a:rPr lang="ko-KR" altLang="en-US" dirty="0"/>
              <a:t>전하를 한꺼번에 전송</a:t>
            </a:r>
            <a:r>
              <a:rPr lang="en-US" altLang="ko-KR" dirty="0"/>
              <a:t>, multi-source</a:t>
            </a:r>
            <a:r>
              <a:rPr lang="ko-KR" altLang="en-US" dirty="0"/>
              <a:t>정의 할 때 </a:t>
            </a:r>
            <a:r>
              <a:rPr lang="en-US" altLang="ko-KR" dirty="0"/>
              <a:t>LISE++ </a:t>
            </a:r>
            <a:r>
              <a:rPr lang="ko-KR" altLang="en-US" dirty="0" err="1"/>
              <a:t>비율적용함</a:t>
            </a:r>
            <a:r>
              <a:rPr lang="en-US" altLang="ko-KR" dirty="0"/>
              <a:t>)</a:t>
            </a:r>
            <a:br>
              <a:rPr lang="en-US" altLang="ko-KR" dirty="0"/>
            </a:br>
            <a:r>
              <a:rPr lang="en-US" altLang="ko-KR" dirty="0"/>
              <a:t>: </a:t>
            </a:r>
            <a:r>
              <a:rPr lang="ko-KR" altLang="en-US" dirty="0" err="1"/>
              <a:t>중성자속은</a:t>
            </a:r>
            <a:r>
              <a:rPr lang="ko-KR" altLang="en-US" dirty="0"/>
              <a:t> </a:t>
            </a:r>
            <a:r>
              <a:rPr lang="en-US" altLang="ko-KR" dirty="0"/>
              <a:t>6.76E-10 (n/cm2/</a:t>
            </a:r>
            <a:r>
              <a:rPr lang="en-US" altLang="ko-KR" dirty="0" err="1"/>
              <a:t>soruce</a:t>
            </a:r>
            <a:r>
              <a:rPr lang="en-US" altLang="ko-KR" dirty="0"/>
              <a:t>)</a:t>
            </a:r>
            <a:r>
              <a:rPr lang="ko-KR" altLang="en-US" dirty="0"/>
              <a:t>이다</a:t>
            </a:r>
            <a:r>
              <a:rPr lang="en-US" altLang="ko-KR" dirty="0"/>
              <a:t>. </a:t>
            </a:r>
          </a:p>
          <a:p>
            <a:endParaRPr lang="en-US" altLang="ko-KR" dirty="0"/>
          </a:p>
          <a:p>
            <a:r>
              <a:rPr lang="en-US" altLang="ko-KR" dirty="0"/>
              <a:t> </a:t>
            </a:r>
            <a:r>
              <a:rPr lang="en-US" altLang="ko-KR" dirty="0" err="1"/>
              <a:t>izst</a:t>
            </a:r>
            <a:r>
              <a:rPr lang="ko-KR" altLang="en-US" dirty="0" err="1"/>
              <a:t>적용전</a:t>
            </a:r>
            <a:r>
              <a:rPr lang="en-US" altLang="ko-KR" dirty="0"/>
              <a:t>(</a:t>
            </a:r>
            <a:r>
              <a:rPr lang="en-US" altLang="ko-KR" dirty="0" err="1"/>
              <a:t>olde</a:t>
            </a:r>
            <a:r>
              <a:rPr lang="en-US" altLang="ko-KR" dirty="0"/>
              <a:t> method)</a:t>
            </a:r>
            <a:r>
              <a:rPr lang="ko-KR" altLang="en-US" dirty="0"/>
              <a:t>의 </a:t>
            </a:r>
            <a:r>
              <a:rPr lang="ko-KR" altLang="en-US" dirty="0" err="1"/>
              <a:t>중성자속이</a:t>
            </a:r>
            <a:r>
              <a:rPr lang="ko-KR" altLang="en-US" dirty="0"/>
              <a:t> </a:t>
            </a:r>
            <a:r>
              <a:rPr lang="en-US" altLang="ko-KR" dirty="0" err="1"/>
              <a:t>izst</a:t>
            </a:r>
            <a:r>
              <a:rPr lang="en-US" altLang="ko-KR" dirty="0"/>
              <a:t> </a:t>
            </a:r>
            <a:r>
              <a:rPr lang="ko-KR" altLang="en-US" dirty="0" err="1"/>
              <a:t>적용후</a:t>
            </a:r>
            <a:r>
              <a:rPr lang="en-US" altLang="ko-KR" dirty="0"/>
              <a:t>(New method)</a:t>
            </a:r>
            <a:r>
              <a:rPr lang="ko-KR" altLang="en-US" dirty="0"/>
              <a:t>에 비해 </a:t>
            </a:r>
            <a:r>
              <a:rPr lang="en-US" altLang="ko-KR" dirty="0"/>
              <a:t>1.39</a:t>
            </a:r>
            <a:r>
              <a:rPr lang="ko-KR" altLang="en-US" dirty="0"/>
              <a:t>배 정도 높다</a:t>
            </a:r>
            <a:r>
              <a:rPr lang="en-US" altLang="ko-KR" dirty="0"/>
              <a:t>. (</a:t>
            </a:r>
            <a:r>
              <a:rPr lang="ko-KR" altLang="en-US" dirty="0"/>
              <a:t>이유는  </a:t>
            </a:r>
            <a:r>
              <a:rPr lang="en-US" altLang="ko-KR" dirty="0" err="1"/>
              <a:t>izst</a:t>
            </a:r>
            <a:r>
              <a:rPr lang="en-US" altLang="ko-KR" dirty="0"/>
              <a:t> </a:t>
            </a:r>
            <a:r>
              <a:rPr lang="ko-KR" altLang="en-US" dirty="0"/>
              <a:t>적용후의 계산 이력수가 </a:t>
            </a:r>
            <a:r>
              <a:rPr lang="en-US" altLang="ko-KR" dirty="0"/>
              <a:t>2</a:t>
            </a:r>
            <a:r>
              <a:rPr lang="ko-KR" altLang="en-US" dirty="0"/>
              <a:t>배정도 작다</a:t>
            </a:r>
            <a:r>
              <a:rPr lang="en-US" altLang="ko-KR" dirty="0"/>
              <a:t>)</a:t>
            </a:r>
          </a:p>
          <a:p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18A7F-A0EE-4A1C-B4BE-BC07654188F8}" type="slidenum">
              <a:rPr lang="ko-KR" altLang="en-US" smtClean="0"/>
              <a:t>44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531900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972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Apr.28-30, 2014, SATIF12, Fermilab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7F162-9377-4522-BF82-B741E4081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913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Apr.28-30, 2014, SATIF12, Fermilab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7F162-9377-4522-BF82-B741E4081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557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Apr.28-30, 2014, SATIF12, Fermilab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7F162-9377-4522-BF82-B741E4081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4101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Apr.28-30, 2014, SATIF12, Fermilab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7F162-9377-4522-BF82-B741E4081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291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Apr.28-30, 2014, SATIF12, Fermilab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7F162-9377-4522-BF82-B741E4081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233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Apr.28-30, 2014, SATIF12, Fermilab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7F162-9377-4522-BF82-B741E4081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513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200">
                <a:latin typeface="Arial Black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Apr.28-30, 2014, SATIF12, Fermilab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7F162-9377-4522-BF82-B741E4081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2274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6492875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ko-KR" dirty="0" smtClean="0"/>
              <a:t>Apr.28-30, 2014, SATIF12, </a:t>
            </a:r>
            <a:r>
              <a:rPr lang="en-US" altLang="ko-KR" dirty="0" err="1" smtClean="0"/>
              <a:t>Fermilab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7F162-9377-4522-BF82-B741E4081FBB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그림 7" descr="사본 -1_1_1221102600.gif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8305800" y="76200"/>
            <a:ext cx="7620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142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8" r:id="rId7"/>
  </p:sldLayoutIdLst>
  <p:timing>
    <p:tnLst>
      <p:par>
        <p:cTn id="1" dur="indefinite" restart="never" nodeType="tmRoot"/>
      </p:par>
    </p:tnLst>
  </p:timing>
  <p:hf hdr="0" ftr="0"/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Arial Black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46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7.png"/><Relationship Id="rId9" Type="http://schemas.microsoft.com/office/2007/relationships/diagramDrawing" Target="../diagrams/drawing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_x119270112" descr="EMB000001783e39"/>
          <p:cNvPicPr>
            <a:picLocks noChangeAspect="1" noChangeArrowheads="1"/>
          </p:cNvPicPr>
          <p:nvPr/>
        </p:nvPicPr>
        <p:blipFill>
          <a:blip r:embed="rId2" cstate="print"/>
          <a:srcRect t="8879"/>
          <a:stretch>
            <a:fillRect/>
          </a:stretch>
        </p:blipFill>
        <p:spPr bwMode="auto">
          <a:xfrm>
            <a:off x="0" y="1829633"/>
            <a:ext cx="9147092" cy="507333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0"/>
            <a:ext cx="8229600" cy="2057400"/>
          </a:xfrm>
        </p:spPr>
        <p:txBody>
          <a:bodyPr>
            <a:noAutofit/>
          </a:bodyPr>
          <a:lstStyle/>
          <a:p>
            <a:r>
              <a:rPr lang="en-US" altLang="ko-KR" sz="40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Consideration of Particle Charge at Shielding Analysis of Heavy Ion Accelerator</a:t>
            </a:r>
            <a:endParaRPr lang="en-US" sz="32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3276600"/>
            <a:ext cx="7543800" cy="2362200"/>
          </a:xfrm>
        </p:spPr>
        <p:txBody>
          <a:bodyPr>
            <a:normAutofit fontScale="92500" lnSpcReduction="20000"/>
          </a:bodyPr>
          <a:lstStyle/>
          <a:p>
            <a:r>
              <a:rPr lang="en-US" sz="2400" b="1" dirty="0" smtClean="0">
                <a:solidFill>
                  <a:srgbClr val="FFFF00"/>
                </a:solidFill>
                <a:latin typeface="Arial Narrow" pitchFamily="34" charset="0"/>
              </a:rPr>
              <a:t>Apr. 29, 2014</a:t>
            </a:r>
          </a:p>
          <a:p>
            <a:endParaRPr lang="en-US" sz="2800" b="1" dirty="0" smtClean="0">
              <a:solidFill>
                <a:srgbClr val="FFFF00"/>
              </a:solidFill>
              <a:latin typeface="Arial Narrow" pitchFamily="34" charset="0"/>
            </a:endParaRPr>
          </a:p>
          <a:p>
            <a:r>
              <a:rPr lang="en-US" sz="2800" dirty="0" err="1" smtClean="0">
                <a:solidFill>
                  <a:srgbClr val="FFFF00"/>
                </a:solidFill>
                <a:latin typeface="Arial Narrow" pitchFamily="34" charset="0"/>
              </a:rPr>
              <a:t>Hee-Seock</a:t>
            </a: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 Lee, </a:t>
            </a:r>
            <a:r>
              <a:rPr lang="en-US" sz="2800" dirty="0" err="1" smtClean="0">
                <a:solidFill>
                  <a:srgbClr val="FFFF00"/>
                </a:solidFill>
                <a:latin typeface="Arial Narrow" pitchFamily="34" charset="0"/>
              </a:rPr>
              <a:t>Joo-Hee</a:t>
            </a: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 Oh, Leila </a:t>
            </a:r>
            <a:r>
              <a:rPr lang="en-US" sz="2800" dirty="0" err="1" smtClean="0">
                <a:solidFill>
                  <a:srgbClr val="FFFF00"/>
                </a:solidFill>
                <a:latin typeface="Arial Narrow" pitchFamily="34" charset="0"/>
              </a:rPr>
              <a:t>Mokhtari</a:t>
            </a:r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Arial Narrow" pitchFamily="34" charset="0"/>
              </a:rPr>
              <a:t>Oranj</a:t>
            </a:r>
            <a:endParaRPr lang="en-US" sz="2800" dirty="0" smtClean="0">
              <a:solidFill>
                <a:srgbClr val="FFFF00"/>
              </a:solidFill>
              <a:latin typeface="Arial Narrow" pitchFamily="34" charset="0"/>
            </a:endParaRPr>
          </a:p>
          <a:p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PAL, POSTECH</a:t>
            </a:r>
          </a:p>
          <a:p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Mario Santana </a:t>
            </a:r>
            <a:r>
              <a:rPr lang="en-US" sz="2800" dirty="0" err="1" smtClean="0">
                <a:solidFill>
                  <a:srgbClr val="FFFF00"/>
                </a:solidFill>
                <a:latin typeface="Arial Narrow" pitchFamily="34" charset="0"/>
              </a:rPr>
              <a:t>Leitner</a:t>
            </a:r>
            <a:endParaRPr lang="en-US" sz="2800" dirty="0" smtClean="0">
              <a:solidFill>
                <a:srgbClr val="FFFF00"/>
              </a:solidFill>
              <a:latin typeface="Arial Narrow" pitchFamily="34" charset="0"/>
            </a:endParaRPr>
          </a:p>
          <a:p>
            <a:r>
              <a:rPr lang="en-US" sz="2800" dirty="0" smtClean="0">
                <a:solidFill>
                  <a:srgbClr val="FFFF00"/>
                </a:solidFill>
                <a:latin typeface="Arial Narrow" pitchFamily="34" charset="0"/>
              </a:rPr>
              <a:t>SLAC</a:t>
            </a:r>
            <a:endParaRPr lang="en-US" sz="2800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0" y="6553200"/>
            <a:ext cx="3048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srgbClr val="FFFF00"/>
                </a:solidFill>
                <a:latin typeface="+mn-ea"/>
              </a:rPr>
              <a:t>Apr. 28-30. SATIF12,  Fermi lab</a:t>
            </a:r>
            <a:endParaRPr lang="ko-KR" altLang="en-US" sz="1400" dirty="0">
              <a:solidFill>
                <a:srgbClr val="FFFF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89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9748540"/>
              </p:ext>
            </p:extLst>
          </p:nvPr>
        </p:nvGraphicFramePr>
        <p:xfrm>
          <a:off x="0" y="2368290"/>
          <a:ext cx="5715000" cy="4489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6047946"/>
              </p:ext>
            </p:extLst>
          </p:nvPr>
        </p:nvGraphicFramePr>
        <p:xfrm>
          <a:off x="5943600" y="3429001"/>
          <a:ext cx="2804864" cy="26419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2432"/>
                <a:gridCol w="1402432"/>
              </a:tblGrid>
              <a:tr h="50050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Incident energy</a:t>
                      </a:r>
                    </a:p>
                    <a:p>
                      <a:pPr algn="ctr"/>
                      <a:r>
                        <a:rPr lang="en-US" sz="1200" dirty="0" smtClean="0"/>
                        <a:t> [MeV/u]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Center charge state</a:t>
                      </a:r>
                      <a:endParaRPr lang="en-US" sz="1200" dirty="0"/>
                    </a:p>
                  </a:txBody>
                  <a:tcPr/>
                </a:tc>
              </a:tr>
              <a:tr h="35691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76</a:t>
                      </a:r>
                      <a:endParaRPr lang="en-US" sz="1400" dirty="0"/>
                    </a:p>
                  </a:txBody>
                  <a:tcPr/>
                </a:tc>
              </a:tr>
              <a:tr h="35691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77</a:t>
                      </a:r>
                      <a:endParaRPr lang="en-US" sz="1400" dirty="0"/>
                    </a:p>
                  </a:txBody>
                  <a:tcPr/>
                </a:tc>
              </a:tr>
              <a:tr h="35691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77</a:t>
                      </a:r>
                      <a:endParaRPr lang="en-US" sz="1400" dirty="0"/>
                    </a:p>
                  </a:txBody>
                  <a:tcPr/>
                </a:tc>
              </a:tr>
              <a:tr h="35691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18.5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78</a:t>
                      </a:r>
                      <a:endParaRPr lang="en-US" sz="1400" dirty="0"/>
                    </a:p>
                  </a:txBody>
                  <a:tcPr/>
                </a:tc>
              </a:tr>
              <a:tr h="35691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78</a:t>
                      </a:r>
                      <a:endParaRPr lang="en-US" sz="1400" dirty="0"/>
                    </a:p>
                  </a:txBody>
                  <a:tcPr/>
                </a:tc>
              </a:tr>
              <a:tr h="35691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79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81795" y="1189405"/>
            <a:ext cx="8352928" cy="11519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238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 charge distribution after stripper 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depending on 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U-238 (33+) beam energy (16 ~ 20 MeV/u) 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* Charge distribution method: GLOBAL+L (Leon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)  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Apr.28-30, 2014, SATIF12, Fermilab</a:t>
            </a:r>
            <a:endParaRPr 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7F162-9377-4522-BF82-B741E4081FBB}" type="slidenum">
              <a:rPr lang="en-US" smtClean="0"/>
              <a:t>10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7772400" cy="838200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>
                <a:solidFill>
                  <a:srgbClr val="006600"/>
                </a:solidFill>
              </a:rPr>
              <a:t>Charge State Study after </a:t>
            </a:r>
            <a:r>
              <a:rPr lang="en-US" sz="3200" dirty="0" smtClean="0">
                <a:solidFill>
                  <a:srgbClr val="006600"/>
                </a:solidFill>
              </a:rPr>
              <a:t>Carbon </a:t>
            </a:r>
            <a:r>
              <a:rPr lang="en-US" sz="3200" dirty="0" smtClean="0">
                <a:solidFill>
                  <a:srgbClr val="006600"/>
                </a:solidFill>
              </a:rPr>
              <a:t>stripper using </a:t>
            </a:r>
            <a:r>
              <a:rPr lang="en-US" sz="3200" dirty="0" smtClean="0">
                <a:solidFill>
                  <a:srgbClr val="006600"/>
                </a:solidFill>
              </a:rPr>
              <a:t>LISE++ </a:t>
            </a:r>
            <a:r>
              <a:rPr lang="en-US" sz="3200" dirty="0" smtClean="0">
                <a:solidFill>
                  <a:srgbClr val="006600"/>
                </a:solidFill>
              </a:rPr>
              <a:t>code</a:t>
            </a:r>
            <a:endParaRPr lang="en-US" sz="3200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946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144922" y="1908090"/>
            <a:ext cx="8990979" cy="3462982"/>
            <a:chOff x="144922" y="2514600"/>
            <a:chExt cx="8990979" cy="3462982"/>
          </a:xfrm>
        </p:grpSpPr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922" y="2564606"/>
              <a:ext cx="4566009" cy="34129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24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4006" y="2514600"/>
              <a:ext cx="4491895" cy="34629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" name="Rectangle 5"/>
          <p:cNvSpPr/>
          <p:nvPr/>
        </p:nvSpPr>
        <p:spPr>
          <a:xfrm>
            <a:off x="360779" y="953983"/>
            <a:ext cx="77176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l"/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Emission profile of U-238 ions with different charge after stripper in X space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Apr.28-30, 2014, SATIF12, Fermilab</a:t>
            </a:r>
            <a:endParaRPr lang="en-US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7F162-9377-4522-BF82-B741E4081FBB}" type="slidenum">
              <a:rPr lang="en-US" smtClean="0"/>
              <a:t>11</a:t>
            </a:fld>
            <a:endParaRPr lang="en-US"/>
          </a:p>
        </p:txBody>
      </p:sp>
      <p:graphicFrame>
        <p:nvGraphicFramePr>
          <p:cNvPr id="10" name="표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2770547"/>
              </p:ext>
            </p:extLst>
          </p:nvPr>
        </p:nvGraphicFramePr>
        <p:xfrm>
          <a:off x="1815714" y="4495800"/>
          <a:ext cx="5656583" cy="2023418"/>
        </p:xfrm>
        <a:graphic>
          <a:graphicData uri="http://schemas.openxmlformats.org/drawingml/2006/table">
            <a:tbl>
              <a:tblPr/>
              <a:tblGrid>
                <a:gridCol w="943842"/>
                <a:gridCol w="547257"/>
                <a:gridCol w="547257"/>
                <a:gridCol w="547257"/>
                <a:gridCol w="548664"/>
                <a:gridCol w="548664"/>
                <a:gridCol w="548664"/>
                <a:gridCol w="654176"/>
                <a:gridCol w="770802"/>
              </a:tblGrid>
              <a:tr h="38220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441450" algn="l"/>
                        </a:tabLst>
                      </a:pPr>
                      <a:r>
                        <a:rPr lang="en-US" sz="1100" b="1" kern="0" spc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Charge</a:t>
                      </a:r>
                      <a:endParaRPr lang="en-US" sz="14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8580" marR="6858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441450" algn="l"/>
                        </a:tabLs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72</a:t>
                      </a:r>
                      <a:endParaRPr lang="en-US" sz="14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8580" marR="6858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441450" algn="l"/>
                        </a:tabLs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73</a:t>
                      </a:r>
                      <a:endParaRPr lang="en-US" sz="14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8580" marR="6858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441450" algn="l"/>
                        </a:tabLs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74</a:t>
                      </a:r>
                      <a:endParaRPr lang="en-US" sz="14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8580" marR="6858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441450" algn="l"/>
                        </a:tabLs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75</a:t>
                      </a:r>
                      <a:endParaRPr lang="en-US" sz="14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8580" marR="6858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441450" algn="l"/>
                        </a:tabLs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76</a:t>
                      </a:r>
                      <a:endParaRPr lang="en-US" sz="14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8580" marR="6858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441450" algn="l"/>
                        </a:tabLs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77</a:t>
                      </a:r>
                      <a:endParaRPr lang="en-US" sz="14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8580" marR="6858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441450" algn="l"/>
                        </a:tabLs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78</a:t>
                      </a:r>
                      <a:endParaRPr lang="en-US" sz="14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8580" marR="6858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441450" algn="l"/>
                        </a:tabLs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79</a:t>
                      </a:r>
                      <a:endParaRPr lang="en-US" sz="14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8580" marR="6858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62950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441450" algn="l"/>
                        </a:tabLst>
                      </a:pPr>
                      <a:r>
                        <a:rPr lang="en-US" sz="1100" b="1" kern="0" spc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Fraction (%)</a:t>
                      </a:r>
                      <a:endParaRPr lang="en-US" sz="14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8580" marR="6858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441450" algn="l"/>
                        </a:tabLst>
                      </a:pPr>
                      <a:r>
                        <a:rPr lang="en-US" sz="1100" kern="0" spc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0.009</a:t>
                      </a:r>
                      <a:endParaRPr lang="en-US" sz="14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8580" marR="6858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441450" algn="l"/>
                        </a:tabLst>
                      </a:pPr>
                      <a:r>
                        <a:rPr lang="en-US" sz="1100" kern="0" spc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0.055</a:t>
                      </a:r>
                      <a:endParaRPr lang="en-US" sz="14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8580" marR="6858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441450" algn="l"/>
                        </a:tabLst>
                      </a:pPr>
                      <a:r>
                        <a:rPr lang="en-US" sz="1100" kern="0" spc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0.282</a:t>
                      </a:r>
                      <a:endParaRPr lang="en-US" sz="14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8580" marR="6858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441450" algn="l"/>
                        </a:tabLst>
                      </a:pPr>
                      <a:r>
                        <a:rPr lang="en-US" sz="1100" kern="0" spc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1.159</a:t>
                      </a:r>
                      <a:endParaRPr lang="en-US" sz="14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8580" marR="6858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441450" algn="l"/>
                        </a:tabLst>
                      </a:pPr>
                      <a:r>
                        <a:rPr lang="en-US" sz="1100" kern="0" spc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3.776</a:t>
                      </a:r>
                      <a:endParaRPr lang="en-US" sz="14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8580" marR="6858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441450" algn="l"/>
                        </a:tabLs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9.504</a:t>
                      </a:r>
                      <a:endParaRPr lang="en-US" sz="14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8580" marR="6858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441450" algn="l"/>
                        </a:tabLs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17.903</a:t>
                      </a:r>
                      <a:endParaRPr lang="en-US" sz="14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8580" marR="6858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441450" algn="l"/>
                        </a:tabLs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24.313</a:t>
                      </a:r>
                      <a:endParaRPr lang="en-US" sz="14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8580" marR="6858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38220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441450" algn="l"/>
                        </a:tabLst>
                      </a:pPr>
                      <a:r>
                        <a:rPr lang="en-US" sz="1100" b="1" kern="0" spc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Charge</a:t>
                      </a:r>
                      <a:endParaRPr lang="en-US" sz="14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8580" marR="6858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441450" algn="l"/>
                        </a:tabLs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80</a:t>
                      </a:r>
                      <a:endParaRPr lang="en-US" sz="14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8580" marR="6858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441450" algn="l"/>
                        </a:tabLs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81</a:t>
                      </a:r>
                      <a:endParaRPr lang="en-US" sz="14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8580" marR="6858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441450" algn="l"/>
                        </a:tabLs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82</a:t>
                      </a:r>
                      <a:endParaRPr lang="en-US" sz="14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8580" marR="6858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441450" algn="l"/>
                        </a:tabLst>
                      </a:pPr>
                      <a:r>
                        <a:rPr lang="en-US" sz="1100" kern="0" spc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83</a:t>
                      </a:r>
                      <a:endParaRPr lang="en-US" sz="14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8580" marR="6858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441450" algn="l"/>
                        </a:tabLst>
                      </a:pPr>
                      <a:r>
                        <a:rPr lang="en-US" sz="1100" kern="0" spc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84</a:t>
                      </a:r>
                      <a:endParaRPr lang="en-US" sz="14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8580" marR="6858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441450" algn="l"/>
                        </a:tabLst>
                      </a:pPr>
                      <a:r>
                        <a:rPr lang="en-US" sz="1100" kern="0" spc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85</a:t>
                      </a:r>
                      <a:endParaRPr lang="en-US" sz="14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8580" marR="6858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441450" algn="l"/>
                        </a:tabLst>
                      </a:pPr>
                      <a:r>
                        <a:rPr lang="en-US" sz="1100" kern="0" spc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86</a:t>
                      </a:r>
                      <a:endParaRPr lang="en-US" sz="14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8580" marR="6858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441450" algn="l"/>
                        </a:tabLs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87</a:t>
                      </a:r>
                      <a:endParaRPr lang="en-US" sz="14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8580" marR="6858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62950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441450" algn="l"/>
                        </a:tabLst>
                      </a:pPr>
                      <a:r>
                        <a:rPr lang="en-US" sz="1100" b="1" kern="0" spc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Fraction (%)</a:t>
                      </a:r>
                      <a:endParaRPr lang="en-US" sz="14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8580" marR="6858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441450" algn="l"/>
                        </a:tabLs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22.755</a:t>
                      </a:r>
                      <a:endParaRPr lang="en-US" sz="14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8580" marR="6858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441450" algn="l"/>
                        </a:tabLs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13.888</a:t>
                      </a:r>
                      <a:endParaRPr lang="en-US" sz="14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8580" marR="6858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441450" algn="l"/>
                        </a:tabLs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5.161</a:t>
                      </a:r>
                      <a:endParaRPr lang="en-US" sz="14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8580" marR="6858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441450" algn="l"/>
                        </a:tabLst>
                      </a:pPr>
                      <a:r>
                        <a:rPr lang="en-US" sz="1100" kern="0" spc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1.0715</a:t>
                      </a:r>
                      <a:endParaRPr lang="en-US" sz="14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8580" marR="6858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441450" algn="l"/>
                        </a:tabLs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0.111</a:t>
                      </a:r>
                      <a:endParaRPr lang="en-US" sz="14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8580" marR="6858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441450" algn="l"/>
                        </a:tabLst>
                      </a:pPr>
                      <a:r>
                        <a:rPr lang="en-US" sz="1100" kern="0" spc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0.004</a:t>
                      </a:r>
                      <a:endParaRPr lang="en-US" sz="14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8580" marR="6858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441450" algn="l"/>
                        </a:tabLst>
                      </a:pPr>
                      <a:r>
                        <a:rPr lang="en-US" sz="1100" kern="0" spc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7.90e-05</a:t>
                      </a:r>
                      <a:endParaRPr lang="en-US" sz="14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8580" marR="6858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441450" algn="l"/>
                        </a:tabLst>
                      </a:pPr>
                      <a:r>
                        <a:rPr lang="en-US" sz="1100" kern="0" spc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3.36e-07</a:t>
                      </a:r>
                      <a:endParaRPr lang="en-US" sz="14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8580" marR="6858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7772400" cy="838200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>
                <a:solidFill>
                  <a:srgbClr val="006600"/>
                </a:solidFill>
              </a:rPr>
              <a:t>Charge State Study after </a:t>
            </a:r>
            <a:r>
              <a:rPr lang="en-US" sz="3200" dirty="0" smtClean="0">
                <a:solidFill>
                  <a:srgbClr val="006600"/>
                </a:solidFill>
              </a:rPr>
              <a:t>Carbon </a:t>
            </a:r>
            <a:r>
              <a:rPr lang="en-US" sz="3200" dirty="0" smtClean="0">
                <a:solidFill>
                  <a:srgbClr val="006600"/>
                </a:solidFill>
              </a:rPr>
              <a:t>stripper using </a:t>
            </a:r>
            <a:r>
              <a:rPr lang="en-US" sz="3200" dirty="0" smtClean="0">
                <a:solidFill>
                  <a:srgbClr val="006600"/>
                </a:solidFill>
              </a:rPr>
              <a:t>LISE++ </a:t>
            </a:r>
            <a:r>
              <a:rPr lang="en-US" sz="3200" dirty="0" smtClean="0">
                <a:solidFill>
                  <a:srgbClr val="006600"/>
                </a:solidFill>
              </a:rPr>
              <a:t>code</a:t>
            </a:r>
            <a:endParaRPr lang="en-US" sz="3200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484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7543800" cy="914400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>
                <a:solidFill>
                  <a:srgbClr val="006600"/>
                </a:solidFill>
              </a:rPr>
              <a:t>Particle Charge Treatment at Selected Monte Carlo Codes</a:t>
            </a:r>
            <a:endParaRPr lang="en-US" sz="3200" dirty="0">
              <a:solidFill>
                <a:srgbClr val="006600"/>
              </a:solidFill>
              <a:latin typeface="Arial Black" pitchFamily="34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7F162-9377-4522-BF82-B741E4081FBB}" type="slidenum">
              <a:rPr lang="en-US" smtClean="0"/>
              <a:t>12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1981200"/>
            <a:ext cx="9144000" cy="2590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Arial Black" pitchFamily="34" charset="0"/>
                <a:ea typeface="+mj-ea"/>
                <a:cs typeface="+mj-cs"/>
              </a:defRPr>
            </a:lvl1pPr>
          </a:lstStyle>
          <a:p>
            <a:r>
              <a:rPr lang="en-US" sz="44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Particle Charge Effect </a:t>
            </a:r>
          </a:p>
          <a:p>
            <a:r>
              <a:rPr lang="en-US" sz="44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Physical Interactions </a:t>
            </a:r>
          </a:p>
          <a:p>
            <a:r>
              <a:rPr lang="en-US" sz="44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Monte Carlo Codes ???</a:t>
            </a:r>
            <a:endParaRPr lang="en-US" sz="44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Apr.28-30, 2014, SATIF12, Fermilab</a:t>
            </a:r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1828800"/>
            <a:ext cx="9144000" cy="2590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Arial Black" pitchFamily="34" charset="0"/>
                <a:ea typeface="+mj-ea"/>
                <a:cs typeface="+mj-cs"/>
              </a:defRPr>
            </a:lvl1pPr>
          </a:lstStyle>
          <a:p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Particle Transports in Magnetic Fields and Electric Fields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그룹 10"/>
          <p:cNvGrpSpPr/>
          <p:nvPr/>
        </p:nvGrpSpPr>
        <p:grpSpPr>
          <a:xfrm>
            <a:off x="0" y="4051092"/>
            <a:ext cx="9144000" cy="2654508"/>
            <a:chOff x="0" y="4051092"/>
            <a:chExt cx="9144000" cy="2654508"/>
          </a:xfrm>
        </p:grpSpPr>
        <p:sp>
          <p:nvSpPr>
            <p:cNvPr id="9" name="Title 1"/>
            <p:cNvSpPr txBox="1">
              <a:spLocks/>
            </p:cNvSpPr>
            <p:nvPr/>
          </p:nvSpPr>
          <p:spPr>
            <a:xfrm>
              <a:off x="0" y="4724400"/>
              <a:ext cx="9144000" cy="19812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Arial Black" pitchFamily="34" charset="0"/>
                  <a:ea typeface="+mj-ea"/>
                  <a:cs typeface="+mj-cs"/>
                </a:defRPr>
              </a:lvl1pPr>
            </a:lstStyle>
            <a:p>
              <a:r>
                <a:rPr lang="en-US" sz="44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Very Importance Information </a:t>
              </a:r>
            </a:p>
            <a:p>
              <a:r>
                <a:rPr lang="en-US" sz="44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 Radiation Protection</a:t>
              </a:r>
              <a:endPara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아래쪽 화살표 9"/>
            <p:cNvSpPr/>
            <p:nvPr/>
          </p:nvSpPr>
          <p:spPr>
            <a:xfrm>
              <a:off x="3962400" y="4051092"/>
              <a:ext cx="838200" cy="6858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010138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그룹 29"/>
          <p:cNvGrpSpPr/>
          <p:nvPr/>
        </p:nvGrpSpPr>
        <p:grpSpPr>
          <a:xfrm>
            <a:off x="0" y="417184"/>
            <a:ext cx="9252520" cy="5854177"/>
            <a:chOff x="0" y="561200"/>
            <a:chExt cx="9252520" cy="5854177"/>
          </a:xfrm>
        </p:grpSpPr>
        <p:sp>
          <p:nvSpPr>
            <p:cNvPr id="5" name="직사각형 4"/>
            <p:cNvSpPr/>
            <p:nvPr/>
          </p:nvSpPr>
          <p:spPr>
            <a:xfrm>
              <a:off x="0" y="3923950"/>
              <a:ext cx="9144000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b="1" u="sng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2013/03/05: Registration of PHITS2.52 in OCED/NEA </a:t>
              </a:r>
              <a:r>
                <a:rPr lang="en-US" altLang="ko-KR" b="1" u="sng" dirty="0" smtClean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databank</a:t>
              </a:r>
            </a:p>
            <a:p>
              <a:pPr algn="ctr"/>
              <a:r>
                <a:rPr lang="en-US" altLang="ko-KR" dirty="0" smtClean="0">
                  <a:latin typeface="Arial" panose="020B0604020202020204" pitchFamily="34" charset="0"/>
                  <a:cs typeface="Arial" panose="020B0604020202020204" pitchFamily="34" charset="0"/>
                </a:rPr>
                <a:t>(PHITS can separate charge state of ions using parameter as ‘</a:t>
              </a:r>
              <a:r>
                <a:rPr lang="en-US" altLang="ko-KR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izst</a:t>
              </a:r>
              <a:r>
                <a:rPr lang="en-US" altLang="ko-KR" dirty="0" smtClean="0">
                  <a:latin typeface="Arial" panose="020B0604020202020204" pitchFamily="34" charset="0"/>
                  <a:cs typeface="Arial" panose="020B0604020202020204" pitchFamily="34" charset="0"/>
                </a:rPr>
                <a:t>’ with magnetic field and electric field)</a:t>
              </a:r>
              <a:endParaRPr lang="en-US" altLang="ko-KR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직사각형 6"/>
            <p:cNvSpPr/>
            <p:nvPr/>
          </p:nvSpPr>
          <p:spPr>
            <a:xfrm>
              <a:off x="0" y="1908630"/>
              <a:ext cx="9144000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b="1" dirty="0">
                  <a:latin typeface="Arial" panose="020B0604020202020204" pitchFamily="34" charset="0"/>
                  <a:cs typeface="Arial" panose="020B0604020202020204" pitchFamily="34" charset="0"/>
                </a:rPr>
                <a:t>2011/9/6: Release of PHITS </a:t>
              </a:r>
              <a:r>
                <a:rPr lang="en-US" altLang="ko-KR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2.30L</a:t>
              </a:r>
            </a:p>
            <a:p>
              <a:pPr algn="ctr"/>
              <a:r>
                <a:rPr lang="en-US" altLang="ko-KR" dirty="0">
                  <a:latin typeface="Arial" panose="020B0604020202020204" pitchFamily="34" charset="0"/>
                  <a:cs typeface="Arial" panose="020B0604020202020204" pitchFamily="34" charset="0"/>
                </a:rPr>
                <a:t>The updates mainly concern the following:</a:t>
              </a:r>
            </a:p>
            <a:p>
              <a:pPr algn="ctr"/>
              <a:r>
                <a:rPr lang="ko-KR" altLang="en-US" dirty="0">
                  <a:latin typeface="Arial" panose="020B0604020202020204" pitchFamily="34" charset="0"/>
                  <a:cs typeface="Arial" panose="020B0604020202020204" pitchFamily="34" charset="0"/>
                </a:rPr>
                <a:t>　　</a:t>
              </a:r>
              <a:r>
                <a:rPr lang="en-US" altLang="ko-KR" dirty="0">
                  <a:latin typeface="Arial" panose="020B0604020202020204" pitchFamily="34" charset="0"/>
                  <a:cs typeface="Arial" panose="020B0604020202020204" pitchFamily="34" charset="0"/>
                </a:rPr>
                <a:t>1. Improvement of the DPA calculations including the Coulomb scattering.</a:t>
              </a:r>
            </a:p>
            <a:p>
              <a:pPr algn="ctr"/>
              <a:r>
                <a:rPr lang="ko-KR" altLang="en-US" dirty="0">
                  <a:latin typeface="Arial" panose="020B0604020202020204" pitchFamily="34" charset="0"/>
                  <a:cs typeface="Arial" panose="020B0604020202020204" pitchFamily="34" charset="0"/>
                </a:rPr>
                <a:t>　　</a:t>
              </a:r>
              <a:r>
                <a:rPr lang="en-US" altLang="ko-KR" dirty="0">
                  <a:latin typeface="Arial" panose="020B0604020202020204" pitchFamily="34" charset="0"/>
                  <a:cs typeface="Arial" panose="020B0604020202020204" pitchFamily="34" charset="0"/>
                </a:rPr>
                <a:t>2. Incorporation of the function to generate delta-rays</a:t>
              </a:r>
            </a:p>
            <a:p>
              <a:pPr algn="ctr"/>
              <a:r>
                <a:rPr lang="ko-KR" altLang="en-US" dirty="0">
                  <a:latin typeface="Arial" panose="020B0604020202020204" pitchFamily="34" charset="0"/>
                  <a:cs typeface="Arial" panose="020B0604020202020204" pitchFamily="34" charset="0"/>
                </a:rPr>
                <a:t>　　</a:t>
              </a:r>
              <a:r>
                <a:rPr lang="en-US" altLang="ko-KR" dirty="0">
                  <a:latin typeface="Arial" panose="020B0604020202020204" pitchFamily="34" charset="0"/>
                  <a:cs typeface="Arial" panose="020B0604020202020204" pitchFamily="34" charset="0"/>
                </a:rPr>
                <a:t>3. Release of the photon-atomic data library</a:t>
              </a:r>
            </a:p>
            <a:p>
              <a:pPr algn="ctr"/>
              <a:r>
                <a:rPr lang="ko-KR" altLang="en-US" dirty="0">
                  <a:latin typeface="Arial" panose="020B0604020202020204" pitchFamily="34" charset="0"/>
                  <a:cs typeface="Arial" panose="020B0604020202020204" pitchFamily="34" charset="0"/>
                </a:rPr>
                <a:t>　　</a:t>
              </a:r>
              <a:r>
                <a:rPr lang="en-US" altLang="ko-KR" dirty="0">
                  <a:latin typeface="Arial" panose="020B0604020202020204" pitchFamily="34" charset="0"/>
                  <a:cs typeface="Arial" panose="020B0604020202020204" pitchFamily="34" charset="0"/>
                </a:rPr>
                <a:t>4. Revision of the </a:t>
              </a:r>
              <a:r>
                <a:rPr lang="en-US" altLang="ko-KR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manual</a:t>
              </a:r>
              <a:endParaRPr lang="en-US" altLang="ko-KR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298304" y="1069467"/>
              <a:ext cx="866618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b="1" dirty="0">
                  <a:latin typeface="Arial" panose="020B0604020202020204" pitchFamily="34" charset="0"/>
                  <a:cs typeface="Arial" panose="020B0604020202020204" pitchFamily="34" charset="0"/>
                </a:rPr>
                <a:t>2011/2/3: Release of PHITS </a:t>
              </a:r>
              <a:r>
                <a:rPr lang="en-US" altLang="ko-KR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2.24</a:t>
              </a:r>
            </a:p>
            <a:p>
              <a:pPr algn="ctr"/>
              <a:r>
                <a:rPr lang="en-US" altLang="ko-KR" dirty="0">
                  <a:latin typeface="Arial" panose="020B0604020202020204" pitchFamily="34" charset="0"/>
                  <a:cs typeface="Arial" panose="020B0604020202020204" pitchFamily="34" charset="0"/>
                </a:rPr>
                <a:t>(GUI-software </a:t>
              </a:r>
              <a:r>
                <a:rPr lang="en-US" altLang="ko-KR" dirty="0" err="1">
                  <a:latin typeface="Arial" panose="020B0604020202020204" pitchFamily="34" charset="0"/>
                  <a:cs typeface="Arial" panose="020B0604020202020204" pitchFamily="34" charset="0"/>
                </a:rPr>
                <a:t>SimpleGEO</a:t>
              </a:r>
              <a:r>
                <a:rPr lang="en-US" altLang="ko-KR" dirty="0">
                  <a:latin typeface="Arial" panose="020B0604020202020204" pitchFamily="34" charset="0"/>
                  <a:cs typeface="Arial" panose="020B0604020202020204" pitchFamily="34" charset="0"/>
                </a:rPr>
                <a:t> can be used for making PHITS </a:t>
              </a:r>
              <a:r>
                <a:rPr lang="en-US" altLang="ko-KR" dirty="0" smtClean="0">
                  <a:latin typeface="Arial" panose="020B0604020202020204" pitchFamily="34" charset="0"/>
                  <a:cs typeface="Arial" panose="020B0604020202020204" pitchFamily="34" charset="0"/>
                </a:rPr>
                <a:t>geometries)</a:t>
              </a:r>
              <a:endParaRPr lang="en-US" altLang="ko-KR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직사각형 10"/>
            <p:cNvSpPr/>
            <p:nvPr/>
          </p:nvSpPr>
          <p:spPr>
            <a:xfrm>
              <a:off x="0" y="5039748"/>
              <a:ext cx="925252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2013/10/28: Release of PHITS2.63</a:t>
              </a:r>
              <a:endParaRPr lang="en-US" altLang="ko-KR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직사각형 12"/>
            <p:cNvSpPr/>
            <p:nvPr/>
          </p:nvSpPr>
          <p:spPr>
            <a:xfrm>
              <a:off x="72008" y="5382983"/>
              <a:ext cx="91440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b="1" dirty="0">
                  <a:latin typeface="Arial" panose="020B0604020202020204" pitchFamily="34" charset="0"/>
                  <a:cs typeface="Arial" panose="020B0604020202020204" pitchFamily="34" charset="0"/>
                </a:rPr>
                <a:t>2013/11/20: Release of </a:t>
              </a:r>
              <a:r>
                <a:rPr lang="en-US" altLang="ko-KR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PHITS2.64 (Bug correction)</a:t>
              </a:r>
              <a:endParaRPr lang="en-US" altLang="ko-KR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직사각형 14"/>
            <p:cNvSpPr/>
            <p:nvPr/>
          </p:nvSpPr>
          <p:spPr>
            <a:xfrm>
              <a:off x="35496" y="6046045"/>
              <a:ext cx="91440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b="1" dirty="0">
                  <a:latin typeface="Arial" panose="020B0604020202020204" pitchFamily="34" charset="0"/>
                  <a:cs typeface="Arial" panose="020B0604020202020204" pitchFamily="34" charset="0"/>
                </a:rPr>
                <a:t>2014/03/05: Registration of PHITS2.64 in OCED/NEA </a:t>
              </a:r>
              <a:r>
                <a:rPr lang="en-US" altLang="ko-KR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databank</a:t>
              </a:r>
              <a:endParaRPr lang="en-US" altLang="ko-KR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2" name="직선 화살표 연결선 21"/>
            <p:cNvCxnSpPr/>
            <p:nvPr/>
          </p:nvCxnSpPr>
          <p:spPr>
            <a:xfrm>
              <a:off x="4716016" y="1643790"/>
              <a:ext cx="0" cy="360000"/>
            </a:xfrm>
            <a:prstGeom prst="straightConnector1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직선 화살표 연결선 22"/>
            <p:cNvCxnSpPr/>
            <p:nvPr/>
          </p:nvCxnSpPr>
          <p:spPr>
            <a:xfrm>
              <a:off x="4716016" y="3605978"/>
              <a:ext cx="0" cy="360000"/>
            </a:xfrm>
            <a:prstGeom prst="straightConnector1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직선 화살표 연결선 23"/>
            <p:cNvCxnSpPr/>
            <p:nvPr/>
          </p:nvCxnSpPr>
          <p:spPr>
            <a:xfrm>
              <a:off x="4716016" y="4785104"/>
              <a:ext cx="0" cy="360000"/>
            </a:xfrm>
            <a:prstGeom prst="straightConnector1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직선 화살표 연결선 25"/>
            <p:cNvCxnSpPr/>
            <p:nvPr/>
          </p:nvCxnSpPr>
          <p:spPr>
            <a:xfrm>
              <a:off x="4751512" y="5731201"/>
              <a:ext cx="0" cy="360000"/>
            </a:xfrm>
            <a:prstGeom prst="straightConnector1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직사각형 27"/>
            <p:cNvSpPr/>
            <p:nvPr/>
          </p:nvSpPr>
          <p:spPr>
            <a:xfrm>
              <a:off x="3405401" y="561200"/>
              <a:ext cx="273664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ko-KR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2009/03/02: PHITS 2.15</a:t>
              </a:r>
              <a:endParaRPr lang="en-US" altLang="ko-KR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9" name="직선 화살표 연결선 28"/>
            <p:cNvCxnSpPr/>
            <p:nvPr/>
          </p:nvCxnSpPr>
          <p:spPr>
            <a:xfrm>
              <a:off x="4716016" y="836752"/>
              <a:ext cx="0" cy="360000"/>
            </a:xfrm>
            <a:prstGeom prst="straightConnector1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Apr.28-30, 2014, SATIF12, Fermilab</a:t>
            </a:r>
            <a:endParaRPr lang="en-US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7F162-9377-4522-BF82-B741E4081FBB}" type="slidenum">
              <a:rPr lang="en-US" smtClean="0"/>
              <a:t>13</a:t>
            </a:fld>
            <a:endParaRPr lang="en-US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7620000" cy="639762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rgbClr val="006600"/>
                </a:solidFill>
              </a:rPr>
              <a:t>PHITS</a:t>
            </a:r>
            <a:endParaRPr lang="en-US" sz="3200" dirty="0">
              <a:solidFill>
                <a:srgbClr val="0066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11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7620000" cy="639762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rgbClr val="006600"/>
                </a:solidFill>
              </a:rPr>
              <a:t>FLUKA </a:t>
            </a:r>
            <a:r>
              <a:rPr lang="en-US" sz="2000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(courtesy from FLUKA tutorial)</a:t>
            </a:r>
            <a:endParaRPr lang="en-US" sz="3200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7F162-9377-4522-BF82-B741E4081FBB}" type="slidenum">
              <a:rPr lang="en-US" smtClean="0"/>
              <a:t>14</a:t>
            </a:fld>
            <a:endParaRPr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Apr.28-30, 2014, SATIF12, Fermilab</a:t>
            </a:r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14401"/>
            <a:ext cx="5184673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260" y="1447800"/>
            <a:ext cx="5381625" cy="3185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505200"/>
            <a:ext cx="6019800" cy="3049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5903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304800" y="1600200"/>
            <a:ext cx="8458200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l"/>
            </a:pPr>
            <a:r>
              <a:rPr lang="en-US" altLang="ko-KR" dirty="0" smtClean="0"/>
              <a:t> Two Methods for including B-field effect on charged particles</a:t>
            </a:r>
            <a:br>
              <a:rPr lang="en-US" altLang="ko-KR" dirty="0" smtClean="0"/>
            </a:br>
            <a:r>
              <a:rPr lang="en-US" altLang="ko-KR" dirty="0" smtClean="0"/>
              <a:t>1. COSYP AND COPY CARDS</a:t>
            </a:r>
          </a:p>
          <a:p>
            <a:pPr marL="0" indent="0">
              <a:buNone/>
            </a:pPr>
            <a:r>
              <a:rPr lang="en-US" altLang="ko-KR" dirty="0"/>
              <a:t/>
            </a:r>
            <a:br>
              <a:rPr lang="en-US" altLang="ko-KR" dirty="0"/>
            </a:br>
            <a:r>
              <a:rPr lang="en-US" altLang="ko-KR" dirty="0" smtClean="0"/>
              <a:t>   2. BFLD AND BFLCL CARDS (Particle Ray Tracking)</a:t>
            </a:r>
          </a:p>
          <a:p>
            <a:pPr marL="360363" indent="0">
              <a:buNone/>
            </a:pPr>
            <a:r>
              <a:rPr lang="en-US" altLang="ko-KR" dirty="0" smtClean="0"/>
              <a:t>Adopted </a:t>
            </a:r>
            <a:r>
              <a:rPr lang="en-US" altLang="ko-KR" dirty="0"/>
              <a:t>from the MARS high energy particle transport code</a:t>
            </a:r>
            <a:endParaRPr lang="ko-KR" altLang="en-US" dirty="0"/>
          </a:p>
          <a:p>
            <a:pPr marL="0" indent="0">
              <a:buNone/>
            </a:pPr>
            <a:endParaRPr lang="en-US" altLang="ko-KR" dirty="0" smtClean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172387" y="688480"/>
            <a:ext cx="8229600" cy="1143000"/>
          </a:xfrm>
        </p:spPr>
        <p:txBody>
          <a:bodyPr/>
          <a:lstStyle/>
          <a:p>
            <a:r>
              <a:rPr lang="en-US" altLang="ko-KR" dirty="0" smtClean="0"/>
              <a:t>MAGNETIC FIELD TRACKING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Apr.28-30, 2014, SATIF12, Fermilab</a:t>
            </a:r>
            <a:endParaRPr 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7F162-9377-4522-BF82-B741E4081FBB}" type="slidenum">
              <a:rPr lang="en-US" smtClean="0"/>
              <a:t>15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2400" y="76200"/>
            <a:ext cx="76200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Arial Black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smtClean="0">
                <a:solidFill>
                  <a:srgbClr val="006600"/>
                </a:solidFill>
              </a:rPr>
              <a:t>MCNP6</a:t>
            </a:r>
            <a:endParaRPr lang="en-US" sz="3200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20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내용 개체 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662840"/>
              </p:ext>
            </p:extLst>
          </p:nvPr>
        </p:nvGraphicFramePr>
        <p:xfrm>
          <a:off x="66503" y="1801813"/>
          <a:ext cx="8936182" cy="470408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186246"/>
                <a:gridCol w="6749936"/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Input parameter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Description</a:t>
                      </a:r>
                      <a:endParaRPr lang="ko-KR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n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 value </a:t>
                      </a:r>
                      <a:r>
                        <a:rPr lang="en-US" altLang="ko-KR" sz="10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 </a:t>
                      </a:r>
                      <a:r>
                        <a:rPr lang="en-US" altLang="ko-KR" sz="1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represents the magnetic field number.</a:t>
                      </a:r>
                      <a:endParaRPr lang="ko-KR" altLang="en-US" sz="10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type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ko-KR" sz="1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If </a:t>
                      </a:r>
                      <a:r>
                        <a:rPr lang="en-US" altLang="ko-KR" sz="10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type</a:t>
                      </a:r>
                      <a:r>
                        <a:rPr lang="en-US" altLang="ko-KR" sz="1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=CONST, magnetic field is a dipole field.</a:t>
                      </a:r>
                    </a:p>
                    <a:p>
                      <a:r>
                        <a:rPr lang="en-US" altLang="ko-KR" sz="1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If </a:t>
                      </a:r>
                      <a:r>
                        <a:rPr lang="en-US" altLang="ko-KR" sz="10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type</a:t>
                      </a:r>
                      <a:r>
                        <a:rPr lang="en-US" altLang="ko-KR" sz="1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=QUAD, magnetic field is a </a:t>
                      </a:r>
                      <a:r>
                        <a:rPr lang="en-US" altLang="ko-KR" sz="10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quadrupole</a:t>
                      </a:r>
                      <a:r>
                        <a:rPr lang="en-US" altLang="ko-KR" sz="1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field.</a:t>
                      </a:r>
                    </a:p>
                    <a:p>
                      <a:r>
                        <a:rPr lang="en-US" altLang="ko-KR" sz="1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If </a:t>
                      </a:r>
                      <a:r>
                        <a:rPr lang="en-US" altLang="ko-KR" sz="10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type</a:t>
                      </a:r>
                      <a:r>
                        <a:rPr lang="en-US" altLang="ko-KR" sz="1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=QUADFF, magnetic field is a </a:t>
                      </a:r>
                      <a:r>
                        <a:rPr lang="en-US" altLang="ko-KR" sz="10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quadrupole</a:t>
                      </a:r>
                      <a:r>
                        <a:rPr lang="en-US" altLang="ko-KR" sz="1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field with fringe field edge kicks.</a:t>
                      </a:r>
                      <a:endParaRPr lang="ko-KR" altLang="en-US" sz="1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chemeClr val="bg1"/>
                          </a:solidFill>
                        </a:rPr>
                        <a:t>Keyword</a:t>
                      </a:r>
                      <a:endParaRPr lang="ko-KR" alt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chemeClr val="bg1"/>
                          </a:solidFill>
                        </a:rPr>
                        <a:t>Value(s)</a:t>
                      </a:r>
                      <a:endParaRPr lang="ko-KR" alt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FIELD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 latinLnBrk="1"/>
                      <a:r>
                        <a:rPr lang="en-US" altLang="ko-KR" sz="1000" dirty="0" smtClean="0"/>
                        <a:t>For </a:t>
                      </a:r>
                      <a:r>
                        <a:rPr lang="en-US" altLang="ko-KR" sz="10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type</a:t>
                      </a:r>
                      <a:r>
                        <a:rPr lang="en-US" altLang="ko-KR" sz="1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=CONST, FIELD=the magnetic field strength(Tesla)</a:t>
                      </a:r>
                    </a:p>
                    <a:p>
                      <a:pPr algn="just" latinLnBrk="1"/>
                      <a:r>
                        <a:rPr lang="en-US" altLang="ko-KR" sz="1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For </a:t>
                      </a:r>
                      <a:r>
                        <a:rPr lang="en-US" altLang="ko-KR" sz="10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type</a:t>
                      </a:r>
                      <a:r>
                        <a:rPr lang="en-US" altLang="ko-KR" sz="1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=QUAD or QUADFF, FIELD=the magnetic field gradient(Tesla/cm)</a:t>
                      </a:r>
                      <a:endParaRPr lang="ko-KR" altLang="en-US" sz="10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VEC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 smtClean="0"/>
                        <a:t>For </a:t>
                      </a:r>
                      <a:r>
                        <a:rPr lang="en-US" altLang="ko-KR" sz="10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type</a:t>
                      </a:r>
                      <a:r>
                        <a:rPr lang="en-US" altLang="ko-KR" sz="1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=CONST, VEC=the direction of the magnetic field</a:t>
                      </a:r>
                    </a:p>
                    <a:p>
                      <a:pPr latinLnBrk="1"/>
                      <a:r>
                        <a:rPr lang="en-US" altLang="ko-KR" sz="1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For </a:t>
                      </a:r>
                      <a:r>
                        <a:rPr lang="en-US" altLang="ko-KR" sz="10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type</a:t>
                      </a:r>
                      <a:r>
                        <a:rPr lang="en-US" altLang="ko-KR" sz="1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=QUAD of QUADFF, VEC=the pane that corresponds to the x-axis of a focusing </a:t>
                      </a:r>
                      <a:r>
                        <a:rPr lang="en-US" altLang="ko-KR" sz="10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quadrupole</a:t>
                      </a:r>
                      <a:r>
                        <a:rPr lang="en-US" altLang="ko-KR" sz="1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(DEFAULT : VEC=0 0 1)</a:t>
                      </a:r>
                      <a:endParaRPr lang="ko-KR" altLang="en-US" sz="1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MXDEFLC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 smtClean="0"/>
                        <a:t>Maximum deflection</a:t>
                      </a:r>
                      <a:r>
                        <a:rPr lang="en-US" altLang="ko-KR" sz="1000" baseline="0" dirty="0" smtClean="0"/>
                        <a:t> angle per step size (</a:t>
                      </a:r>
                      <a:r>
                        <a:rPr lang="en-US" altLang="ko-KR" sz="1000" baseline="0" dirty="0" err="1" smtClean="0"/>
                        <a:t>mrad</a:t>
                      </a:r>
                      <a:r>
                        <a:rPr lang="en-US" altLang="ko-KR" sz="1000" baseline="0" dirty="0" smtClean="0"/>
                        <a:t>). (DEFAULT : MXDEFLC=10)</a:t>
                      </a:r>
                      <a:endParaRPr lang="ko-KR" altLang="en-US" sz="10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MAXSTEP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 smtClean="0"/>
                        <a:t>Maximum</a:t>
                      </a:r>
                      <a:r>
                        <a:rPr lang="en-US" altLang="ko-KR" sz="1000" baseline="0" dirty="0" smtClean="0"/>
                        <a:t> step size (cm). (DEFAULT : MAXSTEP=100)</a:t>
                      </a:r>
                      <a:endParaRPr lang="ko-KR" altLang="en-US" sz="1000" dirty="0"/>
                    </a:p>
                  </a:txBody>
                  <a:tcPr anchor="ctr"/>
                </a:tc>
              </a:tr>
              <a:tr h="370840">
                <a:tc gridSpan="2">
                  <a:txBody>
                    <a:bodyPr/>
                    <a:lstStyle/>
                    <a:p>
                      <a:pPr algn="just" latinLnBrk="1"/>
                      <a:r>
                        <a:rPr lang="en-US" altLang="ko-KR" sz="1800" b="1" dirty="0" smtClean="0">
                          <a:solidFill>
                            <a:schemeClr val="bg1"/>
                          </a:solidFill>
                        </a:rPr>
                        <a:t>The following keywords only apply to </a:t>
                      </a:r>
                      <a:r>
                        <a:rPr lang="en-US" altLang="ko-KR" sz="1800" b="1" dirty="0" err="1" smtClean="0">
                          <a:solidFill>
                            <a:schemeClr val="bg1"/>
                          </a:solidFill>
                        </a:rPr>
                        <a:t>quadrupole</a:t>
                      </a:r>
                      <a:r>
                        <a:rPr lang="en-US" altLang="ko-KR" sz="1800" b="1" dirty="0" smtClean="0">
                          <a:solidFill>
                            <a:schemeClr val="bg1"/>
                          </a:solidFill>
                        </a:rPr>
                        <a:t> fields :</a:t>
                      </a:r>
                      <a:endParaRPr lang="ko-KR" alt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AXS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 smtClean="0"/>
                        <a:t>The</a:t>
                      </a:r>
                      <a:r>
                        <a:rPr lang="en-US" altLang="ko-KR" sz="1000" baseline="0" dirty="0" smtClean="0"/>
                        <a:t> direction cosines of the </a:t>
                      </a:r>
                      <a:r>
                        <a:rPr lang="en-US" altLang="ko-KR" sz="1000" baseline="0" dirty="0" err="1" smtClean="0"/>
                        <a:t>quadrupole</a:t>
                      </a:r>
                      <a:r>
                        <a:rPr lang="en-US" altLang="ko-KR" sz="1000" baseline="0" dirty="0" smtClean="0"/>
                        <a:t> beam axis-do not need to be normalized. (DEFAULT : AXS=0 0 1)</a:t>
                      </a:r>
                      <a:endParaRPr lang="ko-KR" altLang="en-US" sz="10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FFEDGES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 smtClean="0"/>
                        <a:t>List of surface numbers to which fringe field edge kicks</a:t>
                      </a:r>
                      <a:r>
                        <a:rPr lang="en-US" altLang="ko-KR" sz="1000" baseline="0" dirty="0" smtClean="0"/>
                        <a:t> are to be applied.</a:t>
                      </a:r>
                    </a:p>
                    <a:p>
                      <a:pPr latinLnBrk="1"/>
                      <a:r>
                        <a:rPr lang="en-US" altLang="ko-KR" sz="1000" baseline="0" dirty="0" smtClean="0"/>
                        <a:t>(Applies to </a:t>
                      </a:r>
                      <a:r>
                        <a:rPr lang="en-US" altLang="ko-KR" sz="1000" b="0" i="1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type</a:t>
                      </a:r>
                      <a:r>
                        <a:rPr lang="en-US" altLang="ko-KR" sz="1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=QUADFF only)</a:t>
                      </a:r>
                      <a:endParaRPr lang="ko-KR" altLang="en-US" sz="10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REFPNT</a:t>
                      </a:r>
                      <a:endParaRPr lang="ko-KR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dirty="0" smtClean="0"/>
                        <a:t>A point anywhere on the </a:t>
                      </a:r>
                      <a:r>
                        <a:rPr lang="en-US" altLang="ko-KR" sz="1000" dirty="0" err="1" smtClean="0"/>
                        <a:t>quadrupole</a:t>
                      </a:r>
                      <a:r>
                        <a:rPr lang="en-US" altLang="ko-KR" sz="1000" dirty="0" smtClean="0"/>
                        <a:t> beam axis. </a:t>
                      </a:r>
                      <a:r>
                        <a:rPr lang="en-US" altLang="ko-KR" sz="1000" baseline="0" dirty="0" smtClean="0"/>
                        <a:t>(DEFAULT : REFPNT=0 0 0)</a:t>
                      </a:r>
                      <a:endParaRPr lang="ko-KR" altLang="en-US" sz="10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3500" dirty="0" smtClean="0"/>
              <a:t>Particle </a:t>
            </a:r>
            <a:r>
              <a:rPr lang="en-US" altLang="ko-KR" sz="3500" dirty="0"/>
              <a:t>ray </a:t>
            </a:r>
            <a:r>
              <a:rPr lang="en-US" altLang="ko-KR" sz="3500" dirty="0" smtClean="0"/>
              <a:t>tracking</a:t>
            </a:r>
            <a:r>
              <a:rPr lang="en-US" altLang="ko-KR" sz="3500" dirty="0" smtClean="0"/>
              <a:t/>
            </a:r>
            <a:br>
              <a:rPr lang="en-US" altLang="ko-KR" sz="3500" dirty="0" smtClean="0"/>
            </a:br>
            <a:r>
              <a:rPr lang="en-US" altLang="ko-KR" sz="3500" dirty="0" smtClean="0"/>
              <a:t>(</a:t>
            </a:r>
            <a:r>
              <a:rPr lang="en-US" altLang="ko-KR" sz="3500" dirty="0"/>
              <a:t>BFLD and BFLCL)</a:t>
            </a:r>
            <a:endParaRPr lang="ko-KR" altLang="en-US" sz="3500" dirty="0"/>
          </a:p>
        </p:txBody>
      </p:sp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Apr.28-30, 2014, SATIF12, Fermilab</a:t>
            </a:r>
            <a:endParaRPr 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7F162-9377-4522-BF82-B741E4081FB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43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7F162-9377-4522-BF82-B741E4081FBB}" type="slidenum">
              <a:rPr lang="en-US" smtClean="0"/>
              <a:t>17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381000"/>
            <a:ext cx="9144000" cy="2514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Arial Black" pitchFamily="34" charset="0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</a:t>
            </a:r>
            <a:endParaRPr lang="en-US" sz="40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particle tracking methods </a:t>
            </a:r>
            <a:r>
              <a:rPr lang="en-US" sz="32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MC codes were 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</a:t>
            </a:r>
            <a:r>
              <a:rPr lang="en-US" sz="32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fully-ionized ion beam like </a:t>
            </a:r>
            <a:r>
              <a:rPr lang="en-US" sz="3200" b="1" baseline="30000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238</a:t>
            </a:r>
            <a:r>
              <a:rPr lang="en-US" sz="32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sz="3200" b="1" baseline="30000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92</a:t>
            </a:r>
            <a:r>
              <a:rPr lang="en-US" sz="3200" b="1" baseline="30000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Apr.28-30, 2014, SATIF12, Fermilab</a:t>
            </a:r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81000" y="3200400"/>
            <a:ext cx="8382000" cy="2971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Arial Black" pitchFamily="34" charset="0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Another consideration </a:t>
            </a:r>
            <a:r>
              <a:rPr lang="en-US" sz="32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should be applied f</a:t>
            </a:r>
            <a:r>
              <a:rPr lang="en-US" sz="32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specific </a:t>
            </a:r>
            <a:r>
              <a:rPr lang="en-US" sz="32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heavy i</a:t>
            </a:r>
            <a:r>
              <a:rPr lang="en-US" sz="32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accelerator </a:t>
            </a:r>
          </a:p>
          <a:p>
            <a:r>
              <a:rPr lang="en-US" sz="32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like rare isotope accelerator</a:t>
            </a:r>
            <a:endParaRPr lang="en-US" sz="32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817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0375" y="2276872"/>
            <a:ext cx="8693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 smtClean="0">
                <a:latin typeface="Arial" pitchFamily="34" charset="0"/>
                <a:cs typeface="Arial" pitchFamily="34" charset="0"/>
              </a:rPr>
              <a:t>Transport of different charge state ions using PHITS 2.15 or 2.24</a:t>
            </a:r>
          </a:p>
        </p:txBody>
      </p:sp>
      <p:cxnSp>
        <p:nvCxnSpPr>
          <p:cNvPr id="5" name="직선 연결선 4"/>
          <p:cNvCxnSpPr/>
          <p:nvPr/>
        </p:nvCxnSpPr>
        <p:spPr>
          <a:xfrm>
            <a:off x="899592" y="3600311"/>
            <a:ext cx="74888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Apr.28-30, 2014, SATIF12, Fermilab</a:t>
            </a:r>
            <a:endParaRPr 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7F162-9377-4522-BF82-B741E4081FB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85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7620000" cy="639762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>
                <a:solidFill>
                  <a:srgbClr val="006600"/>
                </a:solidFill>
              </a:rPr>
              <a:t>Applications of Charge consideration</a:t>
            </a:r>
            <a:endParaRPr lang="en-US" sz="2800" dirty="0">
              <a:solidFill>
                <a:srgbClr val="006600"/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7F162-9377-4522-BF82-B741E4081FBB}" type="slidenum">
              <a:rPr lang="en-US" smtClean="0"/>
              <a:t>19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04800" y="1295400"/>
            <a:ext cx="861060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Arial Black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 simple method by changing the magnetic fields of each dipole magnet and </a:t>
            </a:r>
            <a:r>
              <a:rPr lang="en-US" sz="3200" b="1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quadrupole</a:t>
            </a:r>
            <a:r>
              <a:rPr lang="en-US" sz="32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for different charge state</a:t>
            </a:r>
            <a:endParaRPr lang="en-US" sz="28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Apr.28-30, 2014, SATIF12, Fermilab</a:t>
            </a: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018020" y="3505200"/>
            <a:ext cx="5897380" cy="196977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>
                <a:latin typeface="Arial" pitchFamily="34" charset="0"/>
                <a:cs typeface="Arial" pitchFamily="34" charset="0"/>
              </a:rPr>
              <a:t>B(charge state) = </a:t>
            </a:r>
            <a:r>
              <a:rPr lang="en-US" altLang="ko-KR" sz="2400" b="1" dirty="0">
                <a:latin typeface="Arial" pitchFamily="34" charset="0"/>
                <a:cs typeface="Arial" pitchFamily="34" charset="0"/>
              </a:rPr>
              <a:t/>
            </a:r>
            <a:br>
              <a:rPr lang="en-US" altLang="ko-KR" sz="2400" b="1" dirty="0">
                <a:latin typeface="Arial" pitchFamily="34" charset="0"/>
                <a:cs typeface="Arial" pitchFamily="34" charset="0"/>
              </a:rPr>
            </a:br>
            <a:r>
              <a:rPr lang="en-US" altLang="ko-KR" sz="2400" b="1" dirty="0" smtClean="0">
                <a:latin typeface="Arial" pitchFamily="34" charset="0"/>
                <a:cs typeface="Arial" pitchFamily="34" charset="0"/>
              </a:rPr>
              <a:t>       B(79+) x [Q(79+)/Q(charge state)]</a:t>
            </a:r>
            <a:r>
              <a:rPr lang="en-US" altLang="ko-KR" sz="1400" b="1" u="sng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altLang="ko-KR" sz="1400" b="1" u="sng" dirty="0" smtClean="0">
                <a:latin typeface="Arial" pitchFamily="34" charset="0"/>
                <a:cs typeface="Arial" pitchFamily="34" charset="0"/>
              </a:rPr>
            </a:br>
            <a:endParaRPr lang="en-US" altLang="ko-KR" sz="400" b="1" u="sng" dirty="0" smtClean="0">
              <a:latin typeface="Arial" pitchFamily="34" charset="0"/>
              <a:cs typeface="Arial" pitchFamily="34" charset="0"/>
            </a:endParaRPr>
          </a:p>
          <a:p>
            <a:r>
              <a:rPr lang="en-US" altLang="ko-KR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    </a:t>
            </a:r>
            <a:br>
              <a:rPr lang="en-US" altLang="ko-KR" sz="1400" dirty="0" smtClean="0">
                <a:latin typeface="Arial" pitchFamily="34" charset="0"/>
                <a:cs typeface="Arial" pitchFamily="34" charset="0"/>
              </a:rPr>
            </a:b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      For Dipole:</a:t>
            </a:r>
          </a:p>
          <a:p>
            <a:r>
              <a:rPr lang="en-US" altLang="ko-KR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400" b="1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Q(77+) on B(79+) = Q(92+) on B(94+, 0.9840 T)</a:t>
            </a:r>
          </a:p>
          <a:p>
            <a:r>
              <a:rPr lang="en-US" altLang="ko-KR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     Q(79+) on B(79+) = Q(92+) on B(92+, 1.0054 T)</a:t>
            </a:r>
          </a:p>
          <a:p>
            <a:r>
              <a:rPr lang="en-US" altLang="ko-KR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     Q(81+) on B(79+) = Q(92+) on B(90+, 1.1419 T)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90108" y="3246169"/>
                <a:ext cx="2657892" cy="1021031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ko-KR" sz="2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ko-KR" sz="2400" b="0" i="1" smtClean="0">
                              <a:latin typeface="Cambria Math"/>
                            </a:rPr>
                            <m:t>𝑚</m:t>
                          </m:r>
                          <m:sSup>
                            <m:sSupPr>
                              <m:ctrlPr>
                                <a:rPr lang="en-US" altLang="ko-KR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ko-KR" sz="24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altLang="ko-KR" sz="2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ko-KR" sz="2400" b="0" i="1" smtClean="0">
                              <a:latin typeface="Cambria Math"/>
                            </a:rPr>
                            <m:t>𝑅</m:t>
                          </m:r>
                        </m:den>
                      </m:f>
                      <m:r>
                        <a:rPr lang="en-US" altLang="ko-KR" sz="2400" b="0" i="1" smtClean="0">
                          <a:latin typeface="Cambria Math"/>
                        </a:rPr>
                        <m:t>=</m:t>
                      </m:r>
                      <m:r>
                        <a:rPr lang="en-US" altLang="ko-KR" sz="2400" b="0" i="1" smtClean="0">
                          <a:latin typeface="Cambria Math"/>
                        </a:rPr>
                        <m:t>𝑞</m:t>
                      </m:r>
                      <m:r>
                        <a:rPr lang="en-US" altLang="ko-KR" sz="2400" b="0" i="1" smtClean="0">
                          <a:latin typeface="Cambria Math"/>
                        </a:rPr>
                        <m:t>(</m:t>
                      </m:r>
                      <m:acc>
                        <m:accPr>
                          <m:chr m:val="⃗"/>
                          <m:ctrlPr>
                            <a:rPr lang="en-US" altLang="ko-KR" sz="2400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altLang="ko-KR" sz="2400" b="0" i="1" smtClean="0">
                              <a:latin typeface="Cambria Math"/>
                            </a:rPr>
                            <m:t>𝑣</m:t>
                          </m:r>
                        </m:e>
                      </m:acc>
                      <m:r>
                        <a:rPr lang="en-US" altLang="ko-KR" sz="2400" i="1" smtClean="0">
                          <a:latin typeface="Cambria Math"/>
                          <a:ea typeface="Cambria Math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lang="en-US" altLang="ko-KR" sz="2400" i="1" smtClean="0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altLang="ko-KR" sz="2400" b="0" i="1" smtClean="0">
                              <a:latin typeface="Cambria Math"/>
                              <a:ea typeface="Cambria Math"/>
                            </a:rPr>
                            <m:t>𝐵</m:t>
                          </m:r>
                        </m:e>
                      </m:acc>
                      <m:r>
                        <a:rPr lang="en-US" altLang="ko-KR" sz="2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ko-KR" altLang="en-US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108" y="3246169"/>
                <a:ext cx="2657892" cy="102103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8211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7620000" cy="639762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rgbClr val="006600"/>
                </a:solidFill>
                <a:latin typeface="Arial Black" pitchFamily="34" charset="0"/>
              </a:rPr>
              <a:t>Outline</a:t>
            </a:r>
            <a:endParaRPr lang="en-US" sz="3200" dirty="0">
              <a:solidFill>
                <a:srgbClr val="006600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458200" cy="4525963"/>
          </a:xfrm>
        </p:spPr>
        <p:txBody>
          <a:bodyPr>
            <a:noAutofit/>
          </a:bodyPr>
          <a:lstStyle/>
          <a:p>
            <a:pPr marL="447675" indent="-447675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Introduction </a:t>
            </a:r>
            <a:endParaRPr lang="en-US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7675" indent="-447675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Treatment of Charge State at Monte Carlo Codes </a:t>
            </a:r>
          </a:p>
          <a:p>
            <a:pPr marL="447675" indent="-447675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Application of Charge Consideration at PHITS and FLUKA codes </a:t>
            </a:r>
          </a:p>
          <a:p>
            <a:pPr marL="447675" indent="-447675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Improved Example on PHITS</a:t>
            </a:r>
          </a:p>
          <a:p>
            <a:pPr marL="447675" indent="-447675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Summary and Suggestion for Tomorrow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7F162-9377-4522-BF82-B741E4081FBB}" type="slidenum">
              <a:rPr lang="en-US" smtClean="0"/>
              <a:t>2</a:t>
            </a:fld>
            <a:endParaRPr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Apr.28-30, 2014, SATIF12, Fermilab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21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16" y="1451313"/>
            <a:ext cx="2913375" cy="2048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090"/>
          <a:stretch/>
        </p:blipFill>
        <p:spPr bwMode="auto">
          <a:xfrm>
            <a:off x="3491879" y="1089126"/>
            <a:ext cx="5472609" cy="5758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39" y="4763046"/>
            <a:ext cx="797817" cy="461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7" r="3752"/>
          <a:stretch/>
        </p:blipFill>
        <p:spPr bwMode="auto">
          <a:xfrm>
            <a:off x="433753" y="4601827"/>
            <a:ext cx="1136975" cy="1533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직선 화살표 연결선 2"/>
          <p:cNvCxnSpPr/>
          <p:nvPr/>
        </p:nvCxnSpPr>
        <p:spPr>
          <a:xfrm>
            <a:off x="7812359" y="3897438"/>
            <a:ext cx="720080" cy="57606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화살표 연결선 8"/>
          <p:cNvCxnSpPr/>
          <p:nvPr/>
        </p:nvCxnSpPr>
        <p:spPr>
          <a:xfrm>
            <a:off x="7092279" y="3948908"/>
            <a:ext cx="223108" cy="168109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264055" y="3548798"/>
            <a:ext cx="2034982" cy="40011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 smtClean="0">
                <a:latin typeface="Arial" pitchFamily="34" charset="0"/>
                <a:cs typeface="Arial" pitchFamily="34" charset="0"/>
              </a:rPr>
              <a:t>Dipole magnet</a:t>
            </a:r>
            <a:endParaRPr lang="ko-KR" altLang="en-US" sz="20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3" name="직선 연결선 22"/>
          <p:cNvCxnSpPr/>
          <p:nvPr/>
        </p:nvCxnSpPr>
        <p:spPr>
          <a:xfrm flipV="1">
            <a:off x="4932039" y="5409606"/>
            <a:ext cx="0" cy="3600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직선 연결선 29"/>
          <p:cNvCxnSpPr/>
          <p:nvPr/>
        </p:nvCxnSpPr>
        <p:spPr>
          <a:xfrm flipV="1">
            <a:off x="7197961" y="5409606"/>
            <a:ext cx="0" cy="3600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직선 화살표 연결선 25"/>
          <p:cNvCxnSpPr/>
          <p:nvPr/>
        </p:nvCxnSpPr>
        <p:spPr>
          <a:xfrm>
            <a:off x="4932039" y="5589626"/>
            <a:ext cx="2265922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775071" y="5224940"/>
            <a:ext cx="6120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latin typeface="Arial" pitchFamily="34" charset="0"/>
                <a:cs typeface="Arial" pitchFamily="34" charset="0"/>
              </a:rPr>
              <a:t>748</a:t>
            </a:r>
            <a:endParaRPr lang="ko-KR" altLang="en-US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4" name="직선 연결선 33"/>
          <p:cNvCxnSpPr/>
          <p:nvPr/>
        </p:nvCxnSpPr>
        <p:spPr>
          <a:xfrm flipH="1" flipV="1">
            <a:off x="7571151" y="5655196"/>
            <a:ext cx="216024" cy="2116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직선 화살표 연결선 35"/>
          <p:cNvCxnSpPr/>
          <p:nvPr/>
        </p:nvCxnSpPr>
        <p:spPr>
          <a:xfrm flipV="1">
            <a:off x="7679163" y="4717450"/>
            <a:ext cx="1003022" cy="104357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직선 연결선 38"/>
          <p:cNvCxnSpPr/>
          <p:nvPr/>
        </p:nvCxnSpPr>
        <p:spPr>
          <a:xfrm flipH="1" flipV="1">
            <a:off x="8574173" y="4611625"/>
            <a:ext cx="216024" cy="2116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 rot="18886683">
            <a:off x="8029508" y="5163766"/>
            <a:ext cx="6120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latin typeface="Arial" pitchFamily="34" charset="0"/>
                <a:cs typeface="Arial" pitchFamily="34" charset="0"/>
              </a:rPr>
              <a:t>480</a:t>
            </a:r>
            <a:endParaRPr lang="ko-KR" altLang="en-US" sz="20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7" name="직선 연결선 36"/>
          <p:cNvCxnSpPr/>
          <p:nvPr/>
        </p:nvCxnSpPr>
        <p:spPr>
          <a:xfrm>
            <a:off x="8413869" y="2396896"/>
            <a:ext cx="25969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직선 연결선 45"/>
          <p:cNvCxnSpPr/>
          <p:nvPr/>
        </p:nvCxnSpPr>
        <p:spPr>
          <a:xfrm>
            <a:off x="8402555" y="4266104"/>
            <a:ext cx="25969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직선 화살표 연결선 40"/>
          <p:cNvCxnSpPr/>
          <p:nvPr/>
        </p:nvCxnSpPr>
        <p:spPr>
          <a:xfrm flipH="1">
            <a:off x="8532400" y="2396896"/>
            <a:ext cx="11314" cy="186920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7962105" y="2871567"/>
            <a:ext cx="6120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latin typeface="Arial" pitchFamily="34" charset="0"/>
                <a:cs typeface="Arial" pitchFamily="34" charset="0"/>
              </a:rPr>
              <a:t>618</a:t>
            </a:r>
            <a:endParaRPr lang="ko-KR" alt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95536" y="819247"/>
            <a:ext cx="3130970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 smtClean="0">
                <a:latin typeface="Arial" pitchFamily="34" charset="0"/>
                <a:cs typeface="Arial" pitchFamily="34" charset="0"/>
              </a:rPr>
              <a:t>x-y cross sectional view</a:t>
            </a:r>
            <a:endParaRPr lang="ko-KR" alt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217735" y="815237"/>
            <a:ext cx="3179200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 smtClean="0">
                <a:latin typeface="Arial" pitchFamily="34" charset="0"/>
                <a:cs typeface="Arial" pitchFamily="34" charset="0"/>
              </a:rPr>
              <a:t>x-z cross sectional view</a:t>
            </a:r>
            <a:endParaRPr lang="ko-KR" alt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462763" y="4122691"/>
            <a:ext cx="2122601" cy="40011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 smtClean="0">
                <a:latin typeface="Arial" pitchFamily="34" charset="0"/>
                <a:cs typeface="Arial" pitchFamily="34" charset="0"/>
              </a:rPr>
              <a:t>Dipole magnet</a:t>
            </a:r>
            <a:endParaRPr lang="ko-KR" alt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574500" y="5171122"/>
            <a:ext cx="2840822" cy="40011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 smtClean="0">
                <a:latin typeface="Arial" pitchFamily="34" charset="0"/>
                <a:cs typeface="Arial" pitchFamily="34" charset="0"/>
              </a:rPr>
              <a:t>Beam transport line</a:t>
            </a:r>
            <a:endParaRPr lang="ko-KR" alt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998339" y="5597602"/>
            <a:ext cx="1619791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altLang="ko-K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238U, </a:t>
            </a:r>
          </a:p>
          <a:p>
            <a:pPr algn="r"/>
            <a:r>
              <a:rPr lang="en-US" altLang="ko-K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18.5 MeV/u</a:t>
            </a:r>
            <a:endParaRPr lang="ko-KR" alt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982735" y="1556792"/>
            <a:ext cx="3197939" cy="1077218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ko-KR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Type : C-type dipole magnet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ko-KR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Length </a:t>
            </a:r>
            <a:r>
              <a:rPr lang="en-US" altLang="ko-KR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125.66 cm</a:t>
            </a:r>
            <a:endParaRPr lang="en-US" altLang="ko-KR" sz="1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altLang="ko-KR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Gap : 5 cm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ko-KR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Material: Iron (7.87 g/cm</a:t>
            </a:r>
            <a:r>
              <a:rPr lang="en-US" altLang="ko-KR" sz="16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altLang="ko-KR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  <p:pic>
        <p:nvPicPr>
          <p:cNvPr id="3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4" y="1451313"/>
            <a:ext cx="2913375" cy="2048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09" y="3331207"/>
            <a:ext cx="1136975" cy="1409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00275" y="2963900"/>
            <a:ext cx="6059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dirty="0" smtClean="0">
                <a:latin typeface="+mj-lt"/>
              </a:rPr>
              <a:t>(mm)</a:t>
            </a:r>
            <a:endParaRPr lang="ko-KR" altLang="en-US" sz="800" dirty="0">
              <a:latin typeface="+mj-lt"/>
            </a:endParaRPr>
          </a:p>
        </p:txBody>
      </p:sp>
      <p:cxnSp>
        <p:nvCxnSpPr>
          <p:cNvPr id="58" name="직선 화살표 연결선 57"/>
          <p:cNvCxnSpPr/>
          <p:nvPr/>
        </p:nvCxnSpPr>
        <p:spPr>
          <a:xfrm>
            <a:off x="4499992" y="5769646"/>
            <a:ext cx="529580" cy="9525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Apr.28-30, 2014, SATIF12, Fermilab</a:t>
            </a:r>
            <a:endParaRPr 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7F162-9377-4522-BF82-B741E4081FBB}" type="slidenum">
              <a:rPr lang="en-US" smtClean="0"/>
              <a:t>20</a:t>
            </a:fld>
            <a:endParaRPr lang="en-US"/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152400" y="76200"/>
            <a:ext cx="7620000" cy="63976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Arial Black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smtClean="0">
                <a:solidFill>
                  <a:srgbClr val="006600"/>
                </a:solidFill>
              </a:rPr>
              <a:t>90 degree Bending section</a:t>
            </a:r>
            <a:endParaRPr lang="en-US" sz="3200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25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06115" y="1289402"/>
            <a:ext cx="439248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/>
              <a:t>[ Magnetic Field ] $ for 92+ </a:t>
            </a:r>
            <a:endParaRPr lang="ko-KR" altLang="en-US" sz="1400" dirty="0"/>
          </a:p>
          <a:p>
            <a:r>
              <a:rPr lang="en-US" altLang="ko-KR" sz="1400" dirty="0" err="1" smtClean="0"/>
              <a:t>reg</a:t>
            </a:r>
            <a:r>
              <a:rPr lang="en-US" altLang="ko-KR" sz="1400" dirty="0" smtClean="0"/>
              <a:t>    </a:t>
            </a:r>
            <a:r>
              <a:rPr lang="en-US" altLang="ko-KR" sz="1400" dirty="0" err="1"/>
              <a:t>typ</a:t>
            </a:r>
            <a:r>
              <a:rPr lang="en-US" altLang="ko-KR" sz="1400" dirty="0"/>
              <a:t> </a:t>
            </a:r>
            <a:r>
              <a:rPr lang="en-US" altLang="ko-KR" sz="1400" dirty="0" smtClean="0"/>
              <a:t>  </a:t>
            </a:r>
            <a:r>
              <a:rPr lang="en-US" altLang="ko-KR" sz="1400" dirty="0"/>
              <a:t>gap  </a:t>
            </a:r>
            <a:r>
              <a:rPr lang="en-US" altLang="ko-KR" sz="1400" dirty="0" smtClean="0"/>
              <a:t>   </a:t>
            </a:r>
            <a:r>
              <a:rPr lang="en-US" altLang="ko-KR" sz="1400" dirty="0" err="1"/>
              <a:t>mgf</a:t>
            </a:r>
            <a:r>
              <a:rPr lang="en-US" altLang="ko-KR" sz="1400" dirty="0"/>
              <a:t>           </a:t>
            </a:r>
            <a:r>
              <a:rPr lang="en-US" altLang="ko-KR" sz="1400" dirty="0" smtClean="0"/>
              <a:t>     </a:t>
            </a:r>
            <a:r>
              <a:rPr lang="en-US" altLang="ko-KR" sz="1400" dirty="0" err="1"/>
              <a:t>trcl</a:t>
            </a:r>
            <a:endParaRPr lang="ko-KR" altLang="en-US" sz="1400" dirty="0"/>
          </a:p>
          <a:p>
            <a:r>
              <a:rPr lang="pt-BR" altLang="ko-KR" sz="1400" dirty="0" smtClean="0"/>
              <a:t>1        </a:t>
            </a:r>
            <a:r>
              <a:rPr lang="pt-BR" altLang="ko-KR" sz="1400" dirty="0"/>
              <a:t>4  </a:t>
            </a:r>
            <a:r>
              <a:rPr lang="pt-BR" altLang="ko-KR" sz="1400" dirty="0" smtClean="0"/>
              <a:t>   </a:t>
            </a:r>
            <a:r>
              <a:rPr lang="pt-BR" altLang="ko-KR" sz="1400" dirty="0"/>
              <a:t>6.2   </a:t>
            </a:r>
            <a:r>
              <a:rPr lang="pt-BR" altLang="ko-KR" sz="1400" dirty="0" smtClean="0"/>
              <a:t>  3.143*(79/92)      </a:t>
            </a:r>
            <a:r>
              <a:rPr lang="pt-BR" altLang="ko-KR" sz="1400" dirty="0"/>
              <a:t>0  $ QM2-1 </a:t>
            </a:r>
            <a:endParaRPr lang="ko-KR" altLang="en-US" sz="1400" dirty="0"/>
          </a:p>
          <a:p>
            <a:r>
              <a:rPr lang="pt-BR" altLang="ko-KR" sz="1400" dirty="0" smtClean="0"/>
              <a:t>4        </a:t>
            </a:r>
            <a:r>
              <a:rPr lang="pt-BR" altLang="ko-KR" sz="1400" dirty="0"/>
              <a:t>4  </a:t>
            </a:r>
            <a:r>
              <a:rPr lang="pt-BR" altLang="ko-KR" sz="1400" dirty="0" smtClean="0"/>
              <a:t>   </a:t>
            </a:r>
            <a:r>
              <a:rPr lang="pt-BR" altLang="ko-KR" sz="1400" dirty="0"/>
              <a:t>6.2   </a:t>
            </a:r>
            <a:r>
              <a:rPr lang="pt-BR" altLang="ko-KR" sz="1400" dirty="0" smtClean="0"/>
              <a:t> </a:t>
            </a:r>
            <a:r>
              <a:rPr lang="pt-BR" altLang="ko-KR" sz="1400" dirty="0"/>
              <a:t>-</a:t>
            </a:r>
            <a:r>
              <a:rPr lang="pt-BR" altLang="ko-KR" sz="1400" dirty="0" smtClean="0"/>
              <a:t>5.7649*(79/92</a:t>
            </a:r>
            <a:r>
              <a:rPr lang="pt-BR" altLang="ko-KR" sz="1400" dirty="0"/>
              <a:t>)    0   $ QM2-2</a:t>
            </a:r>
            <a:endParaRPr lang="ko-KR" altLang="en-US" sz="1400" dirty="0"/>
          </a:p>
          <a:p>
            <a:r>
              <a:rPr lang="pt-BR" altLang="ko-KR" sz="1400" dirty="0" smtClean="0"/>
              <a:t>7        </a:t>
            </a:r>
            <a:r>
              <a:rPr lang="pt-BR" altLang="ko-KR" sz="1400" dirty="0"/>
              <a:t>4  </a:t>
            </a:r>
            <a:r>
              <a:rPr lang="pt-BR" altLang="ko-KR" sz="1400" dirty="0" smtClean="0"/>
              <a:t>   </a:t>
            </a:r>
            <a:r>
              <a:rPr lang="pt-BR" altLang="ko-KR" sz="1400" dirty="0"/>
              <a:t>6.2   </a:t>
            </a:r>
            <a:r>
              <a:rPr lang="pt-BR" altLang="ko-KR" sz="1400" dirty="0" smtClean="0"/>
              <a:t>  3.7187*(</a:t>
            </a:r>
            <a:r>
              <a:rPr lang="pt-BR" altLang="ko-KR" sz="1400" dirty="0"/>
              <a:t>79/92)   0  $ QM2-3</a:t>
            </a:r>
            <a:endParaRPr lang="ko-KR" altLang="en-US" sz="1400" dirty="0"/>
          </a:p>
          <a:p>
            <a:r>
              <a:rPr lang="pt-BR" altLang="ko-KR" sz="1400" dirty="0" smtClean="0"/>
              <a:t>10      </a:t>
            </a:r>
            <a:r>
              <a:rPr lang="pt-BR" altLang="ko-KR" sz="1400" dirty="0"/>
              <a:t>4  </a:t>
            </a:r>
            <a:r>
              <a:rPr lang="pt-BR" altLang="ko-KR" sz="1400" dirty="0" smtClean="0"/>
              <a:t>   </a:t>
            </a:r>
            <a:r>
              <a:rPr lang="pt-BR" altLang="ko-KR" sz="1400" dirty="0"/>
              <a:t>6.2    </a:t>
            </a:r>
            <a:r>
              <a:rPr lang="pt-BR" altLang="ko-KR" sz="1400" dirty="0" smtClean="0"/>
              <a:t> 0.2248*(</a:t>
            </a:r>
            <a:r>
              <a:rPr lang="pt-BR" altLang="ko-KR" sz="1400" dirty="0"/>
              <a:t>79/92)   </a:t>
            </a:r>
            <a:r>
              <a:rPr lang="pt-BR" altLang="ko-KR" sz="1400" dirty="0" smtClean="0"/>
              <a:t>0  </a:t>
            </a:r>
            <a:r>
              <a:rPr lang="pt-BR" altLang="ko-KR" sz="1400" dirty="0"/>
              <a:t>$ QM2-4</a:t>
            </a:r>
            <a:endParaRPr lang="ko-KR" altLang="en-US" sz="1400" dirty="0"/>
          </a:p>
          <a:p>
            <a:r>
              <a:rPr lang="pt-BR" altLang="ko-KR" sz="1400" dirty="0" smtClean="0"/>
              <a:t>15      </a:t>
            </a:r>
            <a:r>
              <a:rPr lang="pt-BR" altLang="ko-KR" sz="1400" dirty="0"/>
              <a:t>4   </a:t>
            </a:r>
            <a:r>
              <a:rPr lang="pt-BR" altLang="ko-KR" sz="1400" dirty="0" smtClean="0"/>
              <a:t>  </a:t>
            </a:r>
            <a:r>
              <a:rPr lang="pt-BR" altLang="ko-KR" sz="1400" dirty="0"/>
              <a:t>6.2    </a:t>
            </a:r>
            <a:r>
              <a:rPr lang="pt-BR" altLang="ko-KR" sz="1400" dirty="0" smtClean="0"/>
              <a:t>-2.8556*(</a:t>
            </a:r>
            <a:r>
              <a:rPr lang="pt-BR" altLang="ko-KR" sz="1400" dirty="0"/>
              <a:t>79/92)    </a:t>
            </a:r>
            <a:r>
              <a:rPr lang="pt-BR" altLang="ko-KR" sz="1400" dirty="0" smtClean="0"/>
              <a:t>0  </a:t>
            </a:r>
            <a:r>
              <a:rPr lang="pt-BR" altLang="ko-KR" sz="1400" dirty="0"/>
              <a:t>$ QM2-5</a:t>
            </a:r>
            <a:endParaRPr lang="ko-KR" altLang="en-US" sz="1400" dirty="0"/>
          </a:p>
          <a:p>
            <a:r>
              <a:rPr lang="pt-BR" altLang="ko-KR" sz="1400" dirty="0" smtClean="0"/>
              <a:t>17      </a:t>
            </a:r>
            <a:r>
              <a:rPr lang="pt-BR" altLang="ko-KR" sz="1400" dirty="0"/>
              <a:t>4   </a:t>
            </a:r>
            <a:r>
              <a:rPr lang="pt-BR" altLang="ko-KR" sz="1400" dirty="0" smtClean="0"/>
              <a:t>  </a:t>
            </a:r>
            <a:r>
              <a:rPr lang="pt-BR" altLang="ko-KR" sz="1400" dirty="0"/>
              <a:t>6.2    </a:t>
            </a:r>
            <a:r>
              <a:rPr lang="pt-BR" altLang="ko-KR" sz="1400" dirty="0" smtClean="0"/>
              <a:t> 3.9561*(</a:t>
            </a:r>
            <a:r>
              <a:rPr lang="pt-BR" altLang="ko-KR" sz="1400" dirty="0"/>
              <a:t>79/92)   </a:t>
            </a:r>
            <a:r>
              <a:rPr lang="pt-BR" altLang="ko-KR" sz="1400" dirty="0" smtClean="0"/>
              <a:t>0 </a:t>
            </a:r>
            <a:r>
              <a:rPr lang="pt-BR" altLang="ko-KR" sz="1400" dirty="0"/>
              <a:t>$ QM2-6</a:t>
            </a:r>
            <a:endParaRPr lang="ko-KR" altLang="en-US" sz="1400" dirty="0"/>
          </a:p>
          <a:p>
            <a:r>
              <a:rPr lang="pt-BR" altLang="ko-KR" sz="1400" dirty="0" smtClean="0"/>
              <a:t>20      </a:t>
            </a:r>
            <a:r>
              <a:rPr lang="pt-BR" altLang="ko-KR" sz="1400" dirty="0"/>
              <a:t>4   </a:t>
            </a:r>
            <a:r>
              <a:rPr lang="pt-BR" altLang="ko-KR" sz="1400" dirty="0" smtClean="0"/>
              <a:t>  </a:t>
            </a:r>
            <a:r>
              <a:rPr lang="pt-BR" altLang="ko-KR" sz="1400" dirty="0"/>
              <a:t>6.2    </a:t>
            </a:r>
            <a:r>
              <a:rPr lang="pt-BR" altLang="ko-KR" sz="1400" dirty="0" smtClean="0"/>
              <a:t> 1.9344*(</a:t>
            </a:r>
            <a:r>
              <a:rPr lang="pt-BR" altLang="ko-KR" sz="1400" dirty="0"/>
              <a:t>79/92)   </a:t>
            </a:r>
            <a:r>
              <a:rPr lang="pt-BR" altLang="ko-KR" sz="1400" dirty="0" smtClean="0"/>
              <a:t>0 </a:t>
            </a:r>
            <a:r>
              <a:rPr lang="pt-BR" altLang="ko-KR" sz="1400" dirty="0"/>
              <a:t>$ QM2-7</a:t>
            </a:r>
            <a:endParaRPr lang="ko-KR" altLang="en-US" sz="1400" dirty="0"/>
          </a:p>
          <a:p>
            <a:r>
              <a:rPr lang="pt-BR" altLang="ko-KR" sz="1400" dirty="0" smtClean="0"/>
              <a:t>23      </a:t>
            </a:r>
            <a:r>
              <a:rPr lang="pt-BR" altLang="ko-KR" sz="1400" dirty="0"/>
              <a:t>4   </a:t>
            </a:r>
            <a:r>
              <a:rPr lang="pt-BR" altLang="ko-KR" sz="1400" dirty="0" smtClean="0"/>
              <a:t>  </a:t>
            </a:r>
            <a:r>
              <a:rPr lang="pt-BR" altLang="ko-KR" sz="1400" dirty="0"/>
              <a:t>6.2    </a:t>
            </a:r>
            <a:r>
              <a:rPr lang="pt-BR" altLang="ko-KR" sz="1400" dirty="0" smtClean="0"/>
              <a:t>-4.6555*(</a:t>
            </a:r>
            <a:r>
              <a:rPr lang="pt-BR" altLang="ko-KR" sz="1400" dirty="0"/>
              <a:t>79/92)   </a:t>
            </a:r>
            <a:r>
              <a:rPr lang="pt-BR" altLang="ko-KR" sz="1400" dirty="0" smtClean="0"/>
              <a:t>0  </a:t>
            </a:r>
            <a:r>
              <a:rPr lang="pt-BR" altLang="ko-KR" sz="1400" dirty="0"/>
              <a:t>$ QM2-8</a:t>
            </a:r>
            <a:endParaRPr lang="ko-KR" altLang="en-US" sz="1400" dirty="0"/>
          </a:p>
          <a:p>
            <a:r>
              <a:rPr lang="en-US" altLang="ko-KR" sz="1400" dirty="0" smtClean="0"/>
              <a:t>198    </a:t>
            </a:r>
            <a:r>
              <a:rPr lang="en-US" altLang="ko-KR" sz="1400" dirty="0"/>
              <a:t>2   </a:t>
            </a:r>
            <a:r>
              <a:rPr lang="en-US" altLang="ko-KR" sz="1400" dirty="0" smtClean="0"/>
              <a:t>  </a:t>
            </a:r>
            <a:r>
              <a:rPr lang="en-US" altLang="ko-KR" sz="1400" dirty="0"/>
              <a:t>5.0    </a:t>
            </a:r>
            <a:r>
              <a:rPr lang="en-US" altLang="ko-KR" sz="1400" dirty="0" smtClean="0"/>
              <a:t> </a:t>
            </a:r>
            <a:r>
              <a:rPr lang="en-US" altLang="ko-KR" sz="1400" dirty="0"/>
              <a:t>-10.0539 </a:t>
            </a:r>
            <a:r>
              <a:rPr lang="en-US" altLang="ko-KR" sz="1400" dirty="0" smtClean="0"/>
              <a:t>          0  </a:t>
            </a:r>
            <a:r>
              <a:rPr lang="en-US" altLang="ko-KR" sz="1400" dirty="0"/>
              <a:t>$ 1st dipole</a:t>
            </a:r>
            <a:endParaRPr lang="ko-KR" altLang="en-US" sz="1400" dirty="0"/>
          </a:p>
          <a:p>
            <a:r>
              <a:rPr lang="pt-BR" altLang="ko-KR" sz="1400" dirty="0" smtClean="0"/>
              <a:t>701    </a:t>
            </a:r>
            <a:r>
              <a:rPr lang="pt-BR" altLang="ko-KR" sz="1400" dirty="0"/>
              <a:t>4   </a:t>
            </a:r>
            <a:r>
              <a:rPr lang="pt-BR" altLang="ko-KR" sz="1400" dirty="0" smtClean="0"/>
              <a:t> </a:t>
            </a:r>
            <a:r>
              <a:rPr lang="pt-BR" altLang="ko-KR" sz="1400" dirty="0"/>
              <a:t>10.2   </a:t>
            </a:r>
            <a:r>
              <a:rPr lang="pt-BR" altLang="ko-KR" sz="1400" dirty="0" smtClean="0"/>
              <a:t> 6.4276*(</a:t>
            </a:r>
            <a:r>
              <a:rPr lang="pt-BR" altLang="ko-KR" sz="1400" dirty="0"/>
              <a:t>79/92)     </a:t>
            </a:r>
            <a:r>
              <a:rPr lang="pt-BR" altLang="ko-KR" sz="1400" dirty="0" smtClean="0"/>
              <a:t>1  </a:t>
            </a:r>
            <a:r>
              <a:rPr lang="pt-BR" altLang="ko-KR" sz="1400" dirty="0"/>
              <a:t>$ QM3-1 </a:t>
            </a:r>
            <a:endParaRPr lang="ko-KR" altLang="en-US" sz="1400" dirty="0"/>
          </a:p>
          <a:p>
            <a:r>
              <a:rPr lang="pt-BR" altLang="ko-KR" sz="1400" dirty="0" smtClean="0"/>
              <a:t>704    </a:t>
            </a:r>
            <a:r>
              <a:rPr lang="pt-BR" altLang="ko-KR" sz="1400" dirty="0"/>
              <a:t>4   </a:t>
            </a:r>
            <a:r>
              <a:rPr lang="pt-BR" altLang="ko-KR" sz="1400" dirty="0" smtClean="0"/>
              <a:t> </a:t>
            </a:r>
            <a:r>
              <a:rPr lang="pt-BR" altLang="ko-KR" sz="1400" dirty="0"/>
              <a:t>10.2   </a:t>
            </a:r>
            <a:r>
              <a:rPr lang="pt-BR" altLang="ko-KR" sz="1400" dirty="0" smtClean="0"/>
              <a:t>-4.3276*(</a:t>
            </a:r>
            <a:r>
              <a:rPr lang="pt-BR" altLang="ko-KR" sz="1400" dirty="0"/>
              <a:t>79/92)     </a:t>
            </a:r>
            <a:r>
              <a:rPr lang="pt-BR" altLang="ko-KR" sz="1400" dirty="0" smtClean="0"/>
              <a:t>1  </a:t>
            </a:r>
            <a:r>
              <a:rPr lang="pt-BR" altLang="ko-KR" sz="1400" dirty="0"/>
              <a:t>$ QM3-2 </a:t>
            </a:r>
            <a:endParaRPr lang="ko-KR" altLang="en-US" sz="1400" dirty="0"/>
          </a:p>
          <a:p>
            <a:r>
              <a:rPr lang="pt-BR" altLang="ko-KR" sz="1400" dirty="0" smtClean="0"/>
              <a:t>707    </a:t>
            </a:r>
            <a:r>
              <a:rPr lang="pt-BR" altLang="ko-KR" sz="1400" dirty="0"/>
              <a:t>4   </a:t>
            </a:r>
            <a:r>
              <a:rPr lang="pt-BR" altLang="ko-KR" sz="1400" dirty="0" smtClean="0"/>
              <a:t> </a:t>
            </a:r>
            <a:r>
              <a:rPr lang="pt-BR" altLang="ko-KR" sz="1400" dirty="0"/>
              <a:t>10.2   </a:t>
            </a:r>
            <a:r>
              <a:rPr lang="pt-BR" altLang="ko-KR" sz="1400" dirty="0" smtClean="0"/>
              <a:t>-6.2334*(</a:t>
            </a:r>
            <a:r>
              <a:rPr lang="pt-BR" altLang="ko-KR" sz="1400" dirty="0"/>
              <a:t>79/92)     </a:t>
            </a:r>
            <a:r>
              <a:rPr lang="pt-BR" altLang="ko-KR" sz="1400" dirty="0" smtClean="0"/>
              <a:t>1  </a:t>
            </a:r>
            <a:r>
              <a:rPr lang="pt-BR" altLang="ko-KR" sz="1400" dirty="0"/>
              <a:t>$ QM3-3</a:t>
            </a:r>
            <a:endParaRPr lang="ko-KR" altLang="en-US" sz="1400" dirty="0"/>
          </a:p>
          <a:p>
            <a:r>
              <a:rPr lang="pt-BR" altLang="ko-KR" sz="1400" dirty="0" smtClean="0"/>
              <a:t>710    </a:t>
            </a:r>
            <a:r>
              <a:rPr lang="pt-BR" altLang="ko-KR" sz="1400" dirty="0"/>
              <a:t>4   </a:t>
            </a:r>
            <a:r>
              <a:rPr lang="pt-BR" altLang="ko-KR" sz="1400" dirty="0" smtClean="0"/>
              <a:t> </a:t>
            </a:r>
            <a:r>
              <a:rPr lang="pt-BR" altLang="ko-KR" sz="1400" dirty="0"/>
              <a:t>10.2   </a:t>
            </a:r>
            <a:r>
              <a:rPr lang="pt-BR" altLang="ko-KR" sz="1400" dirty="0" smtClean="0"/>
              <a:t> 5.6328*(</a:t>
            </a:r>
            <a:r>
              <a:rPr lang="pt-BR" altLang="ko-KR" sz="1400" dirty="0"/>
              <a:t>79/92)      </a:t>
            </a:r>
            <a:r>
              <a:rPr lang="pt-BR" altLang="ko-KR" sz="1400" dirty="0" smtClean="0"/>
              <a:t>1  </a:t>
            </a:r>
            <a:r>
              <a:rPr lang="pt-BR" altLang="ko-KR" sz="1400" dirty="0"/>
              <a:t>$ QM3-4</a:t>
            </a:r>
            <a:endParaRPr lang="ko-KR" altLang="en-US" sz="1400" dirty="0"/>
          </a:p>
          <a:p>
            <a:r>
              <a:rPr lang="pt-BR" altLang="ko-KR" sz="1400" dirty="0" smtClean="0"/>
              <a:t>713    </a:t>
            </a:r>
            <a:r>
              <a:rPr lang="pt-BR" altLang="ko-KR" sz="1400" dirty="0"/>
              <a:t>4   </a:t>
            </a:r>
            <a:r>
              <a:rPr lang="pt-BR" altLang="ko-KR" sz="1400" dirty="0" smtClean="0"/>
              <a:t> </a:t>
            </a:r>
            <a:r>
              <a:rPr lang="pt-BR" altLang="ko-KR" sz="1400" dirty="0"/>
              <a:t>10.2   </a:t>
            </a:r>
            <a:r>
              <a:rPr lang="pt-BR" altLang="ko-KR" sz="1400" dirty="0" smtClean="0"/>
              <a:t> 5.6328*(</a:t>
            </a:r>
            <a:r>
              <a:rPr lang="pt-BR" altLang="ko-KR" sz="1400" dirty="0"/>
              <a:t>79/92)      </a:t>
            </a:r>
            <a:r>
              <a:rPr lang="pt-BR" altLang="ko-KR" sz="1400" dirty="0" smtClean="0"/>
              <a:t>1  </a:t>
            </a:r>
            <a:r>
              <a:rPr lang="pt-BR" altLang="ko-KR" sz="1400" dirty="0"/>
              <a:t>$ QM3-5</a:t>
            </a:r>
            <a:endParaRPr lang="ko-KR" altLang="en-US" sz="1400" dirty="0"/>
          </a:p>
          <a:p>
            <a:r>
              <a:rPr lang="pt-BR" altLang="ko-KR" sz="1400" dirty="0" smtClean="0"/>
              <a:t>716    </a:t>
            </a:r>
            <a:r>
              <a:rPr lang="pt-BR" altLang="ko-KR" sz="1400" dirty="0"/>
              <a:t>4   </a:t>
            </a:r>
            <a:r>
              <a:rPr lang="pt-BR" altLang="ko-KR" sz="1400" dirty="0" smtClean="0"/>
              <a:t> </a:t>
            </a:r>
            <a:r>
              <a:rPr lang="pt-BR" altLang="ko-KR" sz="1400" dirty="0"/>
              <a:t>10.2   </a:t>
            </a:r>
            <a:r>
              <a:rPr lang="pt-BR" altLang="ko-KR" sz="1400" dirty="0" smtClean="0"/>
              <a:t>-6.2334*(</a:t>
            </a:r>
            <a:r>
              <a:rPr lang="pt-BR" altLang="ko-KR" sz="1400" dirty="0"/>
              <a:t>79/92)     </a:t>
            </a:r>
            <a:r>
              <a:rPr lang="pt-BR" altLang="ko-KR" sz="1400" dirty="0" smtClean="0"/>
              <a:t>1  </a:t>
            </a:r>
            <a:r>
              <a:rPr lang="pt-BR" altLang="ko-KR" sz="1400" dirty="0"/>
              <a:t>$ QM3-6</a:t>
            </a:r>
            <a:endParaRPr lang="ko-KR" altLang="en-US" sz="1400" dirty="0"/>
          </a:p>
          <a:p>
            <a:r>
              <a:rPr lang="pt-BR" altLang="ko-KR" sz="1400" dirty="0" smtClean="0"/>
              <a:t>719    </a:t>
            </a:r>
            <a:r>
              <a:rPr lang="pt-BR" altLang="ko-KR" sz="1400" dirty="0"/>
              <a:t>4   </a:t>
            </a:r>
            <a:r>
              <a:rPr lang="pt-BR" altLang="ko-KR" sz="1400" dirty="0" smtClean="0"/>
              <a:t> </a:t>
            </a:r>
            <a:r>
              <a:rPr lang="pt-BR" altLang="ko-KR" sz="1400" dirty="0"/>
              <a:t>10.2   </a:t>
            </a:r>
            <a:r>
              <a:rPr lang="pt-BR" altLang="ko-KR" sz="1400" dirty="0" smtClean="0"/>
              <a:t>-4.3276*(</a:t>
            </a:r>
            <a:r>
              <a:rPr lang="pt-BR" altLang="ko-KR" sz="1400" dirty="0"/>
              <a:t>79/92)     </a:t>
            </a:r>
            <a:r>
              <a:rPr lang="pt-BR" altLang="ko-KR" sz="1400" dirty="0" smtClean="0"/>
              <a:t>1  </a:t>
            </a:r>
            <a:r>
              <a:rPr lang="pt-BR" altLang="ko-KR" sz="1400" dirty="0"/>
              <a:t>$ QM3-7</a:t>
            </a:r>
            <a:endParaRPr lang="ko-KR" altLang="en-US" sz="1400" dirty="0"/>
          </a:p>
          <a:p>
            <a:r>
              <a:rPr lang="pt-BR" altLang="ko-KR" sz="1400" dirty="0" smtClean="0"/>
              <a:t>722    </a:t>
            </a:r>
            <a:r>
              <a:rPr lang="pt-BR" altLang="ko-KR" sz="1400" dirty="0"/>
              <a:t>4   </a:t>
            </a:r>
            <a:r>
              <a:rPr lang="pt-BR" altLang="ko-KR" sz="1400" dirty="0" smtClean="0"/>
              <a:t> </a:t>
            </a:r>
            <a:r>
              <a:rPr lang="pt-BR" altLang="ko-KR" sz="1400" dirty="0"/>
              <a:t>10.2   </a:t>
            </a:r>
            <a:r>
              <a:rPr lang="pt-BR" altLang="ko-KR" sz="1400" dirty="0" smtClean="0"/>
              <a:t> 6.4276*(</a:t>
            </a:r>
            <a:r>
              <a:rPr lang="pt-BR" altLang="ko-KR" sz="1400" dirty="0"/>
              <a:t>79/92)      </a:t>
            </a:r>
            <a:r>
              <a:rPr lang="pt-BR" altLang="ko-KR" sz="1400" dirty="0" smtClean="0"/>
              <a:t>1  </a:t>
            </a:r>
            <a:r>
              <a:rPr lang="pt-BR" altLang="ko-KR" sz="1400" dirty="0"/>
              <a:t>$ QM3-8</a:t>
            </a:r>
            <a:endParaRPr lang="ko-KR" altLang="en-US" sz="1400" dirty="0"/>
          </a:p>
          <a:p>
            <a:r>
              <a:rPr lang="en-US" altLang="ko-KR" sz="1400" dirty="0" smtClean="0"/>
              <a:t>398    2     </a:t>
            </a:r>
            <a:r>
              <a:rPr lang="en-US" altLang="ko-KR" sz="1400" dirty="0"/>
              <a:t>5.0    </a:t>
            </a:r>
            <a:r>
              <a:rPr lang="en-US" altLang="ko-KR" sz="1400" dirty="0" smtClean="0"/>
              <a:t>-</a:t>
            </a:r>
            <a:r>
              <a:rPr lang="en-US" altLang="ko-KR" sz="1400" dirty="0"/>
              <a:t>10.0539  </a:t>
            </a:r>
            <a:r>
              <a:rPr lang="en-US" altLang="ko-KR" sz="1400" dirty="0" smtClean="0"/>
              <a:t>          0  </a:t>
            </a:r>
            <a:r>
              <a:rPr lang="en-US" altLang="ko-KR" sz="1400" dirty="0"/>
              <a:t>$ 2nd </a:t>
            </a:r>
            <a:r>
              <a:rPr lang="en-US" altLang="ko-KR" sz="1400" dirty="0" smtClean="0"/>
              <a:t>dipole</a:t>
            </a:r>
            <a:endParaRPr lang="ko-KR" alt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4518967" y="1295400"/>
            <a:ext cx="4459263" cy="166199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400" b="1" dirty="0" smtClean="0">
                <a:latin typeface="Arial" pitchFamily="34" charset="0"/>
                <a:cs typeface="Arial" pitchFamily="34" charset="0"/>
              </a:rPr>
              <a:t>B(charge state) = </a:t>
            </a:r>
            <a:r>
              <a:rPr lang="en-US" altLang="ko-KR" sz="1400" b="1" dirty="0">
                <a:latin typeface="Arial" pitchFamily="34" charset="0"/>
                <a:cs typeface="Arial" pitchFamily="34" charset="0"/>
              </a:rPr>
              <a:t/>
            </a:r>
            <a:br>
              <a:rPr lang="en-US" altLang="ko-KR" sz="1400" b="1" dirty="0">
                <a:latin typeface="Arial" pitchFamily="34" charset="0"/>
                <a:cs typeface="Arial" pitchFamily="34" charset="0"/>
              </a:rPr>
            </a:br>
            <a:r>
              <a:rPr lang="en-US" altLang="ko-KR" sz="1400" b="1" dirty="0" smtClean="0">
                <a:latin typeface="Arial" pitchFamily="34" charset="0"/>
                <a:cs typeface="Arial" pitchFamily="34" charset="0"/>
              </a:rPr>
              <a:t>                         B(79+) x [Q(79+)/Q(charge state)]</a:t>
            </a:r>
            <a:r>
              <a:rPr lang="en-US" altLang="ko-KR" sz="1400" b="1" u="sng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altLang="ko-KR" sz="1400" b="1" u="sng" dirty="0" smtClean="0">
                <a:latin typeface="Arial" pitchFamily="34" charset="0"/>
                <a:cs typeface="Arial" pitchFamily="34" charset="0"/>
              </a:rPr>
            </a:br>
            <a:endParaRPr lang="en-US" altLang="ko-KR" sz="400" b="1" u="sng" dirty="0" smtClean="0">
              <a:latin typeface="Arial" pitchFamily="34" charset="0"/>
              <a:cs typeface="Arial" pitchFamily="34" charset="0"/>
            </a:endParaRPr>
          </a:p>
          <a:p>
            <a:r>
              <a:rPr lang="en-US" altLang="ko-KR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    </a:t>
            </a:r>
            <a:br>
              <a:rPr lang="en-US" altLang="ko-KR" sz="1400" dirty="0" smtClean="0">
                <a:latin typeface="Arial" pitchFamily="34" charset="0"/>
                <a:cs typeface="Arial" pitchFamily="34" charset="0"/>
              </a:rPr>
            </a:b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      For Dipole:</a:t>
            </a:r>
          </a:p>
          <a:p>
            <a:r>
              <a:rPr lang="en-US" altLang="ko-KR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400" b="1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Q(77+) on B(79+) = Q(92+) on B(94+, 0.9840 T)</a:t>
            </a:r>
          </a:p>
          <a:p>
            <a:r>
              <a:rPr lang="en-US" altLang="ko-KR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     Q(79+) on B(79+) = Q(92+) on B(92+, 1.0054 T)</a:t>
            </a:r>
          </a:p>
          <a:p>
            <a:r>
              <a:rPr lang="en-US" altLang="ko-KR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     Q(81+) on B(79+) = Q(92+) on B(90+, 1.1419 T)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091648" y="1850317"/>
            <a:ext cx="18309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Charge correction factor</a:t>
            </a:r>
            <a:endParaRPr lang="ko-KR" altLang="en-US" sz="1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모서리가 둥근 직사각형 6"/>
          <p:cNvSpPr/>
          <p:nvPr/>
        </p:nvSpPr>
        <p:spPr>
          <a:xfrm>
            <a:off x="6844296" y="1526800"/>
            <a:ext cx="2133934" cy="313689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Apr.28-30, 2014, SATIF12, Fermilab</a:t>
            </a:r>
            <a:endParaRPr lang="en-US"/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7F162-9377-4522-BF82-B741E4081FBB}" type="slidenum">
              <a:rPr lang="en-US" smtClean="0"/>
              <a:t>21</a:t>
            </a:fld>
            <a:endParaRPr lang="en-US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52400" y="76200"/>
            <a:ext cx="8229600" cy="9906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Arial Black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smtClean="0">
                <a:solidFill>
                  <a:srgbClr val="006600"/>
                </a:solidFill>
              </a:rPr>
              <a:t>Magnet field correction for </a:t>
            </a:r>
            <a:r>
              <a:rPr lang="en-US" altLang="ko-KR" sz="32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238</a:t>
            </a:r>
            <a:r>
              <a:rPr lang="en-US" altLang="ko-KR" sz="3200" b="1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altLang="ko-KR" sz="32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92</a:t>
            </a:r>
            <a:r>
              <a:rPr lang="en-US" altLang="ko-KR" sz="32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3200" dirty="0" smtClean="0">
                <a:solidFill>
                  <a:srgbClr val="006600"/>
                </a:solidFill>
              </a:rPr>
              <a:t>in PHITS </a:t>
            </a:r>
            <a:r>
              <a:rPr lang="en-US" sz="3200" dirty="0" err="1" smtClean="0">
                <a:solidFill>
                  <a:srgbClr val="006600"/>
                </a:solidFill>
              </a:rPr>
              <a:t>ver</a:t>
            </a:r>
            <a:r>
              <a:rPr lang="en-US" sz="3200" dirty="0" smtClean="0">
                <a:solidFill>
                  <a:srgbClr val="006600"/>
                </a:solidFill>
              </a:rPr>
              <a:t> 2.15 or 2.24</a:t>
            </a:r>
            <a:endParaRPr lang="en-US" sz="3200" dirty="0">
              <a:solidFill>
                <a:srgbClr val="006600"/>
              </a:solidFill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4573619" y="3276600"/>
            <a:ext cx="439248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/>
              <a:t>[ Magnetic Field ] $ for 92+ </a:t>
            </a:r>
            <a:endParaRPr lang="ko-KR" altLang="en-US" sz="1400" dirty="0"/>
          </a:p>
          <a:p>
            <a:r>
              <a:rPr lang="en-US" altLang="ko-KR" sz="1400" dirty="0" err="1" smtClean="0"/>
              <a:t>reg</a:t>
            </a:r>
            <a:r>
              <a:rPr lang="en-US" altLang="ko-KR" sz="1400" dirty="0" smtClean="0"/>
              <a:t>    </a:t>
            </a:r>
            <a:r>
              <a:rPr lang="en-US" altLang="ko-KR" sz="1400" dirty="0" err="1"/>
              <a:t>typ</a:t>
            </a:r>
            <a:r>
              <a:rPr lang="en-US" altLang="ko-KR" sz="1400" dirty="0"/>
              <a:t> </a:t>
            </a:r>
            <a:r>
              <a:rPr lang="en-US" altLang="ko-KR" sz="1400" dirty="0" smtClean="0"/>
              <a:t>  </a:t>
            </a:r>
            <a:r>
              <a:rPr lang="en-US" altLang="ko-KR" sz="1400" dirty="0"/>
              <a:t>gap  </a:t>
            </a:r>
            <a:r>
              <a:rPr lang="en-US" altLang="ko-KR" sz="1400" dirty="0" smtClean="0"/>
              <a:t>   </a:t>
            </a:r>
            <a:r>
              <a:rPr lang="en-US" altLang="ko-KR" sz="1400" dirty="0" err="1"/>
              <a:t>mgf</a:t>
            </a:r>
            <a:r>
              <a:rPr lang="en-US" altLang="ko-KR" sz="1400" dirty="0"/>
              <a:t>           </a:t>
            </a:r>
            <a:r>
              <a:rPr lang="en-US" altLang="ko-KR" sz="1400" dirty="0" smtClean="0"/>
              <a:t>     </a:t>
            </a:r>
            <a:r>
              <a:rPr lang="en-US" altLang="ko-KR" sz="1400" dirty="0" err="1"/>
              <a:t>trcl</a:t>
            </a:r>
            <a:endParaRPr lang="ko-KR" altLang="en-US" sz="1400" dirty="0"/>
          </a:p>
          <a:p>
            <a:r>
              <a:rPr lang="pt-BR" altLang="ko-KR" sz="1400" dirty="0" smtClean="0"/>
              <a:t>901    </a:t>
            </a:r>
            <a:r>
              <a:rPr lang="pt-BR" altLang="ko-KR" sz="1400" dirty="0"/>
              <a:t>4   </a:t>
            </a:r>
            <a:r>
              <a:rPr lang="pt-BR" altLang="ko-KR" sz="1400" dirty="0" smtClean="0"/>
              <a:t>  </a:t>
            </a:r>
            <a:r>
              <a:rPr lang="pt-BR" altLang="ko-KR" sz="1400" dirty="0"/>
              <a:t>6.2    </a:t>
            </a:r>
            <a:r>
              <a:rPr lang="pt-BR" altLang="ko-KR" sz="1400" dirty="0" smtClean="0"/>
              <a:t>-4.6555*(</a:t>
            </a:r>
            <a:r>
              <a:rPr lang="pt-BR" altLang="ko-KR" sz="1400" dirty="0"/>
              <a:t>79/92)    </a:t>
            </a:r>
            <a:r>
              <a:rPr lang="pt-BR" altLang="ko-KR" sz="1400" dirty="0" smtClean="0"/>
              <a:t>3 </a:t>
            </a:r>
            <a:r>
              <a:rPr lang="pt-BR" altLang="ko-KR" sz="1400" dirty="0"/>
              <a:t>$qm2-2-1</a:t>
            </a:r>
            <a:endParaRPr lang="ko-KR" altLang="en-US" sz="1400" dirty="0"/>
          </a:p>
          <a:p>
            <a:r>
              <a:rPr lang="pt-BR" altLang="ko-KR" sz="1400" dirty="0"/>
              <a:t>904   </a:t>
            </a:r>
            <a:r>
              <a:rPr lang="pt-BR" altLang="ko-KR" sz="1400" dirty="0" smtClean="0"/>
              <a:t> </a:t>
            </a:r>
            <a:r>
              <a:rPr lang="pt-BR" altLang="ko-KR" sz="1400" dirty="0"/>
              <a:t>4   </a:t>
            </a:r>
            <a:r>
              <a:rPr lang="pt-BR" altLang="ko-KR" sz="1400" dirty="0" smtClean="0"/>
              <a:t>  </a:t>
            </a:r>
            <a:r>
              <a:rPr lang="pt-BR" altLang="ko-KR" sz="1400" dirty="0"/>
              <a:t>6.2    </a:t>
            </a:r>
            <a:r>
              <a:rPr lang="pt-BR" altLang="ko-KR" sz="1400" dirty="0" smtClean="0"/>
              <a:t>-1.9344*(</a:t>
            </a:r>
            <a:r>
              <a:rPr lang="pt-BR" altLang="ko-KR" sz="1400" dirty="0"/>
              <a:t>79/92)     </a:t>
            </a:r>
            <a:r>
              <a:rPr lang="pt-BR" altLang="ko-KR" sz="1400" dirty="0" smtClean="0"/>
              <a:t>3 </a:t>
            </a:r>
            <a:r>
              <a:rPr lang="pt-BR" altLang="ko-KR" sz="1400" dirty="0"/>
              <a:t>$qm2-2-2</a:t>
            </a:r>
            <a:endParaRPr lang="ko-KR" altLang="en-US" sz="1400" dirty="0"/>
          </a:p>
          <a:p>
            <a:r>
              <a:rPr lang="pt-BR" altLang="ko-KR" sz="1400" dirty="0"/>
              <a:t>907   </a:t>
            </a:r>
            <a:r>
              <a:rPr lang="pt-BR" altLang="ko-KR" sz="1400" dirty="0" smtClean="0"/>
              <a:t> </a:t>
            </a:r>
            <a:r>
              <a:rPr lang="pt-BR" altLang="ko-KR" sz="1400" dirty="0"/>
              <a:t>4   </a:t>
            </a:r>
            <a:r>
              <a:rPr lang="pt-BR" altLang="ko-KR" sz="1400" dirty="0" smtClean="0"/>
              <a:t>  </a:t>
            </a:r>
            <a:r>
              <a:rPr lang="pt-BR" altLang="ko-KR" sz="1400" dirty="0"/>
              <a:t>6.2    </a:t>
            </a:r>
            <a:r>
              <a:rPr lang="pt-BR" altLang="ko-KR" sz="1400" dirty="0" smtClean="0"/>
              <a:t>-3.9561*(</a:t>
            </a:r>
            <a:r>
              <a:rPr lang="pt-BR" altLang="ko-KR" sz="1400" dirty="0"/>
              <a:t>79/92)     </a:t>
            </a:r>
            <a:r>
              <a:rPr lang="pt-BR" altLang="ko-KR" sz="1400" dirty="0" smtClean="0"/>
              <a:t>3 </a:t>
            </a:r>
            <a:r>
              <a:rPr lang="pt-BR" altLang="ko-KR" sz="1400" dirty="0"/>
              <a:t>$qm2-2-3</a:t>
            </a:r>
            <a:endParaRPr lang="ko-KR" altLang="en-US" sz="1400" dirty="0"/>
          </a:p>
          <a:p>
            <a:r>
              <a:rPr lang="pt-BR" altLang="ko-KR" sz="1400" dirty="0"/>
              <a:t>910   </a:t>
            </a:r>
            <a:r>
              <a:rPr lang="pt-BR" altLang="ko-KR" sz="1400" dirty="0" smtClean="0"/>
              <a:t> </a:t>
            </a:r>
            <a:r>
              <a:rPr lang="pt-BR" altLang="ko-KR" sz="1400" dirty="0"/>
              <a:t>4   </a:t>
            </a:r>
            <a:r>
              <a:rPr lang="pt-BR" altLang="ko-KR" sz="1400" dirty="0" smtClean="0"/>
              <a:t>  </a:t>
            </a:r>
            <a:r>
              <a:rPr lang="pt-BR" altLang="ko-KR" sz="1400" dirty="0"/>
              <a:t>6.2    </a:t>
            </a:r>
            <a:r>
              <a:rPr lang="pt-BR" altLang="ko-KR" sz="1400" dirty="0" smtClean="0"/>
              <a:t>-2.8556*(</a:t>
            </a:r>
            <a:r>
              <a:rPr lang="pt-BR" altLang="ko-KR" sz="1400" dirty="0"/>
              <a:t>79/92)     </a:t>
            </a:r>
            <a:r>
              <a:rPr lang="pt-BR" altLang="ko-KR" sz="1400" dirty="0" smtClean="0"/>
              <a:t>3 </a:t>
            </a:r>
            <a:r>
              <a:rPr lang="pt-BR" altLang="ko-KR" sz="1400" dirty="0"/>
              <a:t>$qm2-2-4</a:t>
            </a:r>
            <a:endParaRPr lang="ko-KR" altLang="en-US" sz="1400" dirty="0"/>
          </a:p>
          <a:p>
            <a:r>
              <a:rPr lang="pt-BR" altLang="ko-KR" sz="1400" dirty="0"/>
              <a:t>913   </a:t>
            </a:r>
            <a:r>
              <a:rPr lang="pt-BR" altLang="ko-KR" sz="1400" dirty="0" smtClean="0"/>
              <a:t> </a:t>
            </a:r>
            <a:r>
              <a:rPr lang="pt-BR" altLang="ko-KR" sz="1400" dirty="0"/>
              <a:t>4   </a:t>
            </a:r>
            <a:r>
              <a:rPr lang="pt-BR" altLang="ko-KR" sz="1400" dirty="0" smtClean="0"/>
              <a:t>  </a:t>
            </a:r>
            <a:r>
              <a:rPr lang="pt-BR" altLang="ko-KR" sz="1400" dirty="0"/>
              <a:t>2.7    </a:t>
            </a:r>
            <a:r>
              <a:rPr lang="pt-BR" altLang="ko-KR" sz="1400" dirty="0" smtClean="0"/>
              <a:t> 2.4503*(</a:t>
            </a:r>
            <a:r>
              <a:rPr lang="pt-BR" altLang="ko-KR" sz="1400" dirty="0"/>
              <a:t>79/92)     </a:t>
            </a:r>
            <a:r>
              <a:rPr lang="pt-BR" altLang="ko-KR" sz="1400" dirty="0" smtClean="0"/>
              <a:t>3 </a:t>
            </a:r>
            <a:r>
              <a:rPr lang="pt-BR" altLang="ko-KR" sz="1400" dirty="0"/>
              <a:t>$qm1-1</a:t>
            </a:r>
            <a:endParaRPr lang="ko-KR" altLang="en-US" sz="1400" dirty="0"/>
          </a:p>
          <a:p>
            <a:r>
              <a:rPr lang="pt-BR" altLang="ko-KR" sz="1400" dirty="0"/>
              <a:t>916   </a:t>
            </a:r>
            <a:r>
              <a:rPr lang="pt-BR" altLang="ko-KR" sz="1400" dirty="0" smtClean="0"/>
              <a:t> </a:t>
            </a:r>
            <a:r>
              <a:rPr lang="pt-BR" altLang="ko-KR" sz="1400" dirty="0"/>
              <a:t>4   </a:t>
            </a:r>
            <a:r>
              <a:rPr lang="pt-BR" altLang="ko-KR" sz="1400" dirty="0" smtClean="0"/>
              <a:t>  </a:t>
            </a:r>
            <a:r>
              <a:rPr lang="pt-BR" altLang="ko-KR" sz="1400" dirty="0"/>
              <a:t>2.7    </a:t>
            </a:r>
            <a:r>
              <a:rPr lang="pt-BR" altLang="ko-KR" sz="1400" dirty="0" smtClean="0"/>
              <a:t>-3.3422*(</a:t>
            </a:r>
            <a:r>
              <a:rPr lang="pt-BR" altLang="ko-KR" sz="1400" dirty="0"/>
              <a:t>79/92)     </a:t>
            </a:r>
            <a:r>
              <a:rPr lang="pt-BR" altLang="ko-KR" sz="1400" dirty="0" smtClean="0"/>
              <a:t>3 </a:t>
            </a:r>
            <a:r>
              <a:rPr lang="pt-BR" altLang="ko-KR" sz="1400" dirty="0"/>
              <a:t>$qm1-2</a:t>
            </a:r>
            <a:endParaRPr lang="ko-KR" altLang="en-US" sz="1400" dirty="0"/>
          </a:p>
          <a:p>
            <a:r>
              <a:rPr lang="pt-BR" altLang="ko-KR" sz="1400" dirty="0"/>
              <a:t>919   </a:t>
            </a:r>
            <a:r>
              <a:rPr lang="pt-BR" altLang="ko-KR" sz="1400" dirty="0" smtClean="0"/>
              <a:t> </a:t>
            </a:r>
            <a:r>
              <a:rPr lang="pt-BR" altLang="ko-KR" sz="1400" dirty="0"/>
              <a:t>4   </a:t>
            </a:r>
            <a:r>
              <a:rPr lang="pt-BR" altLang="ko-KR" sz="1400" dirty="0" smtClean="0"/>
              <a:t>  </a:t>
            </a:r>
            <a:r>
              <a:rPr lang="pt-BR" altLang="ko-KR" sz="1400" dirty="0"/>
              <a:t>2.7    </a:t>
            </a:r>
            <a:r>
              <a:rPr lang="pt-BR" altLang="ko-KR" sz="1400" dirty="0" smtClean="0"/>
              <a:t> 2.0529*(</a:t>
            </a:r>
            <a:r>
              <a:rPr lang="pt-BR" altLang="ko-KR" sz="1400" dirty="0"/>
              <a:t>79/92)      </a:t>
            </a:r>
            <a:r>
              <a:rPr lang="pt-BR" altLang="ko-KR" sz="1400" dirty="0" smtClean="0"/>
              <a:t>3 </a:t>
            </a:r>
            <a:r>
              <a:rPr lang="pt-BR" altLang="ko-KR" sz="1400" dirty="0"/>
              <a:t>$qm1-3</a:t>
            </a:r>
            <a:endParaRPr lang="ko-KR" altLang="en-US" sz="1400" dirty="0"/>
          </a:p>
          <a:p>
            <a:r>
              <a:rPr lang="pt-BR" altLang="ko-KR" sz="1400" dirty="0"/>
              <a:t>922   </a:t>
            </a:r>
            <a:r>
              <a:rPr lang="pt-BR" altLang="ko-KR" sz="1400" dirty="0" smtClean="0"/>
              <a:t> </a:t>
            </a:r>
            <a:r>
              <a:rPr lang="pt-BR" altLang="ko-KR" sz="1400" dirty="0"/>
              <a:t>4   </a:t>
            </a:r>
            <a:r>
              <a:rPr lang="pt-BR" altLang="ko-KR" sz="1400" dirty="0" smtClean="0"/>
              <a:t>  </a:t>
            </a:r>
            <a:r>
              <a:rPr lang="pt-BR" altLang="ko-KR" sz="1400" dirty="0"/>
              <a:t>2.7    </a:t>
            </a:r>
            <a:r>
              <a:rPr lang="pt-BR" altLang="ko-KR" sz="1400" dirty="0" smtClean="0"/>
              <a:t> 0.63677*(</a:t>
            </a:r>
            <a:r>
              <a:rPr lang="pt-BR" altLang="ko-KR" sz="1400" dirty="0"/>
              <a:t>79/92)    </a:t>
            </a:r>
            <a:r>
              <a:rPr lang="pt-BR" altLang="ko-KR" sz="1400" dirty="0" smtClean="0"/>
              <a:t>3 </a:t>
            </a:r>
            <a:r>
              <a:rPr lang="pt-BR" altLang="ko-KR" sz="1400" dirty="0"/>
              <a:t>$qm1-4</a:t>
            </a:r>
            <a:endParaRPr lang="ko-KR" alt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2069012" y="5690607"/>
            <a:ext cx="46795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 Charge State is 79+ after the carbon stripper</a:t>
            </a:r>
            <a:endParaRPr lang="ko-KR" alt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3200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32" y="1129122"/>
            <a:ext cx="3563888" cy="2979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786" y="4297474"/>
            <a:ext cx="4481885" cy="2299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333" y="1623563"/>
            <a:ext cx="4227115" cy="2403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타원 5"/>
          <p:cNvSpPr/>
          <p:nvPr/>
        </p:nvSpPr>
        <p:spPr>
          <a:xfrm>
            <a:off x="2109973" y="3360891"/>
            <a:ext cx="435578" cy="41197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7" name="직선 화살표 연결선 6"/>
          <p:cNvCxnSpPr/>
          <p:nvPr/>
        </p:nvCxnSpPr>
        <p:spPr>
          <a:xfrm>
            <a:off x="2327762" y="3789040"/>
            <a:ext cx="291562" cy="61979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타원 7"/>
          <p:cNvSpPr/>
          <p:nvPr/>
        </p:nvSpPr>
        <p:spPr>
          <a:xfrm>
            <a:off x="2725539" y="2621786"/>
            <a:ext cx="435578" cy="41197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9" name="직선 화살표 연결선 8"/>
          <p:cNvCxnSpPr/>
          <p:nvPr/>
        </p:nvCxnSpPr>
        <p:spPr>
          <a:xfrm flipV="1">
            <a:off x="3149537" y="2741556"/>
            <a:ext cx="1558019" cy="8788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107156" y="1311238"/>
            <a:ext cx="792088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 smtClean="0">
                <a:latin typeface="Arial" pitchFamily="34" charset="0"/>
                <a:cs typeface="Arial" pitchFamily="34" charset="0"/>
              </a:rPr>
              <a:t>All</a:t>
            </a:r>
            <a:endParaRPr lang="ko-KR" alt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07156" y="4513498"/>
            <a:ext cx="792088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baseline="30000" dirty="0" smtClean="0">
                <a:latin typeface="Arial" pitchFamily="34" charset="0"/>
                <a:cs typeface="Arial" pitchFamily="34" charset="0"/>
              </a:rPr>
              <a:t>238</a:t>
            </a:r>
            <a:r>
              <a:rPr lang="en-US" altLang="ko-KR" sz="2400" b="1" dirty="0" smtClean="0">
                <a:latin typeface="Arial" pitchFamily="34" charset="0"/>
                <a:cs typeface="Arial" pitchFamily="34" charset="0"/>
              </a:rPr>
              <a:t>U</a:t>
            </a:r>
            <a:endParaRPr lang="ko-KR" alt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04048" y="1773229"/>
            <a:ext cx="792088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baseline="30000" dirty="0" smtClean="0">
                <a:latin typeface="Arial" pitchFamily="34" charset="0"/>
                <a:cs typeface="Arial" pitchFamily="34" charset="0"/>
              </a:rPr>
              <a:t>238</a:t>
            </a:r>
            <a:r>
              <a:rPr lang="en-US" altLang="ko-KR" sz="2400" b="1" dirty="0" smtClean="0">
                <a:latin typeface="Arial" pitchFamily="34" charset="0"/>
                <a:cs typeface="Arial" pitchFamily="34" charset="0"/>
              </a:rPr>
              <a:t>U</a:t>
            </a:r>
            <a:endParaRPr lang="ko-KR" alt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78402" y="5155001"/>
            <a:ext cx="7072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+33</a:t>
            </a:r>
            <a:endParaRPr lang="en-US" altLang="ko-K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04248" y="2996952"/>
            <a:ext cx="7072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+33</a:t>
            </a:r>
            <a:endParaRPr lang="en-US" altLang="ko-K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07704" y="2708920"/>
            <a:ext cx="7072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+33</a:t>
            </a:r>
            <a:endParaRPr lang="en-US" altLang="ko-K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20072" y="4653136"/>
            <a:ext cx="3807957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1800" b="1" dirty="0" smtClean="0">
                <a:latin typeface="Arial" pitchFamily="34" charset="0"/>
                <a:cs typeface="Arial" pitchFamily="34" charset="0"/>
              </a:rPr>
              <a:t>Setting for PHITS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ko-KR" sz="1800" b="1" dirty="0" smtClean="0">
                <a:latin typeface="Arial" pitchFamily="34" charset="0"/>
                <a:cs typeface="Arial" pitchFamily="34" charset="0"/>
              </a:rPr>
              <a:t>Q = 92+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ko-KR" sz="1800" b="1" dirty="0" smtClean="0">
                <a:latin typeface="Arial" pitchFamily="34" charset="0"/>
                <a:cs typeface="Arial" pitchFamily="34" charset="0"/>
              </a:rPr>
              <a:t>B = 0.6703 T </a:t>
            </a:r>
          </a:p>
          <a:p>
            <a:r>
              <a:rPr lang="en-US" altLang="ko-KR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800" b="1" dirty="0" smtClean="0">
                <a:latin typeface="Arial" pitchFamily="34" charset="0"/>
                <a:cs typeface="Arial" pitchFamily="34" charset="0"/>
              </a:rPr>
              <a:t>  equivalent to B-field for U(+138)</a:t>
            </a:r>
            <a:endParaRPr lang="en-US" altLang="ko-KR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15616" y="147654"/>
            <a:ext cx="767458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Track of U(33+) </a:t>
            </a:r>
            <a:r>
              <a:rPr lang="en-US" altLang="ko-KR" sz="2800" b="1" dirty="0" smtClean="0">
                <a:latin typeface="Arial" pitchFamily="34" charset="0"/>
                <a:cs typeface="Arial" pitchFamily="34" charset="0"/>
              </a:rPr>
              <a:t>at B-field(1.1708T) for U(79+) </a:t>
            </a:r>
            <a:endParaRPr lang="en-US" altLang="ko-KR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Apr.28-30, 2014, SATIF12, Fermilab</a:t>
            </a:r>
            <a:endParaRPr lang="en-US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7F162-9377-4522-BF82-B741E4081FB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377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364" y="962081"/>
            <a:ext cx="3846666" cy="2988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149080"/>
            <a:ext cx="4556584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370468"/>
            <a:ext cx="4444426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타원 4"/>
          <p:cNvSpPr/>
          <p:nvPr/>
        </p:nvSpPr>
        <p:spPr>
          <a:xfrm>
            <a:off x="2215155" y="3196977"/>
            <a:ext cx="435578" cy="41197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6" name="직선 화살표 연결선 5"/>
          <p:cNvCxnSpPr>
            <a:stCxn id="5" idx="4"/>
          </p:cNvCxnSpPr>
          <p:nvPr/>
        </p:nvCxnSpPr>
        <p:spPr>
          <a:xfrm>
            <a:off x="2432944" y="3608949"/>
            <a:ext cx="291562" cy="61979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타원 6"/>
          <p:cNvSpPr/>
          <p:nvPr/>
        </p:nvSpPr>
        <p:spPr>
          <a:xfrm>
            <a:off x="2830721" y="2457872"/>
            <a:ext cx="435578" cy="41197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8" name="직선 화살표 연결선 7"/>
          <p:cNvCxnSpPr/>
          <p:nvPr/>
        </p:nvCxnSpPr>
        <p:spPr>
          <a:xfrm flipV="1">
            <a:off x="3254719" y="2577642"/>
            <a:ext cx="1558019" cy="8788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212338" y="1147324"/>
            <a:ext cx="792088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 smtClean="0">
                <a:latin typeface="Arial" pitchFamily="34" charset="0"/>
                <a:cs typeface="Arial" pitchFamily="34" charset="0"/>
              </a:rPr>
              <a:t>All</a:t>
            </a:r>
            <a:endParaRPr lang="ko-KR" alt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12338" y="4349584"/>
            <a:ext cx="792088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baseline="30000" dirty="0" smtClean="0">
                <a:latin typeface="Arial" pitchFamily="34" charset="0"/>
                <a:cs typeface="Arial" pitchFamily="34" charset="0"/>
              </a:rPr>
              <a:t>238</a:t>
            </a:r>
            <a:r>
              <a:rPr lang="en-US" altLang="ko-KR" sz="2400" b="1" dirty="0" smtClean="0">
                <a:latin typeface="Arial" pitchFamily="34" charset="0"/>
                <a:cs typeface="Arial" pitchFamily="34" charset="0"/>
              </a:rPr>
              <a:t>U</a:t>
            </a:r>
            <a:endParaRPr lang="ko-KR" alt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09230" y="1609315"/>
            <a:ext cx="792088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baseline="30000" dirty="0" smtClean="0">
                <a:latin typeface="Arial" pitchFamily="34" charset="0"/>
                <a:cs typeface="Arial" pitchFamily="34" charset="0"/>
              </a:rPr>
              <a:t>238</a:t>
            </a:r>
            <a:r>
              <a:rPr lang="en-US" altLang="ko-KR" sz="2400" b="1" dirty="0" smtClean="0">
                <a:latin typeface="Arial" pitchFamily="34" charset="0"/>
                <a:cs typeface="Arial" pitchFamily="34" charset="0"/>
              </a:rPr>
              <a:t>U</a:t>
            </a:r>
            <a:endParaRPr lang="ko-KR" alt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08697" y="5373216"/>
            <a:ext cx="5757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+77</a:t>
            </a:r>
            <a:endParaRPr lang="en-US" altLang="ko-KR" b="1" dirty="0">
              <a:latin typeface="Arial" pitchFamily="34" charset="0"/>
              <a:cs typeface="Arial" pitchFamily="34" charset="0"/>
            </a:endParaRPr>
          </a:p>
          <a:p>
            <a:endParaRPr lang="ko-KR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300103" y="2596401"/>
            <a:ext cx="5757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+77</a:t>
            </a:r>
            <a:endParaRPr lang="en-US" altLang="ko-KR" b="1" dirty="0">
              <a:latin typeface="Arial" pitchFamily="34" charset="0"/>
              <a:cs typeface="Arial" pitchFamily="34" charset="0"/>
            </a:endParaRPr>
          </a:p>
          <a:p>
            <a:endParaRPr lang="ko-KR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051720" y="2537648"/>
            <a:ext cx="7072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+77</a:t>
            </a:r>
            <a:endParaRPr lang="en-US" altLang="ko-K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71600" y="147654"/>
            <a:ext cx="797281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Track of U(77+) </a:t>
            </a:r>
            <a:r>
              <a:rPr lang="en-US" altLang="ko-KR" sz="2800" b="1" dirty="0" smtClean="0">
                <a:latin typeface="Arial" pitchFamily="34" charset="0"/>
                <a:cs typeface="Arial" pitchFamily="34" charset="0"/>
              </a:rPr>
              <a:t>at </a:t>
            </a:r>
            <a:r>
              <a:rPr lang="en-US" altLang="ko-KR" sz="2800" b="1" dirty="0">
                <a:latin typeface="Arial" pitchFamily="34" charset="0"/>
                <a:cs typeface="Arial" pitchFamily="34" charset="0"/>
              </a:rPr>
              <a:t>B-field(1.1708T) </a:t>
            </a:r>
            <a:r>
              <a:rPr lang="en-US" altLang="ko-KR" sz="2800" b="1" dirty="0" smtClean="0">
                <a:latin typeface="Arial" pitchFamily="34" charset="0"/>
                <a:cs typeface="Arial" pitchFamily="34" charset="0"/>
              </a:rPr>
              <a:t>for U(79+) </a:t>
            </a:r>
            <a:endParaRPr lang="en-US" altLang="ko-KR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64088" y="4581128"/>
            <a:ext cx="3744416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1800" b="1" dirty="0">
                <a:latin typeface="Arial" pitchFamily="34" charset="0"/>
                <a:cs typeface="Arial" pitchFamily="34" charset="0"/>
              </a:rPr>
              <a:t>Setting for PHITS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ko-KR" sz="1800" b="1" dirty="0" smtClean="0">
                <a:latin typeface="Arial" pitchFamily="34" charset="0"/>
                <a:cs typeface="Arial" pitchFamily="34" charset="0"/>
              </a:rPr>
              <a:t>Q = 92+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ko-KR" sz="1800" b="1" dirty="0" smtClean="0">
                <a:latin typeface="Arial" pitchFamily="34" charset="0"/>
                <a:cs typeface="Arial" pitchFamily="34" charset="0"/>
              </a:rPr>
              <a:t>B = 0.9840 T</a:t>
            </a:r>
          </a:p>
          <a:p>
            <a:r>
              <a:rPr lang="en-US" altLang="ko-KR" sz="1800" b="1" dirty="0" smtClean="0">
                <a:latin typeface="Arial" pitchFamily="34" charset="0"/>
                <a:cs typeface="Arial" pitchFamily="34" charset="0"/>
              </a:rPr>
              <a:t>   equivalent </a:t>
            </a:r>
            <a:r>
              <a:rPr lang="en-US" altLang="ko-KR" sz="1800" b="1" dirty="0">
                <a:latin typeface="Arial" pitchFamily="34" charset="0"/>
                <a:cs typeface="Arial" pitchFamily="34" charset="0"/>
              </a:rPr>
              <a:t>to B-field for </a:t>
            </a:r>
            <a:r>
              <a:rPr lang="en-US" altLang="ko-KR" sz="1800" b="1" dirty="0" smtClean="0">
                <a:latin typeface="Arial" pitchFamily="34" charset="0"/>
                <a:cs typeface="Arial" pitchFamily="34" charset="0"/>
              </a:rPr>
              <a:t>U(+94)</a:t>
            </a:r>
            <a:endParaRPr lang="en-US" altLang="ko-KR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Apr.28-30, 2014, SATIF12, Fermilab</a:t>
            </a:r>
            <a:endParaRPr lang="en-US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7F162-9377-4522-BF82-B741E4081FB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729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0728"/>
            <a:ext cx="4032448" cy="3399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367846"/>
            <a:ext cx="4608512" cy="2367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207" y="1499694"/>
            <a:ext cx="4368548" cy="2505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타원 4"/>
          <p:cNvSpPr/>
          <p:nvPr/>
        </p:nvSpPr>
        <p:spPr>
          <a:xfrm>
            <a:off x="2190441" y="3493545"/>
            <a:ext cx="435578" cy="41197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6" name="직선 화살표 연결선 5"/>
          <p:cNvCxnSpPr>
            <a:stCxn id="5" idx="4"/>
          </p:cNvCxnSpPr>
          <p:nvPr/>
        </p:nvCxnSpPr>
        <p:spPr>
          <a:xfrm>
            <a:off x="2408230" y="3905517"/>
            <a:ext cx="291562" cy="61979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타원 6"/>
          <p:cNvSpPr/>
          <p:nvPr/>
        </p:nvSpPr>
        <p:spPr>
          <a:xfrm>
            <a:off x="2806007" y="2708920"/>
            <a:ext cx="435578" cy="41197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8" name="직선 화살표 연결선 7"/>
          <p:cNvCxnSpPr/>
          <p:nvPr/>
        </p:nvCxnSpPr>
        <p:spPr>
          <a:xfrm flipV="1">
            <a:off x="3230005" y="2874210"/>
            <a:ext cx="1558019" cy="8788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187624" y="1443892"/>
            <a:ext cx="792088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 smtClean="0">
                <a:latin typeface="Arial" pitchFamily="34" charset="0"/>
                <a:cs typeface="Arial" pitchFamily="34" charset="0"/>
              </a:rPr>
              <a:t>All</a:t>
            </a:r>
            <a:endParaRPr lang="ko-KR" alt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87624" y="4646152"/>
            <a:ext cx="792088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baseline="30000" dirty="0" smtClean="0">
                <a:latin typeface="Arial" pitchFamily="34" charset="0"/>
                <a:cs typeface="Arial" pitchFamily="34" charset="0"/>
              </a:rPr>
              <a:t>238</a:t>
            </a:r>
            <a:r>
              <a:rPr lang="en-US" altLang="ko-KR" sz="2400" b="1" dirty="0" smtClean="0">
                <a:latin typeface="Arial" pitchFamily="34" charset="0"/>
                <a:cs typeface="Arial" pitchFamily="34" charset="0"/>
              </a:rPr>
              <a:t>U</a:t>
            </a:r>
            <a:endParaRPr lang="ko-KR" alt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93568" y="1786615"/>
            <a:ext cx="792088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baseline="30000" dirty="0" smtClean="0">
                <a:latin typeface="Arial" pitchFamily="34" charset="0"/>
                <a:cs typeface="Arial" pitchFamily="34" charset="0"/>
              </a:rPr>
              <a:t>238</a:t>
            </a:r>
            <a:r>
              <a:rPr lang="en-US" altLang="ko-KR" sz="2400" b="1" dirty="0" smtClean="0">
                <a:latin typeface="Arial" pitchFamily="34" charset="0"/>
                <a:cs typeface="Arial" pitchFamily="34" charset="0"/>
              </a:rPr>
              <a:t>U</a:t>
            </a:r>
            <a:endParaRPr lang="ko-KR" alt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3983" y="5669784"/>
            <a:ext cx="5757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+79</a:t>
            </a:r>
            <a:endParaRPr lang="en-US" altLang="ko-KR" b="1" dirty="0">
              <a:latin typeface="Arial" pitchFamily="34" charset="0"/>
              <a:cs typeface="Arial" pitchFamily="34" charset="0"/>
            </a:endParaRPr>
          </a:p>
          <a:p>
            <a:endParaRPr lang="ko-KR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275389" y="2892969"/>
            <a:ext cx="575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+79</a:t>
            </a:r>
            <a:endParaRPr lang="ko-KR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051720" y="2834216"/>
            <a:ext cx="5757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+79</a:t>
            </a:r>
            <a:endParaRPr lang="en-US" altLang="ko-KR" b="1" dirty="0">
              <a:latin typeface="Arial" pitchFamily="34" charset="0"/>
              <a:cs typeface="Arial" pitchFamily="34" charset="0"/>
            </a:endParaRPr>
          </a:p>
          <a:p>
            <a:endParaRPr lang="ko-KR" alt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115616" y="147654"/>
            <a:ext cx="767458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Track of U(79+) </a:t>
            </a:r>
            <a:r>
              <a:rPr lang="en-US" altLang="ko-KR" sz="2800" b="1" dirty="0" smtClean="0">
                <a:latin typeface="Arial" pitchFamily="34" charset="0"/>
                <a:cs typeface="Arial" pitchFamily="34" charset="0"/>
              </a:rPr>
              <a:t>at </a:t>
            </a:r>
            <a:r>
              <a:rPr lang="en-US" altLang="ko-KR" sz="2800" b="1" dirty="0">
                <a:latin typeface="Arial" pitchFamily="34" charset="0"/>
                <a:cs typeface="Arial" pitchFamily="34" charset="0"/>
              </a:rPr>
              <a:t>B-field(1.1708T) </a:t>
            </a:r>
            <a:r>
              <a:rPr lang="en-US" altLang="ko-KR" sz="2800" b="1" dirty="0" smtClean="0">
                <a:latin typeface="Arial" pitchFamily="34" charset="0"/>
                <a:cs typeface="Arial" pitchFamily="34" charset="0"/>
              </a:rPr>
              <a:t>for U(79+) </a:t>
            </a:r>
            <a:endParaRPr lang="en-US" altLang="ko-KR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64089" y="4748951"/>
            <a:ext cx="366394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1800" b="1" dirty="0">
                <a:latin typeface="Arial" pitchFamily="34" charset="0"/>
                <a:cs typeface="Arial" pitchFamily="34" charset="0"/>
              </a:rPr>
              <a:t>Setting for </a:t>
            </a:r>
            <a:r>
              <a:rPr lang="en-US" altLang="ko-KR" sz="1800" b="1" dirty="0" smtClean="0">
                <a:latin typeface="Arial" pitchFamily="34" charset="0"/>
                <a:cs typeface="Arial" pitchFamily="34" charset="0"/>
              </a:rPr>
              <a:t>PHITS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ko-KR" sz="1800" b="1" dirty="0" smtClean="0">
                <a:latin typeface="Arial" pitchFamily="34" charset="0"/>
                <a:cs typeface="Arial" pitchFamily="34" charset="0"/>
              </a:rPr>
              <a:t>Q = 92+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ko-KR" sz="1800" b="1" dirty="0" smtClean="0">
                <a:latin typeface="Arial" pitchFamily="34" charset="0"/>
                <a:cs typeface="Arial" pitchFamily="34" charset="0"/>
              </a:rPr>
              <a:t>B = 1.0054 T </a:t>
            </a:r>
          </a:p>
          <a:p>
            <a:r>
              <a:rPr lang="en-US" altLang="ko-KR" sz="1800" b="1" dirty="0" smtClean="0">
                <a:latin typeface="Arial" pitchFamily="34" charset="0"/>
                <a:cs typeface="Arial" pitchFamily="34" charset="0"/>
              </a:rPr>
              <a:t>   equivalent </a:t>
            </a:r>
            <a:r>
              <a:rPr lang="en-US" altLang="ko-KR" sz="1800" b="1" dirty="0">
                <a:latin typeface="Arial" pitchFamily="34" charset="0"/>
                <a:cs typeface="Arial" pitchFamily="34" charset="0"/>
              </a:rPr>
              <a:t>to B-field </a:t>
            </a:r>
            <a:r>
              <a:rPr lang="en-US" altLang="ko-KR" sz="1800" b="1" dirty="0" smtClean="0">
                <a:latin typeface="Arial" pitchFamily="34" charset="0"/>
                <a:cs typeface="Arial" pitchFamily="34" charset="0"/>
              </a:rPr>
              <a:t>for U(+92)</a:t>
            </a:r>
            <a:endParaRPr lang="en-US" altLang="ko-KR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Apr.28-30, 2014, SATIF12, Fermilab</a:t>
            </a:r>
            <a:endParaRPr lang="en-US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7F162-9377-4522-BF82-B741E4081FB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564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직사각형 20"/>
          <p:cNvSpPr/>
          <p:nvPr/>
        </p:nvSpPr>
        <p:spPr>
          <a:xfrm>
            <a:off x="5188513" y="92340"/>
            <a:ext cx="3899215" cy="6687179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64" y="759349"/>
            <a:ext cx="4238116" cy="3270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64" y="3808828"/>
            <a:ext cx="4725168" cy="2212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9500" y="106409"/>
            <a:ext cx="3720639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9470" y="1753102"/>
            <a:ext cx="3720639" cy="188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9469" y="3346769"/>
            <a:ext cx="3720639" cy="1878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785" y="4955659"/>
            <a:ext cx="3745353" cy="182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타원 7"/>
          <p:cNvSpPr/>
          <p:nvPr/>
        </p:nvSpPr>
        <p:spPr>
          <a:xfrm>
            <a:off x="2265892" y="3142596"/>
            <a:ext cx="435578" cy="41197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9" name="직선 화살표 연결선 8"/>
          <p:cNvCxnSpPr/>
          <p:nvPr/>
        </p:nvCxnSpPr>
        <p:spPr>
          <a:xfrm flipH="1">
            <a:off x="2483681" y="3513721"/>
            <a:ext cx="6615" cy="583139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타원 9"/>
          <p:cNvSpPr/>
          <p:nvPr/>
        </p:nvSpPr>
        <p:spPr>
          <a:xfrm>
            <a:off x="2961555" y="2450530"/>
            <a:ext cx="435578" cy="41197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1" name="직선 화살표 연결선 10"/>
          <p:cNvCxnSpPr/>
          <p:nvPr/>
        </p:nvCxnSpPr>
        <p:spPr>
          <a:xfrm>
            <a:off x="3397133" y="2686084"/>
            <a:ext cx="1606915" cy="17641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33460" y="864131"/>
            <a:ext cx="792088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 smtClean="0">
                <a:latin typeface="Arial" pitchFamily="34" charset="0"/>
                <a:cs typeface="Arial" pitchFamily="34" charset="0"/>
              </a:rPr>
              <a:t>All</a:t>
            </a:r>
            <a:endParaRPr lang="ko-KR" alt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25163" y="3991308"/>
            <a:ext cx="792088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baseline="30000" dirty="0" smtClean="0">
                <a:latin typeface="Arial" pitchFamily="34" charset="0"/>
                <a:cs typeface="Arial" pitchFamily="34" charset="0"/>
              </a:rPr>
              <a:t>238</a:t>
            </a:r>
            <a:r>
              <a:rPr lang="en-US" altLang="ko-KR" sz="2400" b="1" dirty="0" smtClean="0">
                <a:latin typeface="Arial" pitchFamily="34" charset="0"/>
                <a:cs typeface="Arial" pitchFamily="34" charset="0"/>
              </a:rPr>
              <a:t>U</a:t>
            </a:r>
            <a:endParaRPr lang="ko-KR" alt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24328" y="260648"/>
            <a:ext cx="792088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baseline="30000" dirty="0" smtClean="0">
                <a:latin typeface="Arial" pitchFamily="34" charset="0"/>
                <a:cs typeface="Arial" pitchFamily="34" charset="0"/>
              </a:rPr>
              <a:t>238</a:t>
            </a:r>
            <a:r>
              <a:rPr lang="en-US" altLang="ko-KR" sz="2400" b="1" dirty="0" smtClean="0">
                <a:latin typeface="Arial" pitchFamily="34" charset="0"/>
                <a:cs typeface="Arial" pitchFamily="34" charset="0"/>
              </a:rPr>
              <a:t>U</a:t>
            </a:r>
            <a:endParaRPr lang="ko-KR" alt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83983" y="4794360"/>
            <a:ext cx="5757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+81</a:t>
            </a:r>
            <a:endParaRPr lang="en-US" altLang="ko-KR" b="1" dirty="0">
              <a:latin typeface="Arial" pitchFamily="34" charset="0"/>
              <a:cs typeface="Arial" pitchFamily="34" charset="0"/>
            </a:endParaRPr>
          </a:p>
          <a:p>
            <a:endParaRPr lang="ko-KR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861352" y="1139252"/>
            <a:ext cx="575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+81</a:t>
            </a:r>
            <a:endParaRPr lang="ko-KR" alt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7010534" y="1855047"/>
            <a:ext cx="1368152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 smtClean="0">
                <a:latin typeface="Arial" pitchFamily="34" charset="0"/>
                <a:cs typeface="Arial" pitchFamily="34" charset="0"/>
              </a:rPr>
              <a:t>Neutron</a:t>
            </a:r>
            <a:endParaRPr lang="ko-KR" alt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020026" y="3453231"/>
            <a:ext cx="1368152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 smtClean="0">
                <a:latin typeface="Arial" pitchFamily="34" charset="0"/>
                <a:cs typeface="Arial" pitchFamily="34" charset="0"/>
              </a:rPr>
              <a:t>Proton</a:t>
            </a:r>
            <a:endParaRPr lang="ko-KR" alt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911193" y="5068034"/>
            <a:ext cx="1480570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 smtClean="0">
                <a:latin typeface="Arial" pitchFamily="34" charset="0"/>
                <a:cs typeface="Arial" pitchFamily="34" charset="0"/>
              </a:rPr>
              <a:t>Nucleus</a:t>
            </a:r>
            <a:endParaRPr lang="ko-KR" alt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55576" y="6021288"/>
            <a:ext cx="4248471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latin typeface="Arial" pitchFamily="34" charset="0"/>
                <a:cs typeface="Arial" pitchFamily="34" charset="0"/>
              </a:rPr>
              <a:t>Setting for </a:t>
            </a:r>
            <a:r>
              <a:rPr lang="en-US" altLang="ko-KR" sz="1400" b="1" dirty="0" smtClean="0">
                <a:latin typeface="Arial" pitchFamily="34" charset="0"/>
                <a:cs typeface="Arial" pitchFamily="34" charset="0"/>
              </a:rPr>
              <a:t>PHITS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ko-KR" sz="1400" b="1" dirty="0" smtClean="0">
                <a:latin typeface="Arial" pitchFamily="34" charset="0"/>
                <a:cs typeface="Arial" pitchFamily="34" charset="0"/>
              </a:rPr>
              <a:t>Q = +92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ko-KR" sz="1400" b="1" dirty="0" smtClean="0">
                <a:latin typeface="Arial" pitchFamily="34" charset="0"/>
                <a:cs typeface="Arial" pitchFamily="34" charset="0"/>
              </a:rPr>
              <a:t>B = 1.0277 T    equivalent to B-field for U(+90)</a:t>
            </a:r>
            <a:endParaRPr lang="en-US" altLang="ko-KR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0" y="0"/>
            <a:ext cx="5004048" cy="72231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r>
              <a:rPr lang="en-US" altLang="ko-K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Track of U(+81) </a:t>
            </a:r>
            <a:r>
              <a:rPr lang="en-US" altLang="ko-KR" sz="2400" b="1" dirty="0" smtClean="0">
                <a:latin typeface="Arial" pitchFamily="34" charset="0"/>
                <a:cs typeface="Arial" pitchFamily="34" charset="0"/>
              </a:rPr>
              <a:t>at </a:t>
            </a:r>
            <a:r>
              <a:rPr lang="en-US" altLang="ko-KR" sz="2400" b="1" dirty="0">
                <a:latin typeface="Arial" pitchFamily="34" charset="0"/>
                <a:cs typeface="Arial" pitchFamily="34" charset="0"/>
              </a:rPr>
              <a:t>B-field(1.1708T) </a:t>
            </a:r>
            <a:r>
              <a:rPr lang="en-US" altLang="ko-KR" sz="2400" b="1" dirty="0" smtClean="0">
                <a:latin typeface="Arial" pitchFamily="34" charset="0"/>
                <a:cs typeface="Arial" pitchFamily="34" charset="0"/>
              </a:rPr>
              <a:t>for U(+79) </a:t>
            </a:r>
            <a:endParaRPr lang="en-US" altLang="ko-KR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Apr.28-30, 2014, SATIF12, Fermilab</a:t>
            </a:r>
            <a:endParaRPr lang="en-US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7F162-9377-4522-BF82-B741E4081FB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362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759978"/>
            <a:ext cx="4408515" cy="3291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595" y="3645101"/>
            <a:ext cx="4408515" cy="2248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136" y="98678"/>
            <a:ext cx="3744000" cy="190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3204" y="1714876"/>
            <a:ext cx="3744000" cy="190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540" y="3309836"/>
            <a:ext cx="3744000" cy="190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540" y="4901463"/>
            <a:ext cx="3744000" cy="1897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052075" y="919457"/>
            <a:ext cx="696416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 smtClean="0">
                <a:latin typeface="Arial" pitchFamily="34" charset="0"/>
                <a:cs typeface="Arial" pitchFamily="34" charset="0"/>
              </a:rPr>
              <a:t>All</a:t>
            </a:r>
            <a:endParaRPr lang="ko-KR" alt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71600" y="3805974"/>
            <a:ext cx="792088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baseline="30000" dirty="0" smtClean="0">
                <a:latin typeface="Arial" pitchFamily="34" charset="0"/>
                <a:cs typeface="Arial" pitchFamily="34" charset="0"/>
              </a:rPr>
              <a:t>238</a:t>
            </a:r>
            <a:r>
              <a:rPr lang="en-US" altLang="ko-KR" sz="2400" b="1" dirty="0" smtClean="0">
                <a:latin typeface="Arial" pitchFamily="34" charset="0"/>
                <a:cs typeface="Arial" pitchFamily="34" charset="0"/>
              </a:rPr>
              <a:t>U</a:t>
            </a:r>
            <a:endParaRPr lang="ko-KR" alt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10534" y="1166948"/>
            <a:ext cx="1368152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 smtClean="0">
                <a:latin typeface="Arial" pitchFamily="34" charset="0"/>
                <a:cs typeface="Arial" pitchFamily="34" charset="0"/>
              </a:rPr>
              <a:t>Neutron</a:t>
            </a:r>
            <a:endParaRPr lang="ko-KR" alt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48162" y="2778624"/>
            <a:ext cx="1368152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 smtClean="0">
                <a:latin typeface="Arial" pitchFamily="34" charset="0"/>
                <a:cs typeface="Arial" pitchFamily="34" charset="0"/>
              </a:rPr>
              <a:t>Proton</a:t>
            </a:r>
            <a:endParaRPr lang="ko-KR" alt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11193" y="4365291"/>
            <a:ext cx="1480570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 smtClean="0">
                <a:latin typeface="Arial" pitchFamily="34" charset="0"/>
                <a:cs typeface="Arial" pitchFamily="34" charset="0"/>
              </a:rPr>
              <a:t>Nucleus</a:t>
            </a:r>
            <a:endParaRPr lang="ko-KR" alt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26140" y="5947799"/>
            <a:ext cx="792088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 smtClean="0">
                <a:latin typeface="Arial" pitchFamily="34" charset="0"/>
                <a:cs typeface="Arial" pitchFamily="34" charset="0"/>
              </a:rPr>
              <a:t>All</a:t>
            </a:r>
            <a:endParaRPr lang="ko-KR" alt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07704" y="5055514"/>
            <a:ext cx="575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+92</a:t>
            </a:r>
            <a:endParaRPr lang="ko-KR" altLang="en-US" dirty="0"/>
          </a:p>
        </p:txBody>
      </p:sp>
      <p:sp>
        <p:nvSpPr>
          <p:cNvPr id="20" name="타원 19"/>
          <p:cNvSpPr/>
          <p:nvPr/>
        </p:nvSpPr>
        <p:spPr>
          <a:xfrm>
            <a:off x="2339753" y="3171953"/>
            <a:ext cx="432048" cy="40352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820767" y="5903522"/>
            <a:ext cx="4111273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latin typeface="Arial" pitchFamily="34" charset="0"/>
                <a:cs typeface="Arial" pitchFamily="34" charset="0"/>
              </a:rPr>
              <a:t>Setting for </a:t>
            </a:r>
            <a:r>
              <a:rPr lang="en-US" altLang="ko-KR" sz="1400" b="1" dirty="0" smtClean="0">
                <a:latin typeface="Arial" pitchFamily="34" charset="0"/>
                <a:cs typeface="Arial" pitchFamily="34" charset="0"/>
              </a:rPr>
              <a:t>PHITS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ko-KR" sz="1400" b="1" dirty="0" smtClean="0">
                <a:latin typeface="Arial" pitchFamily="34" charset="0"/>
                <a:cs typeface="Arial" pitchFamily="34" charset="0"/>
              </a:rPr>
              <a:t>Q = +92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ko-KR" sz="1400" b="1" dirty="0" smtClean="0">
                <a:latin typeface="Arial" pitchFamily="34" charset="0"/>
                <a:cs typeface="Arial" pitchFamily="34" charset="0"/>
              </a:rPr>
              <a:t>B = 1.1708 T  equivalent </a:t>
            </a:r>
            <a:r>
              <a:rPr lang="en-US" altLang="ko-KR" sz="1400" b="1" dirty="0">
                <a:latin typeface="Arial" pitchFamily="34" charset="0"/>
                <a:cs typeface="Arial" pitchFamily="34" charset="0"/>
              </a:rPr>
              <a:t>to B-field </a:t>
            </a:r>
            <a:r>
              <a:rPr lang="en-US" altLang="ko-KR" sz="1400" b="1" dirty="0" smtClean="0">
                <a:latin typeface="Arial" pitchFamily="34" charset="0"/>
                <a:cs typeface="Arial" pitchFamily="34" charset="0"/>
              </a:rPr>
              <a:t>for U(+79)</a:t>
            </a:r>
            <a:endParaRPr lang="en-US" altLang="ko-KR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0897" y="0"/>
            <a:ext cx="5168239" cy="9431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r>
              <a:rPr lang="en-US" altLang="ko-K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Track of U(+92</a:t>
            </a:r>
            <a:r>
              <a:rPr lang="en-US" altLang="ko-KR" sz="2400" b="1" dirty="0" smtClean="0">
                <a:latin typeface="Arial" pitchFamily="34" charset="0"/>
                <a:cs typeface="Arial" pitchFamily="34" charset="0"/>
              </a:rPr>
              <a:t>) at </a:t>
            </a:r>
            <a:r>
              <a:rPr lang="en-US" altLang="ko-KR" sz="2400" b="1" dirty="0">
                <a:latin typeface="Arial" pitchFamily="34" charset="0"/>
                <a:cs typeface="Arial" pitchFamily="34" charset="0"/>
              </a:rPr>
              <a:t>B-field(1.1708T) </a:t>
            </a:r>
            <a:r>
              <a:rPr lang="en-US" altLang="ko-KR" sz="2400" b="1" dirty="0" smtClean="0">
                <a:latin typeface="Arial" pitchFamily="34" charset="0"/>
                <a:cs typeface="Arial" pitchFamily="34" charset="0"/>
              </a:rPr>
              <a:t>for U(+79) </a:t>
            </a:r>
            <a:endParaRPr lang="en-US" altLang="ko-KR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Apr.28-30, 2014, SATIF12, Fermilab</a:t>
            </a:r>
            <a:endParaRPr lang="en-US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7F162-9377-4522-BF82-B741E4081FB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130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0375" y="2276872"/>
            <a:ext cx="8693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 smtClean="0">
                <a:latin typeface="Arial" pitchFamily="34" charset="0"/>
                <a:cs typeface="Arial" pitchFamily="34" charset="0"/>
              </a:rPr>
              <a:t>Transport of multi-charge state ions using FLUKA</a:t>
            </a:r>
            <a:endParaRPr lang="ko-KR" altLang="en-US" sz="40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899592" y="3600311"/>
            <a:ext cx="74888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Apr.28-30, 2014, SATIF12, Fermilab</a:t>
            </a:r>
            <a:endParaRPr 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7F162-9377-4522-BF82-B741E4081FB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31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025" y="914400"/>
            <a:ext cx="8686800" cy="546692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en-US" altLang="ko-K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Geometry</a:t>
            </a:r>
          </a:p>
          <a:p>
            <a:pPr marL="360363" indent="-180975" algn="just">
              <a:buNone/>
            </a:pPr>
            <a:r>
              <a:rPr lang="en-US" altLang="ko-K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With a sophisticated system of pre and post-process software are interfaced to FLUKA</a:t>
            </a:r>
            <a:endParaRPr lang="en-US" altLang="ko-KR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en-US" altLang="ko-K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Multi-charge transport </a:t>
            </a:r>
          </a:p>
          <a:p>
            <a:pPr marL="360363" indent="-180975" algn="just">
              <a:lnSpc>
                <a:spcPct val="120000"/>
              </a:lnSpc>
              <a:buNone/>
            </a:pPr>
            <a:r>
              <a:rPr lang="en-US" altLang="ko-K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Special routines sample and attached a virtual charge state to each particle exiting the foil and track them appropriately through the magnets</a:t>
            </a:r>
          </a:p>
          <a:p>
            <a:pPr marL="360363" indent="-180975" algn="just">
              <a:lnSpc>
                <a:spcPct val="120000"/>
              </a:lnSpc>
              <a:buNone/>
            </a:pPr>
            <a:r>
              <a:rPr lang="en-US" altLang="ko-K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Probability of different charge states of ions calculated using LISE++ code was used within FLUKA to attach a charge to each ion  </a:t>
            </a:r>
            <a:endParaRPr lang="ko-KR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en-US" altLang="ko-K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Magnetic </a:t>
            </a:r>
            <a:r>
              <a:rPr lang="en-US" altLang="ko-K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&amp; Electric </a:t>
            </a:r>
            <a:r>
              <a:rPr lang="en-US" altLang="ko-K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fields</a:t>
            </a:r>
          </a:p>
          <a:p>
            <a:pPr marL="360363" indent="-180975" algn="just">
              <a:lnSpc>
                <a:spcPct val="120000"/>
              </a:lnSpc>
              <a:buNone/>
            </a:pPr>
            <a:r>
              <a:rPr lang="en-US" altLang="ko-K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altLang="ko-K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Magfld.f</a:t>
            </a:r>
            <a:r>
              <a:rPr lang="en-US" altLang="ko-K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routine is vastly customized to enable multi-charged transport</a:t>
            </a:r>
          </a:p>
          <a:p>
            <a:pPr marL="360363" indent="-180975" algn="just">
              <a:lnSpc>
                <a:spcPct val="120000"/>
              </a:lnSpc>
              <a:buNone/>
            </a:pPr>
            <a:r>
              <a:rPr lang="en-US" altLang="ko-K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There are 2 accelerating stage (SRF cavities) in 90</a:t>
            </a:r>
            <a:r>
              <a:rPr lang="en-US" altLang="ko-K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°</a:t>
            </a:r>
            <a:r>
              <a:rPr lang="en-US" altLang="ko-K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bending section </a:t>
            </a: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as far as FLUKA </a:t>
            </a:r>
            <a:r>
              <a:rPr lang="en-US" altLang="ko-K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may </a:t>
            </a: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be implemented electric fields in </a:t>
            </a:r>
            <a:r>
              <a:rPr lang="en-US" altLang="ko-K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vacuum, the momentum correction factors are computed. These factor are applied to the corresponding section of the accelerator </a:t>
            </a:r>
          </a:p>
          <a:p>
            <a:pPr marL="0" indent="0">
              <a:buNone/>
            </a:pPr>
            <a:r>
              <a:rPr lang="en-US" altLang="ko-KR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ko-KR" alt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42E3B-2A3E-4CB0-86E6-7FA828B5A568}" type="slidenum">
              <a:rPr lang="ko-KR" altLang="en-US" smtClean="0"/>
              <a:t>28</a:t>
            </a:fld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Apr.28-30, 2014, SATIF12, Fermilab</a:t>
            </a:r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2400" y="76200"/>
            <a:ext cx="76200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Arial Black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smtClean="0">
                <a:solidFill>
                  <a:srgbClr val="006600"/>
                </a:solidFill>
              </a:rPr>
              <a:t>Using given subroutine of FLUKA</a:t>
            </a:r>
            <a:endParaRPr lang="en-US" sz="3200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33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42E3B-2A3E-4CB0-86E6-7FA828B5A568}" type="slidenum">
              <a:rPr lang="ko-KR" altLang="en-US" smtClean="0"/>
              <a:t>29</a:t>
            </a:fld>
            <a:endParaRPr lang="ko-KR" alt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650" y="3205869"/>
            <a:ext cx="3338219" cy="2798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5" name="_x264970768" descr="EMB000003c00e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480" y="1772816"/>
            <a:ext cx="4754568" cy="388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 bwMode="auto">
          <a:xfrm>
            <a:off x="262031" y="5949280"/>
            <a:ext cx="82401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ko-KR" b="1" dirty="0" smtClean="0">
                <a:latin typeface="Times New Roman" panose="02020603050405020304" pitchFamily="18" charset="0"/>
                <a:ea typeface="HY견고딕" pitchFamily="18" charset="-127"/>
                <a:cs typeface="Times New Roman" panose="02020603050405020304" pitchFamily="18" charset="0"/>
              </a:rPr>
              <a:t>Components: Charge stripper, Quadruple, Bending magnet, Slit, SRF cavity</a:t>
            </a:r>
            <a:endParaRPr lang="ko-KR" altLang="en-US" b="1" dirty="0">
              <a:latin typeface="Times New Roman" panose="02020603050405020304" pitchFamily="18" charset="0"/>
              <a:ea typeface="HY견고딕" pitchFamily="18" charset="-127"/>
              <a:cs typeface="Times New Roman" panose="02020603050405020304" pitchFamily="18" charset="0"/>
            </a:endParaRPr>
          </a:p>
        </p:txBody>
      </p:sp>
      <p:pic>
        <p:nvPicPr>
          <p:cNvPr id="9" name="그림 2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57" t="6021" r="2982" b="11993"/>
          <a:stretch/>
        </p:blipFill>
        <p:spPr>
          <a:xfrm>
            <a:off x="5749716" y="1196753"/>
            <a:ext cx="2566961" cy="2160239"/>
          </a:xfrm>
          <a:prstGeom prst="rect">
            <a:avLst/>
          </a:prstGeom>
        </p:spPr>
      </p:pic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Apr.28-30, 2014, SATIF12, Fermilab</a:t>
            </a:r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52399" y="76199"/>
            <a:ext cx="8786470" cy="11205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Arial Black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smtClean="0">
                <a:solidFill>
                  <a:srgbClr val="006600"/>
                </a:solidFill>
              </a:rPr>
              <a:t>90</a:t>
            </a:r>
            <a:r>
              <a:rPr lang="en-US" sz="3200" dirty="0">
                <a:solidFill>
                  <a:srgbClr val="006600"/>
                </a:solidFill>
              </a:rPr>
              <a:t>° bending section implemented using </a:t>
            </a:r>
            <a:r>
              <a:rPr lang="en-US" sz="3200" dirty="0" smtClean="0">
                <a:solidFill>
                  <a:srgbClr val="006600"/>
                </a:solidFill>
              </a:rPr>
              <a:t>FLUKA</a:t>
            </a:r>
            <a:endParaRPr lang="en-US" sz="3200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67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7620000" cy="639762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rgbClr val="006600"/>
                </a:solidFill>
                <a:latin typeface="Arial Black" pitchFamily="34" charset="0"/>
              </a:rPr>
              <a:t>Introduction - Backgrounds</a:t>
            </a:r>
            <a:endParaRPr lang="en-US" sz="3200" dirty="0">
              <a:solidFill>
                <a:srgbClr val="006600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458200" cy="5029200"/>
          </a:xfrm>
        </p:spPr>
        <p:txBody>
          <a:bodyPr>
            <a:noAutofit/>
          </a:bodyPr>
          <a:lstStyle/>
          <a:p>
            <a:pPr marL="447675" indent="-447675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Large Accelerator Projects in Korea </a:t>
            </a:r>
          </a:p>
          <a:p>
            <a:pPr marL="447675" indent="-447675">
              <a:lnSpc>
                <a:spcPct val="150000"/>
              </a:lnSpc>
              <a:buFont typeface="Wingdings" panose="05000000000000000000" pitchFamily="2" charset="2"/>
              <a:buChar char="l"/>
            </a:pPr>
            <a:endParaRPr lang="en-US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7675" indent="-447675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Three-Year Project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“Development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of Core Safety Technology for Large Accelerator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Facility”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- Setup Safety Standard for Large Accelerator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7675" indent="-447675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Shielding Analysis Project of RISP Accelerator,  RAON 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7F162-9377-4522-BF82-B741E4081FBB}" type="slidenum">
              <a:rPr lang="en-US" smtClean="0"/>
              <a:t>3</a:t>
            </a:fld>
            <a:endParaRPr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Apr.28-30, 2014, SATIF12, Fermilab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39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42E3B-2A3E-4CB0-86E6-7FA828B5A568}" type="slidenum">
              <a:rPr lang="ko-KR" altLang="en-US" smtClean="0"/>
              <a:t>30</a:t>
            </a:fld>
            <a:endParaRPr lang="ko-KR" altLang="en-US"/>
          </a:p>
        </p:txBody>
      </p:sp>
      <p:pic>
        <p:nvPicPr>
          <p:cNvPr id="1028" name="Picture 4" descr="C:\Users\Administrator\Desktop\satif\algolit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20" y="1196752"/>
            <a:ext cx="8804659" cy="5537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Apr.28-30, 2014, SATIF12, Fermilab</a:t>
            </a:r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2399" y="76199"/>
            <a:ext cx="8786470" cy="11205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Arial Black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 smtClean="0">
                <a:solidFill>
                  <a:srgbClr val="006600"/>
                </a:solidFill>
              </a:rPr>
              <a:t>Building </a:t>
            </a:r>
            <a:r>
              <a:rPr lang="en-US" sz="2800" dirty="0">
                <a:solidFill>
                  <a:srgbClr val="006600"/>
                </a:solidFill>
              </a:rPr>
              <a:t>a FLUKA input for </a:t>
            </a:r>
            <a:r>
              <a:rPr lang="en-US" sz="2800" dirty="0" smtClean="0">
                <a:solidFill>
                  <a:srgbClr val="006600"/>
                </a:solidFill>
              </a:rPr>
              <a:t>multi-charged </a:t>
            </a:r>
            <a:r>
              <a:rPr lang="en-US" sz="2800" dirty="0">
                <a:solidFill>
                  <a:srgbClr val="006600"/>
                </a:solidFill>
              </a:rPr>
              <a:t>ions transport at </a:t>
            </a:r>
            <a:r>
              <a:rPr lang="en-US" sz="2800" dirty="0" smtClean="0">
                <a:solidFill>
                  <a:srgbClr val="006600"/>
                </a:solidFill>
              </a:rPr>
              <a:t>Magnetic </a:t>
            </a:r>
            <a:r>
              <a:rPr lang="en-US" sz="2800" dirty="0">
                <a:solidFill>
                  <a:srgbClr val="006600"/>
                </a:solidFill>
              </a:rPr>
              <a:t>and Electric </a:t>
            </a:r>
            <a:r>
              <a:rPr lang="en-US" sz="2800" dirty="0" smtClean="0">
                <a:solidFill>
                  <a:srgbClr val="006600"/>
                </a:solidFill>
              </a:rPr>
              <a:t>field</a:t>
            </a:r>
            <a:endParaRPr lang="en-US" sz="2800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14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98240" y="1435080"/>
            <a:ext cx="8640960" cy="19050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en-US" altLang="ko-K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Variables:</a:t>
            </a:r>
            <a:endParaRPr lang="en-US" altLang="ko-K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277813">
              <a:buFont typeface="+mj-lt"/>
              <a:buAutoNum type="arabicPeriod"/>
            </a:pPr>
            <a:r>
              <a:rPr lang="en-US" altLang="ko-KR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Tcharge</a:t>
            </a:r>
            <a:r>
              <a:rPr lang="en-US" altLang="ko-K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(2): </a:t>
            </a:r>
            <a:r>
              <a:rPr lang="en-US" altLang="ko-K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Actual charge of ion</a:t>
            </a:r>
          </a:p>
          <a:p>
            <a:pPr marL="457200" indent="-277813">
              <a:buFont typeface="+mj-lt"/>
              <a:buAutoNum type="arabicPeriod"/>
            </a:pPr>
            <a:r>
              <a:rPr lang="en-US" altLang="ko-KR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Tcharge</a:t>
            </a:r>
            <a:r>
              <a:rPr lang="en-US" altLang="ko-K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(1): </a:t>
            </a:r>
            <a:r>
              <a:rPr lang="en-US" altLang="ko-K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charge to which dipoles are set for transport</a:t>
            </a:r>
          </a:p>
          <a:p>
            <a:pPr marL="457200" indent="-277813">
              <a:buFont typeface="+mj-lt"/>
              <a:buAutoNum type="arabicPeriod"/>
            </a:pPr>
            <a:r>
              <a:rPr lang="en-US" altLang="ko-KR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Zfrttk</a:t>
            </a:r>
            <a:r>
              <a:rPr lang="en-US" altLang="ko-K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ko-K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effective charge (FLUKA uses an internal effective charge)</a:t>
            </a:r>
          </a:p>
          <a:p>
            <a:endParaRPr lang="en-US" altLang="ko-KR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ko-KR" sz="1200" dirty="0" smtClean="0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42E3B-2A3E-4CB0-86E6-7FA828B5A568}" type="slidenum">
              <a:rPr lang="ko-KR" altLang="en-US" smtClean="0"/>
              <a:t>31</a:t>
            </a:fld>
            <a:endParaRPr lang="ko-KR" altLang="en-US"/>
          </a:p>
        </p:txBody>
      </p:sp>
      <p:sp>
        <p:nvSpPr>
          <p:cNvPr id="5" name="Rectangle 4"/>
          <p:cNvSpPr/>
          <p:nvPr/>
        </p:nvSpPr>
        <p:spPr>
          <a:xfrm>
            <a:off x="128666" y="3340080"/>
            <a:ext cx="89916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altLang="ko-KR" sz="2400" b="1" baseline="30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Quadruples charge factor : </a:t>
            </a:r>
            <a:r>
              <a:rPr lang="en-US" altLang="ko-KR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chfact</a:t>
            </a:r>
            <a:r>
              <a:rPr lang="en-US" altLang="ko-K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 </a:t>
            </a:r>
            <a:r>
              <a:rPr lang="en-US" altLang="ko-KR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Tcharge</a:t>
            </a:r>
            <a:r>
              <a:rPr lang="en-US" altLang="ko-KR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(2)/abs(</a:t>
            </a:r>
            <a:r>
              <a:rPr lang="en-US" altLang="ko-KR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Zfrttk</a:t>
            </a:r>
            <a:r>
              <a:rPr lang="en-US" altLang="ko-KR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ko-K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Dipoles </a:t>
            </a:r>
            <a:r>
              <a:rPr lang="en-US" altLang="ko-KR" sz="2400" b="1" dirty="0">
                <a:latin typeface="Arial" panose="020B0604020202020204" pitchFamily="34" charset="0"/>
                <a:cs typeface="Arial" panose="020B0604020202020204" pitchFamily="34" charset="0"/>
              </a:rPr>
              <a:t>charge factor : </a:t>
            </a:r>
            <a:r>
              <a:rPr lang="en-US" altLang="ko-K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chfact2 = </a:t>
            </a:r>
            <a:r>
              <a:rPr lang="en-US" altLang="ko-KR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Tcharge</a:t>
            </a:r>
            <a:r>
              <a:rPr lang="en-US" altLang="ko-K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(2)/</a:t>
            </a:r>
            <a:r>
              <a:rPr lang="en-US" altLang="ko-KR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Tcharge</a:t>
            </a:r>
            <a:r>
              <a:rPr lang="en-US" altLang="ko-K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ko-KR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Apr.28-30, 2014, SATIF12, Fermilab</a:t>
            </a:r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76200"/>
            <a:ext cx="88392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Arial Black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smtClean="0">
                <a:solidFill>
                  <a:srgbClr val="006600"/>
                </a:solidFill>
              </a:rPr>
              <a:t>Implementation </a:t>
            </a:r>
            <a:r>
              <a:rPr lang="en-US" sz="3200" dirty="0">
                <a:solidFill>
                  <a:srgbClr val="006600"/>
                </a:solidFill>
              </a:rPr>
              <a:t>of </a:t>
            </a:r>
            <a:r>
              <a:rPr lang="en-US" sz="3200" dirty="0" smtClean="0">
                <a:solidFill>
                  <a:srgbClr val="006600"/>
                </a:solidFill>
              </a:rPr>
              <a:t>Charge Correction in B-field Application</a:t>
            </a:r>
            <a:endParaRPr lang="en-US" sz="3200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en-US" altLang="ko-K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Because of SRF cavities, the real momentum of charged ions are different at the different period of particle transport beam line </a:t>
            </a:r>
            <a:endParaRPr lang="en-US" altLang="ko-K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This is to compute the momentum dispersion correction to the charge and the presence of otherwise not accounted for </a:t>
            </a:r>
            <a:r>
              <a:rPr lang="en-US" altLang="ko-K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electric fields.   </a:t>
            </a:r>
            <a:endParaRPr lang="en-US" altLang="ko-K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42E3B-2A3E-4CB0-86E6-7FA828B5A568}" type="slidenum">
              <a:rPr lang="ko-KR" altLang="en-US" smtClean="0"/>
              <a:t>32</a:t>
            </a:fld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129960" y="4038600"/>
                <a:ext cx="5157758" cy="5530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400" b="1" i="1">
                          <a:latin typeface="Cambria Math"/>
                        </a:rPr>
                        <m:t>𝒑𝒄</m:t>
                      </m:r>
                      <m:r>
                        <a:rPr lang="en-US" altLang="ko-KR" sz="2400" b="1" i="1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ko-KR" sz="2400" b="1" i="1" dirty="0">
                              <a:latin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altLang="ko-KR" sz="2400" b="1" i="1" dirty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ko-KR" sz="2400" b="1" i="1" dirty="0">
                                  <a:latin typeface="Cambria Math"/>
                                </a:rPr>
                                <m:t>𝑬</m:t>
                              </m:r>
                            </m:e>
                            <m:sup>
                              <m:r>
                                <a:rPr lang="en-US" altLang="ko-KR" sz="2400" b="1" i="1" dirty="0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altLang="ko-KR" sz="2400" b="1" i="1" dirty="0">
                              <a:latin typeface="Cambria Math"/>
                              <a:ea typeface="Cambria Math"/>
                            </a:rPr>
                            <m:t>− </m:t>
                          </m:r>
                          <m:sSubSup>
                            <m:sSubSupPr>
                              <m:ctrlPr>
                                <a:rPr lang="en-US" altLang="ko-KR" sz="2400" b="1" i="1" dirty="0">
                                  <a:latin typeface="Cambria Math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en-US" altLang="ko-KR" sz="2400" b="1" i="1" dirty="0">
                                  <a:latin typeface="Cambria Math"/>
                                  <a:ea typeface="Cambria Math"/>
                                </a:rPr>
                                <m:t>𝑬</m:t>
                              </m:r>
                              <m:r>
                                <a:rPr lang="en-US" altLang="ko-KR" sz="2400" b="1" i="1" baseline="-25000" dirty="0">
                                  <a:latin typeface="Cambria Math"/>
                                  <a:ea typeface="Cambria Math"/>
                                </a:rPr>
                                <m:t>𝟎</m:t>
                              </m:r>
                            </m:e>
                            <m:sub/>
                            <m:sup>
                              <m:r>
                                <a:rPr lang="en-US" altLang="ko-KR" sz="2400" b="1" i="1" dirty="0"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p>
                          </m:sSubSup>
                        </m:e>
                      </m:rad>
                      <m:r>
                        <a:rPr lang="en-US" altLang="ko-KR" sz="2400" b="1" i="1">
                          <a:latin typeface="Cambria Math"/>
                        </a:rPr>
                        <m:t> = </m:t>
                      </m:r>
                      <m:rad>
                        <m:radPr>
                          <m:degHide m:val="on"/>
                          <m:ctrlPr>
                            <a:rPr lang="en-US" altLang="ko-KR" sz="2400" b="1" i="1" dirty="0">
                              <a:latin typeface="Cambria Math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n-US" altLang="ko-KR" sz="2400" b="1" i="1" dirty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ko-KR" sz="2400" b="1" i="1" dirty="0">
                                  <a:latin typeface="Cambria Math"/>
                                </a:rPr>
                                <m:t>𝑬</m:t>
                              </m:r>
                            </m:e>
                            <m:sub>
                              <m:r>
                                <a:rPr lang="en-US" altLang="ko-KR" sz="2400" b="1" i="1" dirty="0">
                                  <a:latin typeface="Cambria Math"/>
                                </a:rPr>
                                <m:t>𝒌</m:t>
                              </m:r>
                              <m:r>
                                <a:rPr lang="en-US" altLang="ko-KR" sz="2400" b="1" i="1" dirty="0">
                                  <a:latin typeface="Cambria Math"/>
                                </a:rPr>
                                <m:t> 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ko-KR" sz="2400" b="1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ko-KR" sz="2400" b="1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2400" b="1" i="1">
                                      <a:latin typeface="Cambria Math"/>
                                    </a:rPr>
                                    <m:t>𝑬</m:t>
                                  </m:r>
                                </m:e>
                                <m:sub>
                                  <m:r>
                                    <a:rPr lang="en-US" altLang="ko-KR" sz="2400" b="1" i="1">
                                      <a:latin typeface="Cambria Math"/>
                                    </a:rPr>
                                    <m:t>𝒌</m:t>
                                  </m:r>
                                </m:sub>
                              </m:sSub>
                              <m:r>
                                <a:rPr lang="en-US" altLang="ko-KR" sz="2400" b="1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altLang="ko-KR" sz="2400" b="1" i="1">
                                  <a:latin typeface="Cambria Math"/>
                                </a:rPr>
                                <m:t>𝟐</m:t>
                              </m:r>
                              <m:sSub>
                                <m:sSubPr>
                                  <m:ctrlPr>
                                    <a:rPr lang="en-US" altLang="ko-KR" sz="2400" b="1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2400" b="1" i="1">
                                      <a:latin typeface="Cambria Math"/>
                                    </a:rPr>
                                    <m:t>𝑬</m:t>
                                  </m:r>
                                </m:e>
                                <m:sub>
                                  <m:r>
                                    <a:rPr lang="en-US" altLang="ko-KR" sz="2400" b="1" i="1">
                                      <a:latin typeface="Cambria Math"/>
                                    </a:rPr>
                                    <m:t>𝟎</m:t>
                                  </m:r>
                                </m:sub>
                              </m:sSub>
                            </m:e>
                          </m:d>
                        </m:e>
                      </m:rad>
                    </m:oMath>
                  </m:oMathPara>
                </a14:m>
                <a:endParaRPr lang="en-US" altLang="ko-KR" b="1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9960" y="4038600"/>
                <a:ext cx="5157758" cy="55303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645826" y="4817049"/>
            <a:ext cx="674557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Depend on magnet positions,</a:t>
            </a:r>
          </a:p>
          <a:p>
            <a:r>
              <a:rPr lang="en-US" altLang="ko-KR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Correction factors will be applied</a:t>
            </a:r>
          </a:p>
          <a:p>
            <a:r>
              <a:rPr lang="en-US" altLang="ko-K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ko-KR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Apr.28-30, 2014, SATIF12, Fermilab</a:t>
            </a:r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52400" y="76200"/>
            <a:ext cx="76200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Arial Black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smtClean="0">
                <a:solidFill>
                  <a:srgbClr val="006600"/>
                </a:solidFill>
              </a:rPr>
              <a:t>Implementation </a:t>
            </a:r>
            <a:r>
              <a:rPr lang="en-US" sz="3200" dirty="0">
                <a:solidFill>
                  <a:srgbClr val="006600"/>
                </a:solidFill>
              </a:rPr>
              <a:t>of momentum </a:t>
            </a:r>
            <a:r>
              <a:rPr lang="en-US" sz="3200" dirty="0" smtClean="0">
                <a:solidFill>
                  <a:srgbClr val="006600"/>
                </a:solidFill>
              </a:rPr>
              <a:t>correction for Cavity Effects in B-field application</a:t>
            </a:r>
            <a:endParaRPr lang="en-US" sz="3200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73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07504" y="908720"/>
            <a:ext cx="8928992" cy="5472608"/>
          </a:xfrm>
        </p:spPr>
        <p:txBody>
          <a:bodyPr>
            <a:normAutofit/>
          </a:bodyPr>
          <a:lstStyle/>
          <a:p>
            <a:endParaRPr lang="en-US" altLang="ko-KR" sz="2400" dirty="0" smtClean="0"/>
          </a:p>
          <a:p>
            <a:endParaRPr lang="en-US" altLang="ko-KR" sz="1200" dirty="0" smtClean="0"/>
          </a:p>
          <a:p>
            <a:endParaRPr lang="en-US" altLang="ko-KR" sz="1200" dirty="0" smtClean="0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42E3B-2A3E-4CB0-86E6-7FA828B5A568}" type="slidenum">
              <a:rPr lang="ko-KR" altLang="en-US" smtClean="0"/>
              <a:t>33</a:t>
            </a:fld>
            <a:endParaRPr lang="ko-KR" altLang="en-US"/>
          </a:p>
        </p:txBody>
      </p:sp>
      <p:pic>
        <p:nvPicPr>
          <p:cNvPr id="13" name="그림 12" descr="C:\Users\Leila\Desktop\2014\geometryshap\geo2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600200"/>
            <a:ext cx="6934200" cy="527403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" name="Group 7"/>
          <p:cNvGrpSpPr/>
          <p:nvPr/>
        </p:nvGrpSpPr>
        <p:grpSpPr>
          <a:xfrm>
            <a:off x="4067944" y="2415741"/>
            <a:ext cx="2360401" cy="2471370"/>
            <a:chOff x="4067944" y="2415741"/>
            <a:chExt cx="2360401" cy="2471370"/>
          </a:xfrm>
        </p:grpSpPr>
        <p:sp>
          <p:nvSpPr>
            <p:cNvPr id="14" name="TextBox 13"/>
            <p:cNvSpPr txBox="1"/>
            <p:nvPr/>
          </p:nvSpPr>
          <p:spPr>
            <a:xfrm>
              <a:off x="4067944" y="4640890"/>
              <a:ext cx="158417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First accelerating stage</a:t>
              </a:r>
              <a:endParaRPr lang="ko-KR" alt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 rot="16200000">
              <a:off x="5371115" y="3226750"/>
              <a:ext cx="186823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00" b="1" dirty="0" smtClean="0"/>
                <a:t>Second accelerating stage</a:t>
              </a:r>
              <a:endParaRPr lang="ko-KR" altLang="en-US" sz="1000" b="1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47712" y="1318535"/>
            <a:ext cx="536039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238</a:t>
            </a:r>
            <a:r>
              <a:rPr lang="en-US" altLang="ko-KR" sz="2400" b="1" dirty="0">
                <a:latin typeface="Arial" panose="020B0604020202020204" pitchFamily="34" charset="0"/>
                <a:cs typeface="Arial" panose="020B0604020202020204" pitchFamily="34" charset="0"/>
              </a:rPr>
              <a:t>U </a:t>
            </a:r>
            <a:r>
              <a:rPr lang="en-US" altLang="ko-K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ion </a:t>
            </a:r>
            <a:r>
              <a:rPr lang="en-US" altLang="ko-KR" sz="2400" b="1" dirty="0">
                <a:latin typeface="Arial" panose="020B0604020202020204" pitchFamily="34" charset="0"/>
                <a:cs typeface="Arial" panose="020B0604020202020204" pitchFamily="34" charset="0"/>
              </a:rPr>
              <a:t>energy along the Beam </a:t>
            </a:r>
            <a:r>
              <a:rPr lang="en-US" altLang="ko-K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line  </a:t>
            </a:r>
          </a:p>
          <a:p>
            <a:r>
              <a:rPr lang="en-US" altLang="ko-K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Before the first cell of cavities : 18.5 MeV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Between two cell cavities: 19.3 MeV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After second set of cavities : 19.7 MeV</a:t>
            </a:r>
          </a:p>
          <a:p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Apr.28-30, 2014, SATIF12, Fermilab</a:t>
            </a:r>
            <a:endParaRPr lang="en-US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52400" y="76200"/>
            <a:ext cx="76200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Arial Black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smtClean="0">
                <a:solidFill>
                  <a:srgbClr val="006600"/>
                </a:solidFill>
              </a:rPr>
              <a:t>Implementation </a:t>
            </a:r>
            <a:r>
              <a:rPr lang="en-US" sz="3200" dirty="0">
                <a:solidFill>
                  <a:srgbClr val="006600"/>
                </a:solidFill>
              </a:rPr>
              <a:t>of momentum </a:t>
            </a:r>
            <a:r>
              <a:rPr lang="en-US" sz="3200" dirty="0" smtClean="0">
                <a:solidFill>
                  <a:srgbClr val="006600"/>
                </a:solidFill>
              </a:rPr>
              <a:t>correction</a:t>
            </a:r>
            <a:endParaRPr lang="en-US" sz="3200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34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42E3B-2A3E-4CB0-86E6-7FA828B5A568}" type="slidenum">
              <a:rPr lang="ko-KR" altLang="en-US" smtClean="0"/>
              <a:t>34</a:t>
            </a:fld>
            <a:endParaRPr lang="ko-KR" altLang="en-US"/>
          </a:p>
        </p:txBody>
      </p:sp>
      <p:grpSp>
        <p:nvGrpSpPr>
          <p:cNvPr id="3" name="Group 2"/>
          <p:cNvGrpSpPr/>
          <p:nvPr/>
        </p:nvGrpSpPr>
        <p:grpSpPr>
          <a:xfrm>
            <a:off x="164062" y="947962"/>
            <a:ext cx="4551953" cy="2985094"/>
            <a:chOff x="-11732" y="1174590"/>
            <a:chExt cx="4869134" cy="3404191"/>
          </a:xfrm>
        </p:grpSpPr>
        <p:sp>
          <p:nvSpPr>
            <p:cNvPr id="9" name="TextBox 8"/>
            <p:cNvSpPr txBox="1"/>
            <p:nvPr/>
          </p:nvSpPr>
          <p:spPr>
            <a:xfrm>
              <a:off x="96837" y="1174590"/>
              <a:ext cx="4760565" cy="3860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LISE ++: </a:t>
              </a:r>
              <a:r>
                <a:rPr lang="en-US" altLang="ko-KR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Charge distribution of </a:t>
              </a:r>
              <a:r>
                <a:rPr lang="en-US" altLang="ko-KR" sz="1200" baseline="30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238</a:t>
              </a:r>
              <a:r>
                <a:rPr lang="en-US" altLang="ko-KR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U ion after stripper </a:t>
              </a:r>
              <a:endParaRPr lang="ko-KR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053" name="Picture 5" descr="C:\Users\Administrator\Desktop\satif\angle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1732" y="1550318"/>
              <a:ext cx="3965437" cy="30284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Group 10"/>
          <p:cNvGrpSpPr/>
          <p:nvPr/>
        </p:nvGrpSpPr>
        <p:grpSpPr>
          <a:xfrm>
            <a:off x="4067944" y="3398898"/>
            <a:ext cx="4968552" cy="3438442"/>
            <a:chOff x="4067944" y="3398898"/>
            <a:chExt cx="5112568" cy="3438442"/>
          </a:xfrm>
        </p:grpSpPr>
        <p:sp>
          <p:nvSpPr>
            <p:cNvPr id="8" name="TextBox 7"/>
            <p:cNvSpPr txBox="1"/>
            <p:nvPr/>
          </p:nvSpPr>
          <p:spPr>
            <a:xfrm>
              <a:off x="4067944" y="3398898"/>
              <a:ext cx="51125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FLUKA:</a:t>
              </a:r>
              <a:r>
                <a:rPr lang="en-US" altLang="ko-KR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ko-KR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Angular spectrum of </a:t>
              </a:r>
              <a:r>
                <a:rPr lang="en-US" altLang="ko-KR" sz="1200" baseline="30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238</a:t>
              </a:r>
              <a:r>
                <a:rPr lang="en-US" altLang="ko-KR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U ions at the exit of the 1.3 </a:t>
              </a:r>
              <a:r>
                <a:rPr lang="el-GR" altLang="ko-KR" sz="1200" dirty="0" smtClean="0">
                  <a:latin typeface="Times New Roman"/>
                  <a:cs typeface="Times New Roman"/>
                </a:rPr>
                <a:t>μ</a:t>
              </a:r>
              <a:r>
                <a:rPr lang="en-US" altLang="ko-KR" sz="1200" dirty="0" smtClean="0">
                  <a:latin typeface="Times New Roman"/>
                  <a:cs typeface="Times New Roman"/>
                </a:rPr>
                <a:t>m stripper</a:t>
              </a:r>
              <a:endParaRPr lang="ko-KR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056" name="Picture 8" descr="C:\Users\Administrator\Desktop\satif\angle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5218" y="3717032"/>
              <a:ext cx="4669270" cy="31203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57" name="Picture 9" descr="C:\Users\Administrator\Desktop\satif\angle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2" y="3969247"/>
            <a:ext cx="4118216" cy="2850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2805837374"/>
              </p:ext>
            </p:extLst>
          </p:nvPr>
        </p:nvGraphicFramePr>
        <p:xfrm>
          <a:off x="4427984" y="1381944"/>
          <a:ext cx="3888432" cy="19861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Apr.28-30, 2014, SATIF12, Fermilab</a:t>
            </a:r>
            <a:endParaRPr lang="en-US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" y="1249"/>
            <a:ext cx="8826556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Arial Black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smtClean="0">
                <a:solidFill>
                  <a:srgbClr val="006600"/>
                </a:solidFill>
              </a:rPr>
              <a:t>In FLUKA, define </a:t>
            </a:r>
            <a:r>
              <a:rPr lang="en-US" sz="3200" dirty="0">
                <a:solidFill>
                  <a:srgbClr val="006600"/>
                </a:solidFill>
              </a:rPr>
              <a:t>actual </a:t>
            </a:r>
            <a:r>
              <a:rPr lang="en-US" sz="3200" dirty="0" smtClean="0">
                <a:solidFill>
                  <a:srgbClr val="006600"/>
                </a:solidFill>
              </a:rPr>
              <a:t>multi-charged Ions  obtained </a:t>
            </a:r>
            <a:r>
              <a:rPr lang="en-US" sz="3200" dirty="0">
                <a:solidFill>
                  <a:srgbClr val="006600"/>
                </a:solidFill>
              </a:rPr>
              <a:t>using </a:t>
            </a:r>
            <a:r>
              <a:rPr lang="en-US" sz="3200" dirty="0" smtClean="0">
                <a:solidFill>
                  <a:srgbClr val="006600"/>
                </a:solidFill>
              </a:rPr>
              <a:t>LISE++ </a:t>
            </a:r>
            <a:endParaRPr lang="en-US" sz="3200" dirty="0">
              <a:solidFill>
                <a:srgbClr val="0066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00800" y="991849"/>
            <a:ext cx="2635696" cy="95638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ko-K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Using </a:t>
            </a:r>
            <a:r>
              <a:rPr lang="en-US" altLang="ko-KR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Mgdraw.f</a:t>
            </a:r>
            <a:r>
              <a:rPr lang="en-US" altLang="ko-K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subroutine</a:t>
            </a:r>
            <a:endParaRPr lang="ko-KR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086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524000" y="5486400"/>
            <a:ext cx="28194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Without charge correction and momentum correction</a:t>
            </a:r>
            <a:endParaRPr lang="ko-KR" altLang="en-US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42E3B-2A3E-4CB0-86E6-7FA828B5A568}" type="slidenum">
              <a:rPr lang="ko-KR" altLang="en-US" smtClean="0"/>
              <a:t>35</a:t>
            </a:fld>
            <a:endParaRPr lang="ko-KR" altLang="en-US"/>
          </a:p>
        </p:txBody>
      </p:sp>
      <p:sp>
        <p:nvSpPr>
          <p:cNvPr id="5" name="Title 4"/>
          <p:cNvSpPr txBox="1">
            <a:spLocks noGrp="1"/>
          </p:cNvSpPr>
          <p:nvPr>
            <p:ph type="title"/>
          </p:nvPr>
        </p:nvSpPr>
        <p:spPr>
          <a:xfrm>
            <a:off x="-30832" y="-26233"/>
            <a:ext cx="87484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 smtClean="0">
                <a:solidFill>
                  <a:srgbClr val="006600"/>
                </a:solidFill>
                <a:cs typeface="Arial" panose="020B0604020202020204" pitchFamily="34" charset="0"/>
              </a:rPr>
              <a:t>Dose rate equivalent (</a:t>
            </a:r>
            <a:r>
              <a:rPr lang="el-GR" sz="2800" dirty="0" smtClean="0">
                <a:solidFill>
                  <a:srgbClr val="006600"/>
                </a:solidFill>
                <a:cs typeface="Arial" panose="020B0604020202020204" pitchFamily="34" charset="0"/>
              </a:rPr>
              <a:t>μ</a:t>
            </a:r>
            <a:r>
              <a:rPr lang="en-US" sz="2800" dirty="0" err="1" smtClean="0">
                <a:solidFill>
                  <a:srgbClr val="006600"/>
                </a:solidFill>
                <a:cs typeface="Arial" panose="020B0604020202020204" pitchFamily="34" charset="0"/>
              </a:rPr>
              <a:t>Sv</a:t>
            </a:r>
            <a:r>
              <a:rPr lang="en-US" sz="2800" dirty="0" smtClean="0">
                <a:solidFill>
                  <a:srgbClr val="006600"/>
                </a:solidFill>
                <a:cs typeface="Arial" panose="020B0604020202020204" pitchFamily="34" charset="0"/>
              </a:rPr>
              <a:t>/h) for 9.5 p</a:t>
            </a:r>
            <a:r>
              <a:rPr lang="el-GR" sz="2800" dirty="0" smtClean="0">
                <a:solidFill>
                  <a:srgbClr val="006600"/>
                </a:solidFill>
                <a:cs typeface="Arial" panose="020B0604020202020204" pitchFamily="34" charset="0"/>
              </a:rPr>
              <a:t>μ</a:t>
            </a:r>
            <a:r>
              <a:rPr lang="en-US" sz="2800" dirty="0" smtClean="0">
                <a:solidFill>
                  <a:srgbClr val="006600"/>
                </a:solidFill>
                <a:cs typeface="Arial" panose="020B0604020202020204" pitchFamily="34" charset="0"/>
              </a:rPr>
              <a:t>A of </a:t>
            </a:r>
            <a:r>
              <a:rPr lang="en-US" sz="2800" baseline="30000" dirty="0" smtClean="0">
                <a:solidFill>
                  <a:srgbClr val="006600"/>
                </a:solidFill>
                <a:cs typeface="Arial" panose="020B0604020202020204" pitchFamily="34" charset="0"/>
              </a:rPr>
              <a:t>238</a:t>
            </a:r>
            <a:r>
              <a:rPr lang="en-US" sz="2800" dirty="0" smtClean="0">
                <a:solidFill>
                  <a:srgbClr val="006600"/>
                </a:solidFill>
                <a:cs typeface="Arial" panose="020B0604020202020204" pitchFamily="34" charset="0"/>
              </a:rPr>
              <a:t>U</a:t>
            </a:r>
            <a:r>
              <a:rPr lang="en-US" sz="2800" baseline="30000" dirty="0" smtClean="0">
                <a:solidFill>
                  <a:srgbClr val="006600"/>
                </a:solidFill>
                <a:cs typeface="Arial" panose="020B0604020202020204" pitchFamily="34" charset="0"/>
              </a:rPr>
              <a:t>33+,34+</a:t>
            </a:r>
            <a:r>
              <a:rPr lang="en-US" sz="2800" dirty="0" smtClean="0">
                <a:solidFill>
                  <a:srgbClr val="006600"/>
                </a:solidFill>
                <a:cs typeface="Arial" panose="020B0604020202020204" pitchFamily="34" charset="0"/>
              </a:rPr>
              <a:t> through a 1.3 </a:t>
            </a:r>
            <a:r>
              <a:rPr lang="el-GR" sz="2800" dirty="0" smtClean="0">
                <a:solidFill>
                  <a:srgbClr val="006600"/>
                </a:solidFill>
                <a:cs typeface="Arial" panose="020B0604020202020204" pitchFamily="34" charset="0"/>
              </a:rPr>
              <a:t>μ</a:t>
            </a:r>
            <a:r>
              <a:rPr lang="en-US" sz="2800" dirty="0" smtClean="0">
                <a:solidFill>
                  <a:srgbClr val="006600"/>
                </a:solidFill>
                <a:cs typeface="Arial" panose="020B0604020202020204" pitchFamily="34" charset="0"/>
              </a:rPr>
              <a:t>m carbon stripper </a:t>
            </a:r>
            <a:endParaRPr lang="en-US" sz="2800" dirty="0">
              <a:solidFill>
                <a:srgbClr val="006600"/>
              </a:solidFill>
              <a:cs typeface="Arial" panose="020B0604020202020204" pitchFamily="34" charset="0"/>
            </a:endParaRPr>
          </a:p>
        </p:txBody>
      </p:sp>
      <p:pic>
        <p:nvPicPr>
          <p:cNvPr id="1028" name="Picture 4" descr="C:\Users\Administrator\Desktop\satif\nono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87" b="1782"/>
          <a:stretch/>
        </p:blipFill>
        <p:spPr bwMode="auto">
          <a:xfrm>
            <a:off x="3649831" y="3581400"/>
            <a:ext cx="5494169" cy="331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istrator\Desktop\satif\coco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5" b="1591"/>
          <a:stretch/>
        </p:blipFill>
        <p:spPr bwMode="auto">
          <a:xfrm>
            <a:off x="-1" y="1066800"/>
            <a:ext cx="5362401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Apr.28-30, 2014, SATIF12, Fermilab</a:t>
            </a:r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588696" y="1435571"/>
            <a:ext cx="28194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charge correction and momentum correction</a:t>
            </a:r>
            <a:endParaRPr lang="ko-KR" alt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47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42E3B-2A3E-4CB0-86E6-7FA828B5A568}" type="slidenum">
              <a:rPr lang="ko-KR" altLang="en-US" smtClean="0"/>
              <a:t>36</a:t>
            </a:fld>
            <a:endParaRPr lang="ko-KR" altLang="en-US"/>
          </a:p>
        </p:txBody>
      </p:sp>
      <p:pic>
        <p:nvPicPr>
          <p:cNvPr id="2051" name="Picture 3" descr="C:\Users\Administrator\Desktop\satif\cono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44" b="1400"/>
          <a:stretch/>
        </p:blipFill>
        <p:spPr bwMode="auto">
          <a:xfrm>
            <a:off x="3671511" y="3505200"/>
            <a:ext cx="5522015" cy="3338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Apr.28-30, 2014, SATIF12, Fermilab</a:t>
            </a:r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270520" y="1565248"/>
            <a:ext cx="32004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Without charge correction </a:t>
            </a:r>
          </a:p>
          <a:p>
            <a:r>
              <a:rPr lang="en-US" altLang="ko-K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momentum correction</a:t>
            </a:r>
            <a:endParaRPr lang="ko-KR" alt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6585" y="5410199"/>
            <a:ext cx="357492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momentum correction</a:t>
            </a:r>
            <a:endParaRPr lang="ko-KR" alt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ko-KR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Without momentum correction </a:t>
            </a:r>
          </a:p>
        </p:txBody>
      </p:sp>
      <p:sp>
        <p:nvSpPr>
          <p:cNvPr id="14" name="Title 4"/>
          <p:cNvSpPr txBox="1">
            <a:spLocks noGrp="1"/>
          </p:cNvSpPr>
          <p:nvPr>
            <p:ph type="title"/>
          </p:nvPr>
        </p:nvSpPr>
        <p:spPr>
          <a:xfrm>
            <a:off x="-30832" y="-26233"/>
            <a:ext cx="87484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 smtClean="0">
                <a:solidFill>
                  <a:srgbClr val="006600"/>
                </a:solidFill>
                <a:cs typeface="Arial" panose="020B0604020202020204" pitchFamily="34" charset="0"/>
              </a:rPr>
              <a:t>Dose rate equivalent (</a:t>
            </a:r>
            <a:r>
              <a:rPr lang="el-GR" sz="2800" dirty="0" smtClean="0">
                <a:solidFill>
                  <a:srgbClr val="006600"/>
                </a:solidFill>
                <a:cs typeface="Arial" panose="020B0604020202020204" pitchFamily="34" charset="0"/>
              </a:rPr>
              <a:t>μ</a:t>
            </a:r>
            <a:r>
              <a:rPr lang="en-US" sz="2800" dirty="0" err="1" smtClean="0">
                <a:solidFill>
                  <a:srgbClr val="006600"/>
                </a:solidFill>
                <a:cs typeface="Arial" panose="020B0604020202020204" pitchFamily="34" charset="0"/>
              </a:rPr>
              <a:t>Sv</a:t>
            </a:r>
            <a:r>
              <a:rPr lang="en-US" sz="2800" dirty="0" smtClean="0">
                <a:solidFill>
                  <a:srgbClr val="006600"/>
                </a:solidFill>
                <a:cs typeface="Arial" panose="020B0604020202020204" pitchFamily="34" charset="0"/>
              </a:rPr>
              <a:t>/h) for 9.5 p</a:t>
            </a:r>
            <a:r>
              <a:rPr lang="el-GR" sz="2800" dirty="0" smtClean="0">
                <a:solidFill>
                  <a:srgbClr val="006600"/>
                </a:solidFill>
                <a:cs typeface="Arial" panose="020B0604020202020204" pitchFamily="34" charset="0"/>
              </a:rPr>
              <a:t>μ</a:t>
            </a:r>
            <a:r>
              <a:rPr lang="en-US" sz="2800" dirty="0" smtClean="0">
                <a:solidFill>
                  <a:srgbClr val="006600"/>
                </a:solidFill>
                <a:cs typeface="Arial" panose="020B0604020202020204" pitchFamily="34" charset="0"/>
              </a:rPr>
              <a:t>A of </a:t>
            </a:r>
            <a:r>
              <a:rPr lang="en-US" sz="2800" baseline="30000" dirty="0" smtClean="0">
                <a:solidFill>
                  <a:srgbClr val="006600"/>
                </a:solidFill>
                <a:cs typeface="Arial" panose="020B0604020202020204" pitchFamily="34" charset="0"/>
              </a:rPr>
              <a:t>238</a:t>
            </a:r>
            <a:r>
              <a:rPr lang="en-US" sz="2800" dirty="0" smtClean="0">
                <a:solidFill>
                  <a:srgbClr val="006600"/>
                </a:solidFill>
                <a:cs typeface="Arial" panose="020B0604020202020204" pitchFamily="34" charset="0"/>
              </a:rPr>
              <a:t>U</a:t>
            </a:r>
            <a:r>
              <a:rPr lang="en-US" sz="2800" baseline="30000" dirty="0" smtClean="0">
                <a:solidFill>
                  <a:srgbClr val="006600"/>
                </a:solidFill>
                <a:cs typeface="Arial" panose="020B0604020202020204" pitchFamily="34" charset="0"/>
              </a:rPr>
              <a:t>33+,34+</a:t>
            </a:r>
            <a:r>
              <a:rPr lang="en-US" sz="2800" dirty="0" smtClean="0">
                <a:solidFill>
                  <a:srgbClr val="006600"/>
                </a:solidFill>
                <a:cs typeface="Arial" panose="020B0604020202020204" pitchFamily="34" charset="0"/>
              </a:rPr>
              <a:t> through a 1.3 </a:t>
            </a:r>
            <a:r>
              <a:rPr lang="el-GR" sz="2800" dirty="0" smtClean="0">
                <a:solidFill>
                  <a:srgbClr val="006600"/>
                </a:solidFill>
                <a:cs typeface="Arial" panose="020B0604020202020204" pitchFamily="34" charset="0"/>
              </a:rPr>
              <a:t>μ</a:t>
            </a:r>
            <a:r>
              <a:rPr lang="en-US" sz="2800" dirty="0" smtClean="0">
                <a:solidFill>
                  <a:srgbClr val="006600"/>
                </a:solidFill>
                <a:cs typeface="Arial" panose="020B0604020202020204" pitchFamily="34" charset="0"/>
              </a:rPr>
              <a:t>m carbon stripper </a:t>
            </a:r>
            <a:endParaRPr lang="en-US" sz="2800" dirty="0">
              <a:solidFill>
                <a:srgbClr val="006600"/>
              </a:solidFill>
              <a:cs typeface="Arial" panose="020B0604020202020204" pitchFamily="34" charset="0"/>
            </a:endParaRPr>
          </a:p>
        </p:txBody>
      </p:sp>
      <p:pic>
        <p:nvPicPr>
          <p:cNvPr id="2050" name="Picture 2" descr="C:\Users\Administrator\Desktop\satif\noco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86" b="1983"/>
          <a:stretch/>
        </p:blipFill>
        <p:spPr bwMode="auto">
          <a:xfrm>
            <a:off x="-1" y="1066800"/>
            <a:ext cx="5270521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299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42E3B-2A3E-4CB0-86E6-7FA828B5A568}" type="slidenum">
              <a:rPr lang="ko-KR" altLang="en-US" smtClean="0"/>
              <a:t>37</a:t>
            </a:fld>
            <a:endParaRPr lang="ko-KR" altLang="en-US"/>
          </a:p>
        </p:txBody>
      </p:sp>
      <p:grpSp>
        <p:nvGrpSpPr>
          <p:cNvPr id="16" name="Group 15"/>
          <p:cNvGrpSpPr/>
          <p:nvPr/>
        </p:nvGrpSpPr>
        <p:grpSpPr>
          <a:xfrm>
            <a:off x="4488669" y="3953263"/>
            <a:ext cx="4572000" cy="2783625"/>
            <a:chOff x="4517244" y="3544010"/>
            <a:chExt cx="4595502" cy="3143709"/>
          </a:xfrm>
        </p:grpSpPr>
        <p:pic>
          <p:nvPicPr>
            <p:cNvPr id="1028" name="Picture 4" descr="C:\Users\Administrator\Desktop\satif\nono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7244" y="3608809"/>
              <a:ext cx="4595502" cy="30789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/>
            <p:cNvSpPr txBox="1"/>
            <p:nvPr/>
          </p:nvSpPr>
          <p:spPr>
            <a:xfrm>
              <a:off x="4677507" y="3544010"/>
              <a:ext cx="4070957" cy="34759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Without</a:t>
              </a:r>
              <a:r>
                <a:rPr lang="en-US" altLang="ko-KR" sz="14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charge correction and momentum correction</a:t>
              </a:r>
              <a:endParaRPr lang="ko-KR" altLang="en-US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498194" y="1027778"/>
            <a:ext cx="4595502" cy="2776271"/>
            <a:chOff x="82005" y="1150985"/>
            <a:chExt cx="4595502" cy="3155161"/>
          </a:xfrm>
        </p:grpSpPr>
        <p:pic>
          <p:nvPicPr>
            <p:cNvPr id="1027" name="Picture 3" descr="C:\Users\Administrator\Desktop\satif\coco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005" y="1196752"/>
              <a:ext cx="4595502" cy="31093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353802" y="1150985"/>
              <a:ext cx="4070957" cy="34978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With</a:t>
              </a:r>
              <a:r>
                <a:rPr lang="en-US" altLang="ko-KR" sz="14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charge correction </a:t>
              </a:r>
              <a:r>
                <a:rPr lang="en-US" altLang="ko-KR" sz="1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and</a:t>
              </a:r>
              <a:r>
                <a:rPr lang="en-US" altLang="ko-KR" sz="14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momentum correction</a:t>
              </a:r>
              <a:endParaRPr lang="ko-KR" altLang="en-US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4448" y="3952800"/>
            <a:ext cx="4572000" cy="2736000"/>
            <a:chOff x="4355976" y="3582588"/>
            <a:chExt cx="4610744" cy="3133725"/>
          </a:xfrm>
        </p:grpSpPr>
        <p:pic>
          <p:nvPicPr>
            <p:cNvPr id="11" name="Picture 3" descr="C:\Users\Administrator\Desktop\satif\cono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5976" y="3645024"/>
              <a:ext cx="4610744" cy="30712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4472497" y="3582588"/>
              <a:ext cx="4368488" cy="35251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With</a:t>
              </a:r>
              <a:r>
                <a:rPr lang="en-US" altLang="ko-KR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charge correction </a:t>
              </a:r>
              <a:r>
                <a:rPr lang="en-US" altLang="ko-KR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without</a:t>
              </a:r>
              <a:r>
                <a:rPr lang="en-US" altLang="ko-KR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momentum correction</a:t>
              </a:r>
              <a:endParaRPr lang="ko-KR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4450" y="1001374"/>
            <a:ext cx="4572000" cy="2736000"/>
            <a:chOff x="107504" y="1096169"/>
            <a:chExt cx="4565018" cy="2643650"/>
          </a:xfrm>
        </p:grpSpPr>
        <p:pic>
          <p:nvPicPr>
            <p:cNvPr id="14" name="Picture 2" descr="C:\Users\Administrator\Desktop\satif\noco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1196752"/>
              <a:ext cx="4565018" cy="25430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189037" y="1096169"/>
              <a:ext cx="4483485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Without</a:t>
              </a:r>
              <a:r>
                <a:rPr lang="en-US" altLang="ko-KR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charge correction </a:t>
              </a:r>
              <a:r>
                <a:rPr lang="en-US" altLang="ko-KR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with</a:t>
              </a:r>
              <a:r>
                <a:rPr lang="en-US" altLang="ko-KR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momentum correction</a:t>
              </a:r>
              <a:endParaRPr lang="ko-KR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Apr.28-30, 2014, SATIF12, Fermilab</a:t>
            </a:r>
            <a:endParaRPr lang="en-US"/>
          </a:p>
        </p:txBody>
      </p:sp>
      <p:sp>
        <p:nvSpPr>
          <p:cNvPr id="18" name="Title 4"/>
          <p:cNvSpPr txBox="1">
            <a:spLocks noGrp="1"/>
          </p:cNvSpPr>
          <p:nvPr>
            <p:ph type="title"/>
          </p:nvPr>
        </p:nvSpPr>
        <p:spPr>
          <a:xfrm>
            <a:off x="-30832" y="-26233"/>
            <a:ext cx="87484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 smtClean="0">
                <a:solidFill>
                  <a:srgbClr val="006600"/>
                </a:solidFill>
                <a:cs typeface="Arial" panose="020B0604020202020204" pitchFamily="34" charset="0"/>
              </a:rPr>
              <a:t>Dose rate equivalent (</a:t>
            </a:r>
            <a:r>
              <a:rPr lang="el-GR" sz="2800" dirty="0" smtClean="0">
                <a:solidFill>
                  <a:srgbClr val="006600"/>
                </a:solidFill>
                <a:cs typeface="Arial" panose="020B0604020202020204" pitchFamily="34" charset="0"/>
              </a:rPr>
              <a:t>μ</a:t>
            </a:r>
            <a:r>
              <a:rPr lang="en-US" sz="2800" dirty="0" err="1" smtClean="0">
                <a:solidFill>
                  <a:srgbClr val="006600"/>
                </a:solidFill>
                <a:cs typeface="Arial" panose="020B0604020202020204" pitchFamily="34" charset="0"/>
              </a:rPr>
              <a:t>Sv</a:t>
            </a:r>
            <a:r>
              <a:rPr lang="en-US" sz="2800" dirty="0" smtClean="0">
                <a:solidFill>
                  <a:srgbClr val="006600"/>
                </a:solidFill>
                <a:cs typeface="Arial" panose="020B0604020202020204" pitchFamily="34" charset="0"/>
              </a:rPr>
              <a:t>/h) for 9.5 p</a:t>
            </a:r>
            <a:r>
              <a:rPr lang="el-GR" sz="2800" dirty="0" smtClean="0">
                <a:solidFill>
                  <a:srgbClr val="006600"/>
                </a:solidFill>
                <a:cs typeface="Arial" panose="020B0604020202020204" pitchFamily="34" charset="0"/>
              </a:rPr>
              <a:t>μ</a:t>
            </a:r>
            <a:r>
              <a:rPr lang="en-US" sz="2800" dirty="0" smtClean="0">
                <a:solidFill>
                  <a:srgbClr val="006600"/>
                </a:solidFill>
                <a:cs typeface="Arial" panose="020B0604020202020204" pitchFamily="34" charset="0"/>
              </a:rPr>
              <a:t>A of </a:t>
            </a:r>
            <a:r>
              <a:rPr lang="en-US" sz="2800" baseline="30000" dirty="0" smtClean="0">
                <a:solidFill>
                  <a:srgbClr val="006600"/>
                </a:solidFill>
                <a:cs typeface="Arial" panose="020B0604020202020204" pitchFamily="34" charset="0"/>
              </a:rPr>
              <a:t>238</a:t>
            </a:r>
            <a:r>
              <a:rPr lang="en-US" sz="2800" dirty="0" smtClean="0">
                <a:solidFill>
                  <a:srgbClr val="006600"/>
                </a:solidFill>
                <a:cs typeface="Arial" panose="020B0604020202020204" pitchFamily="34" charset="0"/>
              </a:rPr>
              <a:t>U</a:t>
            </a:r>
            <a:r>
              <a:rPr lang="en-US" sz="2800" baseline="30000" dirty="0" smtClean="0">
                <a:solidFill>
                  <a:srgbClr val="006600"/>
                </a:solidFill>
                <a:cs typeface="Arial" panose="020B0604020202020204" pitchFamily="34" charset="0"/>
              </a:rPr>
              <a:t>33+,34+</a:t>
            </a:r>
            <a:r>
              <a:rPr lang="en-US" sz="2800" dirty="0" smtClean="0">
                <a:solidFill>
                  <a:srgbClr val="006600"/>
                </a:solidFill>
                <a:cs typeface="Arial" panose="020B0604020202020204" pitchFamily="34" charset="0"/>
              </a:rPr>
              <a:t> through a 1.3 </a:t>
            </a:r>
            <a:r>
              <a:rPr lang="el-GR" sz="2800" dirty="0" smtClean="0">
                <a:solidFill>
                  <a:srgbClr val="006600"/>
                </a:solidFill>
                <a:cs typeface="Arial" panose="020B0604020202020204" pitchFamily="34" charset="0"/>
              </a:rPr>
              <a:t>μ</a:t>
            </a:r>
            <a:r>
              <a:rPr lang="en-US" sz="2800" dirty="0" smtClean="0">
                <a:solidFill>
                  <a:srgbClr val="006600"/>
                </a:solidFill>
                <a:cs typeface="Arial" panose="020B0604020202020204" pitchFamily="34" charset="0"/>
              </a:rPr>
              <a:t>m carbon stripper </a:t>
            </a:r>
            <a:endParaRPr lang="en-US" sz="2800" dirty="0">
              <a:solidFill>
                <a:srgbClr val="0066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867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42E3B-2A3E-4CB0-86E6-7FA828B5A568}" type="slidenum">
              <a:rPr lang="ko-KR" altLang="en-US" smtClean="0"/>
              <a:t>38</a:t>
            </a:fld>
            <a:endParaRPr lang="ko-KR" altLang="en-US"/>
          </a:p>
        </p:txBody>
      </p:sp>
      <p:sp>
        <p:nvSpPr>
          <p:cNvPr id="17" name="Oval 16"/>
          <p:cNvSpPr/>
          <p:nvPr/>
        </p:nvSpPr>
        <p:spPr>
          <a:xfrm rot="20148469">
            <a:off x="6690265" y="3313559"/>
            <a:ext cx="648072" cy="216024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Oval 17"/>
          <p:cNvSpPr/>
          <p:nvPr/>
        </p:nvSpPr>
        <p:spPr>
          <a:xfrm rot="19200599">
            <a:off x="2500151" y="2956720"/>
            <a:ext cx="1625713" cy="31918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3" name="Group 32"/>
          <p:cNvGrpSpPr/>
          <p:nvPr/>
        </p:nvGrpSpPr>
        <p:grpSpPr>
          <a:xfrm>
            <a:off x="251520" y="1249015"/>
            <a:ext cx="8617955" cy="5523930"/>
            <a:chOff x="251520" y="1249015"/>
            <a:chExt cx="8617955" cy="5523930"/>
          </a:xfrm>
        </p:grpSpPr>
        <p:grpSp>
          <p:nvGrpSpPr>
            <p:cNvPr id="28" name="Group 27"/>
            <p:cNvGrpSpPr/>
            <p:nvPr/>
          </p:nvGrpSpPr>
          <p:grpSpPr>
            <a:xfrm>
              <a:off x="251520" y="1249015"/>
              <a:ext cx="4070957" cy="2778965"/>
              <a:chOff x="251520" y="1249015"/>
              <a:chExt cx="4070957" cy="2778965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251520" y="1249015"/>
                <a:ext cx="4070957" cy="2778965"/>
                <a:chOff x="251520" y="1249015"/>
                <a:chExt cx="4070957" cy="2778965"/>
              </a:xfrm>
            </p:grpSpPr>
            <p:pic>
              <p:nvPicPr>
                <p:cNvPr id="3074" name="Picture 2" descr="C:\Users\Administrator\Desktop\satif\coco2.png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5499" y="1579708"/>
                  <a:ext cx="3836215" cy="244827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2" name="TextBox 11"/>
                <p:cNvSpPr txBox="1"/>
                <p:nvPr/>
              </p:nvSpPr>
              <p:spPr>
                <a:xfrm>
                  <a:off x="251520" y="1249015"/>
                  <a:ext cx="4070957" cy="30777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400" b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With</a:t>
                  </a:r>
                  <a:r>
                    <a:rPr lang="en-US" altLang="ko-KR" sz="14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charge correction </a:t>
                  </a:r>
                  <a:r>
                    <a:rPr lang="en-US" altLang="ko-KR" sz="1400" b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and</a:t>
                  </a:r>
                  <a:r>
                    <a:rPr lang="en-US" altLang="ko-KR" sz="14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momentum correction</a:t>
                  </a:r>
                  <a:endParaRPr lang="ko-KR" alt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1" name="TextBox 20"/>
                <p:cNvSpPr txBox="1"/>
                <p:nvPr/>
              </p:nvSpPr>
              <p:spPr>
                <a:xfrm>
                  <a:off x="619944" y="1762943"/>
                  <a:ext cx="2410172" cy="30777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400" b="1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Efficiency : 32.38%</a:t>
                  </a:r>
                  <a:endParaRPr lang="ko-KR" altLang="en-US" sz="1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26" name="Oval 25"/>
              <p:cNvSpPr/>
              <p:nvPr/>
            </p:nvSpPr>
            <p:spPr>
              <a:xfrm rot="18983648">
                <a:off x="2580771" y="2909315"/>
                <a:ext cx="1435229" cy="423277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311141" y="3932512"/>
              <a:ext cx="4331780" cy="2788094"/>
              <a:chOff x="311141" y="3932512"/>
              <a:chExt cx="4331780" cy="2788094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311141" y="3932512"/>
                <a:ext cx="4331780" cy="2788094"/>
                <a:chOff x="250801" y="3995935"/>
                <a:chExt cx="4331780" cy="2788094"/>
              </a:xfrm>
            </p:grpSpPr>
            <p:pic>
              <p:nvPicPr>
                <p:cNvPr id="3078" name="Picture 6" descr="C:\Users\Administrator\Desktop\satif\cono2.png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17104" y="4335757"/>
                  <a:ext cx="3934163" cy="244827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1" name="TextBox 10"/>
                <p:cNvSpPr txBox="1"/>
                <p:nvPr/>
              </p:nvSpPr>
              <p:spPr>
                <a:xfrm>
                  <a:off x="250801" y="3995935"/>
                  <a:ext cx="4331780" cy="30777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400" b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With</a:t>
                  </a:r>
                  <a:r>
                    <a:rPr lang="en-US" altLang="ko-KR" sz="14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charge correction </a:t>
                  </a:r>
                  <a:r>
                    <a:rPr lang="en-US" altLang="ko-KR" sz="1400" b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without</a:t>
                  </a:r>
                  <a:r>
                    <a:rPr lang="en-US" altLang="ko-KR" sz="14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momentum correction</a:t>
                  </a:r>
                  <a:endParaRPr lang="ko-KR" alt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2" name="TextBox 21"/>
                <p:cNvSpPr txBox="1"/>
                <p:nvPr/>
              </p:nvSpPr>
              <p:spPr>
                <a:xfrm>
                  <a:off x="622345" y="4579987"/>
                  <a:ext cx="2410172" cy="30777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400" b="1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Efficiency : 25.43%</a:t>
                  </a:r>
                  <a:endParaRPr lang="ko-KR" altLang="en-US" sz="1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36" name="Oval 35"/>
              <p:cNvSpPr/>
              <p:nvPr/>
            </p:nvSpPr>
            <p:spPr>
              <a:xfrm rot="19016266">
                <a:off x="2595392" y="5658693"/>
                <a:ext cx="1435229" cy="423277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4537695" y="4016896"/>
              <a:ext cx="4331780" cy="2756049"/>
              <a:chOff x="4537695" y="4016896"/>
              <a:chExt cx="4331780" cy="2756049"/>
            </a:xfrm>
          </p:grpSpPr>
          <p:grpSp>
            <p:nvGrpSpPr>
              <p:cNvPr id="25" name="Group 24"/>
              <p:cNvGrpSpPr/>
              <p:nvPr/>
            </p:nvGrpSpPr>
            <p:grpSpPr>
              <a:xfrm>
                <a:off x="4537695" y="4016896"/>
                <a:ext cx="4331780" cy="2756049"/>
                <a:chOff x="4524375" y="4027980"/>
                <a:chExt cx="4331780" cy="2756049"/>
              </a:xfrm>
            </p:grpSpPr>
            <p:grpSp>
              <p:nvGrpSpPr>
                <p:cNvPr id="14" name="Group 13"/>
                <p:cNvGrpSpPr/>
                <p:nvPr/>
              </p:nvGrpSpPr>
              <p:grpSpPr>
                <a:xfrm>
                  <a:off x="4524375" y="4027980"/>
                  <a:ext cx="4331780" cy="2756049"/>
                  <a:chOff x="4524375" y="4027980"/>
                  <a:chExt cx="4331780" cy="2756049"/>
                </a:xfrm>
              </p:grpSpPr>
              <p:pic>
                <p:nvPicPr>
                  <p:cNvPr id="3076" name="Picture 4" descr="C:\Users\Administrator\Desktop\satif\nono2.png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642643" y="4335757"/>
                    <a:ext cx="3919058" cy="2448272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15" name="TextBox 14"/>
                  <p:cNvSpPr txBox="1"/>
                  <p:nvPr/>
                </p:nvSpPr>
                <p:spPr>
                  <a:xfrm>
                    <a:off x="4524375" y="4027980"/>
                    <a:ext cx="4331780" cy="307777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ko-KR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Without</a:t>
                    </a:r>
                    <a:r>
                      <a:rPr lang="en-US" altLang="ko-KR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charge correction </a:t>
                    </a:r>
                    <a:r>
                      <a:rPr lang="en-US" altLang="ko-KR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with</a:t>
                    </a:r>
                    <a:r>
                      <a:rPr lang="en-US" altLang="ko-KR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momentum correction</a:t>
                    </a:r>
                    <a:endParaRPr lang="ko-KR" altLang="en-US" sz="14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4" name="TextBox 23"/>
                  <p:cNvSpPr txBox="1"/>
                  <p:nvPr/>
                </p:nvSpPr>
                <p:spPr>
                  <a:xfrm>
                    <a:off x="4936232" y="4598937"/>
                    <a:ext cx="2410172" cy="307777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ko-KR" sz="1400" b="1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Efficiency: 0.0</a:t>
                    </a:r>
                    <a:endParaRPr lang="ko-KR" altLang="en-US" sz="14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pic>
              <p:nvPicPr>
                <p:cNvPr id="32" name="Picture 8" descr="C:\Users\Administrator\Desktop\satif\scale.png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561699" y="4336579"/>
                  <a:ext cx="179699" cy="244744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37" name="Oval 36"/>
              <p:cNvSpPr/>
              <p:nvPr/>
            </p:nvSpPr>
            <p:spPr>
              <a:xfrm rot="20579715">
                <a:off x="6706289" y="6101022"/>
                <a:ext cx="691563" cy="195301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4355976" y="1249710"/>
              <a:ext cx="4387358" cy="2767186"/>
              <a:chOff x="4355976" y="1249710"/>
              <a:chExt cx="4387358" cy="2767186"/>
            </a:xfrm>
          </p:grpSpPr>
          <p:grpSp>
            <p:nvGrpSpPr>
              <p:cNvPr id="20" name="Group 19"/>
              <p:cNvGrpSpPr/>
              <p:nvPr/>
            </p:nvGrpSpPr>
            <p:grpSpPr>
              <a:xfrm>
                <a:off x="4355976" y="1249710"/>
                <a:ext cx="4387358" cy="2767186"/>
                <a:chOff x="4355976" y="1249710"/>
                <a:chExt cx="4387358" cy="2767186"/>
              </a:xfrm>
            </p:grpSpPr>
            <p:grpSp>
              <p:nvGrpSpPr>
                <p:cNvPr id="7" name="Group 6"/>
                <p:cNvGrpSpPr/>
                <p:nvPr/>
              </p:nvGrpSpPr>
              <p:grpSpPr>
                <a:xfrm>
                  <a:off x="4355976" y="1249710"/>
                  <a:ext cx="4205725" cy="2767186"/>
                  <a:chOff x="4355976" y="1249710"/>
                  <a:chExt cx="4205725" cy="2767186"/>
                </a:xfrm>
              </p:grpSpPr>
              <p:sp>
                <p:nvSpPr>
                  <p:cNvPr id="13" name="TextBox 12"/>
                  <p:cNvSpPr txBox="1"/>
                  <p:nvPr/>
                </p:nvSpPr>
                <p:spPr>
                  <a:xfrm>
                    <a:off x="4355976" y="1249710"/>
                    <a:ext cx="4141314" cy="318529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ko-KR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Without</a:t>
                    </a:r>
                    <a:r>
                      <a:rPr lang="en-US" altLang="ko-KR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charge correction </a:t>
                    </a:r>
                    <a:r>
                      <a:rPr lang="en-US" altLang="ko-KR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and</a:t>
                    </a:r>
                    <a:r>
                      <a:rPr lang="en-US" altLang="ko-KR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momentum correction</a:t>
                    </a:r>
                    <a:endParaRPr lang="ko-KR" altLang="en-US" sz="14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pic>
                <p:nvPicPr>
                  <p:cNvPr id="3079" name="Picture 7" descr="C:\Users\Administrator\Desktop\satif\new.png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572000" y="1568239"/>
                    <a:ext cx="3989701" cy="2448657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23" name="TextBox 22"/>
                  <p:cNvSpPr txBox="1"/>
                  <p:nvPr/>
                </p:nvSpPr>
                <p:spPr>
                  <a:xfrm>
                    <a:off x="4860032" y="1771797"/>
                    <a:ext cx="2410172" cy="307777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ko-KR" sz="1400" b="1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Efficiency : 0.0</a:t>
                    </a:r>
                    <a:endParaRPr lang="ko-KR" altLang="en-US" sz="14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pic>
              <p:nvPicPr>
                <p:cNvPr id="3080" name="Picture 8" descr="C:\Users\Administrator\Desktop\satif\scale.png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564105" y="1575842"/>
                  <a:ext cx="179229" cy="24410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38" name="Oval 37"/>
              <p:cNvSpPr/>
              <p:nvPr/>
            </p:nvSpPr>
            <p:spPr>
              <a:xfrm rot="20579715">
                <a:off x="6721565" y="3330006"/>
                <a:ext cx="691563" cy="195301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Apr.28-30, 2014, SATIF12, Fermilab</a:t>
            </a:r>
            <a:endParaRPr lang="en-US"/>
          </a:p>
        </p:txBody>
      </p:sp>
      <p:sp>
        <p:nvSpPr>
          <p:cNvPr id="39" name="Title 4"/>
          <p:cNvSpPr txBox="1">
            <a:spLocks/>
          </p:cNvSpPr>
          <p:nvPr/>
        </p:nvSpPr>
        <p:spPr>
          <a:xfrm>
            <a:off x="-43024" y="-12869"/>
            <a:ext cx="8748464" cy="1261884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Arial Black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 smtClean="0">
                <a:solidFill>
                  <a:srgbClr val="006600"/>
                </a:solidFill>
                <a:cs typeface="Arial" panose="020B0604020202020204" pitchFamily="34" charset="0"/>
              </a:rPr>
              <a:t>Transport Rate  for 9.5 p</a:t>
            </a:r>
            <a:r>
              <a:rPr lang="el-GR" sz="2800" dirty="0" smtClean="0">
                <a:solidFill>
                  <a:srgbClr val="006600"/>
                </a:solidFill>
                <a:cs typeface="Arial" panose="020B0604020202020204" pitchFamily="34" charset="0"/>
              </a:rPr>
              <a:t>μ</a:t>
            </a:r>
            <a:r>
              <a:rPr lang="en-US" sz="2800" dirty="0" smtClean="0">
                <a:solidFill>
                  <a:srgbClr val="006600"/>
                </a:solidFill>
                <a:cs typeface="Arial" panose="020B0604020202020204" pitchFamily="34" charset="0"/>
              </a:rPr>
              <a:t>A of </a:t>
            </a:r>
            <a:r>
              <a:rPr lang="en-US" sz="2800" baseline="30000" dirty="0" smtClean="0">
                <a:solidFill>
                  <a:srgbClr val="006600"/>
                </a:solidFill>
                <a:cs typeface="Arial" panose="020B0604020202020204" pitchFamily="34" charset="0"/>
              </a:rPr>
              <a:t>238</a:t>
            </a:r>
            <a:r>
              <a:rPr lang="en-US" sz="2800" dirty="0" smtClean="0">
                <a:solidFill>
                  <a:srgbClr val="006600"/>
                </a:solidFill>
                <a:cs typeface="Arial" panose="020B0604020202020204" pitchFamily="34" charset="0"/>
              </a:rPr>
              <a:t>U</a:t>
            </a:r>
            <a:r>
              <a:rPr lang="en-US" sz="2800" baseline="30000" dirty="0" smtClean="0">
                <a:solidFill>
                  <a:srgbClr val="006600"/>
                </a:solidFill>
                <a:cs typeface="Arial" panose="020B0604020202020204" pitchFamily="34" charset="0"/>
              </a:rPr>
              <a:t>33+,34+</a:t>
            </a:r>
            <a:r>
              <a:rPr lang="en-US" sz="2800" dirty="0" smtClean="0">
                <a:solidFill>
                  <a:srgbClr val="006600"/>
                </a:solidFill>
                <a:cs typeface="Arial" panose="020B0604020202020204" pitchFamily="34" charset="0"/>
              </a:rPr>
              <a:t> through a 1.3 </a:t>
            </a:r>
            <a:r>
              <a:rPr lang="el-GR" sz="2800" dirty="0" smtClean="0">
                <a:solidFill>
                  <a:srgbClr val="006600"/>
                </a:solidFill>
                <a:cs typeface="Arial" panose="020B0604020202020204" pitchFamily="34" charset="0"/>
              </a:rPr>
              <a:t>μ</a:t>
            </a:r>
            <a:r>
              <a:rPr lang="en-US" sz="2800" dirty="0" smtClean="0">
                <a:solidFill>
                  <a:srgbClr val="006600"/>
                </a:solidFill>
                <a:cs typeface="Arial" panose="020B0604020202020204" pitchFamily="34" charset="0"/>
              </a:rPr>
              <a:t>m carbon stripper </a:t>
            </a:r>
          </a:p>
          <a:p>
            <a:pPr algn="l"/>
            <a:r>
              <a:rPr lang="en-US" sz="2000" dirty="0" smtClean="0">
                <a:solidFill>
                  <a:srgbClr val="006600"/>
                </a:solidFill>
                <a:cs typeface="Arial" panose="020B0604020202020204" pitchFamily="34" charset="0"/>
              </a:rPr>
              <a:t>(in particle </a:t>
            </a:r>
            <a:r>
              <a:rPr lang="en-US" sz="2000" dirty="0" err="1" smtClean="0">
                <a:solidFill>
                  <a:srgbClr val="006600"/>
                </a:solidFill>
                <a:cs typeface="Arial" panose="020B0604020202020204" pitchFamily="34" charset="0"/>
              </a:rPr>
              <a:t>fluence</a:t>
            </a:r>
            <a:r>
              <a:rPr lang="en-US" sz="2000" dirty="0" smtClean="0">
                <a:solidFill>
                  <a:srgbClr val="006600"/>
                </a:solidFill>
                <a:cs typeface="Arial" panose="020B0604020202020204" pitchFamily="34" charset="0"/>
              </a:rPr>
              <a:t> distribution)</a:t>
            </a:r>
            <a:endParaRPr lang="en-US" sz="2000" dirty="0">
              <a:solidFill>
                <a:srgbClr val="0066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12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0375" y="2276872"/>
            <a:ext cx="8693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 smtClean="0">
                <a:latin typeface="Arial" pitchFamily="34" charset="0"/>
                <a:cs typeface="Arial" pitchFamily="34" charset="0"/>
              </a:rPr>
              <a:t>Transport of multi-charge state ions using PHITS 2.64</a:t>
            </a:r>
            <a:endParaRPr lang="ko-KR" altLang="en-US" sz="40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899592" y="3600311"/>
            <a:ext cx="74888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Apr.28-30, 2014, SATIF12, Fermilab</a:t>
            </a:r>
            <a:endParaRPr 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7F162-9377-4522-BF82-B741E4081FBB}" type="slidenum">
              <a:rPr lang="en-US" smtClean="0"/>
              <a:t>39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2400" y="76200"/>
            <a:ext cx="7620000" cy="63976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Arial Black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smtClean="0">
                <a:solidFill>
                  <a:srgbClr val="006600"/>
                </a:solidFill>
              </a:rPr>
              <a:t>Improved </a:t>
            </a:r>
            <a:r>
              <a:rPr lang="en-US" sz="3200" dirty="0">
                <a:solidFill>
                  <a:srgbClr val="006600"/>
                </a:solidFill>
              </a:rPr>
              <a:t>Example on </a:t>
            </a:r>
            <a:r>
              <a:rPr lang="en-US" sz="3200" dirty="0" smtClean="0">
                <a:solidFill>
                  <a:srgbClr val="006600"/>
                </a:solidFill>
              </a:rPr>
              <a:t>PHITS</a:t>
            </a:r>
            <a:endParaRPr lang="en-US" sz="3200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06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" y="0"/>
            <a:ext cx="8610600" cy="639762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>
                <a:solidFill>
                  <a:srgbClr val="006600"/>
                </a:solidFill>
                <a:latin typeface="Arial Black" pitchFamily="34" charset="0"/>
              </a:rPr>
              <a:t>Large Accelerator Facilities in Korea</a:t>
            </a:r>
            <a:endParaRPr lang="en-US" sz="3200" dirty="0">
              <a:solidFill>
                <a:srgbClr val="006600"/>
              </a:solidFill>
              <a:latin typeface="Arial Black" pitchFamily="34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7F162-9377-4522-BF82-B741E4081FBB}" type="slidenum">
              <a:rPr lang="en-US" smtClean="0"/>
              <a:t>4</a:t>
            </a:fld>
            <a:endParaRPr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Apr.28-30, 2014, SATIF12, Fermilab</a:t>
            </a:r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54996"/>
            <a:ext cx="5612674" cy="6303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타원 6"/>
          <p:cNvSpPr/>
          <p:nvPr/>
        </p:nvSpPr>
        <p:spPr>
          <a:xfrm>
            <a:off x="5867400" y="4191000"/>
            <a:ext cx="152400" cy="15240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타원 8"/>
          <p:cNvSpPr/>
          <p:nvPr/>
        </p:nvSpPr>
        <p:spPr>
          <a:xfrm>
            <a:off x="5638800" y="4410075"/>
            <a:ext cx="152400" cy="15240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타원 9"/>
          <p:cNvSpPr/>
          <p:nvPr/>
        </p:nvSpPr>
        <p:spPr>
          <a:xfrm>
            <a:off x="5810250" y="4729162"/>
            <a:ext cx="152400" cy="15240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타원 10"/>
          <p:cNvSpPr/>
          <p:nvPr/>
        </p:nvSpPr>
        <p:spPr>
          <a:xfrm>
            <a:off x="4711337" y="3706497"/>
            <a:ext cx="152400" cy="15240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타원 11"/>
          <p:cNvSpPr/>
          <p:nvPr/>
        </p:nvSpPr>
        <p:spPr>
          <a:xfrm>
            <a:off x="4343400" y="2971800"/>
            <a:ext cx="152400" cy="15240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타원 12"/>
          <p:cNvSpPr/>
          <p:nvPr/>
        </p:nvSpPr>
        <p:spPr>
          <a:xfrm>
            <a:off x="4114800" y="2895600"/>
            <a:ext cx="152400" cy="15240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2492884"/>
            <a:ext cx="2302239" cy="113877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Arial Black" panose="020B0A04020102020204" pitchFamily="34" charset="0"/>
              </a:rPr>
              <a:t>Proton Therapy</a:t>
            </a:r>
          </a:p>
          <a:p>
            <a:r>
              <a:rPr lang="en-US" altLang="ko-KR" sz="1600" dirty="0" smtClean="0">
                <a:latin typeface="Arial Black" panose="020B0A04020102020204" pitchFamily="34" charset="0"/>
              </a:rPr>
              <a:t>- KNCC</a:t>
            </a:r>
          </a:p>
          <a:p>
            <a:r>
              <a:rPr lang="en-US" altLang="ko-KR" sz="1600" dirty="0" smtClean="0">
                <a:latin typeface="Arial Black" panose="020B0A04020102020204" pitchFamily="34" charset="0"/>
              </a:rPr>
              <a:t>- Samsung Medical   </a:t>
            </a:r>
          </a:p>
          <a:p>
            <a:r>
              <a:rPr lang="en-US" altLang="ko-KR" sz="1600" dirty="0">
                <a:latin typeface="Arial Black" panose="020B0A04020102020204" pitchFamily="34" charset="0"/>
              </a:rPr>
              <a:t> </a:t>
            </a:r>
            <a:r>
              <a:rPr lang="en-US" altLang="ko-KR" sz="1600" dirty="0" smtClean="0">
                <a:latin typeface="Arial Black" panose="020B0A04020102020204" pitchFamily="34" charset="0"/>
              </a:rPr>
              <a:t> Center </a:t>
            </a:r>
            <a:endParaRPr lang="ko-KR" altLang="en-US" sz="1600" dirty="0">
              <a:latin typeface="Arial Black" panose="020B0A040201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97050" y="2340114"/>
            <a:ext cx="2746951" cy="113877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Arial Black" panose="020B0A04020102020204" pitchFamily="34" charset="0"/>
              </a:rPr>
              <a:t>Pohang Accelerator Laboratory (PAL)</a:t>
            </a:r>
          </a:p>
          <a:p>
            <a:r>
              <a:rPr lang="en-US" altLang="ko-KR" sz="1600" dirty="0" smtClean="0">
                <a:latin typeface="Arial Black" panose="020B0A04020102020204" pitchFamily="34" charset="0"/>
              </a:rPr>
              <a:t>- PLS II </a:t>
            </a:r>
          </a:p>
          <a:p>
            <a:r>
              <a:rPr lang="en-US" altLang="ko-KR" sz="16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- PALXFEL (Const.)</a:t>
            </a:r>
            <a:endParaRPr lang="ko-KR" altLang="en-US" sz="16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99489" y="5997926"/>
            <a:ext cx="1978023" cy="89255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Arial Black" panose="020B0A04020102020204" pitchFamily="34" charset="0"/>
              </a:rPr>
              <a:t>High Power Proton </a:t>
            </a:r>
            <a:r>
              <a:rPr lang="en-US" altLang="ko-KR" dirty="0" err="1" smtClean="0">
                <a:latin typeface="Arial Black" panose="020B0A04020102020204" pitchFamily="34" charset="0"/>
              </a:rPr>
              <a:t>Linac</a:t>
            </a:r>
            <a:endParaRPr lang="en-US" altLang="ko-KR" dirty="0" smtClean="0">
              <a:latin typeface="Arial Black" panose="020B0A04020102020204" pitchFamily="34" charset="0"/>
            </a:endParaRPr>
          </a:p>
          <a:p>
            <a:r>
              <a:rPr lang="en-US" altLang="ko-KR" sz="1600" dirty="0" smtClean="0">
                <a:latin typeface="Arial Black" panose="020B0A04020102020204" pitchFamily="34" charset="0"/>
              </a:rPr>
              <a:t>- KAERI</a:t>
            </a:r>
            <a:endParaRPr lang="ko-KR" altLang="en-US" sz="1600" dirty="0">
              <a:latin typeface="Arial Black" panose="020B0A040201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41760" y="4598307"/>
            <a:ext cx="2302239" cy="61555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Arial Black" panose="020B0A04020102020204" pitchFamily="34" charset="0"/>
              </a:rPr>
              <a:t>Carbon Therapy</a:t>
            </a:r>
          </a:p>
          <a:p>
            <a:r>
              <a:rPr lang="en-US" altLang="ko-KR" sz="16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- KIRAMS  (Const.)</a:t>
            </a:r>
            <a:endParaRPr lang="ko-KR" altLang="en-US" sz="16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57940" y="4562475"/>
            <a:ext cx="2294119" cy="61555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Arial Black" panose="020B0A04020102020204" pitchFamily="34" charset="0"/>
              </a:rPr>
              <a:t>RI Accelerator</a:t>
            </a:r>
          </a:p>
          <a:p>
            <a:r>
              <a:rPr lang="en-US" altLang="ko-KR" sz="16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- RISP/IBS (Const.)</a:t>
            </a:r>
            <a:endParaRPr lang="ko-KR" altLang="en-US" sz="16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9" name="오른쪽 화살표 18"/>
          <p:cNvSpPr/>
          <p:nvPr/>
        </p:nvSpPr>
        <p:spPr>
          <a:xfrm>
            <a:off x="2514600" y="2895600"/>
            <a:ext cx="1447800" cy="304800"/>
          </a:xfrm>
          <a:prstGeom prst="rightArrow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오른쪽 화살표 20"/>
          <p:cNvSpPr/>
          <p:nvPr/>
        </p:nvSpPr>
        <p:spPr>
          <a:xfrm rot="20004898">
            <a:off x="3056334" y="4141033"/>
            <a:ext cx="1447800" cy="304800"/>
          </a:xfrm>
          <a:prstGeom prst="rightArrow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오른쪽 화살표 21"/>
          <p:cNvSpPr/>
          <p:nvPr/>
        </p:nvSpPr>
        <p:spPr>
          <a:xfrm rot="16200000">
            <a:off x="5092069" y="5107781"/>
            <a:ext cx="1062038" cy="304800"/>
          </a:xfrm>
          <a:prstGeom prst="rightArrow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오른쪽 화살표 22"/>
          <p:cNvSpPr/>
          <p:nvPr/>
        </p:nvSpPr>
        <p:spPr>
          <a:xfrm rot="10800000">
            <a:off x="6088502" y="4733460"/>
            <a:ext cx="617097" cy="295739"/>
          </a:xfrm>
          <a:prstGeom prst="rightArrow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오른쪽 화살표 23"/>
          <p:cNvSpPr/>
          <p:nvPr/>
        </p:nvSpPr>
        <p:spPr>
          <a:xfrm rot="8101495">
            <a:off x="5930458" y="3714622"/>
            <a:ext cx="778505" cy="312751"/>
          </a:xfrm>
          <a:prstGeom prst="rightArrow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3851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454907" y="119675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dirty="0" err="1" smtClean="0">
                <a:latin typeface="Arial" pitchFamily="34" charset="0"/>
                <a:cs typeface="Arial" pitchFamily="34" charset="0"/>
              </a:rPr>
              <a:t>Imagnf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dirty="0">
                <a:latin typeface="Arial" pitchFamily="34" charset="0"/>
                <a:cs typeface="Arial" pitchFamily="34" charset="0"/>
              </a:rPr>
              <a:t>: Magnetic field (D=0)</a:t>
            </a: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           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   = </a:t>
            </a:r>
            <a:r>
              <a:rPr lang="en-US" altLang="ko-KR" dirty="0">
                <a:latin typeface="Arial" pitchFamily="34" charset="0"/>
                <a:cs typeface="Arial" pitchFamily="34" charset="0"/>
              </a:rPr>
              <a:t>0 without Magnetic field</a:t>
            </a: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           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   = </a:t>
            </a:r>
            <a:r>
              <a:rPr lang="en-US" altLang="ko-KR" dirty="0">
                <a:latin typeface="Arial" pitchFamily="34" charset="0"/>
                <a:cs typeface="Arial" pitchFamily="34" charset="0"/>
              </a:rPr>
              <a:t>1 with Magnetic field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475928" y="234888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dirty="0" err="1" smtClean="0">
                <a:latin typeface="Arial" pitchFamily="34" charset="0"/>
                <a:cs typeface="Arial" pitchFamily="34" charset="0"/>
              </a:rPr>
              <a:t>Ielctf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dirty="0">
                <a:latin typeface="Arial" pitchFamily="34" charset="0"/>
                <a:cs typeface="Arial" pitchFamily="34" charset="0"/>
              </a:rPr>
              <a:t>: 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Electro-Magnetic field </a:t>
            </a:r>
            <a:r>
              <a:rPr lang="en-US" altLang="ko-KR" dirty="0">
                <a:latin typeface="Arial" pitchFamily="34" charset="0"/>
                <a:cs typeface="Arial" pitchFamily="34" charset="0"/>
              </a:rPr>
              <a:t>(D=0)</a:t>
            </a: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           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   = </a:t>
            </a:r>
            <a:r>
              <a:rPr lang="en-US" altLang="ko-KR" dirty="0">
                <a:latin typeface="Arial" pitchFamily="34" charset="0"/>
                <a:cs typeface="Arial" pitchFamily="34" charset="0"/>
              </a:rPr>
              <a:t>0 without 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Electro-Magnetic </a:t>
            </a:r>
            <a:r>
              <a:rPr lang="en-US" altLang="ko-KR" dirty="0">
                <a:latin typeface="Arial" pitchFamily="34" charset="0"/>
                <a:cs typeface="Arial" pitchFamily="34" charset="0"/>
              </a:rPr>
              <a:t>field</a:t>
            </a: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           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   = </a:t>
            </a:r>
            <a:r>
              <a:rPr lang="en-US" altLang="ko-KR" dirty="0">
                <a:latin typeface="Arial" pitchFamily="34" charset="0"/>
                <a:cs typeface="Arial" pitchFamily="34" charset="0"/>
              </a:rPr>
              <a:t>1 with Electro-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Magnetic </a:t>
            </a:r>
            <a:r>
              <a:rPr lang="en-US" altLang="ko-KR" dirty="0">
                <a:latin typeface="Arial" pitchFamily="34" charset="0"/>
                <a:cs typeface="Arial" pitchFamily="34" charset="0"/>
              </a:rPr>
              <a:t>field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-32479" y="0"/>
            <a:ext cx="8640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dirty="0" smtClean="0">
                <a:solidFill>
                  <a:srgbClr val="006600"/>
                </a:solidFill>
                <a:latin typeface="Arial Black" panose="020B0A04020102020204" pitchFamily="34" charset="0"/>
                <a:cs typeface="Arial" pitchFamily="34" charset="0"/>
              </a:rPr>
              <a:t>Setting for Magnetic and Electro-Magnetic field at latest version of PHITS</a:t>
            </a:r>
            <a:endParaRPr lang="ko-KR" altLang="en-US" sz="2400" dirty="0">
              <a:solidFill>
                <a:srgbClr val="006600"/>
              </a:solidFill>
              <a:latin typeface="Arial Black" panose="020B0A04020102020204" pitchFamily="34" charset="0"/>
              <a:cs typeface="Arial" pitchFamily="34" charset="0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527872" y="4181670"/>
            <a:ext cx="8389835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dirty="0" err="1" smtClean="0">
                <a:latin typeface="Arial" pitchFamily="34" charset="0"/>
                <a:cs typeface="Arial" pitchFamily="34" charset="0"/>
              </a:rPr>
              <a:t>izst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dirty="0">
                <a:latin typeface="Arial" pitchFamily="34" charset="0"/>
                <a:cs typeface="Arial" pitchFamily="34" charset="0"/>
              </a:rPr>
              <a:t>: 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Charge state of source particle (D=charge of particle specified with </a:t>
            </a:r>
            <a:r>
              <a:rPr lang="en-US" altLang="ko-KR" i="1" dirty="0" err="1" smtClean="0">
                <a:latin typeface="Arial" pitchFamily="34" charset="0"/>
                <a:cs typeface="Arial" pitchFamily="34" charset="0"/>
              </a:rPr>
              <a:t>proj</a:t>
            </a:r>
            <a:r>
              <a:rPr lang="en-US" altLang="ko-KR" i="1" dirty="0" smtClean="0">
                <a:latin typeface="Arial" pitchFamily="34" charset="0"/>
                <a:cs typeface="Arial" pitchFamily="34" charset="0"/>
              </a:rPr>
              <a:t>=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)</a:t>
            </a: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sz="1400" dirty="0">
                <a:latin typeface="Arial" pitchFamily="34" charset="0"/>
                <a:cs typeface="Arial" pitchFamily="34" charset="0"/>
              </a:rPr>
              <a:t>       </a:t>
            </a:r>
            <a:endParaRPr lang="en-US" altLang="ko-KR" sz="1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       * This </a:t>
            </a:r>
            <a:r>
              <a:rPr lang="en-US" altLang="ko-KR" sz="1400" dirty="0">
                <a:latin typeface="Arial" pitchFamily="34" charset="0"/>
                <a:cs typeface="Arial" pitchFamily="34" charset="0"/>
              </a:rPr>
              <a:t>has an effect only on a motion in the magnetic and electric </a:t>
            </a: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fields defined in </a:t>
            </a:r>
            <a:r>
              <a:rPr lang="en-US" altLang="ko-KR" sz="1400" dirty="0">
                <a:latin typeface="Arial" pitchFamily="34" charset="0"/>
                <a:cs typeface="Arial" pitchFamily="34" charset="0"/>
              </a:rPr>
              <a:t>[magnetic field</a:t>
            </a: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]</a:t>
            </a:r>
          </a:p>
          <a:p>
            <a:r>
              <a:rPr lang="en-US" altLang="ko-KR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         and </a:t>
            </a:r>
            <a:r>
              <a:rPr lang="en-US" altLang="ko-KR" sz="1400" dirty="0">
                <a:latin typeface="Arial" pitchFamily="34" charset="0"/>
                <a:cs typeface="Arial" pitchFamily="34" charset="0"/>
              </a:rPr>
              <a:t>[electro magnetic field] sections.</a:t>
            </a:r>
          </a:p>
          <a:p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          The </a:t>
            </a:r>
            <a:r>
              <a:rPr lang="en-US" altLang="ko-KR" sz="1400" dirty="0">
                <a:latin typeface="Arial" pitchFamily="34" charset="0"/>
                <a:cs typeface="Arial" pitchFamily="34" charset="0"/>
              </a:rPr>
              <a:t>charge number defined with </a:t>
            </a:r>
            <a:r>
              <a:rPr lang="en-US" altLang="ko-KR" sz="1400" dirty="0" err="1">
                <a:latin typeface="Arial" pitchFamily="34" charset="0"/>
                <a:cs typeface="Arial" pitchFamily="34" charset="0"/>
              </a:rPr>
              <a:t>izst</a:t>
            </a:r>
            <a:r>
              <a:rPr lang="en-US" altLang="ko-KR" sz="1400" dirty="0">
                <a:latin typeface="Arial" pitchFamily="34" charset="0"/>
                <a:cs typeface="Arial" pitchFamily="34" charset="0"/>
              </a:rPr>
              <a:t> doesn’t change while the particle </a:t>
            </a: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moves</a:t>
            </a:r>
            <a:r>
              <a:rPr lang="en-US" altLang="ko-KR" sz="1400" dirty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          It </a:t>
            </a:r>
            <a:r>
              <a:rPr lang="en-US" altLang="ko-KR" sz="1400" dirty="0">
                <a:latin typeface="Arial" pitchFamily="34" charset="0"/>
                <a:cs typeface="Arial" pitchFamily="34" charset="0"/>
              </a:rPr>
              <a:t>should be noted that particles produced from nuclear reactions are not </a:t>
            </a: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affected by </a:t>
            </a:r>
            <a:r>
              <a:rPr lang="en-US" altLang="ko-KR" sz="1400" dirty="0">
                <a:latin typeface="Arial" pitchFamily="34" charset="0"/>
                <a:cs typeface="Arial" pitchFamily="34" charset="0"/>
              </a:rPr>
              <a:t>the </a:t>
            </a: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value</a:t>
            </a:r>
          </a:p>
          <a:p>
            <a:r>
              <a:rPr lang="en-US" altLang="ko-KR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         </a:t>
            </a:r>
            <a:r>
              <a:rPr lang="en-US" altLang="ko-KR" sz="1400" dirty="0">
                <a:latin typeface="Arial" pitchFamily="34" charset="0"/>
                <a:cs typeface="Arial" pitchFamily="34" charset="0"/>
              </a:rPr>
              <a:t>of </a:t>
            </a:r>
            <a:r>
              <a:rPr lang="en-US" altLang="ko-KR" sz="1400" dirty="0" err="1">
                <a:latin typeface="Arial" pitchFamily="34" charset="0"/>
                <a:cs typeface="Arial" pitchFamily="34" charset="0"/>
              </a:rPr>
              <a:t>izst</a:t>
            </a:r>
            <a:r>
              <a:rPr lang="en-US" altLang="ko-KR" sz="1400" dirty="0">
                <a:latin typeface="Arial" pitchFamily="34" charset="0"/>
                <a:cs typeface="Arial" pitchFamily="34" charset="0"/>
              </a:rPr>
              <a:t>; the charge of the produced particle is given as its </a:t>
            </a: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atomic number</a:t>
            </a:r>
            <a:r>
              <a:rPr lang="en-US" altLang="ko-KR" sz="1400" dirty="0">
                <a:latin typeface="Arial" pitchFamily="34" charset="0"/>
                <a:cs typeface="Arial" pitchFamily="34" charset="0"/>
              </a:rPr>
              <a:t>.</a:t>
            </a:r>
            <a:endParaRPr lang="ko-KR" alt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377081" y="827420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u="sng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[Parameters] section</a:t>
            </a:r>
            <a:endParaRPr lang="ko-KR" altLang="en-US" u="sng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402309" y="3801499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u="sng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[</a:t>
            </a:r>
            <a:r>
              <a:rPr lang="en-US" altLang="ko-KR" u="sng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soruce</a:t>
            </a:r>
            <a:r>
              <a:rPr lang="en-US" altLang="ko-KR" u="sng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] section</a:t>
            </a:r>
            <a:endParaRPr lang="ko-KR" altLang="en-US" u="sng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Apr.28-30, 2014, SATIF12, Fermilab</a:t>
            </a:r>
            <a:endParaRPr lang="en-US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7F162-9377-4522-BF82-B741E4081FBB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99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516" y="978219"/>
            <a:ext cx="4052464" cy="3323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862" y="1033107"/>
            <a:ext cx="3994398" cy="3268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6553200" y="4286791"/>
            <a:ext cx="208376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altLang="ko-KR" sz="1100" b="1" dirty="0">
                <a:latin typeface="Arial" panose="020B0604020202020204" pitchFamily="34" charset="0"/>
                <a:cs typeface="Arial" panose="020B0604020202020204" pitchFamily="34" charset="0"/>
              </a:rPr>
              <a:t>[ S o u r c e ]</a:t>
            </a:r>
            <a:endParaRPr lang="ko-KR" alt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ko-KR" sz="1100" b="1" dirty="0">
                <a:latin typeface="Arial" panose="020B0604020202020204" pitchFamily="34" charset="0"/>
                <a:cs typeface="Arial" panose="020B0604020202020204" pitchFamily="34" charset="0"/>
              </a:rPr>
              <a:t>s-type = 3  $ point</a:t>
            </a:r>
            <a:endParaRPr lang="ko-KR" alt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ko-KR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proj</a:t>
            </a:r>
            <a:r>
              <a:rPr lang="en-US" altLang="ko-KR" sz="1100" b="1" dirty="0">
                <a:latin typeface="Arial" panose="020B0604020202020204" pitchFamily="34" charset="0"/>
                <a:cs typeface="Arial" panose="020B0604020202020204" pitchFamily="34" charset="0"/>
              </a:rPr>
              <a:t> = 238U</a:t>
            </a:r>
            <a:endParaRPr lang="ko-KR" alt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ko-KR" sz="1100" b="1" dirty="0">
                <a:latin typeface="Arial" panose="020B0604020202020204" pitchFamily="34" charset="0"/>
                <a:cs typeface="Arial" panose="020B0604020202020204" pitchFamily="34" charset="0"/>
              </a:rPr>
              <a:t>e0 =  18.5</a:t>
            </a:r>
            <a:endParaRPr lang="ko-KR" alt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ko-KR" sz="1100" b="1" dirty="0">
                <a:latin typeface="Arial" panose="020B0604020202020204" pitchFamily="34" charset="0"/>
                <a:cs typeface="Arial" panose="020B0604020202020204" pitchFamily="34" charset="0"/>
              </a:rPr>
              <a:t>x0 = 0</a:t>
            </a:r>
            <a:endParaRPr lang="ko-KR" alt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ko-KR" sz="1100" b="1" dirty="0">
                <a:latin typeface="Arial" panose="020B0604020202020204" pitchFamily="34" charset="0"/>
                <a:cs typeface="Arial" panose="020B0604020202020204" pitchFamily="34" charset="0"/>
              </a:rPr>
              <a:t>x1 = 0.4 $ </a:t>
            </a:r>
            <a:r>
              <a:rPr lang="en-US" altLang="ko-KR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FWHM=0.4cm</a:t>
            </a:r>
            <a:endParaRPr lang="ko-KR" alt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ko-KR" sz="1100" b="1" dirty="0">
                <a:latin typeface="Arial" panose="020B0604020202020204" pitchFamily="34" charset="0"/>
                <a:cs typeface="Arial" panose="020B0604020202020204" pitchFamily="34" charset="0"/>
              </a:rPr>
              <a:t>y0 = 0</a:t>
            </a:r>
            <a:endParaRPr lang="ko-KR" alt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ko-KR" sz="1100" b="1" dirty="0">
                <a:latin typeface="Arial" panose="020B0604020202020204" pitchFamily="34" charset="0"/>
                <a:cs typeface="Arial" panose="020B0604020202020204" pitchFamily="34" charset="0"/>
              </a:rPr>
              <a:t>y1 = 0.4 $ </a:t>
            </a:r>
            <a:r>
              <a:rPr lang="en-US" altLang="ko-KR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FWHM=0.4cm</a:t>
            </a:r>
            <a:endParaRPr lang="ko-KR" alt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ko-KR" sz="1100" b="1" dirty="0">
                <a:latin typeface="Arial" panose="020B0604020202020204" pitchFamily="34" charset="0"/>
                <a:cs typeface="Arial" panose="020B0604020202020204" pitchFamily="34" charset="0"/>
              </a:rPr>
              <a:t>z0 = 0.1</a:t>
            </a:r>
            <a:endParaRPr lang="ko-KR" alt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ko-KR" sz="1100" b="1" dirty="0">
                <a:latin typeface="Arial" panose="020B0604020202020204" pitchFamily="34" charset="0"/>
                <a:cs typeface="Arial" panose="020B0604020202020204" pitchFamily="34" charset="0"/>
              </a:rPr>
              <a:t>z1 = 0</a:t>
            </a:r>
            <a:endParaRPr lang="ko-KR" alt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ko-KR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dir</a:t>
            </a:r>
            <a:r>
              <a:rPr lang="en-US" altLang="ko-KR" sz="1100" b="1" dirty="0">
                <a:latin typeface="Arial" panose="020B0604020202020204" pitchFamily="34" charset="0"/>
                <a:cs typeface="Arial" panose="020B0604020202020204" pitchFamily="34" charset="0"/>
              </a:rPr>
              <a:t> = 1.0</a:t>
            </a:r>
            <a:endParaRPr lang="ko-KR" alt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ko-KR" sz="11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izst</a:t>
            </a:r>
            <a:r>
              <a:rPr lang="en-US" altLang="ko-KR" sz="1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92</a:t>
            </a:r>
            <a:endParaRPr lang="ko-KR" altLang="en-US" sz="11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533400" y="4286791"/>
            <a:ext cx="2083768" cy="195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altLang="ko-KR" sz="1100" b="1" dirty="0">
                <a:latin typeface="Arial" panose="020B0604020202020204" pitchFamily="34" charset="0"/>
                <a:cs typeface="Arial" panose="020B0604020202020204" pitchFamily="34" charset="0"/>
              </a:rPr>
              <a:t>[ S o u r c e ]</a:t>
            </a:r>
            <a:endParaRPr lang="ko-KR" alt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ko-KR" sz="1100" b="1" dirty="0">
                <a:latin typeface="Arial" panose="020B0604020202020204" pitchFamily="34" charset="0"/>
                <a:cs typeface="Arial" panose="020B0604020202020204" pitchFamily="34" charset="0"/>
              </a:rPr>
              <a:t>s-type = 3  $ point</a:t>
            </a:r>
            <a:endParaRPr lang="ko-KR" alt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ko-KR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proj</a:t>
            </a:r>
            <a:r>
              <a:rPr lang="en-US" altLang="ko-KR" sz="1100" b="1" dirty="0">
                <a:latin typeface="Arial" panose="020B0604020202020204" pitchFamily="34" charset="0"/>
                <a:cs typeface="Arial" panose="020B0604020202020204" pitchFamily="34" charset="0"/>
              </a:rPr>
              <a:t> = 238U</a:t>
            </a:r>
            <a:endParaRPr lang="ko-KR" alt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ko-KR" sz="1100" b="1" dirty="0">
                <a:latin typeface="Arial" panose="020B0604020202020204" pitchFamily="34" charset="0"/>
                <a:cs typeface="Arial" panose="020B0604020202020204" pitchFamily="34" charset="0"/>
              </a:rPr>
              <a:t>e0 =  18.5</a:t>
            </a:r>
            <a:endParaRPr lang="ko-KR" alt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ko-KR" sz="1100" b="1" dirty="0">
                <a:latin typeface="Arial" panose="020B0604020202020204" pitchFamily="34" charset="0"/>
                <a:cs typeface="Arial" panose="020B0604020202020204" pitchFamily="34" charset="0"/>
              </a:rPr>
              <a:t>x0 = 0</a:t>
            </a:r>
            <a:endParaRPr lang="ko-KR" alt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ko-KR" sz="1100" b="1" dirty="0">
                <a:latin typeface="Arial" panose="020B0604020202020204" pitchFamily="34" charset="0"/>
                <a:cs typeface="Arial" panose="020B0604020202020204" pitchFamily="34" charset="0"/>
              </a:rPr>
              <a:t>x1 = 0.4 $ </a:t>
            </a:r>
            <a:r>
              <a:rPr lang="en-US" altLang="ko-KR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FWHM=0.4cm</a:t>
            </a:r>
            <a:endParaRPr lang="ko-KR" alt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ko-KR" sz="1100" b="1" dirty="0">
                <a:latin typeface="Arial" panose="020B0604020202020204" pitchFamily="34" charset="0"/>
                <a:cs typeface="Arial" panose="020B0604020202020204" pitchFamily="34" charset="0"/>
              </a:rPr>
              <a:t>y0 = 0</a:t>
            </a:r>
            <a:endParaRPr lang="ko-KR" alt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ko-KR" sz="1100" b="1" dirty="0">
                <a:latin typeface="Arial" panose="020B0604020202020204" pitchFamily="34" charset="0"/>
                <a:cs typeface="Arial" panose="020B0604020202020204" pitchFamily="34" charset="0"/>
              </a:rPr>
              <a:t>y1 = 0.4 $ </a:t>
            </a:r>
            <a:r>
              <a:rPr lang="en-US" altLang="ko-KR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FWHM=0.4cm</a:t>
            </a:r>
            <a:endParaRPr lang="ko-KR" alt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ko-KR" sz="1100" b="1" dirty="0">
                <a:latin typeface="Arial" panose="020B0604020202020204" pitchFamily="34" charset="0"/>
                <a:cs typeface="Arial" panose="020B0604020202020204" pitchFamily="34" charset="0"/>
              </a:rPr>
              <a:t>z0 = 0.1</a:t>
            </a:r>
            <a:endParaRPr lang="ko-KR" alt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ko-KR" sz="1100" b="1" dirty="0">
                <a:latin typeface="Arial" panose="020B0604020202020204" pitchFamily="34" charset="0"/>
                <a:cs typeface="Arial" panose="020B0604020202020204" pitchFamily="34" charset="0"/>
              </a:rPr>
              <a:t>z1 = 0</a:t>
            </a:r>
            <a:endParaRPr lang="ko-KR" alt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ko-KR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dir</a:t>
            </a:r>
            <a:r>
              <a:rPr lang="en-US" altLang="ko-KR" sz="1100" b="1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altLang="ko-KR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1.0</a:t>
            </a:r>
            <a:endParaRPr lang="ko-KR" alt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2385061" y="5056232"/>
            <a:ext cx="37109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Default charge state is set as atomic number (fully charged state) of projectile particle.</a:t>
            </a:r>
            <a:endParaRPr lang="en-US" altLang="ko-KR" sz="16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-37981" y="24112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dirty="0" smtClean="0">
                <a:solidFill>
                  <a:srgbClr val="0066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Performance Check : Transport of </a:t>
            </a:r>
            <a:r>
              <a:rPr lang="en-US" altLang="ko-KR" sz="2800" baseline="30000" dirty="0" smtClean="0">
                <a:solidFill>
                  <a:srgbClr val="0066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238</a:t>
            </a:r>
            <a:r>
              <a:rPr lang="en-US" altLang="ko-KR" sz="2800" dirty="0" smtClean="0">
                <a:solidFill>
                  <a:srgbClr val="0066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U</a:t>
            </a:r>
            <a:r>
              <a:rPr lang="en-US" altLang="ko-KR" sz="2800" baseline="30000" dirty="0" smtClean="0">
                <a:solidFill>
                  <a:srgbClr val="0066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92+</a:t>
            </a:r>
            <a:r>
              <a:rPr lang="en-US" altLang="ko-KR" sz="2800" dirty="0" smtClean="0">
                <a:solidFill>
                  <a:srgbClr val="0066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at magnetic field for </a:t>
            </a:r>
            <a:r>
              <a:rPr lang="en-US" altLang="ko-KR" sz="2800" baseline="30000" dirty="0" smtClean="0">
                <a:solidFill>
                  <a:srgbClr val="0066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238</a:t>
            </a:r>
            <a:r>
              <a:rPr lang="en-US" altLang="ko-KR" sz="2800" dirty="0" smtClean="0">
                <a:solidFill>
                  <a:srgbClr val="0066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U</a:t>
            </a:r>
            <a:r>
              <a:rPr lang="en-US" altLang="ko-KR" sz="2800" baseline="30000" dirty="0" smtClean="0">
                <a:solidFill>
                  <a:srgbClr val="0066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79+</a:t>
            </a:r>
            <a:r>
              <a:rPr lang="en-US" altLang="ko-KR" sz="2800" dirty="0" smtClean="0">
                <a:solidFill>
                  <a:srgbClr val="0066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endParaRPr lang="ko-KR" altLang="en-US" sz="2800" dirty="0">
              <a:solidFill>
                <a:srgbClr val="0066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Apr.28-30, 2014, SATIF12, Fermilab</a:t>
            </a:r>
            <a:endParaRPr lang="en-US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7F162-9377-4522-BF82-B741E4081FBB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87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115971" y="1338195"/>
            <a:ext cx="5904656" cy="4712254"/>
            <a:chOff x="1187624" y="706814"/>
            <a:chExt cx="6847940" cy="5601945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7624" y="706814"/>
              <a:ext cx="6847940" cy="56019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5082020" y="2842398"/>
              <a:ext cx="535596" cy="277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 smtClean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79+</a:t>
              </a:r>
              <a:endParaRPr lang="ko-KR" altLang="en-US" sz="1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849967" y="3191075"/>
              <a:ext cx="534504" cy="277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 smtClean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73+</a:t>
              </a:r>
              <a:endParaRPr lang="ko-KR" altLang="en-US" sz="1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487296" y="2871086"/>
              <a:ext cx="5355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 smtClean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84+</a:t>
              </a:r>
              <a:endParaRPr lang="ko-KR" altLang="en-US" sz="1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" name="직사각형 6"/>
          <p:cNvSpPr/>
          <p:nvPr/>
        </p:nvSpPr>
        <p:spPr>
          <a:xfrm>
            <a:off x="6156176" y="375634"/>
            <a:ext cx="2430016" cy="594008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pt-BR" altLang="ko-KR" sz="1000" dirty="0">
                <a:latin typeface="Arial" panose="020B0604020202020204" pitchFamily="34" charset="0"/>
                <a:cs typeface="Arial" panose="020B0604020202020204" pitchFamily="34" charset="0"/>
              </a:rPr>
              <a:t>[ S o u r c e ]</a:t>
            </a:r>
            <a:endParaRPr lang="ko-KR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ko-KR" sz="1000" dirty="0" err="1">
                <a:latin typeface="Arial" panose="020B0604020202020204" pitchFamily="34" charset="0"/>
                <a:cs typeface="Arial" panose="020B0604020202020204" pitchFamily="34" charset="0"/>
              </a:rPr>
              <a:t>totfact</a:t>
            </a:r>
            <a:r>
              <a:rPr lang="en-US" altLang="ko-KR" sz="1000" dirty="0">
                <a:latin typeface="Arial" panose="020B0604020202020204" pitchFamily="34" charset="0"/>
                <a:cs typeface="Arial" panose="020B0604020202020204" pitchFamily="34" charset="0"/>
              </a:rPr>
              <a:t> = 3</a:t>
            </a:r>
            <a:endParaRPr lang="ko-KR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ko-KR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&lt;source&gt; = 1</a:t>
            </a:r>
            <a:endParaRPr lang="ko-KR" altLang="en-US" sz="1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ko-KR" sz="1000" dirty="0">
                <a:latin typeface="Arial" panose="020B0604020202020204" pitchFamily="34" charset="0"/>
                <a:cs typeface="Arial" panose="020B0604020202020204" pitchFamily="34" charset="0"/>
              </a:rPr>
              <a:t>s-type = 3  $ point</a:t>
            </a:r>
            <a:endParaRPr lang="ko-KR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ko-KR" sz="1000" dirty="0" err="1">
                <a:latin typeface="Arial" panose="020B0604020202020204" pitchFamily="34" charset="0"/>
                <a:cs typeface="Arial" panose="020B0604020202020204" pitchFamily="34" charset="0"/>
              </a:rPr>
              <a:t>proj</a:t>
            </a:r>
            <a:r>
              <a:rPr lang="en-US" altLang="ko-KR" sz="1000" dirty="0">
                <a:latin typeface="Arial" panose="020B0604020202020204" pitchFamily="34" charset="0"/>
                <a:cs typeface="Arial" panose="020B0604020202020204" pitchFamily="34" charset="0"/>
              </a:rPr>
              <a:t> = 238U</a:t>
            </a:r>
            <a:endParaRPr lang="ko-KR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ko-KR" sz="1000" dirty="0">
                <a:latin typeface="Arial" panose="020B0604020202020204" pitchFamily="34" charset="0"/>
                <a:cs typeface="Arial" panose="020B0604020202020204" pitchFamily="34" charset="0"/>
              </a:rPr>
              <a:t>e0 =  18.5</a:t>
            </a:r>
            <a:endParaRPr lang="ko-KR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ko-KR" sz="1000" dirty="0">
                <a:latin typeface="Arial" panose="020B0604020202020204" pitchFamily="34" charset="0"/>
                <a:cs typeface="Arial" panose="020B0604020202020204" pitchFamily="34" charset="0"/>
              </a:rPr>
              <a:t>x0 = 0</a:t>
            </a:r>
            <a:endParaRPr lang="ko-KR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ko-KR" sz="1000" dirty="0">
                <a:latin typeface="Arial" panose="020B0604020202020204" pitchFamily="34" charset="0"/>
                <a:cs typeface="Arial" panose="020B0604020202020204" pitchFamily="34" charset="0"/>
              </a:rPr>
              <a:t>x1 = 0.1 $ FWHM=0.1cm</a:t>
            </a:r>
            <a:endParaRPr lang="ko-KR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ko-KR" sz="1000" dirty="0">
                <a:latin typeface="Arial" panose="020B0604020202020204" pitchFamily="34" charset="0"/>
                <a:cs typeface="Arial" panose="020B0604020202020204" pitchFamily="34" charset="0"/>
              </a:rPr>
              <a:t>y0 = 0</a:t>
            </a:r>
            <a:endParaRPr lang="ko-KR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ko-KR" sz="1000" dirty="0">
                <a:latin typeface="Arial" panose="020B0604020202020204" pitchFamily="34" charset="0"/>
                <a:cs typeface="Arial" panose="020B0604020202020204" pitchFamily="34" charset="0"/>
              </a:rPr>
              <a:t>y1 = 0.1 $ FWHM=0.1cm</a:t>
            </a:r>
            <a:endParaRPr lang="ko-KR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ko-KR" sz="1000" dirty="0">
                <a:latin typeface="Arial" panose="020B0604020202020204" pitchFamily="34" charset="0"/>
                <a:cs typeface="Arial" panose="020B0604020202020204" pitchFamily="34" charset="0"/>
              </a:rPr>
              <a:t>z0 = 0.1</a:t>
            </a:r>
            <a:endParaRPr lang="ko-KR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ko-KR" sz="1000" dirty="0">
                <a:latin typeface="Arial" panose="020B0604020202020204" pitchFamily="34" charset="0"/>
                <a:cs typeface="Arial" panose="020B0604020202020204" pitchFamily="34" charset="0"/>
              </a:rPr>
              <a:t>z1 = 0</a:t>
            </a:r>
            <a:endParaRPr lang="ko-KR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ko-KR" sz="1000" dirty="0" err="1">
                <a:latin typeface="Arial" panose="020B0604020202020204" pitchFamily="34" charset="0"/>
                <a:cs typeface="Arial" panose="020B0604020202020204" pitchFamily="34" charset="0"/>
              </a:rPr>
              <a:t>dir</a:t>
            </a:r>
            <a:r>
              <a:rPr lang="en-US" altLang="ko-KR" sz="1000" dirty="0">
                <a:latin typeface="Arial" panose="020B0604020202020204" pitchFamily="34" charset="0"/>
                <a:cs typeface="Arial" panose="020B0604020202020204" pitchFamily="34" charset="0"/>
              </a:rPr>
              <a:t> = 1.0</a:t>
            </a:r>
            <a:endParaRPr lang="ko-KR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ko-KR" sz="1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izst</a:t>
            </a:r>
            <a:r>
              <a:rPr lang="en-US" altLang="ko-KR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79</a:t>
            </a:r>
            <a:endParaRPr lang="ko-KR" altLang="en-US" sz="1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ko-KR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&lt;source&gt;=1</a:t>
            </a:r>
            <a:endParaRPr lang="ko-KR" altLang="en-US" sz="1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ko-KR" sz="1000" dirty="0">
                <a:latin typeface="Arial" panose="020B0604020202020204" pitchFamily="34" charset="0"/>
                <a:cs typeface="Arial" panose="020B0604020202020204" pitchFamily="34" charset="0"/>
              </a:rPr>
              <a:t>s-type = 3  $ point</a:t>
            </a:r>
            <a:endParaRPr lang="ko-KR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ko-KR" sz="1000" dirty="0" err="1">
                <a:latin typeface="Arial" panose="020B0604020202020204" pitchFamily="34" charset="0"/>
                <a:cs typeface="Arial" panose="020B0604020202020204" pitchFamily="34" charset="0"/>
              </a:rPr>
              <a:t>proj</a:t>
            </a:r>
            <a:r>
              <a:rPr lang="en-US" altLang="ko-KR" sz="1000" dirty="0">
                <a:latin typeface="Arial" panose="020B0604020202020204" pitchFamily="34" charset="0"/>
                <a:cs typeface="Arial" panose="020B0604020202020204" pitchFamily="34" charset="0"/>
              </a:rPr>
              <a:t> = 238U</a:t>
            </a:r>
            <a:endParaRPr lang="ko-KR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ko-KR" sz="1000" dirty="0">
                <a:latin typeface="Arial" panose="020B0604020202020204" pitchFamily="34" charset="0"/>
                <a:cs typeface="Arial" panose="020B0604020202020204" pitchFamily="34" charset="0"/>
              </a:rPr>
              <a:t>e0 =  18.5</a:t>
            </a:r>
            <a:endParaRPr lang="ko-KR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ko-KR" sz="1000" dirty="0">
                <a:latin typeface="Arial" panose="020B0604020202020204" pitchFamily="34" charset="0"/>
                <a:cs typeface="Arial" panose="020B0604020202020204" pitchFamily="34" charset="0"/>
              </a:rPr>
              <a:t>x0 = 0</a:t>
            </a:r>
            <a:endParaRPr lang="ko-KR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ko-KR" sz="1000" dirty="0">
                <a:latin typeface="Arial" panose="020B0604020202020204" pitchFamily="34" charset="0"/>
                <a:cs typeface="Arial" panose="020B0604020202020204" pitchFamily="34" charset="0"/>
              </a:rPr>
              <a:t>x1 = 0.1 $ FWHM=0.1cm</a:t>
            </a:r>
            <a:endParaRPr lang="ko-KR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ko-KR" sz="1000" dirty="0">
                <a:latin typeface="Arial" panose="020B0604020202020204" pitchFamily="34" charset="0"/>
                <a:cs typeface="Arial" panose="020B0604020202020204" pitchFamily="34" charset="0"/>
              </a:rPr>
              <a:t>y0 = 0</a:t>
            </a:r>
            <a:endParaRPr lang="ko-KR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ko-KR" sz="1000" dirty="0">
                <a:latin typeface="Arial" panose="020B0604020202020204" pitchFamily="34" charset="0"/>
                <a:cs typeface="Arial" panose="020B0604020202020204" pitchFamily="34" charset="0"/>
              </a:rPr>
              <a:t>y1 = 0.1 $ FWHM=0.1cm</a:t>
            </a:r>
            <a:endParaRPr lang="ko-KR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ko-KR" sz="1000" dirty="0">
                <a:latin typeface="Arial" panose="020B0604020202020204" pitchFamily="34" charset="0"/>
                <a:cs typeface="Arial" panose="020B0604020202020204" pitchFamily="34" charset="0"/>
              </a:rPr>
              <a:t>z0 = 0.1</a:t>
            </a:r>
            <a:endParaRPr lang="ko-KR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ko-KR" sz="1000" dirty="0">
                <a:latin typeface="Arial" panose="020B0604020202020204" pitchFamily="34" charset="0"/>
                <a:cs typeface="Arial" panose="020B0604020202020204" pitchFamily="34" charset="0"/>
              </a:rPr>
              <a:t>z1 = 0</a:t>
            </a:r>
            <a:endParaRPr lang="ko-KR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ko-KR" sz="1000" dirty="0" err="1">
                <a:latin typeface="Arial" panose="020B0604020202020204" pitchFamily="34" charset="0"/>
                <a:cs typeface="Arial" panose="020B0604020202020204" pitchFamily="34" charset="0"/>
              </a:rPr>
              <a:t>dir</a:t>
            </a:r>
            <a:r>
              <a:rPr lang="en-US" altLang="ko-KR" sz="1000" dirty="0">
                <a:latin typeface="Arial" panose="020B0604020202020204" pitchFamily="34" charset="0"/>
                <a:cs typeface="Arial" panose="020B0604020202020204" pitchFamily="34" charset="0"/>
              </a:rPr>
              <a:t> = 1.0</a:t>
            </a:r>
            <a:endParaRPr lang="ko-KR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ko-KR" sz="1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izst</a:t>
            </a:r>
            <a:r>
              <a:rPr lang="en-US" altLang="ko-KR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84</a:t>
            </a:r>
            <a:endParaRPr lang="ko-KR" altLang="en-US" sz="1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ko-KR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&lt;source&gt;=1</a:t>
            </a:r>
            <a:endParaRPr lang="ko-KR" altLang="en-US" sz="1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ko-KR" sz="1000" dirty="0">
                <a:latin typeface="Arial" panose="020B0604020202020204" pitchFamily="34" charset="0"/>
                <a:cs typeface="Arial" panose="020B0604020202020204" pitchFamily="34" charset="0"/>
              </a:rPr>
              <a:t>s-type = 3  $ point</a:t>
            </a:r>
            <a:endParaRPr lang="ko-KR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ko-KR" sz="1000" dirty="0" err="1">
                <a:latin typeface="Arial" panose="020B0604020202020204" pitchFamily="34" charset="0"/>
                <a:cs typeface="Arial" panose="020B0604020202020204" pitchFamily="34" charset="0"/>
              </a:rPr>
              <a:t>proj</a:t>
            </a:r>
            <a:r>
              <a:rPr lang="en-US" altLang="ko-KR" sz="1000" dirty="0">
                <a:latin typeface="Arial" panose="020B0604020202020204" pitchFamily="34" charset="0"/>
                <a:cs typeface="Arial" panose="020B0604020202020204" pitchFamily="34" charset="0"/>
              </a:rPr>
              <a:t> = 238U</a:t>
            </a:r>
            <a:endParaRPr lang="ko-KR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ko-KR" sz="1000" dirty="0">
                <a:latin typeface="Arial" panose="020B0604020202020204" pitchFamily="34" charset="0"/>
                <a:cs typeface="Arial" panose="020B0604020202020204" pitchFamily="34" charset="0"/>
              </a:rPr>
              <a:t>e0 =  18.5</a:t>
            </a:r>
            <a:endParaRPr lang="ko-KR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ko-KR" sz="1000" dirty="0">
                <a:latin typeface="Arial" panose="020B0604020202020204" pitchFamily="34" charset="0"/>
                <a:cs typeface="Arial" panose="020B0604020202020204" pitchFamily="34" charset="0"/>
              </a:rPr>
              <a:t>x0 = 0</a:t>
            </a:r>
            <a:endParaRPr lang="ko-KR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ko-KR" sz="1000" dirty="0">
                <a:latin typeface="Arial" panose="020B0604020202020204" pitchFamily="34" charset="0"/>
                <a:cs typeface="Arial" panose="020B0604020202020204" pitchFamily="34" charset="0"/>
              </a:rPr>
              <a:t>x1 = 0.1 $ FWHM=0.1cm</a:t>
            </a:r>
            <a:endParaRPr lang="ko-KR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ko-KR" sz="1000" dirty="0">
                <a:latin typeface="Arial" panose="020B0604020202020204" pitchFamily="34" charset="0"/>
                <a:cs typeface="Arial" panose="020B0604020202020204" pitchFamily="34" charset="0"/>
              </a:rPr>
              <a:t>y0 = 0</a:t>
            </a:r>
            <a:endParaRPr lang="ko-KR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ko-KR" sz="1000" dirty="0">
                <a:latin typeface="Arial" panose="020B0604020202020204" pitchFamily="34" charset="0"/>
                <a:cs typeface="Arial" panose="020B0604020202020204" pitchFamily="34" charset="0"/>
              </a:rPr>
              <a:t>y1 = 0.1 $ FWHM=0.1cm</a:t>
            </a:r>
            <a:endParaRPr lang="ko-KR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ko-KR" sz="1000" dirty="0">
                <a:latin typeface="Arial" panose="020B0604020202020204" pitchFamily="34" charset="0"/>
                <a:cs typeface="Arial" panose="020B0604020202020204" pitchFamily="34" charset="0"/>
              </a:rPr>
              <a:t>z0 = 0.1</a:t>
            </a:r>
            <a:endParaRPr lang="ko-KR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ko-KR" sz="1000" dirty="0">
                <a:latin typeface="Arial" panose="020B0604020202020204" pitchFamily="34" charset="0"/>
                <a:cs typeface="Arial" panose="020B0604020202020204" pitchFamily="34" charset="0"/>
              </a:rPr>
              <a:t>z1 = 0</a:t>
            </a:r>
            <a:endParaRPr lang="ko-KR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ko-KR" sz="1000" dirty="0" err="1">
                <a:latin typeface="Arial" panose="020B0604020202020204" pitchFamily="34" charset="0"/>
                <a:cs typeface="Arial" panose="020B0604020202020204" pitchFamily="34" charset="0"/>
              </a:rPr>
              <a:t>dir</a:t>
            </a:r>
            <a:r>
              <a:rPr lang="en-US" altLang="ko-KR" sz="1000" dirty="0">
                <a:latin typeface="Arial" panose="020B0604020202020204" pitchFamily="34" charset="0"/>
                <a:cs typeface="Arial" panose="020B0604020202020204" pitchFamily="34" charset="0"/>
              </a:rPr>
              <a:t> = 1.0</a:t>
            </a:r>
            <a:endParaRPr lang="ko-KR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ko-KR" sz="1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izst</a:t>
            </a:r>
            <a:r>
              <a:rPr lang="en-US" altLang="ko-KR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73</a:t>
            </a:r>
            <a:endParaRPr lang="ko-KR" altLang="en-US" sz="1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78542" y="116632"/>
            <a:ext cx="2016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Multi-Source</a:t>
            </a:r>
            <a:endParaRPr lang="ko-KR" altLang="en-US" sz="1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122877" y="95033"/>
            <a:ext cx="544104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baseline="30000" dirty="0" smtClean="0">
                <a:solidFill>
                  <a:srgbClr val="0066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238</a:t>
            </a:r>
            <a:r>
              <a:rPr lang="en-US" altLang="ko-KR" sz="2800" dirty="0" smtClean="0">
                <a:solidFill>
                  <a:srgbClr val="0066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U</a:t>
            </a:r>
            <a:r>
              <a:rPr lang="en-US" altLang="ko-KR" sz="2800" baseline="30000" dirty="0" smtClean="0">
                <a:solidFill>
                  <a:srgbClr val="0066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73+, 79+, 84+ </a:t>
            </a:r>
            <a:r>
              <a:rPr lang="en-US" altLang="ko-KR" sz="2800" dirty="0" smtClean="0">
                <a:solidFill>
                  <a:srgbClr val="0066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transport at magnetic field for </a:t>
            </a:r>
            <a:r>
              <a:rPr lang="en-US" altLang="ko-KR" sz="2800" baseline="30000" dirty="0" smtClean="0">
                <a:solidFill>
                  <a:srgbClr val="0066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238</a:t>
            </a:r>
            <a:r>
              <a:rPr lang="en-US" altLang="ko-KR" sz="2800" dirty="0" smtClean="0">
                <a:solidFill>
                  <a:srgbClr val="0066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U</a:t>
            </a:r>
            <a:r>
              <a:rPr lang="en-US" altLang="ko-KR" sz="2800" baseline="30000" dirty="0" smtClean="0">
                <a:solidFill>
                  <a:srgbClr val="0066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79+</a:t>
            </a:r>
            <a:endParaRPr lang="ko-KR" altLang="en-US" sz="2800" dirty="0">
              <a:solidFill>
                <a:srgbClr val="0066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29190" y="433588"/>
            <a:ext cx="1705916" cy="27699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altLang="ko-KR" sz="1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Beam portion: 100 %</a:t>
            </a:r>
            <a:endParaRPr lang="ko-KR" altLang="en-US" sz="12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직선 화살표 연결선 9"/>
          <p:cNvCxnSpPr/>
          <p:nvPr/>
        </p:nvCxnSpPr>
        <p:spPr>
          <a:xfrm flipH="1">
            <a:off x="7044659" y="642007"/>
            <a:ext cx="284531" cy="17229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화살표 연결선 14"/>
          <p:cNvCxnSpPr/>
          <p:nvPr/>
        </p:nvCxnSpPr>
        <p:spPr>
          <a:xfrm flipH="1">
            <a:off x="6876256" y="710587"/>
            <a:ext cx="605334" cy="185431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화살표 연결선 17"/>
          <p:cNvCxnSpPr/>
          <p:nvPr/>
        </p:nvCxnSpPr>
        <p:spPr>
          <a:xfrm flipH="1">
            <a:off x="6948264" y="728153"/>
            <a:ext cx="683593" cy="363695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날짜 개체 틀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Apr.28-30, 2014, SATIF12, Fermilab</a:t>
            </a:r>
            <a:endParaRPr lang="en-US"/>
          </a:p>
        </p:txBody>
      </p:sp>
      <p:sp>
        <p:nvSpPr>
          <p:cNvPr id="12" name="슬라이드 번호 개체 틀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7F162-9377-4522-BF82-B741E4081FBB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59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41274" y="23734"/>
            <a:ext cx="82978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baseline="30000" dirty="0" smtClean="0">
                <a:solidFill>
                  <a:srgbClr val="0066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238</a:t>
            </a:r>
            <a:r>
              <a:rPr lang="en-US" altLang="ko-KR" sz="2800" dirty="0" smtClean="0">
                <a:solidFill>
                  <a:srgbClr val="0066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U</a:t>
            </a:r>
            <a:r>
              <a:rPr lang="en-US" altLang="ko-KR" sz="2800" baseline="30000" dirty="0" smtClean="0">
                <a:solidFill>
                  <a:srgbClr val="0066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71+ to 85+ </a:t>
            </a:r>
            <a:r>
              <a:rPr lang="en-US" altLang="ko-KR" sz="2800" dirty="0" smtClean="0">
                <a:solidFill>
                  <a:srgbClr val="0066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transport at the magnetic field for </a:t>
            </a:r>
            <a:r>
              <a:rPr lang="en-US" altLang="ko-KR" sz="2800" baseline="30000" dirty="0">
                <a:solidFill>
                  <a:srgbClr val="0066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238</a:t>
            </a:r>
            <a:r>
              <a:rPr lang="en-US" altLang="ko-KR" sz="2800" dirty="0" smtClean="0">
                <a:solidFill>
                  <a:srgbClr val="0066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U</a:t>
            </a:r>
            <a:r>
              <a:rPr lang="en-US" altLang="ko-KR" sz="2800" baseline="30000" dirty="0">
                <a:solidFill>
                  <a:srgbClr val="0066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79+</a:t>
            </a:r>
            <a:endParaRPr lang="ko-KR" altLang="en-US" sz="2800" baseline="30000" dirty="0">
              <a:solidFill>
                <a:srgbClr val="0066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48" y="5161727"/>
            <a:ext cx="8136904" cy="1579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3674" y="5239435"/>
            <a:ext cx="693864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ko-K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fraction rate of produced </a:t>
            </a:r>
            <a:r>
              <a:rPr lang="en-US" altLang="ko-KR" sz="14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238</a:t>
            </a:r>
            <a:r>
              <a:rPr lang="en-US" altLang="ko-K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 ions after carbon </a:t>
            </a:r>
            <a:r>
              <a:rPr lang="en-US" altLang="ko-KR" sz="1400" b="1" dirty="0">
                <a:latin typeface="Arial" panose="020B0604020202020204" pitchFamily="34" charset="0"/>
                <a:cs typeface="Arial" panose="020B0604020202020204" pitchFamily="34" charset="0"/>
              </a:rPr>
              <a:t>stripper using LISE++</a:t>
            </a:r>
            <a:endParaRPr lang="ko-KR" alt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2339752" y="5569726"/>
            <a:ext cx="6125906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7424727" y="5108061"/>
            <a:ext cx="14218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99.99 %</a:t>
            </a:r>
            <a:endParaRPr lang="ko-KR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639150" y="6082408"/>
            <a:ext cx="4084978" cy="52993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580" y="745028"/>
            <a:ext cx="4018190" cy="3247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4" y="2579963"/>
            <a:ext cx="3195751" cy="2581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1280" y="1926006"/>
            <a:ext cx="2872720" cy="3235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타원 7"/>
          <p:cNvSpPr/>
          <p:nvPr/>
        </p:nvSpPr>
        <p:spPr>
          <a:xfrm>
            <a:off x="4333493" y="2636912"/>
            <a:ext cx="531604" cy="576064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0" name="직선 화살표 연결선 9"/>
          <p:cNvCxnSpPr>
            <a:stCxn id="8" idx="3"/>
          </p:cNvCxnSpPr>
          <p:nvPr/>
        </p:nvCxnSpPr>
        <p:spPr>
          <a:xfrm flipH="1">
            <a:off x="3139460" y="3128613"/>
            <a:ext cx="1271885" cy="109247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타원 13"/>
          <p:cNvSpPr/>
          <p:nvPr/>
        </p:nvSpPr>
        <p:spPr>
          <a:xfrm>
            <a:off x="4891535" y="2060848"/>
            <a:ext cx="511170" cy="519115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5" name="직선 화살표 연결선 14"/>
          <p:cNvCxnSpPr>
            <a:stCxn id="14" idx="5"/>
          </p:cNvCxnSpPr>
          <p:nvPr/>
        </p:nvCxnSpPr>
        <p:spPr>
          <a:xfrm>
            <a:off x="5327846" y="2503940"/>
            <a:ext cx="1332386" cy="124677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19674" y="2330344"/>
            <a:ext cx="1920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Around 1</a:t>
            </a:r>
            <a:r>
              <a:rPr lang="en-US" altLang="ko-KR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 dipole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57359" y="1671638"/>
            <a:ext cx="2034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Around 2</a:t>
            </a:r>
            <a:r>
              <a:rPr lang="en-US" altLang="ko-KR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altLang="ko-KR" dirty="0" smtClean="0">
                <a:latin typeface="Arial" panose="020B0604020202020204" pitchFamily="34" charset="0"/>
                <a:cs typeface="Arial" panose="020B0604020202020204" pitchFamily="34" charset="0"/>
              </a:rPr>
              <a:t> dipole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69755" y="4241852"/>
            <a:ext cx="3082895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ko-KR" sz="1200" dirty="0" smtClean="0">
                <a:latin typeface="Arial" pitchFamily="34" charset="0"/>
                <a:cs typeface="Arial" pitchFamily="34" charset="0"/>
              </a:rPr>
              <a:t>Beam size: FWHM 0.4 cm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ko-KR" sz="1200" dirty="0" smtClean="0">
                <a:latin typeface="Arial" pitchFamily="34" charset="0"/>
                <a:cs typeface="Arial" pitchFamily="34" charset="0"/>
              </a:rPr>
              <a:t>Beam position: 0.1 cm after C stripper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ko-KR" sz="1200" dirty="0" smtClean="0">
                <a:latin typeface="Arial" pitchFamily="34" charset="0"/>
                <a:cs typeface="Arial" pitchFamily="34" charset="0"/>
              </a:rPr>
              <a:t>History: 100X10</a:t>
            </a:r>
            <a:r>
              <a:rPr lang="en-US" altLang="ko-KR" sz="1200" baseline="30000" dirty="0" smtClean="0">
                <a:latin typeface="Arial" pitchFamily="34" charset="0"/>
                <a:cs typeface="Arial" pitchFamily="34" charset="0"/>
              </a:rPr>
              <a:t>5 </a:t>
            </a:r>
            <a:r>
              <a:rPr lang="en-US" altLang="ko-KR" sz="1200" dirty="0" smtClean="0">
                <a:latin typeface="Arial" pitchFamily="34" charset="0"/>
                <a:cs typeface="Arial" pitchFamily="34" charset="0"/>
              </a:rPr>
              <a:t>(Result from </a:t>
            </a:r>
            <a:r>
              <a:rPr lang="en-US" altLang="ko-KR" sz="1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43X10</a:t>
            </a:r>
            <a:r>
              <a:rPr lang="en-US" altLang="ko-KR" sz="1200" baseline="30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altLang="ko-KR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altLang="ko-KR" sz="1200" baseline="30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200" baseline="30000" dirty="0" smtClean="0">
                <a:latin typeface="Arial" pitchFamily="34" charset="0"/>
                <a:cs typeface="Arial" pitchFamily="34" charset="0"/>
              </a:rPr>
              <a:t>       </a:t>
            </a:r>
            <a:r>
              <a:rPr lang="en-US" altLang="ko-KR" sz="1200" dirty="0" smtClean="0">
                <a:latin typeface="Arial" pitchFamily="34" charset="0"/>
                <a:cs typeface="Arial" pitchFamily="34" charset="0"/>
              </a:rPr>
              <a:t>, 16 h @ Window PC)</a:t>
            </a:r>
            <a:endParaRPr lang="en-US" altLang="ko-KR" sz="1200" baseline="30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날짜 개체 틀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Apr.28-30, 2014, SATIF12, Fermilab</a:t>
            </a:r>
            <a:endParaRPr lang="en-US"/>
          </a:p>
        </p:txBody>
      </p:sp>
      <p:sp>
        <p:nvSpPr>
          <p:cNvPr id="11" name="슬라이드 번호 개체 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7F162-9377-4522-BF82-B741E4081FBB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94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2"/>
          <a:stretch/>
        </p:blipFill>
        <p:spPr bwMode="auto">
          <a:xfrm>
            <a:off x="4932040" y="592981"/>
            <a:ext cx="3614672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996" y="3286052"/>
            <a:ext cx="3852000" cy="3123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447" y="562158"/>
            <a:ext cx="3889476" cy="3178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447" y="3300956"/>
            <a:ext cx="3888000" cy="314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직사각형 6"/>
          <p:cNvSpPr/>
          <p:nvPr/>
        </p:nvSpPr>
        <p:spPr>
          <a:xfrm>
            <a:off x="-4959" y="3266"/>
            <a:ext cx="79248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baseline="30000" dirty="0" smtClean="0">
                <a:solidFill>
                  <a:srgbClr val="0066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238</a:t>
            </a:r>
            <a:r>
              <a:rPr lang="en-US" altLang="ko-KR" sz="2400" dirty="0" smtClean="0">
                <a:solidFill>
                  <a:srgbClr val="0066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U</a:t>
            </a:r>
            <a:r>
              <a:rPr lang="en-US" altLang="ko-KR" sz="2400" baseline="30000" dirty="0" smtClean="0">
                <a:solidFill>
                  <a:srgbClr val="0066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71+ to 85+ </a:t>
            </a:r>
            <a:r>
              <a:rPr lang="en-US" altLang="ko-KR" sz="2400" dirty="0" smtClean="0">
                <a:solidFill>
                  <a:srgbClr val="0066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transport at the magnetic field for </a:t>
            </a:r>
            <a:r>
              <a:rPr lang="en-US" altLang="ko-KR" sz="2400" baseline="30000" dirty="0">
                <a:solidFill>
                  <a:srgbClr val="0066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238</a:t>
            </a:r>
            <a:r>
              <a:rPr lang="en-US" altLang="ko-KR" sz="2400" dirty="0" smtClean="0">
                <a:solidFill>
                  <a:srgbClr val="0066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U</a:t>
            </a:r>
            <a:r>
              <a:rPr lang="en-US" altLang="ko-KR" sz="2400" baseline="30000" dirty="0">
                <a:solidFill>
                  <a:srgbClr val="0066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79+</a:t>
            </a:r>
            <a:endParaRPr lang="ko-KR" altLang="en-US" sz="2400" baseline="30000" dirty="0">
              <a:solidFill>
                <a:srgbClr val="0066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8744" y="5766545"/>
            <a:ext cx="122413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ymin</a:t>
            </a:r>
            <a:r>
              <a:rPr lang="en-US" altLang="ko-KR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= -60 cm</a:t>
            </a:r>
          </a:p>
          <a:p>
            <a:r>
              <a:rPr lang="en-US" altLang="ko-KR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ymax</a:t>
            </a:r>
            <a:r>
              <a:rPr lang="en-US" altLang="ko-KR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= 60 cm</a:t>
            </a:r>
            <a:endParaRPr lang="ko-KR" alt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1780799" y="667780"/>
            <a:ext cx="26565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Nucleus</a:t>
            </a:r>
          </a:p>
          <a:p>
            <a:r>
              <a:rPr lang="en-US" altLang="ko-KR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</a:p>
          <a:p>
            <a:r>
              <a:rPr lang="en-US" altLang="ko-KR" sz="2000" b="1" baseline="30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238</a:t>
            </a:r>
            <a:r>
              <a:rPr lang="en-US" altLang="ko-KR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altLang="ko-KR" sz="2000" b="1" baseline="30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71+ to 85</a:t>
            </a:r>
            <a:r>
              <a:rPr lang="en-US" altLang="ko-KR" sz="20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ko-KR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5373492" y="707643"/>
            <a:ext cx="13658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Neutron</a:t>
            </a:r>
            <a:endParaRPr lang="ko-KR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5336911" y="3443514"/>
            <a:ext cx="14100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Proton</a:t>
            </a:r>
            <a:endParaRPr lang="ko-KR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1780799" y="3405993"/>
            <a:ext cx="13658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Photon</a:t>
            </a:r>
            <a:endParaRPr lang="ko-KR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62541" y="6159656"/>
            <a:ext cx="445025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Beam: </a:t>
            </a:r>
            <a:r>
              <a:rPr lang="en-US" altLang="ko-KR" sz="1400" baseline="30000" dirty="0" smtClean="0">
                <a:latin typeface="Arial" pitchFamily="34" charset="0"/>
                <a:cs typeface="Arial" pitchFamily="34" charset="0"/>
              </a:rPr>
              <a:t>238</a:t>
            </a: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U</a:t>
            </a:r>
            <a:r>
              <a:rPr lang="en-US" altLang="ko-KR" sz="1400" baseline="30000" dirty="0" smtClean="0">
                <a:latin typeface="Arial" pitchFamily="34" charset="0"/>
                <a:cs typeface="Arial" pitchFamily="34" charset="0"/>
              </a:rPr>
              <a:t>79+ to 85+</a:t>
            </a: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 (18.5 MeV/u)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Beam size: FWHM 0.4 cm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Beam position: 0.1 cm after C stripper (t=1.33 </a:t>
            </a:r>
            <a:r>
              <a:rPr lang="el-GR" altLang="ko-KR" sz="1400" dirty="0" smtClean="0">
                <a:latin typeface="Arial" pitchFamily="34" charset="0"/>
                <a:cs typeface="Arial" pitchFamily="34" charset="0"/>
              </a:rPr>
              <a:t>μ</a:t>
            </a: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m)</a:t>
            </a:r>
          </a:p>
        </p:txBody>
      </p:sp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Apr.28-30, 2014, SATIF12, Fermilab</a:t>
            </a:r>
            <a:endParaRPr lang="en-US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7F162-9377-4522-BF82-B741E4081FBB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15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038079"/>
            <a:ext cx="4353871" cy="372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직사각형 6"/>
          <p:cNvSpPr/>
          <p:nvPr/>
        </p:nvSpPr>
        <p:spPr>
          <a:xfrm>
            <a:off x="0" y="83972"/>
            <a:ext cx="86213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dirty="0" smtClean="0">
                <a:solidFill>
                  <a:srgbClr val="0066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Energy Deposition from </a:t>
            </a:r>
            <a:r>
              <a:rPr lang="en-US" altLang="ko-KR" sz="2800" baseline="30000" dirty="0">
                <a:solidFill>
                  <a:srgbClr val="0066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238</a:t>
            </a:r>
            <a:r>
              <a:rPr lang="en-US" altLang="ko-KR" sz="2800" dirty="0">
                <a:solidFill>
                  <a:srgbClr val="0066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U</a:t>
            </a:r>
            <a:r>
              <a:rPr lang="en-US" altLang="ko-KR" sz="2800" baseline="30000" dirty="0">
                <a:solidFill>
                  <a:srgbClr val="0066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71+ to 85+ </a:t>
            </a:r>
            <a:r>
              <a:rPr lang="en-US" altLang="ko-KR" sz="2800" dirty="0">
                <a:solidFill>
                  <a:srgbClr val="0066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transport</a:t>
            </a:r>
            <a:r>
              <a:rPr lang="en-US" altLang="ko-KR" sz="2800" dirty="0" smtClean="0">
                <a:solidFill>
                  <a:srgbClr val="0066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endParaRPr lang="ko-KR" altLang="en-US" sz="2800" dirty="0">
              <a:solidFill>
                <a:srgbClr val="0066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1833083" y="1196752"/>
            <a:ext cx="122413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ymin</a:t>
            </a:r>
            <a:r>
              <a:rPr lang="en-US" altLang="ko-KR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= -60 cm</a:t>
            </a:r>
          </a:p>
          <a:p>
            <a:r>
              <a:rPr lang="en-US" altLang="ko-KR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ymax</a:t>
            </a:r>
            <a:r>
              <a:rPr lang="en-US" altLang="ko-KR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= 60 cm</a:t>
            </a:r>
            <a:endParaRPr lang="ko-KR" alt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그룹 15"/>
          <p:cNvGrpSpPr/>
          <p:nvPr/>
        </p:nvGrpSpPr>
        <p:grpSpPr>
          <a:xfrm>
            <a:off x="2045783" y="764704"/>
            <a:ext cx="6282731" cy="5724497"/>
            <a:chOff x="2778143" y="1038079"/>
            <a:chExt cx="6282731" cy="5724497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9242" y="3855193"/>
              <a:ext cx="2686813" cy="2806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6874" y="1038079"/>
              <a:ext cx="1224000" cy="3091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8143" y="5610576"/>
              <a:ext cx="3496649" cy="115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1" name="직선 화살표 연결선 10"/>
          <p:cNvCxnSpPr/>
          <p:nvPr/>
        </p:nvCxnSpPr>
        <p:spPr>
          <a:xfrm>
            <a:off x="3993323" y="3645024"/>
            <a:ext cx="1549109" cy="144016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Apr.28-30, 2014, SATIF12, Fermilab</a:t>
            </a:r>
            <a:endParaRPr lang="en-US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7F162-9377-4522-BF82-B741E4081FBB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1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7620000" cy="639762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rgbClr val="006600"/>
                </a:solidFill>
                <a:latin typeface="Arial Black" pitchFamily="34" charset="0"/>
              </a:rPr>
              <a:t>Summary</a:t>
            </a:r>
            <a:endParaRPr lang="en-US" sz="3200" dirty="0">
              <a:solidFill>
                <a:srgbClr val="006600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562600"/>
          </a:xfrm>
        </p:spPr>
        <p:txBody>
          <a:bodyPr>
            <a:noAutofit/>
          </a:bodyPr>
          <a:lstStyle/>
          <a:p>
            <a:pPr marL="457200" lvl="1" indent="-457200">
              <a:buFont typeface="Wingdings" panose="05000000000000000000" pitchFamily="2" charset="2"/>
              <a:buChar char="l"/>
            </a:pP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Multi-charged 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ion beam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was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implemented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FLUKA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and PHITS codes with charge distribution and angular distribution obtained by LISE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++.</a:t>
            </a: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-457200">
              <a:buFont typeface="Wingdings" panose="05000000000000000000" pitchFamily="2" charset="2"/>
              <a:buChar char="l"/>
            </a:pP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-457200">
              <a:buFont typeface="Wingdings" panose="05000000000000000000" pitchFamily="2" charset="2"/>
              <a:buChar char="l"/>
            </a:pPr>
            <a:r>
              <a:rPr lang="en-US" altLang="ko-K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contribution of the charge and/or momentum correction was proved very clearly. </a:t>
            </a:r>
            <a:endParaRPr lang="en-US" altLang="ko-K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-457200">
              <a:buFont typeface="Wingdings" panose="05000000000000000000" pitchFamily="2" charset="2"/>
              <a:buChar char="l"/>
            </a:pPr>
            <a:endParaRPr lang="en-US" altLang="ko-K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-457200">
              <a:buFont typeface="Wingdings" panose="05000000000000000000" pitchFamily="2" charset="2"/>
              <a:buChar char="l"/>
            </a:pPr>
            <a:r>
              <a:rPr lang="en-US" altLang="ko-K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obtain a realistic model of beam losses </a:t>
            </a:r>
            <a:r>
              <a:rPr lang="en-US" altLang="ko-KR" sz="2400" b="1" dirty="0">
                <a:latin typeface="Arial" panose="020B0604020202020204" pitchFamily="34" charset="0"/>
                <a:cs typeface="Arial" panose="020B0604020202020204" pitchFamily="34" charset="0"/>
              </a:rPr>
              <a:t>along beam transport line, it is obligatory to consider charge and momentum of projectile ions.  </a:t>
            </a:r>
          </a:p>
          <a:p>
            <a:pPr marL="457200" lvl="1" indent="-457200">
              <a:buFont typeface="Wingdings" panose="05000000000000000000" pitchFamily="2" charset="2"/>
              <a:buChar char="l"/>
            </a:pPr>
            <a:endParaRPr lang="en-US" altLang="ko-K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-457200">
              <a:buFont typeface="Wingdings" panose="05000000000000000000" pitchFamily="2" charset="2"/>
              <a:buChar char="l"/>
            </a:pPr>
            <a:r>
              <a:rPr lang="en-US" altLang="ko-KR" sz="2400" b="1" dirty="0">
                <a:latin typeface="Arial" panose="020B0604020202020204" pitchFamily="34" charset="0"/>
                <a:cs typeface="Arial" panose="020B0604020202020204" pitchFamily="34" charset="0"/>
              </a:rPr>
              <a:t>It can be available to estimate the transport efficiency at specific beam transport section</a:t>
            </a:r>
          </a:p>
          <a:p>
            <a:pPr marL="457200" lvl="1" indent="-457200">
              <a:buFont typeface="Wingdings" panose="05000000000000000000" pitchFamily="2" charset="2"/>
              <a:buChar char="l"/>
            </a:pP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7F162-9377-4522-BF82-B741E4081FBB}" type="slidenum">
              <a:rPr lang="en-US" smtClean="0"/>
              <a:t>46</a:t>
            </a:fld>
            <a:endParaRPr lang="en-US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Apr.28-30, 2014, SATIF12, Fermilab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13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7620000" cy="639762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rgbClr val="006600"/>
                </a:solidFill>
                <a:latin typeface="Arial Black" pitchFamily="34" charset="0"/>
              </a:rPr>
              <a:t>Suggestion for tomorrow</a:t>
            </a:r>
            <a:endParaRPr lang="en-US" sz="3200" dirty="0">
              <a:solidFill>
                <a:srgbClr val="006600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562600"/>
          </a:xfrm>
        </p:spPr>
        <p:txBody>
          <a:bodyPr>
            <a:noAutofit/>
          </a:bodyPr>
          <a:lstStyle/>
          <a:p>
            <a:pPr marL="457200" lvl="1" indent="-457200">
              <a:buFont typeface="Wingdings" panose="05000000000000000000" pitchFamily="2" charset="2"/>
              <a:buChar char="l"/>
            </a:pPr>
            <a:r>
              <a:rPr lang="en-US" altLang="ko-K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Even minor improvement for charged ion beam is </a:t>
            </a:r>
            <a:r>
              <a:rPr lang="en-US" altLang="ko-K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expected to MC code developers considering </a:t>
            </a:r>
            <a:r>
              <a:rPr lang="en-US" altLang="ko-K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some accelerator </a:t>
            </a:r>
            <a:r>
              <a:rPr lang="en-US" altLang="ko-K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components with E-M field.</a:t>
            </a:r>
            <a:endParaRPr lang="en-US" altLang="ko-K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-457200">
              <a:buFont typeface="Wingdings" panose="05000000000000000000" pitchFamily="2" charset="2"/>
              <a:buChar char="l"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If possible, user-friendly subroutine is preferred.</a:t>
            </a:r>
          </a:p>
          <a:p>
            <a:pPr marL="0" lvl="1" indent="0">
              <a:buNone/>
            </a:pP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-457200">
              <a:buFont typeface="Wingdings" panose="05000000000000000000" pitchFamily="2" charset="2"/>
              <a:buChar char="l"/>
            </a:pP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accurate is this particle tracking tool at MC codes in comparison with codes used in beam physics?</a:t>
            </a: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-457200">
              <a:buFont typeface="Wingdings" panose="05000000000000000000" pitchFamily="2" charset="2"/>
              <a:buChar char="l"/>
            </a:pPr>
            <a:endParaRPr lang="en-US" altLang="ko-K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-457200">
              <a:buFont typeface="Wingdings" panose="05000000000000000000" pitchFamily="2" charset="2"/>
              <a:buChar char="l"/>
            </a:pPr>
            <a:r>
              <a:rPr lang="en-US" altLang="ko-K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How is the contribution effects of orbital electrons in physical interaction with matter? 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7F162-9377-4522-BF82-B741E4081FBB}" type="slidenum">
              <a:rPr lang="en-US" smtClean="0"/>
              <a:t>47</a:t>
            </a:fld>
            <a:endParaRPr lang="en-US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Apr.28-30, 2014, SATIF12, Fermilab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63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685800"/>
            <a:ext cx="867226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ko-K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Benchmarking experiment </a:t>
            </a:r>
            <a:r>
              <a:rPr lang="en-US" altLang="ko-K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using </a:t>
            </a:r>
            <a:r>
              <a:rPr lang="en-US" altLang="ko-K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Low Energy Uranium beam </a:t>
            </a:r>
            <a:r>
              <a:rPr lang="ko-KR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ko-KR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ko-K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- Be stripper section of RIKEN RIBF</a:t>
            </a:r>
          </a:p>
          <a:p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- Beam :  50 </a:t>
            </a:r>
            <a:r>
              <a:rPr lang="en-US" altLang="ko-K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MeV/u, </a:t>
            </a:r>
            <a:r>
              <a:rPr lang="en-US" altLang="ko-KR" sz="2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238</a:t>
            </a:r>
            <a:r>
              <a:rPr lang="en-US" altLang="ko-K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altLang="ko-KR" sz="2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62</a:t>
            </a:r>
            <a:r>
              <a:rPr lang="en-US" altLang="ko-K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endParaRPr lang="en-US" altLang="ko-K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ko-K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- Passive </a:t>
            </a:r>
            <a:r>
              <a:rPr lang="en-US" altLang="ko-K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detectors are applied</a:t>
            </a:r>
            <a:endParaRPr lang="ko-KR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IBS 2014-04-02</a:t>
            </a:r>
            <a:endParaRPr lang="ko-KR" altLang="en-US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99B28-8F06-4347-BF7A-D26F04DD141D}" type="slidenum">
              <a:rPr lang="ko-KR" altLang="en-US" smtClean="0"/>
              <a:t>48</a:t>
            </a:fld>
            <a:endParaRPr lang="ko-KR" alt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41" name="_x205773304" descr="EMB00001e04026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819400"/>
            <a:ext cx="4104456" cy="2904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7620000" cy="639762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rgbClr val="006600"/>
                </a:solidFill>
                <a:latin typeface="Arial Black" pitchFamily="34" charset="0"/>
              </a:rPr>
              <a:t>One approach for U beam</a:t>
            </a:r>
            <a:endParaRPr lang="en-US" sz="3200" dirty="0">
              <a:solidFill>
                <a:srgbClr val="006600"/>
              </a:solidFill>
              <a:latin typeface="Arial Black" pitchFamily="34" charset="0"/>
            </a:endParaRPr>
          </a:p>
        </p:txBody>
      </p:sp>
      <p:pic>
        <p:nvPicPr>
          <p:cNvPr id="10" name="Picture 2" descr="F:\사진_Riken\IMG_177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696" y="3000471"/>
            <a:ext cx="4172784" cy="2781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5166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MyDocuments\1 대형가속기과제_원안위\conference\SATIF12\20140429-1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"/>
            <a:ext cx="4729726" cy="3665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7F162-9377-4522-BF82-B741E4081FBB}" type="slidenum">
              <a:rPr lang="en-US" smtClean="0"/>
              <a:t>49</a:t>
            </a:fld>
            <a:endParaRPr lang="en-US"/>
          </a:p>
        </p:txBody>
      </p:sp>
      <p:pic>
        <p:nvPicPr>
          <p:cNvPr id="10" name="Picture 2" descr="D:\MyAlbum\CD-RW2-연구소\XFEL\4세대터널골조완료기념사진(140324)\Best Shot\합동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2844" y="2963017"/>
            <a:ext cx="6169072" cy="3870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224526" y="4578596"/>
            <a:ext cx="70104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Arial Black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3200" b="1" dirty="0" smtClean="0">
                <a:solidFill>
                  <a:srgbClr val="FF0000"/>
                </a:solidFill>
              </a:rPr>
              <a:t>Thank You for Your </a:t>
            </a:r>
            <a:r>
              <a:rPr lang="en-US" altLang="ko-KR" sz="3200" b="1" dirty="0" smtClean="0">
                <a:solidFill>
                  <a:srgbClr val="FF0000"/>
                </a:solidFill>
              </a:rPr>
              <a:t>Attentions </a:t>
            </a:r>
            <a:r>
              <a:rPr lang="en-US" altLang="ko-KR" sz="3200" b="1" dirty="0" smtClean="0">
                <a:solidFill>
                  <a:srgbClr val="FF0000"/>
                </a:solidFill>
              </a:rPr>
              <a:t>!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Apr.28-30, 2014, SATIF12, Fermilab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555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7 L -3.33333E-6 -0.658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7620000" cy="639762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rgbClr val="006600"/>
                </a:solidFill>
              </a:rPr>
              <a:t>Introduction</a:t>
            </a:r>
            <a:endParaRPr lang="en-US" sz="3200" dirty="0">
              <a:solidFill>
                <a:srgbClr val="006600"/>
              </a:solidFill>
              <a:latin typeface="Arial Black" pitchFamily="34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7F162-9377-4522-BF82-B741E4081FBB}" type="slidenum">
              <a:rPr lang="en-US" smtClean="0"/>
              <a:t>5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04800" y="1295400"/>
            <a:ext cx="861060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Arial Black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 Technology for Safety Inspection of Large Accelerator Facility</a:t>
            </a:r>
            <a:endParaRPr lang="en-US" sz="28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dirty="0" smtClean="0"/>
              <a:t>Apr.28-30, 2014, SATIF12, </a:t>
            </a:r>
            <a:r>
              <a:rPr lang="en-US" altLang="ko-KR" dirty="0" err="1" smtClean="0"/>
              <a:t>Fermilab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65348" y="2743200"/>
            <a:ext cx="8489504" cy="2438401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en-US" altLang="ko-K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What is optimum method for shielding design?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en-US" altLang="ko-K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What is acceptance level in shielding analysis?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en-US" altLang="ko-K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How serious is the activation issues? (hadron facility)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en-US" altLang="ko-K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How important is the accident analysis and What is it? 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en-US" altLang="ko-K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What should be included in Radiation Safety Analysis Report? (Decommissioning?)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57600" y="5715000"/>
            <a:ext cx="4572000" cy="830997"/>
          </a:xfrm>
          <a:prstGeom prst="rect">
            <a:avLst/>
          </a:prstGeom>
          <a:noFill/>
          <a:ln w="25400">
            <a:solidFill>
              <a:srgbClr val="00B050"/>
            </a:solidFill>
          </a:ln>
          <a:effectLst>
            <a:innerShdw blurRad="114300">
              <a:srgbClr val="00B050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 smtClean="0">
                <a:solidFill>
                  <a:srgbClr val="6600FF"/>
                </a:solidFill>
                <a:latin typeface="Arial Black" panose="020B0A04020102020204" pitchFamily="34" charset="0"/>
              </a:rPr>
              <a:t>Needs of Many </a:t>
            </a:r>
            <a:r>
              <a:rPr lang="en-US" altLang="ko-KR" sz="2400" dirty="0" smtClean="0">
                <a:solidFill>
                  <a:srgbClr val="6600FF"/>
                </a:solidFill>
                <a:latin typeface="Arial Black" panose="020B0A04020102020204" pitchFamily="34" charset="0"/>
              </a:rPr>
              <a:t>Helps from SATIF </a:t>
            </a:r>
            <a:r>
              <a:rPr lang="en-US" altLang="ko-KR" sz="2400" dirty="0" smtClean="0">
                <a:solidFill>
                  <a:srgbClr val="6600FF"/>
                </a:solidFill>
                <a:latin typeface="Arial Black" panose="020B0A04020102020204" pitchFamily="34" charset="0"/>
              </a:rPr>
              <a:t>community </a:t>
            </a:r>
            <a:r>
              <a:rPr lang="en-US" altLang="ko-KR" sz="2400" dirty="0" smtClean="0">
                <a:solidFill>
                  <a:srgbClr val="6600FF"/>
                </a:solidFill>
                <a:latin typeface="Arial Black" panose="020B0A04020102020204" pitchFamily="34" charset="0"/>
              </a:rPr>
              <a:t>!!!</a:t>
            </a:r>
            <a:endParaRPr lang="ko-KR" altLang="en-US" sz="2400" dirty="0">
              <a:solidFill>
                <a:srgbClr val="6600FF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1097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7620000" cy="639762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rgbClr val="006600"/>
                </a:solidFill>
              </a:rPr>
              <a:t>Introduction</a:t>
            </a:r>
            <a:endParaRPr lang="en-US" sz="3200" dirty="0">
              <a:solidFill>
                <a:srgbClr val="006600"/>
              </a:solidFill>
              <a:latin typeface="Arial Black" pitchFamily="34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7F162-9377-4522-BF82-B741E4081FBB}" type="slidenum">
              <a:rPr lang="en-US" smtClean="0"/>
              <a:t>6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04800" y="1295400"/>
            <a:ext cx="861060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Arial Black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Rare Isotope Science Project (RISP)</a:t>
            </a:r>
          </a:p>
          <a:p>
            <a:pPr algn="l"/>
            <a:r>
              <a:rPr lang="en-US" sz="28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 started to construct Rare Isotope Accelerator with ISOL and IF Target in 2012</a:t>
            </a:r>
            <a:endParaRPr lang="en-US" sz="28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Apr.28-30, 2014, SATIF12, Fermilab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04800" y="3124200"/>
            <a:ext cx="8489504" cy="295855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en-US" altLang="ko-KR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intensity RI beam : ISOL &amp; IF 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en-US" altLang="ko-K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High energy, high intensity &amp; high quality neutron-rich RI beams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en-US" altLang="ko-K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Varity of isotopes with high intensity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en-US" altLang="ko-K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Upgradable to higher energy, higher current 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en-US" altLang="ko-K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World leading RI science facility for next 20-30 years</a:t>
            </a:r>
            <a:endParaRPr lang="ko-KR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835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7F162-9377-4522-BF82-B741E4081FBB}" type="slidenum">
              <a:rPr lang="en-US" smtClean="0"/>
              <a:t>7</a:t>
            </a:fld>
            <a:endParaRPr lang="en-US"/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84" y="1066800"/>
            <a:ext cx="8915400" cy="5153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Apr.28-30, 2014, SATIF12, Fermilab</a:t>
            </a:r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2400" y="76200"/>
            <a:ext cx="8864184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Arial Black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smtClean="0">
                <a:solidFill>
                  <a:srgbClr val="006600"/>
                </a:solidFill>
              </a:rPr>
              <a:t>Introduction – RAON :</a:t>
            </a:r>
          </a:p>
          <a:p>
            <a:pPr algn="l"/>
            <a:r>
              <a:rPr lang="en-US" sz="3200" dirty="0">
                <a:solidFill>
                  <a:srgbClr val="006600"/>
                </a:solidFill>
              </a:rPr>
              <a:t> </a:t>
            </a:r>
            <a:r>
              <a:rPr lang="en-US" sz="3200" dirty="0" smtClean="0">
                <a:solidFill>
                  <a:srgbClr val="006600"/>
                </a:solidFill>
              </a:rPr>
              <a:t>                       RISP RI Accelerator</a:t>
            </a:r>
            <a:endParaRPr lang="en-US" sz="3200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/>
          <p:cNvGrpSpPr/>
          <p:nvPr/>
        </p:nvGrpSpPr>
        <p:grpSpPr>
          <a:xfrm>
            <a:off x="1484292" y="2055268"/>
            <a:ext cx="7348142" cy="4632876"/>
            <a:chOff x="619522" y="1958812"/>
            <a:chExt cx="7348142" cy="4632876"/>
          </a:xfrm>
        </p:grpSpPr>
        <p:pic>
          <p:nvPicPr>
            <p:cNvPr id="2050" name="Picture 2" descr="F:\MyDocu2\1 KoRIA_RISP\2012Bending위탁과제\2013\from IBS\남신우0129\charge_stripper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09" r="-38" b="-372"/>
            <a:stretch/>
          </p:blipFill>
          <p:spPr bwMode="auto">
            <a:xfrm rot="-5400000">
              <a:off x="2805350" y="1429374"/>
              <a:ext cx="3871736" cy="64528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오른쪽 화살표 3"/>
            <p:cNvSpPr/>
            <p:nvPr/>
          </p:nvSpPr>
          <p:spPr>
            <a:xfrm>
              <a:off x="619522" y="4371706"/>
              <a:ext cx="533400" cy="533400"/>
            </a:xfrm>
            <a:prstGeom prst="right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6" name="오른쪽 화살표 55"/>
            <p:cNvSpPr/>
            <p:nvPr/>
          </p:nvSpPr>
          <p:spPr>
            <a:xfrm rot="16200000">
              <a:off x="3543300" y="1958812"/>
              <a:ext cx="533400" cy="533400"/>
            </a:xfrm>
            <a:prstGeom prst="right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7" name="오른쪽 화살표 56"/>
            <p:cNvSpPr/>
            <p:nvPr/>
          </p:nvSpPr>
          <p:spPr>
            <a:xfrm rot="5400000">
              <a:off x="6758940" y="2004128"/>
              <a:ext cx="533400" cy="533400"/>
            </a:xfrm>
            <a:prstGeom prst="right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14373" name="Rectangle 5"/>
          <p:cNvSpPr>
            <a:spLocks noChangeArrowheads="1"/>
          </p:cNvSpPr>
          <p:nvPr/>
        </p:nvSpPr>
        <p:spPr bwMode="auto">
          <a:xfrm>
            <a:off x="-15240" y="4111109"/>
            <a:ext cx="2100819" cy="1247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r>
              <a:rPr lang="en-US" altLang="ko-K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U-238 (33+&amp;34+)</a:t>
            </a:r>
          </a:p>
          <a:p>
            <a:r>
              <a:rPr lang="en-US" altLang="ko-K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18.5 MeV/u, </a:t>
            </a:r>
          </a:p>
          <a:p>
            <a:r>
              <a:rPr lang="en-US" altLang="ko-K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9.5 p</a:t>
            </a:r>
            <a:r>
              <a:rPr lang="el-GR" altLang="ko-K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en-US" altLang="ko-K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  <a:p>
            <a:r>
              <a:rPr lang="en-US" altLang="ko-KR" sz="1800" b="1" dirty="0" smtClean="0"/>
              <a:t> </a:t>
            </a:r>
            <a:endParaRPr lang="en-US" altLang="ko-KR" dirty="0"/>
          </a:p>
        </p:txBody>
      </p:sp>
      <p:sp>
        <p:nvSpPr>
          <p:cNvPr id="314379" name="Text Box 11"/>
          <p:cNvSpPr txBox="1">
            <a:spLocks noChangeArrowheads="1"/>
          </p:cNvSpPr>
          <p:nvPr/>
        </p:nvSpPr>
        <p:spPr bwMode="auto">
          <a:xfrm>
            <a:off x="191194" y="1169994"/>
            <a:ext cx="296862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4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 the case of major U-238 beam </a:t>
            </a:r>
            <a:endParaRPr lang="en-US" altLang="ko-KR" sz="2400" b="1" dirty="0"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21920" y="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Arial Black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smtClean="0">
                <a:solidFill>
                  <a:srgbClr val="006600"/>
                </a:solidFill>
              </a:rPr>
              <a:t>Bending Section and Multi-Charged Beam from Carbon Stripper </a:t>
            </a:r>
            <a:endParaRPr lang="en-US" sz="3200" dirty="0">
              <a:solidFill>
                <a:srgbClr val="006600"/>
              </a:solidFill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7F162-9377-4522-BF82-B741E4081FBB}" type="slidenum">
              <a:rPr lang="en-US" smtClean="0"/>
              <a:t>8</a:t>
            </a:fld>
            <a:endParaRPr lang="en-US"/>
          </a:p>
        </p:txBody>
      </p:sp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Apr.28-30, 2014, SATIF12, Fermilab</a:t>
            </a:r>
            <a:endParaRPr lang="en-US"/>
          </a:p>
        </p:txBody>
      </p:sp>
      <p:sp>
        <p:nvSpPr>
          <p:cNvPr id="59" name="Rectangle 5"/>
          <p:cNvSpPr>
            <a:spLocks noChangeArrowheads="1"/>
          </p:cNvSpPr>
          <p:nvPr/>
        </p:nvSpPr>
        <p:spPr bwMode="auto">
          <a:xfrm>
            <a:off x="7239000" y="1066800"/>
            <a:ext cx="1593434" cy="1247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r>
              <a:rPr lang="en-US" altLang="ko-K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Sn-152 (20+)</a:t>
            </a:r>
          </a:p>
          <a:p>
            <a:r>
              <a:rPr lang="en-US" altLang="ko-K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16.5 MeV/u, </a:t>
            </a:r>
          </a:p>
          <a:p>
            <a:r>
              <a:rPr lang="en-US" altLang="ko-K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9.5 p</a:t>
            </a:r>
            <a:r>
              <a:rPr lang="el-GR" altLang="ko-K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en-US" altLang="ko-K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(?)</a:t>
            </a:r>
          </a:p>
          <a:p>
            <a:r>
              <a:rPr lang="en-US" altLang="ko-KR" sz="1800" b="1" dirty="0" smtClean="0"/>
              <a:t> </a:t>
            </a:r>
            <a:endParaRPr lang="en-US" altLang="ko-KR" dirty="0"/>
          </a:p>
        </p:txBody>
      </p:sp>
      <p:sp>
        <p:nvSpPr>
          <p:cNvPr id="60" name="Rectangle 5"/>
          <p:cNvSpPr>
            <a:spLocks noChangeArrowheads="1"/>
          </p:cNvSpPr>
          <p:nvPr/>
        </p:nvSpPr>
        <p:spPr bwMode="auto">
          <a:xfrm>
            <a:off x="3733800" y="1066800"/>
            <a:ext cx="2895600" cy="988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r>
              <a:rPr lang="en-US" altLang="ko-K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U-238 (79+ &amp; others)</a:t>
            </a:r>
          </a:p>
          <a:p>
            <a:r>
              <a:rPr lang="en-US" altLang="ko-K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19.7 MeV/u</a:t>
            </a:r>
          </a:p>
          <a:p>
            <a:r>
              <a:rPr lang="en-US" altLang="ko-KR" b="1" dirty="0" smtClean="0">
                <a:latin typeface="Arial" panose="020B0604020202020204" pitchFamily="34" charset="0"/>
                <a:cs typeface="Arial" panose="020B0604020202020204" pitchFamily="34" charset="0"/>
              </a:rPr>
              <a:t>Or Sn-152 (46+ &amp; others)</a:t>
            </a:r>
            <a:endParaRPr lang="en-US" altLang="ko-KR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6" name="그룹 75"/>
          <p:cNvGrpSpPr/>
          <p:nvPr/>
        </p:nvGrpSpPr>
        <p:grpSpPr>
          <a:xfrm>
            <a:off x="2285999" y="3276601"/>
            <a:ext cx="6283118" cy="1981199"/>
            <a:chOff x="2285999" y="3276601"/>
            <a:chExt cx="6283118" cy="1981199"/>
          </a:xfrm>
        </p:grpSpPr>
        <p:sp>
          <p:nvSpPr>
            <p:cNvPr id="6" name="타원 5"/>
            <p:cNvSpPr/>
            <p:nvPr/>
          </p:nvSpPr>
          <p:spPr>
            <a:xfrm>
              <a:off x="2971800" y="4191000"/>
              <a:ext cx="304800" cy="1066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2" name="타원 61"/>
            <p:cNvSpPr/>
            <p:nvPr/>
          </p:nvSpPr>
          <p:spPr>
            <a:xfrm>
              <a:off x="7502317" y="3657600"/>
              <a:ext cx="1066800" cy="304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285999" y="3276601"/>
              <a:ext cx="1676401" cy="685800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lIns="0" rIns="0" rtlCol="0">
              <a:noAutofit/>
            </a:bodyPr>
            <a:lstStyle/>
            <a:p>
              <a:pPr algn="ctr"/>
              <a:r>
                <a:rPr lang="en-US" altLang="ko-KR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Carbon stripper</a:t>
              </a:r>
            </a:p>
            <a:p>
              <a:pPr algn="ctr"/>
              <a:r>
                <a:rPr lang="en-US" altLang="ko-KR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(1.3 </a:t>
              </a:r>
              <a:r>
                <a:rPr lang="el-GR" altLang="ko-KR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μ</a:t>
              </a:r>
              <a:r>
                <a:rPr lang="en-US" altLang="ko-KR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m)</a:t>
              </a:r>
              <a:endParaRPr lang="ko-KR" alt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5" name="그룹 74"/>
          <p:cNvGrpSpPr/>
          <p:nvPr/>
        </p:nvGrpSpPr>
        <p:grpSpPr>
          <a:xfrm>
            <a:off x="3733800" y="3657600"/>
            <a:ext cx="4038600" cy="1129574"/>
            <a:chOff x="3733800" y="3657600"/>
            <a:chExt cx="4038600" cy="1129574"/>
          </a:xfrm>
        </p:grpSpPr>
        <p:sp>
          <p:nvSpPr>
            <p:cNvPr id="65" name="TextBox 64"/>
            <p:cNvSpPr txBox="1"/>
            <p:nvPr/>
          </p:nvSpPr>
          <p:spPr>
            <a:xfrm>
              <a:off x="5690016" y="3962401"/>
              <a:ext cx="1295401" cy="381000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lIns="0" rIns="0" rtlCol="0">
              <a:noAutofit/>
            </a:bodyPr>
            <a:lstStyle/>
            <a:p>
              <a:pPr algn="ctr"/>
              <a:r>
                <a:rPr lang="en-US" altLang="ko-KR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SRF cavity</a:t>
              </a:r>
              <a:endParaRPr lang="ko-KR" alt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61" name="직선 화살표 연결선 60"/>
            <p:cNvCxnSpPr/>
            <p:nvPr/>
          </p:nvCxnSpPr>
          <p:spPr>
            <a:xfrm flipH="1" flipV="1">
              <a:off x="4941470" y="3657600"/>
              <a:ext cx="664517" cy="304800"/>
            </a:xfrm>
            <a:prstGeom prst="straightConnector1">
              <a:avLst/>
            </a:prstGeom>
            <a:ln w="254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직선 화살표 연결선 69"/>
            <p:cNvCxnSpPr/>
            <p:nvPr/>
          </p:nvCxnSpPr>
          <p:spPr>
            <a:xfrm flipH="1">
              <a:off x="3733800" y="4284745"/>
              <a:ext cx="1884368" cy="318642"/>
            </a:xfrm>
            <a:prstGeom prst="straightConnector1">
              <a:avLst/>
            </a:prstGeom>
            <a:ln w="254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직선 화살표 연결선 70"/>
            <p:cNvCxnSpPr/>
            <p:nvPr/>
          </p:nvCxnSpPr>
          <p:spPr>
            <a:xfrm>
              <a:off x="6629400" y="4419600"/>
              <a:ext cx="152400" cy="367574"/>
            </a:xfrm>
            <a:prstGeom prst="straightConnector1">
              <a:avLst/>
            </a:prstGeom>
            <a:ln w="254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직선 화살표 연결선 71"/>
            <p:cNvCxnSpPr/>
            <p:nvPr/>
          </p:nvCxnSpPr>
          <p:spPr>
            <a:xfrm flipH="1">
              <a:off x="5867368" y="4357612"/>
              <a:ext cx="66182" cy="429562"/>
            </a:xfrm>
            <a:prstGeom prst="straightConnector1">
              <a:avLst/>
            </a:prstGeom>
            <a:ln w="254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직선 화살표 연결선 77"/>
            <p:cNvCxnSpPr/>
            <p:nvPr/>
          </p:nvCxnSpPr>
          <p:spPr>
            <a:xfrm>
              <a:off x="7114058" y="4152901"/>
              <a:ext cx="658342" cy="0"/>
            </a:xfrm>
            <a:prstGeom prst="straightConnector1">
              <a:avLst/>
            </a:prstGeom>
            <a:ln w="254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97111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Apr.28-30, 2014, SATIF12, Fermilab</a:t>
            </a:r>
            <a:endParaRPr 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7F162-9377-4522-BF82-B741E4081FBB}" type="slidenum">
              <a:rPr lang="en-US" smtClean="0"/>
              <a:t>9</a:t>
            </a:fld>
            <a:endParaRPr lang="en-US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99" b="1850"/>
          <a:stretch/>
        </p:blipFill>
        <p:spPr>
          <a:xfrm>
            <a:off x="14990" y="711067"/>
            <a:ext cx="5936696" cy="3630323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819" y="2819400"/>
            <a:ext cx="5627012" cy="3807436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52400" y="76200"/>
            <a:ext cx="76200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Arial Black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smtClean="0">
                <a:solidFill>
                  <a:srgbClr val="006600"/>
                </a:solidFill>
              </a:rPr>
              <a:t>Details of Bending Section</a:t>
            </a:r>
            <a:endParaRPr lang="en-US" sz="3200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073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9117</TotalTime>
  <Words>3468</Words>
  <Application>Microsoft Office PowerPoint</Application>
  <PresentationFormat>화면 슬라이드 쇼(4:3)</PresentationFormat>
  <Paragraphs>630</Paragraphs>
  <Slides>49</Slides>
  <Notes>7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49</vt:i4>
      </vt:variant>
    </vt:vector>
  </HeadingPairs>
  <TitlesOfParts>
    <vt:vector size="50" baseType="lpstr">
      <vt:lpstr>Office Theme</vt:lpstr>
      <vt:lpstr>Consideration of Particle Charge at Shielding Analysis of Heavy Ion Accelerator</vt:lpstr>
      <vt:lpstr>Outline</vt:lpstr>
      <vt:lpstr>Introduction - Backgrounds</vt:lpstr>
      <vt:lpstr>Large Accelerator Facilities in Korea</vt:lpstr>
      <vt:lpstr>Introduction</vt:lpstr>
      <vt:lpstr>Introduction</vt:lpstr>
      <vt:lpstr>PowerPoint 프레젠테이션</vt:lpstr>
      <vt:lpstr>PowerPoint 프레젠테이션</vt:lpstr>
      <vt:lpstr>PowerPoint 프레젠테이션</vt:lpstr>
      <vt:lpstr>Charge State Study after Carbon stripper using LISE++ code</vt:lpstr>
      <vt:lpstr>Charge State Study after Carbon stripper using LISE++ code</vt:lpstr>
      <vt:lpstr>Particle Charge Treatment at Selected Monte Carlo Codes</vt:lpstr>
      <vt:lpstr>PHITS</vt:lpstr>
      <vt:lpstr>FLUKA (courtesy from FLUKA tutorial)</vt:lpstr>
      <vt:lpstr>MAGNETIC FIELD TRACKING</vt:lpstr>
      <vt:lpstr>Particle ray tracking (BFLD and BFLCL)</vt:lpstr>
      <vt:lpstr>PowerPoint 프레젠테이션</vt:lpstr>
      <vt:lpstr>PowerPoint 프레젠테이션</vt:lpstr>
      <vt:lpstr>Applications of Charge consideration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Dose rate equivalent (μSv/h) for 9.5 pμA of 238U33+,34+ through a 1.3 μm carbon stripper </vt:lpstr>
      <vt:lpstr>Dose rate equivalent (μSv/h) for 9.5 pμA of 238U33+,34+ through a 1.3 μm carbon stripper </vt:lpstr>
      <vt:lpstr>Dose rate equivalent (μSv/h) for 9.5 pμA of 238U33+,34+ through a 1.3 μm carbon stripper 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Summary</vt:lpstr>
      <vt:lpstr>Suggestion for tomorrow</vt:lpstr>
      <vt:lpstr>One approach for U beam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Particle Accelerators and  PAL-XFEL (Free Electron Laser)</dc:title>
  <dc:creator>hslee</dc:creator>
  <cp:lastModifiedBy>HSLee</cp:lastModifiedBy>
  <cp:revision>260</cp:revision>
  <cp:lastPrinted>2014-04-13T15:38:53Z</cp:lastPrinted>
  <dcterms:created xsi:type="dcterms:W3CDTF">2013-06-27T17:38:27Z</dcterms:created>
  <dcterms:modified xsi:type="dcterms:W3CDTF">2014-04-29T14:30:42Z</dcterms:modified>
</cp:coreProperties>
</file>