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</p:sldMasterIdLst>
  <p:notesMasterIdLst>
    <p:notesMasterId r:id="rId38"/>
  </p:notesMasterIdLst>
  <p:handoutMasterIdLst>
    <p:handoutMasterId r:id="rId39"/>
  </p:handoutMasterIdLst>
  <p:sldIdLst>
    <p:sldId id="256" r:id="rId3"/>
    <p:sldId id="302" r:id="rId4"/>
    <p:sldId id="434" r:id="rId5"/>
    <p:sldId id="389" r:id="rId6"/>
    <p:sldId id="439" r:id="rId7"/>
    <p:sldId id="435" r:id="rId8"/>
    <p:sldId id="505" r:id="rId9"/>
    <p:sldId id="445" r:id="rId10"/>
    <p:sldId id="446" r:id="rId11"/>
    <p:sldId id="447" r:id="rId12"/>
    <p:sldId id="483" r:id="rId13"/>
    <p:sldId id="495" r:id="rId14"/>
    <p:sldId id="498" r:id="rId15"/>
    <p:sldId id="507" r:id="rId16"/>
    <p:sldId id="508" r:id="rId17"/>
    <p:sldId id="509" r:id="rId18"/>
    <p:sldId id="510" r:id="rId19"/>
    <p:sldId id="511" r:id="rId20"/>
    <p:sldId id="497" r:id="rId21"/>
    <p:sldId id="496" r:id="rId22"/>
    <p:sldId id="512" r:id="rId23"/>
    <p:sldId id="514" r:id="rId24"/>
    <p:sldId id="516" r:id="rId25"/>
    <p:sldId id="453" r:id="rId26"/>
    <p:sldId id="414" r:id="rId27"/>
    <p:sldId id="468" r:id="rId28"/>
    <p:sldId id="464" r:id="rId29"/>
    <p:sldId id="485" r:id="rId30"/>
    <p:sldId id="474" r:id="rId31"/>
    <p:sldId id="486" r:id="rId32"/>
    <p:sldId id="480" r:id="rId33"/>
    <p:sldId id="487" r:id="rId34"/>
    <p:sldId id="515" r:id="rId35"/>
    <p:sldId id="517" r:id="rId36"/>
    <p:sldId id="484" r:id="rId37"/>
  </p:sldIdLst>
  <p:sldSz cx="9144000" cy="6858000" type="screen4x3"/>
  <p:notesSz cx="6797675" cy="9928225"/>
  <p:defaultTextStyle>
    <a:defPPr>
      <a:defRPr lang="de-CH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Times" pitchFamily="18" charset="0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4F2"/>
    <a:srgbClr val="FF66FF"/>
    <a:srgbClr val="9999FF"/>
    <a:srgbClr val="FF00FF"/>
    <a:srgbClr val="FF33CC"/>
    <a:srgbClr val="DFEFFF"/>
    <a:srgbClr val="FFFFCC"/>
    <a:srgbClr val="007FFF"/>
    <a:srgbClr val="B3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6820" autoAdjust="0"/>
  </p:normalViewPr>
  <p:slideViewPr>
    <p:cSldViewPr>
      <p:cViewPr>
        <p:scale>
          <a:sx n="66" d="100"/>
          <a:sy n="66" d="100"/>
        </p:scale>
        <p:origin x="-145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1716" y="-102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t" anchorCtr="0" compatLnSpc="1">
            <a:prstTxWarp prst="textNoShape">
              <a:avLst/>
            </a:prstTxWarp>
          </a:bodyPr>
          <a:lstStyle>
            <a:lvl1pPr algn="l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t" anchorCtr="0" compatLnSpc="1">
            <a:prstTxWarp prst="textNoShape">
              <a:avLst/>
            </a:prstTxWarp>
          </a:bodyPr>
          <a:lstStyle>
            <a:lvl1pPr algn="r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b" anchorCtr="0" compatLnSpc="1">
            <a:prstTxWarp prst="textNoShape">
              <a:avLst/>
            </a:prstTxWarp>
          </a:bodyPr>
          <a:lstStyle>
            <a:lvl1pPr algn="l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b" anchorCtr="0" compatLnSpc="1">
            <a:prstTxWarp prst="textNoShape">
              <a:avLst/>
            </a:prstTxWarp>
          </a:bodyPr>
          <a:lstStyle>
            <a:lvl1pPr algn="r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fld id="{08131FF2-7406-45CE-8902-575B6594E2AD}" type="slidenum">
              <a:rPr lang="en-GB" altLang="ko-KR"/>
              <a:pPr>
                <a:defRPr/>
              </a:pPr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152509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t" anchorCtr="0" compatLnSpc="1">
            <a:prstTxWarp prst="textNoShape">
              <a:avLst/>
            </a:prstTxWarp>
          </a:bodyPr>
          <a:lstStyle>
            <a:lvl1pPr algn="l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endParaRPr lang="de-DE" altLang="ko-KR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t" anchorCtr="0" compatLnSpc="1">
            <a:prstTxWarp prst="textNoShape">
              <a:avLst/>
            </a:prstTxWarp>
          </a:bodyPr>
          <a:lstStyle>
            <a:lvl1pPr algn="r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endParaRPr lang="de-DE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b" anchorCtr="0" compatLnSpc="1">
            <a:prstTxWarp prst="textNoShape">
              <a:avLst/>
            </a:prstTxWarp>
          </a:bodyPr>
          <a:lstStyle>
            <a:lvl1pPr algn="l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endParaRPr lang="de-DE" altLang="ko-KR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2" tIns="47769" rIns="95542" bIns="47769" numCol="1" anchor="b" anchorCtr="0" compatLnSpc="1">
            <a:prstTxWarp prst="textNoShape">
              <a:avLst/>
            </a:prstTxWarp>
          </a:bodyPr>
          <a:lstStyle>
            <a:lvl1pPr algn="r" defTabSz="955317" eaLnBrk="0" latinLnBrk="0" hangingPunct="0">
              <a:defRPr kumimoji="0" sz="1200" baseline="30000">
                <a:ea typeface="굴림" pitchFamily="50" charset="-127"/>
              </a:defRPr>
            </a:lvl1pPr>
          </a:lstStyle>
          <a:p>
            <a:pPr>
              <a:defRPr/>
            </a:pPr>
            <a:fld id="{AF47FFC1-06D3-4060-99C8-E87DDE84DDD6}" type="slidenum">
              <a:rPr lang="de-DE" altLang="ko-KR"/>
              <a:pPr>
                <a:defRPr/>
              </a:pPr>
              <a:t>‹#›</a:t>
            </a:fld>
            <a:endParaRPr lang="de-DE" altLang="ko-KR"/>
          </a:p>
        </p:txBody>
      </p:sp>
    </p:spTree>
    <p:extLst>
      <p:ext uri="{BB962C8B-B14F-4D97-AF65-F5344CB8AC3E}">
        <p14:creationId xmlns:p14="http://schemas.microsoft.com/office/powerpoint/2010/main" val="1599151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256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BFF11D21-8D8B-4714-ACE4-362D0EC76A2C}" type="slidenum">
              <a:rPr lang="de-DE" altLang="ko-KR" smtClean="0">
                <a:ea typeface="굴림" charset="-127"/>
              </a:rPr>
              <a:pPr defTabSz="950913"/>
              <a:t>1</a:t>
            </a:fld>
            <a:endParaRPr lang="de-DE" altLang="ko-KR" smtClean="0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06463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06463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06463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06463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06463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06463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06463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06463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/>
            <a:fld id="{B8A1890D-DB45-4CB7-B126-EB6401CEB087}" type="slidenum">
              <a:rPr lang="en-US" altLang="ko-KR" sz="1200" b="0" smtClean="0">
                <a:solidFill>
                  <a:schemeClr val="tx1"/>
                </a:solidFill>
                <a:latin typeface="굴림" pitchFamily="50" charset="-127"/>
              </a:rPr>
              <a:pPr eaLnBrk="1" hangingPunct="1"/>
              <a:t>29</a:t>
            </a:fld>
            <a:endParaRPr lang="en-US" altLang="ko-KR" sz="1200" b="0" smtClean="0">
              <a:solidFill>
                <a:schemeClr val="tx1"/>
              </a:solidFill>
              <a:latin typeface="굴림" pitchFamily="50" charset="-127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endParaRPr lang="en-US" altLang="ko-KR" sz="1000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A027DC-6637-4542-AC84-ECB8F501BC2F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52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C9D33D56-00D0-4B3D-9073-93FE401D8EC3}" type="slidenum">
              <a:rPr lang="de-DE" altLang="ko-KR" smtClean="0">
                <a:ea typeface="굴림" charset="-127"/>
              </a:rPr>
              <a:pPr defTabSz="950913"/>
              <a:t>31</a:t>
            </a:fld>
            <a:endParaRPr lang="de-DE" altLang="ko-KR" smtClean="0">
              <a:ea typeface="굴림" charset="-127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24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18" indent="-285738" defTabSz="906424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2951" indent="-228591" defTabSz="906424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132" indent="-228591" defTabSz="906424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312" indent="-228591" defTabSz="906424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492" indent="-228591" algn="ctr" defTabSz="906424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673" indent="-228591" algn="ctr" defTabSz="906424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8853" indent="-228591" algn="ctr" defTabSz="906424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033" indent="-228591" algn="ctr" defTabSz="906424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/>
            <a:fld id="{B8A1890D-DB45-4CB7-B126-EB6401CEB087}" type="slidenum">
              <a:rPr lang="en-US" altLang="ko-KR" sz="1200" b="0">
                <a:solidFill>
                  <a:schemeClr val="tx1"/>
                </a:solidFill>
                <a:latin typeface="굴림" pitchFamily="50" charset="-127"/>
              </a:rPr>
              <a:pPr eaLnBrk="1" hangingPunct="1"/>
              <a:t>33</a:t>
            </a:fld>
            <a:endParaRPr lang="en-US" altLang="ko-KR" sz="1200" b="0">
              <a:solidFill>
                <a:schemeClr val="tx1"/>
              </a:solidFill>
              <a:latin typeface="굴림" pitchFamily="50" charset="-127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43" indent="-171443" eaLnBrk="1" hangingPunct="1">
              <a:buFontTx/>
              <a:buChar char="-"/>
            </a:pPr>
            <a:r>
              <a:rPr lang="en-US" altLang="ko-KR" sz="1000" dirty="0" smtClean="0"/>
              <a:t>4</a:t>
            </a:r>
            <a:r>
              <a:rPr lang="ko-KR" altLang="en-US" sz="1000" dirty="0" smtClean="0"/>
              <a:t>세대 구역 </a:t>
            </a:r>
            <a:r>
              <a:rPr lang="ko-KR" altLang="en-US" sz="1000" dirty="0" err="1" smtClean="0"/>
              <a:t>설정안</a:t>
            </a:r>
            <a:r>
              <a:rPr lang="ko-KR" altLang="en-US" sz="1000" dirty="0" smtClean="0"/>
              <a:t> 발표 하겠습니다</a:t>
            </a:r>
            <a:r>
              <a:rPr lang="en-US" altLang="ko-KR" sz="1000" dirty="0" smtClean="0"/>
              <a:t>.</a:t>
            </a:r>
          </a:p>
          <a:p>
            <a:pPr marL="171443" indent="-171443" eaLnBrk="1" hangingPunct="1">
              <a:buFontTx/>
              <a:buChar char="-"/>
            </a:pPr>
            <a:r>
              <a:rPr lang="ko-KR" altLang="en-US" sz="1000" dirty="0" smtClean="0"/>
              <a:t>고방사선구역으로 </a:t>
            </a:r>
            <a:endParaRPr lang="en-US" altLang="ko-KR" sz="10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C9D33D56-00D0-4B3D-9073-93FE401D8EC3}" type="slidenum">
              <a:rPr lang="de-DE" altLang="ko-KR" smtClean="0">
                <a:ea typeface="굴림" charset="-127"/>
              </a:rPr>
              <a:pPr defTabSz="950913"/>
              <a:t>2</a:t>
            </a:fld>
            <a:endParaRPr lang="de-DE" altLang="ko-KR" smtClean="0">
              <a:ea typeface="굴림" charset="-127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C9D33D56-00D0-4B3D-9073-93FE401D8EC3}" type="slidenum">
              <a:rPr lang="de-DE" altLang="ko-KR" smtClean="0">
                <a:ea typeface="굴림" charset="-127"/>
              </a:rPr>
              <a:pPr defTabSz="950913"/>
              <a:t>3</a:t>
            </a:fld>
            <a:endParaRPr lang="de-DE" altLang="ko-KR" smtClean="0">
              <a:ea typeface="굴림" charset="-127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42" tIns="47769" rIns="95542" bIns="47769" anchor="b"/>
          <a:lstStyle/>
          <a:p>
            <a:pPr algn="r" defTabSz="950913" eaLnBrk="0" latinLnBrk="0" hangingPunct="0"/>
            <a:fld id="{0FBE8FA5-56D6-4BF8-B0BB-0E7BC4C43149}" type="slidenum">
              <a:rPr kumimoji="0" lang="de-DE" altLang="ko-KR" sz="1200" baseline="30000"/>
              <a:pPr algn="r" defTabSz="950913" eaLnBrk="0" latinLnBrk="0" hangingPunct="0"/>
              <a:t>4</a:t>
            </a:fld>
            <a:endParaRPr kumimoji="0" lang="de-DE" altLang="ko-KR" sz="1200" baseline="300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7ABB-62CC-469A-A169-0BAD45F32309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7ABB-62CC-469A-A169-0BAD45F32309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7ABB-62CC-469A-A169-0BAD45F32309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7ABB-62CC-469A-A169-0BAD45F32309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7ABB-62CC-469A-A169-0BAD45F32309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0E34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kumimoji="0" lang="ko-KR" altLang="en-US">
              <a:ea typeface="+mn-ea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" y="6461125"/>
            <a:ext cx="861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latinLnBrk="0" hangingPunct="0">
              <a:spcBef>
                <a:spcPct val="50000"/>
              </a:spcBef>
              <a:defRPr/>
            </a:pPr>
            <a:endParaRPr kumimoji="0" lang="de-DE" altLang="ko-KR" sz="1000">
              <a:latin typeface="Arial Narrow" pitchFamily="34" charset="0"/>
              <a:ea typeface="굴림" pitchFamily="50" charset="-127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323850" y="6453188"/>
            <a:ext cx="8610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latinLnBrk="0" hangingPunct="0">
              <a:spcBef>
                <a:spcPct val="50000"/>
              </a:spcBef>
              <a:defRPr/>
            </a:pPr>
            <a:r>
              <a:rPr kumimoji="0" lang="en-US" altLang="ko-KR" sz="1000" dirty="0">
                <a:latin typeface="Arial" pitchFamily="34" charset="0"/>
                <a:ea typeface="굴림" pitchFamily="50" charset="-127"/>
              </a:rPr>
              <a:t>  </a:t>
            </a:r>
            <a:r>
              <a:rPr kumimoji="0" lang="ko-KR" altLang="de-DE" sz="1000" dirty="0">
                <a:latin typeface="Arial" pitchFamily="34" charset="0"/>
                <a:ea typeface="굴림" pitchFamily="50" charset="-127"/>
              </a:rPr>
              <a:t>                                                                                                            </a:t>
            </a:r>
            <a:r>
              <a:rPr kumimoji="0" lang="ko-KR" altLang="en-US" sz="1000" dirty="0">
                <a:latin typeface="Arial" pitchFamily="34" charset="0"/>
                <a:ea typeface="굴림" pitchFamily="50" charset="-127"/>
              </a:rPr>
              <a:t> </a:t>
            </a:r>
            <a:endParaRPr kumimoji="0" lang="de-DE" altLang="ko-KR" sz="1000" dirty="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732240" y="260350"/>
            <a:ext cx="216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i="1" dirty="0" smtClean="0">
                <a:ea typeface="굴림" pitchFamily="50" charset="-127"/>
              </a:rPr>
              <a:t>SATIF-12@Fermilab</a:t>
            </a:r>
            <a:endParaRPr lang="ko-KR" altLang="en-US" sz="1800" i="1" dirty="0">
              <a:ea typeface="굴림" pitchFamily="50" charset="-127"/>
            </a:endParaRPr>
          </a:p>
        </p:txBody>
      </p:sp>
      <p:sp>
        <p:nvSpPr>
          <p:cNvPr id="2170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664"/>
            <a:ext cx="1080120" cy="50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19888" y="1052513"/>
            <a:ext cx="2138362" cy="533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04800" y="1052513"/>
            <a:ext cx="6262688" cy="533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50" y="1052513"/>
            <a:ext cx="8534400" cy="533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304800" y="1995488"/>
            <a:ext cx="8534400" cy="4391025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50" y="1052513"/>
            <a:ext cx="8534400" cy="533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81075"/>
            <a:ext cx="4038600" cy="2424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81075"/>
            <a:ext cx="4038600" cy="2424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57588"/>
            <a:ext cx="4038600" cy="2424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57588"/>
            <a:ext cx="4038600" cy="2424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0" hangingPunct="0">
              <a:defRPr kumimoji="0"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0" hangingPunct="0">
              <a:defRPr kumimoji="0"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C5DC8-4FCA-4EC5-B662-BBFFCADB74A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5ABC-9BDE-4AF8-B2B4-147BBEBDD70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A159-EBC6-4D68-BBF1-FC7817AD0C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1EEB-EC35-421E-B6BE-08897D3E75D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DBE64-A012-41A6-BCF6-46D42E575F4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9F8B6-7744-4E25-A91A-83D7E0AD27A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7AEBE-50B3-4DE4-8BD3-2841EE55761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A50CE-401E-4080-9A92-E6AF8CCC631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3FC35-DDCD-4714-ACB1-672880A26D6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30587-101B-418A-8A19-B554E4FE003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175B-F955-4504-B73A-F7484FE2F5D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95488"/>
            <a:ext cx="41910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95488"/>
            <a:ext cx="8534400" cy="4391025"/>
          </a:xfrm>
          <a:prstGeom prst="rect">
            <a:avLst/>
          </a:prstGeom>
          <a:solidFill>
            <a:srgbClr val="DFEFFF"/>
          </a:solidFill>
          <a:ln w="9525">
            <a:noFill/>
            <a:miter lim="800000"/>
            <a:headEnd/>
            <a:tailEnd/>
          </a:ln>
        </p:spPr>
        <p:txBody>
          <a:bodyPr vert="horz" wrap="square" lIns="162000" tIns="226800" rIns="162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ko-KR" smtClean="0"/>
              <a:t>Mastertextformat bearbeiten</a:t>
            </a:r>
          </a:p>
          <a:p>
            <a:pPr lvl="1"/>
            <a:r>
              <a:rPr lang="en-GB" altLang="ko-KR" smtClean="0"/>
              <a:t>Zweite Ebene</a:t>
            </a:r>
          </a:p>
          <a:p>
            <a:pPr lvl="2"/>
            <a:r>
              <a:rPr lang="en-GB" altLang="ko-KR" smtClean="0"/>
              <a:t>Dritte Ebene</a:t>
            </a:r>
          </a:p>
          <a:p>
            <a:pPr lvl="3"/>
            <a:r>
              <a:rPr lang="en-GB" altLang="ko-KR" smtClean="0"/>
              <a:t>Vierte Ebene</a:t>
            </a:r>
          </a:p>
          <a:p>
            <a:pPr lvl="4"/>
            <a:r>
              <a:rPr lang="en-GB" altLang="ko-KR" smtClean="0"/>
              <a:t>Fünfte Ebene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052513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ko-KR" smtClean="0"/>
              <a:t>Mastertitelformat bearbeiten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0E34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kumimoji="0" lang="ko-KR" altLang="en-US">
              <a:ea typeface="+mn-ea"/>
            </a:endParaRPr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304800" y="6461125"/>
            <a:ext cx="861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latinLnBrk="0" hangingPunct="0">
              <a:spcBef>
                <a:spcPct val="50000"/>
              </a:spcBef>
              <a:defRPr/>
            </a:pPr>
            <a:endParaRPr kumimoji="0" lang="de-DE" altLang="ko-KR" sz="1000">
              <a:latin typeface="Arial Narrow" pitchFamily="34" charset="0"/>
              <a:ea typeface="굴림" pitchFamily="50" charset="-127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323850" y="6453188"/>
            <a:ext cx="8610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latinLnBrk="0" hangingPunct="0">
              <a:spcBef>
                <a:spcPct val="50000"/>
              </a:spcBef>
              <a:defRPr/>
            </a:pPr>
            <a:r>
              <a:rPr kumimoji="0" lang="en-US" altLang="ko-KR" sz="1000" dirty="0">
                <a:latin typeface="Arial" pitchFamily="34" charset="0"/>
                <a:ea typeface="굴림" pitchFamily="50" charset="-127"/>
              </a:rPr>
              <a:t>   </a:t>
            </a:r>
            <a:r>
              <a:rPr kumimoji="0" lang="ko-KR" altLang="de-DE" sz="1000" dirty="0">
                <a:latin typeface="Arial" pitchFamily="34" charset="0"/>
                <a:ea typeface="굴림" pitchFamily="50" charset="-127"/>
              </a:rPr>
              <a:t>                                                    </a:t>
            </a:r>
            <a:fld id="{095BBFEA-3A45-4876-A619-5B101E3C7AD7}" type="slidenum">
              <a:rPr kumimoji="0" lang="ko-KR" altLang="de-DE" sz="1000">
                <a:latin typeface="Arial" pitchFamily="34" charset="0"/>
                <a:ea typeface="굴림" pitchFamily="50" charset="-127"/>
              </a:rPr>
              <a:pPr algn="r" eaLnBrk="0" latinLnBrk="0" hangingPunct="0">
                <a:spcBef>
                  <a:spcPct val="50000"/>
                </a:spcBef>
                <a:defRPr/>
              </a:pPr>
              <a:t>‹#›</a:t>
            </a:fld>
            <a:r>
              <a:rPr kumimoji="0" lang="de-DE" altLang="ko-KR" sz="1000" dirty="0">
                <a:latin typeface="Arial" pitchFamily="34" charset="0"/>
                <a:ea typeface="굴림" pitchFamily="50" charset="-127"/>
              </a:rPr>
              <a:t>                             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388" y="6453188"/>
            <a:ext cx="287972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b="1" i="1" dirty="0" smtClean="0">
                <a:ea typeface="굴림" pitchFamily="50" charset="-127"/>
              </a:rPr>
              <a:t>SATIF-12@Fermilab</a:t>
            </a:r>
            <a:endParaRPr lang="ko-KR" altLang="en-US" sz="1200" b="1" i="1" dirty="0">
              <a:ea typeface="굴림" pitchFamily="50" charset="-127"/>
            </a:endParaRPr>
          </a:p>
        </p:txBody>
      </p:sp>
      <p:pic>
        <p:nvPicPr>
          <p:cNvPr id="10" name="그림 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664"/>
            <a:ext cx="1080120" cy="50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  <p:sldLayoutId id="2147484389" r:id="rId12"/>
    <p:sldLayoutId id="2147484390" r:id="rId13"/>
    <p:sldLayoutId id="2147484403" r:id="rId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4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lnSpc>
          <a:spcPct val="110000"/>
        </a:lnSpc>
        <a:spcBef>
          <a:spcPct val="40000"/>
        </a:spcBef>
        <a:spcAft>
          <a:spcPct val="0"/>
        </a:spcAft>
        <a:buClr>
          <a:schemeClr val="tx1"/>
        </a:buClr>
        <a:buSzPct val="100000"/>
        <a:buFont typeface="Times" pitchFamily="18" charset="0"/>
        <a:buChar char="•"/>
        <a:defRPr sz="2400">
          <a:solidFill>
            <a:schemeClr val="tx1"/>
          </a:solidFill>
          <a:latin typeface="+mn-lt"/>
        </a:defRPr>
      </a:lvl2pPr>
      <a:lvl3pPr marL="762000" indent="-1905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2400">
          <a:solidFill>
            <a:schemeClr val="tx1"/>
          </a:solidFill>
          <a:latin typeface="+mn-lt"/>
        </a:defRPr>
      </a:lvl3pPr>
      <a:lvl4pPr marL="1143000" indent="-1905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1524000" indent="-1905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latinLnBrk="0" hangingPunct="0">
              <a:defRPr kumimoji="0" sz="14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0" hangingPunct="0">
              <a:defRPr kumimoji="0" sz="14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latinLnBrk="0" hangingPunct="0">
              <a:defRPr kumimoji="0" sz="1400">
                <a:ea typeface="굴림" pitchFamily="50" charset="-127"/>
              </a:defRPr>
            </a:lvl1pPr>
          </a:lstStyle>
          <a:p>
            <a:pPr>
              <a:defRPr/>
            </a:pPr>
            <a:fld id="{8B1BEBEB-5208-4757-ABEE-F2774802A0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Administrator\Desktop\부분투시-1 copy.jpg"/>
          <p:cNvPicPr>
            <a:picLocks noChangeAspect="1" noChangeArrowheads="1"/>
          </p:cNvPicPr>
          <p:nvPr/>
        </p:nvPicPr>
        <p:blipFill rotWithShape="1">
          <a:blip r:embed="rId3" cstate="print"/>
          <a:srcRect t="2253" b="69"/>
          <a:stretch/>
        </p:blipFill>
        <p:spPr bwMode="auto">
          <a:xfrm>
            <a:off x="317304" y="828000"/>
            <a:ext cx="8503920" cy="58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08720"/>
            <a:ext cx="8424862" cy="2159918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38100" h="38100"/>
              <a:extrusionClr>
                <a:srgbClr val="FF66FF"/>
              </a:extrusionClr>
              <a:contourClr>
                <a:srgbClr val="9999FF"/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de-CH" altLang="ko-KR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Design for Radiation Shielding of PAL X-ray Free Electron Laser</a:t>
            </a:r>
            <a:endParaRPr lang="de-DE" altLang="ko-KR" sz="4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744936" y="5301208"/>
            <a:ext cx="7704138" cy="15388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CH" altLang="ko-KR" sz="28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FF"/>
                  </a:outerShdw>
                </a:effectLst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Nam-Suk Jung, Hee-Seock Lee, Joo-Hee Oh</a:t>
            </a:r>
          </a:p>
          <a:p>
            <a:pPr algn="ctr">
              <a:defRPr/>
            </a:pPr>
            <a:r>
              <a:rPr lang="en-US" altLang="ko-KR" sz="1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</a:t>
            </a:r>
            <a:r>
              <a:rPr lang="en-US" altLang="ko-K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Radiation Protection Team</a:t>
            </a:r>
          </a:p>
          <a:p>
            <a:pPr algn="ctr">
              <a:defRPr/>
            </a:pPr>
            <a:r>
              <a:rPr lang="en-US" altLang="ko-K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Pohang Accelerator Laboratory/POSTECH</a:t>
            </a:r>
          </a:p>
          <a:p>
            <a:pPr algn="ctr">
              <a:defRPr/>
            </a:pPr>
            <a:r>
              <a:rPr lang="da-DK" altLang="ko-KR" sz="1800" b="1" baseline="300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</a:t>
            </a:r>
            <a:endParaRPr kumimoji="0"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2981" y="764704"/>
            <a:ext cx="8467491" cy="561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buFont typeface="맑은 고딕" pitchFamily="50" charset="-127"/>
              <a:buChar char="□"/>
            </a:pPr>
            <a:r>
              <a:rPr lang="ko-KR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Bulk tunnel shielding 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using fundamental semi-empirical formula</a:t>
            </a:r>
            <a:endParaRPr lang="en-US" altLang="ko-KR" sz="20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>
              <a:lnSpc>
                <a:spcPct val="150000"/>
              </a:lnSpc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: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ethods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different to one for PLSI &amp; II</a:t>
            </a:r>
            <a:r>
              <a:rPr lang="en-US" altLang="ko-KR" sz="2000" dirty="0" smtClean="0">
                <a:solidFill>
                  <a:srgbClr val="00CC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SHIELD11 (SLAC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ko-KR" sz="2000" b="1" dirty="0">
              <a:solidFill>
                <a:srgbClr val="00CC9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: 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using Monte Carlo code, 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FLUKA</a:t>
            </a:r>
            <a:endParaRPr lang="en-US" altLang="ko-KR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  <a:buFont typeface="맑은 고딕" pitchFamily="50" charset="-127"/>
              <a:buChar char="□"/>
            </a:pPr>
            <a:r>
              <a:rPr lang="en-US" altLang="ko-K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Analyzing for detailed geometries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such as entrance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trench,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lvl="0">
              <a:lnSpc>
                <a:spcPct val="150000"/>
              </a:lnSpc>
            </a:pP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sleeve and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duct at the tunnel</a:t>
            </a:r>
          </a:p>
          <a:p>
            <a:pPr lvl="0">
              <a:lnSpc>
                <a:spcPct val="150000"/>
              </a:lnSpc>
            </a:pP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using Monte Carlo code, FLUKA</a:t>
            </a:r>
          </a:p>
          <a:p>
            <a:pPr>
              <a:lnSpc>
                <a:spcPct val="150000"/>
              </a:lnSpc>
              <a:buFont typeface="맑은 고딕" pitchFamily="50" charset="-127"/>
              <a:buChar char="□"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Analyzing for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complicated area after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undulator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to hutch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including main beam dump 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using Monte Carlo code, FLUKA</a:t>
            </a:r>
            <a:endParaRPr lang="en-US" altLang="ko-KR" sz="2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맑은 고딕" pitchFamily="50" charset="-127"/>
              <a:buChar char="□"/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Skyshine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using Monte Carlo code PHITS(with known eq.&amp; SHINE-III)</a:t>
            </a:r>
          </a:p>
          <a:p>
            <a:pPr>
              <a:lnSpc>
                <a:spcPct val="150000"/>
              </a:lnSpc>
              <a:buFont typeface="맑은 고딕" pitchFamily="50" charset="-127"/>
              <a:buChar char="□"/>
            </a:pP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Muon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shielding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using Monte Carlo code, 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FLUKA</a:t>
            </a:r>
          </a:p>
          <a:p>
            <a:pPr>
              <a:lnSpc>
                <a:spcPct val="150000"/>
              </a:lnSpc>
              <a:buFont typeface="맑은 고딕" pitchFamily="50" charset="-127"/>
              <a:buChar char="□"/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Gas bremsstrahlung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Ferrari &amp; </a:t>
            </a:r>
            <a:r>
              <a:rPr lang="en-US" altLang="ko-KR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Tromba’s</a:t>
            </a:r>
            <a:r>
              <a:rPr lang="en-US" altLang="ko-KR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equation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Negligible!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	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 t="14000" b="18667"/>
          <a:stretch>
            <a:fillRect/>
          </a:stretch>
        </p:blipFill>
        <p:spPr bwMode="auto">
          <a:xfrm>
            <a:off x="1259632" y="1708895"/>
            <a:ext cx="4582155" cy="56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27584" y="115888"/>
            <a:ext cx="831641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Shielding Analysis Methods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69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92088" y="115888"/>
            <a:ext cx="84604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  Required Thickness at Different</a:t>
            </a:r>
            <a:r>
              <a:rPr kumimoji="0" lang="en-US" altLang="ko-KR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Energy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pic>
        <p:nvPicPr>
          <p:cNvPr id="1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836712"/>
            <a:ext cx="760602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763688" y="1352125"/>
            <a:ext cx="1386918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Using SHIELD11</a:t>
            </a:r>
          </a:p>
        </p:txBody>
      </p:sp>
    </p:spTree>
    <p:extLst>
      <p:ext uri="{BB962C8B-B14F-4D97-AF65-F5344CB8AC3E}">
        <p14:creationId xmlns:p14="http://schemas.microsoft.com/office/powerpoint/2010/main" val="403478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8931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  Tunnel Thickness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16036"/>
              </p:ext>
            </p:extLst>
          </p:nvPr>
        </p:nvGraphicFramePr>
        <p:xfrm>
          <a:off x="248466" y="1379462"/>
          <a:ext cx="8516711" cy="3005384"/>
        </p:xfrm>
        <a:graphic>
          <a:graphicData uri="http://schemas.openxmlformats.org/drawingml/2006/table">
            <a:tbl>
              <a:tblPr/>
              <a:tblGrid>
                <a:gridCol w="2522712"/>
                <a:gridCol w="2050154"/>
                <a:gridCol w="3943845"/>
              </a:tblGrid>
              <a:tr h="84476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Section</a:t>
                      </a:r>
                      <a:r>
                        <a:rPr lang="ko-KR" alt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Electron energy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[</a:t>
                      </a:r>
                      <a:r>
                        <a:rPr lang="en-US" altLang="ko-KR" sz="1800" b="1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GeV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]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Thickness of the 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concrete</a:t>
                      </a:r>
                      <a:endParaRPr lang="en-US" altLang="ko-KR" sz="1800" b="1" baseline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[cm]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</a:tr>
              <a:tr h="39640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Injector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0.139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 (*L</a:t>
                      </a: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), 150 (R)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402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Linac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3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150 (L</a:t>
                      </a: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R)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4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~ 10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 (L</a:t>
                      </a: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R)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40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SX </a:t>
                      </a: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undulator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3.15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150 (L</a:t>
                      </a:r>
                      <a:r>
                        <a:rPr lang="en-US" altLang="ko-KR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R)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40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HX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undulator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(L</a:t>
                      </a:r>
                      <a:r>
                        <a:rPr lang="en-US" altLang="ko-KR" sz="18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R)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4772" marR="64772" marT="17911" marB="179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268017" y="4457452"/>
            <a:ext cx="5084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altLang="ko-KR" sz="1600" b="1" dirty="0" smtClean="0">
                <a:solidFill>
                  <a:srgbClr val="000000"/>
                </a:solidFill>
                <a:latin typeface="Arial" pitchFamily="34" charset="0"/>
                <a:ea typeface="굴림"/>
                <a:cs typeface="Arial" pitchFamily="34" charset="0"/>
              </a:rPr>
              <a:t>* L : left side toward beam direction, R : right side </a:t>
            </a:r>
            <a:endParaRPr lang="ko-KR" altLang="en-US" sz="1600" b="1" dirty="0">
              <a:solidFill>
                <a:srgbClr val="FFFFFF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89639" y="763445"/>
            <a:ext cx="86837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맑은 고딕" pitchFamily="50" charset="-127"/>
              <a:buChar char="□"/>
            </a:pPr>
            <a:r>
              <a:rPr lang="ko-KR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Determine the different thickness according to the electron energy </a:t>
            </a:r>
            <a:endParaRPr lang="en-US" altLang="ko-K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98346" y="4965375"/>
            <a:ext cx="78213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맑은 고딕" pitchFamily="50" charset="-127"/>
              <a:buChar char="□"/>
            </a:pPr>
            <a:r>
              <a:rPr lang="ko-KR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Main beam dump (100x100x130 cm</a:t>
            </a:r>
            <a:r>
              <a:rPr lang="en-US" altLang="ko-KR" sz="20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iron) installed at the pit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: changing beam direction using main dump magnet </a:t>
            </a:r>
            <a:endParaRPr lang="en-US" altLang="ko-K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4656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921" y="115888"/>
            <a:ext cx="8065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Door</a:t>
            </a: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, </a:t>
            </a: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Maze, Trench, Sleeve, Duct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9536" y="836712"/>
            <a:ext cx="7416800" cy="55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ko-KR" sz="2100" dirty="0" smtClean="0">
                <a:solidFill>
                  <a:srgbClr val="000064"/>
                </a:solidFill>
              </a:rPr>
              <a:t>&lt; Target assumption for FLUKA calculation &gt;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12266" y="1268760"/>
            <a:ext cx="86522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</a:rPr>
              <a:t>•</a:t>
            </a:r>
            <a:r>
              <a:rPr kumimoji="0" lang="ko-KR" altLang="en-US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Location of door, maze, … : 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Sideward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direction (90</a:t>
            </a:r>
            <a:r>
              <a:rPr kumimoji="0" lang="en-US" altLang="ko-KR" sz="2000" b="1" kern="0" baseline="30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o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) </a:t>
            </a:r>
            <a:endParaRPr kumimoji="0" lang="en-US" altLang="ko-KR" sz="2000" b="1" kern="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⇒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Assumption of the target which produces intense radiation fields 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   toward the sideward direction is required to evaluate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   conservative shielding design.</a:t>
            </a:r>
            <a:endParaRPr lang="en-US" altLang="ko-KR" sz="2000" b="1" kern="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</a:rPr>
              <a:t>•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10 </a:t>
            </a:r>
            <a:r>
              <a:rPr kumimoji="0" lang="en-US" altLang="ko-KR" sz="2000" b="1" kern="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GeV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, 3.15 </a:t>
            </a:r>
            <a:r>
              <a:rPr kumimoji="0" lang="en-US" altLang="ko-KR" sz="2000" b="1" kern="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GeV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electrons on 1X</a:t>
            </a:r>
            <a:r>
              <a:rPr kumimoji="0" lang="en-US" altLang="ko-KR" sz="20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, 10X</a:t>
            </a:r>
            <a:r>
              <a:rPr kumimoji="0" lang="en-US" altLang="ko-KR" sz="2000" b="1" kern="0" baseline="-250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, 20X</a:t>
            </a:r>
            <a:r>
              <a:rPr kumimoji="0" lang="en-US" altLang="ko-KR" sz="20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thickness iron target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                                                   (1X</a:t>
            </a:r>
            <a:r>
              <a:rPr kumimoji="0" lang="en-US" altLang="ko-KR" sz="20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of iron = 1.76 cm)</a:t>
            </a:r>
            <a:endParaRPr kumimoji="0" lang="en-US" altLang="ko-KR" sz="2000" b="1" kern="0" baseline="-2500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</a:rPr>
              <a:t>1)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Calculation of maze entrance at the HX and SX </a:t>
            </a:r>
            <a:r>
              <a:rPr kumimoji="0" lang="en-US" altLang="ko-KR" sz="2000" b="1" kern="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undulator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tunnel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⇒ Decide the thickness of target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</a:rPr>
              <a:t>2)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C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alculation of upper trench(square hole) and sleeve at 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the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SX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</a:t>
            </a:r>
            <a:r>
              <a:rPr kumimoji="0" lang="en-US" altLang="ko-KR" sz="2000" b="1" kern="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undulator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tunnel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⇒ </a:t>
            </a:r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Decide the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relative position between target and structures</a:t>
            </a:r>
            <a:endParaRPr kumimoji="0" lang="en-US" altLang="ko-KR" sz="2000" b="1" kern="0" dirty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1415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921" y="115888"/>
            <a:ext cx="8065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latinLnBrk="0">
              <a:defRPr/>
            </a:pPr>
            <a:r>
              <a:rPr kumimoji="0" lang="en-US" altLang="ko-KR" sz="3200" b="1" kern="0" dirty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Door, Maze, Trench, Sleeve, Duct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9536" y="836712"/>
            <a:ext cx="7416800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sz="2100" dirty="0" smtClean="0">
                <a:solidFill>
                  <a:srgbClr val="000064"/>
                </a:solidFill>
              </a:rPr>
              <a:t>&lt; 10 </a:t>
            </a:r>
            <a:r>
              <a:rPr lang="en-US" altLang="ko-KR" sz="2100" dirty="0" err="1" smtClean="0">
                <a:solidFill>
                  <a:srgbClr val="000064"/>
                </a:solidFill>
              </a:rPr>
              <a:t>GeV</a:t>
            </a:r>
            <a:r>
              <a:rPr lang="en-US" altLang="ko-KR" sz="2100" dirty="0">
                <a:solidFill>
                  <a:srgbClr val="000064"/>
                </a:solidFill>
              </a:rPr>
              <a:t> </a:t>
            </a:r>
            <a:r>
              <a:rPr lang="en-US" altLang="ko-KR" sz="2100" dirty="0" smtClean="0">
                <a:solidFill>
                  <a:srgbClr val="000064"/>
                </a:solidFill>
              </a:rPr>
              <a:t>electrons </a:t>
            </a:r>
            <a:r>
              <a:rPr lang="en-US" altLang="ko-KR" sz="2100" dirty="0">
                <a:solidFill>
                  <a:srgbClr val="000064"/>
                </a:solidFill>
              </a:rPr>
              <a:t>on </a:t>
            </a:r>
            <a:r>
              <a:rPr lang="en-US" altLang="ko-KR" sz="2100" dirty="0" smtClean="0">
                <a:solidFill>
                  <a:srgbClr val="000064"/>
                </a:solidFill>
              </a:rPr>
              <a:t>1X</a:t>
            </a:r>
            <a:r>
              <a:rPr lang="en-US" altLang="ko-KR" sz="2100" baseline="-25000" dirty="0" smtClean="0">
                <a:solidFill>
                  <a:srgbClr val="000064"/>
                </a:solidFill>
              </a:rPr>
              <a:t>0</a:t>
            </a:r>
            <a:r>
              <a:rPr lang="en-US" altLang="ko-KR" sz="2100" dirty="0">
                <a:solidFill>
                  <a:srgbClr val="000064"/>
                </a:solidFill>
              </a:rPr>
              <a:t> </a:t>
            </a:r>
            <a:r>
              <a:rPr lang="en-US" altLang="ko-KR" sz="2100" dirty="0" smtClean="0">
                <a:solidFill>
                  <a:srgbClr val="000064"/>
                </a:solidFill>
              </a:rPr>
              <a:t>iron target &gt;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3" name="_x183333360" descr="EMB000054e86a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49" y="1268760"/>
            <a:ext cx="5541963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_x183332480" descr="EMB000054e86a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4" y="4005064"/>
            <a:ext cx="42683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_x183333120" descr="EMB000054e86a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16" y="4005064"/>
            <a:ext cx="42434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07504" y="6229692"/>
            <a:ext cx="871296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⇒ Not effective for sideward structure but reasonable assumption for accidental loss </a:t>
            </a:r>
          </a:p>
          <a:p>
            <a:r>
              <a:rPr kumimoji="0" lang="en-US" altLang="ko-KR" sz="16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scenario such as ‘high power beam loss upstream the main dump magnet’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94196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921" y="115888"/>
            <a:ext cx="8065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latinLnBrk="0">
              <a:defRPr/>
            </a:pPr>
            <a:r>
              <a:rPr kumimoji="0" lang="en-US" altLang="ko-KR" sz="3200" b="1" kern="0" dirty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Door, Maze, Trench, Sleeve, Duct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9536" y="836712"/>
            <a:ext cx="7416800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sz="2100" dirty="0" smtClean="0">
                <a:solidFill>
                  <a:srgbClr val="000064"/>
                </a:solidFill>
              </a:rPr>
              <a:t>&lt; 10 </a:t>
            </a:r>
            <a:r>
              <a:rPr lang="en-US" altLang="ko-KR" sz="2100" dirty="0" err="1" smtClean="0">
                <a:solidFill>
                  <a:srgbClr val="000064"/>
                </a:solidFill>
              </a:rPr>
              <a:t>GeV</a:t>
            </a:r>
            <a:r>
              <a:rPr lang="en-US" altLang="ko-KR" sz="2100" dirty="0">
                <a:solidFill>
                  <a:srgbClr val="000064"/>
                </a:solidFill>
              </a:rPr>
              <a:t> </a:t>
            </a:r>
            <a:r>
              <a:rPr lang="en-US" altLang="ko-KR" sz="2100" dirty="0" smtClean="0">
                <a:solidFill>
                  <a:srgbClr val="000064"/>
                </a:solidFill>
              </a:rPr>
              <a:t>electrons </a:t>
            </a:r>
            <a:r>
              <a:rPr lang="en-US" altLang="ko-KR" sz="2100" dirty="0">
                <a:solidFill>
                  <a:srgbClr val="000064"/>
                </a:solidFill>
              </a:rPr>
              <a:t>on </a:t>
            </a:r>
            <a:r>
              <a:rPr lang="en-US" altLang="ko-KR" sz="2100" dirty="0" smtClean="0">
                <a:solidFill>
                  <a:srgbClr val="000064"/>
                </a:solidFill>
              </a:rPr>
              <a:t>10X</a:t>
            </a:r>
            <a:r>
              <a:rPr lang="en-US" altLang="ko-KR" sz="2100" baseline="-25000" dirty="0" smtClean="0">
                <a:solidFill>
                  <a:srgbClr val="000064"/>
                </a:solidFill>
              </a:rPr>
              <a:t>0</a:t>
            </a:r>
            <a:r>
              <a:rPr lang="en-US" altLang="ko-KR" sz="2100" dirty="0" smtClean="0">
                <a:solidFill>
                  <a:srgbClr val="000064"/>
                </a:solidFill>
              </a:rPr>
              <a:t> iron target &gt;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7" name="_x183334560" descr="EMB000054e86a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529263" cy="27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_x183333200" descr="EMB000054e86ae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1" y="4221088"/>
            <a:ext cx="425838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_x183334720" descr="EMB000054e86a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03" y="4243416"/>
            <a:ext cx="4252685" cy="20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4932040" y="3861048"/>
            <a:ext cx="1085554" cy="3231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&lt; 1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14" name="직선 화살표 연결선 13"/>
          <p:cNvCxnSpPr/>
          <p:nvPr/>
        </p:nvCxnSpPr>
        <p:spPr bwMode="auto">
          <a:xfrm flipH="1" flipV="1">
            <a:off x="5292081" y="3281763"/>
            <a:ext cx="72007" cy="579285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직선 화살표 연결선 15"/>
          <p:cNvCxnSpPr/>
          <p:nvPr/>
        </p:nvCxnSpPr>
        <p:spPr bwMode="auto">
          <a:xfrm flipH="1" flipV="1">
            <a:off x="4489148" y="3284985"/>
            <a:ext cx="730924" cy="576063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직선 화살표 연결선 16"/>
          <p:cNvCxnSpPr/>
          <p:nvPr/>
        </p:nvCxnSpPr>
        <p:spPr bwMode="auto">
          <a:xfrm flipH="1" flipV="1">
            <a:off x="4036843" y="3119927"/>
            <a:ext cx="1039213" cy="744342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18940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921" y="115888"/>
            <a:ext cx="8065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latinLnBrk="0">
              <a:defRPr/>
            </a:pPr>
            <a:r>
              <a:rPr kumimoji="0" lang="en-US" altLang="ko-KR" sz="3200" b="1" kern="0" dirty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Door, Maze, Trench, Sleeve, Duct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9536" y="836712"/>
            <a:ext cx="7416800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sz="2100" dirty="0" smtClean="0">
                <a:solidFill>
                  <a:srgbClr val="000064"/>
                </a:solidFill>
              </a:rPr>
              <a:t>&lt; 10 </a:t>
            </a:r>
            <a:r>
              <a:rPr lang="en-US" altLang="ko-KR" sz="2100" dirty="0" err="1" smtClean="0">
                <a:solidFill>
                  <a:srgbClr val="000064"/>
                </a:solidFill>
              </a:rPr>
              <a:t>GeV</a:t>
            </a:r>
            <a:r>
              <a:rPr lang="en-US" altLang="ko-KR" sz="2100" dirty="0">
                <a:solidFill>
                  <a:srgbClr val="000064"/>
                </a:solidFill>
              </a:rPr>
              <a:t> </a:t>
            </a:r>
            <a:r>
              <a:rPr lang="en-US" altLang="ko-KR" sz="2100" dirty="0" smtClean="0">
                <a:solidFill>
                  <a:srgbClr val="000064"/>
                </a:solidFill>
              </a:rPr>
              <a:t>electrons </a:t>
            </a:r>
            <a:r>
              <a:rPr lang="en-US" altLang="ko-KR" sz="2100" dirty="0">
                <a:solidFill>
                  <a:srgbClr val="000064"/>
                </a:solidFill>
              </a:rPr>
              <a:t>on </a:t>
            </a:r>
            <a:r>
              <a:rPr lang="en-US" altLang="ko-KR" sz="2100" dirty="0" smtClean="0">
                <a:solidFill>
                  <a:srgbClr val="000064"/>
                </a:solidFill>
              </a:rPr>
              <a:t>20X</a:t>
            </a:r>
            <a:r>
              <a:rPr lang="en-US" altLang="ko-KR" sz="2100" baseline="-25000" dirty="0" smtClean="0">
                <a:solidFill>
                  <a:srgbClr val="000064"/>
                </a:solidFill>
              </a:rPr>
              <a:t>0</a:t>
            </a:r>
            <a:r>
              <a:rPr lang="en-US" altLang="ko-KR" sz="2100" dirty="0" smtClean="0">
                <a:solidFill>
                  <a:srgbClr val="000064"/>
                </a:solidFill>
              </a:rPr>
              <a:t> iron target &gt;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121" name="_x183334640" descr="EMB000054e86a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529263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_x183333040" descr="EMB000054e86a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2" y="4228462"/>
            <a:ext cx="428345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_x183333360" descr="EMB000054e86a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74" y="4200698"/>
            <a:ext cx="4399938" cy="215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4932040" y="3864269"/>
            <a:ext cx="1085554" cy="3231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&lt; 1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18" name="직선 화살표 연결선 17"/>
          <p:cNvCxnSpPr/>
          <p:nvPr/>
        </p:nvCxnSpPr>
        <p:spPr bwMode="auto">
          <a:xfrm flipH="1" flipV="1">
            <a:off x="5292081" y="3284984"/>
            <a:ext cx="72007" cy="579285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직사각형 19"/>
          <p:cNvSpPr/>
          <p:nvPr/>
        </p:nvSpPr>
        <p:spPr>
          <a:xfrm>
            <a:off x="64524" y="6459582"/>
            <a:ext cx="9030036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⇒ leakage dose eq.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rate (maze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exit or tunnel wall) with 10X</a:t>
            </a:r>
            <a:r>
              <a:rPr kumimoji="0" lang="en-US" altLang="ko-KR" sz="16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and 20X</a:t>
            </a:r>
            <a:r>
              <a:rPr kumimoji="0" lang="en-US" altLang="ko-KR" sz="16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Fe &lt; 1 </a:t>
            </a:r>
            <a:r>
              <a:rPr kumimoji="0" lang="el-GR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600" b="1" kern="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 (similar) </a:t>
            </a:r>
            <a:endParaRPr lang="ko-KR" altLang="en-US" sz="1600" dirty="0"/>
          </a:p>
        </p:txBody>
      </p:sp>
      <p:cxnSp>
        <p:nvCxnSpPr>
          <p:cNvPr id="21" name="직선 화살표 연결선 20"/>
          <p:cNvCxnSpPr/>
          <p:nvPr/>
        </p:nvCxnSpPr>
        <p:spPr bwMode="auto">
          <a:xfrm flipH="1" flipV="1">
            <a:off x="4489148" y="3284985"/>
            <a:ext cx="838936" cy="579284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082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921" y="115888"/>
            <a:ext cx="8065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latinLnBrk="0">
              <a:defRPr/>
            </a:pPr>
            <a:r>
              <a:rPr kumimoji="0" lang="en-US" altLang="ko-KR" sz="3200" b="1" kern="0" dirty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Door, Maze, Trench, Sleeve, Duct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9536" y="836712"/>
            <a:ext cx="7416800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sz="2100" dirty="0" smtClean="0">
                <a:solidFill>
                  <a:srgbClr val="000064"/>
                </a:solidFill>
              </a:rPr>
              <a:t>&lt; 3.15 </a:t>
            </a:r>
            <a:r>
              <a:rPr lang="en-US" altLang="ko-KR" sz="2100" dirty="0" err="1" smtClean="0">
                <a:solidFill>
                  <a:srgbClr val="000064"/>
                </a:solidFill>
              </a:rPr>
              <a:t>GeV</a:t>
            </a:r>
            <a:r>
              <a:rPr lang="en-US" altLang="ko-KR" sz="2100" dirty="0">
                <a:solidFill>
                  <a:srgbClr val="000064"/>
                </a:solidFill>
              </a:rPr>
              <a:t> </a:t>
            </a:r>
            <a:r>
              <a:rPr lang="en-US" altLang="ko-KR" sz="2100" dirty="0" smtClean="0">
                <a:solidFill>
                  <a:srgbClr val="000064"/>
                </a:solidFill>
              </a:rPr>
              <a:t>electrons </a:t>
            </a:r>
            <a:r>
              <a:rPr lang="en-US" altLang="ko-KR" sz="2100" dirty="0">
                <a:solidFill>
                  <a:srgbClr val="000064"/>
                </a:solidFill>
              </a:rPr>
              <a:t>on </a:t>
            </a:r>
            <a:r>
              <a:rPr lang="en-US" altLang="ko-KR" sz="2100" dirty="0" smtClean="0">
                <a:solidFill>
                  <a:srgbClr val="000064"/>
                </a:solidFill>
              </a:rPr>
              <a:t>10</a:t>
            </a:r>
            <a:r>
              <a:rPr lang="en-US" altLang="ko-KR" sz="2100" dirty="0">
                <a:solidFill>
                  <a:srgbClr val="000064"/>
                </a:solidFill>
              </a:rPr>
              <a:t>X</a:t>
            </a:r>
            <a:r>
              <a:rPr lang="en-US" altLang="ko-KR" sz="2100" baseline="-25000" dirty="0">
                <a:solidFill>
                  <a:srgbClr val="000064"/>
                </a:solidFill>
              </a:rPr>
              <a:t>0</a:t>
            </a:r>
            <a:r>
              <a:rPr lang="en-US" altLang="ko-KR" sz="2100" dirty="0" smtClean="0">
                <a:solidFill>
                  <a:srgbClr val="000064"/>
                </a:solidFill>
              </a:rPr>
              <a:t>, 20X</a:t>
            </a:r>
            <a:r>
              <a:rPr lang="en-US" altLang="ko-KR" sz="2100" baseline="-25000" dirty="0" smtClean="0">
                <a:solidFill>
                  <a:srgbClr val="000064"/>
                </a:solidFill>
              </a:rPr>
              <a:t>0</a:t>
            </a:r>
            <a:r>
              <a:rPr lang="en-US" altLang="ko-KR" sz="2100" dirty="0" smtClean="0">
                <a:solidFill>
                  <a:srgbClr val="000064"/>
                </a:solidFill>
              </a:rPr>
              <a:t> iron target &gt;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169" name="_x183334160" descr="EMB000054e86ad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8" y="1370384"/>
            <a:ext cx="5503863" cy="27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_x183335040" descr="EMB000054e86ad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3056"/>
            <a:ext cx="5529263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868597" y="1556792"/>
            <a:ext cx="1085554" cy="3231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&lt; 1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20" name="직선 화살표 연결선 19"/>
          <p:cNvCxnSpPr/>
          <p:nvPr/>
        </p:nvCxnSpPr>
        <p:spPr bwMode="auto">
          <a:xfrm flipH="1">
            <a:off x="3707905" y="1879957"/>
            <a:ext cx="216023" cy="180892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직사각형 21"/>
          <p:cNvSpPr/>
          <p:nvPr/>
        </p:nvSpPr>
        <p:spPr>
          <a:xfrm>
            <a:off x="7053559" y="4082509"/>
            <a:ext cx="1085554" cy="3231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&lt; 1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23" name="직선 화살표 연결선 22"/>
          <p:cNvCxnSpPr/>
          <p:nvPr/>
        </p:nvCxnSpPr>
        <p:spPr bwMode="auto">
          <a:xfrm flipH="1">
            <a:off x="6892867" y="4405674"/>
            <a:ext cx="216024" cy="247462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직사각형 12"/>
          <p:cNvSpPr/>
          <p:nvPr/>
        </p:nvSpPr>
        <p:spPr>
          <a:xfrm>
            <a:off x="4043324" y="3410332"/>
            <a:ext cx="736099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10X</a:t>
            </a:r>
            <a:r>
              <a:rPr kumimoji="0" lang="en-US" altLang="ko-KR" sz="20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endParaRPr lang="ko-KR" altLang="en-US" sz="2000" baseline="-25000" dirty="0"/>
          </a:p>
        </p:txBody>
      </p:sp>
      <p:sp>
        <p:nvSpPr>
          <p:cNvPr id="27" name="직사각형 26"/>
          <p:cNvSpPr/>
          <p:nvPr/>
        </p:nvSpPr>
        <p:spPr>
          <a:xfrm>
            <a:off x="7251146" y="6002620"/>
            <a:ext cx="736099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20X</a:t>
            </a:r>
            <a:r>
              <a:rPr kumimoji="0" lang="en-US" altLang="ko-KR" sz="20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endParaRPr lang="ko-KR" altLang="en-US" sz="2000" baseline="-25000" dirty="0"/>
          </a:p>
        </p:txBody>
      </p:sp>
      <p:sp>
        <p:nvSpPr>
          <p:cNvPr id="29" name="직사각형 28"/>
          <p:cNvSpPr/>
          <p:nvPr/>
        </p:nvSpPr>
        <p:spPr>
          <a:xfrm>
            <a:off x="5796136" y="1772816"/>
            <a:ext cx="324033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⇒ leakage dose eq.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rate </a:t>
            </a:r>
          </a:p>
          <a:p>
            <a:r>
              <a:rPr kumimoji="0" lang="en-US" altLang="ko-KR" sz="16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(maze exit or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tunnel wall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)</a:t>
            </a:r>
          </a:p>
          <a:p>
            <a:r>
              <a:rPr kumimoji="0" lang="en-US" altLang="ko-KR" sz="16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with </a:t>
            </a:r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3.15 </a:t>
            </a:r>
            <a:r>
              <a:rPr kumimoji="0" lang="en-US" altLang="ko-KR" sz="1600" b="1" kern="0" dirty="0" err="1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GeV</a:t>
            </a: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electrons </a:t>
            </a:r>
          </a:p>
          <a:p>
            <a:r>
              <a:rPr kumimoji="0" lang="en-US" altLang="ko-KR" sz="16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on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10X</a:t>
            </a:r>
            <a:r>
              <a:rPr kumimoji="0" lang="en-US" altLang="ko-KR" sz="16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and 20X</a:t>
            </a:r>
            <a:r>
              <a:rPr kumimoji="0" lang="en-US" altLang="ko-KR" sz="16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Iron  </a:t>
            </a:r>
            <a:endParaRPr kumimoji="0" lang="en-US" altLang="ko-KR" sz="1600" b="1" kern="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r>
              <a:rPr kumimoji="0" lang="en-US" altLang="ko-KR" sz="16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&lt; 1 </a:t>
            </a:r>
            <a:r>
              <a:rPr kumimoji="0" lang="el-GR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600" b="1" kern="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6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 (similar) </a:t>
            </a:r>
            <a:endParaRPr lang="ko-KR" altLang="en-US" sz="1600" dirty="0"/>
          </a:p>
        </p:txBody>
      </p:sp>
      <p:sp>
        <p:nvSpPr>
          <p:cNvPr id="14" name="직사각형 13"/>
          <p:cNvSpPr/>
          <p:nvPr/>
        </p:nvSpPr>
        <p:spPr>
          <a:xfrm>
            <a:off x="203200" y="5406315"/>
            <a:ext cx="32560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∴Select 20X</a:t>
            </a:r>
            <a:r>
              <a:rPr kumimoji="0" lang="en-US" altLang="ko-KR" sz="2000" b="1" kern="0" baseline="-250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0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thick iron</a:t>
            </a:r>
          </a:p>
          <a:p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for sideward shielding </a:t>
            </a:r>
          </a:p>
          <a:p>
            <a:r>
              <a:rPr kumimoji="0" lang="en-US" altLang="ko-KR" sz="2000" b="1" kern="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2000" b="1" kern="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calculation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50497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4921" y="115888"/>
            <a:ext cx="8065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latinLnBrk="0">
              <a:defRPr/>
            </a:pPr>
            <a:r>
              <a:rPr kumimoji="0" lang="en-US" altLang="ko-KR" sz="3200" b="1" kern="0" dirty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Door, Maze, Trench, Sleeve, Duct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9536" y="836712"/>
            <a:ext cx="7416800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sz="2100" dirty="0" smtClean="0">
                <a:solidFill>
                  <a:srgbClr val="000064"/>
                </a:solidFill>
              </a:rPr>
              <a:t>&lt; Position assumption of thick target &gt;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39" y="3712083"/>
            <a:ext cx="5053568" cy="2323635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/>
          <a:stretch/>
        </p:blipFill>
        <p:spPr bwMode="auto">
          <a:xfrm>
            <a:off x="5358436" y="1421151"/>
            <a:ext cx="3660668" cy="222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r="21996"/>
          <a:stretch/>
        </p:blipFill>
        <p:spPr bwMode="auto">
          <a:xfrm>
            <a:off x="2715848" y="1413531"/>
            <a:ext cx="2561494" cy="223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r="22350"/>
          <a:stretch/>
        </p:blipFill>
        <p:spPr bwMode="auto">
          <a:xfrm>
            <a:off x="65054" y="1413531"/>
            <a:ext cx="2554381" cy="224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그룹 50"/>
          <p:cNvGrpSpPr/>
          <p:nvPr/>
        </p:nvGrpSpPr>
        <p:grpSpPr>
          <a:xfrm>
            <a:off x="714735" y="3706757"/>
            <a:ext cx="2710724" cy="3057509"/>
            <a:chOff x="1095735" y="3706757"/>
            <a:chExt cx="2710724" cy="3057509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735" y="3799853"/>
              <a:ext cx="2710724" cy="2928607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1927879" y="5989998"/>
              <a:ext cx="1329210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altLang="ko-KR" sz="1500" b="1" kern="0" dirty="0" smtClean="0">
                  <a:solidFill>
                    <a:srgbClr val="FF0000"/>
                  </a:solidFill>
                  <a:latin typeface="Arial" pitchFamily="34" charset="0"/>
                  <a:ea typeface="굴림" pitchFamily="50" charset="-127"/>
                  <a:sym typeface="Symbol" pitchFamily="18" charset="2"/>
                </a:rPr>
                <a:t>Target, 20X</a:t>
              </a:r>
              <a:r>
                <a:rPr kumimoji="0" lang="en-US" altLang="ko-KR" sz="1500" b="1" kern="0" baseline="-25000" dirty="0" smtClean="0">
                  <a:solidFill>
                    <a:srgbClr val="FF0000"/>
                  </a:solidFill>
                  <a:latin typeface="Arial" pitchFamily="34" charset="0"/>
                  <a:ea typeface="굴림" pitchFamily="50" charset="-127"/>
                  <a:sym typeface="Symbol" pitchFamily="18" charset="2"/>
                </a:rPr>
                <a:t>0</a:t>
              </a:r>
              <a:endParaRPr lang="ko-KR" altLang="en-US" sz="1500" b="1" baseline="-2500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</a:endParaRPr>
            </a:p>
          </p:txBody>
        </p:sp>
        <p:cxnSp>
          <p:nvCxnSpPr>
            <p:cNvPr id="54" name="직선 화살표 연결선 53"/>
            <p:cNvCxnSpPr/>
            <p:nvPr/>
          </p:nvCxnSpPr>
          <p:spPr bwMode="auto">
            <a:xfrm flipH="1" flipV="1">
              <a:off x="2606874" y="5692078"/>
              <a:ext cx="82986" cy="343640"/>
            </a:xfrm>
            <a:prstGeom prst="straightConnector1">
              <a:avLst/>
            </a:prstGeom>
            <a:solidFill>
              <a:srgbClr val="000064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직선 연결선 54"/>
            <p:cNvCxnSpPr/>
            <p:nvPr/>
          </p:nvCxnSpPr>
          <p:spPr bwMode="auto">
            <a:xfrm>
              <a:off x="2553534" y="3706757"/>
              <a:ext cx="0" cy="3052183"/>
            </a:xfrm>
            <a:prstGeom prst="line">
              <a:avLst/>
            </a:prstGeom>
            <a:solidFill>
              <a:srgbClr val="000064"/>
            </a:solidFill>
            <a:ln w="19050" cap="flat" cmpd="sng" algn="ctr">
              <a:solidFill>
                <a:srgbClr val="00B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직선 연결선 55"/>
            <p:cNvCxnSpPr/>
            <p:nvPr/>
          </p:nvCxnSpPr>
          <p:spPr bwMode="auto">
            <a:xfrm>
              <a:off x="2042994" y="3712083"/>
              <a:ext cx="0" cy="3052183"/>
            </a:xfrm>
            <a:prstGeom prst="line">
              <a:avLst/>
            </a:prstGeom>
            <a:solidFill>
              <a:srgbClr val="000064"/>
            </a:solidFill>
            <a:ln w="19050" cap="flat" cmpd="sng" algn="ctr">
              <a:solidFill>
                <a:srgbClr val="00B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직선 연결선 56"/>
            <p:cNvCxnSpPr/>
            <p:nvPr/>
          </p:nvCxnSpPr>
          <p:spPr bwMode="auto">
            <a:xfrm>
              <a:off x="3064074" y="3706757"/>
              <a:ext cx="0" cy="3052183"/>
            </a:xfrm>
            <a:prstGeom prst="line">
              <a:avLst/>
            </a:prstGeom>
            <a:solidFill>
              <a:srgbClr val="000064"/>
            </a:solidFill>
            <a:ln w="19050" cap="flat" cmpd="sng" algn="ctr">
              <a:solidFill>
                <a:srgbClr val="00B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타원 57"/>
            <p:cNvSpPr/>
            <p:nvPr/>
          </p:nvSpPr>
          <p:spPr bwMode="auto">
            <a:xfrm>
              <a:off x="2466338" y="5478780"/>
              <a:ext cx="197270" cy="22853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  <a:ex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58850">
                <a:spcBef>
                  <a:spcPct val="50000"/>
                </a:spcBef>
              </a:pPr>
              <a:endParaRPr lang="ko-KR" altLang="en-US" sz="3300" b="1" smtClean="0">
                <a:solidFill>
                  <a:srgbClr val="FFFFFF"/>
                </a:solidFill>
                <a:latin typeface="Arial" pitchFamily="34" charset="0"/>
                <a:ea typeface="굴림" pitchFamily="50" charset="-127"/>
              </a:endParaRPr>
            </a:p>
          </p:txBody>
        </p:sp>
        <p:cxnSp>
          <p:nvCxnSpPr>
            <p:cNvPr id="59" name="직선 연결선 58"/>
            <p:cNvCxnSpPr/>
            <p:nvPr/>
          </p:nvCxnSpPr>
          <p:spPr bwMode="auto">
            <a:xfrm>
              <a:off x="2040589" y="4622106"/>
              <a:ext cx="497705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0" name="직사각형 344090"/>
            <p:cNvSpPr>
              <a:spLocks noChangeArrowheads="1"/>
            </p:cNvSpPr>
            <p:nvPr/>
          </p:nvSpPr>
          <p:spPr bwMode="auto">
            <a:xfrm>
              <a:off x="1967175" y="4763477"/>
              <a:ext cx="12540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500" b="1" kern="0" dirty="0" smtClean="0">
                  <a:solidFill>
                    <a:srgbClr val="FF0000"/>
                  </a:solidFill>
                  <a:latin typeface="Arial" charset="0"/>
                  <a:ea typeface="굴림" pitchFamily="50" charset="-127"/>
                  <a:sym typeface="Symbol" pitchFamily="18" charset="2"/>
                </a:rPr>
                <a:t>2.5 m 2.5 m</a:t>
              </a:r>
              <a:endParaRPr kumimoji="0" lang="ko-KR" altLang="en-US" sz="1500" b="1" kern="0" dirty="0" smtClean="0">
                <a:solidFill>
                  <a:sysClr val="windowText" lastClr="000000"/>
                </a:solidFill>
                <a:latin typeface="Arial" pitchFamily="34" charset="0"/>
                <a:ea typeface="굴림" pitchFamily="50" charset="-127"/>
              </a:endParaRPr>
            </a:p>
          </p:txBody>
        </p:sp>
        <p:cxnSp>
          <p:nvCxnSpPr>
            <p:cNvPr id="61" name="직선 연결선 60"/>
            <p:cNvCxnSpPr/>
            <p:nvPr/>
          </p:nvCxnSpPr>
          <p:spPr bwMode="auto">
            <a:xfrm>
              <a:off x="2560926" y="4629726"/>
              <a:ext cx="497705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타원 61"/>
            <p:cNvSpPr/>
            <p:nvPr/>
          </p:nvSpPr>
          <p:spPr>
            <a:xfrm>
              <a:off x="1962988" y="4377199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63" name="타원 62"/>
            <p:cNvSpPr/>
            <p:nvPr/>
          </p:nvSpPr>
          <p:spPr>
            <a:xfrm>
              <a:off x="2475705" y="4377199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64" name="타원 63"/>
            <p:cNvSpPr/>
            <p:nvPr/>
          </p:nvSpPr>
          <p:spPr>
            <a:xfrm>
              <a:off x="2973806" y="4377199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3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65" name="타원 64"/>
          <p:cNvSpPr/>
          <p:nvPr/>
        </p:nvSpPr>
        <p:spPr>
          <a:xfrm>
            <a:off x="3907056" y="1580659"/>
            <a:ext cx="170441" cy="168442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kern="0" dirty="0" smtClean="0">
                <a:solidFill>
                  <a:prstClr val="white"/>
                </a:solidFill>
                <a:latin typeface="맑은 고딕"/>
                <a:ea typeface="맑은 고딕"/>
              </a:rPr>
              <a:t>2</a:t>
            </a:r>
            <a:endParaRPr kumimoji="0" lang="ko-KR" altLang="en-US" sz="1300" kern="0" dirty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6543952" y="1580659"/>
            <a:ext cx="170441" cy="168442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kern="0" dirty="0" smtClean="0">
                <a:solidFill>
                  <a:prstClr val="white"/>
                </a:solidFill>
                <a:latin typeface="맑은 고딕"/>
                <a:ea typeface="맑은 고딕"/>
              </a:rPr>
              <a:t>3</a:t>
            </a:r>
            <a:endParaRPr kumimoji="0" lang="ko-KR" altLang="en-US" sz="1300" kern="0" dirty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137994" y="1151772"/>
            <a:ext cx="2927404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XY plane, 0.1%</a:t>
            </a:r>
          </a:p>
        </p:txBody>
      </p:sp>
      <p:sp>
        <p:nvSpPr>
          <p:cNvPr id="68" name="타원 67"/>
          <p:cNvSpPr/>
          <p:nvPr/>
        </p:nvSpPr>
        <p:spPr>
          <a:xfrm>
            <a:off x="1294798" y="1580659"/>
            <a:ext cx="170441" cy="168442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kern="0" dirty="0" smtClean="0">
                <a:solidFill>
                  <a:prstClr val="white"/>
                </a:solidFill>
                <a:latin typeface="맑은 고딕"/>
                <a:ea typeface="맑은 고딕"/>
              </a:rPr>
              <a:t>1</a:t>
            </a:r>
            <a:endParaRPr kumimoji="0" lang="ko-KR" altLang="en-US" sz="1300" kern="0" dirty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038449" y="5408860"/>
            <a:ext cx="3502882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 @ ZX plane, square hole height</a:t>
            </a:r>
          </a:p>
        </p:txBody>
      </p:sp>
      <p:sp>
        <p:nvSpPr>
          <p:cNvPr id="70" name="직사각형 69"/>
          <p:cNvSpPr/>
          <p:nvPr/>
        </p:nvSpPr>
        <p:spPr>
          <a:xfrm>
            <a:off x="3421555" y="6093444"/>
            <a:ext cx="567799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sym typeface="Symbol" pitchFamily="18" charset="2"/>
              </a:rPr>
              <a:t>⇒ position      (90</a:t>
            </a:r>
            <a:r>
              <a:rPr kumimoji="0" lang="en-US" altLang="ko-K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sym typeface="Symbol" pitchFamily="18" charset="2"/>
              </a:rPr>
              <a:t>o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sym typeface="Symbol" pitchFamily="18" charset="2"/>
              </a:rPr>
              <a:t> from thick target) </a:t>
            </a:r>
            <a:b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sym typeface="Symbol" pitchFamily="18" charset="2"/>
              </a:rPr>
            </a:b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sym typeface="Symbol" pitchFamily="18" charset="2"/>
              </a:rPr>
              <a:t>    : reasonable assumption w/o position definition</a:t>
            </a:r>
          </a:p>
        </p:txBody>
      </p:sp>
      <p:sp>
        <p:nvSpPr>
          <p:cNvPr id="71" name="타원 70"/>
          <p:cNvSpPr/>
          <p:nvPr/>
        </p:nvSpPr>
        <p:spPr>
          <a:xfrm>
            <a:off x="4769325" y="6174572"/>
            <a:ext cx="212250" cy="219811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kern="0" dirty="0" smtClean="0">
                <a:solidFill>
                  <a:prstClr val="white"/>
                </a:solidFill>
                <a:latin typeface="맑은 고딕"/>
                <a:ea typeface="맑은 고딕"/>
              </a:rPr>
              <a:t>2</a:t>
            </a:r>
            <a:endParaRPr kumimoji="0" lang="ko-KR" altLang="en-US" sz="1500" kern="0" dirty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040045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8931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Tunnel Entrance : Door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66675" y="1369935"/>
            <a:ext cx="411729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Material &amp; thickness : O.C., 2 m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(wheel location) : Iron, 1.26 m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Gap bet. door and floor : 10 mm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Gap bet. door and tunnel wall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: 15 mm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Overlap length : 60 cm (all sides)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Thick iron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target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- 2.4 W loss (1%, 2 bunches)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2"/>
          <a:stretch/>
        </p:blipFill>
        <p:spPr bwMode="auto">
          <a:xfrm>
            <a:off x="4377221" y="973475"/>
            <a:ext cx="4559413" cy="300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/>
          <a:stretch/>
        </p:blipFill>
        <p:spPr bwMode="auto">
          <a:xfrm>
            <a:off x="4377221" y="4051359"/>
            <a:ext cx="4667006" cy="26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직사각형 61"/>
          <p:cNvSpPr/>
          <p:nvPr/>
        </p:nvSpPr>
        <p:spPr>
          <a:xfrm>
            <a:off x="6007686" y="1185148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2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63" name="직선 화살표 연결선 62"/>
          <p:cNvCxnSpPr/>
          <p:nvPr/>
        </p:nvCxnSpPr>
        <p:spPr bwMode="auto">
          <a:xfrm flipH="1">
            <a:off x="5905500" y="1430895"/>
            <a:ext cx="140286" cy="169305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직사각형 63"/>
          <p:cNvSpPr/>
          <p:nvPr/>
        </p:nvSpPr>
        <p:spPr>
          <a:xfrm>
            <a:off x="4468446" y="1161841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3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65" name="직선 화살표 연결선 64"/>
          <p:cNvCxnSpPr/>
          <p:nvPr/>
        </p:nvCxnSpPr>
        <p:spPr bwMode="auto">
          <a:xfrm>
            <a:off x="5062806" y="1438453"/>
            <a:ext cx="200215" cy="169305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직사각형 65"/>
          <p:cNvSpPr/>
          <p:nvPr/>
        </p:nvSpPr>
        <p:spPr>
          <a:xfrm>
            <a:off x="5205491" y="3363126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3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67" name="직선 화살표 연결선 66"/>
          <p:cNvCxnSpPr>
            <a:stCxn id="66" idx="0"/>
          </p:cNvCxnSpPr>
          <p:nvPr/>
        </p:nvCxnSpPr>
        <p:spPr bwMode="auto">
          <a:xfrm flipH="1" flipV="1">
            <a:off x="5622611" y="3200400"/>
            <a:ext cx="16653" cy="162726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직사각형 67"/>
          <p:cNvSpPr/>
          <p:nvPr/>
        </p:nvSpPr>
        <p:spPr>
          <a:xfrm>
            <a:off x="7231380" y="4566347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2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69" name="직선 화살표 연결선 68"/>
          <p:cNvCxnSpPr/>
          <p:nvPr/>
        </p:nvCxnSpPr>
        <p:spPr bwMode="auto">
          <a:xfrm flipH="1">
            <a:off x="7231380" y="4859895"/>
            <a:ext cx="140286" cy="169305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직사각형 69"/>
          <p:cNvSpPr/>
          <p:nvPr/>
        </p:nvSpPr>
        <p:spPr>
          <a:xfrm>
            <a:off x="7505132" y="5266670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3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4924119" y="4222469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3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3960720" y="5836920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3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73" name="직선 화살표 연결선 72"/>
          <p:cNvCxnSpPr/>
          <p:nvPr/>
        </p:nvCxnSpPr>
        <p:spPr bwMode="auto">
          <a:xfrm flipV="1">
            <a:off x="4320540" y="5674487"/>
            <a:ext cx="147906" cy="162433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직선 화살표 연결선 73"/>
          <p:cNvCxnSpPr/>
          <p:nvPr/>
        </p:nvCxnSpPr>
        <p:spPr bwMode="auto">
          <a:xfrm>
            <a:off x="5307421" y="4479895"/>
            <a:ext cx="0" cy="145445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직사각형 74"/>
          <p:cNvSpPr/>
          <p:nvPr/>
        </p:nvSpPr>
        <p:spPr>
          <a:xfrm>
            <a:off x="5499519" y="878740"/>
            <a:ext cx="2483372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 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ZX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plane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5635417" y="6244311"/>
            <a:ext cx="2534668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 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XY plane</a:t>
            </a:r>
          </a:p>
        </p:txBody>
      </p: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69381" y="848995"/>
            <a:ext cx="7416800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defTabSz="95885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&lt; Example of sliding door &gt;</a:t>
            </a:r>
            <a:endParaRPr kumimoji="1" lang="en-US" altLang="ko-KR" sz="2100" b="1" i="0" u="none" strike="noStrike" kern="0" cap="none" spc="0" normalizeH="0" baseline="0" noProof="0" dirty="0">
              <a:ln>
                <a:noFill/>
              </a:ln>
              <a:solidFill>
                <a:srgbClr val="000064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1415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78863" cy="533400"/>
          </a:xfrm>
        </p:spPr>
        <p:txBody>
          <a:bodyPr/>
          <a:lstStyle/>
          <a:p>
            <a:pPr algn="ctr" eaLnBrk="1" hangingPunct="1"/>
            <a:r>
              <a:rPr lang="en-US" altLang="ko-KR" smtClean="0">
                <a:ea typeface="맑은 고딕" pitchFamily="50" charset="-127"/>
                <a:cs typeface="Arial" charset="0"/>
              </a:rPr>
              <a:t>Outline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534400" cy="5473278"/>
          </a:xfrm>
        </p:spPr>
        <p:txBody>
          <a:bodyPr tIns="72000">
            <a:noAutofit/>
          </a:bodyPr>
          <a:lstStyle/>
          <a:p>
            <a:pPr marL="265113" indent="-265113" eaLnBrk="1" hangingPunct="1">
              <a:buSzPct val="90000"/>
              <a:buFont typeface="Wingdings" pitchFamily="2" charset="2"/>
              <a:buChar char="l"/>
            </a:pPr>
            <a:r>
              <a:rPr lang="en-US" altLang="ko-KR" sz="2000" b="1" dirty="0" smtClean="0">
                <a:ea typeface="맑은 고딕" pitchFamily="50" charset="-127"/>
                <a:cs typeface="Times New Roman" pitchFamily="18" charset="0"/>
              </a:rPr>
              <a:t>Introduction of PAL-XFEL and Safety Control </a:t>
            </a:r>
            <a:r>
              <a:rPr lang="ko-KR" altLang="en-US" sz="2000" b="1" dirty="0" smtClean="0">
                <a:ea typeface="맑은 고딕" pitchFamily="50" charset="-127"/>
                <a:cs typeface="Times New Roman" pitchFamily="18" charset="0"/>
              </a:rPr>
              <a:t> </a:t>
            </a:r>
            <a:endParaRPr lang="en-US" altLang="ko-KR" sz="2000" b="1" dirty="0" smtClean="0">
              <a:ea typeface="맑은 고딕" pitchFamily="50" charset="-127"/>
              <a:cs typeface="Times New Roman" pitchFamily="18" charset="0"/>
            </a:endParaRP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Safety Policy &amp; Area Classification</a:t>
            </a:r>
          </a:p>
          <a:p>
            <a:pPr marL="265113" indent="-265113" eaLnBrk="1" hangingPunct="1">
              <a:buSzPct val="90000"/>
              <a:buFont typeface="Wingdings" pitchFamily="2" charset="2"/>
              <a:buChar char="l"/>
            </a:pPr>
            <a:r>
              <a:rPr lang="en-US" altLang="ko-KR" sz="2000" b="1" dirty="0" smtClean="0">
                <a:ea typeface="맑은 고딕" pitchFamily="50" charset="-127"/>
                <a:cs typeface="Times New Roman" pitchFamily="18" charset="0"/>
              </a:rPr>
              <a:t>Beam Loss Scenarios and Radiation Shielding Design</a:t>
            </a: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</a:t>
            </a:r>
            <a:r>
              <a:rPr lang="en-US" altLang="ko-KR" sz="1700" b="1" dirty="0" smtClean="0">
                <a:solidFill>
                  <a:srgbClr val="000000"/>
                </a:solidFill>
                <a:ea typeface="맑은 고딕" pitchFamily="50" charset="-127"/>
                <a:cs typeface="Times New Roman" pitchFamily="18" charset="0"/>
              </a:rPr>
              <a:t>N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ormal Loss &amp; Accidental Loss Scenario</a:t>
            </a: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</a:t>
            </a: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Bulk</a:t>
            </a:r>
            <a:r>
              <a:rPr lang="ko-KR" altLang="en-US" sz="1700" b="1" dirty="0" smtClean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Shielding </a:t>
            </a:r>
            <a:endParaRPr lang="en-US" altLang="ko-KR" sz="1700" b="1" dirty="0">
              <a:ea typeface="맑은 고딕" pitchFamily="50" charset="-127"/>
              <a:cs typeface="Times New Roman" pitchFamily="18" charset="0"/>
            </a:endParaRP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Entrance, Trench, Sleeve, Duct Design at Tunnel with Target Assumption</a:t>
            </a: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Tune-up Dump Design (Preliminary)</a:t>
            </a: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 </a:t>
            </a: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▷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Main Beam Dump Design</a:t>
            </a: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Safety Shutter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at Accidental Loss Scenario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(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Preliminary)</a:t>
            </a:r>
          </a:p>
          <a:p>
            <a:pPr marL="0" indent="0" eaLnBrk="1" hangingPunct="1">
              <a:buSzPct val="90000"/>
              <a:buNone/>
            </a:pP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   ▷ </a:t>
            </a:r>
            <a:r>
              <a:rPr lang="en-US" altLang="ko-KR" sz="1700" b="1" dirty="0">
                <a:ea typeface="맑은 고딕" pitchFamily="50" charset="-127"/>
                <a:cs typeface="Times New Roman" pitchFamily="18" charset="0"/>
              </a:rPr>
              <a:t>Neutron </a:t>
            </a:r>
            <a:r>
              <a:rPr lang="en-US" altLang="ko-KR" sz="1700" b="1" dirty="0" err="1" smtClean="0">
                <a:ea typeface="맑은 고딕" pitchFamily="50" charset="-127"/>
                <a:cs typeface="Times New Roman" pitchFamily="18" charset="0"/>
              </a:rPr>
              <a:t>Skyshine</a:t>
            </a:r>
            <a:r>
              <a:rPr lang="en-US" altLang="ko-KR" sz="1700" b="1" dirty="0" smtClean="0">
                <a:ea typeface="맑은 고딕" pitchFamily="50" charset="-127"/>
                <a:cs typeface="Times New Roman" pitchFamily="18" charset="0"/>
              </a:rPr>
              <a:t> Evaluation</a:t>
            </a:r>
          </a:p>
          <a:p>
            <a:pPr marL="265113" indent="-265113" eaLnBrk="1" hangingPunct="1">
              <a:buSzPct val="90000"/>
              <a:buFont typeface="Wingdings" pitchFamily="2" charset="2"/>
              <a:buChar char="l"/>
            </a:pPr>
            <a:r>
              <a:rPr lang="en-US" altLang="ko-KR" sz="2000" b="1" dirty="0" smtClean="0">
                <a:ea typeface="맑은 고딕" pitchFamily="50" charset="-127"/>
                <a:cs typeface="Times New Roman" pitchFamily="18" charset="0"/>
              </a:rPr>
              <a:t>Summary</a:t>
            </a:r>
            <a:endParaRPr lang="en-US" altLang="ko-KR" sz="2000" b="1" dirty="0" smtClean="0">
              <a:ea typeface="맑은 고딕" pitchFamily="50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8931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  Trench,</a:t>
            </a:r>
            <a:r>
              <a:rPr kumimoji="0" lang="en-US" altLang="ko-KR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Sleeve, Duct</a:t>
            </a:r>
            <a:r>
              <a:rPr kumimoji="0" lang="en-US" altLang="ko-KR" sz="3200" b="1" kern="0" dirty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at Tunnel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7557" y="4089193"/>
            <a:ext cx="6686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Exit of waveguide sleeve : 7.2 ± 1.9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Exit of LCW sleeve (upper) : 6.8 ± 0.9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         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Trench exit, 1 m away from wall : 5.5 ± 0.7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Duct exit : 40.3 ± 1.5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1 m away from duct exit : 6.8 ± 1.6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   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2.7 m away from duct exit : 3.0 ± 2.0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Opposite side of duct exit : 5.7 ± 2.4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 </a:t>
            </a:r>
          </a:p>
          <a:p>
            <a:pPr marL="342900" indent="-342900" fontAlgn="auto" latinLnBrk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Roof of duct : 2.2 ± 1.1 </a:t>
            </a:r>
            <a:r>
              <a:rPr kumimoji="0" lang="el-GR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1937431" y="776508"/>
            <a:ext cx="6913482" cy="3152297"/>
            <a:chOff x="1106851" y="776508"/>
            <a:chExt cx="6913482" cy="3152297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1"/>
            <a:stretch/>
          </p:blipFill>
          <p:spPr bwMode="auto">
            <a:xfrm>
              <a:off x="1106851" y="776508"/>
              <a:ext cx="6913482" cy="315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타원 33"/>
            <p:cNvSpPr/>
            <p:nvPr/>
          </p:nvSpPr>
          <p:spPr>
            <a:xfrm>
              <a:off x="3303666" y="2144539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3303666" y="2685513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6" name="타원 35"/>
            <p:cNvSpPr/>
            <p:nvPr/>
          </p:nvSpPr>
          <p:spPr>
            <a:xfrm>
              <a:off x="2868079" y="2720271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3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4970190" y="1394127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4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4629307" y="1394127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5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5651956" y="1394127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7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5303240" y="1071504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8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1" name="자유형 40"/>
            <p:cNvSpPr/>
            <p:nvPr/>
          </p:nvSpPr>
          <p:spPr>
            <a:xfrm>
              <a:off x="4231610" y="1002906"/>
              <a:ext cx="395114" cy="559663"/>
            </a:xfrm>
            <a:custGeom>
              <a:avLst/>
              <a:gdLst>
                <a:gd name="connsiteX0" fmla="*/ 0 w 521208"/>
                <a:gd name="connsiteY0" fmla="*/ 603504 h 603504"/>
                <a:gd name="connsiteX1" fmla="*/ 27432 w 521208"/>
                <a:gd name="connsiteY1" fmla="*/ 502920 h 603504"/>
                <a:gd name="connsiteX2" fmla="*/ 36576 w 521208"/>
                <a:gd name="connsiteY2" fmla="*/ 475488 h 603504"/>
                <a:gd name="connsiteX3" fmla="*/ 73152 w 521208"/>
                <a:gd name="connsiteY3" fmla="*/ 420624 h 603504"/>
                <a:gd name="connsiteX4" fmla="*/ 118872 w 521208"/>
                <a:gd name="connsiteY4" fmla="*/ 338328 h 603504"/>
                <a:gd name="connsiteX5" fmla="*/ 137160 w 521208"/>
                <a:gd name="connsiteY5" fmla="*/ 310896 h 603504"/>
                <a:gd name="connsiteX6" fmla="*/ 155448 w 521208"/>
                <a:gd name="connsiteY6" fmla="*/ 283464 h 603504"/>
                <a:gd name="connsiteX7" fmla="*/ 182880 w 521208"/>
                <a:gd name="connsiteY7" fmla="*/ 265176 h 603504"/>
                <a:gd name="connsiteX8" fmla="*/ 210312 w 521208"/>
                <a:gd name="connsiteY8" fmla="*/ 210312 h 603504"/>
                <a:gd name="connsiteX9" fmla="*/ 237744 w 521208"/>
                <a:gd name="connsiteY9" fmla="*/ 192024 h 603504"/>
                <a:gd name="connsiteX10" fmla="*/ 283464 w 521208"/>
                <a:gd name="connsiteY10" fmla="*/ 146304 h 603504"/>
                <a:gd name="connsiteX11" fmla="*/ 301752 w 521208"/>
                <a:gd name="connsiteY11" fmla="*/ 118872 h 603504"/>
                <a:gd name="connsiteX12" fmla="*/ 338328 w 521208"/>
                <a:gd name="connsiteY12" fmla="*/ 100584 h 603504"/>
                <a:gd name="connsiteX13" fmla="*/ 365760 w 521208"/>
                <a:gd name="connsiteY13" fmla="*/ 82296 h 603504"/>
                <a:gd name="connsiteX14" fmla="*/ 393192 w 521208"/>
                <a:gd name="connsiteY14" fmla="*/ 73152 h 603504"/>
                <a:gd name="connsiteX15" fmla="*/ 420624 w 521208"/>
                <a:gd name="connsiteY15" fmla="*/ 54864 h 603504"/>
                <a:gd name="connsiteX16" fmla="*/ 448056 w 521208"/>
                <a:gd name="connsiteY16" fmla="*/ 27432 h 603504"/>
                <a:gd name="connsiteX17" fmla="*/ 502920 w 521208"/>
                <a:gd name="connsiteY17" fmla="*/ 9144 h 603504"/>
                <a:gd name="connsiteX18" fmla="*/ 521208 w 521208"/>
                <a:gd name="connsiteY18" fmla="*/ 0 h 60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1208" h="603504">
                  <a:moveTo>
                    <a:pt x="0" y="603504"/>
                  </a:moveTo>
                  <a:cubicBezTo>
                    <a:pt x="12925" y="538881"/>
                    <a:pt x="4229" y="572528"/>
                    <a:pt x="27432" y="502920"/>
                  </a:cubicBezTo>
                  <a:cubicBezTo>
                    <a:pt x="30480" y="493776"/>
                    <a:pt x="31229" y="483508"/>
                    <a:pt x="36576" y="475488"/>
                  </a:cubicBezTo>
                  <a:cubicBezTo>
                    <a:pt x="48768" y="457200"/>
                    <a:pt x="66201" y="441476"/>
                    <a:pt x="73152" y="420624"/>
                  </a:cubicBezTo>
                  <a:cubicBezTo>
                    <a:pt x="89247" y="372340"/>
                    <a:pt x="76949" y="401212"/>
                    <a:pt x="118872" y="338328"/>
                  </a:cubicBezTo>
                  <a:lnTo>
                    <a:pt x="137160" y="310896"/>
                  </a:lnTo>
                  <a:cubicBezTo>
                    <a:pt x="143256" y="301752"/>
                    <a:pt x="146304" y="289560"/>
                    <a:pt x="155448" y="283464"/>
                  </a:cubicBezTo>
                  <a:lnTo>
                    <a:pt x="182880" y="265176"/>
                  </a:lnTo>
                  <a:cubicBezTo>
                    <a:pt x="190317" y="242865"/>
                    <a:pt x="192586" y="228038"/>
                    <a:pt x="210312" y="210312"/>
                  </a:cubicBezTo>
                  <a:cubicBezTo>
                    <a:pt x="218083" y="202541"/>
                    <a:pt x="228600" y="198120"/>
                    <a:pt x="237744" y="192024"/>
                  </a:cubicBezTo>
                  <a:cubicBezTo>
                    <a:pt x="286512" y="118872"/>
                    <a:pt x="222504" y="207264"/>
                    <a:pt x="283464" y="146304"/>
                  </a:cubicBezTo>
                  <a:cubicBezTo>
                    <a:pt x="291235" y="138533"/>
                    <a:pt x="293309" y="125907"/>
                    <a:pt x="301752" y="118872"/>
                  </a:cubicBezTo>
                  <a:cubicBezTo>
                    <a:pt x="312224" y="110146"/>
                    <a:pt x="326493" y="107347"/>
                    <a:pt x="338328" y="100584"/>
                  </a:cubicBezTo>
                  <a:cubicBezTo>
                    <a:pt x="347870" y="95132"/>
                    <a:pt x="355930" y="87211"/>
                    <a:pt x="365760" y="82296"/>
                  </a:cubicBezTo>
                  <a:cubicBezTo>
                    <a:pt x="374381" y="77985"/>
                    <a:pt x="384571" y="77463"/>
                    <a:pt x="393192" y="73152"/>
                  </a:cubicBezTo>
                  <a:cubicBezTo>
                    <a:pt x="403022" y="68237"/>
                    <a:pt x="412181" y="61899"/>
                    <a:pt x="420624" y="54864"/>
                  </a:cubicBezTo>
                  <a:cubicBezTo>
                    <a:pt x="430558" y="46585"/>
                    <a:pt x="436752" y="33712"/>
                    <a:pt x="448056" y="27432"/>
                  </a:cubicBezTo>
                  <a:cubicBezTo>
                    <a:pt x="464907" y="18070"/>
                    <a:pt x="485678" y="17765"/>
                    <a:pt x="502920" y="9144"/>
                  </a:cubicBezTo>
                  <a:lnTo>
                    <a:pt x="521208" y="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22857" y="988874"/>
              <a:ext cx="1204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800" b="1" kern="0" dirty="0" smtClean="0">
                  <a:solidFill>
                    <a:prstClr val="white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&lt; 5 </a:t>
              </a:r>
              <a:r>
                <a:rPr kumimoji="0" lang="el-GR" altLang="ko-KR" sz="1800" b="1" kern="0" dirty="0" smtClean="0">
                  <a:solidFill>
                    <a:prstClr val="white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μ</a:t>
              </a:r>
              <a:r>
                <a:rPr kumimoji="0" lang="en-US" altLang="ko-KR" sz="1800" b="1" kern="0" dirty="0" err="1" smtClean="0">
                  <a:solidFill>
                    <a:prstClr val="white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Sv</a:t>
              </a:r>
              <a:r>
                <a:rPr kumimoji="0" lang="en-US" altLang="ko-KR" sz="1800" b="1" kern="0" dirty="0" smtClean="0">
                  <a:solidFill>
                    <a:prstClr val="white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/h</a:t>
              </a:r>
              <a:endParaRPr kumimoji="0" lang="ko-KR" altLang="en-US" sz="1800" b="1" kern="0" dirty="0" smtClean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4144440" y="1394127"/>
              <a:ext cx="170441" cy="16844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300" kern="0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6</a:t>
              </a:r>
              <a:endParaRPr kumimoji="0" lang="ko-KR" altLang="en-US" sz="1300" kern="0" dirty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44" name="직사각형 43"/>
          <p:cNvSpPr/>
          <p:nvPr/>
        </p:nvSpPr>
        <p:spPr>
          <a:xfrm>
            <a:off x="6430726" y="4028871"/>
            <a:ext cx="2533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Trench, sleeve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: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Measure dose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and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install additional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shield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if required </a:t>
            </a: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45" name="오른쪽 화살표 44"/>
          <p:cNvSpPr/>
          <p:nvPr/>
        </p:nvSpPr>
        <p:spPr>
          <a:xfrm>
            <a:off x="6084168" y="4409294"/>
            <a:ext cx="340883" cy="251984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46" name="오른쪽 화살표 45"/>
          <p:cNvSpPr/>
          <p:nvPr/>
        </p:nvSpPr>
        <p:spPr>
          <a:xfrm>
            <a:off x="5589834" y="5515084"/>
            <a:ext cx="340883" cy="391444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779001" y="5301208"/>
            <a:ext cx="3185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 Duct :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Do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the access 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control</a:t>
            </a: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to the tunnel roof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(fence installation) 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45720" y="2959113"/>
            <a:ext cx="22459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Thick iron target</a:t>
            </a:r>
          </a:p>
          <a:p>
            <a:pPr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- 2.4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loss </a:t>
            </a:r>
            <a:b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1%, 2 bunches)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290244" y="2143889"/>
            <a:ext cx="2491388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 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XY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plane</a:t>
            </a:r>
          </a:p>
        </p:txBody>
      </p:sp>
    </p:spTree>
    <p:extLst>
      <p:ext uri="{BB962C8B-B14F-4D97-AF65-F5344CB8AC3E}">
        <p14:creationId xmlns:p14="http://schemas.microsoft.com/office/powerpoint/2010/main" val="1868619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8931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  Tune-up dump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0825" y="908720"/>
            <a:ext cx="889317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▷Purpose of tune-up dump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 : Protection of 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undulator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magnet through the 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mis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-aligned electron beam 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  in the 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undulator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during tune-up period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▷Concept of PAL-XFEL tune-up dump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  : Deflecting beam to beam stopper (collimator) by inserting the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dipole magnet</a:t>
            </a: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▷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Location and initial condition of </a:t>
            </a: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PAL-XFEL tune-up dump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9"/>
          <a:stretch/>
        </p:blipFill>
        <p:spPr bwMode="auto">
          <a:xfrm>
            <a:off x="2627784" y="3631052"/>
            <a:ext cx="6270802" cy="116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타원 22"/>
          <p:cNvSpPr/>
          <p:nvPr/>
        </p:nvSpPr>
        <p:spPr bwMode="auto">
          <a:xfrm>
            <a:off x="2779420" y="3884333"/>
            <a:ext cx="288032" cy="272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56" y="4373076"/>
            <a:ext cx="46085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 rot="20627335">
            <a:off x="2458277" y="4458036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8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Preliminary !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482337" y="5241974"/>
            <a:ext cx="26981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10 or 4 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GeV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, 0.2 </a:t>
            </a:r>
            <a:r>
              <a:rPr kumimoji="0" lang="en-US" altLang="ko-KR" sz="18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nC</a:t>
            </a:r>
            <a:endParaRPr kumimoji="0" lang="en-US" altLang="ko-KR" sz="18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r>
              <a:rPr kumimoji="0" lang="en-US" altLang="ko-KR" sz="1800" b="1" kern="0" dirty="0" smtClean="0">
                <a:solidFill>
                  <a:srgbClr val="0070C0"/>
                </a:solidFill>
                <a:latin typeface="Arial" pitchFamily="34" charset="0"/>
                <a:ea typeface="맑은 고딕"/>
                <a:cs typeface="Arial" pitchFamily="34" charset="0"/>
              </a:rPr>
              <a:t>10 Hz operation (Goal) </a:t>
            </a:r>
          </a:p>
          <a:p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: 20 W or 8 W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1081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8931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  Tune-up dump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0825" y="772324"/>
            <a:ext cx="856964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▷ Electron stopper : ( 2.1 cm(6X</a:t>
            </a:r>
            <a:r>
              <a:rPr kumimoji="0" lang="en-US" altLang="ko-KR" sz="1800" b="1" kern="0" baseline="-250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0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) W + 25 cm Cu ) x </a:t>
            </a:r>
            <a:r>
              <a:rPr kumimoji="0" lang="az-Cyrl-AZ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Ф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20 cm </a:t>
            </a:r>
          </a:p>
          <a:p>
            <a:pPr fontAlgn="auto" latinLnBrk="0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ko-KR" sz="18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▷ </a:t>
            </a:r>
            <a:r>
              <a:rPr kumimoji="0" lang="en-US" altLang="ko-KR" sz="18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Additional Shielding : Iron                                                                                   </a:t>
            </a:r>
            <a:endParaRPr kumimoji="0" lang="en-US" altLang="ko-KR" sz="18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 rot="20838676">
            <a:off x="6829267" y="903129"/>
            <a:ext cx="2103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Preliminary!!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553384" y="1700808"/>
            <a:ext cx="3684022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- Vacuum pipe : </a:t>
            </a:r>
            <a:r>
              <a:rPr kumimoji="0" lang="az-Cyrl-AZ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Ф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13 mm (outer),</a:t>
            </a:r>
          </a:p>
          <a:p>
            <a:r>
              <a:rPr kumimoji="0" lang="en-US" altLang="ko-KR" sz="15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                         1 mm thickness Al</a:t>
            </a: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- Cut the bottom of vacuum pipe &amp;</a:t>
            </a: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install 50 </a:t>
            </a:r>
            <a:r>
              <a:rPr kumimoji="0" lang="el-GR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m Al foil for wake problem</a:t>
            </a:r>
          </a:p>
          <a:p>
            <a:endParaRPr kumimoji="0" lang="en-US" altLang="ko-KR" sz="15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- Neutron </a:t>
            </a:r>
            <a:r>
              <a:rPr kumimoji="0" lang="en-US" altLang="ko-KR" sz="15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fluence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limit @ magnet</a:t>
            </a: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: 10</a:t>
            </a:r>
            <a:r>
              <a:rPr kumimoji="0" lang="en-US" altLang="ko-KR" sz="1500" b="1" kern="0" baseline="300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11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n/cm</a:t>
            </a:r>
            <a:r>
              <a:rPr kumimoji="0" lang="en-US" altLang="ko-KR" sz="1500" b="1" kern="0" baseline="300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2</a:t>
            </a:r>
          </a:p>
          <a:p>
            <a:r>
              <a:rPr kumimoji="0" lang="en-US" altLang="ko-KR" sz="15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(from result of T-493 experiment </a:t>
            </a:r>
          </a:p>
          <a:p>
            <a:r>
              <a:rPr kumimoji="0" lang="en-US" altLang="ko-KR" sz="15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using 13.6 </a:t>
            </a:r>
            <a:r>
              <a:rPr kumimoji="0" lang="en-US" altLang="ko-KR" sz="15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GeV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electron @ SLAC)</a:t>
            </a:r>
          </a:p>
          <a:p>
            <a:endParaRPr kumimoji="0" lang="en-US" altLang="ko-KR" sz="15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- Calculated neutron flux @ magnet</a:t>
            </a: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: 7 x 10</a:t>
            </a:r>
            <a:r>
              <a:rPr kumimoji="0" lang="en-US" altLang="ko-KR" sz="1500" b="1" kern="0" baseline="300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7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n/cm</a:t>
            </a:r>
            <a:r>
              <a:rPr kumimoji="0" lang="en-US" altLang="ko-KR" sz="1500" b="1" kern="0" baseline="300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2</a:t>
            </a:r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hr</a:t>
            </a:r>
          </a:p>
          <a:p>
            <a:endParaRPr kumimoji="0" lang="en-US" altLang="ko-KR" sz="15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r>
              <a:rPr kumimoji="0" lang="en-US" altLang="ko-KR" sz="15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 ⇒ Lifetime : ~ 1500 </a:t>
            </a:r>
            <a:r>
              <a:rPr kumimoji="0" lang="en-US" altLang="ko-KR" sz="1500" b="1" kern="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hr</a:t>
            </a:r>
            <a:endParaRPr kumimoji="0" lang="en-US" altLang="ko-KR" sz="1500" b="1" kern="0" dirty="0" smtClean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643016" y="5450944"/>
            <a:ext cx="35541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We will perform design </a:t>
            </a:r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correction </a:t>
            </a:r>
            <a:endParaRPr kumimoji="0" lang="en-US" altLang="ko-KR" sz="16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including </a:t>
            </a:r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17 cm </a:t>
            </a:r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thickness </a:t>
            </a:r>
          </a:p>
          <a:p>
            <a:r>
              <a:rPr kumimoji="0" lang="en-US" altLang="ko-KR" sz="16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quadrupole@z</a:t>
            </a:r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6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= -590</a:t>
            </a:r>
          </a:p>
          <a:p>
            <a:endParaRPr lang="ko-KR" altLang="en-US" sz="16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5599"/>
            <a:ext cx="5480942" cy="272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3" y="4077072"/>
            <a:ext cx="5497903" cy="272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직선 화살표 연결선 3"/>
          <p:cNvCxnSpPr/>
          <p:nvPr/>
        </p:nvCxnSpPr>
        <p:spPr bwMode="auto">
          <a:xfrm>
            <a:off x="2029049" y="2709218"/>
            <a:ext cx="382711" cy="0"/>
          </a:xfrm>
          <a:prstGeom prst="straightConnector1">
            <a:avLst/>
          </a:prstGeom>
          <a:solidFill>
            <a:srgbClr val="B3D9FF"/>
          </a:solidFill>
          <a:ln w="952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9" name="직사각형 8"/>
          <p:cNvSpPr/>
          <p:nvPr/>
        </p:nvSpPr>
        <p:spPr>
          <a:xfrm>
            <a:off x="1919543" y="2406255"/>
            <a:ext cx="583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100" b="1" kern="0" dirty="0" smtClean="0">
                <a:solidFill>
                  <a:schemeClr val="bg1"/>
                </a:solidFill>
                <a:latin typeface="Arial" pitchFamily="34" charset="0"/>
                <a:ea typeface="맑은 고딕"/>
                <a:cs typeface="Arial" pitchFamily="34" charset="0"/>
              </a:rPr>
              <a:t>70 cm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cxnSp>
        <p:nvCxnSpPr>
          <p:cNvPr id="17" name="직선 화살표 연결선 16"/>
          <p:cNvCxnSpPr/>
          <p:nvPr/>
        </p:nvCxnSpPr>
        <p:spPr bwMode="auto">
          <a:xfrm>
            <a:off x="2446262" y="2708581"/>
            <a:ext cx="449256" cy="339"/>
          </a:xfrm>
          <a:prstGeom prst="straightConnector1">
            <a:avLst/>
          </a:prstGeom>
          <a:solidFill>
            <a:srgbClr val="B3D9FF"/>
          </a:solidFill>
          <a:ln w="952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8" name="직사각형 17"/>
          <p:cNvSpPr/>
          <p:nvPr/>
        </p:nvSpPr>
        <p:spPr>
          <a:xfrm>
            <a:off x="2404010" y="2408983"/>
            <a:ext cx="583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100" b="1" kern="0" dirty="0" smtClean="0">
                <a:solidFill>
                  <a:schemeClr val="bg1"/>
                </a:solidFill>
                <a:latin typeface="Arial" pitchFamily="34" charset="0"/>
                <a:ea typeface="맑은 고딕"/>
                <a:cs typeface="Arial" pitchFamily="34" charset="0"/>
              </a:rPr>
              <a:t>80 cm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cxnSp>
        <p:nvCxnSpPr>
          <p:cNvPr id="20" name="직선 화살표 연결선 19"/>
          <p:cNvCxnSpPr/>
          <p:nvPr/>
        </p:nvCxnSpPr>
        <p:spPr bwMode="auto">
          <a:xfrm>
            <a:off x="2915816" y="2720825"/>
            <a:ext cx="216024" cy="339"/>
          </a:xfrm>
          <a:prstGeom prst="straightConnector1">
            <a:avLst/>
          </a:prstGeom>
          <a:solidFill>
            <a:srgbClr val="B3D9FF"/>
          </a:solidFill>
          <a:ln w="952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2" name="직사각형 21"/>
          <p:cNvSpPr/>
          <p:nvPr/>
        </p:nvSpPr>
        <p:spPr>
          <a:xfrm>
            <a:off x="2843808" y="2411364"/>
            <a:ext cx="583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100" b="1" kern="0" dirty="0" smtClean="0">
                <a:solidFill>
                  <a:schemeClr val="bg1"/>
                </a:solidFill>
                <a:latin typeface="Arial" pitchFamily="34" charset="0"/>
                <a:ea typeface="맑은 고딕"/>
                <a:cs typeface="Arial" pitchFamily="34" charset="0"/>
              </a:rPr>
              <a:t>40 cm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07503" y="1495598"/>
            <a:ext cx="5445881" cy="4078206"/>
            <a:chOff x="107503" y="1495598"/>
            <a:chExt cx="5445881" cy="4078206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3" y="1495598"/>
              <a:ext cx="5445881" cy="278156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6" name="타원 15"/>
            <p:cNvSpPr/>
            <p:nvPr/>
          </p:nvSpPr>
          <p:spPr bwMode="auto">
            <a:xfrm>
              <a:off x="1462956" y="2745793"/>
              <a:ext cx="504056" cy="27236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5885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3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  <p:sp>
          <p:nvSpPr>
            <p:cNvPr id="19" name="타원 18"/>
            <p:cNvSpPr/>
            <p:nvPr/>
          </p:nvSpPr>
          <p:spPr bwMode="auto">
            <a:xfrm>
              <a:off x="1415487" y="5301437"/>
              <a:ext cx="504056" cy="27236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5885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3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867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8931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  Tune-up dump</a:t>
            </a:r>
          </a:p>
        </p:txBody>
      </p:sp>
      <p:sp>
        <p:nvSpPr>
          <p:cNvPr id="5" name="직사각형 4"/>
          <p:cNvSpPr/>
          <p:nvPr/>
        </p:nvSpPr>
        <p:spPr>
          <a:xfrm rot="20838676">
            <a:off x="6829267" y="125971"/>
            <a:ext cx="2103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Preliminary!!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858865"/>
            <a:ext cx="5904656" cy="300486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85" y="3870195"/>
            <a:ext cx="5911503" cy="2962722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84304" y="5805264"/>
            <a:ext cx="2973891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 @ ZX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plane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(plan view)</a:t>
            </a:r>
            <a:endParaRPr kumimoji="0" lang="en-US" altLang="ko-KR" sz="1200" kern="0" dirty="0" smtClean="0">
              <a:solidFill>
                <a:srgbClr val="000000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838400" y="2996952"/>
            <a:ext cx="3137398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 @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ZY plane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(vertical view)</a:t>
            </a:r>
            <a:endParaRPr kumimoji="0" lang="en-US" altLang="ko-KR" sz="1200" kern="0" dirty="0" smtClean="0">
              <a:solidFill>
                <a:srgbClr val="000000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372200" y="1024860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22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Tunnel outside</a:t>
            </a:r>
          </a:p>
          <a:p>
            <a:r>
              <a:rPr kumimoji="0" lang="en-US" altLang="ko-KR" sz="22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: Effective!!</a:t>
            </a:r>
          </a:p>
          <a:p>
            <a:r>
              <a:rPr kumimoji="0" lang="en-US" altLang="ko-KR" sz="2200" b="1" kern="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22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Lower than </a:t>
            </a:r>
          </a:p>
          <a:p>
            <a:r>
              <a:rPr kumimoji="0" lang="en-US" altLang="ko-KR" sz="2200" b="1" kern="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 shielding criteria</a:t>
            </a:r>
            <a:endParaRPr kumimoji="0" lang="en-US" altLang="ko-KR" sz="2200" b="1" kern="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234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78024" y="4983038"/>
            <a:ext cx="5490120" cy="1457524"/>
          </a:xfrm>
          <a:prstGeom prst="rect">
            <a:avLst/>
          </a:prstGeom>
        </p:spPr>
        <p:txBody>
          <a:bodyPr/>
          <a:lstStyle/>
          <a:p>
            <a:pPr marL="717550" lvl="1" indent="-7175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120 W </a:t>
            </a: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beam, 20 m from beam loss </a:t>
            </a: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point</a:t>
            </a:r>
          </a:p>
          <a:p>
            <a:pPr marL="717550" lvl="1" indent="-7175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Dose </a:t>
            </a: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from </a:t>
            </a:r>
            <a:r>
              <a:rPr lang="en-US" altLang="ko-KR" sz="2000" kern="0" dirty="0" err="1">
                <a:solidFill>
                  <a:srgbClr val="0000FF"/>
                </a:solidFill>
                <a:latin typeface="+mn-lt"/>
                <a:ea typeface="+mn-ea"/>
              </a:rPr>
              <a:t>muon</a:t>
            </a: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 (0 degree) = </a:t>
            </a: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100 </a:t>
            </a: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~ </a:t>
            </a: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240 </a:t>
            </a:r>
            <a:r>
              <a:rPr lang="en-US" altLang="ko-KR" sz="2000" kern="0" dirty="0" err="1" smtClean="0">
                <a:solidFill>
                  <a:srgbClr val="0000FF"/>
                </a:solidFill>
                <a:latin typeface="+mn-lt"/>
                <a:ea typeface="+mn-ea"/>
              </a:rPr>
              <a:t>uSv</a:t>
            </a: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/h</a:t>
            </a:r>
            <a:endParaRPr lang="en-US" altLang="ko-KR" sz="2000" kern="0" dirty="0">
              <a:solidFill>
                <a:srgbClr val="0000FF"/>
              </a:solidFill>
              <a:latin typeface="+mn-lt"/>
              <a:ea typeface="+mn-ea"/>
            </a:endParaRPr>
          </a:p>
          <a:p>
            <a:pPr marL="717550" lvl="1" indent="-7175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Range of 1 </a:t>
            </a:r>
            <a:r>
              <a:rPr lang="en-US" altLang="ko-KR" sz="2000" kern="0" dirty="0" err="1">
                <a:solidFill>
                  <a:srgbClr val="0000FF"/>
                </a:solidFill>
                <a:latin typeface="+mn-lt"/>
                <a:ea typeface="+mn-ea"/>
              </a:rPr>
              <a:t>GeV</a:t>
            </a: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 </a:t>
            </a:r>
            <a:r>
              <a:rPr lang="en-US" altLang="ko-KR" sz="2000" kern="0" dirty="0" err="1">
                <a:solidFill>
                  <a:srgbClr val="0000FF"/>
                </a:solidFill>
                <a:latin typeface="+mn-lt"/>
                <a:ea typeface="+mn-ea"/>
              </a:rPr>
              <a:t>Muon</a:t>
            </a:r>
            <a:r>
              <a:rPr lang="en-US" altLang="ko-KR" sz="2000" kern="0" dirty="0">
                <a:solidFill>
                  <a:srgbClr val="0000FF"/>
                </a:solidFill>
                <a:latin typeface="+mn-lt"/>
                <a:ea typeface="+mn-ea"/>
              </a:rPr>
              <a:t> = 0.8 m </a:t>
            </a:r>
            <a:r>
              <a:rPr lang="en-US" altLang="ko-KR" sz="2000" kern="0" dirty="0" smtClean="0">
                <a:solidFill>
                  <a:srgbClr val="0000FF"/>
                </a:solidFill>
                <a:latin typeface="+mn-lt"/>
                <a:ea typeface="+mn-ea"/>
              </a:rPr>
              <a:t>Iron</a:t>
            </a:r>
            <a:endParaRPr lang="en-US" altLang="ko-KR" sz="2000" kern="0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6973" y="4869160"/>
            <a:ext cx="3168352" cy="13262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+mj-ea"/>
              </a:rPr>
              <a:t>At least 80 cm-thick Iron beam 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+mj-ea"/>
              </a:rPr>
              <a:t>stopper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+mj-ea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+mj-ea"/>
              </a:rPr>
              <a:t>at optical hutch</a:t>
            </a:r>
            <a:endParaRPr lang="ko-KR" altLang="en-US" b="1" dirty="0">
              <a:solidFill>
                <a:srgbClr val="FF0000"/>
              </a:solidFill>
              <a:latin typeface="+mn-lt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74048"/>
            <a:ext cx="6048672" cy="388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74352" y="115888"/>
            <a:ext cx="846214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Muon</a:t>
            </a: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Yield </a:t>
            </a: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Estimation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836946" y="1352125"/>
            <a:ext cx="1489510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Using FLUKA code</a:t>
            </a:r>
          </a:p>
        </p:txBody>
      </p:sp>
    </p:spTree>
    <p:extLst>
      <p:ext uri="{BB962C8B-B14F-4D97-AF65-F5344CB8AC3E}">
        <p14:creationId xmlns:p14="http://schemas.microsoft.com/office/powerpoint/2010/main" val="2982354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15888"/>
            <a:ext cx="8102600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Major Points of Shielding Issues</a:t>
            </a:r>
            <a:endParaRPr lang="ko-KR" altLang="en-US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005064"/>
            <a:ext cx="8228866" cy="23621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2" y="1052736"/>
            <a:ext cx="7641002" cy="26642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9920" y="115888"/>
            <a:ext cx="8102600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Prompt Dose around Main Beam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Dump</a:t>
            </a:r>
            <a:endParaRPr lang="ko-KR" altLang="en-US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 descr="M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40943"/>
            <a:ext cx="61150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19"/>
            <a:ext cx="8932940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898633" y="1527175"/>
            <a:ext cx="22413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0000"/>
                </a:solidFill>
                <a:latin typeface="Arial"/>
                <a:ea typeface="+mj-ea"/>
              </a:rPr>
              <a:t>Concrete cover</a:t>
            </a:r>
            <a:endParaRPr lang="ko-KR" altLang="en-US" sz="2200" dirty="0"/>
          </a:p>
        </p:txBody>
      </p:sp>
      <p:sp>
        <p:nvSpPr>
          <p:cNvPr id="16" name="직사각형 15"/>
          <p:cNvSpPr/>
          <p:nvPr/>
        </p:nvSpPr>
        <p:spPr>
          <a:xfrm>
            <a:off x="35496" y="2924944"/>
            <a:ext cx="269657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0000"/>
                </a:solidFill>
                <a:latin typeface="Arial"/>
                <a:ea typeface="+mj-ea"/>
              </a:rPr>
              <a:t>Main beam dump</a:t>
            </a:r>
          </a:p>
          <a:p>
            <a:r>
              <a:rPr lang="en-US" altLang="ko-KR" sz="2200" b="1" dirty="0" smtClean="0">
                <a:solidFill>
                  <a:srgbClr val="FF0000"/>
                </a:solidFill>
                <a:latin typeface="Arial"/>
                <a:ea typeface="+mj-ea"/>
              </a:rPr>
              <a:t>(Iron)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Arial"/>
                <a:ea typeface="+mj-ea"/>
              </a:rPr>
              <a:t>Size : 100(H)x100(W)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Arial"/>
                <a:ea typeface="+mj-ea"/>
              </a:rPr>
              <a:t>            x130(D) cm</a:t>
            </a:r>
            <a:r>
              <a:rPr lang="en-US" altLang="ko-KR" sz="2000" b="1" baseline="30000" dirty="0" smtClean="0">
                <a:solidFill>
                  <a:srgbClr val="FF0000"/>
                </a:solidFill>
                <a:latin typeface="Arial"/>
                <a:ea typeface="+mj-ea"/>
              </a:rPr>
              <a:t>3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Arial"/>
                <a:ea typeface="+mj-ea"/>
              </a:rPr>
              <a:t>Hole : 15(H)x15(W)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Arial"/>
                <a:ea typeface="+mj-ea"/>
              </a:rPr>
              <a:t>            x60(D) cm</a:t>
            </a:r>
            <a:r>
              <a:rPr lang="en-US" altLang="ko-KR" sz="2000" b="1" baseline="30000" dirty="0">
                <a:solidFill>
                  <a:srgbClr val="FF0000"/>
                </a:solidFill>
                <a:latin typeface="Arial"/>
              </a:rPr>
              <a:t>3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4678550" y="1412776"/>
            <a:ext cx="29177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0000"/>
                </a:solidFill>
                <a:latin typeface="Arial"/>
                <a:ea typeface="+mj-ea"/>
              </a:rPr>
              <a:t>Main dump magnets</a:t>
            </a:r>
            <a:endParaRPr lang="ko-KR" altLang="en-US" sz="2200" dirty="0"/>
          </a:p>
        </p:txBody>
      </p:sp>
      <p:cxnSp>
        <p:nvCxnSpPr>
          <p:cNvPr id="13" name="직선 화살표 연결선 12"/>
          <p:cNvCxnSpPr/>
          <p:nvPr/>
        </p:nvCxnSpPr>
        <p:spPr bwMode="auto">
          <a:xfrm>
            <a:off x="3563888" y="1916832"/>
            <a:ext cx="144016" cy="432048"/>
          </a:xfrm>
          <a:prstGeom prst="straightConnector1">
            <a:avLst/>
          </a:prstGeom>
          <a:solidFill>
            <a:srgbClr val="B3D9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직선 화살표 연결선 19"/>
          <p:cNvCxnSpPr/>
          <p:nvPr/>
        </p:nvCxnSpPr>
        <p:spPr bwMode="auto">
          <a:xfrm flipV="1">
            <a:off x="2743494" y="2780928"/>
            <a:ext cx="892402" cy="432048"/>
          </a:xfrm>
          <a:prstGeom prst="straightConnector1">
            <a:avLst/>
          </a:prstGeom>
          <a:solidFill>
            <a:srgbClr val="B3D9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직선 화살표 연결선 21"/>
          <p:cNvCxnSpPr/>
          <p:nvPr/>
        </p:nvCxnSpPr>
        <p:spPr bwMode="auto">
          <a:xfrm>
            <a:off x="5796136" y="1820727"/>
            <a:ext cx="216024" cy="240120"/>
          </a:xfrm>
          <a:prstGeom prst="straightConnector1">
            <a:avLst/>
          </a:prstGeom>
          <a:solidFill>
            <a:srgbClr val="B3D9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11010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7912" y="115888"/>
            <a:ext cx="8102600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Safety Shutter at Accidents </a:t>
            </a:r>
            <a:endParaRPr lang="ko-KR" altLang="en-US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" b="2544"/>
          <a:stretch/>
        </p:blipFill>
        <p:spPr>
          <a:xfrm>
            <a:off x="467544" y="994847"/>
            <a:ext cx="6001646" cy="3359224"/>
          </a:xfrm>
          <a:prstGeom prst="rect">
            <a:avLst/>
          </a:prstGeom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559663" y="4498087"/>
            <a:ext cx="817533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E13DC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en-US" altLang="ko-KR" sz="2000" b="1" dirty="0">
                <a:solidFill>
                  <a:srgbClr val="0E13DC"/>
                </a:solidFill>
                <a:latin typeface="Arial" pitchFamily="34" charset="0"/>
                <a:cs typeface="Arial" pitchFamily="34" charset="0"/>
              </a:rPr>
              <a:t>cm thickness </a:t>
            </a:r>
            <a:r>
              <a:rPr lang="en-US" altLang="ko-KR" sz="2000" b="1" dirty="0" smtClean="0">
                <a:solidFill>
                  <a:srgbClr val="0E13DC"/>
                </a:solidFill>
                <a:latin typeface="Arial" pitchFamily="34" charset="0"/>
                <a:cs typeface="Arial" pitchFamily="34" charset="0"/>
              </a:rPr>
              <a:t>Tungsten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⇒ Effective!!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US" altLang="ko-KR" sz="2000" b="1" dirty="0" smtClean="0">
                <a:latin typeface="Arial" pitchFamily="34" charset="0"/>
                <a:ea typeface="+mj-ea"/>
                <a:cs typeface="Arial" pitchFamily="34" charset="0"/>
              </a:rPr>
              <a:t>- Detail design including separating and reducing the thickness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US" altLang="ko-KR" sz="2000" b="1" dirty="0" smtClean="0">
                <a:latin typeface="Arial" pitchFamily="34" charset="0"/>
                <a:ea typeface="+mj-ea"/>
                <a:cs typeface="Arial" pitchFamily="34" charset="0"/>
              </a:rPr>
              <a:t>  are performing.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516216" y="958461"/>
            <a:ext cx="2085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Units :  </a:t>
            </a:r>
            <a:endParaRPr lang="en-US" altLang="ko-KR" sz="2000" b="1" dirty="0" smtClean="0">
              <a:solidFill>
                <a:srgbClr val="0E13DC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x </a:t>
            </a:r>
            <a:r>
              <a:rPr lang="en-US" altLang="ko-KR" sz="2000" b="1" dirty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2.7E+8 </a:t>
            </a:r>
            <a:r>
              <a:rPr lang="el-GR" altLang="ko-KR" sz="2000" b="1" dirty="0" smtClean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μ</a:t>
            </a:r>
            <a:r>
              <a:rPr lang="en-US" altLang="ko-KR" sz="2000" b="1" dirty="0" err="1" smtClean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Sv</a:t>
            </a:r>
            <a:r>
              <a:rPr lang="en-US" altLang="ko-KR" sz="2000" b="1" dirty="0" smtClean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/</a:t>
            </a:r>
            <a:r>
              <a:rPr lang="en-US" altLang="ko-KR" sz="2000" b="1" dirty="0" err="1" smtClean="0">
                <a:solidFill>
                  <a:srgbClr val="0E13DC"/>
                </a:solidFill>
                <a:latin typeface="Arial" pitchFamily="34" charset="0"/>
                <a:ea typeface="+mj-ea"/>
                <a:cs typeface="Arial" pitchFamily="34" charset="0"/>
              </a:rPr>
              <a:t>hr</a:t>
            </a:r>
            <a:endParaRPr lang="en-US" altLang="ko-KR" sz="2000" b="1" dirty="0">
              <a:solidFill>
                <a:srgbClr val="0E13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588224" y="2074967"/>
            <a:ext cx="21467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&lt;Assumption&gt; </a:t>
            </a:r>
          </a:p>
          <a:p>
            <a:pPr lvl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: 100</a:t>
            </a:r>
            <a:r>
              <a:rPr kumimoji="0" lang="en-US" altLang="ko-KR" sz="1500" b="1" kern="0" dirty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% beam loss on </a:t>
            </a:r>
            <a:endParaRPr kumimoji="0" lang="en-US" altLang="ko-KR" sz="1500" b="1" kern="0" dirty="0" smtClean="0">
              <a:solidFill>
                <a:srgbClr val="0000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lvl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 thin target near </a:t>
            </a:r>
          </a:p>
          <a:p>
            <a:pPr lvl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 main </a:t>
            </a:r>
            <a:r>
              <a:rPr kumimoji="0" lang="en-US" altLang="ko-KR" sz="1500" b="1" kern="0" dirty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dump magnet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096740" y="908720"/>
            <a:ext cx="2483372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 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ZY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plane</a:t>
            </a:r>
          </a:p>
        </p:txBody>
      </p:sp>
    </p:spTree>
    <p:extLst>
      <p:ext uri="{BB962C8B-B14F-4D97-AF65-F5344CB8AC3E}">
        <p14:creationId xmlns:p14="http://schemas.microsoft.com/office/powerpoint/2010/main" val="2608217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8599" y="838591"/>
            <a:ext cx="8463313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Operation Condition</a:t>
            </a:r>
            <a:endParaRPr lang="ko-KR" alt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ko-KR" sz="1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- Electron Beam 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	-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altLang="ko-K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, 0.2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nC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/pulse, 60 Hz, 2 bunches :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240 W 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	- Major Shielding of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Linac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Undulator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Tunnel 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m-thick Ordinary Concrete  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	-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Operation Time :  6000 hour/year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Beam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loss:   &lt; 1% at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Linac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tunnel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(60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hours)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&lt;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0.1% at 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undulator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tunnel (6 hours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	</a:t>
            </a:r>
            <a:endParaRPr lang="ko-KR" altLang="en-US" sz="1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Dose Control Level (Site boundary) : 0.25 </a:t>
            </a:r>
            <a:r>
              <a:rPr lang="en-US" altLang="ko-KR" b="1" dirty="0" err="1" smtClean="0"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/year</a:t>
            </a:r>
            <a:endParaRPr lang="ko-KR" alt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ko-KR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On-site &amp; Off-site background level :   &lt; 0.1 </a:t>
            </a:r>
            <a:r>
              <a:rPr lang="el-GR" altLang="ko-KR" sz="2000" b="1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lang="en-US" altLang="ko-K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Sv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/hour  </a:t>
            </a:r>
            <a:endParaRPr lang="en-US" altLang="ko-KR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Environmental Radiation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0343" y="5363856"/>
            <a:ext cx="8463313" cy="801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Practical Condition 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	- On the top of mountain,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130 m from residents apartment</a:t>
            </a: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3131307" y="3501008"/>
            <a:ext cx="4968552" cy="1779004"/>
            <a:chOff x="3059832" y="3450196"/>
            <a:chExt cx="4968552" cy="1779004"/>
          </a:xfrm>
        </p:grpSpPr>
        <p:grpSp>
          <p:nvGrpSpPr>
            <p:cNvPr id="8" name="그룹 7"/>
            <p:cNvGrpSpPr/>
            <p:nvPr/>
          </p:nvGrpSpPr>
          <p:grpSpPr>
            <a:xfrm>
              <a:off x="3059832" y="4509120"/>
              <a:ext cx="3672408" cy="720080"/>
              <a:chOff x="3059832" y="4509120"/>
              <a:chExt cx="3672408" cy="720080"/>
            </a:xfrm>
          </p:grpSpPr>
          <p:sp>
            <p:nvSpPr>
              <p:cNvPr id="2" name="모서리가 둥근 직사각형 1"/>
              <p:cNvSpPr/>
              <p:nvPr/>
            </p:nvSpPr>
            <p:spPr bwMode="auto">
              <a:xfrm>
                <a:off x="3059832" y="4509120"/>
                <a:ext cx="3024336" cy="720080"/>
              </a:xfrm>
              <a:prstGeom prst="roundRect">
                <a:avLst/>
              </a:prstGeom>
              <a:solidFill>
                <a:srgbClr val="B3D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167844" y="4635222"/>
                <a:ext cx="2808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Levels For the Public</a:t>
                </a:r>
                <a:endParaRPr lang="ko-KR" altLang="en-US" dirty="0"/>
              </a:p>
            </p:txBody>
          </p:sp>
          <p:sp>
            <p:nvSpPr>
              <p:cNvPr id="5" name="위로 굽은 화살표 4"/>
              <p:cNvSpPr/>
              <p:nvPr/>
            </p:nvSpPr>
            <p:spPr bwMode="auto">
              <a:xfrm>
                <a:off x="6228184" y="4509120"/>
                <a:ext cx="504056" cy="504056"/>
              </a:xfrm>
              <a:prstGeom prst="bentUpArrow">
                <a:avLst/>
              </a:prstGeom>
              <a:solidFill>
                <a:srgbClr val="B3D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9" name="타원 8"/>
            <p:cNvSpPr/>
            <p:nvPr/>
          </p:nvSpPr>
          <p:spPr bwMode="auto">
            <a:xfrm>
              <a:off x="5868144" y="3450196"/>
              <a:ext cx="2160240" cy="1185026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60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 bwMode="auto">
          <a:xfrm>
            <a:off x="2743202" y="1173699"/>
            <a:ext cx="1364776" cy="1064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24980" y="848995"/>
            <a:ext cx="8035451" cy="5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en-US" altLang="ko-KR" sz="2100" dirty="0">
                <a:solidFill>
                  <a:srgbClr val="000064"/>
                </a:solidFill>
              </a:rPr>
              <a:t> </a:t>
            </a:r>
            <a:r>
              <a:rPr lang="en-US" altLang="ko-KR" sz="2100" dirty="0" smtClean="0">
                <a:solidFill>
                  <a:srgbClr val="000064"/>
                </a:solidFill>
              </a:rPr>
              <a:t>Using PHITS code (</a:t>
            </a:r>
            <a:r>
              <a:rPr lang="en-US" altLang="ko-KR" sz="2100" dirty="0" err="1" smtClean="0">
                <a:solidFill>
                  <a:srgbClr val="000064"/>
                </a:solidFill>
              </a:rPr>
              <a:t>photoneutron</a:t>
            </a:r>
            <a:r>
              <a:rPr lang="en-US" altLang="ko-KR" sz="2100" dirty="0" smtClean="0">
                <a:solidFill>
                  <a:srgbClr val="000064"/>
                </a:solidFill>
              </a:rPr>
              <a:t> calculated by FLUKA) </a:t>
            </a:r>
            <a:endParaRPr lang="en-US" altLang="ko-KR" sz="2100" dirty="0">
              <a:solidFill>
                <a:srgbClr val="000064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028421" y="4763875"/>
            <a:ext cx="382170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① sky → detectors </a:t>
            </a:r>
          </a:p>
          <a:p>
            <a:pPr algn="l"/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② accelerator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tunnel →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detectors </a:t>
            </a:r>
          </a:p>
          <a:p>
            <a:pPr algn="l"/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③ ground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detectors</a:t>
            </a:r>
          </a:p>
          <a:p>
            <a:pPr algn="l"/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④ sky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ground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detectors</a:t>
            </a:r>
          </a:p>
          <a:p>
            <a:pPr algn="l"/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⑤ ground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sky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detectors</a:t>
            </a:r>
            <a:endParaRPr lang="en-US" altLang="ko-KR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62" name="TextBox 2061"/>
          <p:cNvSpPr txBox="1"/>
          <p:nvPr/>
        </p:nvSpPr>
        <p:spPr>
          <a:xfrm>
            <a:off x="986309" y="4766990"/>
            <a:ext cx="3095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 err="1" smtClean="0">
                <a:solidFill>
                  <a:srgbClr val="FF0000"/>
                </a:solidFill>
                <a:latin typeface="+mj-lt"/>
              </a:rPr>
              <a:t>Skyshine</a:t>
            </a:r>
            <a:r>
              <a:rPr lang="en-US" altLang="ko-KR" sz="1600" dirty="0" smtClean="0">
                <a:solidFill>
                  <a:srgbClr val="FF0000"/>
                </a:solidFill>
                <a:latin typeface="+mj-lt"/>
              </a:rPr>
              <a:t> term</a:t>
            </a:r>
          </a:p>
          <a:p>
            <a:pPr algn="r"/>
            <a:r>
              <a:rPr lang="en-US" altLang="ko-KR" sz="1600" dirty="0" smtClean="0">
                <a:solidFill>
                  <a:srgbClr val="3366FF"/>
                </a:solidFill>
                <a:latin typeface="+mj-lt"/>
              </a:rPr>
              <a:t>Direct term</a:t>
            </a:r>
          </a:p>
          <a:p>
            <a:pPr algn="r"/>
            <a:r>
              <a:rPr lang="en-US" altLang="ko-KR" sz="1600" dirty="0" err="1" smtClean="0">
                <a:solidFill>
                  <a:srgbClr val="FFC000"/>
                </a:solidFill>
                <a:latin typeface="+mj-lt"/>
              </a:rPr>
              <a:t>Groundshine</a:t>
            </a:r>
            <a:r>
              <a:rPr lang="en-US" altLang="ko-KR" sz="1600" dirty="0" smtClean="0">
                <a:solidFill>
                  <a:srgbClr val="FFC000"/>
                </a:solidFill>
                <a:latin typeface="+mj-lt"/>
              </a:rPr>
              <a:t> term</a:t>
            </a:r>
          </a:p>
          <a:p>
            <a:pPr algn="r"/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lt"/>
              </a:rPr>
              <a:t>Multipleshine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 term</a:t>
            </a:r>
          </a:p>
          <a:p>
            <a:pPr algn="r"/>
            <a:r>
              <a:rPr lang="en-US" altLang="ko-KR" sz="1600" dirty="0" err="1">
                <a:solidFill>
                  <a:schemeClr val="tx1"/>
                </a:solidFill>
                <a:latin typeface="+mj-lt"/>
              </a:rPr>
              <a:t>Multipleshine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term</a:t>
            </a:r>
            <a:endParaRPr lang="en-US" altLang="ko-KR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15888"/>
            <a:ext cx="7921625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ko-KR" dirty="0" smtClean="0">
                <a:latin typeface="+mn-lt"/>
                <a:ea typeface="맑은 고딕" pitchFamily="50" charset="-127"/>
              </a:rPr>
              <a:t>Concept for </a:t>
            </a:r>
            <a:r>
              <a:rPr lang="en-US" altLang="ko-KR" dirty="0" err="1" smtClean="0">
                <a:latin typeface="+mn-lt"/>
                <a:ea typeface="맑은 고딕" pitchFamily="50" charset="-127"/>
              </a:rPr>
              <a:t>Skyshine</a:t>
            </a:r>
            <a:r>
              <a:rPr lang="en-US" altLang="ko-KR" dirty="0" smtClean="0">
                <a:latin typeface="+mn-lt"/>
                <a:ea typeface="맑은 고딕" pitchFamily="50" charset="-127"/>
              </a:rPr>
              <a:t> Evaluation</a:t>
            </a:r>
            <a:endParaRPr lang="ko-KR" altLang="en-US" dirty="0" smtClean="0">
              <a:latin typeface="+mn-lt"/>
              <a:ea typeface="새굴림" pitchFamily="18" charset="-127"/>
            </a:endParaRPr>
          </a:p>
        </p:txBody>
      </p:sp>
      <p:pic>
        <p:nvPicPr>
          <p:cNvPr id="35" name="그림 34" descr="EMB000027344c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36" y="1392591"/>
            <a:ext cx="6300000" cy="32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442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434182" y="1077163"/>
            <a:ext cx="8386568" cy="5073398"/>
            <a:chOff x="462044" y="1091906"/>
            <a:chExt cx="10086055" cy="6101492"/>
          </a:xfrm>
        </p:grpSpPr>
        <p:grpSp>
          <p:nvGrpSpPr>
            <p:cNvPr id="5" name="그룹 4"/>
            <p:cNvGrpSpPr/>
            <p:nvPr/>
          </p:nvGrpSpPr>
          <p:grpSpPr>
            <a:xfrm>
              <a:off x="462044" y="1091906"/>
              <a:ext cx="10086055" cy="6101492"/>
              <a:chOff x="462044" y="1091906"/>
              <a:chExt cx="10086055" cy="6101492"/>
            </a:xfrm>
          </p:grpSpPr>
          <p:pic>
            <p:nvPicPr>
              <p:cNvPr id="11" name="Picture 2" descr="C:\Users\user\Desktop\가속기배치도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044" y="1177691"/>
                <a:ext cx="10086055" cy="6015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C:\Users\user\Desktop\배치3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" t="2" r="51496" b="53412"/>
              <a:stretch/>
            </p:blipFill>
            <p:spPr bwMode="auto">
              <a:xfrm rot="-60000">
                <a:off x="1031395" y="1091906"/>
                <a:ext cx="7956000" cy="57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6" name="구부러진 연결선 5"/>
            <p:cNvCxnSpPr/>
            <p:nvPr/>
          </p:nvCxnSpPr>
          <p:spPr>
            <a:xfrm rot="5400000">
              <a:off x="2838691" y="3160741"/>
              <a:ext cx="552261" cy="97425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/>
            <p:cNvCxnSpPr/>
            <p:nvPr/>
          </p:nvCxnSpPr>
          <p:spPr>
            <a:xfrm>
              <a:off x="3066108" y="4321710"/>
              <a:ext cx="462224" cy="394963"/>
            </a:xfrm>
            <a:prstGeom prst="straightConnector1">
              <a:avLst/>
            </a:prstGeom>
            <a:ln w="31750">
              <a:solidFill>
                <a:schemeClr val="bg1">
                  <a:lumMod val="75000"/>
                </a:schemeClr>
              </a:solidFill>
              <a:tailEnd type="none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H="1">
              <a:off x="2997325" y="3476349"/>
              <a:ext cx="59730" cy="394126"/>
            </a:xfrm>
            <a:prstGeom prst="straightConnector1">
              <a:avLst/>
            </a:prstGeom>
            <a:ln w="31750">
              <a:solidFill>
                <a:schemeClr val="bg1">
                  <a:lumMod val="75000"/>
                </a:schemeClr>
              </a:solidFill>
              <a:tailEnd type="none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8"/>
            <p:cNvCxnSpPr/>
            <p:nvPr/>
          </p:nvCxnSpPr>
          <p:spPr>
            <a:xfrm flipH="1">
              <a:off x="2970374" y="3861422"/>
              <a:ext cx="17898" cy="243183"/>
            </a:xfrm>
            <a:prstGeom prst="straightConnector1">
              <a:avLst/>
            </a:prstGeom>
            <a:ln w="31750">
              <a:solidFill>
                <a:schemeClr val="bg1">
                  <a:lumMod val="75000"/>
                </a:schemeClr>
              </a:solidFill>
              <a:tailEnd type="none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/>
            <p:cNvCxnSpPr/>
            <p:nvPr/>
          </p:nvCxnSpPr>
          <p:spPr>
            <a:xfrm>
              <a:off x="2970374" y="4104605"/>
              <a:ext cx="95735" cy="217105"/>
            </a:xfrm>
            <a:prstGeom prst="straightConnector1">
              <a:avLst/>
            </a:prstGeom>
            <a:ln w="31750">
              <a:solidFill>
                <a:schemeClr val="bg1">
                  <a:lumMod val="75000"/>
                </a:schemeClr>
              </a:solidFill>
              <a:tailEnd type="none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78863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ea typeface="맑은 고딕" pitchFamily="50" charset="-127"/>
                <a:cs typeface="Arial" charset="0"/>
              </a:rPr>
              <a:t>Bird-Eye-View of PALXFEL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123727" y="4412417"/>
            <a:ext cx="1511105" cy="1248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PLS-II 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(3</a:t>
            </a:r>
            <a:r>
              <a:rPr lang="en-US" altLang="ko-KR" sz="2800" b="1" baseline="300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rd</a:t>
            </a:r>
            <a:r>
              <a:rPr lang="en-US" altLang="ko-KR" sz="28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SR)</a:t>
            </a: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1717859" y="1228124"/>
            <a:ext cx="205172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PALXFEL 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(4</a:t>
            </a:r>
            <a:r>
              <a:rPr lang="en-US" altLang="ko-KR" sz="2800" b="1" baseline="300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th</a:t>
            </a:r>
            <a:r>
              <a:rPr lang="en-US" altLang="ko-KR" sz="28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SR)</a:t>
            </a:r>
          </a:p>
        </p:txBody>
      </p:sp>
    </p:spTree>
    <p:extLst>
      <p:ext uri="{BB962C8B-B14F-4D97-AF65-F5344CB8AC3E}">
        <p14:creationId xmlns:p14="http://schemas.microsoft.com/office/powerpoint/2010/main" val="1268068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8838" y="115888"/>
            <a:ext cx="824612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 err="1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Skyshine</a:t>
            </a: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 effective dose (0.1% loss)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pic>
        <p:nvPicPr>
          <p:cNvPr id="7" name="그림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0239" r="11647" b="9991"/>
          <a:stretch/>
        </p:blipFill>
        <p:spPr bwMode="auto">
          <a:xfrm>
            <a:off x="580463" y="908720"/>
            <a:ext cx="7939991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090191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Dose at 100 m </a:t>
            </a:r>
            <a:br>
              <a:rPr lang="en-US" altLang="ko-KR" sz="1600" b="1" dirty="0" smtClean="0">
                <a:solidFill>
                  <a:srgbClr val="FF0000"/>
                </a:solidFill>
                <a:latin typeface="+mn-lt"/>
              </a:rPr>
            </a:b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          = 0.0548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+mn-lt"/>
              </a:rPr>
              <a:t>mSv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/y  &lt; 0.25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+mn-lt"/>
              </a:rPr>
              <a:t>mSv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/y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Dose by pure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+mn-lt"/>
              </a:rPr>
              <a:t>skyshine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 at 100 m</a:t>
            </a:r>
          </a:p>
          <a:p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         = 0.0062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+mn-lt"/>
              </a:rPr>
              <a:t>mSv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/y  &lt; 0.25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+mn-lt"/>
              </a:rPr>
              <a:t>mSv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/y</a:t>
            </a:r>
            <a:endParaRPr lang="ko-KR" altLang="en-US" sz="1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2254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78863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ea typeface="맑은 고딕" pitchFamily="50" charset="-127"/>
                <a:cs typeface="Arial" charset="0"/>
              </a:rPr>
              <a:t>Summary</a:t>
            </a:r>
            <a:endParaRPr lang="en-US" altLang="ko-KR" dirty="0" smtClean="0">
              <a:ea typeface="맑은 고딕" pitchFamily="50" charset="-127"/>
              <a:cs typeface="Arial" charset="0"/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640638" cy="5257254"/>
          </a:xfrm>
        </p:spPr>
        <p:txBody>
          <a:bodyPr tIns="72000"/>
          <a:lstStyle/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b="1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Radiation shielding of </a:t>
            </a:r>
            <a:r>
              <a:rPr lang="en-US" altLang="ko-KR" sz="1800" b="1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the </a:t>
            </a:r>
            <a:r>
              <a:rPr lang="en-US" altLang="ko-KR" sz="1800" b="1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PAL-XFEL was designed.</a:t>
            </a:r>
            <a:endParaRPr lang="en-US" altLang="ko-KR" sz="1800" b="1" dirty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latin typeface="Arial" pitchFamily="34" charset="0"/>
                <a:ea typeface="굴림" pitchFamily="50" charset="-127"/>
                <a:sym typeface="Symbol" pitchFamily="18" charset="2"/>
              </a:rPr>
              <a:t>    </a:t>
            </a:r>
            <a:r>
              <a:rPr lang="en-US" altLang="ko-KR" sz="1800" dirty="0" smtClean="0">
                <a:latin typeface="Arial" pitchFamily="34" charset="0"/>
                <a:ea typeface="굴림" pitchFamily="50" charset="-127"/>
                <a:sym typeface="Symbol" pitchFamily="18" charset="2"/>
              </a:rPr>
              <a:t>- Beam </a:t>
            </a:r>
            <a:r>
              <a:rPr lang="en-US" altLang="ko-KR" sz="1800" dirty="0">
                <a:latin typeface="Arial" pitchFamily="34" charset="0"/>
                <a:ea typeface="굴림" pitchFamily="50" charset="-127"/>
                <a:sym typeface="Symbol" pitchFamily="18" charset="2"/>
              </a:rPr>
              <a:t>loss scenario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was established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.</a:t>
            </a:r>
            <a:endParaRPr lang="en-US" altLang="ko-KR" sz="1800" dirty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>
                <a:latin typeface="Arial" pitchFamily="34" charset="0"/>
                <a:ea typeface="굴림" pitchFamily="50" charset="-127"/>
                <a:sym typeface="Symbol" pitchFamily="18" charset="2"/>
              </a:rPr>
              <a:t>- Bulk tunnel thickness was determined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using semi-empirical formula, </a:t>
            </a:r>
            <a:endParaRPr lang="en-US" altLang="ko-KR" sz="180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SHIELD11. : </a:t>
            </a:r>
            <a:r>
              <a:rPr lang="en-US" altLang="ko-KR" sz="1800" dirty="0" err="1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Ee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&gt;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3.15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 err="1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GeV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, 2 m tunnel thickness</a:t>
            </a: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- </a:t>
            </a:r>
            <a:r>
              <a:rPr lang="en-US" altLang="ko-KR" sz="1800" dirty="0">
                <a:latin typeface="Arial" pitchFamily="34" charset="0"/>
                <a:ea typeface="굴림" pitchFamily="50" charset="-127"/>
                <a:sym typeface="Symbol" pitchFamily="18" charset="2"/>
              </a:rPr>
              <a:t>Complicated tunnel structures like entrance and duct were analyzed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using </a:t>
            </a: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 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Monte Carlo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code, FLUKA. </a:t>
            </a:r>
            <a:endParaRPr lang="en-US" altLang="ko-KR" sz="180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- Main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b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eam dump and </a:t>
            </a: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reliminary tune-up dump was designed.</a:t>
            </a: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- Thickness requirement for safety shutter was evaluated : 50 cm Tungsten</a:t>
            </a: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1800" dirty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  - Neutron </a:t>
            </a:r>
            <a:r>
              <a:rPr lang="en-US" altLang="ko-KR" sz="1800" dirty="0" err="1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skyshine</a:t>
            </a:r>
            <a:r>
              <a:rPr lang="en-US" altLang="ko-KR" sz="1800" dirty="0" smtClean="0">
                <a:solidFill>
                  <a:srgbClr val="000514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 was evaluated. : less than the limit at residence apartment</a:t>
            </a: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ko-KR" sz="1800" dirty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ko-KR" sz="1800" dirty="0" smtClean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  <a:p>
            <a:pPr marL="0" lvl="0" indent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ko-KR" sz="1800" dirty="0">
              <a:solidFill>
                <a:srgbClr val="000514"/>
              </a:solidFill>
              <a:latin typeface="Arial" pitchFamily="34" charset="0"/>
              <a:ea typeface="굴림" pitchFamily="50" charset="-127"/>
              <a:sym typeface="Symbol" pitchFamily="18" charset="2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061537" y="4800752"/>
            <a:ext cx="5020926" cy="558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ko-K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sym typeface="Symbol" pitchFamily="18" charset="2"/>
              </a:rPr>
              <a:t>Thank you for your attention!! </a:t>
            </a:r>
          </a:p>
        </p:txBody>
      </p:sp>
    </p:spTree>
    <p:extLst>
      <p:ext uri="{BB962C8B-B14F-4D97-AF65-F5344CB8AC3E}">
        <p14:creationId xmlns:p14="http://schemas.microsoft.com/office/powerpoint/2010/main" val="1039190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80728"/>
            <a:ext cx="8534400" cy="5405785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2800" b="1" dirty="0" smtClean="0"/>
          </a:p>
          <a:p>
            <a:pPr marL="0" indent="0" algn="ctr">
              <a:buNone/>
            </a:pPr>
            <a:endParaRPr lang="en-US" altLang="ko-KR" sz="2800" b="1" dirty="0"/>
          </a:p>
          <a:p>
            <a:pPr marL="0" indent="0" algn="ctr">
              <a:buNone/>
            </a:pPr>
            <a:r>
              <a:rPr lang="en-US" altLang="ko-KR" sz="3200" b="1" dirty="0" smtClean="0"/>
              <a:t>Backup slides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2424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99084" y="818203"/>
            <a:ext cx="86306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2000" kern="0" dirty="0" smtClean="0">
                <a:solidFill>
                  <a:schemeClr val="tx1"/>
                </a:solidFill>
                <a:latin typeface="+mj-ea"/>
                <a:ea typeface="+mj-ea"/>
              </a:rPr>
              <a:t>High Radiation Area</a:t>
            </a:r>
            <a:r>
              <a:rPr lang="ko-KR" altLang="en-US" sz="2000" kern="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en-US" altLang="ko-KR" sz="20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1) Tunnel inside during accelerator operation</a:t>
            </a:r>
            <a:endParaRPr lang="ko-KR" altLang="en-US" sz="18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2) OH inside with opening of the safety shutter(SS)</a:t>
            </a:r>
            <a:r>
              <a:rPr lang="en-US" altLang="ko-KR" sz="1800" kern="0" baseline="30000" dirty="0" smtClean="0">
                <a:solidFill>
                  <a:srgbClr val="000000"/>
                </a:solidFill>
                <a:latin typeface="+mj-ea"/>
              </a:rPr>
              <a:t>*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during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accelerator operation </a:t>
            </a:r>
            <a:endParaRPr lang="en-US" altLang="ko-KR" sz="1800" kern="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0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2000" kern="0" dirty="0" err="1" smtClean="0">
                <a:solidFill>
                  <a:schemeClr val="tx1"/>
                </a:solidFill>
                <a:latin typeface="+mj-ea"/>
                <a:ea typeface="+mj-ea"/>
              </a:rPr>
              <a:t>Radiologically</a:t>
            </a:r>
            <a:r>
              <a:rPr lang="en-US" altLang="ko-KR" sz="2000" kern="0" dirty="0" smtClean="0">
                <a:solidFill>
                  <a:schemeClr val="tx1"/>
                </a:solidFill>
                <a:latin typeface="+mj-ea"/>
                <a:ea typeface="+mj-ea"/>
              </a:rPr>
              <a:t>-Controlled Area</a:t>
            </a:r>
            <a:r>
              <a:rPr lang="ko-KR" altLang="en-US" sz="2000" kern="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en-US" altLang="ko-KR" sz="2000" kern="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1)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Tunnel inside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after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the accelerator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operation </a:t>
            </a:r>
            <a:endParaRPr lang="ko-KR" altLang="en-US" sz="18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2)</a:t>
            </a:r>
            <a:r>
              <a:rPr lang="ko-KR" altLang="en-US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OH inside with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closing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of the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SS</a:t>
            </a:r>
            <a:r>
              <a:rPr lang="en-US" altLang="ko-KR" sz="1800" kern="0" baseline="30000" dirty="0" smtClean="0">
                <a:solidFill>
                  <a:srgbClr val="000000"/>
                </a:solidFill>
                <a:latin typeface="+mj-ea"/>
              </a:rPr>
              <a:t>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during accelerator operation </a:t>
            </a:r>
            <a:endParaRPr lang="ko-KR" altLang="en-US" sz="18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3)</a:t>
            </a:r>
            <a:r>
              <a:rPr lang="ko-KR" altLang="en-US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Tunnel roof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during </a:t>
            </a:r>
            <a:r>
              <a:rPr lang="en-US" altLang="ko-KR" sz="1800" kern="0" dirty="0">
                <a:solidFill>
                  <a:srgbClr val="000000"/>
                </a:solidFill>
                <a:latin typeface="+mj-ea"/>
              </a:rPr>
              <a:t>accelerator operation </a:t>
            </a:r>
            <a:endParaRPr lang="ko-KR" altLang="en-US" sz="18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ko-KR" sz="1000" kern="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ko-KR" sz="2000" kern="0" dirty="0" smtClean="0">
                <a:solidFill>
                  <a:srgbClr val="000000"/>
                </a:solidFill>
                <a:latin typeface="+mj-ea"/>
                <a:ea typeface="+mj-ea"/>
              </a:rPr>
              <a:t>Generally-Controlled Area</a:t>
            </a:r>
            <a:r>
              <a:rPr lang="ko-KR" altLang="en-US" sz="2000" kern="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endParaRPr lang="en-US" altLang="ko-KR" sz="20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1)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</a:rPr>
              <a:t>Experimental Area</a:t>
            </a:r>
            <a:endParaRPr lang="en-US" altLang="ko-KR" sz="1800" kern="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2) Klystron Gallery</a:t>
            </a:r>
            <a:r>
              <a:rPr lang="ko-KR" altLang="en-US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endParaRPr lang="en-US" altLang="ko-KR" sz="1800" kern="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   3) Loading Area, Control room and</a:t>
            </a:r>
            <a:r>
              <a:rPr lang="ko-KR" altLang="en-US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1800" kern="0" dirty="0" smtClean="0">
                <a:solidFill>
                  <a:srgbClr val="000000"/>
                </a:solidFill>
                <a:latin typeface="+mj-ea"/>
                <a:ea typeface="+mj-ea"/>
              </a:rPr>
              <a:t>Office</a:t>
            </a:r>
            <a:r>
              <a:rPr lang="ko-KR" altLang="en-US" sz="1800" kern="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endParaRPr lang="en-US" altLang="ko-KR" sz="1800" kern="0" dirty="0" smtClean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95536" y="6093296"/>
            <a:ext cx="8205157" cy="2923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1300" b="1" kern="0" baseline="30000" dirty="0" smtClean="0">
                <a:solidFill>
                  <a:srgbClr val="000000"/>
                </a:solidFill>
                <a:latin typeface="굴림"/>
              </a:rPr>
              <a:t>* </a:t>
            </a:r>
            <a:r>
              <a:rPr lang="en-US" altLang="ko-KR" sz="1300" b="1" kern="0" dirty="0" smtClean="0">
                <a:solidFill>
                  <a:srgbClr val="000000"/>
                </a:solidFill>
                <a:latin typeface="굴림"/>
                <a:ea typeface="굴림"/>
              </a:rPr>
              <a:t>Safety </a:t>
            </a:r>
            <a:r>
              <a:rPr lang="en-US" altLang="ko-KR" sz="1300" b="1" kern="0" dirty="0">
                <a:solidFill>
                  <a:srgbClr val="000000"/>
                </a:solidFill>
                <a:latin typeface="굴림"/>
                <a:ea typeface="굴림"/>
              </a:rPr>
              <a:t>Shutter(SS</a:t>
            </a:r>
            <a:r>
              <a:rPr lang="en-US" altLang="ko-KR" sz="1300" b="1" kern="0" dirty="0" smtClean="0">
                <a:solidFill>
                  <a:srgbClr val="000000"/>
                </a:solidFill>
                <a:latin typeface="굴림"/>
                <a:ea typeface="굴림"/>
              </a:rPr>
              <a:t>) : the shutter installed bet. frontend and OH, and located at </a:t>
            </a:r>
            <a:r>
              <a:rPr lang="en-US" altLang="ko-KR" sz="1300" b="1" kern="0" dirty="0" err="1" smtClean="0">
                <a:solidFill>
                  <a:srgbClr val="000000"/>
                </a:solidFill>
                <a:latin typeface="굴림"/>
                <a:ea typeface="굴림"/>
              </a:rPr>
              <a:t>undulator</a:t>
            </a:r>
            <a:r>
              <a:rPr lang="en-US" altLang="ko-KR" sz="1300" b="1" kern="0" dirty="0" smtClean="0">
                <a:solidFill>
                  <a:srgbClr val="000000"/>
                </a:solidFill>
                <a:latin typeface="굴림"/>
                <a:ea typeface="굴림"/>
              </a:rPr>
              <a:t> tunnel end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latinLnBrk="0">
              <a:defRPr/>
            </a:pPr>
            <a:r>
              <a:rPr kumimoji="0" lang="en-US" altLang="ko-KR" sz="3200" b="1" kern="0" dirty="0">
                <a:solidFill>
                  <a:srgbClr val="000000"/>
                </a:solidFill>
                <a:latin typeface="Arial"/>
                <a:ea typeface="맑은 고딕" pitchFamily="50" charset="-127"/>
                <a:cs typeface="Arial" charset="0"/>
              </a:rPr>
              <a:t>Area Classification of PAL-XFEL</a:t>
            </a:r>
          </a:p>
        </p:txBody>
      </p:sp>
    </p:spTree>
    <p:extLst>
      <p:ext uri="{BB962C8B-B14F-4D97-AF65-F5344CB8AC3E}">
        <p14:creationId xmlns:p14="http://schemas.microsoft.com/office/powerpoint/2010/main" val="2999080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7912" y="115888"/>
            <a:ext cx="8102600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BL Shielding Effectiveness at Accidents</a:t>
            </a:r>
            <a:endParaRPr lang="ko-KR" altLang="en-US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0" y="3701293"/>
            <a:ext cx="5899194" cy="273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9" y="814608"/>
            <a:ext cx="5899194" cy="269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623279" y="891536"/>
            <a:ext cx="2483372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 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ZX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plane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98982" y="3576455"/>
            <a:ext cx="2483372" cy="276999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Dose Equivalent, </a:t>
            </a:r>
            <a:r>
              <a:rPr kumimoji="0" lang="el-GR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μ</a:t>
            </a:r>
            <a:r>
              <a:rPr kumimoji="0" lang="en-US" altLang="ko-KR" sz="1200" kern="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Sv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/h, </a:t>
            </a: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ZY </a:t>
            </a:r>
            <a:r>
              <a:rPr kumimoji="0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Symbol" pitchFamily="18" charset="2"/>
              </a:rPr>
              <a:t>plane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6026607" y="1209428"/>
            <a:ext cx="3137397" cy="459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※ Assumption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- 100% beam loss on thin target</a:t>
            </a:r>
            <a:endParaRPr kumimoji="0" lang="en-US" altLang="ko-KR" sz="1500" b="1" kern="0" dirty="0">
              <a:solidFill>
                <a:srgbClr val="0000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 near main dump magnet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- Tungsten safety shutter is </a:t>
            </a:r>
            <a:b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</a:b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 not operated yet.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- 80 cm iron fixed stopper at </a:t>
            </a:r>
            <a:b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</a:b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  optical hutch with 3 cm offset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b="1" kern="0" dirty="0" smtClean="0">
              <a:solidFill>
                <a:srgbClr val="0000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Fixed stopper is effective but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ea typeface="맑은 고딕"/>
                <a:cs typeface="Arial" pitchFamily="34" charset="0"/>
              </a:rPr>
              <a:t>high dose eq. at uncovered area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⇒ Detailed consideration about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offset and stopper should be 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5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required. </a:t>
            </a:r>
            <a:endParaRPr kumimoji="0" lang="ko-KR" altLang="en-US" sz="1500" b="1" kern="0" dirty="0" smtClean="0">
              <a:solidFill>
                <a:srgbClr val="00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009435" y="853436"/>
            <a:ext cx="3226005" cy="50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88" tIns="47894" rIns="95788" bIns="158400">
            <a:spAutoFit/>
          </a:bodyPr>
          <a:lstStyle>
            <a:lvl1pPr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defTabSz="958850" eaLnBrk="0" hangingPunct="0"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defTabSz="958850" eaLnBrk="0" fontAlgn="base" hangingPunct="0">
              <a:spcBef>
                <a:spcPct val="50000"/>
              </a:spcBef>
              <a:spcAft>
                <a:spcPct val="0"/>
              </a:spcAft>
              <a:defRPr kumimoji="1" sz="33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defTabSz="95885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4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&lt; Example of accidental loss &gt;</a:t>
            </a:r>
            <a:endParaRPr kumimoji="1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000064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55295" y="5223301"/>
            <a:ext cx="10823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150 </a:t>
            </a:r>
            <a:r>
              <a:rPr kumimoji="0" lang="el-GR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cxnSp>
        <p:nvCxnSpPr>
          <p:cNvPr id="28" name="직선 화살표 연결선 27"/>
          <p:cNvCxnSpPr/>
          <p:nvPr/>
        </p:nvCxnSpPr>
        <p:spPr bwMode="auto">
          <a:xfrm flipV="1">
            <a:off x="895639" y="4968178"/>
            <a:ext cx="200215" cy="297242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직선 화살표 연결선 28"/>
          <p:cNvCxnSpPr/>
          <p:nvPr/>
        </p:nvCxnSpPr>
        <p:spPr bwMode="auto">
          <a:xfrm>
            <a:off x="903981" y="4686300"/>
            <a:ext cx="200215" cy="209217"/>
          </a:xfrm>
          <a:prstGeom prst="straightConnector1">
            <a:avLst/>
          </a:prstGeom>
          <a:solidFill>
            <a:srgbClr val="000064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직사각형 29"/>
          <p:cNvSpPr/>
          <p:nvPr/>
        </p:nvSpPr>
        <p:spPr>
          <a:xfrm>
            <a:off x="552580" y="4340275"/>
            <a:ext cx="10294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54 </a:t>
            </a:r>
            <a:r>
              <a:rPr kumimoji="0" lang="en-US" altLang="ko-KR" sz="1500" b="1" kern="0" dirty="0" err="1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mSv</a:t>
            </a:r>
            <a:r>
              <a:rPr kumimoji="0" lang="en-US" altLang="ko-KR" sz="1500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/h</a:t>
            </a:r>
            <a:endParaRPr kumimoji="0" lang="ko-KR" altLang="en-US" sz="1500" b="1" kern="0" dirty="0" smtClean="0">
              <a:solidFill>
                <a:srgbClr val="FF0000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 rot="20838676">
            <a:off x="6797219" y="5958618"/>
            <a:ext cx="2103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b="1" kern="0" dirty="0" smtClean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Preliminary!!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27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67544" y="5578439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0" kern="0" dirty="0" smtClean="0">
                <a:solidFill>
                  <a:srgbClr val="000514"/>
                </a:solidFill>
                <a:latin typeface="+mn-lt"/>
                <a:sym typeface="Symbol" pitchFamily="18" charset="2"/>
              </a:rPr>
              <a:t>Cylindrical shell (t-track) at </a:t>
            </a:r>
            <a:r>
              <a:rPr lang="en-US" altLang="ko-KR" sz="2000" b="0" kern="0" dirty="0" smtClean="0">
                <a:solidFill>
                  <a:srgbClr val="000514"/>
                </a:solidFill>
                <a:latin typeface="+mn-lt"/>
                <a:sym typeface="Symbol" pitchFamily="18" charset="2"/>
              </a:rPr>
              <a:t>0, 5 10, 50 100, 150, 200, 250, 300, 350, 400, 500, 600, 700, 800, 900, 1000 m from outer surface of tunnel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467544" y="1052736"/>
            <a:ext cx="8064896" cy="4347253"/>
            <a:chOff x="618148" y="1377296"/>
            <a:chExt cx="7734300" cy="3959225"/>
          </a:xfrm>
        </p:grpSpPr>
        <p:grpSp>
          <p:nvGrpSpPr>
            <p:cNvPr id="33" name="그룹 32"/>
            <p:cNvGrpSpPr/>
            <p:nvPr/>
          </p:nvGrpSpPr>
          <p:grpSpPr>
            <a:xfrm>
              <a:off x="618148" y="1377296"/>
              <a:ext cx="7734300" cy="3959225"/>
              <a:chOff x="210291" y="1377294"/>
              <a:chExt cx="7734300" cy="3959225"/>
            </a:xfrm>
          </p:grpSpPr>
          <p:pic>
            <p:nvPicPr>
              <p:cNvPr id="1027" name="Picture 3" descr="C:\Users\owner\Desktop\Detector\Detector3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291" y="1377294"/>
                <a:ext cx="7734300" cy="3959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014" y="1440763"/>
                <a:ext cx="2300286" cy="1916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0" name="직선 화살표 연결선 39"/>
              <p:cNvCxnSpPr/>
              <p:nvPr/>
            </p:nvCxnSpPr>
            <p:spPr bwMode="auto">
              <a:xfrm flipH="1">
                <a:off x="6096001" y="1866900"/>
                <a:ext cx="658467" cy="400403"/>
              </a:xfrm>
              <a:prstGeom prst="straightConnector1">
                <a:avLst/>
              </a:prstGeom>
              <a:solidFill>
                <a:srgbClr val="000064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1" name="TextBox 70"/>
              <p:cNvSpPr txBox="1"/>
              <p:nvPr/>
            </p:nvSpPr>
            <p:spPr>
              <a:xfrm>
                <a:off x="6640168" y="1630948"/>
                <a:ext cx="1138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solidFill>
                      <a:schemeClr val="tx1"/>
                    </a:solidFill>
                  </a:rPr>
                  <a:t>E-beam</a:t>
                </a:r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타원 13"/>
              <p:cNvSpPr/>
              <p:nvPr/>
            </p:nvSpPr>
            <p:spPr bwMode="auto">
              <a:xfrm>
                <a:off x="3457575" y="3114675"/>
                <a:ext cx="762000" cy="69532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72000" tIns="72000" rIns="72000" bIns="720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5885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33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endParaRPr>
              </a:p>
            </p:txBody>
          </p:sp>
          <p:cxnSp>
            <p:nvCxnSpPr>
              <p:cNvPr id="16" name="직선 화살표 연결선 15"/>
              <p:cNvCxnSpPr>
                <a:stCxn id="14" idx="7"/>
              </p:cNvCxnSpPr>
              <p:nvPr/>
            </p:nvCxnSpPr>
            <p:spPr bwMode="auto">
              <a:xfrm flipV="1">
                <a:off x="4107983" y="2708305"/>
                <a:ext cx="1209855" cy="508198"/>
              </a:xfrm>
              <a:prstGeom prst="straightConnector1">
                <a:avLst/>
              </a:prstGeom>
              <a:solidFill>
                <a:srgbClr val="000064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23" y="4155353"/>
              <a:ext cx="1200150" cy="1019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8838" y="115888"/>
            <a:ext cx="824612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Geometry at PHITS Simulation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30112" y="3356992"/>
            <a:ext cx="2889760" cy="19442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8" name="그림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" b="2025"/>
          <a:stretch/>
        </p:blipFill>
        <p:spPr bwMode="auto">
          <a:xfrm>
            <a:off x="610520" y="3526996"/>
            <a:ext cx="2659380" cy="1398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258" y="4887053"/>
            <a:ext cx="2817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+mj-lt"/>
              </a:rPr>
              <a:t>Geometry of accelerator building</a:t>
            </a:r>
            <a:endParaRPr lang="ko-KR" alt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741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15888"/>
            <a:ext cx="8102600" cy="533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ea typeface="맑은 고딕" pitchFamily="50" charset="-127"/>
              </a:rPr>
              <a:t>What is the PAL-XFEL ?</a:t>
            </a:r>
            <a:endParaRPr lang="ko-KR" altLang="en-US" dirty="0" smtClean="0">
              <a:ea typeface="맑은 고딕" pitchFamily="50" charset="-127"/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ko-KR" sz="1000">
                <a:latin typeface="맑은 고딕" pitchFamily="50" charset="-127"/>
                <a:cs typeface="Times New Roman" pitchFamily="18" charset="0"/>
              </a:rPr>
              <a:t> </a:t>
            </a:r>
            <a:endParaRPr lang="en-US" altLang="ko-KR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CH" altLang="ko-KR" sz="600"/>
              <a:t> </a:t>
            </a:r>
            <a:endParaRPr lang="de-CH" altLang="ko-KR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9512" y="1052736"/>
            <a:ext cx="2664296" cy="5112568"/>
          </a:xfrm>
          <a:prstGeom prst="rect">
            <a:avLst/>
          </a:prstGeom>
          <a:solidFill>
            <a:srgbClr val="DFEFFF"/>
          </a:solidFill>
          <a:ln w="9525">
            <a:noFill/>
            <a:miter lim="800000"/>
            <a:headEnd/>
            <a:tailEnd/>
          </a:ln>
        </p:spPr>
        <p:txBody>
          <a:bodyPr lIns="162000" tIns="72000" rIns="162000"/>
          <a:lstStyle/>
          <a:p>
            <a:pPr latinLnBrk="0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SzPct val="90000"/>
              <a:defRPr/>
            </a:pPr>
            <a:r>
              <a:rPr kumimoji="0" lang="en-US" altLang="ko-KR" b="1" kern="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Pohang Accelerator Laboratory (PAL) </a:t>
            </a:r>
          </a:p>
          <a:p>
            <a:pPr latinLnBrk="0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SzPct val="90000"/>
              <a:defRPr/>
            </a:pPr>
            <a:endParaRPr kumimoji="0" lang="en-US" altLang="ko-KR" sz="1200" b="1" kern="0" dirty="0" smtClean="0">
              <a:solidFill>
                <a:srgbClr val="FF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pPr latinLnBrk="0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SzPct val="90000"/>
              <a:defRPr/>
            </a:pPr>
            <a:r>
              <a:rPr kumimoji="0" lang="en-US" altLang="ko-KR" b="1" kern="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Hard X-ray FEL using 10 </a:t>
            </a:r>
            <a:r>
              <a:rPr kumimoji="0" lang="en-US" altLang="ko-KR" b="1" kern="0" dirty="0" err="1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GeV</a:t>
            </a:r>
            <a:r>
              <a:rPr kumimoji="0" lang="en-US" altLang="ko-KR" b="1" kern="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electron</a:t>
            </a:r>
          </a:p>
          <a:p>
            <a:pPr latinLnBrk="0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SzPct val="90000"/>
              <a:defRPr/>
            </a:pPr>
            <a:endParaRPr kumimoji="0" lang="en-US" altLang="ko-KR" sz="1800" b="1" kern="0" dirty="0" smtClean="0">
              <a:solidFill>
                <a:srgbClr val="FF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pPr latinLnBrk="0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SzPct val="90000"/>
              <a:defRPr/>
            </a:pPr>
            <a:r>
              <a:rPr kumimoji="0" lang="en-US" altLang="ko-KR" b="1" kern="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Soft X-ray FEL using 3.15 </a:t>
            </a:r>
            <a:r>
              <a:rPr kumimoji="0" lang="en-US" altLang="ko-KR" b="1" kern="0" dirty="0" err="1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GeV</a:t>
            </a:r>
            <a:r>
              <a:rPr kumimoji="0" lang="en-US" altLang="ko-KR" b="1" kern="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electron</a:t>
            </a:r>
          </a:p>
          <a:p>
            <a:pPr latinLnBrk="0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SzPct val="90000"/>
              <a:defRPr/>
            </a:pPr>
            <a:endParaRPr kumimoji="0" lang="en-US" altLang="ko-KR" b="1" kern="0" dirty="0">
              <a:solidFill>
                <a:srgbClr val="FF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25760"/>
              </p:ext>
            </p:extLst>
          </p:nvPr>
        </p:nvGraphicFramePr>
        <p:xfrm>
          <a:off x="3203848" y="980728"/>
          <a:ext cx="5112568" cy="5184578"/>
        </p:xfrm>
        <a:graphic>
          <a:graphicData uri="http://schemas.openxmlformats.org/drawingml/2006/table">
            <a:tbl>
              <a:tblPr/>
              <a:tblGrid>
                <a:gridCol w="792088"/>
                <a:gridCol w="3168352"/>
                <a:gridCol w="1152128"/>
              </a:tblGrid>
              <a:tr h="346525">
                <a:tc rowSpan="8">
                  <a:txBody>
                    <a:bodyPr/>
                    <a:lstStyle/>
                    <a:p>
                      <a:pPr marL="0" indent="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Linac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Beam energy, </a:t>
                      </a:r>
                      <a:r>
                        <a:rPr lang="en-US" sz="1200" b="1" kern="1200" dirty="0" err="1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GeV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10 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Beam charge, </a:t>
                      </a:r>
                      <a:r>
                        <a:rPr lang="en-US" sz="1200" b="1" kern="1200" dirty="0" err="1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nC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0.2 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Slice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emittance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, mm-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mrad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0.4 (0.6</a:t>
                      </a:r>
                      <a:r>
                        <a:rPr lang="en-US" sz="1200" kern="1200" baseline="300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+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) 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Injector gun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PC 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RF-gun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Peak current at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undulator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, kA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3</a:t>
                      </a:r>
                      <a:endParaRPr lang="ko-KR" sz="1200" kern="10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Repetition rate, Hz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60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Number of bunch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Single or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Two 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Linac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 structure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S-band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25">
                <a:tc rowSpan="2">
                  <a:txBody>
                    <a:bodyPr/>
                    <a:lstStyle/>
                    <a:p>
                      <a:pPr marL="0" indent="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Undulator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Undulator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 type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Out-vacuum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HX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undulator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 gap (minimum), mm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7.2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942">
                <a:tc rowSpan="3">
                  <a:txBody>
                    <a:bodyPr/>
                    <a:lstStyle/>
                    <a:p>
                      <a:pPr marL="0" indent="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FEL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Hard X-ray wavelength, nm 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Soft X-ray wavelength , nm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1 ~ 0.06 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  <a:p>
                      <a:pPr indent="12700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10 ~ 1.0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FEL radiation power @ 0.1 nm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wavelength 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and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   </a:t>
                      </a:r>
                    </a:p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 60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fs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 photon beam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length, 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GW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맑은 고딕"/>
                          <a:cs typeface="굴림"/>
                        </a:rPr>
                        <a:t>30</a:t>
                      </a:r>
                      <a:r>
                        <a:rPr lang="en-US" altLang="ko-KR" sz="1200" kern="12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++</a:t>
                      </a:r>
                      <a:endParaRPr lang="ko-KR" sz="1200" kern="100" dirty="0">
                        <a:latin typeface="굴림"/>
                        <a:ea typeface="맑은 고딕"/>
                        <a:cs typeface="굴림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Photon flux @ 0.1 nm, photons/pulse 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Times New Roman"/>
                          <a:ea typeface="굴림"/>
                          <a:cs typeface="Times New Roman"/>
                        </a:rPr>
                        <a:t>&gt; 1.0 E+12 </a:t>
                      </a:r>
                      <a:endParaRPr lang="ko-KR" sz="1200" kern="100" dirty="0">
                        <a:latin typeface="Times New Roman"/>
                        <a:ea typeface="바탕"/>
                        <a:cs typeface="Times New Roman"/>
                      </a:endParaRPr>
                    </a:p>
                  </a:txBody>
                  <a:tcPr marL="58196" marR="58196" marT="29098" marB="2909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3231497" y="6237312"/>
            <a:ext cx="5012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b="1" kern="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Electron beam power : 120 or 240 W</a:t>
            </a:r>
            <a:endParaRPr lang="ko-KR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General Layout of PALXFEL</a:t>
            </a:r>
          </a:p>
        </p:txBody>
      </p:sp>
      <p:pic>
        <p:nvPicPr>
          <p:cNvPr id="8" name="_x68625048" descr="EMB000017882b7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085932"/>
            <a:ext cx="15779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28234" y="3210344"/>
            <a:ext cx="14652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 dirty="0"/>
              <a:t>Out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vacuum</a:t>
            </a:r>
            <a:r>
              <a:rPr lang="ko-KR" altLang="en-US" sz="1200" b="1" dirty="0"/>
              <a:t> </a:t>
            </a:r>
            <a:r>
              <a:rPr lang="en-US" altLang="ko-KR" sz="1200" b="1" dirty="0" err="1"/>
              <a:t>Undulator</a:t>
            </a:r>
            <a:endParaRPr lang="en-US" altLang="ko-KR" sz="1200" b="1" dirty="0"/>
          </a:p>
          <a:p>
            <a:r>
              <a:rPr lang="en-US" altLang="ko-KR" sz="1200" b="1" dirty="0"/>
              <a:t>(</a:t>
            </a:r>
            <a:r>
              <a:rPr lang="en-US" altLang="ko-KR" sz="1200" dirty="0"/>
              <a:t>EURO-XFEL </a:t>
            </a:r>
            <a:r>
              <a:rPr lang="en-US" altLang="ko-KR" sz="1200" dirty="0" err="1"/>
              <a:t>undulator</a:t>
            </a:r>
            <a:r>
              <a:rPr lang="en-US" altLang="ko-KR" sz="1200" dirty="0"/>
              <a:t> design</a:t>
            </a:r>
            <a:r>
              <a:rPr lang="ko-KR" altLang="en-US" sz="1200" dirty="0"/>
              <a:t> </a:t>
            </a:r>
            <a:r>
              <a:rPr lang="en-US" altLang="ko-KR" sz="1200" dirty="0"/>
              <a:t>)</a:t>
            </a:r>
            <a:endParaRPr lang="ko-KR" altLang="en-US" sz="1200" b="1" dirty="0"/>
          </a:p>
        </p:txBody>
      </p:sp>
      <p:pic>
        <p:nvPicPr>
          <p:cNvPr id="12" name="Picture 11" descr="IMG_28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215098"/>
            <a:ext cx="1224161" cy="86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_x93061112" descr="EMB000017882b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2977007"/>
            <a:ext cx="18002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048153"/>
              </p:ext>
            </p:extLst>
          </p:nvPr>
        </p:nvGraphicFramePr>
        <p:xfrm>
          <a:off x="801224" y="908720"/>
          <a:ext cx="8096212" cy="2177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Visio" r:id="rId6" imgW="7557671" imgH="2031784" progId="Visio.Drawing.11">
                  <p:embed/>
                </p:oleObj>
              </mc:Choice>
              <mc:Fallback>
                <p:oleObj name="Visio" r:id="rId6" imgW="7557671" imgH="2031784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224" y="908720"/>
                        <a:ext cx="8096212" cy="21778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_x216593760" descr="EMB0000ae284ad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5"/>
          <a:stretch/>
        </p:blipFill>
        <p:spPr bwMode="auto">
          <a:xfrm>
            <a:off x="86603" y="4404637"/>
            <a:ext cx="9051838" cy="18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31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7159" y="836712"/>
            <a:ext cx="8463313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10000"/>
              </a:lnSpc>
            </a:pPr>
            <a:r>
              <a:rPr lang="ko-KR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□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Radiation Control Policy based on Korean Regulation</a:t>
            </a:r>
            <a:endParaRPr lang="ko-KR" alt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Annual dose limit for radiation worker:	20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/year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Annual dose limit for publics: 		1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/year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Environmental limit (Site boundary): 	0.25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/year 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</a:rPr>
              <a:t>    - 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yr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 frequent visitors, 10 </a:t>
            </a:r>
            <a:r>
              <a:rPr lang="el-GR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during 1 hour for temporary visitors</a:t>
            </a:r>
          </a:p>
          <a:p>
            <a:pPr lvl="0"/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  <a:endParaRPr lang="ko-KR" alt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ko-KR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□ </a:t>
            </a:r>
            <a:r>
              <a:rPr lang="en-US" altLang="ko-K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Shielding Criteria based on ALARA</a:t>
            </a:r>
            <a:endParaRPr lang="ko-KR" alt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- 10 </a:t>
            </a:r>
            <a:r>
              <a:rPr lang="en-US" altLang="ko-KR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/year on Surface (2000 h ⇒ 5 </a:t>
            </a:r>
            <a:r>
              <a:rPr lang="el-GR" altLang="ko-KR" sz="1800" b="1" dirty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μ</a:t>
            </a:r>
            <a:r>
              <a:rPr lang="en-US" altLang="ko-KR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Sv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/hour)  </a:t>
            </a:r>
          </a:p>
          <a:p>
            <a:pPr lvl="0">
              <a:lnSpc>
                <a:spcPct val="110000"/>
              </a:lnSpc>
            </a:pP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- 1 </a:t>
            </a:r>
            <a:r>
              <a:rPr lang="en-US" altLang="ko-KR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during 1 hour for accidental event </a:t>
            </a:r>
          </a:p>
          <a:p>
            <a:pPr lvl="0">
              <a:lnSpc>
                <a:spcPct val="110000"/>
              </a:lnSpc>
            </a:pP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- Area requirements (e.g. 0.4 </a:t>
            </a:r>
            <a:r>
              <a:rPr lang="en-US" altLang="ko-KR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/week) </a:t>
            </a:r>
          </a:p>
          <a:p>
            <a:pPr lvl="0">
              <a:lnSpc>
                <a:spcPct val="110000"/>
              </a:lnSpc>
            </a:pPr>
            <a:endParaRPr lang="ko-KR" alt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ko-KR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□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Area Classification</a:t>
            </a:r>
            <a:endParaRPr lang="ko-KR" alt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Restricted Area:  		0.25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 &lt; Dose &lt; 1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  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Generally-Controlled Area: 	1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 &lt; Dose &lt; 20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en-US" altLang="ko-KR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dosimeter is required)</a:t>
            </a:r>
            <a:endParaRPr lang="en-US" altLang="ko-KR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Radiologically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-Controlled Area:  	20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/y &lt; Dose &lt; 1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/h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High Radiation Area:		1 </a:t>
            </a:r>
            <a:r>
              <a:rPr lang="en-US" altLang="ko-KR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mSv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/h &lt; Dose	</a:t>
            </a:r>
          </a:p>
          <a:p>
            <a:pPr lvl="0">
              <a:lnSpc>
                <a:spcPct val="110000"/>
              </a:lnSpc>
            </a:pP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en-US" altLang="ko-KR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(No Access)</a:t>
            </a:r>
            <a:endParaRPr lang="ko-KR" alt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</a:pPr>
            <a:endParaRPr kumimoji="0" lang="en-US" altLang="ko-K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Safety Policy of PAL</a:t>
            </a:r>
          </a:p>
        </p:txBody>
      </p:sp>
    </p:spTree>
    <p:extLst>
      <p:ext uri="{BB962C8B-B14F-4D97-AF65-F5344CB8AC3E}">
        <p14:creationId xmlns:p14="http://schemas.microsoft.com/office/powerpoint/2010/main" val="1883706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Area </a:t>
            </a:r>
            <a:r>
              <a:rPr kumimoji="0" lang="en-US" altLang="ko-KR" sz="3200" b="1" kern="0" dirty="0" smtClean="0">
                <a:solidFill>
                  <a:schemeClr val="tx2"/>
                </a:solidFill>
                <a:latin typeface="+mj-lt"/>
                <a:ea typeface="맑은 고딕" pitchFamily="50" charset="-127"/>
                <a:cs typeface="Arial" charset="0"/>
              </a:rPr>
              <a:t>Classification of PAL-XFEL</a:t>
            </a:r>
            <a:endParaRPr kumimoji="0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맑은 고딕" pitchFamily="50" charset="-127"/>
              <a:cs typeface="Arial" charset="0"/>
            </a:endParaRPr>
          </a:p>
        </p:txBody>
      </p:sp>
      <p:pic>
        <p:nvPicPr>
          <p:cNvPr id="6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349"/>
            <a:ext cx="9100574" cy="1659193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4416922"/>
            <a:ext cx="9144001" cy="131633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539551" y="1048380"/>
            <a:ext cx="723701" cy="28803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539552" y="1408420"/>
            <a:ext cx="720080" cy="313222"/>
          </a:xfrm>
          <a:prstGeom prst="rect">
            <a:avLst/>
          </a:prstGeom>
          <a:solidFill>
            <a:srgbClr val="FFFF00">
              <a:alpha val="64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0" name="직사각형 9"/>
          <p:cNvSpPr/>
          <p:nvPr/>
        </p:nvSpPr>
        <p:spPr bwMode="auto">
          <a:xfrm flipH="1">
            <a:off x="539552" y="1851055"/>
            <a:ext cx="720080" cy="27744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1044024"/>
            <a:ext cx="644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1"/>
                </a:solidFill>
                <a:latin typeface="+mn-lt"/>
                <a:ea typeface="Adobe 고딕 Std B" pitchFamily="34" charset="-127"/>
              </a:rPr>
              <a:t>High Radiation Area (</a:t>
            </a:r>
            <a:r>
              <a:rPr lang="en-US" altLang="ko-KR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Radiologically</a:t>
            </a:r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-Controlled Area after machine OFF</a:t>
            </a:r>
            <a:r>
              <a:rPr lang="en-US" altLang="ko-KR" sz="1400" dirty="0" smtClean="0">
                <a:solidFill>
                  <a:schemeClr val="tx1"/>
                </a:solidFill>
                <a:latin typeface="+mn-lt"/>
                <a:ea typeface="Adobe 고딕 Std B" pitchFamily="34" charset="-127"/>
              </a:rPr>
              <a:t>)</a:t>
            </a:r>
            <a:endParaRPr lang="ko-KR" altLang="en-US" sz="1400" dirty="0">
              <a:solidFill>
                <a:schemeClr val="tx1"/>
              </a:solidFill>
              <a:latin typeface="+mn-lt"/>
              <a:ea typeface="Adobe 고딕 Std B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1426908"/>
            <a:ext cx="426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Radiologically</a:t>
            </a:r>
            <a:r>
              <a:rPr lang="en-US" altLang="ko-KR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-Controlled Area</a:t>
            </a:r>
            <a:endParaRPr lang="ko-KR" altLang="en-US" sz="1400" dirty="0">
              <a:solidFill>
                <a:schemeClr val="tx1"/>
              </a:solidFill>
              <a:latin typeface="+mn-lt"/>
              <a:ea typeface="Adobe 고딕 Std B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1840468"/>
            <a:ext cx="3267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Generally-Controlled </a:t>
            </a:r>
            <a:r>
              <a:rPr lang="en-US" altLang="ko-KR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ko-KR" altLang="en-US" sz="1400" dirty="0">
              <a:solidFill>
                <a:schemeClr val="tx1"/>
              </a:solidFill>
              <a:latin typeface="+mn-lt"/>
              <a:ea typeface="Adobe 고딕 Std B" pitchFamily="34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711972" y="2982246"/>
            <a:ext cx="3903016" cy="17719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5614987" y="3019282"/>
            <a:ext cx="909637" cy="142546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6524624" y="3088172"/>
            <a:ext cx="2574132" cy="5222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6553199" y="3140397"/>
            <a:ext cx="111920" cy="785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5505448" y="2942955"/>
            <a:ext cx="55960" cy="4571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2370930" y="3159445"/>
            <a:ext cx="111920" cy="785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0" y="4753897"/>
            <a:ext cx="2165350" cy="12798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2165350" y="4820573"/>
            <a:ext cx="1323975" cy="6131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296465" y="4681267"/>
            <a:ext cx="111920" cy="785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3480564" y="4765800"/>
            <a:ext cx="81786" cy="5477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6349" y="4916972"/>
            <a:ext cx="8724901" cy="5222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3518282" y="4820574"/>
            <a:ext cx="1012443" cy="9639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6" name="직사각형 25"/>
          <p:cNvSpPr/>
          <p:nvPr/>
        </p:nvSpPr>
        <p:spPr bwMode="auto">
          <a:xfrm>
            <a:off x="8698311" y="4820272"/>
            <a:ext cx="45719" cy="967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8923955" y="2913355"/>
            <a:ext cx="181944" cy="13417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8" name="직사각형 27"/>
          <p:cNvSpPr/>
          <p:nvPr/>
        </p:nvSpPr>
        <p:spPr bwMode="auto">
          <a:xfrm>
            <a:off x="1368713" y="2984793"/>
            <a:ext cx="319593" cy="18179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8582971" y="2924586"/>
            <a:ext cx="308617" cy="12294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0" name="직사각형 29"/>
          <p:cNvSpPr/>
          <p:nvPr/>
        </p:nvSpPr>
        <p:spPr bwMode="auto">
          <a:xfrm flipH="1">
            <a:off x="389508" y="2753143"/>
            <a:ext cx="958279" cy="48488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1" name="직사각형 30"/>
          <p:cNvSpPr/>
          <p:nvPr/>
        </p:nvSpPr>
        <p:spPr bwMode="auto">
          <a:xfrm flipH="1">
            <a:off x="1347787" y="2753142"/>
            <a:ext cx="866776" cy="18981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2" name="직사각형 31"/>
          <p:cNvSpPr/>
          <p:nvPr/>
        </p:nvSpPr>
        <p:spPr bwMode="auto">
          <a:xfrm flipH="1">
            <a:off x="1368712" y="2942955"/>
            <a:ext cx="319593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3" name="직사각형 32"/>
          <p:cNvSpPr/>
          <p:nvPr/>
        </p:nvSpPr>
        <p:spPr bwMode="auto">
          <a:xfrm flipH="1">
            <a:off x="1347786" y="3196118"/>
            <a:ext cx="1004888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4" name="직사각형 33"/>
          <p:cNvSpPr/>
          <p:nvPr/>
        </p:nvSpPr>
        <p:spPr bwMode="auto">
          <a:xfrm flipH="1">
            <a:off x="2214560" y="2901726"/>
            <a:ext cx="3443287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 flipH="1">
            <a:off x="2500310" y="3195943"/>
            <a:ext cx="4052888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6" name="직사각형 35"/>
          <p:cNvSpPr/>
          <p:nvPr/>
        </p:nvSpPr>
        <p:spPr bwMode="auto">
          <a:xfrm flipH="1">
            <a:off x="2314423" y="3238189"/>
            <a:ext cx="221608" cy="6413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7" name="직사각형 36"/>
          <p:cNvSpPr/>
          <p:nvPr/>
        </p:nvSpPr>
        <p:spPr bwMode="auto">
          <a:xfrm flipH="1">
            <a:off x="1023937" y="3238027"/>
            <a:ext cx="478632" cy="133352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8" name="직사각형 37"/>
          <p:cNvSpPr/>
          <p:nvPr/>
        </p:nvSpPr>
        <p:spPr bwMode="auto">
          <a:xfrm flipH="1">
            <a:off x="5645941" y="2784980"/>
            <a:ext cx="152402" cy="20440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9" name="직사각형 38"/>
          <p:cNvSpPr/>
          <p:nvPr/>
        </p:nvSpPr>
        <p:spPr bwMode="auto">
          <a:xfrm flipH="1">
            <a:off x="5792389" y="2953838"/>
            <a:ext cx="766800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 flipH="1">
            <a:off x="6557959" y="2842859"/>
            <a:ext cx="2005015" cy="20440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1" name="직사각형 40"/>
          <p:cNvSpPr/>
          <p:nvPr/>
        </p:nvSpPr>
        <p:spPr bwMode="auto">
          <a:xfrm flipH="1">
            <a:off x="8563921" y="2831295"/>
            <a:ext cx="537215" cy="5588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2" name="직사각형 41"/>
          <p:cNvSpPr/>
          <p:nvPr/>
        </p:nvSpPr>
        <p:spPr bwMode="auto">
          <a:xfrm flipH="1">
            <a:off x="8672788" y="2885410"/>
            <a:ext cx="223562" cy="252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3" name="직사각형 42"/>
          <p:cNvSpPr/>
          <p:nvPr/>
        </p:nvSpPr>
        <p:spPr bwMode="auto">
          <a:xfrm flipH="1">
            <a:off x="6684168" y="3177782"/>
            <a:ext cx="2412206" cy="900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4" name="직사각형 43"/>
          <p:cNvSpPr/>
          <p:nvPr/>
        </p:nvSpPr>
        <p:spPr bwMode="auto">
          <a:xfrm flipH="1">
            <a:off x="6461645" y="3215166"/>
            <a:ext cx="223200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5" name="직사각형 44"/>
          <p:cNvSpPr/>
          <p:nvPr/>
        </p:nvSpPr>
        <p:spPr bwMode="auto">
          <a:xfrm flipH="1">
            <a:off x="6348" y="5010190"/>
            <a:ext cx="8724902" cy="756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6" name="직사각형 45"/>
          <p:cNvSpPr/>
          <p:nvPr/>
        </p:nvSpPr>
        <p:spPr bwMode="auto">
          <a:xfrm flipH="1">
            <a:off x="15079" y="4667657"/>
            <a:ext cx="256384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 flipH="1">
            <a:off x="224233" y="4621864"/>
            <a:ext cx="223442" cy="5940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 flipH="1">
            <a:off x="429021" y="4667657"/>
            <a:ext cx="1835548" cy="5940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9" name="직사각형 48"/>
          <p:cNvSpPr/>
          <p:nvPr/>
        </p:nvSpPr>
        <p:spPr bwMode="auto">
          <a:xfrm flipH="1">
            <a:off x="2188955" y="4683674"/>
            <a:ext cx="1435308" cy="7022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0" name="직사각형 49"/>
          <p:cNvSpPr/>
          <p:nvPr/>
        </p:nvSpPr>
        <p:spPr bwMode="auto">
          <a:xfrm flipH="1">
            <a:off x="2188955" y="4753897"/>
            <a:ext cx="1254333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1" name="직사각형 50"/>
          <p:cNvSpPr/>
          <p:nvPr/>
        </p:nvSpPr>
        <p:spPr bwMode="auto">
          <a:xfrm flipH="1">
            <a:off x="3590926" y="4757548"/>
            <a:ext cx="993600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2" name="직사각형 51"/>
          <p:cNvSpPr/>
          <p:nvPr/>
        </p:nvSpPr>
        <p:spPr bwMode="auto">
          <a:xfrm flipH="1">
            <a:off x="4539828" y="4800374"/>
            <a:ext cx="45719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3" name="직사각형 52"/>
          <p:cNvSpPr/>
          <p:nvPr/>
        </p:nvSpPr>
        <p:spPr bwMode="auto">
          <a:xfrm flipH="1">
            <a:off x="4542206" y="4848143"/>
            <a:ext cx="4130581" cy="396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4" name="직사각형 53"/>
          <p:cNvSpPr/>
          <p:nvPr/>
        </p:nvSpPr>
        <p:spPr bwMode="auto">
          <a:xfrm flipH="1">
            <a:off x="4832717" y="4992769"/>
            <a:ext cx="3911312" cy="180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5" name="직사각형 54"/>
          <p:cNvSpPr/>
          <p:nvPr/>
        </p:nvSpPr>
        <p:spPr bwMode="auto">
          <a:xfrm flipH="1">
            <a:off x="7253286" y="4705313"/>
            <a:ext cx="1419501" cy="145916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6" name="직사각형 55"/>
          <p:cNvSpPr/>
          <p:nvPr/>
        </p:nvSpPr>
        <p:spPr bwMode="auto">
          <a:xfrm flipH="1">
            <a:off x="8672787" y="4707449"/>
            <a:ext cx="218800" cy="9581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7" name="직사각형 56"/>
          <p:cNvSpPr/>
          <p:nvPr/>
        </p:nvSpPr>
        <p:spPr bwMode="auto">
          <a:xfrm flipH="1">
            <a:off x="8731249" y="4803267"/>
            <a:ext cx="160337" cy="41119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 flipH="1">
            <a:off x="7249934" y="5084978"/>
            <a:ext cx="1481314" cy="1368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9" name="직사각형 58"/>
          <p:cNvSpPr/>
          <p:nvPr/>
        </p:nvSpPr>
        <p:spPr bwMode="auto">
          <a:xfrm flipH="1">
            <a:off x="7247332" y="5221778"/>
            <a:ext cx="453631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60" name="직사각형 59"/>
          <p:cNvSpPr/>
          <p:nvPr/>
        </p:nvSpPr>
        <p:spPr bwMode="auto">
          <a:xfrm flipH="1">
            <a:off x="7811689" y="5221778"/>
            <a:ext cx="919558" cy="4571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5289998" y="3933056"/>
            <a:ext cx="591829" cy="47705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kumimoji="0" lang="en-US" altLang="ko-KR" sz="2500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1F</a:t>
            </a:r>
            <a:endParaRPr lang="ko-KR" altLang="en-US" dirty="0"/>
          </a:p>
        </p:txBody>
      </p:sp>
      <p:grpSp>
        <p:nvGrpSpPr>
          <p:cNvPr id="67" name="그룹 66"/>
          <p:cNvGrpSpPr/>
          <p:nvPr/>
        </p:nvGrpSpPr>
        <p:grpSpPr>
          <a:xfrm>
            <a:off x="1730354" y="2417460"/>
            <a:ext cx="1986150" cy="713942"/>
            <a:chOff x="1730354" y="2417460"/>
            <a:chExt cx="1986150" cy="713942"/>
          </a:xfrm>
        </p:grpSpPr>
        <p:sp>
          <p:nvSpPr>
            <p:cNvPr id="2" name="직사각형 1"/>
            <p:cNvSpPr/>
            <p:nvPr/>
          </p:nvSpPr>
          <p:spPr bwMode="auto">
            <a:xfrm>
              <a:off x="1730354" y="3010287"/>
              <a:ext cx="69203" cy="1211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789373" y="2417460"/>
              <a:ext cx="19271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Safety Shutter closing</a:t>
              </a:r>
              <a:endParaRPr lang="ko-KR" altLang="en-US" dirty="0"/>
            </a:p>
          </p:txBody>
        </p:sp>
        <p:cxnSp>
          <p:nvCxnSpPr>
            <p:cNvPr id="63" name="직선 화살표 연결선 62"/>
            <p:cNvCxnSpPr/>
            <p:nvPr/>
          </p:nvCxnSpPr>
          <p:spPr bwMode="auto">
            <a:xfrm flipH="1">
              <a:off x="1781175" y="2656657"/>
              <a:ext cx="126529" cy="286298"/>
            </a:xfrm>
            <a:prstGeom prst="straightConnector1">
              <a:avLst/>
            </a:prstGeom>
            <a:solidFill>
              <a:srgbClr val="B3D9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6" name="직사각형 65"/>
          <p:cNvSpPr/>
          <p:nvPr/>
        </p:nvSpPr>
        <p:spPr bwMode="auto">
          <a:xfrm>
            <a:off x="1372087" y="2980442"/>
            <a:ext cx="319593" cy="181798"/>
          </a:xfrm>
          <a:prstGeom prst="rect">
            <a:avLst/>
          </a:prstGeom>
          <a:solidFill>
            <a:srgbClr val="FFFF00">
              <a:alpha val="64000"/>
            </a:srgbClr>
          </a:solidFill>
          <a:ln>
            <a:noFill/>
          </a:ln>
          <a:effectLst/>
          <a:ex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5885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3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6251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6895" y="836712"/>
            <a:ext cx="8361569" cy="5214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buFont typeface="맑은 고딕" pitchFamily="50" charset="-127"/>
              <a:buChar char="□"/>
            </a:pPr>
            <a:r>
              <a:rPr lang="ko-KR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Normal beam loss scenario of the PAL-XFEL</a:t>
            </a:r>
            <a:endParaRPr lang="en-US" altLang="ko-KR" sz="2000" b="1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1) Full power beam loss at main beam dump  </a:t>
            </a: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: 120 or 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240 W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for HX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linac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(10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GeV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0.2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nC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60 Hz, 1 or 2 bunch)</a:t>
            </a: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2) Low power beam loss at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linac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and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undulator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section</a:t>
            </a:r>
          </a:p>
          <a:p>
            <a:pPr lvl="1">
              <a:lnSpc>
                <a:spcPct val="150000"/>
              </a:lnSpc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&lt;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Limit of loss level from beam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physic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group &gt;</a:t>
            </a:r>
          </a:p>
          <a:p>
            <a:pPr lvl="1">
              <a:lnSpc>
                <a:spcPct val="150000"/>
              </a:lnSpc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 1.2 W, 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1%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2.4 W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2 bunches) </a:t>
            </a:r>
          </a:p>
          <a:p>
            <a:pPr lvl="1">
              <a:lnSpc>
                <a:spcPct val="150000"/>
              </a:lnSpc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Undulator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 0.12 W, 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0.1%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ko-K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0.24 W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2 bunches)</a:t>
            </a:r>
            <a:endParaRPr lang="en-US" altLang="ko-KR" sz="180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3) Low power beam loss at several dumps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such as</a:t>
            </a:r>
            <a:endParaRPr lang="en-US" altLang="ko-KR" sz="180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tune-up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dump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(10 Hz) and spectrometer dumps </a:t>
            </a:r>
          </a:p>
          <a:p>
            <a:pPr marL="0" lvl="1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(60 Hz at 330 MeV, less than 10 Hz at 3.15, 10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GeV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0" lvl="1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4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 Low power beam loss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upstream the main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dump magnet :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0.1% loss </a:t>
            </a:r>
            <a:endParaRPr lang="en-US" altLang="ko-KR" sz="180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5) Beam halo interaction with collimator : not considered yet</a:t>
            </a:r>
          </a:p>
          <a:p>
            <a:pPr marL="0" lvl="1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6) Beam interaction with diagnostics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like screen, wire scanner</a:t>
            </a:r>
            <a:endParaRPr lang="en-US" altLang="ko-KR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Normal Beam Loss Scenario</a:t>
            </a:r>
          </a:p>
        </p:txBody>
      </p:sp>
    </p:spTree>
    <p:extLst>
      <p:ext uri="{BB962C8B-B14F-4D97-AF65-F5344CB8AC3E}">
        <p14:creationId xmlns:p14="http://schemas.microsoft.com/office/powerpoint/2010/main" val="1777348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6789" y="754832"/>
            <a:ext cx="8545542" cy="5626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buFont typeface="맑은 고딕" pitchFamily="50" charset="-127"/>
              <a:buChar char="□"/>
            </a:pPr>
            <a:r>
              <a:rPr lang="ko-KR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Accidental beam loss scenario of the PAL-XFEL</a:t>
            </a:r>
            <a:endParaRPr lang="en-US" altLang="ko-KR" sz="2000" b="1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1) High power beam loss above loss limit at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linac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and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undulator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section</a:t>
            </a: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⇒ Interlocked by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MIS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and PSIS </a:t>
            </a: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2)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Failure or malfunction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of main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dump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magnet</a:t>
            </a: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3) High power beam loss upstream the main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dump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magnet</a:t>
            </a:r>
          </a:p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⇒ High energy radiation at forward direction can reach experimental area.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0825" y="115888"/>
            <a:ext cx="8678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Accidental</a:t>
            </a:r>
            <a:r>
              <a:rPr kumimoji="0" lang="en-US" altLang="ko-KR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 Beam </a:t>
            </a: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맑은 고딕" pitchFamily="50" charset="-127"/>
                <a:cs typeface="Arial" charset="0"/>
              </a:rPr>
              <a:t>Loss Scenario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01006"/>
            <a:ext cx="5736423" cy="32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5980301" y="3463548"/>
            <a:ext cx="291217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&lt;Redundancy&gt;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Beam Off Detector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Charge Comparator 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Safety magnet  </a:t>
            </a:r>
          </a:p>
          <a:p>
            <a:pPr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(permanent) 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Collimators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Fixed beam stopper</a:t>
            </a:r>
          </a:p>
          <a:p>
            <a:pPr algn="just">
              <a:spcBef>
                <a:spcPct val="50000"/>
              </a:spcBef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Shutters</a:t>
            </a:r>
          </a:p>
        </p:txBody>
      </p:sp>
    </p:spTree>
    <p:extLst>
      <p:ext uri="{BB962C8B-B14F-4D97-AF65-F5344CB8AC3E}">
        <p14:creationId xmlns:p14="http://schemas.microsoft.com/office/powerpoint/2010/main" val="2341912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l">
  <a:themeElements>
    <a:clrScheme name="Bas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D9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D9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as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D9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D9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Basel</Template>
  <TotalTime>11243</TotalTime>
  <Words>2244</Words>
  <Application>Microsoft Office PowerPoint</Application>
  <PresentationFormat>화면 슬라이드 쇼(4:3)</PresentationFormat>
  <Paragraphs>436</Paragraphs>
  <Slides>35</Slides>
  <Notes>13</Notes>
  <HiddenSlides>0</HiddenSlides>
  <MMClips>0</MMClips>
  <ScaleCrop>false</ScaleCrop>
  <HeadingPairs>
    <vt:vector size="6" baseType="variant"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8" baseType="lpstr">
      <vt:lpstr>Basel</vt:lpstr>
      <vt:lpstr>Custom Design</vt:lpstr>
      <vt:lpstr>Visio</vt:lpstr>
      <vt:lpstr>Design for Radiation Shielding of PAL X-ray Free Electron Laser</vt:lpstr>
      <vt:lpstr>Outline</vt:lpstr>
      <vt:lpstr>Bird-Eye-View of PALXFEL</vt:lpstr>
      <vt:lpstr>What is the PAL-XFEL 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Major Points of Shielding Issues</vt:lpstr>
      <vt:lpstr>Prompt Dose around Main Beam Dump</vt:lpstr>
      <vt:lpstr>Safety Shutter at Accidents </vt:lpstr>
      <vt:lpstr>PowerPoint 프레젠테이션</vt:lpstr>
      <vt:lpstr>Concept for Skyshine Evaluation</vt:lpstr>
      <vt:lpstr>PowerPoint 프레젠테이션</vt:lpstr>
      <vt:lpstr>Summary</vt:lpstr>
      <vt:lpstr>PowerPoint 프레젠테이션</vt:lpstr>
      <vt:lpstr>PowerPoint 프레젠테이션</vt:lpstr>
      <vt:lpstr>BL Shielding Effectiveness at Accidents</vt:lpstr>
      <vt:lpstr>PowerPoint 프레젠테이션</vt:lpstr>
    </vt:vector>
  </TitlesOfParts>
  <Company>PAL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MeV 급 양성자가속기의 안전설계 분석</dc:title>
  <dc:creator>이희석</dc:creator>
  <cp:lastModifiedBy>NamSuk</cp:lastModifiedBy>
  <cp:revision>659</cp:revision>
  <cp:lastPrinted>2014-04-25T09:08:17Z</cp:lastPrinted>
  <dcterms:created xsi:type="dcterms:W3CDTF">2005-08-08T06:56:07Z</dcterms:created>
  <dcterms:modified xsi:type="dcterms:W3CDTF">2014-04-29T12:13:31Z</dcterms:modified>
</cp:coreProperties>
</file>