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553" r:id="rId2"/>
    <p:sldId id="554" r:id="rId3"/>
    <p:sldId id="555" r:id="rId4"/>
    <p:sldId id="482" r:id="rId5"/>
    <p:sldId id="381" r:id="rId6"/>
    <p:sldId id="438" r:id="rId7"/>
    <p:sldId id="556" r:id="rId8"/>
    <p:sldId id="456" r:id="rId9"/>
    <p:sldId id="496" r:id="rId10"/>
    <p:sldId id="519" r:id="rId11"/>
    <p:sldId id="497" r:id="rId12"/>
    <p:sldId id="514" r:id="rId13"/>
    <p:sldId id="515" r:id="rId14"/>
    <p:sldId id="516" r:id="rId15"/>
    <p:sldId id="517" r:id="rId16"/>
    <p:sldId id="502" r:id="rId17"/>
    <p:sldId id="504" r:id="rId18"/>
    <p:sldId id="508" r:id="rId19"/>
    <p:sldId id="509" r:id="rId20"/>
    <p:sldId id="511" r:id="rId21"/>
    <p:sldId id="539" r:id="rId22"/>
    <p:sldId id="540" r:id="rId23"/>
    <p:sldId id="557" r:id="rId24"/>
    <p:sldId id="558" r:id="rId25"/>
    <p:sldId id="559" r:id="rId26"/>
    <p:sldId id="354" r:id="rId27"/>
    <p:sldId id="537" r:id="rId28"/>
    <p:sldId id="550" r:id="rId29"/>
    <p:sldId id="551" r:id="rId30"/>
    <p:sldId id="536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DD00"/>
    <a:srgbClr val="F975FF"/>
    <a:srgbClr val="4FFF1F"/>
    <a:srgbClr val="6D6E70"/>
    <a:srgbClr val="A9C9FF"/>
    <a:srgbClr val="F3F3F3"/>
    <a:srgbClr val="F8F3D2"/>
    <a:srgbClr val="7D11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 horzBarState="maximized">
    <p:restoredLeft sz="19654" autoAdjust="0"/>
    <p:restoredTop sz="92727" autoAdjust="0"/>
  </p:normalViewPr>
  <p:slideViewPr>
    <p:cSldViewPr snapToGrid="0" snapToObjects="1">
      <p:cViewPr varScale="1">
        <p:scale>
          <a:sx n="92" d="100"/>
          <a:sy n="92" d="100"/>
        </p:scale>
        <p:origin x="-760" y="-112"/>
      </p:cViewPr>
      <p:guideLst>
        <p:guide orient="horz" pos="2160"/>
        <p:guide orient="horz" pos="528"/>
        <p:guide orient="horz" pos="480"/>
        <p:guide pos="2880"/>
        <p:guide pos="384"/>
        <p:guide pos="960"/>
        <p:guide pos="3456"/>
        <p:guide pos="5759"/>
        <p:guide pos="2304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1668575090" y="203629040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1F3C23B-1974-F045-B89F-81E51EB7A3E8}" type="datetime1">
              <a:rPr lang="en-US"/>
              <a:pPr>
                <a:defRPr/>
              </a:pPr>
              <a:t>4/24/14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4FE1997-6184-1045-B135-4389693762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970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4926BD47-0B28-A040-A374-BAD06988F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517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406E0A-F61E-2846-A397-ABEF664DD2CF}" type="slidenum">
              <a:rPr lang="en-US"/>
              <a:pPr/>
              <a:t>9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406E0A-F61E-2846-A397-ABEF664DD2CF}" type="slidenum">
              <a:rPr lang="en-US"/>
              <a:pPr/>
              <a:t>11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406E0A-F61E-2846-A397-ABEF664DD2CF}" type="slidenum">
              <a:rPr lang="en-US"/>
              <a:pPr/>
              <a:t>12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406E0A-F61E-2846-A397-ABEF664DD2CF}" type="slidenum">
              <a:rPr lang="en-US"/>
              <a:pPr/>
              <a:t>24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406E0A-F61E-2846-A397-ABEF664DD2CF}" type="slidenum">
              <a:rPr lang="en-US"/>
              <a:pPr/>
              <a:t>27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8"/>
          <p:cNvSpPr>
            <a:spLocks noChangeArrowheads="1"/>
          </p:cNvSpPr>
          <p:nvPr userDrawn="1"/>
        </p:nvSpPr>
        <p:spPr bwMode="auto">
          <a:xfrm>
            <a:off x="0" y="0"/>
            <a:ext cx="9144000" cy="5803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0" y="5748338"/>
            <a:ext cx="9150350" cy="76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6" name="Picture 46" descr="IUwide_psd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0613" y="5978525"/>
            <a:ext cx="190500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433638"/>
            <a:ext cx="8226425" cy="508000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676400"/>
            <a:ext cx="8226425" cy="776288"/>
          </a:xfrm>
        </p:spPr>
        <p:txBody>
          <a:bodyPr/>
          <a:lstStyle>
            <a:lvl1pPr algn="ctr">
              <a:defRPr sz="4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316413"/>
            <a:ext cx="8226425" cy="457200"/>
          </a:xfrm>
          <a:prstGeom prst="rect">
            <a:avLst/>
          </a:prstGeom>
        </p:spPr>
        <p:txBody>
          <a:bodyPr anchor="ctr"/>
          <a:lstStyle>
            <a:lvl1pPr algn="ctr">
              <a:defRPr sz="2000" i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949325"/>
            <a:ext cx="1778000" cy="5070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949325"/>
            <a:ext cx="5181600" cy="5070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168" y="949325"/>
            <a:ext cx="806124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168" y="1981200"/>
            <a:ext cx="8062832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9325"/>
            <a:ext cx="8024814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967970"/>
            <a:ext cx="3782167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699" y="1981200"/>
            <a:ext cx="3900301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49325"/>
            <a:ext cx="794861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FA8F34E-1EDC-794D-885A-B7918983B7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2200" y="6356350"/>
            <a:ext cx="3657600" cy="365125"/>
          </a:xfrm>
        </p:spPr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49325"/>
            <a:ext cx="7948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950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0" y="6781800"/>
            <a:ext cx="9150350" cy="82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53" name="Rectangle 29"/>
          <p:cNvSpPr>
            <a:spLocks noChangeArrowheads="1"/>
          </p:cNvSpPr>
          <p:nvPr userDrawn="1"/>
        </p:nvSpPr>
        <p:spPr bwMode="auto">
          <a:xfrm>
            <a:off x="0" y="0"/>
            <a:ext cx="9150350" cy="804863"/>
          </a:xfrm>
          <a:prstGeom prst="rect">
            <a:avLst/>
          </a:prstGeom>
          <a:solidFill>
            <a:srgbClr val="7D110C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032" name="Picture 33" descr="iuwide_psd_wh2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2213" y="138113"/>
            <a:ext cx="1676400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362200" y="6356350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SATIF12 -- R.L. Cooper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CFA8F34E-1EDC-794D-885A-B7918983B7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097" y="1280075"/>
            <a:ext cx="5598454" cy="1143000"/>
          </a:xfrm>
        </p:spPr>
        <p:txBody>
          <a:bodyPr/>
          <a:lstStyle/>
          <a:p>
            <a:pPr algn="ctr"/>
            <a:r>
              <a:rPr lang="en-US" sz="2400" dirty="0" smtClean="0"/>
              <a:t>Fast Neutron Measurements at the Booster Neutrino </a:t>
            </a:r>
            <a:r>
              <a:rPr lang="en-US" sz="2400" dirty="0" err="1" smtClean="0"/>
              <a:t>Beamline</a:t>
            </a:r>
            <a:r>
              <a:rPr lang="en-US" sz="2400" dirty="0" smtClean="0"/>
              <a:t> for Future Coherent Elastic Neutrino-Nucleus Scattering (CENNS) Experiment at </a:t>
            </a:r>
            <a:r>
              <a:rPr lang="en-US" sz="2400" dirty="0" err="1" smtClean="0"/>
              <a:t>Fermilab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73168" y="3069326"/>
            <a:ext cx="8062832" cy="3016623"/>
          </a:xfrm>
        </p:spPr>
        <p:txBody>
          <a:bodyPr/>
          <a:lstStyle/>
          <a:p>
            <a:r>
              <a:rPr lang="en-US" sz="2000" dirty="0" smtClean="0"/>
              <a:t>To probe a “large” nucleus (few × 10</a:t>
            </a:r>
            <a:r>
              <a:rPr lang="en-US" sz="2000" baseline="30000" dirty="0" smtClean="0"/>
              <a:t>-15</a:t>
            </a:r>
            <a:r>
              <a:rPr lang="en-US" sz="2000" dirty="0" smtClean="0"/>
              <a:t> m)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Recoiling nucleus is detection signature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pic>
        <p:nvPicPr>
          <p:cNvPr id="12" name="Picture 11" descr="CENNSFey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416" y="1029725"/>
            <a:ext cx="1339356" cy="1646749"/>
          </a:xfrm>
          <a:prstGeom prst="rect">
            <a:avLst/>
          </a:prstGeom>
        </p:spPr>
      </p:pic>
      <p:pic>
        <p:nvPicPr>
          <p:cNvPr id="16" name="Picture 15" descr="EqnEnuScal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558" y="3471279"/>
            <a:ext cx="2393950" cy="589280"/>
          </a:xfrm>
          <a:prstGeom prst="rect">
            <a:avLst/>
          </a:prstGeom>
        </p:spPr>
      </p:pic>
      <p:pic>
        <p:nvPicPr>
          <p:cNvPr id="17" name="Picture 16" descr="EqnRecoil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772" y="4564237"/>
            <a:ext cx="2637028" cy="5819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561" y="5237990"/>
            <a:ext cx="5675273" cy="117128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35" name="Content Placeholder 6" descr="CENNS1ton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" r="-3046"/>
          <a:stretch>
            <a:fillRect/>
          </a:stretch>
        </p:blipFill>
        <p:spPr bwMode="auto">
          <a:xfrm>
            <a:off x="42211" y="813150"/>
            <a:ext cx="1620317" cy="199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/>
        </p:nvGrpSpPr>
        <p:grpSpPr>
          <a:xfrm>
            <a:off x="6442137" y="3204357"/>
            <a:ext cx="2352600" cy="1739372"/>
            <a:chOff x="4265505" y="2438400"/>
            <a:chExt cx="2973495" cy="2198425"/>
          </a:xfrm>
        </p:grpSpPr>
        <p:grpSp>
          <p:nvGrpSpPr>
            <p:cNvPr id="37" name="Group 203"/>
            <p:cNvGrpSpPr/>
            <p:nvPr/>
          </p:nvGrpSpPr>
          <p:grpSpPr>
            <a:xfrm rot="3763713">
              <a:off x="5160095" y="2718745"/>
              <a:ext cx="1321239" cy="1529180"/>
              <a:chOff x="6461580" y="1044552"/>
              <a:chExt cx="1321239" cy="1529180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6461580" y="1171747"/>
                <a:ext cx="1280160" cy="128016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483096" y="1044552"/>
                <a:ext cx="1234440" cy="1529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572621" y="1281525"/>
                <a:ext cx="1054251" cy="105425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642870" y="1220124"/>
                <a:ext cx="1139949" cy="11738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8" name="Picture 37" descr="bowling-ball.jpg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2753" y="2954021"/>
              <a:ext cx="1318752" cy="1409700"/>
            </a:xfrm>
            <a:prstGeom prst="rect">
              <a:avLst/>
            </a:prstGeom>
          </p:spPr>
        </p:pic>
        <p:pic>
          <p:nvPicPr>
            <p:cNvPr id="39" name="Picture 38" descr="IUgolfball.jpg"/>
            <p:cNvPicPr>
              <a:picLocks noChangeAspect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3905" y="2438400"/>
              <a:ext cx="535095" cy="401321"/>
            </a:xfrm>
            <a:prstGeom prst="rect">
              <a:avLst/>
            </a:prstGeom>
          </p:spPr>
        </p:pic>
        <p:sp>
          <p:nvSpPr>
            <p:cNvPr id="40" name="Explosion 1 39"/>
            <p:cNvSpPr/>
            <p:nvPr/>
          </p:nvSpPr>
          <p:spPr bwMode="auto">
            <a:xfrm>
              <a:off x="5694255" y="3068321"/>
              <a:ext cx="190500" cy="190500"/>
            </a:xfrm>
            <a:prstGeom prst="irregularSeal1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4724400" y="2743646"/>
              <a:ext cx="2076657" cy="493309"/>
            </a:xfrm>
            <a:custGeom>
              <a:avLst/>
              <a:gdLst>
                <a:gd name="connsiteX0" fmla="*/ 0 w 3318556"/>
                <a:gd name="connsiteY0" fmla="*/ 766826 h 894630"/>
                <a:gd name="connsiteX1" fmla="*/ 1497544 w 3318556"/>
                <a:gd name="connsiteY1" fmla="*/ 766826 h 894630"/>
                <a:gd name="connsiteX2" fmla="*/ 3318556 w 3318556"/>
                <a:gd name="connsiteY2" fmla="*/ 0 h 89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8556" h="894630">
                  <a:moveTo>
                    <a:pt x="0" y="766826"/>
                  </a:moveTo>
                  <a:cubicBezTo>
                    <a:pt x="472225" y="830728"/>
                    <a:pt x="944451" y="894630"/>
                    <a:pt x="1497544" y="766826"/>
                  </a:cubicBezTo>
                  <a:cubicBezTo>
                    <a:pt x="2050637" y="639022"/>
                    <a:pt x="3318556" y="0"/>
                    <a:pt x="3318556" y="0"/>
                  </a:cubicBezTo>
                </a:path>
              </a:pathLst>
            </a:custGeom>
            <a:noFill/>
            <a:ln w="254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2" name="Left Arrow 41"/>
            <p:cNvSpPr/>
            <p:nvPr/>
          </p:nvSpPr>
          <p:spPr bwMode="auto">
            <a:xfrm rot="14261063">
              <a:off x="6168489" y="4239442"/>
              <a:ext cx="413766" cy="381000"/>
            </a:xfrm>
            <a:prstGeom prst="leftArrow">
              <a:avLst>
                <a:gd name="adj1" fmla="val 50000"/>
                <a:gd name="adj2" fmla="val 57162"/>
              </a:avLst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551505" y="4153263"/>
              <a:ext cx="3704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366060" y="2633246"/>
              <a:ext cx="434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</a:t>
              </a:r>
              <a:r>
                <a:rPr lang="en-US" sz="1600" baseline="-25000" dirty="0" smtClean="0">
                  <a:latin typeface="Symbol" charset="2"/>
                  <a:cs typeface="Symbol" charset="2"/>
                </a:rPr>
                <a:t>n</a:t>
              </a:r>
              <a:endParaRPr lang="en-US" sz="1600" baseline="-25000" dirty="0">
                <a:latin typeface="Symbol" charset="2"/>
                <a:cs typeface="Symbol" charset="2"/>
              </a:endParaRPr>
            </a:p>
          </p:txBody>
        </p:sp>
        <p:pic>
          <p:nvPicPr>
            <p:cNvPr id="45" name="Picture 44" descr="IUgolfball.jpg"/>
            <p:cNvPicPr>
              <a:picLocks noChangeAspect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5505" y="2954021"/>
              <a:ext cx="535095" cy="401321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5767649" y="3581400"/>
              <a:ext cx="4045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1" name="Line 24"/>
          <p:cNvSpPr>
            <a:spLocks noChangeShapeType="1"/>
          </p:cNvSpPr>
          <p:nvPr/>
        </p:nvSpPr>
        <p:spPr bwMode="auto">
          <a:xfrm>
            <a:off x="357280" y="2910566"/>
            <a:ext cx="8465937" cy="0"/>
          </a:xfrm>
          <a:prstGeom prst="line">
            <a:avLst/>
          </a:prstGeom>
          <a:noFill/>
          <a:ln w="38100" cmpd="sng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68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SciBath</a:t>
            </a:r>
            <a:r>
              <a:rPr lang="en-US" dirty="0" smtClean="0"/>
              <a:t> Principle of Operation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73168" y="2120797"/>
            <a:ext cx="6809620" cy="3931104"/>
            <a:chOff x="2479524" y="2455333"/>
            <a:chExt cx="3846286" cy="3374572"/>
          </a:xfrm>
        </p:grpSpPr>
        <p:sp>
          <p:nvSpPr>
            <p:cNvPr id="7" name="Rectangle 6"/>
            <p:cNvSpPr/>
            <p:nvPr/>
          </p:nvSpPr>
          <p:spPr bwMode="auto">
            <a:xfrm>
              <a:off x="2479524" y="2455333"/>
              <a:ext cx="3846286" cy="3374572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6325810" y="2455333"/>
              <a:ext cx="0" cy="3374572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2479524" y="5829905"/>
              <a:ext cx="3846286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Oval 13"/>
          <p:cNvSpPr/>
          <p:nvPr/>
        </p:nvSpPr>
        <p:spPr bwMode="auto">
          <a:xfrm>
            <a:off x="8318265" y="3470689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853265" y="4622969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Can 16"/>
          <p:cNvSpPr/>
          <p:nvPr/>
        </p:nvSpPr>
        <p:spPr bwMode="auto">
          <a:xfrm>
            <a:off x="1173240" y="2024037"/>
            <a:ext cx="145143" cy="4384977"/>
          </a:xfrm>
          <a:prstGeom prst="ca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an 17"/>
          <p:cNvSpPr/>
          <p:nvPr/>
        </p:nvSpPr>
        <p:spPr bwMode="auto">
          <a:xfrm>
            <a:off x="2540002" y="2024037"/>
            <a:ext cx="145143" cy="4384977"/>
          </a:xfrm>
          <a:prstGeom prst="ca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Can 21"/>
          <p:cNvSpPr/>
          <p:nvPr/>
        </p:nvSpPr>
        <p:spPr bwMode="auto">
          <a:xfrm>
            <a:off x="3906764" y="2024037"/>
            <a:ext cx="145143" cy="4384977"/>
          </a:xfrm>
          <a:prstGeom prst="ca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Can 23"/>
          <p:cNvSpPr/>
          <p:nvPr/>
        </p:nvSpPr>
        <p:spPr bwMode="auto">
          <a:xfrm>
            <a:off x="5273527" y="2024037"/>
            <a:ext cx="145143" cy="4384977"/>
          </a:xfrm>
          <a:prstGeom prst="ca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Can 24"/>
          <p:cNvSpPr/>
          <p:nvPr/>
        </p:nvSpPr>
        <p:spPr bwMode="auto">
          <a:xfrm>
            <a:off x="6640289" y="2024037"/>
            <a:ext cx="145143" cy="4384977"/>
          </a:xfrm>
          <a:prstGeom prst="ca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4847820" y="4622969"/>
            <a:ext cx="228600" cy="228600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Explosion 2 15"/>
          <p:cNvSpPr/>
          <p:nvPr/>
        </p:nvSpPr>
        <p:spPr bwMode="auto">
          <a:xfrm>
            <a:off x="4847820" y="4572027"/>
            <a:ext cx="261257" cy="354673"/>
          </a:xfrm>
          <a:prstGeom prst="irregularSeal2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88367">
            <a:off x="4293286" y="4275024"/>
            <a:ext cx="469673" cy="1378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17237">
            <a:off x="4184430" y="4078990"/>
            <a:ext cx="469673" cy="1378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17237">
            <a:off x="4129017" y="3847164"/>
            <a:ext cx="469673" cy="1378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7095">
            <a:off x="4020461" y="3666632"/>
            <a:ext cx="469673" cy="1378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1677">
            <a:off x="3928103" y="3401746"/>
            <a:ext cx="469673" cy="1378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8471">
            <a:off x="3937273" y="3090408"/>
            <a:ext cx="469673" cy="1378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17237">
            <a:off x="4755726" y="3874479"/>
            <a:ext cx="469673" cy="13788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17237">
            <a:off x="4700313" y="3642653"/>
            <a:ext cx="469673" cy="1378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1677">
            <a:off x="4874241" y="4174185"/>
            <a:ext cx="469673" cy="1378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88367">
            <a:off x="4633088" y="3401747"/>
            <a:ext cx="469673" cy="1378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93657">
            <a:off x="4564429" y="3062139"/>
            <a:ext cx="469673" cy="1378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865973">
            <a:off x="4281793" y="2867920"/>
            <a:ext cx="469673" cy="13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6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-0.3783 0.1675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4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00046 L 0.00121 0.2290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7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315E-6 2.05971E-7 L -0.04671 -0.19371 " pathEditMode="relative" rAng="0" ptsTypes="AA">
                                      <p:cBhvr>
                                        <p:cTn id="19" dur="6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-969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-0.05886 0.0354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17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34027 0.199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4" y="995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-0.04098 0.0229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113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-0.18281 0.02639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9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31215 -0.097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-488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596E-6 -4.9838E-6 L -0.17388 -0.10411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2" y="-520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18733 -0.07801 " pathEditMode="relative" rAng="0" ptsTypes="AA">
                                      <p:cBhvr>
                                        <p:cTn id="5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58" y="-39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03923 -0.01829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92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0.17448 0.01459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5" y="71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20087 -0.10903 " pathEditMode="relative" rAng="0" ptsTypes="AA">
                                      <p:cBhvr>
                                        <p:cTn id="6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-546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0.06857 -0.1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" y="-50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97047E-7 -2.57288E-6 L 0.00139 -0.11777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26" grpId="0" animBg="1"/>
      <p:bldP spid="26" grpId="1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SciBath</a:t>
            </a:r>
            <a:r>
              <a:rPr lang="en-US" dirty="0" smtClean="0"/>
              <a:t> Detector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3088" y="1981200"/>
            <a:ext cx="3922712" cy="40386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80 L open volume of mineral oil based liquid </a:t>
            </a:r>
            <a:r>
              <a:rPr lang="en-US" sz="2000" dirty="0" err="1" smtClean="0"/>
              <a:t>scintillator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/>
            <a:r>
              <a:rPr lang="en-US" sz="2000" dirty="0" smtClean="0"/>
              <a:t>Neutrons recoil off protons, create scintillation</a:t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/>
            <a:r>
              <a:rPr lang="en-US" sz="2000" dirty="0" smtClean="0"/>
              <a:t>768 wavelength shifting fibers readout</a:t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/>
            <a:r>
              <a:rPr lang="en-US" sz="2000" dirty="0" smtClean="0"/>
              <a:t>IU built custom digitizer: 12 bit, 20 MS / </a:t>
            </a:r>
            <a:r>
              <a:rPr lang="en-US" sz="2000" dirty="0" err="1" smtClean="0"/>
              <a:t>s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/>
            <a:endParaRPr lang="en-US" sz="2000" dirty="0" smtClean="0"/>
          </a:p>
        </p:txBody>
      </p:sp>
      <p:sp>
        <p:nvSpPr>
          <p:cNvPr id="23557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SATIF12 -- R.L. Cooper</a:t>
            </a:r>
            <a:endParaRPr lang="en-US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905000"/>
            <a:ext cx="3200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980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SciBath</a:t>
            </a:r>
            <a:r>
              <a:rPr lang="en-US" dirty="0" smtClean="0"/>
              <a:t> Detector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3088" y="1981200"/>
            <a:ext cx="3922712" cy="40386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80 L open volume of mineral oil based liquid </a:t>
            </a:r>
            <a:r>
              <a:rPr lang="en-US" sz="2000" dirty="0" err="1" smtClean="0"/>
              <a:t>scintillator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/>
            <a:r>
              <a:rPr lang="en-US" sz="2000" dirty="0" smtClean="0"/>
              <a:t>Neutrons recoil off protons, create scintillation</a:t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/>
            <a:r>
              <a:rPr lang="en-US" sz="2000" dirty="0" smtClean="0"/>
              <a:t>768 wavelength shifting fibers readout</a:t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/>
            <a:r>
              <a:rPr lang="en-US" sz="2000" dirty="0" smtClean="0"/>
              <a:t>IU built custom digitizer: 12 bit, 20 MS / </a:t>
            </a:r>
            <a:r>
              <a:rPr lang="en-US" sz="2000" dirty="0" err="1" smtClean="0"/>
              <a:t>s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/>
            <a:endParaRPr lang="en-US" sz="2000" dirty="0" smtClean="0"/>
          </a:p>
        </p:txBody>
      </p:sp>
      <p:sp>
        <p:nvSpPr>
          <p:cNvPr id="23557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SATIF12 -- R.L. Cooper</a:t>
            </a:r>
            <a:endParaRPr lang="en-US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1" descr="SB_with_labels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621" y="1587345"/>
            <a:ext cx="3292179" cy="442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6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Neutron Candidate Event</a:t>
            </a:r>
            <a:endParaRPr lang="en-US" dirty="0"/>
          </a:p>
        </p:txBody>
      </p:sp>
      <p:pic>
        <p:nvPicPr>
          <p:cNvPr id="13" name="Content Placeholder 12" descr="Beamn285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73" r="587"/>
          <a:stretch>
            <a:fillRect/>
          </a:stretch>
        </p:blipFill>
        <p:spPr>
          <a:xfrm>
            <a:off x="914400" y="1905000"/>
            <a:ext cx="7156450" cy="4569781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037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</a:t>
            </a:r>
            <a:r>
              <a:rPr lang="en-US" dirty="0" err="1" smtClean="0"/>
              <a:t>Muon</a:t>
            </a:r>
            <a:r>
              <a:rPr lang="en-US" dirty="0" smtClean="0"/>
              <a:t> Candidate Event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pic>
        <p:nvPicPr>
          <p:cNvPr id="7" name="Content Placeholder 6" descr="BGmu1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91" r="-631"/>
          <a:stretch>
            <a:fillRect/>
          </a:stretch>
        </p:blipFill>
        <p:spPr>
          <a:xfrm>
            <a:off x="825500" y="1905000"/>
            <a:ext cx="7332453" cy="4572000"/>
          </a:xfrm>
        </p:spPr>
      </p:pic>
    </p:spTree>
    <p:extLst>
      <p:ext uri="{BB962C8B-B14F-4D97-AF65-F5344CB8AC3E}">
        <p14:creationId xmlns:p14="http://schemas.microsoft.com/office/powerpoint/2010/main" val="67048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</a:t>
            </a:r>
            <a:r>
              <a:rPr lang="en-US" dirty="0" smtClean="0"/>
              <a:t> /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Particle Discrimination</a:t>
            </a:r>
            <a:endParaRPr lang="en-US" dirty="0"/>
          </a:p>
        </p:txBody>
      </p:sp>
      <p:pic>
        <p:nvPicPr>
          <p:cNvPr id="6" name="Content Placeholder 5" descr="ChiPvsChi_PE250-550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696" r="-17696"/>
          <a:stretch>
            <a:fillRect/>
          </a:stretch>
        </p:blipFill>
        <p:spPr/>
      </p:pic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26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Measurement Sites</a:t>
            </a:r>
            <a:endParaRPr lang="en-US" dirty="0"/>
          </a:p>
        </p:txBody>
      </p:sp>
      <p:pic>
        <p:nvPicPr>
          <p:cNvPr id="4" name="Content Placeholder 3" descr="FNAL_Map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457" r="-24457"/>
          <a:stretch>
            <a:fillRect/>
          </a:stretch>
        </p:blipFill>
        <p:spPr/>
      </p:pic>
      <p:cxnSp>
        <p:nvCxnSpPr>
          <p:cNvPr id="6" name="Straight Arrow Connector 5"/>
          <p:cNvCxnSpPr/>
          <p:nvPr/>
        </p:nvCxnSpPr>
        <p:spPr bwMode="auto">
          <a:xfrm rot="16200000" flipV="1">
            <a:off x="3016250" y="3479800"/>
            <a:ext cx="2952750" cy="132715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rot="16200000" flipV="1">
            <a:off x="2873375" y="4410075"/>
            <a:ext cx="2006600" cy="3175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3810849" y="2102568"/>
            <a:ext cx="1289050" cy="2921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MINOS Near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528565" y="5596533"/>
            <a:ext cx="1289050" cy="2921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NuMI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Target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476500" y="5613400"/>
            <a:ext cx="1289050" cy="2921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BNB Target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ular Callout 14"/>
          <p:cNvSpPr/>
          <p:nvPr/>
        </p:nvSpPr>
        <p:spPr bwMode="auto">
          <a:xfrm rot="5400000">
            <a:off x="5708509" y="2666027"/>
            <a:ext cx="3111931" cy="2596517"/>
          </a:xfrm>
          <a:prstGeom prst="wedgeRectCallout">
            <a:avLst>
              <a:gd name="adj1" fmla="val -45320"/>
              <a:gd name="adj2" fmla="val 125891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ular Callout 16"/>
          <p:cNvSpPr/>
          <p:nvPr/>
        </p:nvSpPr>
        <p:spPr bwMode="auto">
          <a:xfrm rot="16200000">
            <a:off x="-37380" y="2443148"/>
            <a:ext cx="3333415" cy="2755484"/>
          </a:xfrm>
          <a:prstGeom prst="wedgeRectCallout">
            <a:avLst>
              <a:gd name="adj1" fmla="val -48078"/>
              <a:gd name="adj2" fmla="val 7723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6" name="Picture 15" descr="IMG_025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468" y="2204624"/>
            <a:ext cx="2623697" cy="3230730"/>
          </a:xfrm>
          <a:prstGeom prst="rect">
            <a:avLst/>
          </a:prstGeom>
        </p:spPr>
      </p:pic>
      <p:pic>
        <p:nvPicPr>
          <p:cNvPr id="18" name="Picture 17" descr="IMG_076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787435" y="2757010"/>
            <a:ext cx="2978505" cy="245872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6629400" y="5137150"/>
            <a:ext cx="1289050" cy="2921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10/11 – 2/12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996950" y="5029200"/>
            <a:ext cx="1289050" cy="2921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0" dirty="0" smtClean="0">
                <a:solidFill>
                  <a:srgbClr val="0000FF"/>
                </a:solidFill>
              </a:rPr>
              <a:t>2/12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– </a:t>
            </a:r>
            <a:r>
              <a:rPr lang="en-US" sz="1400" b="1" i="0" dirty="0" smtClean="0">
                <a:solidFill>
                  <a:srgbClr val="0000FF"/>
                </a:solidFill>
              </a:rPr>
              <a:t>5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/12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060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mi12ej301scibath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811" y="1560285"/>
            <a:ext cx="3885989" cy="50292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MI-12 Neutron Background Run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Neutron flux ~20 </a:t>
            </a:r>
            <a:r>
              <a:rPr lang="en-US" sz="2000" dirty="0" err="1" smtClean="0"/>
              <a:t>m</a:t>
            </a:r>
            <a:r>
              <a:rPr lang="en-US" sz="2000" dirty="0" smtClean="0"/>
              <a:t> from target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In-line behind beam target (ground)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29 Feb. – 23 Apr.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4.9x10</a:t>
            </a:r>
            <a:r>
              <a:rPr lang="en-US" sz="2000" baseline="30000" dirty="0" smtClean="0"/>
              <a:t>19</a:t>
            </a:r>
            <a:r>
              <a:rPr lang="en-US" sz="2000" dirty="0" smtClean="0"/>
              <a:t> total protons on target (POT)</a:t>
            </a:r>
            <a:br>
              <a:rPr lang="en-US" sz="2000" dirty="0" smtClean="0"/>
            </a:br>
            <a:r>
              <a:rPr lang="en-US" sz="2000" dirty="0" smtClean="0"/>
              <a:t>(4.5x10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 per pulse)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5365448" y="4714971"/>
            <a:ext cx="274319" cy="374723"/>
            <a:chOff x="3813048" y="2092325"/>
            <a:chExt cx="1673352" cy="2285819"/>
          </a:xfrm>
        </p:grpSpPr>
        <p:cxnSp>
          <p:nvCxnSpPr>
            <p:cNvPr id="11" name="Straight Connector 10"/>
            <p:cNvCxnSpPr/>
            <p:nvPr/>
          </p:nvCxnSpPr>
          <p:spPr bwMode="auto">
            <a:xfrm rot="10800000">
              <a:off x="4689806" y="3611880"/>
              <a:ext cx="567995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Can 17"/>
            <p:cNvSpPr/>
            <p:nvPr/>
          </p:nvSpPr>
          <p:spPr bwMode="auto">
            <a:xfrm rot="5400000">
              <a:off x="4481195" y="4133416"/>
              <a:ext cx="313199" cy="176258"/>
            </a:xfrm>
            <a:prstGeom prst="can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Can 18"/>
            <p:cNvSpPr/>
            <p:nvPr/>
          </p:nvSpPr>
          <p:spPr bwMode="auto">
            <a:xfrm rot="5400000">
              <a:off x="3744577" y="4133416"/>
              <a:ext cx="313199" cy="176258"/>
            </a:xfrm>
            <a:prstGeom prst="can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Can 19"/>
            <p:cNvSpPr/>
            <p:nvPr/>
          </p:nvSpPr>
          <p:spPr bwMode="auto">
            <a:xfrm rot="5400000">
              <a:off x="4769231" y="3872747"/>
              <a:ext cx="313199" cy="176258"/>
            </a:xfrm>
            <a:prstGeom prst="can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Can 20"/>
            <p:cNvSpPr/>
            <p:nvPr/>
          </p:nvSpPr>
          <p:spPr bwMode="auto">
            <a:xfrm rot="5400000">
              <a:off x="4032613" y="3872747"/>
              <a:ext cx="313199" cy="176258"/>
            </a:xfrm>
            <a:prstGeom prst="can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813048" y="2092325"/>
              <a:ext cx="1673352" cy="2129220"/>
              <a:chOff x="3813048" y="2092325"/>
              <a:chExt cx="1673352" cy="2129220"/>
            </a:xfrm>
          </p:grpSpPr>
          <p:sp>
            <p:nvSpPr>
              <p:cNvPr id="15" name="Cube 14"/>
              <p:cNvSpPr/>
              <p:nvPr/>
            </p:nvSpPr>
            <p:spPr bwMode="auto">
              <a:xfrm>
                <a:off x="3813048" y="3005393"/>
                <a:ext cx="1216152" cy="1216152"/>
              </a:xfrm>
              <a:prstGeom prst="cub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6" name="Cube 15"/>
              <p:cNvSpPr/>
              <p:nvPr/>
            </p:nvSpPr>
            <p:spPr bwMode="auto">
              <a:xfrm>
                <a:off x="3813048" y="2092325"/>
                <a:ext cx="1216152" cy="1216152"/>
              </a:xfrm>
              <a:prstGeom prst="cube">
                <a:avLst/>
              </a:prstGeom>
              <a:solidFill>
                <a:schemeClr val="tx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7" name="Cube 16"/>
              <p:cNvSpPr/>
              <p:nvPr/>
            </p:nvSpPr>
            <p:spPr bwMode="auto">
              <a:xfrm>
                <a:off x="4725924" y="3200400"/>
                <a:ext cx="760476" cy="760476"/>
              </a:xfrm>
              <a:prstGeom prst="cube">
                <a:avLst>
                  <a:gd name="adj" fmla="val 40756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5327973" y="2128610"/>
            <a:ext cx="274319" cy="374723"/>
            <a:chOff x="3813048" y="2092325"/>
            <a:chExt cx="1673352" cy="2285819"/>
          </a:xfrm>
        </p:grpSpPr>
        <p:cxnSp>
          <p:nvCxnSpPr>
            <p:cNvPr id="26" name="Straight Connector 25"/>
            <p:cNvCxnSpPr/>
            <p:nvPr/>
          </p:nvCxnSpPr>
          <p:spPr bwMode="auto">
            <a:xfrm rot="10800000">
              <a:off x="4689806" y="3611880"/>
              <a:ext cx="567995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Can 26"/>
            <p:cNvSpPr/>
            <p:nvPr/>
          </p:nvSpPr>
          <p:spPr bwMode="auto">
            <a:xfrm rot="5400000">
              <a:off x="4481195" y="4133416"/>
              <a:ext cx="313199" cy="176258"/>
            </a:xfrm>
            <a:prstGeom prst="can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" name="Can 27"/>
            <p:cNvSpPr/>
            <p:nvPr/>
          </p:nvSpPr>
          <p:spPr bwMode="auto">
            <a:xfrm rot="5400000">
              <a:off x="3744577" y="4133416"/>
              <a:ext cx="313199" cy="176258"/>
            </a:xfrm>
            <a:prstGeom prst="can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Can 28"/>
            <p:cNvSpPr/>
            <p:nvPr/>
          </p:nvSpPr>
          <p:spPr bwMode="auto">
            <a:xfrm rot="5400000">
              <a:off x="4769231" y="3872747"/>
              <a:ext cx="313199" cy="176258"/>
            </a:xfrm>
            <a:prstGeom prst="can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Can 29"/>
            <p:cNvSpPr/>
            <p:nvPr/>
          </p:nvSpPr>
          <p:spPr bwMode="auto">
            <a:xfrm rot="5400000">
              <a:off x="4032613" y="3872747"/>
              <a:ext cx="313199" cy="176258"/>
            </a:xfrm>
            <a:prstGeom prst="can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813048" y="2092325"/>
              <a:ext cx="1673352" cy="2129220"/>
              <a:chOff x="3813048" y="2092325"/>
              <a:chExt cx="1673352" cy="2129220"/>
            </a:xfrm>
          </p:grpSpPr>
          <p:sp>
            <p:nvSpPr>
              <p:cNvPr id="32" name="Cube 31"/>
              <p:cNvSpPr/>
              <p:nvPr/>
            </p:nvSpPr>
            <p:spPr bwMode="auto">
              <a:xfrm>
                <a:off x="3813048" y="3005393"/>
                <a:ext cx="1216152" cy="1216152"/>
              </a:xfrm>
              <a:prstGeom prst="cub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" name="Cube 32"/>
              <p:cNvSpPr/>
              <p:nvPr/>
            </p:nvSpPr>
            <p:spPr bwMode="auto">
              <a:xfrm>
                <a:off x="3813048" y="2092325"/>
                <a:ext cx="1216152" cy="1216152"/>
              </a:xfrm>
              <a:prstGeom prst="cube">
                <a:avLst/>
              </a:prstGeom>
              <a:solidFill>
                <a:schemeClr val="tx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" name="Cube 33"/>
              <p:cNvSpPr/>
              <p:nvPr/>
            </p:nvSpPr>
            <p:spPr bwMode="auto">
              <a:xfrm>
                <a:off x="4725924" y="3200400"/>
                <a:ext cx="760476" cy="760476"/>
              </a:xfrm>
              <a:prstGeom prst="cube">
                <a:avLst>
                  <a:gd name="adj" fmla="val 40756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5243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Dist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17" t="6619"/>
          <a:stretch/>
        </p:blipFill>
        <p:spPr>
          <a:xfrm rot="5400000">
            <a:off x="4307774" y="1169069"/>
            <a:ext cx="3900715" cy="569915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MI-12 Beam Time Per PE “Group”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2399" y="1981200"/>
            <a:ext cx="3306839" cy="4038600"/>
          </a:xfrm>
        </p:spPr>
        <p:txBody>
          <a:bodyPr/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HIGH PE </a:t>
            </a:r>
            <a:r>
              <a:rPr lang="en-US" sz="1800" dirty="0" smtClean="0"/>
              <a:t>group (proxy for high energy) is consistent with beam time structure</a:t>
            </a:r>
          </a:p>
          <a:p>
            <a:endParaRPr lang="en-US" sz="1800" dirty="0"/>
          </a:p>
          <a:p>
            <a:r>
              <a:rPr lang="en-US" sz="1800" b="1" dirty="0" smtClean="0">
                <a:solidFill>
                  <a:srgbClr val="FF0000"/>
                </a:solidFill>
              </a:rPr>
              <a:t>MEDIUM PE </a:t>
            </a:r>
            <a:r>
              <a:rPr lang="en-US" sz="1800" dirty="0" smtClean="0"/>
              <a:t>group has a few </a:t>
            </a:r>
            <a:r>
              <a:rPr lang="en-US" sz="1800" dirty="0" err="1" smtClean="0">
                <a:latin typeface="Symbol" charset="2"/>
                <a:cs typeface="Symbol" charset="2"/>
              </a:rPr>
              <a:t>m</a:t>
            </a:r>
            <a:r>
              <a:rPr lang="en-US" sz="1800" dirty="0" err="1" smtClean="0"/>
              <a:t>s</a:t>
            </a:r>
            <a:r>
              <a:rPr lang="en-US" sz="1800" dirty="0" smtClean="0"/>
              <a:t> excess – consistent with slower neutrons and moderation in shield </a:t>
            </a:r>
          </a:p>
          <a:p>
            <a:endParaRPr lang="en-US" sz="1800" dirty="0"/>
          </a:p>
          <a:p>
            <a:r>
              <a:rPr lang="en-US" sz="1800" b="1" dirty="0" smtClean="0"/>
              <a:t>LOWEST PE </a:t>
            </a:r>
            <a:r>
              <a:rPr lang="en-US" sz="1800" dirty="0" smtClean="0"/>
              <a:t>group has significant excess – 200 </a:t>
            </a:r>
            <a:r>
              <a:rPr lang="en-US" sz="1800" dirty="0" err="1" smtClean="0">
                <a:latin typeface="Symbol" charset="2"/>
                <a:cs typeface="Symbol" charset="2"/>
              </a:rPr>
              <a:t>m</a:t>
            </a:r>
            <a:r>
              <a:rPr lang="en-US" sz="1800" dirty="0" err="1" smtClean="0"/>
              <a:t>s</a:t>
            </a:r>
            <a:r>
              <a:rPr lang="en-US" sz="1800" dirty="0" smtClean="0"/>
              <a:t> lifetime from </a:t>
            </a:r>
            <a:r>
              <a:rPr lang="en-US" sz="1800" i="1" dirty="0" smtClean="0"/>
              <a:t>n</a:t>
            </a:r>
            <a:r>
              <a:rPr lang="en-US" sz="1800" dirty="0" smtClean="0"/>
              <a:t>(</a:t>
            </a:r>
            <a:r>
              <a:rPr lang="en-US" sz="1800" i="1" dirty="0" smtClean="0"/>
              <a:t>p</a:t>
            </a:r>
            <a:r>
              <a:rPr lang="en-US" sz="1800" dirty="0" smtClean="0"/>
              <a:t>, </a:t>
            </a:r>
            <a:r>
              <a:rPr lang="en-US" sz="1800" i="1" dirty="0" smtClean="0"/>
              <a:t>d</a:t>
            </a:r>
            <a:r>
              <a:rPr lang="en-US" sz="1800" dirty="0" smtClean="0"/>
              <a:t>)</a:t>
            </a:r>
            <a:r>
              <a:rPr lang="en-US" sz="1800" dirty="0" smtClean="0">
                <a:latin typeface="Symbol" charset="2"/>
                <a:cs typeface="Symbol" charset="2"/>
              </a:rPr>
              <a:t>g</a:t>
            </a:r>
            <a:r>
              <a:rPr lang="en-US" sz="1800" dirty="0" smtClean="0"/>
              <a:t> neutron capture reaction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3266444" y="3719444"/>
            <a:ext cx="3503496" cy="892131"/>
            <a:chOff x="1697459" y="2680780"/>
            <a:chExt cx="3503496" cy="892131"/>
          </a:xfrm>
        </p:grpSpPr>
        <p:cxnSp>
          <p:nvCxnSpPr>
            <p:cNvPr id="17" name="Straight Connector 16"/>
            <p:cNvCxnSpPr/>
            <p:nvPr/>
          </p:nvCxnSpPr>
          <p:spPr bwMode="auto">
            <a:xfrm flipH="1">
              <a:off x="1697459" y="2909380"/>
              <a:ext cx="3503496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rot="10800000">
              <a:off x="1721650" y="3342722"/>
              <a:ext cx="929640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1791188" y="2680780"/>
              <a:ext cx="0" cy="228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rot="5400000" flipH="1" flipV="1">
              <a:off x="1673097" y="3457817"/>
              <a:ext cx="228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4810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BNB Neutron Energy Spectrum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967970"/>
            <a:ext cx="3782167" cy="4038600"/>
          </a:xfrm>
        </p:spPr>
        <p:txBody>
          <a:bodyPr/>
          <a:lstStyle/>
          <a:p>
            <a:r>
              <a:rPr lang="en-US" sz="2000" i="1" dirty="0" smtClean="0"/>
              <a:t>E</a:t>
            </a:r>
            <a:r>
              <a:rPr lang="en-US" sz="2000" i="1" baseline="-25000" dirty="0" smtClean="0"/>
              <a:t>n</a:t>
            </a:r>
            <a:r>
              <a:rPr lang="en-US" sz="2000" dirty="0" smtClean="0"/>
              <a:t> unfolded from </a:t>
            </a:r>
            <a:r>
              <a:rPr lang="en-US" sz="2000" dirty="0" err="1" smtClean="0"/>
              <a:t>PEs</a:t>
            </a:r>
            <a:r>
              <a:rPr lang="en-US" sz="2000" dirty="0" smtClean="0"/>
              <a:t> using fit and MC response function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Soft threshold at 10 </a:t>
            </a:r>
            <a:r>
              <a:rPr lang="en-US" sz="2000" dirty="0" err="1" smtClean="0"/>
              <a:t>MeV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2.44 ± 0.34 pulse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i="1" dirty="0" smtClean="0"/>
              <a:t>E</a:t>
            </a:r>
            <a:r>
              <a:rPr lang="en-US" sz="2000" i="1" baseline="-25000" dirty="0" smtClean="0"/>
              <a:t>n</a:t>
            </a:r>
            <a:r>
              <a:rPr lang="en-US" sz="2000" dirty="0" smtClean="0"/>
              <a:t> &gt; 40 </a:t>
            </a:r>
            <a:r>
              <a:rPr lang="en-US" sz="2000" dirty="0" err="1" smtClean="0"/>
              <a:t>MeV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Fit loses sensitivity above 200 </a:t>
            </a:r>
            <a:r>
              <a:rPr lang="en-US" sz="2000" dirty="0" err="1" smtClean="0"/>
              <a:t>MeV</a:t>
            </a:r>
            <a:r>
              <a:rPr lang="en-US" sz="2000" dirty="0" smtClean="0"/>
              <a:t>; fit truncated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Neutron spectrum</a:t>
            </a:r>
            <a:br>
              <a:rPr lang="en-US" sz="2000" dirty="0" smtClean="0"/>
            </a:br>
            <a:r>
              <a:rPr lang="en-US" sz="2000" dirty="0" smtClean="0"/>
              <a:t>20 </a:t>
            </a:r>
            <a:r>
              <a:rPr lang="en-US" sz="2000" dirty="0" err="1" smtClean="0"/>
              <a:t>m</a:t>
            </a:r>
            <a:r>
              <a:rPr lang="en-US" sz="2000" dirty="0" smtClean="0"/>
              <a:t> from BNB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 bwMode="auto">
          <a:xfrm>
            <a:off x="5105400" y="1981200"/>
            <a:ext cx="3276600" cy="381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i="0" kern="0" dirty="0" smtClean="0"/>
              <a:t>Raw PE Spectrum In-Beam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 descr="PEspectrum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09" r="5556"/>
          <a:stretch/>
        </p:blipFill>
        <p:spPr>
          <a:xfrm>
            <a:off x="3983243" y="2467429"/>
            <a:ext cx="5139913" cy="364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86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LArXS.pdf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7" b="-216"/>
          <a:stretch>
            <a:fillRect/>
          </a:stretch>
        </p:blipFill>
        <p:spPr>
          <a:xfrm>
            <a:off x="4184785" y="2359223"/>
            <a:ext cx="4883015" cy="3720570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 for CENNS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09600" y="1967969"/>
            <a:ext cx="3984968" cy="4258085"/>
          </a:xfrm>
        </p:spPr>
        <p:txBody>
          <a:bodyPr>
            <a:normAutofit fontScale="85000" lnSpcReduction="10000"/>
          </a:bodyPr>
          <a:lstStyle/>
          <a:p>
            <a:r>
              <a:rPr lang="en-US" sz="2000" b="1" dirty="0" smtClean="0"/>
              <a:t>Never seen – despite dominant cross section</a:t>
            </a:r>
          </a:p>
          <a:p>
            <a:endParaRPr lang="en-US" sz="2000" dirty="0" smtClean="0"/>
          </a:p>
          <a:p>
            <a:r>
              <a:rPr lang="en-US" sz="2000" dirty="0" smtClean="0"/>
              <a:t>Non-standard interactions</a:t>
            </a:r>
          </a:p>
          <a:p>
            <a:endParaRPr lang="en-US" sz="2000" dirty="0"/>
          </a:p>
          <a:p>
            <a:r>
              <a:rPr lang="en-US" sz="2000" dirty="0" smtClean="0"/>
              <a:t>Supernova neutrinos </a:t>
            </a:r>
          </a:p>
          <a:p>
            <a:endParaRPr lang="en-US" sz="2000" dirty="0"/>
          </a:p>
          <a:p>
            <a:r>
              <a:rPr lang="en-US" sz="2000" dirty="0" smtClean="0"/>
              <a:t>Form factors</a:t>
            </a:r>
          </a:p>
          <a:p>
            <a:endParaRPr lang="en-US" sz="2000" dirty="0"/>
          </a:p>
          <a:p>
            <a:r>
              <a:rPr lang="en-US" sz="2000" dirty="0"/>
              <a:t>SM tests: measure sin</a:t>
            </a:r>
            <a:r>
              <a:rPr lang="en-US" sz="2000" baseline="30000" dirty="0"/>
              <a:t>2</a:t>
            </a:r>
            <a:r>
              <a:rPr lang="en-US" sz="2000" i="1" dirty="0">
                <a:latin typeface="Symbol" charset="2"/>
                <a:cs typeface="Symbol" charset="2"/>
              </a:rPr>
              <a:t>q</a:t>
            </a:r>
            <a:r>
              <a:rPr lang="en-US" sz="2000" i="1" baseline="-25000" dirty="0"/>
              <a:t>W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Reactor monitoring</a:t>
            </a:r>
          </a:p>
          <a:p>
            <a:endParaRPr lang="en-US" sz="2000" dirty="0"/>
          </a:p>
          <a:p>
            <a:r>
              <a:rPr lang="en-US" sz="2000" dirty="0" smtClean="0"/>
              <a:t>Irreducible dark matter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4495800" y="1981200"/>
            <a:ext cx="4349614" cy="381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i="0" dirty="0" smtClean="0"/>
              <a:t>Neutrino Cross Sections vs. Energy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6600" y="2892623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dirty="0" smtClean="0"/>
              <a:t>Coherent</a:t>
            </a:r>
            <a:endParaRPr lang="en-US" sz="1600" b="1" i="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248401" y="3654623"/>
            <a:ext cx="2133599" cy="609600"/>
            <a:chOff x="6248401" y="3505200"/>
            <a:chExt cx="2133599" cy="609600"/>
          </a:xfrm>
        </p:grpSpPr>
        <p:sp>
          <p:nvSpPr>
            <p:cNvPr id="13" name="Left Brace 12"/>
            <p:cNvSpPr/>
            <p:nvPr/>
          </p:nvSpPr>
          <p:spPr bwMode="auto">
            <a:xfrm rot="10800000">
              <a:off x="6248401" y="3505200"/>
              <a:ext cx="304799" cy="609600"/>
            </a:xfrm>
            <a:prstGeom prst="lef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5" name="Straight Connector 14"/>
            <p:cNvCxnSpPr>
              <a:stCxn id="13" idx="1"/>
              <a:endCxn id="16" idx="1"/>
            </p:cNvCxnSpPr>
            <p:nvPr/>
          </p:nvCxnSpPr>
          <p:spPr bwMode="auto">
            <a:xfrm>
              <a:off x="6553200" y="3810000"/>
              <a:ext cx="838200" cy="9307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7391400" y="3733800"/>
              <a:ext cx="990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0" baseline="30000" dirty="0" smtClean="0"/>
                <a:t>40</a:t>
              </a:r>
              <a:r>
                <a:rPr lang="en-US" sz="1600" i="0" dirty="0" smtClean="0"/>
                <a:t>Ar</a:t>
              </a:r>
              <a:endParaRPr lang="en-US" sz="1600" b="1" i="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400798" y="4797623"/>
            <a:ext cx="2133602" cy="753308"/>
            <a:chOff x="6248398" y="3657600"/>
            <a:chExt cx="2133602" cy="753308"/>
          </a:xfrm>
        </p:grpSpPr>
        <p:sp>
          <p:nvSpPr>
            <p:cNvPr id="19" name="Left Brace 18"/>
            <p:cNvSpPr/>
            <p:nvPr/>
          </p:nvSpPr>
          <p:spPr bwMode="auto">
            <a:xfrm rot="10800000">
              <a:off x="6248398" y="3657600"/>
              <a:ext cx="304799" cy="457200"/>
            </a:xfrm>
            <a:prstGeom prst="lef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0" name="Straight Connector 19"/>
            <p:cNvCxnSpPr>
              <a:stCxn id="19" idx="1"/>
              <a:endCxn id="21" idx="1"/>
            </p:cNvCxnSpPr>
            <p:nvPr/>
          </p:nvCxnSpPr>
          <p:spPr bwMode="auto">
            <a:xfrm>
              <a:off x="6553197" y="3886200"/>
              <a:ext cx="685803" cy="35543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7239000" y="4072354"/>
              <a:ext cx="1143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0" dirty="0" smtClean="0"/>
                <a:t>electrons</a:t>
              </a:r>
              <a:endParaRPr lang="en-US" sz="1600" b="1" i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43125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BNB Neutron Energy Spectrum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967970"/>
            <a:ext cx="3782167" cy="4038600"/>
          </a:xfrm>
        </p:spPr>
        <p:txBody>
          <a:bodyPr/>
          <a:lstStyle/>
          <a:p>
            <a:r>
              <a:rPr lang="en-US" sz="2000" i="1" dirty="0" smtClean="0"/>
              <a:t>E</a:t>
            </a:r>
            <a:r>
              <a:rPr lang="en-US" sz="2000" i="1" baseline="-25000" dirty="0" smtClean="0"/>
              <a:t>n</a:t>
            </a:r>
            <a:r>
              <a:rPr lang="en-US" sz="2000" dirty="0" smtClean="0"/>
              <a:t> unfolded from </a:t>
            </a:r>
            <a:r>
              <a:rPr lang="en-US" sz="2000" dirty="0" err="1" smtClean="0"/>
              <a:t>PEs</a:t>
            </a:r>
            <a:r>
              <a:rPr lang="en-US" sz="2000" dirty="0" smtClean="0"/>
              <a:t> using fit and MC response function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Soft threshold at 10 </a:t>
            </a:r>
            <a:r>
              <a:rPr lang="en-US" sz="2000" dirty="0" err="1" smtClean="0"/>
              <a:t>MeV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2.44 ± 0.34 pulse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i="1" dirty="0" smtClean="0"/>
              <a:t>E</a:t>
            </a:r>
            <a:r>
              <a:rPr lang="en-US" sz="2000" i="1" baseline="-25000" dirty="0" smtClean="0"/>
              <a:t>n</a:t>
            </a:r>
            <a:r>
              <a:rPr lang="en-US" sz="2000" dirty="0" smtClean="0"/>
              <a:t> &gt; 40 </a:t>
            </a:r>
            <a:r>
              <a:rPr lang="en-US" sz="2000" dirty="0" err="1" smtClean="0"/>
              <a:t>MeV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Fit loses sensitivity above 200 </a:t>
            </a:r>
            <a:r>
              <a:rPr lang="en-US" sz="2000" dirty="0" err="1" smtClean="0"/>
              <a:t>MeV</a:t>
            </a:r>
            <a:r>
              <a:rPr lang="en-US" sz="2000" dirty="0" smtClean="0"/>
              <a:t>; fit truncated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Neutron spectrum</a:t>
            </a:r>
            <a:br>
              <a:rPr lang="en-US" sz="2000" dirty="0" smtClean="0"/>
            </a:br>
            <a:r>
              <a:rPr lang="en-US" sz="2000" dirty="0" smtClean="0"/>
              <a:t>20 </a:t>
            </a:r>
            <a:r>
              <a:rPr lang="en-US" sz="2000" dirty="0" err="1" smtClean="0"/>
              <a:t>m</a:t>
            </a:r>
            <a:r>
              <a:rPr lang="en-US" sz="2000" dirty="0" smtClean="0"/>
              <a:t> from BNB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457201" y="5590773"/>
            <a:ext cx="3048000" cy="657627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876800" y="1981200"/>
            <a:ext cx="4191000" cy="381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i="0" kern="0" dirty="0" smtClean="0"/>
              <a:t>Unfolded Neutron Energy Spectrum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2590800"/>
            <a:ext cx="1771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Stat and </a:t>
            </a:r>
            <a:r>
              <a:rPr lang="en-US" sz="1400" i="0" dirty="0" err="1" smtClean="0"/>
              <a:t>Syst</a:t>
            </a:r>
            <a:r>
              <a:rPr lang="en-US" sz="1400" i="0" dirty="0" smtClean="0"/>
              <a:t> errors</a:t>
            </a:r>
            <a:endParaRPr lang="en-US" sz="1400" b="1" i="0" dirty="0"/>
          </a:p>
        </p:txBody>
      </p:sp>
      <p:pic>
        <p:nvPicPr>
          <p:cNvPr id="4" name="Picture 3" descr="En_CENNS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31"/>
          <a:stretch/>
        </p:blipFill>
        <p:spPr>
          <a:xfrm>
            <a:off x="4243450" y="2362200"/>
            <a:ext cx="4824350" cy="421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5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eamDi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86452" y="1682602"/>
            <a:ext cx="3839029" cy="4987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 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8833" y="1967970"/>
            <a:ext cx="3934567" cy="4038600"/>
          </a:xfrm>
        </p:spPr>
        <p:txBody>
          <a:bodyPr/>
          <a:lstStyle/>
          <a:p>
            <a:r>
              <a:rPr lang="en-US" sz="2000" dirty="0" smtClean="0"/>
              <a:t>High PE protons will be track-like; can be imaged</a:t>
            </a:r>
          </a:p>
          <a:p>
            <a:endParaRPr lang="en-US" sz="2000" dirty="0" smtClean="0"/>
          </a:p>
          <a:p>
            <a:r>
              <a:rPr lang="en-US" sz="2000" dirty="0" smtClean="0"/>
              <a:t>Principle component analysis yields eigenvector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Back-projecting direction spectrum tends to point upstream of target ?!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Tracking validated with cosmic rays and </a:t>
            </a:r>
            <a:r>
              <a:rPr lang="en-US" sz="2000" dirty="0" err="1" smtClean="0"/>
              <a:t>NuMI</a:t>
            </a:r>
            <a:r>
              <a:rPr lang="en-US" sz="2000" dirty="0" smtClean="0"/>
              <a:t> beam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4648200" y="2057400"/>
            <a:ext cx="4160583" cy="381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i="0" kern="0" dirty="0" smtClean="0"/>
              <a:t>High-PE, Proton Direction Spectrum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0303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 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8833" y="1967970"/>
            <a:ext cx="3934567" cy="4038600"/>
          </a:xfrm>
        </p:spPr>
        <p:txBody>
          <a:bodyPr/>
          <a:lstStyle/>
          <a:p>
            <a:r>
              <a:rPr lang="en-US" sz="2000" dirty="0" smtClean="0"/>
              <a:t>High PE protons will be track-like; can be imaged</a:t>
            </a:r>
          </a:p>
          <a:p>
            <a:endParaRPr lang="en-US" sz="2000" dirty="0" smtClean="0"/>
          </a:p>
          <a:p>
            <a:r>
              <a:rPr lang="en-US" sz="2000" dirty="0" smtClean="0"/>
              <a:t>Principle component analysis yields eigenvector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Back-projecting direction spectrum tends to point upstream of target ?!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Tracking validated with cosmic rays and </a:t>
            </a:r>
            <a:r>
              <a:rPr lang="en-US" sz="2000" dirty="0" err="1" smtClean="0"/>
              <a:t>NuMI</a:t>
            </a:r>
            <a:r>
              <a:rPr lang="en-US" sz="2000" dirty="0" smtClean="0"/>
              <a:t> beam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pic>
        <p:nvPicPr>
          <p:cNvPr id="10" name="Content Placeholder 8" descr="MI-12layout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550" b="-15550"/>
          <a:stretch>
            <a:fillRect/>
          </a:stretch>
        </p:blipFill>
        <p:spPr bwMode="auto">
          <a:xfrm>
            <a:off x="5105400" y="2286000"/>
            <a:ext cx="3900301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4689806" y="1967970"/>
            <a:ext cx="3944607" cy="164549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724400" y="3200400"/>
            <a:ext cx="274319" cy="374723"/>
            <a:chOff x="3813048" y="2092325"/>
            <a:chExt cx="1673352" cy="2285819"/>
          </a:xfrm>
        </p:grpSpPr>
        <p:cxnSp>
          <p:nvCxnSpPr>
            <p:cNvPr id="13" name="Straight Connector 12"/>
            <p:cNvCxnSpPr/>
            <p:nvPr/>
          </p:nvCxnSpPr>
          <p:spPr bwMode="auto">
            <a:xfrm rot="10800000">
              <a:off x="4689806" y="3611880"/>
              <a:ext cx="567995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Can 13"/>
            <p:cNvSpPr/>
            <p:nvPr/>
          </p:nvSpPr>
          <p:spPr bwMode="auto">
            <a:xfrm rot="5400000">
              <a:off x="4481195" y="4133416"/>
              <a:ext cx="313199" cy="176258"/>
            </a:xfrm>
            <a:prstGeom prst="can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Can 14"/>
            <p:cNvSpPr/>
            <p:nvPr/>
          </p:nvSpPr>
          <p:spPr bwMode="auto">
            <a:xfrm rot="5400000">
              <a:off x="3744577" y="4133416"/>
              <a:ext cx="313199" cy="176258"/>
            </a:xfrm>
            <a:prstGeom prst="can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Can 15"/>
            <p:cNvSpPr/>
            <p:nvPr/>
          </p:nvSpPr>
          <p:spPr bwMode="auto">
            <a:xfrm rot="5400000">
              <a:off x="4769231" y="3872747"/>
              <a:ext cx="313199" cy="176258"/>
            </a:xfrm>
            <a:prstGeom prst="can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Can 16"/>
            <p:cNvSpPr/>
            <p:nvPr/>
          </p:nvSpPr>
          <p:spPr bwMode="auto">
            <a:xfrm rot="5400000">
              <a:off x="4032613" y="3872747"/>
              <a:ext cx="313199" cy="176258"/>
            </a:xfrm>
            <a:prstGeom prst="can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18" name="Group 21"/>
            <p:cNvGrpSpPr/>
            <p:nvPr/>
          </p:nvGrpSpPr>
          <p:grpSpPr>
            <a:xfrm>
              <a:off x="3813048" y="2092325"/>
              <a:ext cx="1673352" cy="2129220"/>
              <a:chOff x="3813048" y="2092325"/>
              <a:chExt cx="1673352" cy="2129220"/>
            </a:xfrm>
          </p:grpSpPr>
          <p:sp>
            <p:nvSpPr>
              <p:cNvPr id="19" name="Cube 18"/>
              <p:cNvSpPr/>
              <p:nvPr/>
            </p:nvSpPr>
            <p:spPr bwMode="auto">
              <a:xfrm>
                <a:off x="3813048" y="3005393"/>
                <a:ext cx="1216152" cy="1216152"/>
              </a:xfrm>
              <a:prstGeom prst="cub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0" name="Cube 19"/>
              <p:cNvSpPr/>
              <p:nvPr/>
            </p:nvSpPr>
            <p:spPr bwMode="auto">
              <a:xfrm>
                <a:off x="3813048" y="2092325"/>
                <a:ext cx="1216152" cy="1216152"/>
              </a:xfrm>
              <a:prstGeom prst="cube">
                <a:avLst/>
              </a:prstGeom>
              <a:solidFill>
                <a:schemeClr val="tx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" name="Cube 20"/>
              <p:cNvSpPr/>
              <p:nvPr/>
            </p:nvSpPr>
            <p:spPr bwMode="auto">
              <a:xfrm>
                <a:off x="4725924" y="3200400"/>
                <a:ext cx="760476" cy="760476"/>
              </a:xfrm>
              <a:prstGeom prst="cube">
                <a:avLst>
                  <a:gd name="adj" fmla="val 40756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24" name="Down Arrow 23"/>
          <p:cNvSpPr/>
          <p:nvPr/>
        </p:nvSpPr>
        <p:spPr bwMode="auto">
          <a:xfrm rot="19657510">
            <a:off x="5191275" y="3457783"/>
            <a:ext cx="484632" cy="1315289"/>
          </a:xfrm>
          <a:prstGeom prst="downArrow">
            <a:avLst/>
          </a:prstGeom>
          <a:solidFill>
            <a:srgbClr val="00DD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8440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House the </a:t>
            </a:r>
            <a:r>
              <a:rPr lang="en-US" sz="2000" dirty="0" err="1" smtClean="0"/>
              <a:t>SciBath</a:t>
            </a:r>
            <a:r>
              <a:rPr lang="en-US" sz="2000" dirty="0" smtClean="0"/>
              <a:t> detector to test shield configuration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smtClean="0"/>
              <a:t>Many standard concrete shielding blocks at FNAL</a:t>
            </a:r>
          </a:p>
          <a:p>
            <a:endParaRPr lang="en-US" sz="2000" dirty="0"/>
          </a:p>
          <a:p>
            <a:r>
              <a:rPr lang="en-US" sz="2000" dirty="0" smtClean="0"/>
              <a:t>Typical size (1.5’ x 3’ x 5’)</a:t>
            </a:r>
          </a:p>
          <a:p>
            <a:endParaRPr lang="en-US" sz="2000" dirty="0"/>
          </a:p>
          <a:p>
            <a:r>
              <a:rPr lang="en-US" sz="2000" dirty="0" smtClean="0"/>
              <a:t>Return this Fall</a:t>
            </a:r>
            <a:br>
              <a:rPr lang="en-US" sz="2000" dirty="0" smtClean="0"/>
            </a:br>
            <a:r>
              <a:rPr lang="en-US" sz="2000" dirty="0" smtClean="0"/>
              <a:t>to measure more</a:t>
            </a:r>
            <a:br>
              <a:rPr lang="en-US" sz="2000" dirty="0" smtClean="0"/>
            </a:br>
            <a:r>
              <a:rPr lang="en-US" sz="2000" dirty="0" smtClean="0"/>
              <a:t>neutrons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703641"/>
            <a:ext cx="3439182" cy="15211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272" y="1143000"/>
            <a:ext cx="4145190" cy="2819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540" y="4091218"/>
            <a:ext cx="2146300" cy="21336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14" name="Rectangle 13"/>
          <p:cNvSpPr/>
          <p:nvPr/>
        </p:nvSpPr>
        <p:spPr bwMode="auto">
          <a:xfrm>
            <a:off x="7239000" y="2782890"/>
            <a:ext cx="914400" cy="9144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6" name="Straight Connector 15"/>
          <p:cNvCxnSpPr>
            <a:stCxn id="14" idx="1"/>
          </p:cNvCxnSpPr>
          <p:nvPr/>
        </p:nvCxnSpPr>
        <p:spPr bwMode="auto">
          <a:xfrm flipH="1">
            <a:off x="6663540" y="3240090"/>
            <a:ext cx="575460" cy="89081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8153400" y="3200400"/>
            <a:ext cx="656440" cy="89081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12416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094361"/>
            <a:ext cx="3810000" cy="5382639"/>
          </a:xfrm>
          <a:prstGeom prst="rect">
            <a:avLst/>
          </a:prstGeom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CENNS-10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3088" y="1981200"/>
            <a:ext cx="3922712" cy="4038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b="1" dirty="0" smtClean="0"/>
              <a:t>Goals</a:t>
            </a:r>
          </a:p>
          <a:p>
            <a:pPr marL="400050" eaLnBrk="1" hangingPunct="1">
              <a:buFont typeface="Arial"/>
              <a:buChar char="•"/>
            </a:pPr>
            <a:r>
              <a:rPr lang="en-US" sz="2000" dirty="0" smtClean="0"/>
              <a:t>Neutron background study</a:t>
            </a:r>
          </a:p>
          <a:p>
            <a:pPr marL="400050" eaLnBrk="1" hangingPunct="1">
              <a:buFont typeface="Arial"/>
              <a:buChar char="•"/>
            </a:pPr>
            <a:r>
              <a:rPr lang="en-US" sz="2000" dirty="0"/>
              <a:t>Demonstrate detector </a:t>
            </a:r>
            <a:r>
              <a:rPr lang="en-US" sz="2000" dirty="0" smtClean="0"/>
              <a:t>performance</a:t>
            </a:r>
          </a:p>
          <a:p>
            <a:pPr marL="400050" eaLnBrk="1" hangingPunct="1">
              <a:buFont typeface="Arial"/>
              <a:buChar char="•"/>
            </a:pPr>
            <a:r>
              <a:rPr lang="en-US" sz="2000" dirty="0" smtClean="0"/>
              <a:t>Light </a:t>
            </a:r>
            <a:r>
              <a:rPr lang="en-US" sz="2000" dirty="0"/>
              <a:t>collection R&amp;D</a:t>
            </a:r>
            <a:br>
              <a:rPr lang="en-US" sz="2000" dirty="0"/>
            </a:br>
            <a:r>
              <a:rPr lang="en-US" sz="2000" dirty="0"/>
              <a:t>(energy threshold study</a:t>
            </a:r>
            <a:r>
              <a:rPr lang="en-US" sz="2000" dirty="0" smtClean="0"/>
              <a:t>)</a:t>
            </a:r>
          </a:p>
          <a:p>
            <a:pPr marL="400050" eaLnBrk="1" hangingPunct="1">
              <a:buFont typeface="Arial"/>
              <a:buChar char="•"/>
            </a:pPr>
            <a:endParaRPr lang="en-US" sz="2000" dirty="0" smtClean="0"/>
          </a:p>
          <a:p>
            <a:pPr marL="57150" indent="0" eaLnBrk="1" hangingPunct="1">
              <a:buNone/>
            </a:pPr>
            <a:r>
              <a:rPr lang="en-US" sz="2000" b="1" dirty="0" smtClean="0"/>
              <a:t>Status</a:t>
            </a:r>
          </a:p>
          <a:p>
            <a:pPr marL="400050" eaLnBrk="1" hangingPunct="1"/>
            <a:r>
              <a:rPr lang="en-US" sz="2000" dirty="0" smtClean="0"/>
              <a:t>Parts ordered (initial phase is 2</a:t>
            </a:r>
            <a:r>
              <a:rPr lang="en-US" sz="2000" dirty="0"/>
              <a:t>×</a:t>
            </a:r>
            <a:r>
              <a:rPr lang="en-US" sz="2000" dirty="0" smtClean="0"/>
              <a:t> R5912-02MOD (8” PMT)</a:t>
            </a:r>
          </a:p>
          <a:p>
            <a:pPr marL="400050" eaLnBrk="1" hangingPunct="1"/>
            <a:r>
              <a:rPr lang="en-US" sz="2000" dirty="0" smtClean="0"/>
              <a:t>Assembly nearly complete</a:t>
            </a:r>
            <a:endParaRPr lang="en-US" sz="2000" dirty="0"/>
          </a:p>
          <a:p>
            <a:pPr marL="400050" eaLnBrk="1" hangingPunct="1">
              <a:buFont typeface="Arial"/>
              <a:buChar char="•"/>
            </a:pPr>
            <a:endParaRPr lang="en-US" sz="2000" dirty="0"/>
          </a:p>
          <a:p>
            <a:pPr lvl="1" eaLnBrk="1" hangingPunct="1"/>
            <a:r>
              <a:rPr lang="en-US" sz="2000" dirty="0"/>
              <a:t>	</a:t>
            </a:r>
          </a:p>
          <a:p>
            <a:pPr marL="400050" eaLnBrk="1" hangingPunct="1">
              <a:buFont typeface="Arial"/>
              <a:buChar char="•"/>
            </a:pPr>
            <a:endParaRPr lang="en-US" sz="2000" dirty="0" smtClean="0"/>
          </a:p>
        </p:txBody>
      </p:sp>
      <p:sp>
        <p:nvSpPr>
          <p:cNvPr id="23557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SATIF12 -- R.L. Cooper</a:t>
            </a:r>
            <a:endParaRPr lang="en-US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69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nns_discovery2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2" t="9011"/>
          <a:stretch/>
        </p:blipFill>
        <p:spPr>
          <a:xfrm rot="5400000">
            <a:off x="4627252" y="2141921"/>
            <a:ext cx="4413918" cy="4314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168" y="1981200"/>
            <a:ext cx="3694032" cy="4038600"/>
          </a:xfrm>
        </p:spPr>
        <p:txBody>
          <a:bodyPr/>
          <a:lstStyle/>
          <a:p>
            <a:r>
              <a:rPr lang="en-US" sz="2000" dirty="0" err="1" smtClean="0"/>
              <a:t>Fermilab</a:t>
            </a:r>
            <a:r>
              <a:rPr lang="en-US" sz="2000" dirty="0" smtClean="0"/>
              <a:t> BNB with 1-ton </a:t>
            </a:r>
            <a:r>
              <a:rPr lang="en-US" sz="2000" dirty="0" err="1" smtClean="0"/>
              <a:t>LAr</a:t>
            </a:r>
            <a:r>
              <a:rPr lang="en-US" sz="2000" dirty="0" smtClean="0"/>
              <a:t> is proposed 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SciBath</a:t>
            </a:r>
            <a:r>
              <a:rPr lang="en-US" sz="2000" dirty="0" smtClean="0"/>
              <a:t> shows neutrons </a:t>
            </a:r>
            <a:br>
              <a:rPr lang="en-US" sz="2000" dirty="0" smtClean="0"/>
            </a:br>
            <a:r>
              <a:rPr lang="en-US" sz="2000" dirty="0" smtClean="0"/>
              <a:t>are manageable – will return this fall for more neutron measurements</a:t>
            </a:r>
          </a:p>
          <a:p>
            <a:endParaRPr lang="en-US" sz="2000" dirty="0"/>
          </a:p>
          <a:p>
            <a:r>
              <a:rPr lang="en-US" sz="2000" dirty="0" smtClean="0"/>
              <a:t>See our recent paper</a:t>
            </a:r>
            <a:br>
              <a:rPr lang="en-US" sz="2000" dirty="0" smtClean="0"/>
            </a:br>
            <a:r>
              <a:rPr lang="en-US" sz="2000" dirty="0" err="1" smtClean="0"/>
              <a:t>Phys.Rev.D</a:t>
            </a:r>
            <a:r>
              <a:rPr lang="en-US" sz="2000" dirty="0" smtClean="0"/>
              <a:t> 89, 0072004 (2014)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4676848" y="1326457"/>
            <a:ext cx="4114800" cy="665237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i="0" kern="0" dirty="0" smtClean="0"/>
              <a:t>Discovery Potential vs. detector threshold (nominal BNB)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09599" y="4658183"/>
            <a:ext cx="3385319" cy="1034142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450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Pinch Hitters (Backups)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413" y="1365250"/>
            <a:ext cx="1892300" cy="304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SciBath</a:t>
            </a:r>
            <a:r>
              <a:rPr lang="en-US" dirty="0" smtClean="0"/>
              <a:t> Detector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3088" y="1981200"/>
            <a:ext cx="3922712" cy="40386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80 L open volume of mineral oil based liquid </a:t>
            </a:r>
            <a:r>
              <a:rPr lang="en-US" sz="2000" dirty="0" err="1" smtClean="0"/>
              <a:t>scintillator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/>
            <a:r>
              <a:rPr lang="en-US" sz="2000" dirty="0" smtClean="0"/>
              <a:t>Neutrons recoil off protons, create scintillation</a:t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/>
            <a:r>
              <a:rPr lang="en-US" sz="2000" dirty="0" smtClean="0"/>
              <a:t>768 wavelength shifting fibers readout</a:t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/>
            <a:r>
              <a:rPr lang="en-US" sz="2000" dirty="0" smtClean="0"/>
              <a:t>IU built custom digitizer: 12 bit, 20 MS / </a:t>
            </a:r>
            <a:r>
              <a:rPr lang="en-US" sz="2000" dirty="0" err="1" smtClean="0"/>
              <a:t>s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/>
            <a:endParaRPr lang="en-US" sz="2000" dirty="0" smtClean="0"/>
          </a:p>
        </p:txBody>
      </p:sp>
      <p:sp>
        <p:nvSpPr>
          <p:cNvPr id="23557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SATIF12 -- R.L. Cooper</a:t>
            </a:r>
            <a:endParaRPr lang="en-US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1" name="Picture 5" descr="readout_boar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2092325"/>
            <a:ext cx="4017963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898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ym typeface="Wingdings"/>
              </a:rPr>
              <a:t>Photoelectron to ADC </a:t>
            </a:r>
            <a:r>
              <a:rPr lang="en-US" dirty="0" smtClean="0"/>
              <a:t>Calibration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b="1" dirty="0" smtClean="0"/>
              <a:t>Photoelectron (PE)</a:t>
            </a:r>
            <a:r>
              <a:rPr lang="en-US" sz="2000" dirty="0" smtClean="0"/>
              <a:t>: an optical photon ejects an electron from PMT surface via the photoelectric effect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Low-light LED calibrates ADC to single photons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Approximately 30 ADC channels per PE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err="1" smtClean="0"/>
              <a:t>PMTs</a:t>
            </a:r>
            <a:r>
              <a:rPr lang="en-US" sz="2000" dirty="0" smtClean="0"/>
              <a:t> balanced with HV</a:t>
            </a:r>
          </a:p>
        </p:txBody>
      </p:sp>
      <p:pic>
        <p:nvPicPr>
          <p:cNvPr id="11" name="Content Placeholder 10" descr="LEDs.pdf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" b="-2573"/>
          <a:stretch>
            <a:fillRect/>
          </a:stretch>
        </p:blipFill>
        <p:spPr>
          <a:xfrm>
            <a:off x="4408747" y="2209800"/>
            <a:ext cx="4582854" cy="3581400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0726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SATIF12 -- R.L. Cooper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68729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ym typeface="Wingdings"/>
              </a:rPr>
              <a:t>Photoelectron to ADC </a:t>
            </a:r>
            <a:r>
              <a:rPr lang="en-US" dirty="0" smtClean="0"/>
              <a:t>Calibration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b="1" dirty="0" smtClean="0"/>
              <a:t>Photoelectron (PE)</a:t>
            </a:r>
            <a:r>
              <a:rPr lang="en-US" sz="2000" dirty="0" smtClean="0"/>
              <a:t>: an optical photon ejects an electron from PMT surface via the photoelectric effect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Low-light LED calibrates ADC to single photons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Approximately 30 ADC channels per PE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err="1" smtClean="0"/>
              <a:t>PMTs</a:t>
            </a:r>
            <a:r>
              <a:rPr lang="en-US" sz="2000" dirty="0" smtClean="0"/>
              <a:t> balanced with HV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0726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SATIF12 -- R.L. Cooper</a:t>
            </a:r>
            <a:endParaRPr lang="en-US" smtClean="0"/>
          </a:p>
        </p:txBody>
      </p:sp>
      <p:pic>
        <p:nvPicPr>
          <p:cNvPr id="10" name="Content Placeholder 9" descr="calPlots.pdf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1" b="-480"/>
          <a:stretch>
            <a:fillRect/>
          </a:stretch>
        </p:blipFill>
        <p:spPr>
          <a:xfrm>
            <a:off x="4422676" y="2514600"/>
            <a:ext cx="4568924" cy="3505200"/>
          </a:xfrm>
        </p:spPr>
      </p:pic>
      <p:sp>
        <p:nvSpPr>
          <p:cNvPr id="12" name="Rounded Rectangle 11"/>
          <p:cNvSpPr/>
          <p:nvPr/>
        </p:nvSpPr>
        <p:spPr bwMode="auto">
          <a:xfrm>
            <a:off x="5181600" y="2057400"/>
            <a:ext cx="3124200" cy="381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i="0" kern="0" dirty="0" smtClean="0"/>
              <a:t>Single-PE LED Calibration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604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 for CENNS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09600" y="1967969"/>
            <a:ext cx="4267200" cy="4258085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 smtClean="0"/>
              <a:t>Never seen – despite dominant </a:t>
            </a:r>
            <a:br>
              <a:rPr lang="en-US" sz="2000" dirty="0" smtClean="0"/>
            </a:br>
            <a:r>
              <a:rPr lang="en-US" sz="2000" dirty="0" smtClean="0"/>
              <a:t>cross section</a:t>
            </a:r>
          </a:p>
          <a:p>
            <a:endParaRPr lang="en-US" sz="2000" dirty="0" smtClean="0"/>
          </a:p>
          <a:p>
            <a:r>
              <a:rPr lang="en-US" sz="2000" dirty="0" smtClean="0"/>
              <a:t>Non-standard interactions</a:t>
            </a:r>
          </a:p>
          <a:p>
            <a:endParaRPr lang="en-US" sz="2000" dirty="0"/>
          </a:p>
          <a:p>
            <a:r>
              <a:rPr lang="en-US" sz="2000" dirty="0" smtClean="0"/>
              <a:t>Supernova neutrinos </a:t>
            </a:r>
          </a:p>
          <a:p>
            <a:endParaRPr lang="en-US" sz="2000" dirty="0"/>
          </a:p>
          <a:p>
            <a:r>
              <a:rPr lang="en-US" sz="2000" dirty="0" smtClean="0"/>
              <a:t>Form factors</a:t>
            </a:r>
          </a:p>
          <a:p>
            <a:endParaRPr lang="en-US" sz="2000" dirty="0"/>
          </a:p>
          <a:p>
            <a:r>
              <a:rPr lang="en-US" sz="2000" dirty="0"/>
              <a:t>SM tests: measure sin</a:t>
            </a:r>
            <a:r>
              <a:rPr lang="en-US" sz="2000" baseline="30000" dirty="0"/>
              <a:t>2</a:t>
            </a:r>
            <a:r>
              <a:rPr lang="en-US" sz="2000" i="1" dirty="0">
                <a:latin typeface="Symbol" charset="2"/>
                <a:cs typeface="Symbol" charset="2"/>
              </a:rPr>
              <a:t>q</a:t>
            </a:r>
            <a:r>
              <a:rPr lang="en-US" sz="2000" i="1" baseline="-25000" dirty="0"/>
              <a:t>W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Reactor monitoring</a:t>
            </a:r>
          </a:p>
          <a:p>
            <a:endParaRPr lang="en-US" sz="2000" dirty="0"/>
          </a:p>
          <a:p>
            <a:r>
              <a:rPr lang="en-US" sz="2000" b="1" dirty="0" smtClean="0"/>
              <a:t>Irreducible dark matter background</a:t>
            </a:r>
          </a:p>
          <a:p>
            <a:endParaRPr lang="en-US" sz="2000" dirty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pic>
        <p:nvPicPr>
          <p:cNvPr id="22" name="Picture 21" descr="New_LimitPlot3b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690" y="2167809"/>
            <a:ext cx="5132353" cy="3924499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 bwMode="auto">
          <a:xfrm>
            <a:off x="4889251" y="1901111"/>
            <a:ext cx="2971800" cy="381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i="0" kern="0" dirty="0" smtClean="0"/>
              <a:t>Dark Matter Sensitivity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105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ym typeface="Wingdings"/>
              </a:rPr>
              <a:t>Cosmic Ray Calibrations</a:t>
            </a:r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Cosmic ray </a:t>
            </a:r>
            <a:r>
              <a:rPr lang="en-US" sz="2000" dirty="0" err="1" smtClean="0"/>
              <a:t>muons</a:t>
            </a:r>
            <a:r>
              <a:rPr lang="en-US" sz="2000" dirty="0" smtClean="0"/>
              <a:t> are minimum ionizing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Deposits approximately </a:t>
            </a:r>
            <a:br>
              <a:rPr lang="en-US" sz="2000" dirty="0" smtClean="0"/>
            </a:br>
            <a:r>
              <a:rPr lang="en-US" sz="2000" dirty="0" smtClean="0"/>
              <a:t>65 </a:t>
            </a:r>
            <a:r>
              <a:rPr lang="en-US" sz="2000" dirty="0" err="1" smtClean="0"/>
              <a:t>MeV</a:t>
            </a:r>
            <a:r>
              <a:rPr lang="en-US" sz="2000" dirty="0" smtClean="0"/>
              <a:t> at 390 PE peak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6 detected PE / </a:t>
            </a:r>
            <a:r>
              <a:rPr lang="en-US" sz="2000" dirty="0" err="1" smtClean="0"/>
              <a:t>MeV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i="1" dirty="0" err="1" smtClean="0"/>
              <a:t>n</a:t>
            </a:r>
            <a:r>
              <a:rPr lang="en-US" sz="2000" dirty="0" err="1" smtClean="0"/>
              <a:t>(</a:t>
            </a:r>
            <a:r>
              <a:rPr lang="en-US" sz="2000" i="1" dirty="0" err="1" smtClean="0"/>
              <a:t>p</a:t>
            </a:r>
            <a:r>
              <a:rPr lang="en-US" sz="2000" dirty="0" smtClean="0"/>
              <a:t>, </a:t>
            </a:r>
            <a:r>
              <a:rPr lang="en-US" sz="2000" i="1" dirty="0" err="1" smtClean="0"/>
              <a:t>d</a:t>
            </a:r>
            <a:r>
              <a:rPr lang="en-US" sz="2000" dirty="0" err="1" smtClean="0"/>
              <a:t>)</a:t>
            </a:r>
            <a:r>
              <a:rPr lang="en-US" sz="2000" i="1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  2.2 </a:t>
            </a:r>
            <a:r>
              <a:rPr lang="en-US" sz="2000" dirty="0" err="1" smtClean="0"/>
              <a:t>MeV</a:t>
            </a:r>
            <a:r>
              <a:rPr lang="en-US" sz="2000" dirty="0" smtClean="0"/>
              <a:t> gamma rays validate calibration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Expanded calibration program underway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0726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SATIF12 -- R.L. Cooper</a:t>
            </a:r>
            <a:endParaRPr lang="en-US" smtClean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4572000" y="2057400"/>
            <a:ext cx="3962400" cy="381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i="0" kern="0" dirty="0" smtClean="0"/>
              <a:t>MIP Cosmic Ray Calibration Peak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Content Placeholder 10" descr="PEspectrum_v1.pdf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1" b="2404"/>
          <a:stretch>
            <a:fillRect/>
          </a:stretch>
        </p:blipFill>
        <p:spPr>
          <a:xfrm>
            <a:off x="4114800" y="2514600"/>
            <a:ext cx="4953000" cy="3491970"/>
          </a:xfrm>
        </p:spPr>
      </p:pic>
    </p:spTree>
    <p:extLst>
      <p:ext uri="{BB962C8B-B14F-4D97-AF65-F5344CB8AC3E}">
        <p14:creationId xmlns:p14="http://schemas.microsoft.com/office/powerpoint/2010/main" val="375994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Essential Ingredients for CENNS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Produce low-energy</a:t>
            </a:r>
            <a:br>
              <a:rPr lang="en-US" dirty="0" smtClean="0"/>
            </a:br>
            <a:r>
              <a:rPr lang="en-US" dirty="0" smtClean="0"/>
              <a:t>neutrinos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Detect low-energy</a:t>
            </a:r>
            <a:br>
              <a:rPr lang="en-US" dirty="0" smtClean="0"/>
            </a:br>
            <a:r>
              <a:rPr lang="en-US" dirty="0" smtClean="0"/>
              <a:t>neutrinos</a:t>
            </a:r>
          </a:p>
          <a:p>
            <a:endParaRPr lang="en-US" dirty="0"/>
          </a:p>
          <a:p>
            <a:r>
              <a:rPr lang="en-US" dirty="0" smtClean="0"/>
              <a:t>Reject backgrounds</a:t>
            </a:r>
            <a:br>
              <a:rPr lang="en-US" dirty="0" smtClean="0"/>
            </a:br>
            <a:r>
              <a:rPr lang="en-US" dirty="0" smtClean="0"/>
              <a:t>that resemble</a:t>
            </a:r>
            <a:r>
              <a:rPr lang="en-US" dirty="0"/>
              <a:t> </a:t>
            </a:r>
            <a:r>
              <a:rPr lang="en-US" dirty="0" smtClean="0"/>
              <a:t>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524" y="1852779"/>
            <a:ext cx="3506240" cy="450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9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BNBFOXnus2.pdf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0" b="-280"/>
          <a:stretch>
            <a:fillRect/>
          </a:stretch>
        </p:blipFill>
        <p:spPr>
          <a:xfrm>
            <a:off x="4419600" y="2351264"/>
            <a:ext cx="4572000" cy="359233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Alternative Approach at FNAL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b="1" dirty="0"/>
              <a:t>B</a:t>
            </a:r>
            <a:r>
              <a:rPr lang="en-US" sz="2000" dirty="0"/>
              <a:t>ooster </a:t>
            </a:r>
            <a:r>
              <a:rPr lang="en-US" sz="2000" b="1" dirty="0"/>
              <a:t>N</a:t>
            </a:r>
            <a:r>
              <a:rPr lang="en-US" sz="2000" dirty="0"/>
              <a:t>eutrino </a:t>
            </a:r>
            <a:r>
              <a:rPr lang="en-US" sz="2000" b="1" dirty="0"/>
              <a:t>B</a:t>
            </a:r>
            <a:r>
              <a:rPr lang="en-US" sz="2000" dirty="0"/>
              <a:t>eam at FNAL is a </a:t>
            </a:r>
            <a:r>
              <a:rPr lang="en-US" sz="2000" dirty="0" smtClean="0"/>
              <a:t>pion decay in-flight source (8 </a:t>
            </a:r>
            <a:r>
              <a:rPr lang="en-US" sz="2000" dirty="0" err="1" smtClean="0"/>
              <a:t>GeV</a:t>
            </a:r>
            <a:r>
              <a:rPr lang="en-US" sz="2000" dirty="0" smtClean="0"/>
              <a:t> </a:t>
            </a:r>
            <a:r>
              <a:rPr lang="en-US" sz="2000" i="1" dirty="0" smtClean="0"/>
              <a:t>p</a:t>
            </a:r>
            <a:r>
              <a:rPr lang="en-US" sz="2000" i="1" baseline="30000" dirty="0" smtClean="0"/>
              <a:t>+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On-axis multi-</a:t>
            </a:r>
            <a:r>
              <a:rPr lang="en-US" sz="2000" dirty="0" err="1" smtClean="0"/>
              <a:t>GeV</a:t>
            </a:r>
            <a:r>
              <a:rPr lang="en-US" sz="2000" dirty="0" smtClean="0"/>
              <a:t> neutrinos – not useful for CENNS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b="1" dirty="0" smtClean="0"/>
              <a:t>BUT</a:t>
            </a:r>
            <a:r>
              <a:rPr lang="en-US" sz="2000" dirty="0" smtClean="0"/>
              <a:t> far off-axis spectrum is much “softer” – usable!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>
                <a:sym typeface="Wingdings"/>
              </a:rPr>
              <a:t>BNB flux at 20</a:t>
            </a:r>
            <a:r>
              <a:rPr lang="en-US" sz="2000" spc="-150" dirty="0" smtClean="0">
                <a:sym typeface="Wingdings"/>
              </a:rPr>
              <a:t> </a:t>
            </a:r>
            <a:r>
              <a:rPr lang="en-US" sz="2000" dirty="0" err="1" smtClean="0">
                <a:sym typeface="Wingdings"/>
              </a:rPr>
              <a:t>m</a:t>
            </a:r>
            <a:r>
              <a:rPr lang="en-US" sz="2000" dirty="0" smtClean="0">
                <a:sym typeface="Wingdings"/>
              </a:rPr>
              <a:t>, </a:t>
            </a:r>
            <a:r>
              <a:rPr lang="en-US" sz="2000" dirty="0" err="1" smtClean="0">
                <a:sym typeface="Wingdings"/>
              </a:rPr>
              <a:t>cos</a:t>
            </a:r>
            <a:r>
              <a:rPr lang="en-US" sz="2000" spc="-300" dirty="0" smtClean="0">
                <a:sym typeface="Wingdings"/>
              </a:rPr>
              <a:t> </a:t>
            </a:r>
            <a:r>
              <a:rPr lang="en-US" sz="2000" i="1" dirty="0" err="1" smtClean="0">
                <a:latin typeface="Symbol" charset="2"/>
                <a:cs typeface="Symbol" charset="2"/>
                <a:sym typeface="Wingdings"/>
              </a:rPr>
              <a:t>q</a:t>
            </a:r>
            <a:r>
              <a:rPr lang="en-US" sz="2000" dirty="0" smtClean="0">
                <a:sym typeface="Wingdings"/>
              </a:rPr>
              <a:t> &lt; 0.5</a:t>
            </a:r>
            <a:br>
              <a:rPr lang="en-US" sz="2000" dirty="0" smtClean="0">
                <a:sym typeface="Wingdings"/>
              </a:rPr>
            </a:br>
            <a:r>
              <a:rPr lang="en-US" sz="900" dirty="0" smtClean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/>
            </a:r>
            <a:br>
              <a:rPr lang="en-US" sz="2000" dirty="0" smtClean="0">
                <a:sym typeface="Wingdings"/>
              </a:rPr>
            </a:br>
            <a:r>
              <a:rPr lang="en-US" sz="2000" dirty="0" smtClean="0">
                <a:latin typeface="Symbol" charset="2"/>
                <a:cs typeface="Symbol" charset="2"/>
                <a:sym typeface="Wingdings"/>
              </a:rPr>
              <a:t>F</a:t>
            </a:r>
            <a:r>
              <a:rPr lang="en-US" sz="2000" baseline="30000" dirty="0" smtClean="0">
                <a:sym typeface="Wingdings"/>
              </a:rPr>
              <a:t>BNB</a:t>
            </a:r>
            <a:r>
              <a:rPr lang="en-US" sz="2000" dirty="0" smtClean="0">
                <a:sym typeface="Wingdings"/>
              </a:rPr>
              <a:t> = 5×10</a:t>
            </a:r>
            <a:r>
              <a:rPr lang="en-US" sz="2000" baseline="30000" dirty="0" smtClean="0">
                <a:sym typeface="Wingdings"/>
              </a:rPr>
              <a:t>5</a:t>
            </a:r>
            <a:r>
              <a:rPr lang="en-US" sz="2000" dirty="0" smtClean="0">
                <a:sym typeface="Wingdings"/>
              </a:rPr>
              <a:t> s</a:t>
            </a:r>
            <a:r>
              <a:rPr lang="en-US" sz="2000" baseline="30000" dirty="0" smtClean="0">
                <a:sym typeface="Wingdings"/>
              </a:rPr>
              <a:t>-1</a:t>
            </a:r>
            <a:r>
              <a:rPr lang="en-US" sz="2000" spc="-150" dirty="0" smtClean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cm</a:t>
            </a:r>
            <a:r>
              <a:rPr lang="en-US" sz="2000" baseline="30000" dirty="0" smtClean="0">
                <a:sym typeface="Wingdings"/>
              </a:rPr>
              <a:t>-2</a:t>
            </a:r>
            <a:br>
              <a:rPr lang="en-US" sz="2000" baseline="30000" dirty="0" smtClean="0">
                <a:sym typeface="Wingdings"/>
              </a:rPr>
            </a:br>
            <a:r>
              <a:rPr lang="en-US" sz="900" dirty="0" smtClean="0">
                <a:sym typeface="Wingdings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5864423"/>
            <a:ext cx="451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J. </a:t>
            </a:r>
            <a:r>
              <a:rPr lang="en-US" sz="1400" i="0" dirty="0" err="1" smtClean="0"/>
              <a:t>Yoo</a:t>
            </a:r>
            <a:r>
              <a:rPr lang="en-US" sz="1400" i="0" dirty="0" smtClean="0"/>
              <a:t> &amp; S. Brice, Booster Neutrino Beam Monte Carlo</a:t>
            </a:r>
            <a:endParaRPr lang="en-US" sz="1400" b="1" i="0" dirty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5181601" y="1981200"/>
            <a:ext cx="3505200" cy="381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i="0" kern="0" dirty="0" smtClean="0"/>
              <a:t>Angle Off-Axis Neutrino Rate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Alternative Approach at FNAL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pic>
        <p:nvPicPr>
          <p:cNvPr id="9" name="Content Placeholder 8" descr="BNBFOXnus.pdf"/>
          <p:cNvPicPr>
            <a:picLocks noGrp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8" b="-228"/>
          <a:stretch>
            <a:fillRect/>
          </a:stretch>
        </p:blipFill>
        <p:spPr>
          <a:xfrm>
            <a:off x="4391766" y="2362200"/>
            <a:ext cx="4695863" cy="3657600"/>
          </a:xfrm>
        </p:spPr>
      </p:pic>
      <p:sp>
        <p:nvSpPr>
          <p:cNvPr id="10" name="TextBox 9"/>
          <p:cNvSpPr txBox="1"/>
          <p:nvPr/>
        </p:nvSpPr>
        <p:spPr>
          <a:xfrm>
            <a:off x="4572000" y="5864423"/>
            <a:ext cx="451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J. </a:t>
            </a:r>
            <a:r>
              <a:rPr lang="en-US" sz="1400" i="0" dirty="0" err="1" smtClean="0"/>
              <a:t>Yoo</a:t>
            </a:r>
            <a:r>
              <a:rPr lang="en-US" sz="1400" i="0" dirty="0" smtClean="0"/>
              <a:t> &amp; S. Brice, Booster Neutrino Beam Monte Carlo</a:t>
            </a:r>
            <a:endParaRPr lang="en-US" sz="1400" b="1" i="0" dirty="0"/>
          </a:p>
        </p:txBody>
      </p:sp>
      <p:sp>
        <p:nvSpPr>
          <p:cNvPr id="13" name="Rounded Rectangle 12"/>
          <p:cNvSpPr/>
          <p:nvPr/>
        </p:nvSpPr>
        <p:spPr bwMode="auto">
          <a:xfrm>
            <a:off x="4876800" y="1981200"/>
            <a:ext cx="4114800" cy="381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i="0" kern="0" dirty="0" smtClean="0"/>
              <a:t>Off-Axis Neutrino Energy Spectrum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967970"/>
            <a:ext cx="3782167" cy="4038600"/>
          </a:xfrm>
        </p:spPr>
        <p:txBody>
          <a:bodyPr/>
          <a:lstStyle/>
          <a:p>
            <a:r>
              <a:rPr lang="en-US" sz="2000" b="1" dirty="0" smtClean="0"/>
              <a:t>B</a:t>
            </a:r>
            <a:r>
              <a:rPr lang="en-US" sz="2000" dirty="0" smtClean="0"/>
              <a:t>ooster </a:t>
            </a:r>
            <a:r>
              <a:rPr lang="en-US" sz="2000" b="1" dirty="0" smtClean="0"/>
              <a:t>N</a:t>
            </a:r>
            <a:r>
              <a:rPr lang="en-US" sz="2000" dirty="0" smtClean="0"/>
              <a:t>eutrino </a:t>
            </a:r>
            <a:r>
              <a:rPr lang="en-US" sz="2000" b="1" dirty="0" smtClean="0"/>
              <a:t>B</a:t>
            </a:r>
            <a:r>
              <a:rPr lang="en-US" sz="2000" dirty="0" smtClean="0"/>
              <a:t>eam at FNAL is a pion decay in-flight source (8 </a:t>
            </a:r>
            <a:r>
              <a:rPr lang="en-US" sz="2000" dirty="0" err="1" smtClean="0"/>
              <a:t>GeV</a:t>
            </a:r>
            <a:r>
              <a:rPr lang="en-US" sz="2000" dirty="0" smtClean="0"/>
              <a:t> </a:t>
            </a:r>
            <a:r>
              <a:rPr lang="en-US" sz="2000" i="1" dirty="0" smtClean="0"/>
              <a:t>p</a:t>
            </a:r>
            <a:r>
              <a:rPr lang="en-US" sz="2000" i="1" baseline="30000" dirty="0" smtClean="0"/>
              <a:t>+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On-axis multi-</a:t>
            </a:r>
            <a:r>
              <a:rPr lang="en-US" sz="2000" dirty="0" err="1" smtClean="0"/>
              <a:t>GeV</a:t>
            </a:r>
            <a:r>
              <a:rPr lang="en-US" sz="2000" dirty="0" smtClean="0"/>
              <a:t> neutrinos – not useful for CENNS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b="1" dirty="0" smtClean="0"/>
              <a:t>BUT</a:t>
            </a:r>
            <a:r>
              <a:rPr lang="en-US" sz="2000" dirty="0" smtClean="0"/>
              <a:t> far off-axis spectrum is much “softer” – usable!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>
                <a:sym typeface="Wingdings"/>
              </a:rPr>
              <a:t>BNB flux at 20</a:t>
            </a:r>
            <a:r>
              <a:rPr lang="en-US" sz="2000" spc="-150" dirty="0" smtClean="0">
                <a:sym typeface="Wingdings"/>
              </a:rPr>
              <a:t> </a:t>
            </a:r>
            <a:r>
              <a:rPr lang="en-US" sz="2000" dirty="0" err="1" smtClean="0">
                <a:sym typeface="Wingdings"/>
              </a:rPr>
              <a:t>m</a:t>
            </a:r>
            <a:r>
              <a:rPr lang="en-US" sz="2000" dirty="0" smtClean="0">
                <a:sym typeface="Wingdings"/>
              </a:rPr>
              <a:t>, </a:t>
            </a:r>
            <a:r>
              <a:rPr lang="en-US" sz="2000" dirty="0" err="1" smtClean="0">
                <a:sym typeface="Wingdings"/>
              </a:rPr>
              <a:t>cos</a:t>
            </a:r>
            <a:r>
              <a:rPr lang="en-US" sz="2000" spc="-300" dirty="0" smtClean="0">
                <a:sym typeface="Wingdings"/>
              </a:rPr>
              <a:t> </a:t>
            </a:r>
            <a:r>
              <a:rPr lang="en-US" sz="2000" i="1" dirty="0" err="1" smtClean="0">
                <a:latin typeface="Symbol" charset="2"/>
                <a:cs typeface="Symbol" charset="2"/>
                <a:sym typeface="Wingdings"/>
              </a:rPr>
              <a:t>q</a:t>
            </a:r>
            <a:r>
              <a:rPr lang="en-US" sz="2000" dirty="0" smtClean="0">
                <a:sym typeface="Wingdings"/>
              </a:rPr>
              <a:t> &lt; 0.5</a:t>
            </a:r>
            <a:br>
              <a:rPr lang="en-US" sz="2000" dirty="0" smtClean="0">
                <a:sym typeface="Wingdings"/>
              </a:rPr>
            </a:br>
            <a:r>
              <a:rPr lang="en-US" sz="900" dirty="0" smtClean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/>
            </a:r>
            <a:br>
              <a:rPr lang="en-US" sz="2000" dirty="0" smtClean="0">
                <a:sym typeface="Wingdings"/>
              </a:rPr>
            </a:br>
            <a:r>
              <a:rPr lang="en-US" sz="2000" dirty="0" smtClean="0">
                <a:latin typeface="Symbol" charset="2"/>
                <a:cs typeface="Symbol" charset="2"/>
                <a:sym typeface="Wingdings"/>
              </a:rPr>
              <a:t>F</a:t>
            </a:r>
            <a:r>
              <a:rPr lang="en-US" sz="2000" baseline="30000" dirty="0" smtClean="0">
                <a:sym typeface="Wingdings"/>
              </a:rPr>
              <a:t>BNB</a:t>
            </a:r>
            <a:r>
              <a:rPr lang="en-US" sz="2000" dirty="0" smtClean="0">
                <a:sym typeface="Wingdings"/>
              </a:rPr>
              <a:t> = 5×10</a:t>
            </a:r>
            <a:r>
              <a:rPr lang="en-US" sz="2000" baseline="30000" dirty="0" smtClean="0">
                <a:sym typeface="Wingdings"/>
              </a:rPr>
              <a:t>5</a:t>
            </a:r>
            <a:r>
              <a:rPr lang="en-US" sz="2000" dirty="0" smtClean="0">
                <a:sym typeface="Wingdings"/>
              </a:rPr>
              <a:t> s</a:t>
            </a:r>
            <a:r>
              <a:rPr lang="en-US" sz="2000" baseline="30000" dirty="0" smtClean="0">
                <a:sym typeface="Wingdings"/>
              </a:rPr>
              <a:t>-1</a:t>
            </a:r>
            <a:r>
              <a:rPr lang="en-US" sz="2000" spc="-150" dirty="0" smtClean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cm</a:t>
            </a:r>
            <a:r>
              <a:rPr lang="en-US" sz="2000" baseline="30000" dirty="0" smtClean="0">
                <a:sym typeface="Wingdings"/>
              </a:rPr>
              <a:t>-2</a:t>
            </a:r>
            <a:br>
              <a:rPr lang="en-US" sz="2000" baseline="30000" dirty="0" smtClean="0">
                <a:sym typeface="Wingdings"/>
              </a:rPr>
            </a:br>
            <a:r>
              <a:rPr lang="en-US" sz="900" dirty="0" smtClean="0">
                <a:sym typeface="Wingdings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450" y="3610172"/>
            <a:ext cx="3858752" cy="27944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Detection in general: pick a dark matter technology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Our proposal: 1-ton, single-phase liquid Argon (</a:t>
            </a:r>
            <a:r>
              <a:rPr lang="en-US" sz="2000" dirty="0" err="1" smtClean="0"/>
              <a:t>LAr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Use </a:t>
            </a:r>
            <a:r>
              <a:rPr lang="en-US" sz="2000" dirty="0"/>
              <a:t>copious </a:t>
            </a:r>
            <a:r>
              <a:rPr lang="en-US" sz="2000" dirty="0" err="1"/>
              <a:t>LAr</a:t>
            </a:r>
            <a:r>
              <a:rPr lang="en-US" sz="2000" dirty="0"/>
              <a:t> VUV scintillation for </a:t>
            </a:r>
            <a:r>
              <a:rPr lang="en-US" sz="2000" dirty="0" smtClean="0"/>
              <a:t>readout</a:t>
            </a:r>
          </a:p>
          <a:p>
            <a:endParaRPr lang="en-US" sz="2000" dirty="0"/>
          </a:p>
          <a:p>
            <a:r>
              <a:rPr lang="en-US" sz="2000" dirty="0" smtClean="0"/>
              <a:t>200 events ton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year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(30 </a:t>
            </a:r>
            <a:r>
              <a:rPr lang="en-US" sz="2000" dirty="0" err="1" smtClean="0"/>
              <a:t>keV</a:t>
            </a:r>
            <a:r>
              <a:rPr lang="en-US" sz="2000" dirty="0" smtClean="0"/>
              <a:t> threshold, 32 kW)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609600" y="5007394"/>
            <a:ext cx="3505200" cy="657627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254" y="1802867"/>
            <a:ext cx="2552487" cy="29201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65920" y="2690033"/>
            <a:ext cx="53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0" dirty="0" err="1" smtClean="0"/>
              <a:t>n.r</a:t>
            </a:r>
            <a:r>
              <a:rPr lang="en-US" sz="1600" i="0" dirty="0" smtClean="0"/>
              <a:t>.</a:t>
            </a:r>
            <a:endParaRPr lang="en-US" sz="1600" i="0" dirty="0"/>
          </a:p>
        </p:txBody>
      </p:sp>
      <p:sp>
        <p:nvSpPr>
          <p:cNvPr id="13" name="TextBox 12"/>
          <p:cNvSpPr txBox="1"/>
          <p:nvPr/>
        </p:nvSpPr>
        <p:spPr>
          <a:xfrm>
            <a:off x="5965920" y="3887588"/>
            <a:ext cx="53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0" dirty="0" err="1"/>
              <a:t>e</a:t>
            </a:r>
            <a:r>
              <a:rPr lang="en-US" sz="1600" i="0" dirty="0" err="1" smtClean="0"/>
              <a:t>.r</a:t>
            </a:r>
            <a:r>
              <a:rPr lang="en-US" sz="1600" i="0" dirty="0" smtClean="0"/>
              <a:t>.</a:t>
            </a:r>
            <a:endParaRPr lang="en-US" sz="1600" i="0" dirty="0"/>
          </a:p>
        </p:txBody>
      </p:sp>
      <p:sp>
        <p:nvSpPr>
          <p:cNvPr id="14" name="TextBox 13"/>
          <p:cNvSpPr txBox="1"/>
          <p:nvPr/>
        </p:nvSpPr>
        <p:spPr>
          <a:xfrm>
            <a:off x="4444953" y="5241943"/>
            <a:ext cx="1520967" cy="830997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7D110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0" dirty="0" smtClean="0"/>
              <a:t>Results from</a:t>
            </a:r>
            <a:br>
              <a:rPr lang="en-US" sz="1600" i="0" dirty="0" smtClean="0"/>
            </a:br>
            <a:r>
              <a:rPr lang="en-US" sz="1600" i="0" dirty="0" smtClean="0"/>
              <a:t>DEAP collaboration</a:t>
            </a:r>
            <a:endParaRPr lang="en-US" sz="1600" i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of Coherent Scattering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5902" y="1954740"/>
            <a:ext cx="2418649" cy="271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76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Sources of Uncertainty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Duty factor (</a:t>
            </a:r>
            <a:r>
              <a:rPr lang="en-US" sz="2000" dirty="0" smtClean="0">
                <a:sym typeface="Wingdings"/>
              </a:rPr>
              <a:t>~ 10</a:t>
            </a:r>
            <a:r>
              <a:rPr lang="en-US" sz="2000" baseline="30000" dirty="0" smtClean="0">
                <a:sym typeface="Wingdings"/>
              </a:rPr>
              <a:t>-5</a:t>
            </a:r>
            <a:r>
              <a:rPr lang="en-US" sz="2000" dirty="0" smtClean="0">
                <a:sym typeface="Wingdings"/>
              </a:rPr>
              <a:t>) give total exposure ~ 300 </a:t>
            </a:r>
            <a:r>
              <a:rPr lang="en-US" sz="2000" dirty="0" err="1" smtClean="0">
                <a:sym typeface="Wingdings"/>
              </a:rPr>
              <a:t>s</a:t>
            </a:r>
            <a:r>
              <a:rPr lang="en-US" sz="2000" dirty="0" smtClean="0">
                <a:sym typeface="Wingdings"/>
              </a:rPr>
              <a:t> / year</a:t>
            </a:r>
            <a:br>
              <a:rPr lang="en-US" sz="2000" dirty="0" smtClean="0">
                <a:sym typeface="Wingdings"/>
              </a:rPr>
            </a:b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cosmic background small</a:t>
            </a:r>
            <a:r>
              <a:rPr lang="en-US" sz="2000" baseline="30000" dirty="0" smtClean="0">
                <a:sym typeface="Wingdings"/>
              </a:rPr>
              <a:t/>
            </a:r>
            <a:br>
              <a:rPr lang="en-US" sz="2000" baseline="30000" dirty="0" smtClean="0">
                <a:sym typeface="Wingdings"/>
              </a:rPr>
            </a:br>
            <a:endParaRPr lang="en-US" sz="2000" baseline="30000" dirty="0" smtClean="0">
              <a:sym typeface="Wingdings"/>
            </a:endParaRPr>
          </a:p>
          <a:p>
            <a:r>
              <a:rPr lang="en-US" sz="2000" dirty="0" smtClean="0">
                <a:sym typeface="Wingdings"/>
              </a:rPr>
              <a:t>Neutrino flux uncertainty </a:t>
            </a:r>
            <a:br>
              <a:rPr lang="en-US" sz="2000" dirty="0" smtClean="0">
                <a:sym typeface="Wingdings"/>
              </a:rPr>
            </a:br>
            <a:r>
              <a:rPr lang="en-US" sz="2000" dirty="0" smtClean="0">
                <a:sym typeface="Wingdings"/>
              </a:rPr>
              <a:t>~ 5-10%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improvements?</a:t>
            </a:r>
            <a:br>
              <a:rPr lang="en-US" sz="2000" dirty="0" smtClean="0">
                <a:sym typeface="Wingdings"/>
              </a:rPr>
            </a:br>
            <a:endParaRPr lang="en-US" sz="2000" dirty="0" smtClean="0">
              <a:sym typeface="Wingdings"/>
            </a:endParaRPr>
          </a:p>
          <a:p>
            <a:r>
              <a:rPr lang="en-US" sz="2000" dirty="0" smtClean="0">
                <a:sym typeface="Wingdings"/>
              </a:rPr>
              <a:t>Quenching &amp; scintillation efficiency </a:t>
            </a:r>
            <a:r>
              <a:rPr lang="en-US" sz="2000" i="1" dirty="0" err="1" smtClean="0">
                <a:sym typeface="Wingdings"/>
              </a:rPr>
              <a:t>L</a:t>
            </a:r>
            <a:r>
              <a:rPr lang="en-US" sz="2000" i="1" baseline="-25000" dirty="0" err="1" smtClean="0">
                <a:sym typeface="Wingdings"/>
              </a:rPr>
              <a:t>eff</a:t>
            </a:r>
            <a:r>
              <a:rPr lang="en-US" sz="2000" dirty="0" smtClean="0">
                <a:sym typeface="Wingdings"/>
              </a:rPr>
              <a:t> uncertainties</a:t>
            </a:r>
          </a:p>
          <a:p>
            <a:endParaRPr lang="en-US" sz="2000" dirty="0" smtClean="0">
              <a:sym typeface="Wingdings"/>
            </a:endParaRPr>
          </a:p>
          <a:p>
            <a:r>
              <a:rPr lang="en-US" sz="2000" dirty="0" smtClean="0">
                <a:sym typeface="Wingdings"/>
              </a:rPr>
              <a:t>Beam-correlated neutrons mimic neutrino signal </a:t>
            </a:r>
            <a:br>
              <a:rPr lang="en-US" sz="2000" dirty="0" smtClean="0">
                <a:sym typeface="Wingdings"/>
              </a:rPr>
            </a:br>
            <a:endParaRPr lang="en-US" sz="2000" dirty="0" smtClean="0">
              <a:sym typeface="Wingding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SATIF12 -- R.L. Cooper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609600" y="5209773"/>
            <a:ext cx="3581400" cy="657627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9" name="Group 36"/>
          <p:cNvGrpSpPr/>
          <p:nvPr/>
        </p:nvGrpSpPr>
        <p:grpSpPr>
          <a:xfrm>
            <a:off x="4953984" y="2514600"/>
            <a:ext cx="3351816" cy="2362200"/>
            <a:chOff x="4953984" y="2662237"/>
            <a:chExt cx="3351816" cy="2362200"/>
          </a:xfrm>
        </p:grpSpPr>
        <p:grpSp>
          <p:nvGrpSpPr>
            <p:cNvPr id="10" name="Group 203"/>
            <p:cNvGrpSpPr/>
            <p:nvPr/>
          </p:nvGrpSpPr>
          <p:grpSpPr>
            <a:xfrm rot="3763713">
              <a:off x="6024191" y="3106357"/>
              <a:ext cx="1321239" cy="1529180"/>
              <a:chOff x="6461580" y="1044552"/>
              <a:chExt cx="1321239" cy="152918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6461580" y="1171747"/>
                <a:ext cx="1280160" cy="128016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483096" y="1044552"/>
                <a:ext cx="1234440" cy="1529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6572621" y="1281525"/>
                <a:ext cx="1054251" cy="105425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642870" y="1220124"/>
                <a:ext cx="1139949" cy="11738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 descr="bowling-ball.jp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845" y="3341633"/>
              <a:ext cx="1318752" cy="1409700"/>
            </a:xfrm>
            <a:prstGeom prst="rect">
              <a:avLst/>
            </a:prstGeom>
          </p:spPr>
        </p:pic>
        <p:sp>
          <p:nvSpPr>
            <p:cNvPr id="12" name="Explosion 1 11"/>
            <p:cNvSpPr/>
            <p:nvPr/>
          </p:nvSpPr>
          <p:spPr bwMode="auto">
            <a:xfrm>
              <a:off x="6558347" y="3455933"/>
              <a:ext cx="190500" cy="190500"/>
            </a:xfrm>
            <a:prstGeom prst="irregularSeal1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5588492" y="3131258"/>
              <a:ext cx="2076657" cy="493309"/>
            </a:xfrm>
            <a:custGeom>
              <a:avLst/>
              <a:gdLst>
                <a:gd name="connsiteX0" fmla="*/ 0 w 3318556"/>
                <a:gd name="connsiteY0" fmla="*/ 766826 h 894630"/>
                <a:gd name="connsiteX1" fmla="*/ 1497544 w 3318556"/>
                <a:gd name="connsiteY1" fmla="*/ 766826 h 894630"/>
                <a:gd name="connsiteX2" fmla="*/ 3318556 w 3318556"/>
                <a:gd name="connsiteY2" fmla="*/ 0 h 89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8556" h="894630">
                  <a:moveTo>
                    <a:pt x="0" y="766826"/>
                  </a:moveTo>
                  <a:cubicBezTo>
                    <a:pt x="472225" y="830728"/>
                    <a:pt x="944451" y="894630"/>
                    <a:pt x="1497544" y="766826"/>
                  </a:cubicBezTo>
                  <a:cubicBezTo>
                    <a:pt x="2050637" y="639022"/>
                    <a:pt x="3318556" y="0"/>
                    <a:pt x="3318556" y="0"/>
                  </a:cubicBezTo>
                </a:path>
              </a:pathLst>
            </a:custGeom>
            <a:noFill/>
            <a:ln w="254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Left Arrow 14"/>
            <p:cNvSpPr/>
            <p:nvPr/>
          </p:nvSpPr>
          <p:spPr bwMode="auto">
            <a:xfrm rot="14261063">
              <a:off x="7032581" y="4627054"/>
              <a:ext cx="413766" cy="381000"/>
            </a:xfrm>
            <a:prstGeom prst="leftArrow">
              <a:avLst>
                <a:gd name="adj1" fmla="val 50000"/>
                <a:gd name="adj2" fmla="val 57162"/>
              </a:avLst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15597" y="4540875"/>
              <a:ext cx="4217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E</a:t>
              </a:r>
              <a:r>
                <a:rPr lang="en-US" sz="1600" baseline="-25000" dirty="0" err="1" smtClean="0"/>
                <a:t>r</a:t>
              </a:r>
              <a:endParaRPr lang="en-US" baseline="-25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05400" y="2890837"/>
              <a:ext cx="4390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</a:t>
              </a:r>
              <a:r>
                <a:rPr lang="en-US" sz="1600" baseline="-25000" dirty="0" smtClean="0"/>
                <a:t>n</a:t>
              </a:r>
              <a:endParaRPr lang="en-US" sz="1600" baseline="-25000" dirty="0">
                <a:latin typeface="Symbol" charset="2"/>
                <a:cs typeface="Symbol" charset="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31741" y="3969012"/>
              <a:ext cx="4045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9" name="Picture 18" descr="IU-Baseball.jp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5092" y="2662237"/>
              <a:ext cx="710708" cy="710708"/>
            </a:xfrm>
            <a:prstGeom prst="rect">
              <a:avLst/>
            </a:prstGeom>
          </p:spPr>
        </p:pic>
        <p:pic>
          <p:nvPicPr>
            <p:cNvPr id="20" name="Picture 19" descr="IU-Baseball.jp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4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984" y="3175004"/>
              <a:ext cx="710708" cy="710708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 bwMode="auto">
          <a:xfrm>
            <a:off x="5181600" y="2057400"/>
            <a:ext cx="2971800" cy="381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i="0" kern="0" dirty="0" smtClean="0"/>
              <a:t>Neutron Scatter on </a:t>
            </a:r>
            <a:r>
              <a:rPr lang="en-US" sz="1800" b="1" i="0" kern="0" baseline="30000" dirty="0" smtClean="0"/>
              <a:t>40</a:t>
            </a:r>
            <a:r>
              <a:rPr lang="en-US" sz="1800" b="1" i="0" kern="0" dirty="0" smtClean="0"/>
              <a:t>Ar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5845175"/>
            <a:ext cx="1371600" cy="2667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200" y="5041900"/>
            <a:ext cx="3327400" cy="5969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885751" y="5772090"/>
            <a:ext cx="896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/>
              <a:t>where</a:t>
            </a:r>
            <a:endParaRPr lang="en-US" sz="2000" i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SciBath</a:t>
            </a:r>
            <a:r>
              <a:rPr lang="en-US" dirty="0" smtClean="0"/>
              <a:t> Detector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3088" y="1981200"/>
            <a:ext cx="3922712" cy="40386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80 L open volume of mineral oil based liquid </a:t>
            </a:r>
            <a:r>
              <a:rPr lang="en-US" sz="2000" dirty="0" err="1" smtClean="0"/>
              <a:t>scintillator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/>
            <a:r>
              <a:rPr lang="en-US" sz="2000" dirty="0" smtClean="0"/>
              <a:t>Neutrons recoil off protons, create scintillation</a:t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/>
            <a:r>
              <a:rPr lang="en-US" sz="2000" dirty="0" smtClean="0"/>
              <a:t>768 wavelength shifting fibers readout</a:t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/>
            <a:r>
              <a:rPr lang="en-US" sz="2000" dirty="0" smtClean="0"/>
              <a:t>IU built custom digitizer: 12 bit, 20 MS / </a:t>
            </a:r>
            <a:r>
              <a:rPr lang="en-US" sz="2000" dirty="0" err="1" smtClean="0"/>
              <a:t>s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/>
            <a:endParaRPr lang="en-US" sz="2000" dirty="0" smtClean="0"/>
          </a:p>
        </p:txBody>
      </p:sp>
      <p:sp>
        <p:nvSpPr>
          <p:cNvPr id="23557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SATIF12 -- R.L. Cooper</a:t>
            </a:r>
            <a:endParaRPr lang="en-US" smtClean="0"/>
          </a:p>
        </p:txBody>
      </p:sp>
      <p:pic>
        <p:nvPicPr>
          <p:cNvPr id="2355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828800"/>
            <a:ext cx="2343150" cy="202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Bconcep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505200"/>
            <a:ext cx="3723134" cy="2543817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F34E-1EDC-794D-885A-B7918983B76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8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F8F3D2"/>
      </a:dk2>
      <a:lt2>
        <a:srgbClr val="B0B2B4"/>
      </a:lt2>
      <a:accent1>
        <a:srgbClr val="7D110C"/>
      </a:accent1>
      <a:accent2>
        <a:srgbClr val="6D6E70"/>
      </a:accent2>
      <a:accent3>
        <a:srgbClr val="FFFFFF"/>
      </a:accent3>
      <a:accent4>
        <a:srgbClr val="000000"/>
      </a:accent4>
      <a:accent5>
        <a:srgbClr val="BFAAAA"/>
      </a:accent5>
      <a:accent6>
        <a:srgbClr val="626365"/>
      </a:accent6>
      <a:hlink>
        <a:srgbClr val="7D110C"/>
      </a:hlink>
      <a:folHlink>
        <a:srgbClr val="6D6E7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FFFFF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9F3D3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BF8E6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38690</TotalTime>
  <Words>842</Words>
  <Application>Microsoft Macintosh PowerPoint</Application>
  <PresentationFormat>On-screen Show (4:3)</PresentationFormat>
  <Paragraphs>262</Paragraphs>
  <Slides>30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Blank Presentation</vt:lpstr>
      <vt:lpstr>Fast Neutron Measurements at the Booster Neutrino Beamline for Future Coherent Elastic Neutrino-Nucleus Scattering (CENNS) Experiment at Fermilab</vt:lpstr>
      <vt:lpstr>Motivations for CENNS</vt:lpstr>
      <vt:lpstr>Motivations for CENNS</vt:lpstr>
      <vt:lpstr>3 Essential Ingredients for CENNS</vt:lpstr>
      <vt:lpstr>A New Alternative Approach at FNAL</vt:lpstr>
      <vt:lpstr>A New Alternative Approach at FNAL</vt:lpstr>
      <vt:lpstr>Detection of Coherent Scattering</vt:lpstr>
      <vt:lpstr>Typical Sources of Uncertainty</vt:lpstr>
      <vt:lpstr>SciBath Detector</vt:lpstr>
      <vt:lpstr>SciBath Principle of Operation</vt:lpstr>
      <vt:lpstr>SciBath Detector</vt:lpstr>
      <vt:lpstr>SciBath Detector</vt:lpstr>
      <vt:lpstr>Sample Neutron Candidate Event</vt:lpstr>
      <vt:lpstr>Sample Muon Candidate Event</vt:lpstr>
      <vt:lpstr>n / m Particle Discrimination</vt:lpstr>
      <vt:lpstr>Fermilab Measurement Sites</vt:lpstr>
      <vt:lpstr>MI-12 Neutron Background Run</vt:lpstr>
      <vt:lpstr>MI-12 Beam Time Per PE “Group”</vt:lpstr>
      <vt:lpstr>BNB Neutron Energy Spectrum</vt:lpstr>
      <vt:lpstr>BNB Neutron Energy Spectrum</vt:lpstr>
      <vt:lpstr>Direction Spectrum</vt:lpstr>
      <vt:lpstr>Direction Spectrum</vt:lpstr>
      <vt:lpstr>Further Studies</vt:lpstr>
      <vt:lpstr>CENNS-10</vt:lpstr>
      <vt:lpstr>Conclusions</vt:lpstr>
      <vt:lpstr>Pinch Hitters (Backups)</vt:lpstr>
      <vt:lpstr>SciBath Detector</vt:lpstr>
      <vt:lpstr>Photoelectron to ADC Calibration</vt:lpstr>
      <vt:lpstr>Photoelectron to ADC Calibration</vt:lpstr>
      <vt:lpstr>Cosmic Ray Calibrations</vt:lpstr>
    </vt:vector>
  </TitlesOfParts>
  <Company>Office of Creative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Office of Creative Services</dc:creator>
  <cp:keywords/>
  <cp:lastModifiedBy>Robert Cooper</cp:lastModifiedBy>
  <cp:revision>420</cp:revision>
  <cp:lastPrinted>2011-10-24T16:33:24Z</cp:lastPrinted>
  <dcterms:created xsi:type="dcterms:W3CDTF">2013-10-24T15:14:28Z</dcterms:created>
  <dcterms:modified xsi:type="dcterms:W3CDTF">2014-04-28T02:51:57Z</dcterms:modified>
</cp:coreProperties>
</file>