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19" r:id="rId3"/>
    <p:sldId id="257" r:id="rId4"/>
    <p:sldId id="276" r:id="rId5"/>
    <p:sldId id="259" r:id="rId6"/>
    <p:sldId id="261" r:id="rId7"/>
    <p:sldId id="277" r:id="rId8"/>
    <p:sldId id="281" r:id="rId9"/>
    <p:sldId id="279" r:id="rId10"/>
    <p:sldId id="278" r:id="rId11"/>
    <p:sldId id="282" r:id="rId12"/>
    <p:sldId id="283" r:id="rId13"/>
    <p:sldId id="286" r:id="rId14"/>
    <p:sldId id="287" r:id="rId15"/>
    <p:sldId id="284" r:id="rId16"/>
    <p:sldId id="290" r:id="rId17"/>
    <p:sldId id="289" r:id="rId18"/>
    <p:sldId id="260" r:id="rId19"/>
    <p:sldId id="291" r:id="rId20"/>
    <p:sldId id="263" r:id="rId21"/>
    <p:sldId id="302" r:id="rId22"/>
    <p:sldId id="292" r:id="rId23"/>
    <p:sldId id="293" r:id="rId24"/>
    <p:sldId id="307" r:id="rId25"/>
    <p:sldId id="305" r:id="rId26"/>
    <p:sldId id="269" r:id="rId27"/>
    <p:sldId id="270" r:id="rId28"/>
    <p:sldId id="295" r:id="rId29"/>
    <p:sldId id="271" r:id="rId30"/>
    <p:sldId id="296" r:id="rId31"/>
    <p:sldId id="272" r:id="rId32"/>
    <p:sldId id="297" r:id="rId33"/>
    <p:sldId id="273" r:id="rId34"/>
    <p:sldId id="298" r:id="rId35"/>
    <p:sldId id="301" r:id="rId36"/>
    <p:sldId id="300" r:id="rId37"/>
    <p:sldId id="308" r:id="rId38"/>
    <p:sldId id="304" r:id="rId39"/>
    <p:sldId id="303" r:id="rId40"/>
    <p:sldId id="309" r:id="rId41"/>
    <p:sldId id="316" r:id="rId42"/>
    <p:sldId id="317" r:id="rId43"/>
    <p:sldId id="31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CC"/>
    <a:srgbClr val="FF3300"/>
    <a:srgbClr val="DD23B5"/>
    <a:srgbClr val="DA2666"/>
    <a:srgbClr val="0066FF"/>
    <a:srgbClr val="06DFE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59" autoAdjust="0"/>
    <p:restoredTop sz="99645" autoAdjust="0"/>
  </p:normalViewPr>
  <p:slideViewPr>
    <p:cSldViewPr>
      <p:cViewPr>
        <p:scale>
          <a:sx n="70" d="100"/>
          <a:sy n="70" d="100"/>
        </p:scale>
        <p:origin x="-117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74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74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74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3871C45-68BC-4D2C-AD40-561B4C9AFAF1}" type="slidenum">
              <a:rPr lang="en-US"/>
              <a:pPr>
                <a:defRPr/>
              </a:pPr>
              <a:t>‹#›</a:t>
            </a:fld>
            <a:endParaRPr lang="en-US"/>
          </a:p>
        </p:txBody>
      </p:sp>
    </p:spTree>
    <p:extLst>
      <p:ext uri="{BB962C8B-B14F-4D97-AF65-F5344CB8AC3E}">
        <p14:creationId xmlns:p14="http://schemas.microsoft.com/office/powerpoint/2010/main" val="1343453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595C716-3D20-4425-BDD0-B76C40CB2F3E}" type="slidenum">
              <a:rPr lang="en-US"/>
              <a:pPr>
                <a:defRPr/>
              </a:pPr>
              <a:t>‹#›</a:t>
            </a:fld>
            <a:endParaRPr lang="en-US"/>
          </a:p>
        </p:txBody>
      </p:sp>
    </p:spTree>
    <p:extLst>
      <p:ext uri="{BB962C8B-B14F-4D97-AF65-F5344CB8AC3E}">
        <p14:creationId xmlns:p14="http://schemas.microsoft.com/office/powerpoint/2010/main" val="509476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endParaRPr lang="pt-P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1"/>
          <p:cNvSpPr>
            <a:spLocks noGrp="1" noRot="1" noChangeAspect="1" noChangeArrowheads="1"/>
          </p:cNvSpPr>
          <p:nvPr>
            <p:ph type="sldImg"/>
          </p:nvPr>
        </p:nvSpPr>
        <p:spPr>
          <a:solidFill>
            <a:srgbClr val="FFFFFF"/>
          </a:solidFill>
          <a:ln/>
        </p:spPr>
      </p:sp>
      <p:sp>
        <p:nvSpPr>
          <p:cNvPr id="24473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Helvetica" pitchFamily="-108" charset="0"/>
                <a:cs typeface="Helvetica" pitchFamily="-108" charset="0"/>
                <a:sym typeface="Helvetica" pitchFamily="-108" charset="0"/>
              </a:rPr>
              <a:t>in this image i show the bottom of the extraction tube in detail. The extractions tubes have to be exchanged from time to time, due to the burnup of the fission targets, and so we have to know in which conditions they are going to be handled. It is very important to know the activities in all the regions of the extraction tubes, to have a notion of the dose someone would be subject to if in contact with the extraction tubes. So we took our analysis one step further and tried to know the activities and the nuclides responsible for that activities in the different regions of the extraction tubes for several cooling periods. These image shows some of the most important zones of the extraction tubes for which we performed this calculations. These are the external and internal walls, the cooling water that flows between these two walls, the fission target, the fission target container, the neutron reflectors and the exit tube, from which the ion beams are extracted,</a:t>
            </a:r>
          </a:p>
          <a:p>
            <a:pPr eaLnBrk="1" hangingPunct="1"/>
            <a:endParaRPr lang="en-US" altLang="en-US" smtClean="0">
              <a:latin typeface="Helvetica" pitchFamily="-108" charset="0"/>
              <a:cs typeface="Helvetica" pitchFamily="-108" charset="0"/>
              <a:sym typeface="Helvetica" pitchFamily="-10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
          <p:cNvSpPr>
            <a:spLocks noGrp="1" noRot="1" noChangeAspect="1" noChangeArrowheads="1"/>
          </p:cNvSpPr>
          <p:nvPr>
            <p:ph type="sldImg"/>
          </p:nvPr>
        </p:nvSpPr>
        <p:spPr>
          <a:solidFill>
            <a:srgbClr val="FFFFFF"/>
          </a:solidFill>
          <a:ln/>
        </p:spPr>
      </p:sp>
      <p:sp>
        <p:nvSpPr>
          <p:cNvPr id="25088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Helvetica" pitchFamily="-108" charset="0"/>
                <a:cs typeface="Helvetica" pitchFamily="-108" charset="0"/>
                <a:sym typeface="Helvetica" pitchFamily="-108" charset="0"/>
              </a:rPr>
              <a:t>Here i show the results for the activities in the cooling water, which is this blue region between the internal and external walls.  The cooling water circulates between the internal and the external walls, and is very important because it needs to be removed before the extraction tubes are exchanged, and the activity of the water have to be known, to decide how to deal with it. We can see total activities of about 500 Ci at the moment of shutdown and about 15 Ci ten years after shutdown. More importantly, i wanted to show that we also looked for the nuclides responsible for these activities, and found that for most of the cooling periods tritium and beryllium 7 are the main nuclides responsible for these activities.</a:t>
            </a:r>
          </a:p>
          <a:p>
            <a:pPr eaLnBrk="1" hangingPunct="1"/>
            <a:endParaRPr lang="en-US" altLang="en-US" smtClean="0">
              <a:latin typeface="Helvetica" pitchFamily="-108" charset="0"/>
              <a:cs typeface="Helvetica" pitchFamily="-108" charset="0"/>
              <a:sym typeface="Helvetica" pitchFamily="-10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1"/>
          <p:cNvSpPr>
            <a:spLocks noGrp="1" noRot="1" noChangeAspect="1" noChangeArrowheads="1"/>
          </p:cNvSpPr>
          <p:nvPr>
            <p:ph type="sldImg"/>
          </p:nvPr>
        </p:nvSpPr>
        <p:spPr>
          <a:solidFill>
            <a:srgbClr val="FFFFFF"/>
          </a:solidFill>
          <a:ln/>
        </p:spPr>
      </p:sp>
      <p:sp>
        <p:nvSpPr>
          <p:cNvPr id="2529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Helvetica" pitchFamily="-108" charset="0"/>
                <a:cs typeface="Helvetica" pitchFamily="-108" charset="0"/>
                <a:sym typeface="Helvetica" pitchFamily="-108" charset="0"/>
              </a:rPr>
              <a:t>The same here for the fission target. The evolution of the activities in the left column, and the main nuclides which are responsible for that activities. The fission target is the most activated regions of the extractions tubes, because of the production of radioactive fission products, and therefore we also wanted to know these activities in detail for the different cooling periods and the nuclides responsible for these activities. In this table only a few are represented, because the lists are indeed very long.</a:t>
            </a:r>
          </a:p>
          <a:p>
            <a:pPr eaLnBrk="1" hangingPunct="1"/>
            <a:endParaRPr lang="en-US" altLang="en-US" smtClean="0">
              <a:latin typeface="Helvetica" pitchFamily="-108" charset="0"/>
              <a:cs typeface="Helvetica" pitchFamily="-108" charset="0"/>
              <a:sym typeface="Helvetica" pitchFamily="-10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PT"/>
          </a:p>
        </p:txBody>
      </p:sp>
    </p:spTree>
    <p:extLst>
      <p:ext uri="{BB962C8B-B14F-4D97-AF65-F5344CB8AC3E}">
        <p14:creationId xmlns:p14="http://schemas.microsoft.com/office/powerpoint/2010/main" val="24002917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346390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48017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179388" y="188913"/>
            <a:ext cx="6437312" cy="6480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348840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6013" y="188913"/>
            <a:ext cx="6911975" cy="936625"/>
          </a:xfrm>
        </p:spPr>
        <p:txBody>
          <a:bodyPr/>
          <a:lstStyle/>
          <a:p>
            <a:r>
              <a:rPr lang="en-US" smtClean="0"/>
              <a:t>Click to edit Master title style</a:t>
            </a:r>
            <a:endParaRPr lang="pt-PT"/>
          </a:p>
        </p:txBody>
      </p:sp>
      <p:sp>
        <p:nvSpPr>
          <p:cNvPr id="3" name="Content Placeholder 2"/>
          <p:cNvSpPr>
            <a:spLocks noGrp="1"/>
          </p:cNvSpPr>
          <p:nvPr>
            <p:ph sz="half" idx="1"/>
          </p:nvPr>
        </p:nvSpPr>
        <p:spPr>
          <a:xfrm>
            <a:off x="179388" y="1341438"/>
            <a:ext cx="4316412"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648200" y="1341438"/>
            <a:ext cx="4316413"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361491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6013" y="188913"/>
            <a:ext cx="6911975" cy="936625"/>
          </a:xfrm>
        </p:spPr>
        <p:txBody>
          <a:bodyPr/>
          <a:lstStyle/>
          <a:p>
            <a:r>
              <a:rPr lang="en-US" smtClean="0"/>
              <a:t>Click to edit Master title style</a:t>
            </a:r>
            <a:endParaRPr lang="pt-PT"/>
          </a:p>
        </p:txBody>
      </p:sp>
      <p:sp>
        <p:nvSpPr>
          <p:cNvPr id="3" name="Content Placeholder 2"/>
          <p:cNvSpPr>
            <a:spLocks noGrp="1"/>
          </p:cNvSpPr>
          <p:nvPr>
            <p:ph sz="quarter" idx="1"/>
          </p:nvPr>
        </p:nvSpPr>
        <p:spPr>
          <a:xfrm>
            <a:off x="179388" y="1341438"/>
            <a:ext cx="4316412"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quarter" idx="2"/>
          </p:nvPr>
        </p:nvSpPr>
        <p:spPr>
          <a:xfrm>
            <a:off x="4648200" y="1341438"/>
            <a:ext cx="4316413"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Content Placeholder 4"/>
          <p:cNvSpPr>
            <a:spLocks noGrp="1"/>
          </p:cNvSpPr>
          <p:nvPr>
            <p:ph sz="quarter" idx="3"/>
          </p:nvPr>
        </p:nvSpPr>
        <p:spPr>
          <a:xfrm>
            <a:off x="179388" y="4081463"/>
            <a:ext cx="4316412"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Content Placeholder 5"/>
          <p:cNvSpPr>
            <a:spLocks noGrp="1"/>
          </p:cNvSpPr>
          <p:nvPr>
            <p:ph sz="quarter" idx="4"/>
          </p:nvPr>
        </p:nvSpPr>
        <p:spPr>
          <a:xfrm>
            <a:off x="4648200" y="4081463"/>
            <a:ext cx="4316413" cy="258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377724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a:xfrm>
            <a:off x="179388" y="1269702"/>
            <a:ext cx="8785225" cy="54716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288476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773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179388" y="1341438"/>
            <a:ext cx="4316412"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341438"/>
            <a:ext cx="4316413"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230410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73094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Tree>
    <p:extLst>
      <p:ext uri="{BB962C8B-B14F-4D97-AF65-F5344CB8AC3E}">
        <p14:creationId xmlns:p14="http://schemas.microsoft.com/office/powerpoint/2010/main" val="372371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14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704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429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691680" y="115888"/>
            <a:ext cx="648072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179388" y="1268760"/>
            <a:ext cx="8785225"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Line 9"/>
          <p:cNvSpPr>
            <a:spLocks noChangeShapeType="1"/>
          </p:cNvSpPr>
          <p:nvPr userDrawn="1"/>
        </p:nvSpPr>
        <p:spPr bwMode="auto">
          <a:xfrm>
            <a:off x="1691680" y="1125538"/>
            <a:ext cx="6481342" cy="0"/>
          </a:xfrm>
          <a:prstGeom prst="line">
            <a:avLst/>
          </a:prstGeom>
          <a:noFill/>
          <a:ln w="38100">
            <a:solidFill>
              <a:srgbClr val="FFFF00"/>
            </a:solidFill>
            <a:round/>
            <a:headEnd/>
            <a:tailEnd/>
          </a:ln>
          <a:effectLst/>
        </p:spPr>
        <p:txBody>
          <a:bodyPr/>
          <a:lstStyle/>
          <a:p>
            <a:pPr>
              <a:defRPr/>
            </a:pPr>
            <a:endParaRPr lang="pt-PT">
              <a:latin typeface="Arial" charset="0"/>
            </a:endParaRP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496" y="44624"/>
            <a:ext cx="1456465" cy="576064"/>
          </a:xfrm>
          <a:prstGeom prst="rect">
            <a:avLst/>
          </a:prstGeom>
        </p:spPr>
      </p:pic>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52320" y="14862"/>
            <a:ext cx="1654698" cy="342901"/>
          </a:xfrm>
          <a:prstGeom prst="rect">
            <a:avLst/>
          </a:prstGeom>
        </p:spPr>
      </p:pic>
    </p:spTree>
  </p:cSld>
  <p:clrMap bg1="lt1" tx1="dk1" bg2="lt2" tx2="dk2" accent1="accent1" accent2="accent2" accent3="accent3" accent4="accent4" accent5="accent5" accent6="accent6" hlink="hlink" folHlink="folHlink"/>
  <p:sldLayoutIdLst>
    <p:sldLayoutId id="2147485391" r:id="rId1"/>
    <p:sldLayoutId id="2147485392" r:id="rId2"/>
    <p:sldLayoutId id="2147485393" r:id="rId3"/>
    <p:sldLayoutId id="2147485394" r:id="rId4"/>
    <p:sldLayoutId id="2147485395" r:id="rId5"/>
    <p:sldLayoutId id="2147485396" r:id="rId6"/>
    <p:sldLayoutId id="2147485397" r:id="rId7"/>
    <p:sldLayoutId id="2147485398" r:id="rId8"/>
    <p:sldLayoutId id="2147485399" r:id="rId9"/>
    <p:sldLayoutId id="2147485400" r:id="rId10"/>
    <p:sldLayoutId id="2147485401" r:id="rId11"/>
    <p:sldLayoutId id="2147485402" r:id="rId12"/>
    <p:sldLayoutId id="2147485403" r:id="rId13"/>
  </p:sldLayoutIdLst>
  <p:timing>
    <p:tnLst>
      <p:par>
        <p:cTn id="1" dur="indefinite" restart="never" nodeType="tmRoot"/>
      </p:par>
    </p:tnLst>
  </p:timing>
  <p:txStyles>
    <p:titleStyle>
      <a:lvl1pPr algn="ctr" rtl="0" eaLnBrk="0" fontAlgn="base" hangingPunct="0">
        <a:spcBef>
          <a:spcPct val="0"/>
        </a:spcBef>
        <a:spcAft>
          <a:spcPct val="0"/>
        </a:spcAft>
        <a:defRPr sz="2800" b="1">
          <a:solidFill>
            <a:srgbClr val="FFFF00"/>
          </a:solidFill>
          <a:latin typeface="+mj-lt"/>
          <a:ea typeface="+mj-ea"/>
          <a:cs typeface="+mj-cs"/>
        </a:defRPr>
      </a:lvl1pPr>
      <a:lvl2pPr algn="ctr" rtl="0" eaLnBrk="0" fontAlgn="base" hangingPunct="0">
        <a:spcBef>
          <a:spcPct val="0"/>
        </a:spcBef>
        <a:spcAft>
          <a:spcPct val="0"/>
        </a:spcAft>
        <a:defRPr sz="2800" b="1">
          <a:solidFill>
            <a:srgbClr val="FFFF00"/>
          </a:solidFill>
          <a:latin typeface="Comic Sans MS" pitchFamily="66" charset="0"/>
        </a:defRPr>
      </a:lvl2pPr>
      <a:lvl3pPr algn="ctr" rtl="0" eaLnBrk="0" fontAlgn="base" hangingPunct="0">
        <a:spcBef>
          <a:spcPct val="0"/>
        </a:spcBef>
        <a:spcAft>
          <a:spcPct val="0"/>
        </a:spcAft>
        <a:defRPr sz="2800" b="1">
          <a:solidFill>
            <a:srgbClr val="FFFF00"/>
          </a:solidFill>
          <a:latin typeface="Comic Sans MS" pitchFamily="66" charset="0"/>
        </a:defRPr>
      </a:lvl3pPr>
      <a:lvl4pPr algn="ctr" rtl="0" eaLnBrk="0" fontAlgn="base" hangingPunct="0">
        <a:spcBef>
          <a:spcPct val="0"/>
        </a:spcBef>
        <a:spcAft>
          <a:spcPct val="0"/>
        </a:spcAft>
        <a:defRPr sz="2800" b="1">
          <a:solidFill>
            <a:srgbClr val="FFFF00"/>
          </a:solidFill>
          <a:latin typeface="Comic Sans MS" pitchFamily="66" charset="0"/>
        </a:defRPr>
      </a:lvl4pPr>
      <a:lvl5pPr algn="ctr" rtl="0" eaLnBrk="0" fontAlgn="base" hangingPunct="0">
        <a:spcBef>
          <a:spcPct val="0"/>
        </a:spcBef>
        <a:spcAft>
          <a:spcPct val="0"/>
        </a:spcAft>
        <a:defRPr sz="2800" b="1">
          <a:solidFill>
            <a:srgbClr val="FFFF00"/>
          </a:solidFill>
          <a:latin typeface="Comic Sans MS" pitchFamily="66" charset="0"/>
        </a:defRPr>
      </a:lvl5pPr>
      <a:lvl6pPr marL="457200" algn="ctr" rtl="0" fontAlgn="base">
        <a:spcBef>
          <a:spcPct val="0"/>
        </a:spcBef>
        <a:spcAft>
          <a:spcPct val="0"/>
        </a:spcAft>
        <a:defRPr sz="2800" b="1">
          <a:solidFill>
            <a:srgbClr val="FFFF00"/>
          </a:solidFill>
          <a:latin typeface="Comic Sans MS" pitchFamily="66" charset="0"/>
        </a:defRPr>
      </a:lvl6pPr>
      <a:lvl7pPr marL="914400" algn="ctr" rtl="0" fontAlgn="base">
        <a:spcBef>
          <a:spcPct val="0"/>
        </a:spcBef>
        <a:spcAft>
          <a:spcPct val="0"/>
        </a:spcAft>
        <a:defRPr sz="2800" b="1">
          <a:solidFill>
            <a:srgbClr val="FFFF00"/>
          </a:solidFill>
          <a:latin typeface="Comic Sans MS" pitchFamily="66" charset="0"/>
        </a:defRPr>
      </a:lvl7pPr>
      <a:lvl8pPr marL="1371600" algn="ctr" rtl="0" fontAlgn="base">
        <a:spcBef>
          <a:spcPct val="0"/>
        </a:spcBef>
        <a:spcAft>
          <a:spcPct val="0"/>
        </a:spcAft>
        <a:defRPr sz="2800" b="1">
          <a:solidFill>
            <a:srgbClr val="FFFF00"/>
          </a:solidFill>
          <a:latin typeface="Comic Sans MS" pitchFamily="66" charset="0"/>
        </a:defRPr>
      </a:lvl8pPr>
      <a:lvl9pPr marL="1828800" algn="ctr" rtl="0" fontAlgn="base">
        <a:spcBef>
          <a:spcPct val="0"/>
        </a:spcBef>
        <a:spcAft>
          <a:spcPct val="0"/>
        </a:spcAft>
        <a:defRPr sz="28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20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0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395536" y="1628800"/>
            <a:ext cx="8424936" cy="1727969"/>
          </a:xfrm>
        </p:spPr>
        <p:txBody>
          <a:bodyPr/>
          <a:lstStyle/>
          <a:p>
            <a:pPr eaLnBrk="1" hangingPunct="1"/>
            <a:r>
              <a:rPr lang="en-US" dirty="0"/>
              <a:t>Towards the next generation RIB facility using the ISOL Method: radiological protection and shielding challenges</a:t>
            </a:r>
            <a:endParaRPr lang="en-US" dirty="0" smtClean="0"/>
          </a:p>
        </p:txBody>
      </p:sp>
      <p:sp>
        <p:nvSpPr>
          <p:cNvPr id="20483" name="Rectangle 3"/>
          <p:cNvSpPr>
            <a:spLocks noGrp="1" noChangeArrowheads="1"/>
          </p:cNvSpPr>
          <p:nvPr>
            <p:ph type="subTitle" idx="1"/>
          </p:nvPr>
        </p:nvSpPr>
        <p:spPr>
          <a:xfrm>
            <a:off x="251520" y="4221088"/>
            <a:ext cx="8640960" cy="2492450"/>
          </a:xfrm>
        </p:spPr>
        <p:txBody>
          <a:bodyPr/>
          <a:lstStyle/>
          <a:p>
            <a:pPr eaLnBrk="1" hangingPunct="1"/>
            <a:endParaRPr lang="pt-PT" sz="1800" dirty="0" smtClean="0"/>
          </a:p>
          <a:p>
            <a:pPr eaLnBrk="1" hangingPunct="1"/>
            <a:r>
              <a:rPr lang="pt-PT" sz="1800" u="sng" dirty="0" smtClean="0"/>
              <a:t>P</a:t>
            </a:r>
            <a:r>
              <a:rPr lang="pt-PT" sz="1800" u="sng" dirty="0"/>
              <a:t>. </a:t>
            </a:r>
            <a:r>
              <a:rPr lang="pt-PT" sz="1800" u="sng" dirty="0" smtClean="0"/>
              <a:t>Vaz</a:t>
            </a:r>
            <a:r>
              <a:rPr lang="pt-PT" sz="1800" dirty="0" smtClean="0"/>
              <a:t>, </a:t>
            </a:r>
            <a:r>
              <a:rPr lang="pt-PT" sz="1800" dirty="0"/>
              <a:t>R </a:t>
            </a:r>
            <a:r>
              <a:rPr lang="pt-PT" sz="1800" dirty="0" smtClean="0"/>
              <a:t>Luís, </a:t>
            </a:r>
            <a:r>
              <a:rPr lang="pt-PT" sz="1800" dirty="0"/>
              <a:t>Y. </a:t>
            </a:r>
            <a:r>
              <a:rPr lang="pt-PT" sz="1800" dirty="0" err="1" smtClean="0"/>
              <a:t>Romanets</a:t>
            </a:r>
            <a:r>
              <a:rPr lang="pt-PT" sz="1800" dirty="0" smtClean="0"/>
              <a:t>, </a:t>
            </a:r>
            <a:r>
              <a:rPr lang="pt-PT" sz="1800" dirty="0"/>
              <a:t>J.C. </a:t>
            </a:r>
            <a:r>
              <a:rPr lang="pt-PT" sz="1800" dirty="0" smtClean="0"/>
              <a:t>David, </a:t>
            </a:r>
            <a:r>
              <a:rPr lang="pt-PT" sz="1800" dirty="0"/>
              <a:t>A. </a:t>
            </a:r>
            <a:r>
              <a:rPr lang="pt-PT" sz="1800" dirty="0" err="1" smtClean="0"/>
              <a:t>Dorsival</a:t>
            </a:r>
            <a:r>
              <a:rPr lang="pt-PT" sz="1800" dirty="0" smtClean="0"/>
              <a:t>, </a:t>
            </a:r>
            <a:r>
              <a:rPr lang="pt-PT" sz="1800" dirty="0"/>
              <a:t>D. </a:t>
            </a:r>
            <a:r>
              <a:rPr lang="pt-PT" sz="1800" dirty="0" smtClean="0"/>
              <a:t>Ene, </a:t>
            </a:r>
            <a:r>
              <a:rPr lang="pt-PT" sz="1800" dirty="0"/>
              <a:t>I. F. </a:t>
            </a:r>
            <a:r>
              <a:rPr lang="pt-PT" sz="1800" dirty="0" smtClean="0"/>
              <a:t>Goncalves, </a:t>
            </a:r>
            <a:r>
              <a:rPr lang="pt-PT" sz="1800" dirty="0"/>
              <a:t>Y. </a:t>
            </a:r>
            <a:r>
              <a:rPr lang="pt-PT" sz="1800" dirty="0" err="1" smtClean="0"/>
              <a:t>Kadi</a:t>
            </a:r>
            <a:r>
              <a:rPr lang="pt-PT" sz="1800" dirty="0" smtClean="0"/>
              <a:t>, </a:t>
            </a:r>
            <a:r>
              <a:rPr lang="pt-PT" sz="1800" dirty="0"/>
              <a:t>C. </a:t>
            </a:r>
            <a:r>
              <a:rPr lang="pt-PT" sz="1800" dirty="0" err="1" smtClean="0"/>
              <a:t>Kharoua</a:t>
            </a:r>
            <a:r>
              <a:rPr lang="pt-PT" sz="1800" dirty="0" smtClean="0"/>
              <a:t>, </a:t>
            </a:r>
            <a:r>
              <a:rPr lang="pt-PT" sz="1800" dirty="0"/>
              <a:t>S. </a:t>
            </a:r>
            <a:r>
              <a:rPr lang="pt-PT" sz="1800" dirty="0" err="1"/>
              <a:t>di</a:t>
            </a:r>
            <a:r>
              <a:rPr lang="pt-PT" sz="1800" dirty="0"/>
              <a:t> </a:t>
            </a:r>
            <a:r>
              <a:rPr lang="pt-PT" sz="1800" dirty="0" smtClean="0"/>
              <a:t>Maria, </a:t>
            </a:r>
            <a:r>
              <a:rPr lang="pt-PT" sz="1800" dirty="0"/>
              <a:t>F. </a:t>
            </a:r>
            <a:r>
              <a:rPr lang="pt-PT" sz="1800" dirty="0" err="1" smtClean="0"/>
              <a:t>Negoita</a:t>
            </a:r>
            <a:r>
              <a:rPr lang="pt-PT" sz="1800" dirty="0" smtClean="0"/>
              <a:t>, </a:t>
            </a:r>
            <a:r>
              <a:rPr lang="pt-PT" sz="1800" dirty="0"/>
              <a:t>R. </a:t>
            </a:r>
            <a:r>
              <a:rPr lang="pt-PT" sz="1800" dirty="0" err="1" smtClean="0"/>
              <a:t>Rocca</a:t>
            </a:r>
            <a:r>
              <a:rPr lang="pt-PT" sz="1800" dirty="0" smtClean="0"/>
              <a:t>, </a:t>
            </a:r>
            <a:r>
              <a:rPr lang="pt-PT" sz="1800" dirty="0"/>
              <a:t>L. </a:t>
            </a:r>
            <a:r>
              <a:rPr lang="pt-PT" sz="1800" dirty="0" err="1" smtClean="0"/>
              <a:t>Tecchio</a:t>
            </a:r>
            <a:r>
              <a:rPr lang="pt-PT" sz="1800" dirty="0" smtClean="0"/>
              <a:t>, V</a:t>
            </a:r>
            <a:r>
              <a:rPr lang="pt-PT" sz="1800" dirty="0"/>
              <a:t>. </a:t>
            </a:r>
            <a:r>
              <a:rPr lang="pt-PT" sz="1800" dirty="0" err="1" smtClean="0"/>
              <a:t>Vlachoudis</a:t>
            </a:r>
            <a:r>
              <a:rPr lang="pt-PT" sz="1800" dirty="0" smtClean="0"/>
              <a:t>, </a:t>
            </a:r>
            <a:r>
              <a:rPr lang="pt-PT" sz="1800" dirty="0"/>
              <a:t>J. </a:t>
            </a:r>
            <a:r>
              <a:rPr lang="pt-PT" sz="1800" dirty="0" err="1" smtClean="0"/>
              <a:t>Vollaire</a:t>
            </a:r>
            <a:endParaRPr lang="en-US" sz="1800" dirty="0"/>
          </a:p>
          <a:p>
            <a:pPr eaLnBrk="1" hangingPunct="1"/>
            <a:endParaRPr lang="en-US" dirty="0" smtClean="0"/>
          </a:p>
          <a:p>
            <a:pPr eaLnBrk="1" hangingPunct="1"/>
            <a:r>
              <a:rPr lang="en-US" sz="1400" dirty="0" smtClean="0"/>
              <a:t>IST /Centro de </a:t>
            </a:r>
            <a:r>
              <a:rPr lang="en-US" sz="1400" dirty="0" err="1" smtClean="0"/>
              <a:t>Ciências</a:t>
            </a:r>
            <a:r>
              <a:rPr lang="en-US" sz="1400" dirty="0" smtClean="0"/>
              <a:t> e </a:t>
            </a:r>
            <a:r>
              <a:rPr lang="en-US" sz="1400" dirty="0" err="1" smtClean="0"/>
              <a:t>Tecnologias</a:t>
            </a:r>
            <a:r>
              <a:rPr lang="en-US" sz="1400" dirty="0" smtClean="0"/>
              <a:t> </a:t>
            </a:r>
            <a:r>
              <a:rPr lang="en-US" sz="1400" dirty="0" err="1" smtClean="0"/>
              <a:t>Nucleares</a:t>
            </a:r>
            <a:endParaRPr lang="en-US" sz="1400" dirty="0" smtClean="0"/>
          </a:p>
          <a:p>
            <a:pPr eaLnBrk="1" hangingPunct="1"/>
            <a:r>
              <a:rPr lang="en-US" sz="1400" dirty="0" err="1" smtClean="0"/>
              <a:t>Grupo</a:t>
            </a:r>
            <a:r>
              <a:rPr lang="en-US" sz="1400" dirty="0" smtClean="0"/>
              <a:t> de </a:t>
            </a:r>
            <a:r>
              <a:rPr lang="en-US" sz="1400" dirty="0" err="1" smtClean="0"/>
              <a:t>Protecção</a:t>
            </a:r>
            <a:r>
              <a:rPr lang="en-US" sz="1400" dirty="0" smtClean="0"/>
              <a:t> e </a:t>
            </a:r>
            <a:r>
              <a:rPr lang="en-US" sz="1400" dirty="0" err="1" smtClean="0"/>
              <a:t>Segurança</a:t>
            </a:r>
            <a:r>
              <a:rPr lang="en-US" sz="1400" dirty="0" smtClean="0"/>
              <a:t> </a:t>
            </a:r>
            <a:r>
              <a:rPr lang="en-US" sz="1400" dirty="0" err="1" smtClean="0"/>
              <a:t>Radiológica</a:t>
            </a:r>
            <a:r>
              <a:rPr lang="en-US" sz="1400" dirty="0" smtClean="0"/>
              <a:t> </a:t>
            </a:r>
          </a:p>
          <a:p>
            <a:pPr eaLnBrk="1" hangingPunct="1"/>
            <a:r>
              <a:rPr lang="en-US" sz="1400" dirty="0" smtClean="0"/>
              <a:t>@ SATIF-12 Meeting, </a:t>
            </a:r>
            <a:r>
              <a:rPr lang="en-US" sz="1400" dirty="0" err="1" smtClean="0"/>
              <a:t>Fermilab</a:t>
            </a:r>
            <a:r>
              <a:rPr lang="en-US" sz="1400" dirty="0" smtClean="0"/>
              <a:t>, 29</a:t>
            </a:r>
            <a:r>
              <a:rPr lang="en-US" sz="1400" baseline="30000" dirty="0" smtClean="0"/>
              <a:t>th</a:t>
            </a:r>
            <a:r>
              <a:rPr lang="en-US" sz="1400" dirty="0" smtClean="0"/>
              <a:t> April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285875"/>
            <a:ext cx="40243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
          <p:cNvSpPr>
            <a:spLocks noGrp="1"/>
          </p:cNvSpPr>
          <p:nvPr>
            <p:ph type="title"/>
          </p:nvPr>
        </p:nvSpPr>
        <p:spPr/>
        <p:txBody>
          <a:bodyPr/>
          <a:lstStyle/>
          <a:p>
            <a:r>
              <a:rPr lang="en-US" altLang="en-US" dirty="0" smtClean="0"/>
              <a:t>Target Unit</a:t>
            </a:r>
            <a:br>
              <a:rPr lang="en-US" altLang="en-US" dirty="0" smtClean="0"/>
            </a:br>
            <a:r>
              <a:rPr lang="en-US" altLang="en-US" dirty="0" smtClean="0"/>
              <a:t>layout</a:t>
            </a:r>
            <a:endParaRPr lang="pt-PT" altLang="en-US" dirty="0" smtClean="0"/>
          </a:p>
        </p:txBody>
      </p:sp>
      <p:pic>
        <p:nvPicPr>
          <p:cNvPr id="1024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428750"/>
            <a:ext cx="3608387"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1+#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pt-PT" altLang="en-US" dirty="0" smtClean="0"/>
              <a:t>EURISOL Design </a:t>
            </a:r>
            <a:r>
              <a:rPr lang="pt-PT" altLang="en-US" dirty="0" err="1" smtClean="0"/>
              <a:t>Study</a:t>
            </a:r>
            <a:r>
              <a:rPr lang="pt-PT" altLang="en-US" dirty="0" smtClean="0"/>
              <a:t> </a:t>
            </a:r>
            <a:br>
              <a:rPr lang="pt-PT" altLang="en-US" dirty="0" smtClean="0"/>
            </a:br>
            <a:r>
              <a:rPr lang="pt-PT" altLang="en-US" sz="2400" dirty="0" smtClean="0"/>
              <a:t>(Residual) </a:t>
            </a:r>
            <a:r>
              <a:rPr lang="pt-PT" altLang="en-US" sz="2400" dirty="0" err="1" smtClean="0"/>
              <a:t>activity</a:t>
            </a:r>
            <a:r>
              <a:rPr lang="pt-PT" altLang="en-US" sz="2400" dirty="0" smtClean="0"/>
              <a:t> (</a:t>
            </a:r>
            <a:r>
              <a:rPr lang="pt-PT" altLang="en-US" sz="2400" dirty="0" err="1" smtClean="0"/>
              <a:t>after</a:t>
            </a:r>
            <a:r>
              <a:rPr lang="pt-PT" altLang="en-US" sz="2400" dirty="0" smtClean="0"/>
              <a:t> </a:t>
            </a:r>
            <a:r>
              <a:rPr lang="pt-PT" altLang="en-US" sz="2400" dirty="0" err="1" smtClean="0"/>
              <a:t>beam</a:t>
            </a:r>
            <a:r>
              <a:rPr lang="pt-PT" altLang="en-US" sz="2400" dirty="0" smtClean="0"/>
              <a:t> </a:t>
            </a:r>
            <a:r>
              <a:rPr lang="pt-PT" altLang="en-US" sz="2400" dirty="0" err="1" smtClean="0"/>
              <a:t>shutdown</a:t>
            </a:r>
            <a:r>
              <a:rPr lang="pt-PT" altLang="en-US" sz="2400" dirty="0" smtClean="0"/>
              <a:t>)</a:t>
            </a:r>
            <a:endParaRPr lang="en-US" altLang="en-US" sz="2400" dirty="0" smtClean="0"/>
          </a:p>
        </p:txBody>
      </p:sp>
      <p:sp>
        <p:nvSpPr>
          <p:cNvPr id="4" name="Rounded Rectangle 3"/>
          <p:cNvSpPr/>
          <p:nvPr/>
        </p:nvSpPr>
        <p:spPr>
          <a:xfrm>
            <a:off x="3132138" y="6453188"/>
            <a:ext cx="5976937" cy="36036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err="1"/>
              <a:t>From</a:t>
            </a:r>
            <a:r>
              <a:rPr lang="pt-PT" dirty="0"/>
              <a:t> R. Luís &amp; Y. </a:t>
            </a:r>
            <a:r>
              <a:rPr lang="pt-PT" dirty="0" err="1"/>
              <a:t>Romanets</a:t>
            </a:r>
            <a:r>
              <a:rPr lang="pt-PT" dirty="0"/>
              <a:t> – FLUKA MC </a:t>
            </a:r>
            <a:r>
              <a:rPr lang="pt-PT" dirty="0" err="1"/>
              <a:t>simulations</a:t>
            </a:r>
            <a:endParaRPr lang="en-US" dirty="0"/>
          </a:p>
        </p:txBody>
      </p:sp>
      <p:grpSp>
        <p:nvGrpSpPr>
          <p:cNvPr id="5" name="Group 4"/>
          <p:cNvGrpSpPr/>
          <p:nvPr/>
        </p:nvGrpSpPr>
        <p:grpSpPr>
          <a:xfrm>
            <a:off x="4716071" y="1773238"/>
            <a:ext cx="4254892" cy="4319620"/>
            <a:chOff x="4716071" y="1773238"/>
            <a:chExt cx="4254892" cy="4319620"/>
          </a:xfrm>
        </p:grpSpPr>
        <p:sp>
          <p:nvSpPr>
            <p:cNvPr id="7" name="Rounded Rectangle 6"/>
            <p:cNvSpPr/>
            <p:nvPr/>
          </p:nvSpPr>
          <p:spPr bwMode="auto">
            <a:xfrm>
              <a:off x="5364163" y="1773238"/>
              <a:ext cx="3313112" cy="431800"/>
            </a:xfrm>
            <a:prstGeom prst="roundRect">
              <a:avLst>
                <a:gd name="adj" fmla="val 50000"/>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err="1">
                  <a:solidFill>
                    <a:srgbClr val="FFFF00"/>
                  </a:solidFill>
                </a:rPr>
                <a:t>Extraction</a:t>
              </a:r>
              <a:r>
                <a:rPr lang="pt-PT" dirty="0">
                  <a:solidFill>
                    <a:srgbClr val="FFFF00"/>
                  </a:solidFill>
                </a:rPr>
                <a:t> tubes </a:t>
              </a:r>
              <a:endParaRPr lang="en-US" dirty="0">
                <a:solidFill>
                  <a:srgbClr val="FFFF00"/>
                </a:solidFill>
              </a:endParaRPr>
            </a:p>
          </p:txBody>
        </p:sp>
        <p:pic>
          <p:nvPicPr>
            <p:cNvPr id="215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071" y="2205200"/>
              <a:ext cx="4254892" cy="388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144463" y="1773238"/>
            <a:ext cx="4427583" cy="4359275"/>
            <a:chOff x="144463" y="1773238"/>
            <a:chExt cx="4427583" cy="4359275"/>
          </a:xfrm>
        </p:grpSpPr>
        <p:sp>
          <p:nvSpPr>
            <p:cNvPr id="2" name="Rounded Rectangle 1"/>
            <p:cNvSpPr/>
            <p:nvPr/>
          </p:nvSpPr>
          <p:spPr bwMode="auto">
            <a:xfrm>
              <a:off x="827088" y="1773238"/>
              <a:ext cx="3024187" cy="431800"/>
            </a:xfrm>
            <a:prstGeom prst="roundRect">
              <a:avLst>
                <a:gd name="adj" fmla="val 50000"/>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rgbClr val="FFFF00"/>
                  </a:solidFill>
                </a:rPr>
                <a:t>fission </a:t>
              </a:r>
              <a:r>
                <a:rPr lang="pt-PT" dirty="0" smtClean="0">
                  <a:solidFill>
                    <a:srgbClr val="FFFF00"/>
                  </a:solidFill>
                </a:rPr>
                <a:t>targets </a:t>
              </a:r>
              <a:r>
                <a:rPr lang="pt-PT" dirty="0">
                  <a:solidFill>
                    <a:srgbClr val="FFFF00"/>
                  </a:solidFill>
                </a:rPr>
                <a:t>container </a:t>
              </a:r>
              <a:endParaRPr lang="en-US" dirty="0">
                <a:solidFill>
                  <a:srgbClr val="FFFF00"/>
                </a:solidFill>
              </a:endParaRPr>
            </a:p>
          </p:txBody>
        </p:sp>
        <p:pic>
          <p:nvPicPr>
            <p:cNvPr id="215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205200"/>
              <a:ext cx="4427583" cy="39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pt-PT" altLang="en-US" dirty="0" smtClean="0"/>
              <a:t>EURISOL Design </a:t>
            </a:r>
            <a:r>
              <a:rPr lang="pt-PT" altLang="en-US" dirty="0" err="1" smtClean="0"/>
              <a:t>Study</a:t>
            </a:r>
            <a:r>
              <a:rPr lang="pt-PT" altLang="en-US" dirty="0" smtClean="0"/>
              <a:t> </a:t>
            </a:r>
            <a:br>
              <a:rPr lang="pt-PT" altLang="en-US" dirty="0" smtClean="0"/>
            </a:br>
            <a:r>
              <a:rPr lang="pt-PT" altLang="en-US" sz="2400" dirty="0" smtClean="0"/>
              <a:t>(</a:t>
            </a:r>
            <a:r>
              <a:rPr lang="en-US" altLang="en-US" sz="2400" dirty="0" smtClean="0"/>
              <a:t>Residual</a:t>
            </a:r>
            <a:r>
              <a:rPr lang="en-US" altLang="en-US" sz="2400" dirty="0"/>
              <a:t>) activity (after beam shutdown)</a:t>
            </a:r>
            <a:endParaRPr lang="en-US" altLang="en-US" sz="2400" dirty="0" smtClean="0"/>
          </a:p>
        </p:txBody>
      </p:sp>
      <p:sp>
        <p:nvSpPr>
          <p:cNvPr id="4" name="Rounded Rectangle 3"/>
          <p:cNvSpPr/>
          <p:nvPr/>
        </p:nvSpPr>
        <p:spPr>
          <a:xfrm>
            <a:off x="3132138" y="6453188"/>
            <a:ext cx="5976937" cy="36036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err="1"/>
              <a:t>From</a:t>
            </a:r>
            <a:r>
              <a:rPr lang="pt-PT" dirty="0"/>
              <a:t> R. Luís &amp; Y. </a:t>
            </a:r>
            <a:r>
              <a:rPr lang="pt-PT" dirty="0" err="1"/>
              <a:t>Romanets</a:t>
            </a:r>
            <a:r>
              <a:rPr lang="pt-PT" dirty="0"/>
              <a:t> – FLUKA MC </a:t>
            </a:r>
            <a:r>
              <a:rPr lang="pt-PT" dirty="0" err="1"/>
              <a:t>simulations</a:t>
            </a:r>
            <a:endParaRPr lang="en-US" dirty="0"/>
          </a:p>
        </p:txBody>
      </p:sp>
      <p:pic>
        <p:nvPicPr>
          <p:cNvPr id="2253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304925"/>
            <a:ext cx="5715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pt-PT" altLang="en-US" dirty="0" smtClean="0"/>
              <a:t>EURISOL Design Study</a:t>
            </a:r>
            <a:br>
              <a:rPr lang="pt-PT" altLang="en-US" dirty="0" smtClean="0"/>
            </a:br>
            <a:r>
              <a:rPr lang="pt-PT" altLang="en-US" dirty="0" smtClean="0"/>
              <a:t>Dose equivalent rate (Sv/h)</a:t>
            </a:r>
            <a:endParaRPr lang="en-US" altLang="en-US" dirty="0" smtClean="0"/>
          </a:p>
        </p:txBody>
      </p:sp>
      <p:sp>
        <p:nvSpPr>
          <p:cNvPr id="9" name="Rounded Rectangle 8"/>
          <p:cNvSpPr/>
          <p:nvPr/>
        </p:nvSpPr>
        <p:spPr>
          <a:xfrm>
            <a:off x="3132138" y="6453188"/>
            <a:ext cx="5976937" cy="36036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err="1"/>
              <a:t>From</a:t>
            </a:r>
            <a:r>
              <a:rPr lang="pt-PT" dirty="0"/>
              <a:t> R. Luís &amp; Y. </a:t>
            </a:r>
            <a:r>
              <a:rPr lang="pt-PT" dirty="0" err="1"/>
              <a:t>Romanets</a:t>
            </a:r>
            <a:r>
              <a:rPr lang="pt-PT" dirty="0"/>
              <a:t> – FLUKA MC </a:t>
            </a:r>
            <a:r>
              <a:rPr lang="pt-PT" dirty="0" err="1"/>
              <a:t>simulations</a:t>
            </a:r>
            <a:endParaRPr lang="en-US" dirty="0"/>
          </a:p>
        </p:txBody>
      </p:sp>
      <p:grpSp>
        <p:nvGrpSpPr>
          <p:cNvPr id="2" name="Group 1"/>
          <p:cNvGrpSpPr>
            <a:grpSpLocks/>
          </p:cNvGrpSpPr>
          <p:nvPr/>
        </p:nvGrpSpPr>
        <p:grpSpPr bwMode="auto">
          <a:xfrm>
            <a:off x="250825" y="1989138"/>
            <a:ext cx="4194175" cy="3600450"/>
            <a:chOff x="250825" y="1989138"/>
            <a:chExt cx="4194175" cy="3600450"/>
          </a:xfrm>
        </p:grpSpPr>
        <p:pic>
          <p:nvPicPr>
            <p:cNvPr id="2049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479675"/>
              <a:ext cx="419417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39750" y="1989138"/>
              <a:ext cx="3600450" cy="4191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err="1">
                  <a:solidFill>
                    <a:srgbClr val="3333FF"/>
                  </a:solidFill>
                </a:rPr>
                <a:t>beam</a:t>
              </a:r>
              <a:r>
                <a:rPr lang="pt-PT" dirty="0">
                  <a:solidFill>
                    <a:srgbClr val="3333FF"/>
                  </a:solidFill>
                </a:rPr>
                <a:t> </a:t>
              </a:r>
              <a:r>
                <a:rPr lang="pt-PT" dirty="0" err="1">
                  <a:solidFill>
                    <a:srgbClr val="3333FF"/>
                  </a:solidFill>
                </a:rPr>
                <a:t>shutdown</a:t>
              </a:r>
              <a:r>
                <a:rPr lang="pt-PT" dirty="0">
                  <a:solidFill>
                    <a:srgbClr val="3333FF"/>
                  </a:solidFill>
                </a:rPr>
                <a:t> (t=0)</a:t>
              </a:r>
              <a:endParaRPr lang="en-US" dirty="0">
                <a:solidFill>
                  <a:srgbClr val="3333FF"/>
                </a:solidFill>
              </a:endParaRPr>
            </a:p>
          </p:txBody>
        </p:sp>
        <p:sp>
          <p:nvSpPr>
            <p:cNvPr id="8" name="Seta para cima e para baixo 7"/>
            <p:cNvSpPr/>
            <p:nvPr/>
          </p:nvSpPr>
          <p:spPr>
            <a:xfrm rot="5400000">
              <a:off x="2123281" y="3761582"/>
              <a:ext cx="73025" cy="3240088"/>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ângulo 9"/>
            <p:cNvSpPr/>
            <p:nvPr/>
          </p:nvSpPr>
          <p:spPr>
            <a:xfrm rot="5400000">
              <a:off x="2028947" y="5218375"/>
              <a:ext cx="147130" cy="56962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b="1" dirty="0">
                  <a:solidFill>
                    <a:srgbClr val="FF0000"/>
                  </a:solidFill>
                  <a:latin typeface="Times New Roman" pitchFamily="18" charset="0"/>
                  <a:cs typeface="Times New Roman" pitchFamily="18" charset="0"/>
                </a:rPr>
                <a:t>1.4 m</a:t>
              </a:r>
            </a:p>
          </p:txBody>
        </p:sp>
        <p:sp>
          <p:nvSpPr>
            <p:cNvPr id="11" name="Seta para cima e para baixo 10"/>
            <p:cNvSpPr/>
            <p:nvPr/>
          </p:nvSpPr>
          <p:spPr>
            <a:xfrm>
              <a:off x="420688" y="2565400"/>
              <a:ext cx="73025" cy="2879725"/>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ângulo 11"/>
            <p:cNvSpPr/>
            <p:nvPr/>
          </p:nvSpPr>
          <p:spPr>
            <a:xfrm>
              <a:off x="274023" y="3789039"/>
              <a:ext cx="147130" cy="56962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b="1" dirty="0">
                  <a:solidFill>
                    <a:srgbClr val="FF0000"/>
                  </a:solidFill>
                  <a:latin typeface="Times New Roman" pitchFamily="18" charset="0"/>
                  <a:cs typeface="Times New Roman" pitchFamily="18" charset="0"/>
                </a:rPr>
                <a:t>1.6 m</a:t>
              </a:r>
            </a:p>
          </p:txBody>
        </p:sp>
      </p:grpSp>
      <p:grpSp>
        <p:nvGrpSpPr>
          <p:cNvPr id="3" name="Group 2"/>
          <p:cNvGrpSpPr>
            <a:grpSpLocks/>
          </p:cNvGrpSpPr>
          <p:nvPr/>
        </p:nvGrpSpPr>
        <p:grpSpPr bwMode="auto">
          <a:xfrm>
            <a:off x="4668838" y="1989138"/>
            <a:ext cx="4006850" cy="3600450"/>
            <a:chOff x="4668838" y="1989138"/>
            <a:chExt cx="4006850" cy="3600450"/>
          </a:xfrm>
        </p:grpSpPr>
        <p:pic>
          <p:nvPicPr>
            <p:cNvPr id="2048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838" y="2493963"/>
              <a:ext cx="40068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4859338" y="1989138"/>
              <a:ext cx="3600450" cy="4191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rgbClr val="3333FF"/>
                  </a:solidFill>
                </a:rPr>
                <a:t>10 </a:t>
              </a:r>
              <a:r>
                <a:rPr lang="pt-PT" dirty="0" err="1">
                  <a:solidFill>
                    <a:srgbClr val="3333FF"/>
                  </a:solidFill>
                </a:rPr>
                <a:t>years</a:t>
              </a:r>
              <a:r>
                <a:rPr lang="pt-PT" dirty="0">
                  <a:solidFill>
                    <a:srgbClr val="3333FF"/>
                  </a:solidFill>
                </a:rPr>
                <a:t> </a:t>
              </a:r>
              <a:r>
                <a:rPr lang="pt-PT" dirty="0" err="1">
                  <a:solidFill>
                    <a:srgbClr val="3333FF"/>
                  </a:solidFill>
                </a:rPr>
                <a:t>after</a:t>
              </a:r>
              <a:r>
                <a:rPr lang="pt-PT" dirty="0">
                  <a:solidFill>
                    <a:srgbClr val="3333FF"/>
                  </a:solidFill>
                </a:rPr>
                <a:t> </a:t>
              </a:r>
              <a:r>
                <a:rPr lang="pt-PT" dirty="0" err="1">
                  <a:solidFill>
                    <a:srgbClr val="3333FF"/>
                  </a:solidFill>
                </a:rPr>
                <a:t>beam</a:t>
              </a:r>
              <a:r>
                <a:rPr lang="pt-PT" dirty="0">
                  <a:solidFill>
                    <a:srgbClr val="3333FF"/>
                  </a:solidFill>
                </a:rPr>
                <a:t> </a:t>
              </a:r>
              <a:r>
                <a:rPr lang="pt-PT" dirty="0" err="1">
                  <a:solidFill>
                    <a:srgbClr val="3333FF"/>
                  </a:solidFill>
                </a:rPr>
                <a:t>shutdown</a:t>
              </a:r>
              <a:r>
                <a:rPr lang="pt-PT" dirty="0">
                  <a:solidFill>
                    <a:srgbClr val="3333FF"/>
                  </a:solidFill>
                </a:rPr>
                <a:t> </a:t>
              </a:r>
              <a:endParaRPr lang="en-US" dirty="0">
                <a:solidFill>
                  <a:srgbClr val="3333FF"/>
                </a:solidFill>
              </a:endParaRPr>
            </a:p>
          </p:txBody>
        </p:sp>
        <p:sp>
          <p:nvSpPr>
            <p:cNvPr id="13" name="Seta para cima e para baixo 12"/>
            <p:cNvSpPr/>
            <p:nvPr/>
          </p:nvSpPr>
          <p:spPr>
            <a:xfrm>
              <a:off x="4840288" y="2565400"/>
              <a:ext cx="71437" cy="2840038"/>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ângulo 13"/>
            <p:cNvSpPr/>
            <p:nvPr/>
          </p:nvSpPr>
          <p:spPr>
            <a:xfrm>
              <a:off x="4693090" y="3695316"/>
              <a:ext cx="147131" cy="561881"/>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b="1" dirty="0">
                  <a:solidFill>
                    <a:srgbClr val="FF0000"/>
                  </a:solidFill>
                  <a:latin typeface="Times New Roman" pitchFamily="18" charset="0"/>
                  <a:cs typeface="Times New Roman" pitchFamily="18" charset="0"/>
                </a:rPr>
                <a:t>1.6 m</a:t>
              </a:r>
            </a:p>
          </p:txBody>
        </p:sp>
        <p:sp>
          <p:nvSpPr>
            <p:cNvPr id="15" name="Seta para cima e para baixo 14"/>
            <p:cNvSpPr/>
            <p:nvPr/>
          </p:nvSpPr>
          <p:spPr>
            <a:xfrm rot="5400000">
              <a:off x="6503988" y="3736975"/>
              <a:ext cx="71438" cy="3240087"/>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ângulo 15"/>
            <p:cNvSpPr/>
            <p:nvPr/>
          </p:nvSpPr>
          <p:spPr>
            <a:xfrm rot="5400000">
              <a:off x="6408174" y="5206128"/>
              <a:ext cx="147130" cy="56962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b="1" dirty="0">
                  <a:solidFill>
                    <a:srgbClr val="FF0000"/>
                  </a:solidFill>
                  <a:latin typeface="Times New Roman" pitchFamily="18" charset="0"/>
                  <a:cs typeface="Times New Roman" pitchFamily="18" charset="0"/>
                </a:rPr>
                <a:t>1.4 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pt-PT" altLang="en-US" smtClean="0"/>
              <a:t>EURISOL – Targets</a:t>
            </a:r>
            <a:br>
              <a:rPr lang="pt-PT" altLang="en-US" smtClean="0"/>
            </a:br>
            <a:r>
              <a:rPr lang="pt-PT" altLang="en-US" smtClean="0"/>
              <a:t>Dose equivalent rate (Sv/h)</a:t>
            </a:r>
            <a:endParaRPr lang="en-US" altLang="en-US" smtClean="0"/>
          </a:p>
        </p:txBody>
      </p:sp>
      <p:sp>
        <p:nvSpPr>
          <p:cNvPr id="7" name="Rounded Rectangle 6"/>
          <p:cNvSpPr/>
          <p:nvPr/>
        </p:nvSpPr>
        <p:spPr>
          <a:xfrm>
            <a:off x="3276600" y="6453188"/>
            <a:ext cx="5832475" cy="36036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err="1"/>
              <a:t>From</a:t>
            </a:r>
            <a:r>
              <a:rPr lang="pt-PT" dirty="0"/>
              <a:t> R. Luís &amp; Y. </a:t>
            </a:r>
            <a:r>
              <a:rPr lang="pt-PT" dirty="0" err="1"/>
              <a:t>Romanets</a:t>
            </a:r>
            <a:r>
              <a:rPr lang="pt-PT" dirty="0"/>
              <a:t> – FLUKA MC </a:t>
            </a:r>
            <a:r>
              <a:rPr lang="pt-PT" dirty="0" err="1"/>
              <a:t>simulations</a:t>
            </a:r>
            <a:endParaRPr lang="en-US" dirty="0"/>
          </a:p>
        </p:txBody>
      </p:sp>
      <p:grpSp>
        <p:nvGrpSpPr>
          <p:cNvPr id="9" name="Group 8"/>
          <p:cNvGrpSpPr>
            <a:grpSpLocks/>
          </p:cNvGrpSpPr>
          <p:nvPr/>
        </p:nvGrpSpPr>
        <p:grpSpPr bwMode="auto">
          <a:xfrm>
            <a:off x="323850" y="1989138"/>
            <a:ext cx="4087813" cy="3600450"/>
            <a:chOff x="323850" y="1989138"/>
            <a:chExt cx="4087813" cy="3600450"/>
          </a:xfrm>
        </p:grpSpPr>
        <p:grpSp>
          <p:nvGrpSpPr>
            <p:cNvPr id="19469" name="Group 3"/>
            <p:cNvGrpSpPr>
              <a:grpSpLocks/>
            </p:cNvGrpSpPr>
            <p:nvPr/>
          </p:nvGrpSpPr>
          <p:grpSpPr bwMode="auto">
            <a:xfrm>
              <a:off x="323850" y="1989138"/>
              <a:ext cx="4087813" cy="3600450"/>
              <a:chOff x="323850" y="1989138"/>
              <a:chExt cx="4087813" cy="3600450"/>
            </a:xfrm>
          </p:grpSpPr>
          <p:pic>
            <p:nvPicPr>
              <p:cNvPr id="194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479675"/>
                <a:ext cx="4087813"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39750" y="1989138"/>
                <a:ext cx="3600450" cy="4191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err="1">
                    <a:solidFill>
                      <a:srgbClr val="3333FF"/>
                    </a:solidFill>
                  </a:rPr>
                  <a:t>beam</a:t>
                </a:r>
                <a:r>
                  <a:rPr lang="pt-PT" dirty="0">
                    <a:solidFill>
                      <a:srgbClr val="3333FF"/>
                    </a:solidFill>
                  </a:rPr>
                  <a:t> </a:t>
                </a:r>
                <a:r>
                  <a:rPr lang="pt-PT" dirty="0" err="1">
                    <a:solidFill>
                      <a:srgbClr val="3333FF"/>
                    </a:solidFill>
                  </a:rPr>
                  <a:t>shutdown</a:t>
                </a:r>
                <a:r>
                  <a:rPr lang="pt-PT" dirty="0">
                    <a:solidFill>
                      <a:srgbClr val="3333FF"/>
                    </a:solidFill>
                  </a:rPr>
                  <a:t> (t=0)</a:t>
                </a:r>
                <a:endParaRPr lang="en-US" dirty="0">
                  <a:solidFill>
                    <a:srgbClr val="3333FF"/>
                  </a:solidFill>
                </a:endParaRPr>
              </a:p>
            </p:txBody>
          </p:sp>
        </p:grpSp>
        <p:sp>
          <p:nvSpPr>
            <p:cNvPr id="2" name="Seta para cima e para baixo 1"/>
            <p:cNvSpPr/>
            <p:nvPr/>
          </p:nvSpPr>
          <p:spPr>
            <a:xfrm>
              <a:off x="481013" y="2565400"/>
              <a:ext cx="71437" cy="2879725"/>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ângulo 2"/>
            <p:cNvSpPr/>
            <p:nvPr/>
          </p:nvSpPr>
          <p:spPr>
            <a:xfrm>
              <a:off x="333403" y="3789039"/>
              <a:ext cx="147130" cy="56962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b="1" dirty="0">
                  <a:solidFill>
                    <a:srgbClr val="FF0000"/>
                  </a:solidFill>
                  <a:latin typeface="Times New Roman" pitchFamily="18" charset="0"/>
                  <a:cs typeface="Times New Roman" pitchFamily="18" charset="0"/>
                </a:rPr>
                <a:t>1.6 m</a:t>
              </a:r>
            </a:p>
          </p:txBody>
        </p:sp>
        <p:sp>
          <p:nvSpPr>
            <p:cNvPr id="12" name="Seta para cima e para baixo 11"/>
            <p:cNvSpPr/>
            <p:nvPr/>
          </p:nvSpPr>
          <p:spPr>
            <a:xfrm rot="5400000">
              <a:off x="2159000" y="3797301"/>
              <a:ext cx="73025" cy="316865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ângulo 12"/>
            <p:cNvSpPr/>
            <p:nvPr/>
          </p:nvSpPr>
          <p:spPr>
            <a:xfrm rot="5400000">
              <a:off x="2028947" y="5218375"/>
              <a:ext cx="147130" cy="56962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b="1" dirty="0">
                  <a:solidFill>
                    <a:srgbClr val="FF0000"/>
                  </a:solidFill>
                  <a:latin typeface="Times New Roman" pitchFamily="18" charset="0"/>
                  <a:cs typeface="Times New Roman" pitchFamily="18" charset="0"/>
                </a:rPr>
                <a:t>1.6 m</a:t>
              </a:r>
            </a:p>
          </p:txBody>
        </p:sp>
      </p:grpSp>
      <p:grpSp>
        <p:nvGrpSpPr>
          <p:cNvPr id="16" name="Group 15"/>
          <p:cNvGrpSpPr>
            <a:grpSpLocks/>
          </p:cNvGrpSpPr>
          <p:nvPr/>
        </p:nvGrpSpPr>
        <p:grpSpPr bwMode="auto">
          <a:xfrm>
            <a:off x="4716463" y="1989138"/>
            <a:ext cx="3887787" cy="3600450"/>
            <a:chOff x="4716463" y="1989138"/>
            <a:chExt cx="3887787" cy="3600450"/>
          </a:xfrm>
        </p:grpSpPr>
        <p:grpSp>
          <p:nvGrpSpPr>
            <p:cNvPr id="19462" name="Group 7"/>
            <p:cNvGrpSpPr>
              <a:grpSpLocks/>
            </p:cNvGrpSpPr>
            <p:nvPr/>
          </p:nvGrpSpPr>
          <p:grpSpPr bwMode="auto">
            <a:xfrm>
              <a:off x="4716463" y="1989138"/>
              <a:ext cx="3887787" cy="3600450"/>
              <a:chOff x="4716463" y="1989138"/>
              <a:chExt cx="3887787" cy="3600450"/>
            </a:xfrm>
          </p:grpSpPr>
          <p:pic>
            <p:nvPicPr>
              <p:cNvPr id="194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2481263"/>
                <a:ext cx="38877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4859338" y="1989138"/>
                <a:ext cx="3600450" cy="4191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rgbClr val="3333FF"/>
                    </a:solidFill>
                  </a:rPr>
                  <a:t>10 </a:t>
                </a:r>
                <a:r>
                  <a:rPr lang="pt-PT" dirty="0" err="1">
                    <a:solidFill>
                      <a:srgbClr val="3333FF"/>
                    </a:solidFill>
                  </a:rPr>
                  <a:t>years</a:t>
                </a:r>
                <a:r>
                  <a:rPr lang="pt-PT" dirty="0">
                    <a:solidFill>
                      <a:srgbClr val="3333FF"/>
                    </a:solidFill>
                  </a:rPr>
                  <a:t> </a:t>
                </a:r>
                <a:r>
                  <a:rPr lang="pt-PT" dirty="0" err="1">
                    <a:solidFill>
                      <a:srgbClr val="3333FF"/>
                    </a:solidFill>
                  </a:rPr>
                  <a:t>after</a:t>
                </a:r>
                <a:r>
                  <a:rPr lang="pt-PT" dirty="0">
                    <a:solidFill>
                      <a:srgbClr val="3333FF"/>
                    </a:solidFill>
                  </a:rPr>
                  <a:t> </a:t>
                </a:r>
                <a:r>
                  <a:rPr lang="pt-PT" dirty="0" err="1">
                    <a:solidFill>
                      <a:srgbClr val="3333FF"/>
                    </a:solidFill>
                  </a:rPr>
                  <a:t>beam</a:t>
                </a:r>
                <a:r>
                  <a:rPr lang="pt-PT" dirty="0">
                    <a:solidFill>
                      <a:srgbClr val="3333FF"/>
                    </a:solidFill>
                  </a:rPr>
                  <a:t> </a:t>
                </a:r>
                <a:r>
                  <a:rPr lang="pt-PT" dirty="0" err="1">
                    <a:solidFill>
                      <a:srgbClr val="3333FF"/>
                    </a:solidFill>
                  </a:rPr>
                  <a:t>shutdown</a:t>
                </a:r>
                <a:r>
                  <a:rPr lang="pt-PT" dirty="0">
                    <a:solidFill>
                      <a:srgbClr val="3333FF"/>
                    </a:solidFill>
                  </a:rPr>
                  <a:t> </a:t>
                </a:r>
                <a:endParaRPr lang="en-US" dirty="0">
                  <a:solidFill>
                    <a:srgbClr val="3333FF"/>
                  </a:solidFill>
                </a:endParaRPr>
              </a:p>
            </p:txBody>
          </p:sp>
        </p:grpSp>
        <p:sp>
          <p:nvSpPr>
            <p:cNvPr id="10" name="Seta para cima e para baixo 9"/>
            <p:cNvSpPr/>
            <p:nvPr/>
          </p:nvSpPr>
          <p:spPr>
            <a:xfrm>
              <a:off x="4870450" y="2573338"/>
              <a:ext cx="71438" cy="2879725"/>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ângulo 10"/>
            <p:cNvSpPr/>
            <p:nvPr/>
          </p:nvSpPr>
          <p:spPr>
            <a:xfrm>
              <a:off x="4722780" y="3735074"/>
              <a:ext cx="147130" cy="56962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b="1" dirty="0">
                  <a:solidFill>
                    <a:srgbClr val="FF0000"/>
                  </a:solidFill>
                  <a:latin typeface="Times New Roman" pitchFamily="18" charset="0"/>
                  <a:cs typeface="Times New Roman" pitchFamily="18" charset="0"/>
                </a:rPr>
                <a:t>1.6 m</a:t>
              </a:r>
            </a:p>
          </p:txBody>
        </p:sp>
        <p:sp>
          <p:nvSpPr>
            <p:cNvPr id="14" name="Seta para cima e para baixo 13"/>
            <p:cNvSpPr/>
            <p:nvPr/>
          </p:nvSpPr>
          <p:spPr>
            <a:xfrm rot="5400000">
              <a:off x="6495256" y="3818732"/>
              <a:ext cx="73025" cy="3138488"/>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ângulo 14"/>
            <p:cNvSpPr/>
            <p:nvPr/>
          </p:nvSpPr>
          <p:spPr>
            <a:xfrm rot="5400000">
              <a:off x="6376680" y="5221346"/>
              <a:ext cx="147132" cy="564243"/>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200" b="1" dirty="0">
                  <a:solidFill>
                    <a:srgbClr val="FF0000"/>
                  </a:solidFill>
                  <a:latin typeface="Times New Roman" pitchFamily="18" charset="0"/>
                  <a:cs typeface="Times New Roman" pitchFamily="18" charset="0"/>
                </a:rPr>
                <a:t>1.6 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pt-PT" altLang="en-US" dirty="0" smtClean="0"/>
              <a:t>EURISOL Design Study</a:t>
            </a:r>
            <a:br>
              <a:rPr lang="pt-PT" altLang="en-US" dirty="0" smtClean="0"/>
            </a:br>
            <a:r>
              <a:rPr lang="pt-PT" altLang="en-US" dirty="0"/>
              <a:t>D</a:t>
            </a:r>
            <a:r>
              <a:rPr lang="pt-PT" altLang="en-US" dirty="0" smtClean="0"/>
              <a:t>ose equivalent rate vs. time </a:t>
            </a:r>
            <a:endParaRPr lang="en-US" altLang="en-US" dirty="0" smtClean="0"/>
          </a:p>
        </p:txBody>
      </p:sp>
      <p:pic>
        <p:nvPicPr>
          <p:cNvPr id="235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19213"/>
            <a:ext cx="55562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132138" y="6453188"/>
            <a:ext cx="5976937" cy="36036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err="1"/>
              <a:t>From</a:t>
            </a:r>
            <a:r>
              <a:rPr lang="pt-PT" dirty="0"/>
              <a:t> R. Luís &amp; Y. </a:t>
            </a:r>
            <a:r>
              <a:rPr lang="pt-PT" dirty="0" err="1"/>
              <a:t>Romanets</a:t>
            </a:r>
            <a:r>
              <a:rPr lang="pt-PT" dirty="0"/>
              <a:t> – FLUKA MC </a:t>
            </a:r>
            <a:r>
              <a:rPr lang="pt-PT" dirty="0" err="1"/>
              <a:t>simulations</a:t>
            </a:r>
            <a:endParaRPr lang="en-US" dirty="0"/>
          </a:p>
        </p:txBody>
      </p:sp>
      <p:sp>
        <p:nvSpPr>
          <p:cNvPr id="3" name="Oval Callout 2"/>
          <p:cNvSpPr/>
          <p:nvPr/>
        </p:nvSpPr>
        <p:spPr>
          <a:xfrm>
            <a:off x="7380288" y="4005263"/>
            <a:ext cx="1728787" cy="792162"/>
          </a:xfrm>
          <a:prstGeom prst="wedgeEllipseCallout">
            <a:avLst>
              <a:gd name="adj1" fmla="val -69939"/>
              <a:gd name="adj2" fmla="val 67239"/>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smtClean="0">
                <a:solidFill>
                  <a:srgbClr val="FF0000"/>
                </a:solidFill>
              </a:rPr>
              <a:t>100 </a:t>
            </a:r>
            <a:r>
              <a:rPr lang="en-US" sz="1600" b="1" dirty="0" err="1">
                <a:solidFill>
                  <a:srgbClr val="FF0000"/>
                </a:solidFill>
              </a:rPr>
              <a:t>Sv</a:t>
            </a:r>
            <a:r>
              <a:rPr lang="en-US" sz="1600" b="1" dirty="0">
                <a:solidFill>
                  <a:srgbClr val="FF0000"/>
                </a:solidFill>
              </a:rPr>
              <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mph" presetSubtype="0" repeatCount="10000" fill="hold" grpId="1" nodeType="click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619250" y="130175"/>
            <a:ext cx="6337300" cy="1066800"/>
          </a:xfrm>
        </p:spPr>
        <p:txBody>
          <a:bodyPr/>
          <a:lstStyle/>
          <a:p>
            <a:r>
              <a:rPr lang="en-US" altLang="en-US" smtClean="0"/>
              <a:t>EURISOL - Radiological Protection and Radiation Safety challenges</a:t>
            </a:r>
          </a:p>
        </p:txBody>
      </p:sp>
      <p:sp>
        <p:nvSpPr>
          <p:cNvPr id="23555" name="Content Placeholder 2"/>
          <p:cNvSpPr>
            <a:spLocks noGrp="1"/>
          </p:cNvSpPr>
          <p:nvPr>
            <p:ph idx="1"/>
          </p:nvPr>
        </p:nvSpPr>
        <p:spPr>
          <a:xfrm>
            <a:off x="179388" y="1341438"/>
            <a:ext cx="8785225" cy="1295400"/>
          </a:xfrm>
        </p:spPr>
        <p:txBody>
          <a:bodyPr/>
          <a:lstStyle/>
          <a:p>
            <a:r>
              <a:rPr lang="en-US" altLang="en-US" dirty="0" smtClean="0"/>
              <a:t>The feasibility of the EURISOL project raises several scientific, technological, engineering and nuclear and radiation safety challenges, namely (not exhaustive list):</a:t>
            </a:r>
          </a:p>
          <a:p>
            <a:pPr lvl="1">
              <a:buFont typeface="Wingdings" pitchFamily="2" charset="2"/>
              <a:buChar char="ü"/>
            </a:pPr>
            <a:endParaRPr lang="en-US" altLang="en-US" b="1" dirty="0" smtClean="0">
              <a:solidFill>
                <a:srgbClr val="FFFF00"/>
              </a:solidFill>
            </a:endParaRPr>
          </a:p>
        </p:txBody>
      </p:sp>
      <p:sp>
        <p:nvSpPr>
          <p:cNvPr id="4" name="Rounded Rectangle 3"/>
          <p:cNvSpPr/>
          <p:nvPr/>
        </p:nvSpPr>
        <p:spPr>
          <a:xfrm>
            <a:off x="539750" y="2492896"/>
            <a:ext cx="8208963" cy="345598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eaLnBrk="0" hangingPunct="0">
              <a:spcBef>
                <a:spcPct val="20000"/>
              </a:spcBef>
              <a:buFont typeface="Wingdings" pitchFamily="2" charset="2"/>
              <a:buChar char="ü"/>
              <a:defRPr/>
            </a:pPr>
            <a:r>
              <a:rPr lang="en-US" sz="2000" b="1" kern="0" dirty="0">
                <a:solidFill>
                  <a:srgbClr val="FFFF00"/>
                </a:solidFill>
              </a:rPr>
              <a:t>Mercury target container integrity (</a:t>
            </a:r>
            <a:r>
              <a:rPr lang="en-US" sz="2000" b="1" kern="0" dirty="0" err="1">
                <a:solidFill>
                  <a:srgbClr val="FFFF00"/>
                </a:solidFill>
              </a:rPr>
              <a:t>dpa</a:t>
            </a:r>
            <a:r>
              <a:rPr lang="en-US" sz="2000" b="1" kern="0" dirty="0">
                <a:solidFill>
                  <a:srgbClr val="FFFF00"/>
                </a:solidFill>
              </a:rPr>
              <a:t> assessment, etc.)</a:t>
            </a:r>
          </a:p>
          <a:p>
            <a:pPr marL="742950" lvl="1" indent="-285750" eaLnBrk="0" hangingPunct="0">
              <a:spcBef>
                <a:spcPct val="20000"/>
              </a:spcBef>
              <a:buFont typeface="Wingdings" pitchFamily="2" charset="2"/>
              <a:buChar char="ü"/>
              <a:defRPr/>
            </a:pPr>
            <a:endParaRPr lang="en-US" sz="2000" b="1" kern="0" dirty="0">
              <a:solidFill>
                <a:srgbClr val="FFFF00"/>
              </a:solidFill>
            </a:endParaRPr>
          </a:p>
          <a:p>
            <a:pPr marL="742950" lvl="1" indent="-285750" eaLnBrk="0" hangingPunct="0">
              <a:spcBef>
                <a:spcPct val="20000"/>
              </a:spcBef>
              <a:buFont typeface="Wingdings" pitchFamily="2" charset="2"/>
              <a:buChar char="ü"/>
              <a:defRPr/>
            </a:pPr>
            <a:r>
              <a:rPr lang="en-US" sz="2000" b="1" kern="0" dirty="0">
                <a:solidFill>
                  <a:srgbClr val="FFFF00"/>
                </a:solidFill>
              </a:rPr>
              <a:t>Mercury </a:t>
            </a:r>
            <a:r>
              <a:rPr lang="en-US" sz="2000" b="1" kern="0" dirty="0" err="1">
                <a:solidFill>
                  <a:srgbClr val="FFFF00"/>
                </a:solidFill>
              </a:rPr>
              <a:t>radiotoxicity</a:t>
            </a:r>
            <a:r>
              <a:rPr lang="en-US" sz="2000" b="1" kern="0" dirty="0">
                <a:solidFill>
                  <a:srgbClr val="FFFF00"/>
                </a:solidFill>
              </a:rPr>
              <a:t>, volatility, chemistry, etc.</a:t>
            </a:r>
          </a:p>
          <a:p>
            <a:pPr marL="742950" lvl="1" indent="-285750" eaLnBrk="0" hangingPunct="0">
              <a:spcBef>
                <a:spcPct val="20000"/>
              </a:spcBef>
              <a:buFont typeface="Wingdings" pitchFamily="2" charset="2"/>
              <a:buChar char="ü"/>
              <a:defRPr/>
            </a:pPr>
            <a:endParaRPr lang="en-US" sz="2000" b="1" kern="0" dirty="0">
              <a:solidFill>
                <a:srgbClr val="FFFF00"/>
              </a:solidFill>
            </a:endParaRPr>
          </a:p>
          <a:p>
            <a:pPr marL="742950" lvl="1" indent="-285750" eaLnBrk="0" hangingPunct="0">
              <a:spcBef>
                <a:spcPct val="20000"/>
              </a:spcBef>
              <a:buFont typeface="Wingdings" pitchFamily="2" charset="2"/>
              <a:buChar char="ü"/>
              <a:defRPr/>
            </a:pPr>
            <a:r>
              <a:rPr lang="en-US" sz="2000" b="1" kern="0" dirty="0">
                <a:solidFill>
                  <a:srgbClr val="FFFF00"/>
                </a:solidFill>
              </a:rPr>
              <a:t>Inspection and repair </a:t>
            </a:r>
          </a:p>
          <a:p>
            <a:pPr lvl="1" eaLnBrk="0" hangingPunct="0">
              <a:spcBef>
                <a:spcPct val="20000"/>
              </a:spcBef>
              <a:defRPr/>
            </a:pPr>
            <a:r>
              <a:rPr lang="en-US" sz="2000" b="1" kern="0" dirty="0">
                <a:solidFill>
                  <a:srgbClr val="FFFF00"/>
                </a:solidFill>
                <a:sym typeface="Symbol"/>
              </a:rPr>
              <a:t>	 very high residual activity of structural components</a:t>
            </a:r>
          </a:p>
          <a:p>
            <a:pPr lvl="1" eaLnBrk="0" hangingPunct="0">
              <a:spcBef>
                <a:spcPct val="20000"/>
              </a:spcBef>
              <a:defRPr/>
            </a:pPr>
            <a:endParaRPr lang="en-US" sz="2000" b="1" kern="0" dirty="0">
              <a:solidFill>
                <a:srgbClr val="FFFF00"/>
              </a:solidFill>
              <a:sym typeface="Symbol"/>
            </a:endParaRPr>
          </a:p>
          <a:p>
            <a:pPr marL="800100" lvl="1" indent="-342900" eaLnBrk="0" hangingPunct="0">
              <a:spcBef>
                <a:spcPct val="20000"/>
              </a:spcBef>
              <a:buFont typeface="Wingdings" pitchFamily="2" charset="2"/>
              <a:buChar char="ü"/>
              <a:defRPr/>
            </a:pPr>
            <a:r>
              <a:rPr lang="en-US" sz="2000" b="1" dirty="0">
                <a:solidFill>
                  <a:srgbClr val="FFFF00"/>
                </a:solidFill>
              </a:rPr>
              <a:t>Radioactive waste management and disposal</a:t>
            </a:r>
            <a:endParaRPr lang="en-US" sz="2000" b="1" kern="0" dirty="0">
              <a:solidFill>
                <a:srgbClr val="FFFF00"/>
              </a:solidFill>
              <a:sym typeface="Symbol"/>
            </a:endParaRPr>
          </a:p>
        </p:txBody>
      </p:sp>
      <p:sp>
        <p:nvSpPr>
          <p:cNvPr id="2" name="Rounded Rectangle 1"/>
          <p:cNvSpPr/>
          <p:nvPr/>
        </p:nvSpPr>
        <p:spPr>
          <a:xfrm>
            <a:off x="755576" y="6093296"/>
            <a:ext cx="7920880" cy="6207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rgbClr val="0033CC"/>
                </a:solidFill>
              </a:rPr>
              <a:t>The main findings are heavily supported by MC simulation results  </a:t>
            </a:r>
            <a:endParaRPr lang="en-GB" dirty="0">
              <a:solidFill>
                <a:srgbClr val="0033CC"/>
              </a:solidFill>
            </a:endParaRPr>
          </a:p>
        </p:txBody>
      </p:sp>
    </p:spTree>
    <p:extLst>
      <p:ext uri="{BB962C8B-B14F-4D97-AF65-F5344CB8AC3E}">
        <p14:creationId xmlns:p14="http://schemas.microsoft.com/office/powerpoint/2010/main" val="115572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linds(horizontal)">
                                      <p:cBhvr>
                                        <p:cTn id="30" dur="500"/>
                                        <p:tgtEl>
                                          <p:spTgt spid="4">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ISOLDE @ CERN</a:t>
            </a:r>
            <a:br>
              <a:rPr lang="en-US" dirty="0" smtClean="0"/>
            </a:br>
            <a:r>
              <a:rPr lang="en-US" dirty="0" smtClean="0"/>
              <a:t/>
            </a:r>
            <a:br>
              <a:rPr lang="en-US" dirty="0" smtClean="0"/>
            </a:br>
            <a:r>
              <a:rPr lang="en-US" dirty="0" smtClean="0"/>
              <a:t>HIE-ISOLDE (ISOLDE upgrade)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2235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ISOLDE @ CERN</a:t>
            </a:r>
            <a:endParaRPr lang="en-US" dirty="0"/>
          </a:p>
        </p:txBody>
      </p:sp>
      <p:sp>
        <p:nvSpPr>
          <p:cNvPr id="3" name="Content Placeholder 2"/>
          <p:cNvSpPr>
            <a:spLocks noGrp="1"/>
          </p:cNvSpPr>
          <p:nvPr>
            <p:ph idx="1"/>
          </p:nvPr>
        </p:nvSpPr>
        <p:spPr/>
        <p:txBody>
          <a:bodyPr/>
          <a:lstStyle/>
          <a:p>
            <a:r>
              <a:rPr lang="en-US" dirty="0"/>
              <a:t>The ISOLDE facility </a:t>
            </a:r>
            <a:r>
              <a:rPr lang="en-US" dirty="0" smtClean="0"/>
              <a:t>is in operation at </a:t>
            </a:r>
            <a:r>
              <a:rPr lang="en-US" dirty="0"/>
              <a:t>CERN since </a:t>
            </a:r>
            <a:r>
              <a:rPr lang="en-US" dirty="0" smtClean="0"/>
              <a:t>1967</a:t>
            </a:r>
            <a:endParaRPr lang="en-US" dirty="0"/>
          </a:p>
          <a:p>
            <a:endParaRPr lang="en-US" dirty="0"/>
          </a:p>
          <a:p>
            <a:r>
              <a:rPr lang="en-US" dirty="0" smtClean="0"/>
              <a:t>One </a:t>
            </a:r>
            <a:r>
              <a:rPr lang="en-US" dirty="0"/>
              <a:t>of the most important facilities worldwide </a:t>
            </a:r>
            <a:r>
              <a:rPr lang="en-US" dirty="0" smtClean="0"/>
              <a:t>producing radioactive </a:t>
            </a:r>
            <a:r>
              <a:rPr lang="en-US" dirty="0"/>
              <a:t>ion beams using the ISOL </a:t>
            </a:r>
            <a:r>
              <a:rPr lang="en-US" dirty="0" smtClean="0"/>
              <a:t>method</a:t>
            </a:r>
          </a:p>
          <a:p>
            <a:endParaRPr lang="en-US" dirty="0"/>
          </a:p>
          <a:p>
            <a:r>
              <a:rPr lang="en-US" dirty="0"/>
              <a:t> Production and transport of more than 600 isotopes with half lives down to milliseconds of almost 70 elements (Z=2 to 88)</a:t>
            </a:r>
          </a:p>
          <a:p>
            <a:endParaRPr lang="en-US" dirty="0" smtClean="0"/>
          </a:p>
          <a:p>
            <a:r>
              <a:rPr lang="en-US" dirty="0" smtClean="0"/>
              <a:t>More </a:t>
            </a:r>
            <a:r>
              <a:rPr lang="en-US" dirty="0"/>
              <a:t>than 1000 radioactive isotopes have been produced </a:t>
            </a:r>
            <a:r>
              <a:rPr lang="en-US" dirty="0" smtClean="0"/>
              <a:t>at ISOLDE</a:t>
            </a:r>
            <a:endParaRPr lang="en-US" dirty="0"/>
          </a:p>
          <a:p>
            <a:pPr lvl="1"/>
            <a:r>
              <a:rPr lang="en-US" dirty="0" smtClean="0"/>
              <a:t>These </a:t>
            </a:r>
            <a:r>
              <a:rPr lang="en-US" dirty="0"/>
              <a:t>isotopes are produced following the bombardment </a:t>
            </a:r>
            <a:r>
              <a:rPr lang="en-US" dirty="0" smtClean="0"/>
              <a:t>of various </a:t>
            </a:r>
            <a:r>
              <a:rPr lang="en-US" dirty="0"/>
              <a:t>primary targets with a pulsed proton beam from </a:t>
            </a:r>
            <a:r>
              <a:rPr lang="en-US" dirty="0" smtClean="0"/>
              <a:t>the Proton </a:t>
            </a:r>
            <a:r>
              <a:rPr lang="en-US" dirty="0"/>
              <a:t>Synchrotron Booster (</a:t>
            </a:r>
            <a:r>
              <a:rPr lang="en-US" dirty="0" smtClean="0"/>
              <a:t>PSB)</a:t>
            </a:r>
          </a:p>
          <a:p>
            <a:pPr lvl="1"/>
            <a:r>
              <a:rPr lang="en-US" dirty="0" smtClean="0"/>
              <a:t>Nominal proton beam parameters:</a:t>
            </a:r>
          </a:p>
          <a:p>
            <a:pPr lvl="2"/>
            <a:r>
              <a:rPr lang="en-US" dirty="0" smtClean="0"/>
              <a:t>Beam </a:t>
            </a:r>
            <a:r>
              <a:rPr lang="en-US" dirty="0"/>
              <a:t>energy: 1.4 </a:t>
            </a:r>
            <a:r>
              <a:rPr lang="en-US" dirty="0" err="1" smtClean="0"/>
              <a:t>GeV</a:t>
            </a:r>
            <a:endParaRPr lang="en-US" dirty="0" smtClean="0"/>
          </a:p>
          <a:p>
            <a:pPr lvl="2"/>
            <a:r>
              <a:rPr lang="en-US" dirty="0" smtClean="0"/>
              <a:t>Beam </a:t>
            </a:r>
            <a:r>
              <a:rPr lang="en-US" dirty="0"/>
              <a:t>Intensity</a:t>
            </a:r>
            <a:r>
              <a:rPr lang="en-US" dirty="0" smtClean="0"/>
              <a:t>: </a:t>
            </a:r>
            <a:r>
              <a:rPr lang="en-US" dirty="0"/>
              <a:t>2 </a:t>
            </a:r>
            <a:r>
              <a:rPr lang="en-US" dirty="0" err="1" smtClean="0"/>
              <a:t>μA</a:t>
            </a:r>
            <a:endParaRPr lang="en-US" dirty="0"/>
          </a:p>
          <a:p>
            <a:endParaRPr lang="en-US" dirty="0"/>
          </a:p>
        </p:txBody>
      </p:sp>
    </p:spTree>
    <p:extLst>
      <p:ext uri="{BB962C8B-B14F-4D97-AF65-F5344CB8AC3E}">
        <p14:creationId xmlns:p14="http://schemas.microsoft.com/office/powerpoint/2010/main" val="127904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ISOLDE @ CERN</a:t>
            </a:r>
            <a:endParaRPr lang="en-US" dirty="0"/>
          </a:p>
        </p:txBody>
      </p:sp>
      <p:sp>
        <p:nvSpPr>
          <p:cNvPr id="3" name="Content Placeholder 2"/>
          <p:cNvSpPr>
            <a:spLocks noGrp="1"/>
          </p:cNvSpPr>
          <p:nvPr>
            <p:ph idx="1"/>
          </p:nvPr>
        </p:nvSpPr>
        <p:spPr/>
        <p:txBody>
          <a:bodyPr/>
          <a:lstStyle/>
          <a:p>
            <a:r>
              <a:rPr lang="en-US" dirty="0" smtClean="0"/>
              <a:t>Most </a:t>
            </a:r>
            <a:r>
              <a:rPr lang="en-US" dirty="0"/>
              <a:t>of these isotopes can be accelerated in REX-ISOLDE </a:t>
            </a:r>
            <a:r>
              <a:rPr lang="en-US" dirty="0" smtClean="0"/>
              <a:t>to energies </a:t>
            </a:r>
            <a:r>
              <a:rPr lang="en-US" dirty="0"/>
              <a:t>up to 2.8 </a:t>
            </a:r>
            <a:r>
              <a:rPr lang="en-US" dirty="0" smtClean="0"/>
              <a:t>MeV/u</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100" y="2060848"/>
            <a:ext cx="6137244" cy="4608512"/>
          </a:xfrm>
          <a:prstGeom prst="rect">
            <a:avLst/>
          </a:prstGeom>
        </p:spPr>
      </p:pic>
    </p:spTree>
    <p:extLst>
      <p:ext uri="{BB962C8B-B14F-4D97-AF65-F5344CB8AC3E}">
        <p14:creationId xmlns:p14="http://schemas.microsoft.com/office/powerpoint/2010/main" val="25422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19250" y="130175"/>
            <a:ext cx="6337300" cy="1066800"/>
          </a:xfrm>
        </p:spPr>
        <p:txBody>
          <a:bodyPr/>
          <a:lstStyle/>
          <a:p>
            <a:r>
              <a:rPr lang="pt-PT" altLang="en-US" dirty="0" smtClean="0"/>
              <a:t>A</a:t>
            </a:r>
            <a:r>
              <a:rPr lang="pt-PT" altLang="en-US" dirty="0" smtClean="0"/>
              <a:t> few underlying questions...</a:t>
            </a:r>
            <a:br>
              <a:rPr lang="pt-PT" altLang="en-US" dirty="0" smtClean="0"/>
            </a:br>
            <a:r>
              <a:rPr lang="pt-PT" altLang="en-US" dirty="0" smtClean="0"/>
              <a:t>And a word of caution</a:t>
            </a:r>
            <a:endParaRPr lang="en-US" altLang="en-US" dirty="0" smtClean="0"/>
          </a:p>
        </p:txBody>
      </p:sp>
      <p:sp>
        <p:nvSpPr>
          <p:cNvPr id="4099" name="Content Placeholder 2"/>
          <p:cNvSpPr>
            <a:spLocks noGrp="1"/>
          </p:cNvSpPr>
          <p:nvPr>
            <p:ph idx="1"/>
          </p:nvPr>
        </p:nvSpPr>
        <p:spPr/>
        <p:txBody>
          <a:bodyPr/>
          <a:lstStyle/>
          <a:p>
            <a:endParaRPr lang="pt-PT" altLang="en-US" dirty="0" smtClean="0"/>
          </a:p>
          <a:p>
            <a:r>
              <a:rPr lang="pt-PT" altLang="en-US" dirty="0" smtClean="0"/>
              <a:t>SATIF objective: a forum to promote discussion and exchange of information amongst experts</a:t>
            </a:r>
          </a:p>
          <a:p>
            <a:endParaRPr lang="pt-PT" altLang="en-US" dirty="0"/>
          </a:p>
          <a:p>
            <a:endParaRPr lang="pt-PT" altLang="en-US" dirty="0" smtClean="0"/>
          </a:p>
          <a:p>
            <a:r>
              <a:rPr lang="pt-PT" altLang="en-US" dirty="0" smtClean="0"/>
              <a:t>Despite the impressive developments on Monte Carlo programs and tools for radiation transport simulation during the last decades, </a:t>
            </a:r>
            <a:endParaRPr lang="pt-PT" altLang="en-US" dirty="0"/>
          </a:p>
          <a:p>
            <a:endParaRPr lang="pt-PT" altLang="en-US" dirty="0" smtClean="0"/>
          </a:p>
          <a:p>
            <a:pPr lvl="2">
              <a:buFont typeface="Wingdings" pitchFamily="2" charset="2"/>
              <a:buChar char="ü"/>
            </a:pPr>
            <a:r>
              <a:rPr lang="pt-PT" altLang="en-US" dirty="0" smtClean="0"/>
              <a:t>Are we (sometimes) adopting an over-confident attitude?</a:t>
            </a:r>
          </a:p>
          <a:p>
            <a:pPr lvl="2">
              <a:buFont typeface="Wingdings" pitchFamily="2" charset="2"/>
              <a:buChar char="ü"/>
            </a:pPr>
            <a:endParaRPr lang="pt-PT" altLang="en-US" dirty="0"/>
          </a:p>
          <a:p>
            <a:pPr lvl="2">
              <a:buFont typeface="Wingdings" pitchFamily="2" charset="2"/>
              <a:buChar char="ü"/>
            </a:pPr>
            <a:r>
              <a:rPr lang="pt-PT" altLang="en-US" dirty="0" smtClean="0"/>
              <a:t>Do we (sometimes) overlook the complexity of the problem to be simulated ?</a:t>
            </a:r>
          </a:p>
          <a:p>
            <a:pPr lvl="2">
              <a:buFont typeface="Wingdings" pitchFamily="2" charset="2"/>
              <a:buChar char="ü"/>
            </a:pPr>
            <a:endParaRPr lang="pt-PT" altLang="en-US" dirty="0"/>
          </a:p>
          <a:p>
            <a:pPr lvl="2">
              <a:buFont typeface="Wingdings" pitchFamily="2" charset="2"/>
              <a:buChar char="ü"/>
            </a:pPr>
            <a:endParaRPr lang="pt-PT" altLang="en-US" dirty="0"/>
          </a:p>
        </p:txBody>
      </p:sp>
    </p:spTree>
    <p:extLst>
      <p:ext uri="{BB962C8B-B14F-4D97-AF65-F5344CB8AC3E}">
        <p14:creationId xmlns:p14="http://schemas.microsoft.com/office/powerpoint/2010/main" val="237678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2" dur="500"/>
                                        <p:tgtEl>
                                          <p:spTgt spid="409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099">
                                            <p:txEl>
                                              <p:pRg st="6" end="6"/>
                                            </p:txEl>
                                          </p:spTgt>
                                        </p:tgtEl>
                                        <p:attrNameLst>
                                          <p:attrName>style.visibility</p:attrName>
                                        </p:attrNameLst>
                                      </p:cBhvr>
                                      <p:to>
                                        <p:strVal val="visible"/>
                                      </p:to>
                                    </p:set>
                                    <p:anim calcmode="lin" valueType="num">
                                      <p:cBhvr additive="base">
                                        <p:cTn id="1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anim calcmode="lin" valueType="num">
                                      <p:cBhvr additive="base">
                                        <p:cTn id="23" dur="500" fill="hold"/>
                                        <p:tgtEl>
                                          <p:spTgt spid="4099">
                                            <p:txEl>
                                              <p:pRg st="8" end="8"/>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ISOLDE facility layout</a:t>
            </a:r>
            <a:br>
              <a:rPr lang="en-US" dirty="0" smtClean="0"/>
            </a:br>
            <a:r>
              <a:rPr lang="en-US" dirty="0" smtClean="0"/>
              <a:t>(1)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95400"/>
            <a:ext cx="8382000" cy="535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ISOLDE facility layout</a:t>
            </a:r>
            <a:br>
              <a:rPr lang="en-US" dirty="0" smtClean="0"/>
            </a:br>
            <a:r>
              <a:rPr lang="en-US" dirty="0" smtClean="0"/>
              <a:t>(2)</a:t>
            </a:r>
            <a:endParaRPr lang="en-US" dirty="0"/>
          </a:p>
        </p:txBody>
      </p:sp>
      <p:grpSp>
        <p:nvGrpSpPr>
          <p:cNvPr id="9" name="Group 8"/>
          <p:cNvGrpSpPr/>
          <p:nvPr/>
        </p:nvGrpSpPr>
        <p:grpSpPr>
          <a:xfrm>
            <a:off x="118360" y="1412776"/>
            <a:ext cx="8918136" cy="5256584"/>
            <a:chOff x="118360" y="1412776"/>
            <a:chExt cx="8918136" cy="525658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0" y="1412776"/>
              <a:ext cx="8918136" cy="5256584"/>
            </a:xfrm>
            <a:prstGeom prst="rect">
              <a:avLst/>
            </a:prstGeom>
          </p:spPr>
        </p:pic>
        <p:cxnSp>
          <p:nvCxnSpPr>
            <p:cNvPr id="10" name="Straight Arrow Connector 9"/>
            <p:cNvCxnSpPr/>
            <p:nvPr/>
          </p:nvCxnSpPr>
          <p:spPr>
            <a:xfrm flipV="1">
              <a:off x="1043608" y="5157192"/>
              <a:ext cx="1800200" cy="648072"/>
            </a:xfrm>
            <a:prstGeom prst="straightConnector1">
              <a:avLst/>
            </a:prstGeom>
            <a:ln w="762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rot="20309538">
              <a:off x="738909" y="5219034"/>
              <a:ext cx="1584176"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Proton beam</a:t>
              </a:r>
              <a:endParaRPr lang="en-US" dirty="0">
                <a:solidFill>
                  <a:srgbClr val="FF0000"/>
                </a:solidFill>
              </a:endParaRPr>
            </a:p>
          </p:txBody>
        </p:sp>
      </p:grpSp>
    </p:spTree>
    <p:extLst>
      <p:ext uri="{BB962C8B-B14F-4D97-AF65-F5344CB8AC3E}">
        <p14:creationId xmlns:p14="http://schemas.microsoft.com/office/powerpoint/2010/main" val="1006765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HIE-ISOLDE </a:t>
            </a:r>
            <a:r>
              <a:rPr lang="en-US" dirty="0" smtClean="0"/>
              <a:t/>
            </a:r>
            <a:br>
              <a:rPr lang="en-US" dirty="0" smtClean="0"/>
            </a:br>
            <a:r>
              <a:rPr lang="en-US" dirty="0" smtClean="0"/>
              <a:t>(</a:t>
            </a:r>
            <a:r>
              <a:rPr lang="en-US" dirty="0"/>
              <a:t>ISOLDE upgrade) </a:t>
            </a:r>
          </a:p>
        </p:txBody>
      </p:sp>
      <p:sp>
        <p:nvSpPr>
          <p:cNvPr id="3" name="Content Placeholder 2"/>
          <p:cNvSpPr>
            <a:spLocks noGrp="1"/>
          </p:cNvSpPr>
          <p:nvPr>
            <p:ph idx="1"/>
          </p:nvPr>
        </p:nvSpPr>
        <p:spPr/>
        <p:txBody>
          <a:bodyPr/>
          <a:lstStyle/>
          <a:p>
            <a:r>
              <a:rPr lang="en-US" dirty="0">
                <a:solidFill>
                  <a:schemeClr val="bg1"/>
                </a:solidFill>
              </a:rPr>
              <a:t>H</a:t>
            </a:r>
            <a:r>
              <a:rPr lang="en-US" dirty="0"/>
              <a:t>igh </a:t>
            </a:r>
            <a:r>
              <a:rPr lang="en-US" dirty="0">
                <a:solidFill>
                  <a:schemeClr val="bg1"/>
                </a:solidFill>
              </a:rPr>
              <a:t>I</a:t>
            </a:r>
            <a:r>
              <a:rPr lang="en-US" dirty="0"/>
              <a:t>ntensity and </a:t>
            </a:r>
            <a:r>
              <a:rPr lang="en-US" dirty="0">
                <a:solidFill>
                  <a:schemeClr val="bg1"/>
                </a:solidFill>
              </a:rPr>
              <a:t>E</a:t>
            </a:r>
            <a:r>
              <a:rPr lang="en-US" dirty="0"/>
              <a:t>nergy ISOLDE (HIE-ISOLDE) - major upgrade of </a:t>
            </a:r>
            <a:r>
              <a:rPr lang="en-US" dirty="0" smtClean="0"/>
              <a:t>the </a:t>
            </a:r>
            <a:r>
              <a:rPr lang="en-US" dirty="0"/>
              <a:t>ISOLDE facility</a:t>
            </a:r>
          </a:p>
          <a:p>
            <a:endParaRPr lang="en-US" dirty="0"/>
          </a:p>
          <a:p>
            <a:r>
              <a:rPr lang="en-US" dirty="0" smtClean="0"/>
              <a:t>Upgrade</a:t>
            </a:r>
            <a:r>
              <a:rPr lang="en-US" dirty="0"/>
              <a:t>: </a:t>
            </a:r>
            <a:r>
              <a:rPr lang="en-US" dirty="0" smtClean="0"/>
              <a:t>increase (5x) of the primary </a:t>
            </a:r>
            <a:r>
              <a:rPr lang="en-US" dirty="0"/>
              <a:t>beam power (</a:t>
            </a:r>
            <a:r>
              <a:rPr lang="en-US" dirty="0" smtClean="0"/>
              <a:t>proton)</a:t>
            </a:r>
          </a:p>
          <a:p>
            <a:pPr lvl="1"/>
            <a:r>
              <a:rPr lang="en-US" dirty="0" smtClean="0"/>
              <a:t>New injector (LINAC4) for the Proton synchrotron booster (PSB)</a:t>
            </a:r>
          </a:p>
          <a:p>
            <a:pPr lvl="2"/>
            <a:r>
              <a:rPr lang="en-US" dirty="0" smtClean="0"/>
              <a:t>Proton beam energy  </a:t>
            </a:r>
            <a:r>
              <a:rPr lang="en-US" dirty="0"/>
              <a:t>1.4 </a:t>
            </a:r>
            <a:r>
              <a:rPr lang="en-US" dirty="0" err="1"/>
              <a:t>GeV</a:t>
            </a:r>
            <a:r>
              <a:rPr lang="en-US" dirty="0"/>
              <a:t> </a:t>
            </a:r>
            <a:r>
              <a:rPr lang="en-US" dirty="0" smtClean="0">
                <a:sym typeface="Symbol"/>
              </a:rPr>
              <a:t></a:t>
            </a:r>
            <a:r>
              <a:rPr lang="en-US" dirty="0" smtClean="0"/>
              <a:t> </a:t>
            </a:r>
            <a:r>
              <a:rPr lang="en-US" dirty="0"/>
              <a:t>2 </a:t>
            </a:r>
            <a:r>
              <a:rPr lang="en-US" dirty="0" err="1" smtClean="0"/>
              <a:t>GeV</a:t>
            </a:r>
            <a:endParaRPr lang="en-US" dirty="0" smtClean="0"/>
          </a:p>
          <a:p>
            <a:pPr lvl="2"/>
            <a:r>
              <a:rPr lang="en-US" dirty="0" smtClean="0"/>
              <a:t>Proton beam intensity </a:t>
            </a:r>
            <a:r>
              <a:rPr lang="en-US" dirty="0"/>
              <a:t>2 </a:t>
            </a:r>
            <a:r>
              <a:rPr lang="en-US" dirty="0" smtClean="0"/>
              <a:t>µA </a:t>
            </a:r>
            <a:r>
              <a:rPr lang="en-US" dirty="0" smtClean="0">
                <a:sym typeface="Symbol"/>
              </a:rPr>
              <a:t></a:t>
            </a:r>
            <a:r>
              <a:rPr lang="en-US" dirty="0" smtClean="0"/>
              <a:t> 6 </a:t>
            </a:r>
            <a:r>
              <a:rPr lang="en-US" dirty="0"/>
              <a:t>µA</a:t>
            </a:r>
          </a:p>
          <a:p>
            <a:endParaRPr lang="en-US" dirty="0"/>
          </a:p>
          <a:p>
            <a:r>
              <a:rPr lang="en-US" dirty="0"/>
              <a:t>Improvements of the </a:t>
            </a:r>
            <a:r>
              <a:rPr lang="en-US" dirty="0" smtClean="0"/>
              <a:t>quality, intensity and energy </a:t>
            </a:r>
            <a:r>
              <a:rPr lang="en-US" dirty="0"/>
              <a:t>of radioactive ion </a:t>
            </a:r>
            <a:r>
              <a:rPr lang="en-US" dirty="0" smtClean="0"/>
              <a:t>beams:</a:t>
            </a:r>
          </a:p>
          <a:p>
            <a:pPr lvl="1"/>
            <a:r>
              <a:rPr lang="en-US" dirty="0" smtClean="0"/>
              <a:t>Higher intensities</a:t>
            </a:r>
          </a:p>
          <a:p>
            <a:pPr lvl="1"/>
            <a:r>
              <a:rPr lang="en-US" dirty="0" smtClean="0"/>
              <a:t>Improved </a:t>
            </a:r>
            <a:r>
              <a:rPr lang="en-US" dirty="0"/>
              <a:t>mass resolution </a:t>
            </a:r>
            <a:r>
              <a:rPr lang="en-US" dirty="0" smtClean="0"/>
              <a:t> </a:t>
            </a:r>
            <a:endParaRPr lang="en-US" dirty="0"/>
          </a:p>
          <a:p>
            <a:pPr lvl="1"/>
            <a:r>
              <a:rPr lang="en-US" dirty="0" smtClean="0"/>
              <a:t>Facility for accelerating RIB will be replaced by a superconducting </a:t>
            </a:r>
            <a:r>
              <a:rPr lang="en-US" dirty="0" err="1" smtClean="0"/>
              <a:t>linac</a:t>
            </a:r>
            <a:r>
              <a:rPr lang="en-US" dirty="0" smtClean="0"/>
              <a:t> </a:t>
            </a:r>
            <a:r>
              <a:rPr lang="en-US" dirty="0"/>
              <a:t>that can deliver </a:t>
            </a:r>
            <a:r>
              <a:rPr lang="en-US" dirty="0" smtClean="0"/>
              <a:t>a maximum </a:t>
            </a:r>
            <a:r>
              <a:rPr lang="en-US" dirty="0"/>
              <a:t>energy of 10 </a:t>
            </a:r>
            <a:r>
              <a:rPr lang="en-US" dirty="0" smtClean="0"/>
              <a:t>MeV/u</a:t>
            </a:r>
            <a:r>
              <a:rPr lang="en-US" sz="800" dirty="0" smtClean="0"/>
              <a:t> </a:t>
            </a:r>
            <a:r>
              <a:rPr lang="en-US" dirty="0" smtClean="0"/>
              <a:t>for </a:t>
            </a:r>
            <a:r>
              <a:rPr lang="en-US" dirty="0"/>
              <a:t>a </a:t>
            </a:r>
            <a:r>
              <a:rPr lang="en-US" dirty="0" smtClean="0"/>
              <a:t>mass-to-charge</a:t>
            </a:r>
            <a:r>
              <a:rPr lang="en-US" dirty="0"/>
              <a:t> </a:t>
            </a:r>
            <a:r>
              <a:rPr lang="en-US" dirty="0" smtClean="0"/>
              <a:t>ratio </a:t>
            </a:r>
            <a:r>
              <a:rPr lang="en-US" dirty="0"/>
              <a:t>of A/Q </a:t>
            </a:r>
            <a:r>
              <a:rPr lang="en-US" dirty="0" smtClean="0"/>
              <a:t>= </a:t>
            </a:r>
            <a:r>
              <a:rPr lang="en-US" dirty="0"/>
              <a:t>4.5</a:t>
            </a:r>
          </a:p>
          <a:p>
            <a:endParaRPr lang="en-US" dirty="0"/>
          </a:p>
        </p:txBody>
      </p:sp>
    </p:spTree>
    <p:extLst>
      <p:ext uri="{BB962C8B-B14F-4D97-AF65-F5344CB8AC3E}">
        <p14:creationId xmlns:p14="http://schemas.microsoft.com/office/powerpoint/2010/main" val="17879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HIE-ISOLDE</a:t>
            </a:r>
            <a:br>
              <a:rPr lang="en-US" dirty="0" smtClean="0"/>
            </a:br>
            <a:r>
              <a:rPr lang="en-US" dirty="0" smtClean="0"/>
              <a:t>Study objectives</a:t>
            </a:r>
            <a:endParaRPr lang="en-US" dirty="0"/>
          </a:p>
        </p:txBody>
      </p:sp>
      <p:sp>
        <p:nvSpPr>
          <p:cNvPr id="3" name="Content Placeholder 2"/>
          <p:cNvSpPr>
            <a:spLocks noGrp="1"/>
          </p:cNvSpPr>
          <p:nvPr>
            <p:ph idx="1"/>
          </p:nvPr>
        </p:nvSpPr>
        <p:spPr/>
        <p:txBody>
          <a:bodyPr/>
          <a:lstStyle/>
          <a:p>
            <a:endParaRPr lang="en-US" dirty="0" smtClean="0"/>
          </a:p>
          <a:p>
            <a:r>
              <a:rPr lang="en-US" dirty="0" smtClean="0"/>
              <a:t>Evaluation </a:t>
            </a:r>
            <a:r>
              <a:rPr lang="en-US" dirty="0"/>
              <a:t>of the shielding performance of the </a:t>
            </a:r>
            <a:r>
              <a:rPr lang="en-US" u="sng" dirty="0" smtClean="0"/>
              <a:t>existing</a:t>
            </a:r>
            <a:r>
              <a:rPr lang="en-US" dirty="0" smtClean="0"/>
              <a:t> facility</a:t>
            </a:r>
          </a:p>
          <a:p>
            <a:pPr lvl="1"/>
            <a:r>
              <a:rPr lang="en-US" dirty="0" smtClean="0"/>
              <a:t>Neutron </a:t>
            </a:r>
            <a:r>
              <a:rPr lang="en-US" dirty="0"/>
              <a:t>and photon flux </a:t>
            </a:r>
            <a:r>
              <a:rPr lang="en-US" dirty="0" smtClean="0"/>
              <a:t>distribution</a:t>
            </a:r>
          </a:p>
          <a:p>
            <a:pPr lvl="1"/>
            <a:r>
              <a:rPr lang="en-US" dirty="0" smtClean="0"/>
              <a:t>Ambient </a:t>
            </a:r>
            <a:r>
              <a:rPr lang="en-US" dirty="0"/>
              <a:t>d</a:t>
            </a:r>
            <a:r>
              <a:rPr lang="en-US" dirty="0" smtClean="0"/>
              <a:t>ose </a:t>
            </a:r>
            <a:r>
              <a:rPr lang="en-US" dirty="0"/>
              <a:t>e</a:t>
            </a:r>
            <a:r>
              <a:rPr lang="en-US" dirty="0" smtClean="0"/>
              <a:t>quivalent </a:t>
            </a:r>
            <a:r>
              <a:rPr lang="en-US" dirty="0"/>
              <a:t>rate </a:t>
            </a:r>
            <a:r>
              <a:rPr lang="en-US" dirty="0" smtClean="0"/>
              <a:t>distribution </a:t>
            </a:r>
            <a:endParaRPr lang="en-US" dirty="0"/>
          </a:p>
          <a:p>
            <a:endParaRPr lang="en-US" dirty="0"/>
          </a:p>
          <a:p>
            <a:r>
              <a:rPr lang="en-US" dirty="0" smtClean="0"/>
              <a:t>Radiation protection and shielding assessment for the </a:t>
            </a:r>
            <a:r>
              <a:rPr lang="en-US" u="sng" dirty="0" smtClean="0"/>
              <a:t>upgraded</a:t>
            </a:r>
            <a:r>
              <a:rPr lang="en-US" dirty="0" smtClean="0"/>
              <a:t> facility:</a:t>
            </a:r>
          </a:p>
          <a:p>
            <a:pPr lvl="1"/>
            <a:r>
              <a:rPr lang="en-US" dirty="0" smtClean="0"/>
              <a:t>Ambient dose equivalent rate mapping</a:t>
            </a:r>
          </a:p>
          <a:p>
            <a:pPr lvl="1"/>
            <a:r>
              <a:rPr lang="en-US" dirty="0" smtClean="0"/>
              <a:t>Dose rate at “critical locations”</a:t>
            </a:r>
          </a:p>
          <a:p>
            <a:pPr lvl="1"/>
            <a:r>
              <a:rPr lang="en-US" dirty="0" smtClean="0"/>
              <a:t>Area classification</a:t>
            </a:r>
          </a:p>
          <a:p>
            <a:pPr lvl="1"/>
            <a:r>
              <a:rPr lang="en-US" dirty="0" smtClean="0"/>
              <a:t>Need for upgrade </a:t>
            </a:r>
            <a:r>
              <a:rPr lang="en-US" dirty="0"/>
              <a:t>geometry </a:t>
            </a:r>
            <a:r>
              <a:rPr lang="en-US" dirty="0" smtClean="0"/>
              <a:t>and shielding</a:t>
            </a:r>
            <a:endParaRPr lang="en-US" dirty="0"/>
          </a:p>
          <a:p>
            <a:endParaRPr lang="en-US" dirty="0"/>
          </a:p>
          <a:p>
            <a:r>
              <a:rPr lang="en-US" dirty="0" smtClean="0"/>
              <a:t>Validation: simulation </a:t>
            </a:r>
            <a:r>
              <a:rPr lang="en-US" dirty="0"/>
              <a:t>results </a:t>
            </a:r>
            <a:r>
              <a:rPr lang="en-US" dirty="0" smtClean="0"/>
              <a:t>versus measurements (2010)</a:t>
            </a:r>
            <a:endParaRPr lang="en-US" dirty="0"/>
          </a:p>
          <a:p>
            <a:endParaRPr lang="en-US" dirty="0"/>
          </a:p>
        </p:txBody>
      </p:sp>
    </p:spTree>
    <p:extLst>
      <p:ext uri="{BB962C8B-B14F-4D97-AF65-F5344CB8AC3E}">
        <p14:creationId xmlns:p14="http://schemas.microsoft.com/office/powerpoint/2010/main" val="15207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blinds(horizontal)">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a:t>Monte Carlo simulation program (</a:t>
            </a:r>
            <a:r>
              <a:rPr lang="en-US" sz="1800" dirty="0" smtClean="0"/>
              <a:t>FLUKA)</a:t>
            </a:r>
          </a:p>
          <a:p>
            <a:pPr lvl="1"/>
            <a:r>
              <a:rPr lang="en-US" sz="1800" dirty="0" smtClean="0"/>
              <a:t>Deep </a:t>
            </a:r>
            <a:r>
              <a:rPr lang="en-US" sz="1800" dirty="0"/>
              <a:t>penetration simulation – thick (tens of meters</a:t>
            </a:r>
            <a:r>
              <a:rPr lang="en-US" sz="1800" dirty="0" smtClean="0"/>
              <a:t>) shielding</a:t>
            </a:r>
          </a:p>
          <a:p>
            <a:pPr lvl="1"/>
            <a:r>
              <a:rPr lang="en-US" sz="1800" dirty="0" smtClean="0"/>
              <a:t>Use of variance </a:t>
            </a:r>
            <a:r>
              <a:rPr lang="en-US" sz="1800" dirty="0"/>
              <a:t>reduction </a:t>
            </a:r>
            <a:r>
              <a:rPr lang="en-US" sz="1800" dirty="0" smtClean="0"/>
              <a:t>technique (bias)</a:t>
            </a:r>
          </a:p>
          <a:p>
            <a:pPr lvl="1"/>
            <a:r>
              <a:rPr lang="en-US" sz="1800" dirty="0"/>
              <a:t>S</a:t>
            </a:r>
            <a:r>
              <a:rPr lang="en-US" sz="1800" dirty="0" smtClean="0"/>
              <a:t>imulation </a:t>
            </a:r>
            <a:r>
              <a:rPr lang="en-US" sz="1800" dirty="0"/>
              <a:t>running time: days (using </a:t>
            </a:r>
            <a:r>
              <a:rPr lang="en-US" sz="1800" dirty="0" smtClean="0"/>
              <a:t>the CERN cluster</a:t>
            </a:r>
            <a:r>
              <a:rPr lang="en-US" sz="1800" dirty="0"/>
              <a:t>), </a:t>
            </a:r>
            <a:r>
              <a:rPr lang="en-US" sz="1800" dirty="0" smtClean="0"/>
              <a:t>10</a:t>
            </a:r>
            <a:r>
              <a:rPr lang="en-US" sz="1800" baseline="30000" dirty="0" smtClean="0"/>
              <a:t>6</a:t>
            </a:r>
            <a:r>
              <a:rPr lang="en-US" sz="1800" dirty="0" smtClean="0"/>
              <a:t>-10</a:t>
            </a:r>
            <a:r>
              <a:rPr lang="en-US" sz="1800" baseline="30000" dirty="0"/>
              <a:t>8</a:t>
            </a:r>
            <a:r>
              <a:rPr lang="en-US" sz="1800" dirty="0" smtClean="0"/>
              <a:t> primaries</a:t>
            </a:r>
          </a:p>
          <a:p>
            <a:pPr lvl="1"/>
            <a:r>
              <a:rPr lang="en-US" sz="1800" dirty="0" smtClean="0"/>
              <a:t>ICRP-74 conversion coefficients</a:t>
            </a:r>
            <a:endParaRPr lang="en-US" sz="1800" dirty="0"/>
          </a:p>
          <a:p>
            <a:endParaRPr lang="en-US" sz="1800" dirty="0" smtClean="0"/>
          </a:p>
          <a:p>
            <a:r>
              <a:rPr lang="en-US" sz="1800" dirty="0"/>
              <a:t>Proton beam </a:t>
            </a:r>
            <a:r>
              <a:rPr lang="en-US" sz="1800" dirty="0" smtClean="0"/>
              <a:t>energy:</a:t>
            </a:r>
            <a:endParaRPr lang="en-US" sz="1800" dirty="0"/>
          </a:p>
          <a:p>
            <a:pPr lvl="1"/>
            <a:r>
              <a:rPr lang="en-US" sz="1800" dirty="0"/>
              <a:t>1.4 </a:t>
            </a:r>
            <a:r>
              <a:rPr lang="en-US" sz="1800" dirty="0" err="1"/>
              <a:t>GeV</a:t>
            </a:r>
            <a:endParaRPr lang="en-US" sz="1800" dirty="0"/>
          </a:p>
          <a:p>
            <a:pPr lvl="1"/>
            <a:r>
              <a:rPr lang="en-US" sz="1800" dirty="0"/>
              <a:t>2.0 </a:t>
            </a:r>
            <a:r>
              <a:rPr lang="en-US" sz="1800" dirty="0" err="1"/>
              <a:t>GeV</a:t>
            </a:r>
            <a:endParaRPr lang="en-US" sz="1800" dirty="0"/>
          </a:p>
          <a:p>
            <a:endParaRPr lang="en-US" sz="1800" dirty="0" smtClean="0"/>
          </a:p>
          <a:p>
            <a:r>
              <a:rPr lang="en-US" sz="1800" dirty="0" smtClean="0"/>
              <a:t>Spallation targets:</a:t>
            </a:r>
          </a:p>
          <a:p>
            <a:pPr lvl="1"/>
            <a:r>
              <a:rPr lang="en-US" sz="1800" dirty="0" smtClean="0"/>
              <a:t>Ta </a:t>
            </a:r>
            <a:r>
              <a:rPr lang="en-US" sz="1800" dirty="0"/>
              <a:t>(</a:t>
            </a:r>
            <a:r>
              <a:rPr lang="en-US" sz="1800" smtClean="0"/>
              <a:t>Tantalum,)</a:t>
            </a:r>
            <a:endParaRPr lang="en-US" sz="1800" dirty="0" smtClean="0"/>
          </a:p>
          <a:p>
            <a:pPr lvl="1"/>
            <a:r>
              <a:rPr lang="en-US" sz="1800" dirty="0" err="1" smtClean="0"/>
              <a:t>UC</a:t>
            </a:r>
            <a:r>
              <a:rPr lang="en-US" sz="1800" baseline="-25000" dirty="0" err="1" smtClean="0"/>
              <a:t>x</a:t>
            </a:r>
            <a:r>
              <a:rPr lang="en-US" sz="1800" dirty="0" smtClean="0"/>
              <a:t> </a:t>
            </a:r>
            <a:r>
              <a:rPr lang="en-US" sz="1800" dirty="0"/>
              <a:t>(</a:t>
            </a:r>
            <a:r>
              <a:rPr lang="en-US" sz="1800" dirty="0" smtClean="0"/>
              <a:t>Uranium Carbide)</a:t>
            </a:r>
          </a:p>
          <a:p>
            <a:endParaRPr lang="en-US" sz="1800" dirty="0" smtClean="0"/>
          </a:p>
          <a:p>
            <a:r>
              <a:rPr lang="en-US" sz="1800" dirty="0" smtClean="0"/>
              <a:t>Measurements</a:t>
            </a:r>
            <a:r>
              <a:rPr lang="en-US" sz="1800" dirty="0"/>
              <a:t>´ equipment (Radiation safety group </a:t>
            </a:r>
            <a:r>
              <a:rPr lang="en-US" sz="1800" dirty="0" smtClean="0"/>
              <a:t>CERN)</a:t>
            </a:r>
          </a:p>
          <a:p>
            <a:pPr lvl="1"/>
            <a:r>
              <a:rPr lang="en-US" sz="1800" dirty="0" smtClean="0"/>
              <a:t>FH40 gamma </a:t>
            </a:r>
            <a:r>
              <a:rPr lang="en-US" sz="1800" dirty="0"/>
              <a:t>survey </a:t>
            </a:r>
            <a:r>
              <a:rPr lang="en-US" sz="1800" dirty="0" smtClean="0"/>
              <a:t>meter</a:t>
            </a:r>
          </a:p>
          <a:p>
            <a:pPr lvl="1"/>
            <a:r>
              <a:rPr lang="en-US" sz="1800" dirty="0" smtClean="0"/>
              <a:t>FHT </a:t>
            </a:r>
            <a:r>
              <a:rPr lang="en-US" sz="1800" dirty="0"/>
              <a:t>762 Wendi-2 W</a:t>
            </a:r>
            <a:r>
              <a:rPr lang="en-US" sz="1800" dirty="0" smtClean="0"/>
              <a:t>ide </a:t>
            </a:r>
            <a:r>
              <a:rPr lang="en-US" sz="1800" dirty="0"/>
              <a:t>E</a:t>
            </a:r>
            <a:r>
              <a:rPr lang="en-US" sz="1800" dirty="0" smtClean="0"/>
              <a:t>nergy neutron detector </a:t>
            </a:r>
            <a:endParaRPr lang="en-US" sz="1800" dirty="0"/>
          </a:p>
          <a:p>
            <a:endParaRPr lang="en-US" dirty="0"/>
          </a:p>
        </p:txBody>
      </p:sp>
      <p:sp>
        <p:nvSpPr>
          <p:cNvPr id="2" name="Title 1"/>
          <p:cNvSpPr>
            <a:spLocks noGrp="1"/>
          </p:cNvSpPr>
          <p:nvPr>
            <p:ph type="title"/>
          </p:nvPr>
        </p:nvSpPr>
        <p:spPr/>
        <p:txBody>
          <a:bodyPr/>
          <a:lstStyle/>
          <a:p>
            <a:r>
              <a:rPr lang="en-US" dirty="0" smtClean="0"/>
              <a:t>HIE-ISOLDE</a:t>
            </a:r>
            <a:br>
              <a:rPr lang="en-US" dirty="0" smtClean="0"/>
            </a:br>
            <a:r>
              <a:rPr lang="en-US" dirty="0" smtClean="0"/>
              <a:t>Materials and Methods</a:t>
            </a:r>
            <a:endParaRPr lang="en-US" dirty="0"/>
          </a:p>
        </p:txBody>
      </p:sp>
      <p:pic>
        <p:nvPicPr>
          <p:cNvPr id="5" name="Picture 4"/>
          <p:cNvPicPr/>
          <p:nvPr/>
        </p:nvPicPr>
        <p:blipFill>
          <a:blip r:embed="rId2" cstate="print"/>
          <a:srcRect/>
          <a:stretch>
            <a:fillRect/>
          </a:stretch>
        </p:blipFill>
        <p:spPr bwMode="auto">
          <a:xfrm>
            <a:off x="6845746" y="3813636"/>
            <a:ext cx="2190750" cy="2999740"/>
          </a:xfrm>
          <a:prstGeom prst="rect">
            <a:avLst/>
          </a:prstGeom>
          <a:noFill/>
          <a:ln w="9525">
            <a:noFill/>
            <a:miter lim="800000"/>
            <a:headEnd/>
            <a:tailEnd/>
          </a:ln>
        </p:spPr>
      </p:pic>
    </p:spTree>
    <p:extLst>
      <p:ext uri="{BB962C8B-B14F-4D97-AF65-F5344CB8AC3E}">
        <p14:creationId xmlns:p14="http://schemas.microsoft.com/office/powerpoint/2010/main" val="186200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linds(horizontal)">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 calcmode="lin" valueType="num">
                                      <p:cBhvr additive="base">
                                        <p:cTn id="5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 calcmode="lin" valueType="num">
                                      <p:cBhvr additive="base">
                                        <p:cTn id="6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3">
                                            <p:txEl>
                                              <p:pRg st="14" end="14"/>
                                            </p:txEl>
                                          </p:spTgt>
                                        </p:tgtEl>
                                        <p:attrNameLst>
                                          <p:attrName>style.visibility</p:attrName>
                                        </p:attrNameLst>
                                      </p:cBhvr>
                                      <p:to>
                                        <p:strVal val="visible"/>
                                      </p:to>
                                    </p:set>
                                    <p:animEffect transition="in" filter="blinds(horizontal)">
                                      <p:cBhvr>
                                        <p:cTn id="70" dur="500"/>
                                        <p:tgtEl>
                                          <p:spTgt spid="3">
                                            <p:txEl>
                                              <p:pRg st="14" end="14"/>
                                            </p:txEl>
                                          </p:spTgt>
                                        </p:tgtEl>
                                      </p:cBhvr>
                                    </p:animEffect>
                                  </p:childTnLst>
                                </p:cTn>
                              </p:par>
                              <p:par>
                                <p:cTn id="71" presetID="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 calcmode="lin" valueType="num">
                                      <p:cBhvr additive="base">
                                        <p:cTn id="7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16" end="16"/>
                                            </p:txEl>
                                          </p:spTgt>
                                        </p:tgtEl>
                                        <p:attrNameLst>
                                          <p:attrName>style.visibility</p:attrName>
                                        </p:attrNameLst>
                                      </p:cBhvr>
                                      <p:to>
                                        <p:strVal val="visible"/>
                                      </p:to>
                                    </p:set>
                                    <p:anim calcmode="lin" valueType="num">
                                      <p:cBhvr additive="base">
                                        <p:cTn id="8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Implemented ISOLDE </a:t>
            </a:r>
            <a:r>
              <a:rPr lang="en-US" dirty="0" smtClean="0"/>
              <a:t>Geometry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96752"/>
            <a:ext cx="7379346" cy="5535679"/>
          </a:xfrm>
          <a:prstGeom prst="rect">
            <a:avLst/>
          </a:prstGeom>
        </p:spPr>
      </p:pic>
    </p:spTree>
    <p:extLst>
      <p:ext uri="{BB962C8B-B14F-4D97-AF65-F5344CB8AC3E}">
        <p14:creationId xmlns:p14="http://schemas.microsoft.com/office/powerpoint/2010/main" val="1171519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Dose rate</a:t>
            </a:r>
            <a:r>
              <a:rPr lang="en-US" dirty="0" smtClean="0"/>
              <a:t/>
            </a:r>
            <a:br>
              <a:rPr lang="en-US" dirty="0" smtClean="0"/>
            </a:br>
            <a:r>
              <a:rPr lang="en-US" dirty="0" smtClean="0"/>
              <a:t>The </a:t>
            </a:r>
            <a:r>
              <a:rPr lang="en-US" dirty="0"/>
              <a:t>parking </a:t>
            </a:r>
            <a:r>
              <a:rPr lang="en-US" dirty="0" smtClean="0"/>
              <a:t>area</a:t>
            </a:r>
            <a:endParaRPr lang="en-US" dirty="0"/>
          </a:p>
        </p:txBody>
      </p:sp>
      <p:sp>
        <p:nvSpPr>
          <p:cNvPr id="5" name="Rectângulo 4"/>
          <p:cNvSpPr/>
          <p:nvPr/>
        </p:nvSpPr>
        <p:spPr>
          <a:xfrm>
            <a:off x="899592" y="1230869"/>
            <a:ext cx="7416824" cy="369332"/>
          </a:xfrm>
          <a:prstGeom prst="rect">
            <a:avLst/>
          </a:prstGeom>
          <a:ln w="38100">
            <a:solidFill>
              <a:srgbClr val="FFFF00"/>
            </a:solidFill>
          </a:ln>
        </p:spPr>
        <p:txBody>
          <a:bodyPr wrap="square">
            <a:spAutoFit/>
          </a:bodyPr>
          <a:lstStyle/>
          <a:p>
            <a:pPr algn="ctr"/>
            <a:r>
              <a:rPr lang="en-US" dirty="0">
                <a:solidFill>
                  <a:srgbClr val="FFFF00"/>
                </a:solidFill>
                <a:latin typeface="+mn-lt"/>
              </a:rPr>
              <a:t>HRS target area, p</a:t>
            </a:r>
            <a:r>
              <a:rPr lang="en-US" dirty="0" smtClean="0">
                <a:solidFill>
                  <a:srgbClr val="FFFF00"/>
                </a:solidFill>
                <a:latin typeface="+mn-lt"/>
              </a:rPr>
              <a:t>roton </a:t>
            </a:r>
            <a:r>
              <a:rPr lang="en-US" dirty="0">
                <a:solidFill>
                  <a:srgbClr val="FFFF00"/>
                </a:solidFill>
                <a:latin typeface="+mn-lt"/>
              </a:rPr>
              <a:t>beam </a:t>
            </a:r>
            <a:r>
              <a:rPr lang="en-US" dirty="0" smtClean="0">
                <a:solidFill>
                  <a:srgbClr val="FFFF00"/>
                </a:solidFill>
                <a:latin typeface="+mn-lt"/>
              </a:rPr>
              <a:t>energy: 2 </a:t>
            </a:r>
            <a:r>
              <a:rPr lang="en-US" dirty="0" err="1" smtClean="0">
                <a:solidFill>
                  <a:srgbClr val="FFFF00"/>
                </a:solidFill>
                <a:latin typeface="+mn-lt"/>
              </a:rPr>
              <a:t>GeV</a:t>
            </a:r>
            <a:r>
              <a:rPr lang="en-US" dirty="0" smtClean="0">
                <a:solidFill>
                  <a:srgbClr val="FFFF00"/>
                </a:solidFill>
                <a:latin typeface="+mn-lt"/>
              </a:rPr>
              <a:t>, no </a:t>
            </a:r>
            <a:r>
              <a:rPr lang="en-US" dirty="0">
                <a:solidFill>
                  <a:srgbClr val="FFFF00"/>
                </a:solidFill>
                <a:latin typeface="+mn-lt"/>
              </a:rPr>
              <a:t>target in place.</a:t>
            </a:r>
            <a:endParaRPr lang="pt-PT" dirty="0">
              <a:solidFill>
                <a:srgbClr val="FFFF00"/>
              </a:solidFill>
              <a:latin typeface="+mn-lt"/>
            </a:endParaRPr>
          </a:p>
        </p:txBody>
      </p:sp>
      <p:grpSp>
        <p:nvGrpSpPr>
          <p:cNvPr id="7" name="Group 6"/>
          <p:cNvGrpSpPr/>
          <p:nvPr/>
        </p:nvGrpSpPr>
        <p:grpSpPr>
          <a:xfrm>
            <a:off x="251520" y="1716362"/>
            <a:ext cx="8656820" cy="4952998"/>
            <a:chOff x="428106" y="1600201"/>
            <a:chExt cx="8656820" cy="4952998"/>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06" y="1600201"/>
              <a:ext cx="8656820" cy="495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ângulo 5"/>
            <p:cNvSpPr/>
            <p:nvPr/>
          </p:nvSpPr>
          <p:spPr>
            <a:xfrm>
              <a:off x="5796136" y="1600201"/>
              <a:ext cx="1440160" cy="329321"/>
            </a:xfrm>
            <a:prstGeom prst="rect">
              <a:avLst/>
            </a:prstGeom>
            <a:solidFill>
              <a:schemeClr val="bg1"/>
            </a:solidFill>
          </p:spPr>
          <p:txBody>
            <a:bodyPr wrap="square">
              <a:spAutoFit/>
            </a:bodyPr>
            <a:lstStyle/>
            <a:p>
              <a:pPr algn="ctr">
                <a:lnSpc>
                  <a:spcPct val="110000"/>
                </a:lnSpc>
                <a:spcAft>
                  <a:spcPts val="0"/>
                </a:spcAft>
              </a:pPr>
              <a:r>
                <a:rPr lang="en-US" sz="1400" b="1" dirty="0" smtClean="0">
                  <a:solidFill>
                    <a:schemeClr val="accent5">
                      <a:lumMod val="10000"/>
                    </a:schemeClr>
                  </a:solidFill>
                </a:rPr>
                <a:t> </a:t>
              </a:r>
              <a:r>
                <a:rPr lang="en-US" sz="1400" b="1" dirty="0">
                  <a:solidFill>
                    <a:schemeClr val="accent5">
                      <a:lumMod val="10000"/>
                    </a:schemeClr>
                  </a:solidFill>
                </a:rPr>
                <a:t>(</a:t>
              </a:r>
              <a:r>
                <a:rPr lang="en-US" sz="1400" b="1" dirty="0"/>
                <a:t>µSv/h per µA)</a:t>
              </a:r>
              <a:endParaRPr lang="pt-PT" sz="1400" b="1" dirty="0">
                <a:latin typeface="Calibri"/>
                <a:ea typeface="Calibri"/>
                <a:cs typeface="Times New Roman"/>
              </a:endParaRPr>
            </a:p>
          </p:txBody>
        </p:sp>
      </p:grpSp>
      <p:sp>
        <p:nvSpPr>
          <p:cNvPr id="8" name="Rectangle 7"/>
          <p:cNvSpPr/>
          <p:nvPr/>
        </p:nvSpPr>
        <p:spPr>
          <a:xfrm>
            <a:off x="1187624" y="2132856"/>
            <a:ext cx="2376264" cy="1368152"/>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7134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Dose Rate</a:t>
            </a:r>
            <a:br>
              <a:rPr lang="en-US" dirty="0" smtClean="0"/>
            </a:br>
            <a:r>
              <a:rPr lang="en-US" dirty="0" smtClean="0"/>
              <a:t>in the </a:t>
            </a:r>
            <a:r>
              <a:rPr lang="en-US" dirty="0"/>
              <a:t>“Point Gas</a:t>
            </a:r>
            <a:r>
              <a:rPr lang="en-US" dirty="0" smtClean="0"/>
              <a:t>”</a:t>
            </a:r>
            <a:endParaRPr lang="en-US" dirty="0"/>
          </a:p>
        </p:txBody>
      </p:sp>
      <p:sp>
        <p:nvSpPr>
          <p:cNvPr id="5" name="Rectangle 3"/>
          <p:cNvSpPr>
            <a:spLocks noChangeArrowheads="1"/>
          </p:cNvSpPr>
          <p:nvPr/>
        </p:nvSpPr>
        <p:spPr bwMode="auto">
          <a:xfrm>
            <a:off x="2085975"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chemeClr val="tx1"/>
                </a:solidFill>
                <a:effectLst/>
                <a:latin typeface="Arial" pitchFamily="34" charset="0"/>
                <a:cs typeface="Arial" pitchFamily="34" charset="0"/>
              </a:rPr>
              <a:t/>
            </a:r>
            <a:br>
              <a:rPr kumimoji="0" lang="pt-PT" sz="1800" b="0" i="0" u="none" strike="noStrike" cap="none" normalizeH="0" baseline="0" smtClean="0">
                <a:ln>
                  <a:noFill/>
                </a:ln>
                <a:solidFill>
                  <a:schemeClr val="tx1"/>
                </a:solidFill>
                <a:effectLst/>
                <a:latin typeface="Arial" pitchFamily="34" charset="0"/>
                <a:cs typeface="Arial" pitchFamily="34" charset="0"/>
              </a:rPr>
            </a:b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 name="Group 8"/>
          <p:cNvGrpSpPr/>
          <p:nvPr/>
        </p:nvGrpSpPr>
        <p:grpSpPr>
          <a:xfrm>
            <a:off x="323528" y="1671131"/>
            <a:ext cx="8496944" cy="5106934"/>
            <a:chOff x="323528" y="1412776"/>
            <a:chExt cx="8625883" cy="5256584"/>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62588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ângulo 10"/>
            <p:cNvSpPr/>
            <p:nvPr/>
          </p:nvSpPr>
          <p:spPr>
            <a:xfrm>
              <a:off x="5150321" y="1484784"/>
              <a:ext cx="1752271" cy="360040"/>
            </a:xfrm>
            <a:prstGeom prst="rect">
              <a:avLst/>
            </a:prstGeom>
            <a:solidFill>
              <a:schemeClr val="bg1"/>
            </a:solidFill>
          </p:spPr>
          <p:txBody>
            <a:bodyPr wrap="square">
              <a:noAutofit/>
            </a:bodyPr>
            <a:lstStyle/>
            <a:p>
              <a:pPr algn="ctr">
                <a:lnSpc>
                  <a:spcPct val="110000"/>
                </a:lnSpc>
                <a:spcAft>
                  <a:spcPts val="0"/>
                </a:spcAft>
              </a:pPr>
              <a:r>
                <a:rPr lang="en-US" sz="1000" b="1" dirty="0" smtClean="0">
                  <a:solidFill>
                    <a:schemeClr val="accent5">
                      <a:lumMod val="10000"/>
                    </a:schemeClr>
                  </a:solidFill>
                </a:rPr>
                <a:t> </a:t>
              </a:r>
              <a:r>
                <a:rPr lang="en-US" sz="1400" b="1" dirty="0">
                  <a:solidFill>
                    <a:schemeClr val="accent5">
                      <a:lumMod val="10000"/>
                    </a:schemeClr>
                  </a:solidFill>
                </a:rPr>
                <a:t>(µSv/h per µA)</a:t>
              </a:r>
              <a:endParaRPr lang="pt-PT" sz="1400" b="1" dirty="0">
                <a:solidFill>
                  <a:schemeClr val="accent5">
                    <a:lumMod val="10000"/>
                  </a:schemeClr>
                </a:solidFill>
                <a:latin typeface="Calibri"/>
                <a:ea typeface="Calibri"/>
                <a:cs typeface="Times New Roman"/>
              </a:endParaRPr>
            </a:p>
          </p:txBody>
        </p:sp>
      </p:grpSp>
      <p:sp>
        <p:nvSpPr>
          <p:cNvPr id="7" name="Rectângulo 4"/>
          <p:cNvSpPr/>
          <p:nvPr/>
        </p:nvSpPr>
        <p:spPr>
          <a:xfrm>
            <a:off x="428106" y="1230869"/>
            <a:ext cx="8320358" cy="369332"/>
          </a:xfrm>
          <a:prstGeom prst="rect">
            <a:avLst/>
          </a:prstGeom>
          <a:ln w="38100">
            <a:solidFill>
              <a:srgbClr val="FFFF00"/>
            </a:solidFill>
          </a:ln>
        </p:spPr>
        <p:txBody>
          <a:bodyPr wrap="square">
            <a:spAutoFit/>
          </a:bodyPr>
          <a:lstStyle/>
          <a:p>
            <a:pPr algn="ctr"/>
            <a:r>
              <a:rPr lang="en-US" dirty="0" smtClean="0">
                <a:solidFill>
                  <a:srgbClr val="FFFF00"/>
                </a:solidFill>
                <a:latin typeface="+mn-lt"/>
              </a:rPr>
              <a:t>GPS </a:t>
            </a:r>
            <a:r>
              <a:rPr lang="en-US" dirty="0">
                <a:solidFill>
                  <a:srgbClr val="FFFF00"/>
                </a:solidFill>
                <a:latin typeface="+mn-lt"/>
              </a:rPr>
              <a:t>target area, </a:t>
            </a:r>
            <a:r>
              <a:rPr lang="en-US" dirty="0" smtClean="0">
                <a:solidFill>
                  <a:srgbClr val="FFFF00"/>
                </a:solidFill>
                <a:latin typeface="+mn-lt"/>
              </a:rPr>
              <a:t>1.4 </a:t>
            </a:r>
            <a:r>
              <a:rPr lang="en-US" dirty="0">
                <a:solidFill>
                  <a:srgbClr val="FFFF00"/>
                </a:solidFill>
                <a:latin typeface="+mn-lt"/>
              </a:rPr>
              <a:t>GeV proton beam </a:t>
            </a:r>
            <a:r>
              <a:rPr lang="en-US" dirty="0" smtClean="0">
                <a:solidFill>
                  <a:srgbClr val="FFFF00"/>
                </a:solidFill>
                <a:latin typeface="+mn-lt"/>
              </a:rPr>
              <a:t>energy, </a:t>
            </a:r>
            <a:r>
              <a:rPr lang="en-US" dirty="0" err="1" smtClean="0">
                <a:solidFill>
                  <a:srgbClr val="FFFF00"/>
                </a:solidFill>
                <a:latin typeface="+mn-lt"/>
              </a:rPr>
              <a:t>UC</a:t>
            </a:r>
            <a:r>
              <a:rPr lang="en-US" baseline="-25000" dirty="0" err="1" smtClean="0">
                <a:solidFill>
                  <a:srgbClr val="FFFF00"/>
                </a:solidFill>
                <a:latin typeface="+mn-lt"/>
              </a:rPr>
              <a:t>x</a:t>
            </a:r>
            <a:r>
              <a:rPr lang="en-US" dirty="0" smtClean="0">
                <a:solidFill>
                  <a:srgbClr val="FFFF00"/>
                </a:solidFill>
                <a:latin typeface="+mn-lt"/>
              </a:rPr>
              <a:t> target </a:t>
            </a:r>
            <a:r>
              <a:rPr lang="en-US" dirty="0">
                <a:solidFill>
                  <a:srgbClr val="FFFF00"/>
                </a:solidFill>
                <a:latin typeface="+mn-lt"/>
              </a:rPr>
              <a:t>in place.</a:t>
            </a:r>
            <a:endParaRPr lang="pt-PT" dirty="0">
              <a:solidFill>
                <a:srgbClr val="FFFF00"/>
              </a:solidFill>
              <a:latin typeface="+mn-lt"/>
            </a:endParaRPr>
          </a:p>
        </p:txBody>
      </p:sp>
      <p:sp>
        <p:nvSpPr>
          <p:cNvPr id="2" name="Rectangle 1"/>
          <p:cNvSpPr/>
          <p:nvPr/>
        </p:nvSpPr>
        <p:spPr>
          <a:xfrm>
            <a:off x="971600" y="2162887"/>
            <a:ext cx="1872208" cy="1410129"/>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4444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Dose </a:t>
            </a:r>
            <a:r>
              <a:rPr lang="en-US" dirty="0" smtClean="0"/>
              <a:t>Rate – in the </a:t>
            </a:r>
            <a:r>
              <a:rPr lang="en-US" dirty="0"/>
              <a:t>“Point Gas</a:t>
            </a:r>
            <a:r>
              <a:rPr lang="en-US" dirty="0" smtClean="0"/>
              <a:t>”</a:t>
            </a:r>
            <a:br>
              <a:rPr lang="en-US" dirty="0" smtClean="0"/>
            </a:br>
            <a:r>
              <a:rPr lang="en-US" dirty="0" smtClean="0"/>
              <a:t>Simulations vs measurements</a:t>
            </a:r>
            <a:endParaRPr lang="en-US" dirty="0"/>
          </a:p>
        </p:txBody>
      </p:sp>
      <p:graphicFrame>
        <p:nvGraphicFramePr>
          <p:cNvPr id="3" name="Tabela 2"/>
          <p:cNvGraphicFramePr>
            <a:graphicFrameLocks noGrp="1"/>
          </p:cNvGraphicFramePr>
          <p:nvPr>
            <p:extLst>
              <p:ext uri="{D42A27DB-BD31-4B8C-83A1-F6EECF244321}">
                <p14:modId xmlns:p14="http://schemas.microsoft.com/office/powerpoint/2010/main" val="3350786200"/>
              </p:ext>
            </p:extLst>
          </p:nvPr>
        </p:nvGraphicFramePr>
        <p:xfrm>
          <a:off x="107504" y="1340768"/>
          <a:ext cx="8905630" cy="4896544"/>
        </p:xfrm>
        <a:graphic>
          <a:graphicData uri="http://schemas.openxmlformats.org/drawingml/2006/table">
            <a:tbl>
              <a:tblPr firstRow="1" firstCol="1" bandRow="1">
                <a:tableStyleId>{5C22544A-7EE6-4342-B048-85BDC9FD1C3A}</a:tableStyleId>
              </a:tblPr>
              <a:tblGrid>
                <a:gridCol w="2664296"/>
                <a:gridCol w="554031"/>
                <a:gridCol w="1402208"/>
                <a:gridCol w="1374721"/>
                <a:gridCol w="1455187"/>
                <a:gridCol w="1455187"/>
              </a:tblGrid>
              <a:tr h="1226576">
                <a:tc rowSpan="2" gridSpan="2">
                  <a:txBody>
                    <a:bodyPr/>
                    <a:lstStyle/>
                    <a:p>
                      <a:pPr algn="ctr">
                        <a:lnSpc>
                          <a:spcPct val="110000"/>
                        </a:lnSpc>
                        <a:spcAft>
                          <a:spcPts val="0"/>
                        </a:spcAft>
                      </a:pPr>
                      <a:r>
                        <a:rPr lang="en-US" sz="1200" dirty="0">
                          <a:effectLst/>
                        </a:rPr>
                        <a:t> </a:t>
                      </a:r>
                      <a:endParaRPr lang="pt-PT" sz="1100" dirty="0">
                        <a:effectLst/>
                        <a:latin typeface="Calibri"/>
                        <a:ea typeface="Calibri"/>
                        <a:cs typeface="Times New Roman"/>
                      </a:endParaRPr>
                    </a:p>
                  </a:txBody>
                  <a:tcPr marL="68580" marR="68580" marT="0" marB="0" anchor="ctr"/>
                </a:tc>
                <a:tc rowSpan="2" hMerge="1">
                  <a:txBody>
                    <a:bodyPr/>
                    <a:lstStyle/>
                    <a:p>
                      <a:endParaRPr lang="pt-PT"/>
                    </a:p>
                  </a:txBody>
                  <a:tcPr/>
                </a:tc>
                <a:tc gridSpan="4">
                  <a:txBody>
                    <a:bodyPr/>
                    <a:lstStyle/>
                    <a:p>
                      <a:pPr algn="ctr">
                        <a:lnSpc>
                          <a:spcPct val="110000"/>
                        </a:lnSpc>
                        <a:spcAft>
                          <a:spcPts val="0"/>
                        </a:spcAft>
                      </a:pPr>
                      <a:r>
                        <a:rPr lang="en-US" sz="1800" dirty="0">
                          <a:solidFill>
                            <a:srgbClr val="0033CC"/>
                          </a:solidFill>
                          <a:effectLst/>
                        </a:rPr>
                        <a:t>Point Gas </a:t>
                      </a:r>
                      <a:endParaRPr lang="pt-PT" sz="1800" dirty="0">
                        <a:solidFill>
                          <a:srgbClr val="0033CC"/>
                        </a:solidFill>
                        <a:effectLst/>
                      </a:endParaRPr>
                    </a:p>
                    <a:p>
                      <a:pPr algn="ctr">
                        <a:lnSpc>
                          <a:spcPct val="110000"/>
                        </a:lnSpc>
                        <a:spcAft>
                          <a:spcPts val="0"/>
                        </a:spcAft>
                      </a:pPr>
                      <a:r>
                        <a:rPr lang="en-US" sz="1800" dirty="0" smtClean="0">
                          <a:solidFill>
                            <a:srgbClr val="0033CC"/>
                          </a:solidFill>
                          <a:effectLst/>
                        </a:rPr>
                        <a:t> </a:t>
                      </a:r>
                      <a:r>
                        <a:rPr lang="en-US" sz="1800" dirty="0">
                          <a:solidFill>
                            <a:srgbClr val="0033CC"/>
                          </a:solidFill>
                          <a:effectLst/>
                        </a:rPr>
                        <a:t>(</a:t>
                      </a:r>
                      <a:r>
                        <a:rPr lang="en-US" sz="1800" dirty="0" smtClean="0">
                          <a:solidFill>
                            <a:srgbClr val="0033CC"/>
                          </a:solidFill>
                          <a:effectLst/>
                        </a:rPr>
                        <a:t>µSv/h per µA)</a:t>
                      </a:r>
                      <a:endParaRPr lang="pt-PT" sz="1800" dirty="0">
                        <a:solidFill>
                          <a:srgbClr val="0033CC"/>
                        </a:solidFill>
                        <a:effectLst/>
                        <a:latin typeface="Calibri"/>
                        <a:ea typeface="Calibri"/>
                        <a:cs typeface="Times New Roman"/>
                      </a:endParaRPr>
                    </a:p>
                  </a:txBody>
                  <a:tcPr marL="68580" marR="68580" marT="0" marB="0" anchor="ctr"/>
                </a:tc>
                <a:tc hMerge="1">
                  <a:txBody>
                    <a:bodyPr/>
                    <a:lstStyle/>
                    <a:p>
                      <a:endParaRPr lang="pt-PT"/>
                    </a:p>
                  </a:txBody>
                  <a:tcPr/>
                </a:tc>
                <a:tc hMerge="1">
                  <a:txBody>
                    <a:bodyPr/>
                    <a:lstStyle/>
                    <a:p>
                      <a:endParaRPr lang="pt-PT"/>
                    </a:p>
                  </a:txBody>
                  <a:tcPr/>
                </a:tc>
                <a:tc hMerge="1">
                  <a:txBody>
                    <a:bodyPr/>
                    <a:lstStyle/>
                    <a:p>
                      <a:endParaRPr lang="pt-PT"/>
                    </a:p>
                  </a:txBody>
                  <a:tcPr/>
                </a:tc>
              </a:tr>
              <a:tr h="471032">
                <a:tc gridSpan="2" vMerge="1">
                  <a:txBody>
                    <a:bodyPr/>
                    <a:lstStyle/>
                    <a:p>
                      <a:endParaRPr lang="pt-PT"/>
                    </a:p>
                  </a:txBody>
                  <a:tcPr/>
                </a:tc>
                <a:tc hMerge="1" vMerge="1">
                  <a:txBody>
                    <a:bodyPr/>
                    <a:lstStyle/>
                    <a:p>
                      <a:endParaRPr lang="pt-PT"/>
                    </a:p>
                  </a:txBody>
                  <a:tcPr/>
                </a:tc>
                <a:tc gridSpan="2">
                  <a:txBody>
                    <a:bodyPr/>
                    <a:lstStyle/>
                    <a:p>
                      <a:pPr algn="ctr">
                        <a:lnSpc>
                          <a:spcPct val="115000"/>
                        </a:lnSpc>
                        <a:spcAft>
                          <a:spcPts val="0"/>
                        </a:spcAft>
                      </a:pPr>
                      <a:r>
                        <a:rPr lang="en-US" sz="1800" b="1" dirty="0">
                          <a:solidFill>
                            <a:srgbClr val="FF3300"/>
                          </a:solidFill>
                          <a:effectLst/>
                        </a:rPr>
                        <a:t>GPS operation mode</a:t>
                      </a:r>
                      <a:endParaRPr lang="pt-PT" sz="1800" b="1" dirty="0">
                        <a:solidFill>
                          <a:srgbClr val="FF3300"/>
                        </a:solidFill>
                        <a:effectLst/>
                        <a:latin typeface="Calibri"/>
                        <a:ea typeface="Calibri"/>
                        <a:cs typeface="Times New Roman"/>
                      </a:endParaRPr>
                    </a:p>
                  </a:txBody>
                  <a:tcPr marL="68580" marR="68580" marT="0" marB="0" anchor="ctr"/>
                </a:tc>
                <a:tc hMerge="1">
                  <a:txBody>
                    <a:bodyPr/>
                    <a:lstStyle/>
                    <a:p>
                      <a:endParaRPr lang="pt-PT"/>
                    </a:p>
                  </a:txBody>
                  <a:tcPr/>
                </a:tc>
                <a:tc gridSpan="2">
                  <a:txBody>
                    <a:bodyPr/>
                    <a:lstStyle/>
                    <a:p>
                      <a:pPr algn="ctr">
                        <a:lnSpc>
                          <a:spcPct val="115000"/>
                        </a:lnSpc>
                        <a:spcAft>
                          <a:spcPts val="0"/>
                        </a:spcAft>
                      </a:pPr>
                      <a:r>
                        <a:rPr lang="en-US" sz="1800" b="1" dirty="0">
                          <a:solidFill>
                            <a:srgbClr val="FF3300"/>
                          </a:solidFill>
                          <a:effectLst/>
                        </a:rPr>
                        <a:t>HRS operation mode</a:t>
                      </a:r>
                      <a:endParaRPr lang="pt-PT" sz="1800" b="1" dirty="0">
                        <a:solidFill>
                          <a:srgbClr val="FF3300"/>
                        </a:solidFill>
                        <a:effectLst/>
                        <a:latin typeface="Calibri"/>
                        <a:ea typeface="Calibri"/>
                        <a:cs typeface="Times New Roman"/>
                      </a:endParaRPr>
                    </a:p>
                  </a:txBody>
                  <a:tcPr marL="68580" marR="68580" marT="0" marB="0" anchor="ctr"/>
                </a:tc>
                <a:tc hMerge="1">
                  <a:txBody>
                    <a:bodyPr/>
                    <a:lstStyle/>
                    <a:p>
                      <a:endParaRPr lang="pt-PT"/>
                    </a:p>
                  </a:txBody>
                  <a:tcPr/>
                </a:tc>
              </a:tr>
              <a:tr h="498419">
                <a:tc gridSpan="2">
                  <a:txBody>
                    <a:bodyPr/>
                    <a:lstStyle/>
                    <a:p>
                      <a:pPr algn="ctr">
                        <a:lnSpc>
                          <a:spcPct val="110000"/>
                        </a:lnSpc>
                        <a:spcAft>
                          <a:spcPts val="0"/>
                        </a:spcAft>
                      </a:pPr>
                      <a:r>
                        <a:rPr lang="en-US" sz="1800" b="1" dirty="0">
                          <a:solidFill>
                            <a:srgbClr val="0033CC"/>
                          </a:solidFill>
                          <a:effectLst/>
                        </a:rPr>
                        <a:t>Target material</a:t>
                      </a:r>
                      <a:endParaRPr lang="pt-PT" sz="1800" b="1" dirty="0">
                        <a:solidFill>
                          <a:srgbClr val="0033CC"/>
                        </a:solidFill>
                        <a:effectLst/>
                        <a:latin typeface="Calibri"/>
                        <a:ea typeface="Calibri"/>
                        <a:cs typeface="Times New Roman"/>
                      </a:endParaRPr>
                    </a:p>
                  </a:txBody>
                  <a:tcPr marL="68580" marR="68580" marT="0" marB="0" anchor="ctr"/>
                </a:tc>
                <a:tc hMerge="1">
                  <a:txBody>
                    <a:bodyPr/>
                    <a:lstStyle/>
                    <a:p>
                      <a:endParaRPr lang="pt-PT"/>
                    </a:p>
                  </a:txBody>
                  <a:tcPr/>
                </a:tc>
                <a:tc>
                  <a:txBody>
                    <a:bodyPr/>
                    <a:lstStyle/>
                    <a:p>
                      <a:pPr algn="ctr">
                        <a:lnSpc>
                          <a:spcPct val="110000"/>
                        </a:lnSpc>
                        <a:spcAft>
                          <a:spcPts val="0"/>
                        </a:spcAft>
                      </a:pPr>
                      <a:r>
                        <a:rPr lang="en-US" sz="1800" b="1" dirty="0">
                          <a:solidFill>
                            <a:srgbClr val="0033CC"/>
                          </a:solidFill>
                          <a:effectLst/>
                        </a:rPr>
                        <a:t>Ta</a:t>
                      </a:r>
                      <a:endParaRPr lang="pt-PT" sz="1800" b="1" dirty="0">
                        <a:solidFill>
                          <a:srgbClr val="0033CC"/>
                        </a:solidFill>
                        <a:effectLst/>
                        <a:latin typeface="Calibri"/>
                        <a:ea typeface="Calibri"/>
                        <a:cs typeface="Times New Roman"/>
                      </a:endParaRPr>
                    </a:p>
                  </a:txBody>
                  <a:tcPr marL="68580" marR="68580" marT="0" marB="0" anchor="ctr"/>
                </a:tc>
                <a:tc>
                  <a:txBody>
                    <a:bodyPr/>
                    <a:lstStyle/>
                    <a:p>
                      <a:pPr algn="ctr">
                        <a:lnSpc>
                          <a:spcPct val="110000"/>
                        </a:lnSpc>
                        <a:spcAft>
                          <a:spcPts val="0"/>
                        </a:spcAft>
                      </a:pPr>
                      <a:r>
                        <a:rPr lang="en-US" sz="1800" b="1" dirty="0">
                          <a:solidFill>
                            <a:srgbClr val="0033CC"/>
                          </a:solidFill>
                          <a:effectLst/>
                        </a:rPr>
                        <a:t>UC</a:t>
                      </a:r>
                      <a:r>
                        <a:rPr lang="en-US" sz="1800" b="1" baseline="-25000" dirty="0">
                          <a:solidFill>
                            <a:srgbClr val="0033CC"/>
                          </a:solidFill>
                          <a:effectLst/>
                        </a:rPr>
                        <a:t>x</a:t>
                      </a:r>
                      <a:endParaRPr lang="pt-PT" sz="1800" b="1" dirty="0">
                        <a:solidFill>
                          <a:srgbClr val="0033CC"/>
                        </a:solidFill>
                        <a:effectLst/>
                        <a:latin typeface="Calibri"/>
                        <a:ea typeface="Calibri"/>
                        <a:cs typeface="Times New Roman"/>
                      </a:endParaRPr>
                    </a:p>
                  </a:txBody>
                  <a:tcPr marL="68580" marR="68580" marT="0" marB="0" anchor="ctr"/>
                </a:tc>
                <a:tc>
                  <a:txBody>
                    <a:bodyPr/>
                    <a:lstStyle/>
                    <a:p>
                      <a:pPr algn="ctr">
                        <a:lnSpc>
                          <a:spcPct val="110000"/>
                        </a:lnSpc>
                        <a:spcAft>
                          <a:spcPts val="0"/>
                        </a:spcAft>
                      </a:pPr>
                      <a:r>
                        <a:rPr lang="en-US" sz="1800" b="1" dirty="0">
                          <a:solidFill>
                            <a:srgbClr val="0033CC"/>
                          </a:solidFill>
                          <a:effectLst/>
                        </a:rPr>
                        <a:t>Ta</a:t>
                      </a:r>
                      <a:endParaRPr lang="pt-PT" sz="1800" b="1" dirty="0">
                        <a:solidFill>
                          <a:srgbClr val="0033CC"/>
                        </a:solidFill>
                        <a:effectLst/>
                        <a:latin typeface="Calibri"/>
                        <a:ea typeface="Calibri"/>
                        <a:cs typeface="Times New Roman"/>
                      </a:endParaRPr>
                    </a:p>
                  </a:txBody>
                  <a:tcPr marL="68580" marR="68580" marT="0" marB="0" anchor="ctr"/>
                </a:tc>
                <a:tc>
                  <a:txBody>
                    <a:bodyPr/>
                    <a:lstStyle/>
                    <a:p>
                      <a:pPr algn="ctr">
                        <a:lnSpc>
                          <a:spcPct val="110000"/>
                        </a:lnSpc>
                        <a:spcAft>
                          <a:spcPts val="0"/>
                        </a:spcAft>
                      </a:pPr>
                      <a:r>
                        <a:rPr lang="en-US" sz="1800" b="1" dirty="0">
                          <a:solidFill>
                            <a:srgbClr val="0033CC"/>
                          </a:solidFill>
                          <a:effectLst/>
                        </a:rPr>
                        <a:t>UC</a:t>
                      </a:r>
                      <a:r>
                        <a:rPr lang="en-US" sz="1800" b="1" baseline="-25000" dirty="0">
                          <a:solidFill>
                            <a:srgbClr val="0033CC"/>
                          </a:solidFill>
                          <a:effectLst/>
                        </a:rPr>
                        <a:t>x</a:t>
                      </a:r>
                      <a:endParaRPr lang="pt-PT" sz="1800" b="1" dirty="0">
                        <a:solidFill>
                          <a:srgbClr val="0033CC"/>
                        </a:solidFill>
                        <a:effectLst/>
                        <a:latin typeface="Calibri"/>
                        <a:ea typeface="Calibri"/>
                        <a:cs typeface="Times New Roman"/>
                      </a:endParaRPr>
                    </a:p>
                  </a:txBody>
                  <a:tcPr marL="68580" marR="68580" marT="0" marB="0" anchor="ctr"/>
                </a:tc>
              </a:tr>
              <a:tr h="578892">
                <a:tc rowSpan="2">
                  <a:txBody>
                    <a:bodyPr/>
                    <a:lstStyle/>
                    <a:p>
                      <a:pPr algn="ctr">
                        <a:lnSpc>
                          <a:spcPct val="110000"/>
                        </a:lnSpc>
                        <a:spcAft>
                          <a:spcPts val="0"/>
                        </a:spcAft>
                      </a:pPr>
                      <a:r>
                        <a:rPr lang="en-US" sz="1800" b="1" dirty="0" smtClean="0">
                          <a:solidFill>
                            <a:srgbClr val="0033CC"/>
                          </a:solidFill>
                          <a:effectLst/>
                        </a:rPr>
                        <a:t>Measurements </a:t>
                      </a:r>
                    </a:p>
                    <a:p>
                      <a:pPr algn="ctr">
                        <a:lnSpc>
                          <a:spcPct val="110000"/>
                        </a:lnSpc>
                        <a:spcAft>
                          <a:spcPts val="0"/>
                        </a:spcAft>
                      </a:pPr>
                      <a:r>
                        <a:rPr lang="en-US" sz="1800" b="1" dirty="0" smtClean="0">
                          <a:solidFill>
                            <a:srgbClr val="0033CC"/>
                          </a:solidFill>
                          <a:effectLst/>
                        </a:rPr>
                        <a:t>(1.4 </a:t>
                      </a:r>
                      <a:r>
                        <a:rPr lang="en-US" sz="1800" b="1" dirty="0" err="1" smtClean="0">
                          <a:solidFill>
                            <a:srgbClr val="0033CC"/>
                          </a:solidFill>
                          <a:effectLst/>
                        </a:rPr>
                        <a:t>GeV</a:t>
                      </a:r>
                      <a:r>
                        <a:rPr lang="en-US" sz="1800" b="1" dirty="0" smtClean="0">
                          <a:solidFill>
                            <a:srgbClr val="0033CC"/>
                          </a:solidFill>
                          <a:effectLst/>
                        </a:rPr>
                        <a:t> proton beam)</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33CC"/>
                          </a:solidFill>
                          <a:effectLst/>
                          <a:latin typeface="+mn-lt"/>
                          <a:sym typeface="Symbol"/>
                        </a:rPr>
                        <a:t></a:t>
                      </a:r>
                      <a:endParaRPr kumimoji="0" lang="pt-PT" sz="1800" b="1" i="0" u="none" strike="noStrike" cap="none" normalizeH="0" baseline="0" dirty="0" smtClean="0" bmk="">
                        <a:ln>
                          <a:noFill/>
                        </a:ln>
                        <a:solidFill>
                          <a:srgbClr val="0033CC"/>
                        </a:solidFill>
                        <a:effectLst/>
                        <a:latin typeface="+mn-lt"/>
                        <a:cs typeface="Arial" pitchFamily="34" charset="0"/>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BDF</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BDF</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BDF</a:t>
                      </a:r>
                      <a:endParaRPr lang="pt-PT" sz="1800" b="1" dirty="0">
                        <a:solidFill>
                          <a:srgbClr val="0033CC"/>
                        </a:solidFill>
                        <a:effectLst/>
                        <a:latin typeface="Calibri"/>
                        <a:ea typeface="Calibri"/>
                        <a:cs typeface="Times New Roman"/>
                      </a:endParaRPr>
                    </a:p>
                  </a:txBody>
                  <a:tcPr marL="44450" marR="44450" marT="0" marB="0" anchor="ctr"/>
                </a:tc>
              </a:tr>
              <a:tr h="681465">
                <a:tc vMerge="1">
                  <a:txBody>
                    <a:bodyPr/>
                    <a:lstStyle/>
                    <a:p>
                      <a:endParaRPr lang="pt-PT"/>
                    </a:p>
                  </a:txBody>
                  <a:tcPr/>
                </a:tc>
                <a:tc>
                  <a:txBody>
                    <a:bodyPr/>
                    <a:lstStyle/>
                    <a:p>
                      <a:pPr algn="ctr">
                        <a:lnSpc>
                          <a:spcPct val="115000"/>
                        </a:lnSpc>
                        <a:spcAft>
                          <a:spcPts val="0"/>
                        </a:spcAft>
                      </a:pPr>
                      <a:r>
                        <a:rPr lang="en-US" sz="1800" b="1" dirty="0" smtClean="0">
                          <a:solidFill>
                            <a:srgbClr val="0033CC"/>
                          </a:solidFill>
                          <a:effectLst/>
                          <a:latin typeface="+mn-lt"/>
                        </a:rPr>
                        <a:t>n</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0.167 ±25%</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0.180 ±12%</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0.047 </a:t>
                      </a:r>
                      <a:endParaRPr lang="en-US" sz="1800" b="1" dirty="0" smtClean="0">
                        <a:solidFill>
                          <a:srgbClr val="0033CC"/>
                        </a:solidFill>
                        <a:effectLst/>
                      </a:endParaRPr>
                    </a:p>
                    <a:p>
                      <a:pPr algn="ctr">
                        <a:lnSpc>
                          <a:spcPct val="115000"/>
                        </a:lnSpc>
                        <a:spcAft>
                          <a:spcPts val="0"/>
                        </a:spcAft>
                      </a:pPr>
                      <a:r>
                        <a:rPr lang="en-US" sz="1800" b="1" dirty="0" smtClean="0">
                          <a:solidFill>
                            <a:srgbClr val="0033CC"/>
                          </a:solidFill>
                          <a:effectLst/>
                        </a:rPr>
                        <a:t>±</a:t>
                      </a:r>
                      <a:r>
                        <a:rPr lang="en-US" sz="1800" b="1" dirty="0">
                          <a:solidFill>
                            <a:srgbClr val="0033CC"/>
                          </a:solidFill>
                          <a:effectLst/>
                        </a:rPr>
                        <a:t>33%</a:t>
                      </a:r>
                      <a:endParaRPr lang="pt-PT" sz="1800" b="1" dirty="0">
                        <a:solidFill>
                          <a:srgbClr val="0033CC"/>
                        </a:solidFill>
                        <a:effectLst/>
                        <a:latin typeface="Calibri"/>
                        <a:ea typeface="Calibri"/>
                        <a:cs typeface="Times New Roman"/>
                      </a:endParaRPr>
                    </a:p>
                  </a:txBody>
                  <a:tcPr marL="44450" marR="44450" marT="0" marB="0" anchor="ctr"/>
                </a:tc>
              </a:tr>
              <a:tr h="432048">
                <a:tc gridSpan="2">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Simulations </a:t>
                      </a:r>
                    </a:p>
                  </a:txBody>
                  <a:tcPr marL="44450" marR="44450" marT="0" marB="0" anchor="ctr"/>
                </a:tc>
                <a:tc hMerge="1">
                  <a:txBody>
                    <a:bodyPr/>
                    <a:lstStyle/>
                    <a:p>
                      <a:endParaRPr lang="en-GB"/>
                    </a:p>
                  </a:txBody>
                  <a:tcPr/>
                </a:tc>
                <a:tc gridSpan="4">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1800" b="1" dirty="0" smtClean="0">
                          <a:solidFill>
                            <a:srgbClr val="0033CC"/>
                          </a:solidFill>
                          <a:effectLst/>
                        </a:rPr>
                        <a:t>Total (</a:t>
                      </a:r>
                      <a:r>
                        <a:rPr lang="en-US" sz="1800" b="1" kern="1200" dirty="0" smtClean="0">
                          <a:solidFill>
                            <a:srgbClr val="0033CC"/>
                          </a:solidFill>
                          <a:effectLst/>
                          <a:latin typeface="+mn-lt"/>
                          <a:ea typeface="+mn-ea"/>
                          <a:cs typeface="+mn-cs"/>
                          <a:sym typeface="Symbol"/>
                        </a:rPr>
                        <a:t></a:t>
                      </a:r>
                      <a:r>
                        <a:rPr lang="en-US" sz="1800" b="1" dirty="0" smtClean="0">
                          <a:solidFill>
                            <a:srgbClr val="0033CC"/>
                          </a:solidFill>
                          <a:effectLst/>
                        </a:rPr>
                        <a:t> + n)</a:t>
                      </a:r>
                      <a:endParaRPr lang="pt-PT" sz="1800" b="1" dirty="0" smtClean="0">
                        <a:solidFill>
                          <a:srgbClr val="0033CC"/>
                        </a:solidFill>
                        <a:effectLst/>
                        <a:latin typeface="Calibri"/>
                        <a:ea typeface="Calibri"/>
                        <a:cs typeface="Times New Roman"/>
                      </a:endParaRPr>
                    </a:p>
                  </a:txBody>
                  <a:tcPr marL="44450" marR="44450" marT="0" marB="0" anchor="ctr"/>
                </a:tc>
                <a:tc hMerge="1">
                  <a:txBody>
                    <a:bodyPr/>
                    <a:lstStyle/>
                    <a:p>
                      <a:pPr algn="ctr">
                        <a:lnSpc>
                          <a:spcPct val="110000"/>
                        </a:lnSpc>
                        <a:spcAft>
                          <a:spcPts val="0"/>
                        </a:spcAft>
                      </a:pPr>
                      <a:endParaRPr lang="pt-PT" sz="1800" b="1" dirty="0">
                        <a:solidFill>
                          <a:srgbClr val="0033CC"/>
                        </a:solidFill>
                        <a:effectLst/>
                        <a:latin typeface="Calibri"/>
                        <a:ea typeface="Calibri"/>
                        <a:cs typeface="Times New Roman"/>
                      </a:endParaRPr>
                    </a:p>
                  </a:txBody>
                  <a:tcPr marL="44450" marR="44450" marT="0" marB="0" anchor="ctr"/>
                </a:tc>
                <a:tc hMerge="1">
                  <a:txBody>
                    <a:bodyPr/>
                    <a:lstStyle/>
                    <a:p>
                      <a:pPr algn="ctr">
                        <a:lnSpc>
                          <a:spcPct val="110000"/>
                        </a:lnSpc>
                        <a:spcAft>
                          <a:spcPts val="0"/>
                        </a:spcAft>
                      </a:pPr>
                      <a:endParaRPr lang="pt-PT" sz="1800" b="1" dirty="0">
                        <a:solidFill>
                          <a:srgbClr val="0033CC"/>
                        </a:solidFill>
                        <a:effectLst/>
                        <a:latin typeface="Calibri"/>
                        <a:ea typeface="Calibri"/>
                        <a:cs typeface="Times New Roman"/>
                      </a:endParaRPr>
                    </a:p>
                  </a:txBody>
                  <a:tcPr marL="44450" marR="44450" marT="0" marB="0" anchor="ctr"/>
                </a:tc>
                <a:tc hMerge="1">
                  <a:txBody>
                    <a:bodyPr/>
                    <a:lstStyle/>
                    <a:p>
                      <a:pPr algn="ctr">
                        <a:lnSpc>
                          <a:spcPct val="110000"/>
                        </a:lnSpc>
                        <a:spcAft>
                          <a:spcPts val="0"/>
                        </a:spcAft>
                      </a:pPr>
                      <a:endParaRPr lang="pt-PT" sz="1800" b="1" dirty="0">
                        <a:solidFill>
                          <a:srgbClr val="0033CC"/>
                        </a:solidFill>
                        <a:effectLst/>
                        <a:latin typeface="Calibri"/>
                        <a:ea typeface="Calibri"/>
                        <a:cs typeface="Times New Roman"/>
                      </a:endParaRPr>
                    </a:p>
                  </a:txBody>
                  <a:tcPr marL="44450" marR="44450" marT="0" marB="0" anchor="ctr"/>
                </a:tc>
              </a:tr>
              <a:tr h="504056">
                <a:tc gridSpan="2">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1.4 Gev proton beam</a:t>
                      </a:r>
                      <a:endParaRPr lang="pt-PT" sz="1800" b="1" dirty="0">
                        <a:solidFill>
                          <a:srgbClr val="0033CC"/>
                        </a:solidFill>
                        <a:effectLst/>
                        <a:latin typeface="+mn-lt"/>
                        <a:ea typeface="Calibri"/>
                        <a:cs typeface="Times New Roman"/>
                      </a:endParaRPr>
                    </a:p>
                  </a:txBody>
                  <a:tcPr marL="44450" marR="44450" marT="0" marB="0" anchor="ctr"/>
                </a:tc>
                <a:tc hMerge="1">
                  <a:txBody>
                    <a:bodyPr/>
                    <a:lstStyle/>
                    <a:p>
                      <a:endParaRPr lang="pt-PT"/>
                    </a:p>
                  </a:txBody>
                  <a:tcPr/>
                </a:tc>
                <a:tc>
                  <a:txBody>
                    <a:bodyPr/>
                    <a:lstStyle/>
                    <a:p>
                      <a:pPr algn="ctr">
                        <a:lnSpc>
                          <a:spcPct val="110000"/>
                        </a:lnSpc>
                        <a:spcAft>
                          <a:spcPts val="0"/>
                        </a:spcAft>
                      </a:pPr>
                      <a:r>
                        <a:rPr lang="en-US" sz="1800" b="1" dirty="0">
                          <a:solidFill>
                            <a:srgbClr val="0033CC"/>
                          </a:solidFill>
                          <a:effectLst/>
                        </a:rPr>
                        <a:t>0.1-0.3</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rPr>
                        <a:t>0.1-0.3</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rPr>
                        <a:t>0.1-0.7</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rPr>
                        <a:t>0.5-0.9</a:t>
                      </a:r>
                      <a:endParaRPr lang="pt-PT" sz="1800" b="1" dirty="0">
                        <a:solidFill>
                          <a:srgbClr val="0033CC"/>
                        </a:solidFill>
                        <a:effectLst/>
                        <a:latin typeface="Calibri"/>
                        <a:ea typeface="Calibri"/>
                        <a:cs typeface="Times New Roman"/>
                      </a:endParaRPr>
                    </a:p>
                  </a:txBody>
                  <a:tcPr marL="44450" marR="44450" marT="0" marB="0" anchor="ctr"/>
                </a:tc>
              </a:tr>
              <a:tr h="504056">
                <a:tc gridSpan="2">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2.0</a:t>
                      </a:r>
                      <a:r>
                        <a:rPr lang="pt-PT" sz="1800" b="1" baseline="0" dirty="0" smtClean="0">
                          <a:solidFill>
                            <a:srgbClr val="0033CC"/>
                          </a:solidFill>
                          <a:effectLst/>
                          <a:latin typeface="+mn-lt"/>
                          <a:ea typeface="Calibri"/>
                          <a:cs typeface="Times New Roman"/>
                        </a:rPr>
                        <a:t> GeV proton beam</a:t>
                      </a:r>
                      <a:endParaRPr lang="pt-PT" sz="1800" b="1" dirty="0">
                        <a:solidFill>
                          <a:srgbClr val="0033CC"/>
                        </a:solidFill>
                        <a:effectLst/>
                        <a:latin typeface="+mn-lt"/>
                        <a:ea typeface="Calibri"/>
                        <a:cs typeface="Times New Roman"/>
                      </a:endParaRPr>
                    </a:p>
                  </a:txBody>
                  <a:tcPr marL="44450" marR="44450" marT="0" marB="0" anchor="ctr"/>
                </a:tc>
                <a:tc hMerge="1">
                  <a:txBody>
                    <a:bodyPr/>
                    <a:lstStyle/>
                    <a:p>
                      <a:endParaRPr lang="en-GB"/>
                    </a:p>
                  </a:txBody>
                  <a:tcPr/>
                </a:tc>
                <a:tc>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0.1 -0.5</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0.2-0.4</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4.0-6.0</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0.5-0.9</a:t>
                      </a:r>
                      <a:endParaRPr lang="pt-PT" sz="1800" b="1" dirty="0">
                        <a:solidFill>
                          <a:srgbClr val="0033CC"/>
                        </a:solidFill>
                        <a:effectLst/>
                        <a:latin typeface="+mn-lt"/>
                        <a:ea typeface="Calibri"/>
                        <a:cs typeface="Times New Roman"/>
                      </a:endParaRPr>
                    </a:p>
                  </a:txBody>
                  <a:tcPr marL="44450" marR="44450" marT="0" marB="0" anchor="ctr"/>
                </a:tc>
              </a:tr>
            </a:tbl>
          </a:graphicData>
        </a:graphic>
      </p:graphicFrame>
      <p:sp>
        <p:nvSpPr>
          <p:cNvPr id="5" name="Rectangle 3"/>
          <p:cNvSpPr>
            <a:spLocks noChangeArrowheads="1"/>
          </p:cNvSpPr>
          <p:nvPr/>
        </p:nvSpPr>
        <p:spPr bwMode="auto">
          <a:xfrm>
            <a:off x="2085975"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chemeClr val="tx1"/>
                </a:solidFill>
                <a:effectLst/>
                <a:latin typeface="Arial" pitchFamily="34" charset="0"/>
                <a:cs typeface="Arial" pitchFamily="34" charset="0"/>
              </a:rPr>
              <a:t/>
            </a:r>
            <a:br>
              <a:rPr kumimoji="0" lang="pt-PT" sz="1800" b="0" i="0" u="none" strike="noStrike" cap="none" normalizeH="0" baseline="0" smtClean="0">
                <a:ln>
                  <a:noFill/>
                </a:ln>
                <a:solidFill>
                  <a:schemeClr val="tx1"/>
                </a:solidFill>
                <a:effectLst/>
                <a:latin typeface="Arial" pitchFamily="34" charset="0"/>
                <a:cs typeface="Arial" pitchFamily="34" charset="0"/>
              </a:rPr>
            </a:b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85455" y="6284168"/>
            <a:ext cx="8951041" cy="457200"/>
          </a:xfrm>
          <a:prstGeom prst="rect">
            <a:avLst/>
          </a:prstGeom>
          <a:solidFill>
            <a:schemeClr val="bg1">
              <a:lumMod val="60000"/>
              <a:lumOff val="40000"/>
            </a:schemeClr>
          </a:solidFill>
          <a:ln>
            <a:noFill/>
          </a:ln>
          <a:effectLst/>
        </p:spPr>
        <p:txBody>
          <a:bodyPr vert="horz" wrap="non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BDF – Background </a:t>
            </a:r>
            <a:r>
              <a:rPr lang="en-US" sz="1200" dirty="0" bmk="">
                <a:ea typeface="Calibri" pitchFamily="34" charset="0"/>
                <a:cs typeface="Times New Roman" pitchFamily="18" charset="0"/>
              </a:rPr>
              <a:t>d</a:t>
            </a:r>
            <a:r>
              <a:rPr kumimoji="0" lang="en-US" sz="1200" b="0"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ose-rate level (Bruit de Fond)</a:t>
            </a:r>
            <a:endParaRPr kumimoji="0" lang="pt-PT" sz="12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displayed values define the range of ambient dose equivalent rate, due to the uncertainty on the exact location of the detector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p:cNvSpPr/>
          <p:nvPr/>
        </p:nvSpPr>
        <p:spPr>
          <a:xfrm>
            <a:off x="7637269" y="4077072"/>
            <a:ext cx="1224136" cy="1584176"/>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1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085975"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chemeClr val="tx1"/>
                </a:solidFill>
                <a:effectLst/>
                <a:latin typeface="Arial" pitchFamily="34" charset="0"/>
                <a:cs typeface="Arial" pitchFamily="34" charset="0"/>
              </a:rPr>
              <a:t/>
            </a:r>
            <a:br>
              <a:rPr kumimoji="0" lang="pt-PT" sz="1800" b="0" i="0" u="none" strike="noStrike" cap="none" normalizeH="0" baseline="0" smtClean="0">
                <a:ln>
                  <a:noFill/>
                </a:ln>
                <a:solidFill>
                  <a:schemeClr val="tx1"/>
                </a:solidFill>
                <a:effectLst/>
                <a:latin typeface="Arial" pitchFamily="34" charset="0"/>
                <a:cs typeface="Arial" pitchFamily="34" charset="0"/>
              </a:rPr>
            </a:b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6"/>
          <p:cNvGrpSpPr/>
          <p:nvPr/>
        </p:nvGrpSpPr>
        <p:grpSpPr>
          <a:xfrm>
            <a:off x="323528" y="1700808"/>
            <a:ext cx="8496944" cy="4968552"/>
            <a:chOff x="179512" y="1484784"/>
            <a:chExt cx="8719984" cy="5112568"/>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71998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ângulo 8"/>
            <p:cNvSpPr/>
            <p:nvPr/>
          </p:nvSpPr>
          <p:spPr>
            <a:xfrm>
              <a:off x="5076056" y="1556792"/>
              <a:ext cx="1585211" cy="360040"/>
            </a:xfrm>
            <a:prstGeom prst="rect">
              <a:avLst/>
            </a:prstGeom>
            <a:solidFill>
              <a:schemeClr val="bg1"/>
            </a:solidFill>
          </p:spPr>
          <p:txBody>
            <a:bodyPr wrap="square">
              <a:noAutofit/>
            </a:bodyPr>
            <a:lstStyle/>
            <a:p>
              <a:pPr algn="ctr">
                <a:lnSpc>
                  <a:spcPct val="110000"/>
                </a:lnSpc>
                <a:spcAft>
                  <a:spcPts val="0"/>
                </a:spcAft>
              </a:pPr>
              <a:r>
                <a:rPr lang="en-US" sz="1200" b="1" dirty="0" smtClean="0">
                  <a:solidFill>
                    <a:schemeClr val="accent5">
                      <a:lumMod val="10000"/>
                    </a:schemeClr>
                  </a:solidFill>
                </a:rPr>
                <a:t> </a:t>
              </a:r>
              <a:r>
                <a:rPr lang="en-US" sz="1200" b="1" dirty="0">
                  <a:solidFill>
                    <a:schemeClr val="accent5">
                      <a:lumMod val="10000"/>
                    </a:schemeClr>
                  </a:solidFill>
                </a:rPr>
                <a:t>(µSv/h per µA)</a:t>
              </a:r>
              <a:endParaRPr lang="pt-PT" sz="1200" b="1" dirty="0">
                <a:solidFill>
                  <a:schemeClr val="accent5">
                    <a:lumMod val="10000"/>
                  </a:schemeClr>
                </a:solidFill>
                <a:latin typeface="Calibri"/>
                <a:ea typeface="Calibri"/>
                <a:cs typeface="Times New Roman"/>
              </a:endParaRPr>
            </a:p>
          </p:txBody>
        </p:sp>
      </p:grpSp>
      <p:sp>
        <p:nvSpPr>
          <p:cNvPr id="6" name="Title 5"/>
          <p:cNvSpPr>
            <a:spLocks noGrp="1"/>
          </p:cNvSpPr>
          <p:nvPr>
            <p:ph type="title"/>
          </p:nvPr>
        </p:nvSpPr>
        <p:spPr/>
        <p:txBody>
          <a:bodyPr/>
          <a:lstStyle/>
          <a:p>
            <a:r>
              <a:rPr lang="en-US" dirty="0" smtClean="0"/>
              <a:t>Dose rate </a:t>
            </a:r>
            <a:r>
              <a:rPr lang="en-US" dirty="0"/>
              <a:t/>
            </a:r>
            <a:br>
              <a:rPr lang="en-US" dirty="0"/>
            </a:br>
            <a:r>
              <a:rPr lang="en-US" dirty="0" smtClean="0"/>
              <a:t>in the </a:t>
            </a:r>
            <a:r>
              <a:rPr lang="en-US" dirty="0"/>
              <a:t>“Point Gas (h=7m</a:t>
            </a:r>
            <a:r>
              <a:rPr lang="en-US" dirty="0" smtClean="0"/>
              <a:t>)”</a:t>
            </a:r>
            <a:endParaRPr lang="en-US" dirty="0"/>
          </a:p>
        </p:txBody>
      </p:sp>
      <p:sp>
        <p:nvSpPr>
          <p:cNvPr id="8" name="Rectângulo 4"/>
          <p:cNvSpPr/>
          <p:nvPr/>
        </p:nvSpPr>
        <p:spPr>
          <a:xfrm>
            <a:off x="755576" y="1259468"/>
            <a:ext cx="7632848" cy="369332"/>
          </a:xfrm>
          <a:prstGeom prst="rect">
            <a:avLst/>
          </a:prstGeom>
          <a:ln w="38100">
            <a:solidFill>
              <a:srgbClr val="FFFF00"/>
            </a:solidFill>
          </a:ln>
        </p:spPr>
        <p:txBody>
          <a:bodyPr wrap="square">
            <a:spAutoFit/>
          </a:bodyPr>
          <a:lstStyle/>
          <a:p>
            <a:pPr algn="ctr"/>
            <a:r>
              <a:rPr lang="en-US" dirty="0" smtClean="0">
                <a:solidFill>
                  <a:srgbClr val="FFFF00"/>
                </a:solidFill>
                <a:latin typeface="+mn-lt"/>
              </a:rPr>
              <a:t>GPS </a:t>
            </a:r>
            <a:r>
              <a:rPr lang="en-US" dirty="0">
                <a:solidFill>
                  <a:srgbClr val="FFFF00"/>
                </a:solidFill>
                <a:latin typeface="+mn-lt"/>
              </a:rPr>
              <a:t>target area, </a:t>
            </a:r>
            <a:r>
              <a:rPr lang="en-US" dirty="0" smtClean="0">
                <a:solidFill>
                  <a:srgbClr val="FFFF00"/>
                </a:solidFill>
                <a:latin typeface="+mn-lt"/>
              </a:rPr>
              <a:t>Proton </a:t>
            </a:r>
            <a:r>
              <a:rPr lang="en-US" dirty="0">
                <a:solidFill>
                  <a:srgbClr val="FFFF00"/>
                </a:solidFill>
                <a:latin typeface="+mn-lt"/>
              </a:rPr>
              <a:t>beam </a:t>
            </a:r>
            <a:r>
              <a:rPr lang="en-US" dirty="0" smtClean="0">
                <a:solidFill>
                  <a:srgbClr val="FFFF00"/>
                </a:solidFill>
                <a:latin typeface="+mn-lt"/>
              </a:rPr>
              <a:t>energy: 1.4 </a:t>
            </a:r>
            <a:r>
              <a:rPr lang="en-US" dirty="0" err="1" smtClean="0">
                <a:solidFill>
                  <a:srgbClr val="FFFF00"/>
                </a:solidFill>
                <a:latin typeface="+mn-lt"/>
              </a:rPr>
              <a:t>GeV</a:t>
            </a:r>
            <a:r>
              <a:rPr lang="en-US" dirty="0" smtClean="0">
                <a:solidFill>
                  <a:srgbClr val="FFFF00"/>
                </a:solidFill>
                <a:latin typeface="+mn-lt"/>
              </a:rPr>
              <a:t>, </a:t>
            </a:r>
            <a:r>
              <a:rPr lang="en-US" dirty="0" err="1" smtClean="0">
                <a:solidFill>
                  <a:srgbClr val="FFFF00"/>
                </a:solidFill>
                <a:latin typeface="+mn-lt"/>
              </a:rPr>
              <a:t>UC</a:t>
            </a:r>
            <a:r>
              <a:rPr lang="en-US" baseline="-25000" dirty="0" err="1" smtClean="0">
                <a:solidFill>
                  <a:srgbClr val="FFFF00"/>
                </a:solidFill>
                <a:latin typeface="+mn-lt"/>
              </a:rPr>
              <a:t>x</a:t>
            </a:r>
            <a:r>
              <a:rPr lang="en-US" dirty="0" smtClean="0">
                <a:solidFill>
                  <a:srgbClr val="FFFF00"/>
                </a:solidFill>
                <a:latin typeface="+mn-lt"/>
              </a:rPr>
              <a:t> target </a:t>
            </a:r>
            <a:r>
              <a:rPr lang="en-US" dirty="0">
                <a:solidFill>
                  <a:srgbClr val="FFFF00"/>
                </a:solidFill>
                <a:latin typeface="+mn-lt"/>
              </a:rPr>
              <a:t>in place.</a:t>
            </a:r>
            <a:endParaRPr lang="pt-PT" dirty="0">
              <a:solidFill>
                <a:srgbClr val="FFFF00"/>
              </a:solidFill>
              <a:latin typeface="+mn-lt"/>
            </a:endParaRPr>
          </a:p>
        </p:txBody>
      </p:sp>
    </p:spTree>
    <p:extLst>
      <p:ext uri="{BB962C8B-B14F-4D97-AF65-F5344CB8AC3E}">
        <p14:creationId xmlns:p14="http://schemas.microsoft.com/office/powerpoint/2010/main" val="2338054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pPr lvl="1"/>
            <a:r>
              <a:rPr lang="en-US" dirty="0" smtClean="0"/>
              <a:t>setting the scene…</a:t>
            </a:r>
          </a:p>
          <a:p>
            <a:endParaRPr lang="en-US" dirty="0" smtClean="0"/>
          </a:p>
          <a:p>
            <a:r>
              <a:rPr lang="en-US" dirty="0" smtClean="0"/>
              <a:t>A purely computational (Monte Carlo) Design Study: </a:t>
            </a:r>
          </a:p>
          <a:p>
            <a:pPr lvl="1"/>
            <a:r>
              <a:rPr lang="en-US" dirty="0" smtClean="0"/>
              <a:t>Shielding and RP assessment of the EURISOL facility</a:t>
            </a:r>
          </a:p>
          <a:p>
            <a:endParaRPr lang="en-US" dirty="0" smtClean="0"/>
          </a:p>
          <a:p>
            <a:r>
              <a:rPr lang="en-US" dirty="0" smtClean="0"/>
              <a:t>Computational (Monte Carlo) studies versus </a:t>
            </a:r>
            <a:r>
              <a:rPr lang="en-US" dirty="0" err="1" smtClean="0"/>
              <a:t>mesurements</a:t>
            </a:r>
            <a:r>
              <a:rPr lang="en-US" dirty="0" smtClean="0"/>
              <a:t>:</a:t>
            </a:r>
          </a:p>
          <a:p>
            <a:pPr lvl="1"/>
            <a:r>
              <a:rPr lang="en-US" dirty="0" smtClean="0"/>
              <a:t>Shielding and RP assessment of ISOLDE/HIE-ISOLDE @CERN</a:t>
            </a:r>
          </a:p>
          <a:p>
            <a:pPr lvl="1"/>
            <a:endParaRPr lang="en-US" dirty="0"/>
          </a:p>
          <a:p>
            <a:r>
              <a:rPr lang="en-US" dirty="0"/>
              <a:t>I</a:t>
            </a:r>
            <a:r>
              <a:rPr lang="en-US" dirty="0" smtClean="0"/>
              <a:t>ssues and challenges  - conclusions and questions</a:t>
            </a:r>
          </a:p>
          <a:p>
            <a:pPr lvl="1"/>
            <a:r>
              <a:rPr lang="en-US" dirty="0" smtClean="0"/>
              <a:t>Validation/benchmarking of Monte Carlo tools</a:t>
            </a:r>
          </a:p>
          <a:p>
            <a:pPr lvl="1"/>
            <a:r>
              <a:rPr lang="en-US" dirty="0" smtClean="0"/>
              <a:t>Uncertainties</a:t>
            </a:r>
            <a:endParaRPr lang="en-US" dirty="0"/>
          </a:p>
        </p:txBody>
      </p:sp>
    </p:spTree>
    <p:extLst>
      <p:ext uri="{BB962C8B-B14F-4D97-AF65-F5344CB8AC3E}">
        <p14:creationId xmlns:p14="http://schemas.microsoft.com/office/powerpoint/2010/main" val="40843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linds(horizontal)">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745391004"/>
              </p:ext>
            </p:extLst>
          </p:nvPr>
        </p:nvGraphicFramePr>
        <p:xfrm>
          <a:off x="107504" y="1340768"/>
          <a:ext cx="8905630" cy="4752528"/>
        </p:xfrm>
        <a:graphic>
          <a:graphicData uri="http://schemas.openxmlformats.org/drawingml/2006/table">
            <a:tbl>
              <a:tblPr firstRow="1" firstCol="1" bandRow="1">
                <a:tableStyleId>{5C22544A-7EE6-4342-B048-85BDC9FD1C3A}</a:tableStyleId>
              </a:tblPr>
              <a:tblGrid>
                <a:gridCol w="2664296"/>
                <a:gridCol w="554031"/>
                <a:gridCol w="1402208"/>
                <a:gridCol w="1374721"/>
                <a:gridCol w="1455187"/>
                <a:gridCol w="1455187"/>
              </a:tblGrid>
              <a:tr h="1101073">
                <a:tc rowSpan="2" gridSpan="2">
                  <a:txBody>
                    <a:bodyPr/>
                    <a:lstStyle/>
                    <a:p>
                      <a:pPr algn="ctr">
                        <a:lnSpc>
                          <a:spcPct val="110000"/>
                        </a:lnSpc>
                        <a:spcAft>
                          <a:spcPts val="0"/>
                        </a:spcAft>
                      </a:pPr>
                      <a:r>
                        <a:rPr lang="en-US" sz="1400" dirty="0">
                          <a:effectLst/>
                        </a:rPr>
                        <a:t> </a:t>
                      </a:r>
                      <a:endParaRPr lang="pt-PT" sz="1400" dirty="0">
                        <a:effectLst/>
                        <a:latin typeface="Calibri"/>
                        <a:ea typeface="Calibri"/>
                        <a:cs typeface="Times New Roman"/>
                      </a:endParaRPr>
                    </a:p>
                  </a:txBody>
                  <a:tcPr marL="68580" marR="68580" marT="0" marB="0" anchor="ctr"/>
                </a:tc>
                <a:tc rowSpan="2" hMerge="1">
                  <a:txBody>
                    <a:bodyPr/>
                    <a:lstStyle/>
                    <a:p>
                      <a:endParaRPr lang="pt-PT"/>
                    </a:p>
                  </a:txBody>
                  <a:tcPr/>
                </a:tc>
                <a:tc gridSpan="4">
                  <a:txBody>
                    <a:bodyPr/>
                    <a:lstStyle/>
                    <a:p>
                      <a:pPr algn="ctr">
                        <a:lnSpc>
                          <a:spcPct val="110000"/>
                        </a:lnSpc>
                        <a:spcAft>
                          <a:spcPts val="0"/>
                        </a:spcAft>
                      </a:pPr>
                      <a:r>
                        <a:rPr lang="en-US" sz="1800" dirty="0">
                          <a:solidFill>
                            <a:srgbClr val="0033CC"/>
                          </a:solidFill>
                          <a:effectLst/>
                        </a:rPr>
                        <a:t>Point Gas </a:t>
                      </a:r>
                      <a:r>
                        <a:rPr lang="en-US" sz="1800" dirty="0" smtClean="0">
                          <a:solidFill>
                            <a:srgbClr val="0033CC"/>
                          </a:solidFill>
                          <a:effectLst/>
                        </a:rPr>
                        <a:t>(h=7m)</a:t>
                      </a:r>
                      <a:endParaRPr lang="pt-PT" sz="1800" dirty="0">
                        <a:solidFill>
                          <a:srgbClr val="0033CC"/>
                        </a:solidFill>
                        <a:effectLst/>
                      </a:endParaRPr>
                    </a:p>
                    <a:p>
                      <a:pPr algn="ctr">
                        <a:lnSpc>
                          <a:spcPct val="110000"/>
                        </a:lnSpc>
                        <a:spcAft>
                          <a:spcPts val="0"/>
                        </a:spcAft>
                      </a:pPr>
                      <a:r>
                        <a:rPr lang="en-US" sz="1800" dirty="0" smtClean="0">
                          <a:solidFill>
                            <a:srgbClr val="0033CC"/>
                          </a:solidFill>
                          <a:effectLst/>
                        </a:rPr>
                        <a:t> </a:t>
                      </a:r>
                      <a:r>
                        <a:rPr lang="en-US" sz="1800" dirty="0">
                          <a:solidFill>
                            <a:srgbClr val="0033CC"/>
                          </a:solidFill>
                          <a:effectLst/>
                        </a:rPr>
                        <a:t>(</a:t>
                      </a:r>
                      <a:r>
                        <a:rPr lang="en-US" sz="1800" dirty="0" smtClean="0">
                          <a:solidFill>
                            <a:srgbClr val="0033CC"/>
                          </a:solidFill>
                          <a:effectLst/>
                        </a:rPr>
                        <a:t>µSv/h per µA)</a:t>
                      </a:r>
                      <a:endParaRPr lang="pt-PT" sz="1800" dirty="0">
                        <a:solidFill>
                          <a:srgbClr val="0033CC"/>
                        </a:solidFill>
                        <a:effectLst/>
                        <a:latin typeface="Calibri"/>
                        <a:ea typeface="Calibri"/>
                        <a:cs typeface="Times New Roman"/>
                      </a:endParaRPr>
                    </a:p>
                  </a:txBody>
                  <a:tcPr marL="68580" marR="68580" marT="0" marB="0" anchor="ctr"/>
                </a:tc>
                <a:tc hMerge="1">
                  <a:txBody>
                    <a:bodyPr/>
                    <a:lstStyle/>
                    <a:p>
                      <a:endParaRPr lang="pt-PT"/>
                    </a:p>
                  </a:txBody>
                  <a:tcPr/>
                </a:tc>
                <a:tc hMerge="1">
                  <a:txBody>
                    <a:bodyPr/>
                    <a:lstStyle/>
                    <a:p>
                      <a:endParaRPr lang="pt-PT"/>
                    </a:p>
                  </a:txBody>
                  <a:tcPr/>
                </a:tc>
                <a:tc hMerge="1">
                  <a:txBody>
                    <a:bodyPr/>
                    <a:lstStyle/>
                    <a:p>
                      <a:endParaRPr lang="pt-PT"/>
                    </a:p>
                  </a:txBody>
                  <a:tcPr/>
                </a:tc>
              </a:tr>
              <a:tr h="478151">
                <a:tc gridSpan="2" vMerge="1">
                  <a:txBody>
                    <a:bodyPr/>
                    <a:lstStyle/>
                    <a:p>
                      <a:endParaRPr lang="pt-PT"/>
                    </a:p>
                  </a:txBody>
                  <a:tcPr/>
                </a:tc>
                <a:tc hMerge="1" vMerge="1">
                  <a:txBody>
                    <a:bodyPr/>
                    <a:lstStyle/>
                    <a:p>
                      <a:endParaRPr lang="pt-PT"/>
                    </a:p>
                  </a:txBody>
                  <a:tcPr/>
                </a:tc>
                <a:tc gridSpan="2">
                  <a:txBody>
                    <a:bodyPr/>
                    <a:lstStyle/>
                    <a:p>
                      <a:pPr algn="ctr">
                        <a:lnSpc>
                          <a:spcPct val="115000"/>
                        </a:lnSpc>
                        <a:spcAft>
                          <a:spcPts val="0"/>
                        </a:spcAft>
                      </a:pPr>
                      <a:r>
                        <a:rPr lang="en-US" sz="1800" b="1" dirty="0">
                          <a:solidFill>
                            <a:srgbClr val="FF3300"/>
                          </a:solidFill>
                          <a:effectLst/>
                        </a:rPr>
                        <a:t>GPS operation mode</a:t>
                      </a:r>
                      <a:endParaRPr lang="pt-PT" sz="1800" b="1" dirty="0">
                        <a:solidFill>
                          <a:srgbClr val="FF3300"/>
                        </a:solidFill>
                        <a:effectLst/>
                        <a:latin typeface="Calibri"/>
                        <a:ea typeface="Calibri"/>
                        <a:cs typeface="Times New Roman"/>
                      </a:endParaRPr>
                    </a:p>
                  </a:txBody>
                  <a:tcPr marL="68580" marR="68580" marT="0" marB="0" anchor="ctr"/>
                </a:tc>
                <a:tc hMerge="1">
                  <a:txBody>
                    <a:bodyPr/>
                    <a:lstStyle/>
                    <a:p>
                      <a:endParaRPr lang="pt-PT"/>
                    </a:p>
                  </a:txBody>
                  <a:tcPr/>
                </a:tc>
                <a:tc gridSpan="2">
                  <a:txBody>
                    <a:bodyPr/>
                    <a:lstStyle/>
                    <a:p>
                      <a:pPr algn="ctr">
                        <a:lnSpc>
                          <a:spcPct val="115000"/>
                        </a:lnSpc>
                        <a:spcAft>
                          <a:spcPts val="0"/>
                        </a:spcAft>
                      </a:pPr>
                      <a:r>
                        <a:rPr lang="en-US" sz="1800" b="1" dirty="0">
                          <a:solidFill>
                            <a:srgbClr val="FF3300"/>
                          </a:solidFill>
                          <a:effectLst/>
                        </a:rPr>
                        <a:t>HRS operation mode</a:t>
                      </a:r>
                      <a:endParaRPr lang="pt-PT" sz="1800" b="1" dirty="0">
                        <a:solidFill>
                          <a:srgbClr val="FF3300"/>
                        </a:solidFill>
                        <a:effectLst/>
                        <a:latin typeface="Calibri"/>
                        <a:ea typeface="Calibri"/>
                        <a:cs typeface="Times New Roman"/>
                      </a:endParaRPr>
                    </a:p>
                  </a:txBody>
                  <a:tcPr marL="68580" marR="68580" marT="0" marB="0" anchor="ctr"/>
                </a:tc>
                <a:tc hMerge="1">
                  <a:txBody>
                    <a:bodyPr/>
                    <a:lstStyle/>
                    <a:p>
                      <a:endParaRPr lang="pt-PT"/>
                    </a:p>
                  </a:txBody>
                  <a:tcPr/>
                </a:tc>
              </a:tr>
              <a:tr h="465130">
                <a:tc gridSpan="2">
                  <a:txBody>
                    <a:bodyPr/>
                    <a:lstStyle/>
                    <a:p>
                      <a:pPr algn="ctr">
                        <a:lnSpc>
                          <a:spcPct val="110000"/>
                        </a:lnSpc>
                        <a:spcAft>
                          <a:spcPts val="0"/>
                        </a:spcAft>
                      </a:pPr>
                      <a:r>
                        <a:rPr lang="en-US" sz="1800" b="1" dirty="0">
                          <a:solidFill>
                            <a:srgbClr val="0033CC"/>
                          </a:solidFill>
                          <a:effectLst/>
                        </a:rPr>
                        <a:t>Target material</a:t>
                      </a:r>
                      <a:endParaRPr lang="pt-PT" sz="1800" b="1" dirty="0">
                        <a:solidFill>
                          <a:srgbClr val="0033CC"/>
                        </a:solidFill>
                        <a:effectLst/>
                        <a:latin typeface="Calibri"/>
                        <a:ea typeface="Calibri"/>
                        <a:cs typeface="Times New Roman"/>
                      </a:endParaRPr>
                    </a:p>
                  </a:txBody>
                  <a:tcPr marL="68580" marR="68580" marT="0" marB="0" anchor="ctr"/>
                </a:tc>
                <a:tc hMerge="1">
                  <a:txBody>
                    <a:bodyPr/>
                    <a:lstStyle/>
                    <a:p>
                      <a:endParaRPr lang="pt-PT"/>
                    </a:p>
                  </a:txBody>
                  <a:tcP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Ta</a:t>
                      </a:r>
                      <a:endParaRPr lang="pt-PT" sz="1800" b="1" dirty="0">
                        <a:solidFill>
                          <a:srgbClr val="0033CC"/>
                        </a:solidFill>
                        <a:effectLst/>
                        <a:latin typeface="+mn-lt"/>
                        <a:ea typeface="Calibri"/>
                        <a:cs typeface="Times New Roman"/>
                      </a:endParaRPr>
                    </a:p>
                  </a:txBody>
                  <a:tcPr marL="68580" marR="68580" marT="0" marB="0" anchor="ctr"/>
                </a:tc>
                <a:tc>
                  <a:txBody>
                    <a:bodyPr/>
                    <a:lstStyle/>
                    <a:p>
                      <a:pPr algn="ctr">
                        <a:lnSpc>
                          <a:spcPct val="110000"/>
                        </a:lnSpc>
                        <a:spcAft>
                          <a:spcPts val="0"/>
                        </a:spcAft>
                      </a:pPr>
                      <a:r>
                        <a:rPr lang="en-US" sz="1800" b="1" dirty="0" err="1">
                          <a:solidFill>
                            <a:srgbClr val="0033CC"/>
                          </a:solidFill>
                          <a:effectLst/>
                          <a:latin typeface="+mn-lt"/>
                          <a:ea typeface="Times New Roman"/>
                          <a:cs typeface="Times New Roman"/>
                        </a:rPr>
                        <a:t>UC</a:t>
                      </a:r>
                      <a:r>
                        <a:rPr lang="en-US" sz="1800" b="1" baseline="-25000" dirty="0" err="1">
                          <a:solidFill>
                            <a:srgbClr val="0033CC"/>
                          </a:solidFill>
                          <a:effectLst/>
                          <a:latin typeface="+mn-lt"/>
                          <a:ea typeface="Times New Roman"/>
                          <a:cs typeface="Times New Roman"/>
                        </a:rPr>
                        <a:t>x</a:t>
                      </a:r>
                      <a:endParaRPr lang="pt-PT" sz="1800" b="1" dirty="0">
                        <a:solidFill>
                          <a:srgbClr val="0033CC"/>
                        </a:solidFill>
                        <a:effectLst/>
                        <a:latin typeface="+mn-lt"/>
                        <a:ea typeface="Calibri"/>
                        <a:cs typeface="Times New Roman"/>
                      </a:endParaRPr>
                    </a:p>
                  </a:txBody>
                  <a:tcPr marL="68580" marR="68580" marT="0" marB="0" anchor="ctr"/>
                </a:tc>
                <a:tc>
                  <a:txBody>
                    <a:bodyPr/>
                    <a:lstStyle/>
                    <a:p>
                      <a:pPr algn="ctr">
                        <a:lnSpc>
                          <a:spcPct val="110000"/>
                        </a:lnSpc>
                        <a:spcAft>
                          <a:spcPts val="0"/>
                        </a:spcAft>
                      </a:pPr>
                      <a:r>
                        <a:rPr lang="en-US" sz="1800" b="1">
                          <a:solidFill>
                            <a:srgbClr val="0033CC"/>
                          </a:solidFill>
                          <a:effectLst/>
                          <a:latin typeface="+mn-lt"/>
                          <a:ea typeface="Times New Roman"/>
                          <a:cs typeface="Times New Roman"/>
                        </a:rPr>
                        <a:t>Ta</a:t>
                      </a:r>
                      <a:endParaRPr lang="pt-PT" sz="1800" b="1">
                        <a:solidFill>
                          <a:srgbClr val="0033CC"/>
                        </a:solidFill>
                        <a:effectLst/>
                        <a:latin typeface="+mn-lt"/>
                        <a:ea typeface="Calibri"/>
                        <a:cs typeface="Times New Roman"/>
                      </a:endParaRPr>
                    </a:p>
                  </a:txBody>
                  <a:tcPr marL="68580" marR="68580" marT="0" marB="0" anchor="ctr"/>
                </a:tc>
                <a:tc>
                  <a:txBody>
                    <a:bodyPr/>
                    <a:lstStyle/>
                    <a:p>
                      <a:pPr algn="ctr">
                        <a:lnSpc>
                          <a:spcPct val="110000"/>
                        </a:lnSpc>
                        <a:spcAft>
                          <a:spcPts val="0"/>
                        </a:spcAft>
                      </a:pPr>
                      <a:r>
                        <a:rPr lang="en-US" sz="1800" b="1" dirty="0" err="1">
                          <a:solidFill>
                            <a:srgbClr val="0033CC"/>
                          </a:solidFill>
                          <a:effectLst/>
                          <a:latin typeface="+mn-lt"/>
                          <a:ea typeface="Times New Roman"/>
                          <a:cs typeface="Times New Roman"/>
                        </a:rPr>
                        <a:t>UC</a:t>
                      </a:r>
                      <a:r>
                        <a:rPr lang="en-US" sz="1800" b="1" baseline="-25000" dirty="0" err="1">
                          <a:solidFill>
                            <a:srgbClr val="0033CC"/>
                          </a:solidFill>
                          <a:effectLst/>
                          <a:latin typeface="+mn-lt"/>
                          <a:ea typeface="Times New Roman"/>
                          <a:cs typeface="Times New Roman"/>
                        </a:rPr>
                        <a:t>x</a:t>
                      </a:r>
                      <a:endParaRPr lang="pt-PT" sz="1800" b="1" dirty="0">
                        <a:solidFill>
                          <a:srgbClr val="0033CC"/>
                        </a:solidFill>
                        <a:effectLst/>
                        <a:latin typeface="+mn-lt"/>
                        <a:ea typeface="Calibri"/>
                        <a:cs typeface="Times New Roman"/>
                      </a:endParaRPr>
                    </a:p>
                  </a:txBody>
                  <a:tcPr marL="68580" marR="68580" marT="0" marB="0" anchor="ctr"/>
                </a:tc>
              </a:tr>
              <a:tr h="557852">
                <a:tc rowSpan="2">
                  <a:txBody>
                    <a:bodyPr/>
                    <a:lstStyle/>
                    <a:p>
                      <a:pPr algn="ctr">
                        <a:lnSpc>
                          <a:spcPct val="110000"/>
                        </a:lnSpc>
                        <a:spcAft>
                          <a:spcPts val="0"/>
                        </a:spcAft>
                      </a:pPr>
                      <a:r>
                        <a:rPr lang="en-US" sz="1800" b="1" dirty="0" smtClean="0">
                          <a:solidFill>
                            <a:srgbClr val="0033CC"/>
                          </a:solidFill>
                          <a:effectLst/>
                        </a:rPr>
                        <a:t>Measurements </a:t>
                      </a:r>
                    </a:p>
                    <a:p>
                      <a:pPr algn="ctr">
                        <a:lnSpc>
                          <a:spcPct val="110000"/>
                        </a:lnSpc>
                        <a:spcAft>
                          <a:spcPts val="0"/>
                        </a:spcAft>
                      </a:pPr>
                      <a:r>
                        <a:rPr lang="en-US" sz="1800" b="1" dirty="0" smtClean="0">
                          <a:solidFill>
                            <a:srgbClr val="0033CC"/>
                          </a:solidFill>
                          <a:effectLst/>
                        </a:rPr>
                        <a:t>(1.4 </a:t>
                      </a:r>
                      <a:r>
                        <a:rPr lang="en-US" sz="1800" b="1" dirty="0" err="1" smtClean="0">
                          <a:solidFill>
                            <a:srgbClr val="0033CC"/>
                          </a:solidFill>
                          <a:effectLst/>
                        </a:rPr>
                        <a:t>GeV</a:t>
                      </a:r>
                      <a:r>
                        <a:rPr lang="en-US" sz="1800" b="1" dirty="0" smtClean="0">
                          <a:solidFill>
                            <a:srgbClr val="0033CC"/>
                          </a:solidFill>
                          <a:effectLst/>
                        </a:rPr>
                        <a:t> proton</a:t>
                      </a:r>
                      <a:r>
                        <a:rPr lang="en-US" sz="1800" b="1" baseline="0" dirty="0" smtClean="0">
                          <a:solidFill>
                            <a:srgbClr val="0033CC"/>
                          </a:solidFill>
                          <a:effectLst/>
                        </a:rPr>
                        <a:t> beam)</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smtClean="0">
                          <a:solidFill>
                            <a:srgbClr val="0033CC"/>
                          </a:solidFill>
                          <a:effectLst/>
                          <a:latin typeface="+mn-lt"/>
                          <a:sym typeface="Symbol"/>
                        </a:rPr>
                        <a:t></a:t>
                      </a:r>
                      <a:endParaRPr kumimoji="0" lang="pt-PT" sz="1800" b="1" i="0" u="none" strike="noStrike" cap="none" normalizeH="0" baseline="0" dirty="0" smtClean="0" bmk="">
                        <a:ln>
                          <a:noFill/>
                        </a:ln>
                        <a:solidFill>
                          <a:srgbClr val="0033CC"/>
                        </a:solidFill>
                        <a:effectLst/>
                        <a:latin typeface="+mn-lt"/>
                        <a:cs typeface="Arial" pitchFamily="34" charset="0"/>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BDF</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0.034 ±12%</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a:solidFill>
                            <a:srgbClr val="0033CC"/>
                          </a:solidFill>
                          <a:effectLst/>
                          <a:latin typeface="+mn-lt"/>
                          <a:ea typeface="Times New Roman"/>
                          <a:cs typeface="Times New Roman"/>
                        </a:rPr>
                        <a:t>-</a:t>
                      </a:r>
                      <a:endParaRPr lang="pt-PT" sz="1800" b="1">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a:solidFill>
                            <a:srgbClr val="0033CC"/>
                          </a:solidFill>
                          <a:effectLst/>
                          <a:latin typeface="+mn-lt"/>
                          <a:ea typeface="Times New Roman"/>
                          <a:cs typeface="Times New Roman"/>
                        </a:rPr>
                        <a:t>BDF</a:t>
                      </a:r>
                      <a:endParaRPr lang="pt-PT" sz="1800" b="1">
                        <a:solidFill>
                          <a:srgbClr val="0033CC"/>
                        </a:solidFill>
                        <a:effectLst/>
                        <a:latin typeface="+mn-lt"/>
                        <a:ea typeface="Calibri"/>
                        <a:cs typeface="Times New Roman"/>
                      </a:endParaRPr>
                    </a:p>
                  </a:txBody>
                  <a:tcPr marL="44450" marR="44450" marT="0" marB="0" anchor="ctr"/>
                </a:tc>
              </a:tr>
              <a:tr h="557852">
                <a:tc vMerge="1">
                  <a:txBody>
                    <a:bodyPr/>
                    <a:lstStyle/>
                    <a:p>
                      <a:endParaRPr lang="pt-PT"/>
                    </a:p>
                  </a:txBody>
                  <a:tcPr/>
                </a:tc>
                <a:tc>
                  <a:txBody>
                    <a:bodyPr/>
                    <a:lstStyle/>
                    <a:p>
                      <a:pPr algn="ctr">
                        <a:lnSpc>
                          <a:spcPct val="115000"/>
                        </a:lnSpc>
                        <a:spcAft>
                          <a:spcPts val="0"/>
                        </a:spcAft>
                      </a:pPr>
                      <a:r>
                        <a:rPr lang="en-US" sz="1800" b="1" dirty="0" smtClean="0">
                          <a:solidFill>
                            <a:srgbClr val="0033CC"/>
                          </a:solidFill>
                          <a:effectLst/>
                          <a:latin typeface="+mn-lt"/>
                        </a:rPr>
                        <a:t>n</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0.052 ±49%</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0.119 ±17%</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smtClean="0">
                          <a:solidFill>
                            <a:srgbClr val="0033CC"/>
                          </a:solidFill>
                          <a:effectLst/>
                          <a:latin typeface="+mn-lt"/>
                          <a:ea typeface="Times New Roman"/>
                          <a:cs typeface="Times New Roman"/>
                        </a:rPr>
                        <a:t>0.084</a:t>
                      </a:r>
                    </a:p>
                    <a:p>
                      <a:pPr algn="ctr">
                        <a:lnSpc>
                          <a:spcPct val="110000"/>
                        </a:lnSpc>
                        <a:spcAft>
                          <a:spcPts val="0"/>
                        </a:spcAft>
                      </a:pPr>
                      <a:r>
                        <a:rPr lang="en-US" sz="1800" b="1" dirty="0" smtClean="0">
                          <a:solidFill>
                            <a:srgbClr val="0033CC"/>
                          </a:solidFill>
                          <a:effectLst/>
                          <a:latin typeface="+mn-lt"/>
                          <a:ea typeface="Times New Roman"/>
                          <a:cs typeface="Times New Roman"/>
                        </a:rPr>
                        <a:t> </a:t>
                      </a:r>
                      <a:r>
                        <a:rPr lang="en-US" sz="1800" b="1" dirty="0">
                          <a:solidFill>
                            <a:srgbClr val="0033CC"/>
                          </a:solidFill>
                          <a:effectLst/>
                          <a:latin typeface="+mn-lt"/>
                          <a:ea typeface="Times New Roman"/>
                          <a:cs typeface="Times New Roman"/>
                        </a:rPr>
                        <a:t>±22%</a:t>
                      </a:r>
                      <a:endParaRPr lang="pt-PT" sz="1800" b="1" dirty="0">
                        <a:solidFill>
                          <a:srgbClr val="0033CC"/>
                        </a:solidFill>
                        <a:effectLst/>
                        <a:latin typeface="+mn-lt"/>
                        <a:ea typeface="Calibri"/>
                        <a:cs typeface="Times New Roman"/>
                      </a:endParaRPr>
                    </a:p>
                  </a:txBody>
                  <a:tcPr marL="44450" marR="44450" marT="0" marB="0" anchor="ctr"/>
                </a:tc>
              </a:tr>
              <a:tr h="493054">
                <a:tc gridSpan="2">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Simulations</a:t>
                      </a:r>
                      <a:endParaRPr lang="pt-PT" sz="1800" b="1" dirty="0">
                        <a:solidFill>
                          <a:srgbClr val="0033CC"/>
                        </a:solidFill>
                        <a:effectLst/>
                        <a:latin typeface="+mn-lt"/>
                        <a:ea typeface="Calibri"/>
                        <a:cs typeface="Times New Roman"/>
                      </a:endParaRPr>
                    </a:p>
                  </a:txBody>
                  <a:tcPr marL="44450" marR="44450" marT="0" marB="0" anchor="ctr"/>
                </a:tc>
                <a:tc hMerge="1">
                  <a:txBody>
                    <a:bodyPr/>
                    <a:lstStyle/>
                    <a:p>
                      <a:endParaRPr lang="en-GB"/>
                    </a:p>
                  </a:txBody>
                  <a:tcPr/>
                </a:tc>
                <a:tc gridSpan="4">
                  <a:txBody>
                    <a:bodyPr/>
                    <a:lstStyle/>
                    <a:p>
                      <a:pPr algn="ctr">
                        <a:lnSpc>
                          <a:spcPct val="110000"/>
                        </a:lnSpc>
                        <a:spcAft>
                          <a:spcPts val="0"/>
                        </a:spcAft>
                      </a:pPr>
                      <a:r>
                        <a:rPr lang="en-US" sz="1800" b="1" dirty="0" smtClean="0">
                          <a:solidFill>
                            <a:srgbClr val="0033CC"/>
                          </a:solidFill>
                          <a:effectLst/>
                        </a:rPr>
                        <a:t>Total (</a:t>
                      </a:r>
                      <a:r>
                        <a:rPr lang="en-US" sz="1800" b="1" dirty="0" smtClean="0">
                          <a:solidFill>
                            <a:srgbClr val="0033CC"/>
                          </a:solidFill>
                          <a:effectLst/>
                          <a:sym typeface="Symbol"/>
                        </a:rPr>
                        <a:t></a:t>
                      </a:r>
                      <a:r>
                        <a:rPr lang="en-US" sz="1800" b="1" dirty="0" smtClean="0">
                          <a:solidFill>
                            <a:srgbClr val="0033CC"/>
                          </a:solidFill>
                          <a:effectLst/>
                        </a:rPr>
                        <a:t> + n)</a:t>
                      </a:r>
                      <a:endParaRPr lang="pt-PT" sz="1800" b="1" dirty="0" smtClean="0">
                        <a:solidFill>
                          <a:srgbClr val="0033CC"/>
                        </a:solidFill>
                        <a:effectLst/>
                        <a:latin typeface="Calibri"/>
                        <a:ea typeface="Calibri"/>
                        <a:cs typeface="Times New Roman"/>
                      </a:endParaRPr>
                    </a:p>
                  </a:txBody>
                  <a:tcPr marL="44450" marR="44450" marT="0" marB="0" anchor="ctr"/>
                </a:tc>
                <a:tc hMerge="1">
                  <a:txBody>
                    <a:bodyPr/>
                    <a:lstStyle/>
                    <a:p>
                      <a:pPr algn="ctr">
                        <a:lnSpc>
                          <a:spcPct val="110000"/>
                        </a:lnSpc>
                        <a:spcAft>
                          <a:spcPts val="0"/>
                        </a:spcAft>
                      </a:pPr>
                      <a:endParaRPr lang="pt-PT" sz="1800" b="1" dirty="0">
                        <a:solidFill>
                          <a:srgbClr val="0033CC"/>
                        </a:solidFill>
                        <a:effectLst/>
                        <a:latin typeface="+mn-lt"/>
                        <a:ea typeface="Calibri"/>
                        <a:cs typeface="Times New Roman"/>
                      </a:endParaRPr>
                    </a:p>
                  </a:txBody>
                  <a:tcPr marL="44450" marR="44450" marT="0" marB="0" anchor="ctr"/>
                </a:tc>
                <a:tc hMerge="1">
                  <a:txBody>
                    <a:bodyPr/>
                    <a:lstStyle/>
                    <a:p>
                      <a:pPr algn="ctr">
                        <a:lnSpc>
                          <a:spcPct val="110000"/>
                        </a:lnSpc>
                        <a:spcAft>
                          <a:spcPts val="0"/>
                        </a:spcAft>
                      </a:pPr>
                      <a:endParaRPr lang="pt-PT" sz="1800" b="1" dirty="0">
                        <a:solidFill>
                          <a:srgbClr val="0033CC"/>
                        </a:solidFill>
                        <a:effectLst/>
                        <a:latin typeface="+mn-lt"/>
                        <a:ea typeface="Calibri"/>
                        <a:cs typeface="Times New Roman"/>
                      </a:endParaRPr>
                    </a:p>
                  </a:txBody>
                  <a:tcPr marL="44450" marR="44450" marT="0" marB="0" anchor="ctr"/>
                </a:tc>
                <a:tc hMerge="1">
                  <a:txBody>
                    <a:bodyPr/>
                    <a:lstStyle/>
                    <a:p>
                      <a:pPr algn="ctr">
                        <a:lnSpc>
                          <a:spcPct val="110000"/>
                        </a:lnSpc>
                        <a:spcAft>
                          <a:spcPts val="0"/>
                        </a:spcAft>
                      </a:pPr>
                      <a:endParaRPr lang="pt-PT" sz="1800" b="1" dirty="0">
                        <a:solidFill>
                          <a:srgbClr val="0033CC"/>
                        </a:solidFill>
                        <a:effectLst/>
                        <a:latin typeface="+mn-lt"/>
                        <a:ea typeface="Calibri"/>
                        <a:cs typeface="Times New Roman"/>
                      </a:endParaRPr>
                    </a:p>
                  </a:txBody>
                  <a:tcPr marL="44450" marR="44450" marT="0" marB="0" anchor="ctr"/>
                </a:tc>
              </a:tr>
              <a:tr h="504056">
                <a:tc gridSpan="2">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1.4 GeV proton beam</a:t>
                      </a:r>
                      <a:endParaRPr lang="pt-PT" sz="1800" b="1" dirty="0">
                        <a:solidFill>
                          <a:srgbClr val="0033CC"/>
                        </a:solidFill>
                        <a:effectLst/>
                        <a:latin typeface="+mn-lt"/>
                        <a:ea typeface="Calibri"/>
                        <a:cs typeface="Times New Roman"/>
                      </a:endParaRPr>
                    </a:p>
                  </a:txBody>
                  <a:tcPr marL="44450" marR="44450" marT="0" marB="0" anchor="ctr"/>
                </a:tc>
                <a:tc hMerge="1">
                  <a:txBody>
                    <a:bodyPr/>
                    <a:lstStyle/>
                    <a:p>
                      <a:endParaRPr lang="pt-PT"/>
                    </a:p>
                  </a:txBody>
                  <a:tcP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0.1-0.5</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0.1-0.5</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0.5-1.5</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0.5-0.9</a:t>
                      </a:r>
                      <a:endParaRPr lang="pt-PT" sz="1800" b="1" dirty="0">
                        <a:solidFill>
                          <a:srgbClr val="0033CC"/>
                        </a:solidFill>
                        <a:effectLst/>
                        <a:latin typeface="+mn-lt"/>
                        <a:ea typeface="Calibri"/>
                        <a:cs typeface="Times New Roman"/>
                      </a:endParaRPr>
                    </a:p>
                  </a:txBody>
                  <a:tcPr marL="44450" marR="44450" marT="0" marB="0" anchor="ctr"/>
                </a:tc>
              </a:tr>
              <a:tr h="504056">
                <a:tc gridSpan="2">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2.0 GeV proton beam</a:t>
                      </a:r>
                      <a:endParaRPr lang="pt-PT" sz="1800" b="1" dirty="0">
                        <a:solidFill>
                          <a:srgbClr val="0033CC"/>
                        </a:solidFill>
                        <a:effectLst/>
                        <a:latin typeface="+mn-lt"/>
                        <a:ea typeface="Calibri"/>
                        <a:cs typeface="Times New Roman"/>
                      </a:endParaRPr>
                    </a:p>
                  </a:txBody>
                  <a:tcPr marL="44450" marR="44450" marT="0" marB="0" anchor="ctr"/>
                </a:tc>
                <a:tc hMerge="1">
                  <a:txBody>
                    <a:bodyPr/>
                    <a:lstStyle/>
                    <a:p>
                      <a:endParaRPr lang="en-GB"/>
                    </a:p>
                  </a:txBody>
                  <a:tcPr/>
                </a:tc>
                <a:tc>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3.0-7.0</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0.5-1.5</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1.0-5.0</a:t>
                      </a:r>
                      <a:endParaRPr lang="pt-PT" sz="1800" b="1"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pt-PT" sz="1800" b="1" dirty="0" smtClean="0">
                          <a:solidFill>
                            <a:srgbClr val="0033CC"/>
                          </a:solidFill>
                          <a:effectLst/>
                          <a:latin typeface="+mn-lt"/>
                          <a:ea typeface="Calibri"/>
                          <a:cs typeface="Times New Roman"/>
                        </a:rPr>
                        <a:t>1.0-4.0</a:t>
                      </a:r>
                      <a:endParaRPr lang="pt-PT" sz="1800" b="1" dirty="0">
                        <a:solidFill>
                          <a:srgbClr val="0033CC"/>
                        </a:solidFill>
                        <a:effectLst/>
                        <a:latin typeface="+mn-lt"/>
                        <a:ea typeface="Calibri"/>
                        <a:cs typeface="Times New Roman"/>
                      </a:endParaRPr>
                    </a:p>
                  </a:txBody>
                  <a:tcPr marL="44450" marR="44450" marT="0" marB="0" anchor="ctr"/>
                </a:tc>
              </a:tr>
            </a:tbl>
          </a:graphicData>
        </a:graphic>
      </p:graphicFrame>
      <p:sp>
        <p:nvSpPr>
          <p:cNvPr id="5" name="Rectangle 3"/>
          <p:cNvSpPr>
            <a:spLocks noChangeArrowheads="1"/>
          </p:cNvSpPr>
          <p:nvPr/>
        </p:nvSpPr>
        <p:spPr bwMode="auto">
          <a:xfrm>
            <a:off x="2085975"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chemeClr val="tx1"/>
                </a:solidFill>
                <a:effectLst/>
                <a:latin typeface="Arial" pitchFamily="34" charset="0"/>
                <a:cs typeface="Arial" pitchFamily="34" charset="0"/>
              </a:rPr>
              <a:t/>
            </a:r>
            <a:br>
              <a:rPr kumimoji="0" lang="pt-PT" sz="1800" b="0" i="0" u="none" strike="noStrike" cap="none" normalizeH="0" baseline="0" smtClean="0">
                <a:ln>
                  <a:noFill/>
                </a:ln>
                <a:solidFill>
                  <a:schemeClr val="tx1"/>
                </a:solidFill>
                <a:effectLst/>
                <a:latin typeface="Arial" pitchFamily="34" charset="0"/>
                <a:cs typeface="Arial" pitchFamily="34" charset="0"/>
              </a:rPr>
            </a:b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Dose rate in the </a:t>
            </a:r>
            <a:r>
              <a:rPr lang="en-US" dirty="0"/>
              <a:t>“Point Gas (h=7m)”</a:t>
            </a:r>
            <a:br>
              <a:rPr lang="en-US" dirty="0"/>
            </a:br>
            <a:r>
              <a:rPr lang="en-US" dirty="0"/>
              <a:t>Simulations vs measurements</a:t>
            </a:r>
          </a:p>
        </p:txBody>
      </p:sp>
      <p:sp>
        <p:nvSpPr>
          <p:cNvPr id="12" name="Rectangle 5"/>
          <p:cNvSpPr>
            <a:spLocks noChangeArrowheads="1"/>
          </p:cNvSpPr>
          <p:nvPr/>
        </p:nvSpPr>
        <p:spPr bwMode="auto">
          <a:xfrm>
            <a:off x="85455" y="6212160"/>
            <a:ext cx="8951041" cy="457200"/>
          </a:xfrm>
          <a:prstGeom prst="rect">
            <a:avLst/>
          </a:prstGeom>
          <a:solidFill>
            <a:schemeClr val="bg1">
              <a:lumMod val="60000"/>
              <a:lumOff val="40000"/>
            </a:schemeClr>
          </a:solidFill>
          <a:ln>
            <a:noFill/>
          </a:ln>
          <a:effectLst/>
        </p:spPr>
        <p:txBody>
          <a:bodyPr vert="horz" wrap="non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BDF – Background </a:t>
            </a:r>
            <a:r>
              <a:rPr lang="en-US" sz="1200" dirty="0" smtClean="0" bmk="">
                <a:ea typeface="Calibri" pitchFamily="34" charset="0"/>
                <a:cs typeface="Times New Roman" pitchFamily="18" charset="0"/>
              </a:rPr>
              <a:t>d</a:t>
            </a:r>
            <a:r>
              <a:rPr kumimoji="0" lang="en-US" sz="1200" b="0"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ose-rate </a:t>
            </a:r>
            <a:r>
              <a:rPr lang="en-US" sz="1200" dirty="0" bmk="">
                <a:ea typeface="Calibri" pitchFamily="34" charset="0"/>
                <a:cs typeface="Times New Roman" pitchFamily="18" charset="0"/>
              </a:rPr>
              <a:t>l</a:t>
            </a:r>
            <a:r>
              <a:rPr kumimoji="0" lang="en-US" sz="1200" b="0"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evel (Bruit de Fond)</a:t>
            </a:r>
            <a:endParaRPr kumimoji="0" lang="pt-PT" sz="12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displayed values define the range of ambient dose equivalent rate, due to the uncertainty on the exact location of the detector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ounded Rectangle 1"/>
          <p:cNvSpPr/>
          <p:nvPr/>
        </p:nvSpPr>
        <p:spPr>
          <a:xfrm>
            <a:off x="7740352" y="3933056"/>
            <a:ext cx="1080120" cy="1584176"/>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25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Dose rate</a:t>
            </a:r>
            <a:r>
              <a:rPr lang="en-US" dirty="0"/>
              <a:t/>
            </a:r>
            <a:br>
              <a:rPr lang="en-US" dirty="0"/>
            </a:br>
            <a:r>
              <a:rPr lang="en-US" dirty="0" smtClean="0"/>
              <a:t>GPS </a:t>
            </a:r>
            <a:r>
              <a:rPr lang="en-US" dirty="0"/>
              <a:t>– target </a:t>
            </a:r>
            <a:r>
              <a:rPr lang="en-US" dirty="0" smtClean="0"/>
              <a:t>shielding</a:t>
            </a:r>
            <a:endParaRPr lang="en-US" dirty="0"/>
          </a:p>
        </p:txBody>
      </p:sp>
      <p:grpSp>
        <p:nvGrpSpPr>
          <p:cNvPr id="7" name="Group 6"/>
          <p:cNvGrpSpPr/>
          <p:nvPr/>
        </p:nvGrpSpPr>
        <p:grpSpPr>
          <a:xfrm>
            <a:off x="214348" y="1708817"/>
            <a:ext cx="8678132" cy="4960543"/>
            <a:chOff x="214348" y="1556792"/>
            <a:chExt cx="8678132" cy="4960543"/>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48" y="1556792"/>
              <a:ext cx="8678132" cy="496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ângulo 8"/>
            <p:cNvSpPr/>
            <p:nvPr/>
          </p:nvSpPr>
          <p:spPr>
            <a:xfrm>
              <a:off x="4153272" y="1621351"/>
              <a:ext cx="1066800" cy="223473"/>
            </a:xfrm>
            <a:prstGeom prst="rect">
              <a:avLst/>
            </a:prstGeom>
            <a:solidFill>
              <a:schemeClr val="bg1"/>
            </a:solidFill>
          </p:spPr>
          <p:txBody>
            <a:bodyPr wrap="square" lIns="0" tIns="0" rIns="0" bIns="0" anchor="ctr">
              <a:noAutofit/>
            </a:bodyPr>
            <a:lstStyle/>
            <a:p>
              <a:pPr algn="ctr">
                <a:lnSpc>
                  <a:spcPct val="110000"/>
                </a:lnSpc>
                <a:spcAft>
                  <a:spcPts val="0"/>
                </a:spcAft>
              </a:pPr>
              <a:r>
                <a:rPr lang="en-US" sz="1000" b="1" dirty="0" smtClean="0">
                  <a:solidFill>
                    <a:schemeClr val="accent5">
                      <a:lumMod val="10000"/>
                    </a:schemeClr>
                  </a:solidFill>
                </a:rPr>
                <a:t> </a:t>
              </a:r>
              <a:r>
                <a:rPr lang="en-US" sz="1200" b="1" dirty="0">
                  <a:solidFill>
                    <a:schemeClr val="accent5">
                      <a:lumMod val="10000"/>
                    </a:schemeClr>
                  </a:solidFill>
                </a:rPr>
                <a:t>(µSv/h per µA)</a:t>
              </a:r>
              <a:endParaRPr lang="pt-PT" sz="1200" b="1" dirty="0">
                <a:solidFill>
                  <a:schemeClr val="accent5">
                    <a:lumMod val="10000"/>
                  </a:schemeClr>
                </a:solidFill>
                <a:latin typeface="Calibri"/>
                <a:ea typeface="Calibri"/>
                <a:cs typeface="Times New Roman"/>
              </a:endParaRPr>
            </a:p>
          </p:txBody>
        </p:sp>
      </p:grpSp>
      <p:sp>
        <p:nvSpPr>
          <p:cNvPr id="6" name="Rectângulo 4"/>
          <p:cNvSpPr/>
          <p:nvPr/>
        </p:nvSpPr>
        <p:spPr>
          <a:xfrm>
            <a:off x="827584" y="1230869"/>
            <a:ext cx="7488832" cy="369332"/>
          </a:xfrm>
          <a:prstGeom prst="rect">
            <a:avLst/>
          </a:prstGeom>
          <a:ln w="38100">
            <a:solidFill>
              <a:srgbClr val="FFFF00"/>
            </a:solidFill>
          </a:ln>
        </p:spPr>
        <p:txBody>
          <a:bodyPr wrap="square">
            <a:spAutoFit/>
          </a:bodyPr>
          <a:lstStyle/>
          <a:p>
            <a:pPr algn="ctr"/>
            <a:r>
              <a:rPr lang="en-US" dirty="0" smtClean="0">
                <a:solidFill>
                  <a:srgbClr val="FFFF00"/>
                </a:solidFill>
                <a:latin typeface="+mn-lt"/>
              </a:rPr>
              <a:t>GPS </a:t>
            </a:r>
            <a:r>
              <a:rPr lang="en-US" dirty="0">
                <a:solidFill>
                  <a:srgbClr val="FFFF00"/>
                </a:solidFill>
                <a:latin typeface="+mn-lt"/>
              </a:rPr>
              <a:t>target area, P</a:t>
            </a:r>
            <a:r>
              <a:rPr lang="en-US" dirty="0" smtClean="0">
                <a:solidFill>
                  <a:srgbClr val="FFFF00"/>
                </a:solidFill>
                <a:latin typeface="+mn-lt"/>
              </a:rPr>
              <a:t>roton </a:t>
            </a:r>
            <a:r>
              <a:rPr lang="en-US" dirty="0">
                <a:solidFill>
                  <a:srgbClr val="FFFF00"/>
                </a:solidFill>
                <a:latin typeface="+mn-lt"/>
              </a:rPr>
              <a:t>beam </a:t>
            </a:r>
            <a:r>
              <a:rPr lang="en-US" dirty="0" smtClean="0">
                <a:solidFill>
                  <a:srgbClr val="FFFF00"/>
                </a:solidFill>
                <a:latin typeface="+mn-lt"/>
              </a:rPr>
              <a:t>energy: 2.0 </a:t>
            </a:r>
            <a:r>
              <a:rPr lang="en-US" dirty="0" err="1" smtClean="0">
                <a:solidFill>
                  <a:srgbClr val="FFFF00"/>
                </a:solidFill>
                <a:latin typeface="+mn-lt"/>
              </a:rPr>
              <a:t>GeV</a:t>
            </a:r>
            <a:r>
              <a:rPr lang="en-US" dirty="0" smtClean="0">
                <a:solidFill>
                  <a:srgbClr val="FFFF00"/>
                </a:solidFill>
                <a:latin typeface="+mn-lt"/>
              </a:rPr>
              <a:t>, Ta target </a:t>
            </a:r>
            <a:r>
              <a:rPr lang="en-US" dirty="0">
                <a:solidFill>
                  <a:srgbClr val="FFFF00"/>
                </a:solidFill>
                <a:latin typeface="+mn-lt"/>
              </a:rPr>
              <a:t>in </a:t>
            </a:r>
            <a:r>
              <a:rPr lang="en-US" dirty="0" smtClean="0">
                <a:solidFill>
                  <a:srgbClr val="FFFF00"/>
                </a:solidFill>
                <a:latin typeface="+mn-lt"/>
              </a:rPr>
              <a:t>place</a:t>
            </a:r>
            <a:endParaRPr lang="pt-PT" dirty="0">
              <a:solidFill>
                <a:srgbClr val="FFFF00"/>
              </a:solidFill>
              <a:latin typeface="+mn-lt"/>
            </a:endParaRPr>
          </a:p>
        </p:txBody>
      </p:sp>
    </p:spTree>
    <p:extLst>
      <p:ext uri="{BB962C8B-B14F-4D97-AF65-F5344CB8AC3E}">
        <p14:creationId xmlns:p14="http://schemas.microsoft.com/office/powerpoint/2010/main" val="1059850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Dose rate</a:t>
            </a:r>
            <a:r>
              <a:rPr lang="en-US" dirty="0"/>
              <a:t/>
            </a:r>
            <a:br>
              <a:rPr lang="en-US" dirty="0"/>
            </a:br>
            <a:r>
              <a:rPr lang="en-US" dirty="0" smtClean="0"/>
              <a:t>GPS </a:t>
            </a:r>
            <a:r>
              <a:rPr lang="en-US" dirty="0"/>
              <a:t>– target </a:t>
            </a:r>
            <a:r>
              <a:rPr lang="en-US" dirty="0" smtClean="0"/>
              <a:t>shielding</a:t>
            </a:r>
            <a:endParaRPr lang="en-US" dirty="0"/>
          </a:p>
        </p:txBody>
      </p:sp>
      <p:graphicFrame>
        <p:nvGraphicFramePr>
          <p:cNvPr id="6" name="Tabela 5"/>
          <p:cNvGraphicFramePr>
            <a:graphicFrameLocks noGrp="1"/>
          </p:cNvGraphicFramePr>
          <p:nvPr>
            <p:extLst>
              <p:ext uri="{D42A27DB-BD31-4B8C-83A1-F6EECF244321}">
                <p14:modId xmlns:p14="http://schemas.microsoft.com/office/powerpoint/2010/main" val="2597800528"/>
              </p:ext>
            </p:extLst>
          </p:nvPr>
        </p:nvGraphicFramePr>
        <p:xfrm>
          <a:off x="467544" y="2029863"/>
          <a:ext cx="8261825" cy="4135441"/>
        </p:xfrm>
        <a:graphic>
          <a:graphicData uri="http://schemas.openxmlformats.org/drawingml/2006/table">
            <a:tbl>
              <a:tblPr firstRow="1" firstCol="1" bandRow="1">
                <a:tableStyleId>{5C22544A-7EE6-4342-B048-85BDC9FD1C3A}</a:tableStyleId>
              </a:tblPr>
              <a:tblGrid>
                <a:gridCol w="2844351"/>
                <a:gridCol w="632077"/>
                <a:gridCol w="2528312"/>
                <a:gridCol w="2257085"/>
              </a:tblGrid>
              <a:tr h="837987">
                <a:tc rowSpan="2" gridSpan="2">
                  <a:txBody>
                    <a:bodyPr/>
                    <a:lstStyle/>
                    <a:p>
                      <a:pPr algn="ctr">
                        <a:lnSpc>
                          <a:spcPct val="110000"/>
                        </a:lnSpc>
                        <a:spcAft>
                          <a:spcPts val="0"/>
                        </a:spcAft>
                      </a:pPr>
                      <a:r>
                        <a:rPr lang="en-US" sz="1800" b="1" dirty="0">
                          <a:solidFill>
                            <a:srgbClr val="0033CC"/>
                          </a:solidFill>
                          <a:effectLst/>
                        </a:rPr>
                        <a:t> </a:t>
                      </a:r>
                      <a:endParaRPr lang="pt-PT" sz="1800" b="1" dirty="0">
                        <a:solidFill>
                          <a:srgbClr val="0033CC"/>
                        </a:solidFill>
                        <a:effectLst/>
                        <a:latin typeface="Calibri"/>
                        <a:ea typeface="Calibri"/>
                        <a:cs typeface="Times New Roman"/>
                      </a:endParaRPr>
                    </a:p>
                  </a:txBody>
                  <a:tcPr marL="68580" marR="68580" marT="0" marB="0" anchor="ctr"/>
                </a:tc>
                <a:tc rowSpan="2" hMerge="1">
                  <a:txBody>
                    <a:bodyPr/>
                    <a:lstStyle/>
                    <a:p>
                      <a:endParaRPr lang="pt-PT"/>
                    </a:p>
                  </a:txBody>
                  <a:tcPr/>
                </a:tc>
                <a:tc gridSpan="2">
                  <a:txBody>
                    <a:bodyPr/>
                    <a:lstStyle/>
                    <a:p>
                      <a:pPr algn="ctr">
                        <a:lnSpc>
                          <a:spcPct val="110000"/>
                        </a:lnSpc>
                        <a:spcAft>
                          <a:spcPts val="0"/>
                        </a:spcAft>
                      </a:pPr>
                      <a:r>
                        <a:rPr lang="en-US" sz="1800" b="1" dirty="0">
                          <a:solidFill>
                            <a:srgbClr val="0033CC"/>
                          </a:solidFill>
                          <a:effectLst/>
                        </a:rPr>
                        <a:t>GPS – target shielding</a:t>
                      </a:r>
                      <a:endParaRPr lang="pt-PT" sz="1800" b="1" dirty="0">
                        <a:solidFill>
                          <a:srgbClr val="0033CC"/>
                        </a:solidFill>
                        <a:effectLst/>
                      </a:endParaRPr>
                    </a:p>
                    <a:p>
                      <a:pPr algn="ctr">
                        <a:lnSpc>
                          <a:spcPct val="110000"/>
                        </a:lnSpc>
                        <a:spcAft>
                          <a:spcPts val="0"/>
                        </a:spcAft>
                      </a:pPr>
                      <a:r>
                        <a:rPr lang="en-US" sz="1800" b="1" dirty="0">
                          <a:solidFill>
                            <a:srgbClr val="0033CC"/>
                          </a:solidFill>
                          <a:effectLst/>
                        </a:rPr>
                        <a:t>(</a:t>
                      </a:r>
                      <a:r>
                        <a:rPr lang="en-US" sz="1800" b="1" dirty="0" smtClean="0">
                          <a:solidFill>
                            <a:srgbClr val="0033CC"/>
                          </a:solidFill>
                          <a:effectLst/>
                        </a:rPr>
                        <a:t>µSv/h per µA)</a:t>
                      </a:r>
                      <a:endParaRPr lang="pt-PT" sz="1800" b="1" dirty="0">
                        <a:solidFill>
                          <a:srgbClr val="0033CC"/>
                        </a:solidFill>
                        <a:effectLst/>
                        <a:latin typeface="Calibri"/>
                        <a:ea typeface="Calibri"/>
                        <a:cs typeface="Times New Roman"/>
                      </a:endParaRPr>
                    </a:p>
                  </a:txBody>
                  <a:tcPr marL="68580" marR="68580" marT="0" marB="0" anchor="ctr"/>
                </a:tc>
                <a:tc hMerge="1">
                  <a:txBody>
                    <a:bodyPr/>
                    <a:lstStyle/>
                    <a:p>
                      <a:endParaRPr lang="pt-PT"/>
                    </a:p>
                  </a:txBody>
                  <a:tcPr/>
                </a:tc>
              </a:tr>
              <a:tr h="361191">
                <a:tc gridSpan="2" vMerge="1">
                  <a:txBody>
                    <a:bodyPr/>
                    <a:lstStyle/>
                    <a:p>
                      <a:endParaRPr lang="pt-PT"/>
                    </a:p>
                  </a:txBody>
                  <a:tcPr/>
                </a:tc>
                <a:tc hMerge="1" vMerge="1">
                  <a:txBody>
                    <a:bodyPr/>
                    <a:lstStyle/>
                    <a:p>
                      <a:endParaRPr lang="pt-PT"/>
                    </a:p>
                  </a:txBody>
                  <a:tcPr/>
                </a:tc>
                <a:tc gridSpan="2">
                  <a:txBody>
                    <a:bodyPr/>
                    <a:lstStyle/>
                    <a:p>
                      <a:pPr algn="ctr">
                        <a:lnSpc>
                          <a:spcPct val="110000"/>
                        </a:lnSpc>
                        <a:spcAft>
                          <a:spcPts val="0"/>
                        </a:spcAft>
                      </a:pPr>
                      <a:r>
                        <a:rPr lang="en-US" sz="1800" b="1" dirty="0">
                          <a:solidFill>
                            <a:srgbClr val="FF3300"/>
                          </a:solidFill>
                          <a:effectLst/>
                        </a:rPr>
                        <a:t>GPS operation mode</a:t>
                      </a:r>
                      <a:endParaRPr lang="pt-PT" sz="1800" b="1" dirty="0">
                        <a:solidFill>
                          <a:srgbClr val="FF3300"/>
                        </a:solidFill>
                        <a:effectLst/>
                        <a:latin typeface="Calibri"/>
                        <a:ea typeface="Calibri"/>
                        <a:cs typeface="Times New Roman"/>
                      </a:endParaRPr>
                    </a:p>
                  </a:txBody>
                  <a:tcPr marL="68580" marR="68580" marT="0" marB="0" anchor="ctr"/>
                </a:tc>
                <a:tc hMerge="1">
                  <a:txBody>
                    <a:bodyPr/>
                    <a:lstStyle/>
                    <a:p>
                      <a:endParaRPr lang="pt-PT"/>
                    </a:p>
                  </a:txBody>
                  <a:tcPr/>
                </a:tc>
              </a:tr>
              <a:tr h="405882">
                <a:tc gridSpan="2">
                  <a:txBody>
                    <a:bodyPr/>
                    <a:lstStyle/>
                    <a:p>
                      <a:pPr algn="ctr">
                        <a:lnSpc>
                          <a:spcPct val="115000"/>
                        </a:lnSpc>
                        <a:spcAft>
                          <a:spcPts val="0"/>
                        </a:spcAft>
                      </a:pPr>
                      <a:r>
                        <a:rPr lang="en-US" sz="1800" b="1" dirty="0">
                          <a:solidFill>
                            <a:srgbClr val="0033CC"/>
                          </a:solidFill>
                          <a:effectLst/>
                        </a:rPr>
                        <a:t>Target material</a:t>
                      </a:r>
                      <a:endParaRPr lang="pt-PT" sz="1800" b="1" dirty="0">
                        <a:solidFill>
                          <a:srgbClr val="0033CC"/>
                        </a:solidFill>
                        <a:effectLst/>
                        <a:latin typeface="Calibri"/>
                        <a:ea typeface="Calibri"/>
                        <a:cs typeface="Times New Roman"/>
                      </a:endParaRPr>
                    </a:p>
                  </a:txBody>
                  <a:tcPr marL="68580" marR="68580" marT="0" marB="0" anchor="ctr"/>
                </a:tc>
                <a:tc hMerge="1">
                  <a:txBody>
                    <a:bodyPr/>
                    <a:lstStyle/>
                    <a:p>
                      <a:endParaRPr lang="pt-PT"/>
                    </a:p>
                  </a:txBody>
                  <a:tcPr/>
                </a:tc>
                <a:tc>
                  <a:txBody>
                    <a:bodyPr/>
                    <a:lstStyle/>
                    <a:p>
                      <a:pPr algn="ctr">
                        <a:lnSpc>
                          <a:spcPct val="115000"/>
                        </a:lnSpc>
                        <a:spcAft>
                          <a:spcPts val="0"/>
                        </a:spcAft>
                      </a:pPr>
                      <a:r>
                        <a:rPr lang="en-US" sz="1800" b="1" dirty="0">
                          <a:solidFill>
                            <a:srgbClr val="0033CC"/>
                          </a:solidFill>
                          <a:effectLst/>
                        </a:rPr>
                        <a:t>Ta</a:t>
                      </a:r>
                      <a:endParaRPr lang="pt-PT" sz="1800" b="1" dirty="0">
                        <a:solidFill>
                          <a:srgbClr val="0033C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solidFill>
                            <a:srgbClr val="0033CC"/>
                          </a:solidFill>
                          <a:effectLst/>
                        </a:rPr>
                        <a:t>UC</a:t>
                      </a:r>
                      <a:r>
                        <a:rPr lang="en-US" sz="1800" b="1" baseline="-25000">
                          <a:solidFill>
                            <a:srgbClr val="0033CC"/>
                          </a:solidFill>
                          <a:effectLst/>
                        </a:rPr>
                        <a:t>x</a:t>
                      </a:r>
                      <a:endParaRPr lang="pt-PT" sz="1800" b="1">
                        <a:solidFill>
                          <a:srgbClr val="0033CC"/>
                        </a:solidFill>
                        <a:effectLst/>
                        <a:latin typeface="Calibri"/>
                        <a:ea typeface="Calibri"/>
                        <a:cs typeface="Times New Roman"/>
                      </a:endParaRPr>
                    </a:p>
                  </a:txBody>
                  <a:tcPr marL="68580" marR="68580" marT="0" marB="0" anchor="ctr"/>
                </a:tc>
              </a:tr>
              <a:tr h="599952">
                <a:tc rowSpan="2">
                  <a:txBody>
                    <a:bodyPr/>
                    <a:lstStyle/>
                    <a:p>
                      <a:pPr algn="ctr">
                        <a:lnSpc>
                          <a:spcPct val="110000"/>
                        </a:lnSpc>
                        <a:spcAft>
                          <a:spcPts val="0"/>
                        </a:spcAft>
                      </a:pPr>
                      <a:r>
                        <a:rPr lang="en-US" sz="1800" b="1" dirty="0">
                          <a:solidFill>
                            <a:srgbClr val="0033CC"/>
                          </a:solidFill>
                          <a:effectLst/>
                        </a:rPr>
                        <a:t>Measurements</a:t>
                      </a:r>
                      <a:endParaRPr lang="pt-PT" sz="1800" b="1" dirty="0">
                        <a:solidFill>
                          <a:srgbClr val="0033CC"/>
                        </a:solidFill>
                        <a:effectLst/>
                      </a:endParaRPr>
                    </a:p>
                    <a:p>
                      <a:pPr algn="ctr">
                        <a:lnSpc>
                          <a:spcPct val="110000"/>
                        </a:lnSpc>
                        <a:spcAft>
                          <a:spcPts val="0"/>
                        </a:spcAft>
                      </a:pPr>
                      <a:r>
                        <a:rPr lang="en-US" sz="1800" b="1" dirty="0" smtClean="0">
                          <a:solidFill>
                            <a:srgbClr val="0033CC"/>
                          </a:solidFill>
                          <a:effectLst/>
                        </a:rPr>
                        <a:t>(1.4 </a:t>
                      </a:r>
                      <a:r>
                        <a:rPr lang="en-US" sz="1800" b="1" dirty="0">
                          <a:solidFill>
                            <a:srgbClr val="0033CC"/>
                          </a:solidFill>
                          <a:effectLst/>
                        </a:rPr>
                        <a:t>GeV proton </a:t>
                      </a:r>
                      <a:r>
                        <a:rPr lang="en-US" sz="1800" b="1" dirty="0" smtClean="0">
                          <a:solidFill>
                            <a:srgbClr val="0033CC"/>
                          </a:solidFill>
                          <a:effectLst/>
                        </a:rPr>
                        <a:t>beam)</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smtClean="0">
                          <a:solidFill>
                            <a:srgbClr val="0033CC"/>
                          </a:solidFill>
                          <a:effectLst/>
                          <a:sym typeface="Symbol"/>
                        </a:rPr>
                        <a:t></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rPr>
                        <a:t>BDF</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smtClean="0">
                          <a:solidFill>
                            <a:srgbClr val="0033CC"/>
                          </a:solidFill>
                          <a:effectLst/>
                        </a:rPr>
                        <a:t>0.030</a:t>
                      </a:r>
                    </a:p>
                    <a:p>
                      <a:pPr algn="ctr">
                        <a:lnSpc>
                          <a:spcPct val="115000"/>
                        </a:lnSpc>
                        <a:spcAft>
                          <a:spcPts val="0"/>
                        </a:spcAft>
                      </a:pPr>
                      <a:r>
                        <a:rPr lang="en-US" sz="1800" b="1" dirty="0" smtClean="0">
                          <a:solidFill>
                            <a:srgbClr val="0033CC"/>
                          </a:solidFill>
                          <a:effectLst/>
                        </a:rPr>
                        <a:t>±57</a:t>
                      </a:r>
                      <a:r>
                        <a:rPr lang="en-US" sz="1800" b="1" dirty="0">
                          <a:solidFill>
                            <a:srgbClr val="0033CC"/>
                          </a:solidFill>
                          <a:effectLst/>
                        </a:rPr>
                        <a:t>%</a:t>
                      </a:r>
                      <a:endParaRPr lang="pt-PT" sz="1800" b="1" dirty="0">
                        <a:solidFill>
                          <a:srgbClr val="0033CC"/>
                        </a:solidFill>
                        <a:effectLst/>
                        <a:latin typeface="Calibri"/>
                        <a:ea typeface="Calibri"/>
                        <a:cs typeface="Times New Roman"/>
                      </a:endParaRPr>
                    </a:p>
                  </a:txBody>
                  <a:tcPr marL="44450" marR="44450" marT="0" marB="0" anchor="ctr"/>
                </a:tc>
              </a:tr>
              <a:tr h="661504">
                <a:tc vMerge="1">
                  <a:txBody>
                    <a:bodyPr/>
                    <a:lstStyle/>
                    <a:p>
                      <a:endParaRPr lang="pt-PT"/>
                    </a:p>
                  </a:txBody>
                  <a:tcPr/>
                </a:tc>
                <a:tc>
                  <a:txBody>
                    <a:bodyPr/>
                    <a:lstStyle/>
                    <a:p>
                      <a:pPr algn="ctr">
                        <a:lnSpc>
                          <a:spcPct val="115000"/>
                        </a:lnSpc>
                        <a:spcAft>
                          <a:spcPts val="0"/>
                        </a:spcAft>
                      </a:pPr>
                      <a:r>
                        <a:rPr lang="en-US" sz="1800" b="1" dirty="0">
                          <a:solidFill>
                            <a:srgbClr val="0033CC"/>
                          </a:solidFill>
                          <a:effectLst/>
                        </a:rPr>
                        <a:t>n</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0000"/>
                        </a:lnSpc>
                        <a:spcAft>
                          <a:spcPts val="0"/>
                        </a:spcAft>
                      </a:pPr>
                      <a:r>
                        <a:rPr lang="en-US" sz="1800" b="1" dirty="0" smtClean="0">
                          <a:solidFill>
                            <a:srgbClr val="0033CC"/>
                          </a:solidFill>
                          <a:effectLst/>
                        </a:rPr>
                        <a:t>0.054</a:t>
                      </a:r>
                    </a:p>
                    <a:p>
                      <a:pPr algn="ctr">
                        <a:lnSpc>
                          <a:spcPct val="110000"/>
                        </a:lnSpc>
                        <a:spcAft>
                          <a:spcPts val="0"/>
                        </a:spcAft>
                      </a:pPr>
                      <a:r>
                        <a:rPr lang="en-US" sz="1800" b="1" dirty="0" smtClean="0">
                          <a:solidFill>
                            <a:srgbClr val="0033CC"/>
                          </a:solidFill>
                          <a:effectLst/>
                        </a:rPr>
                        <a:t>±59</a:t>
                      </a:r>
                      <a:r>
                        <a:rPr lang="en-US" sz="1800" b="1" dirty="0">
                          <a:solidFill>
                            <a:srgbClr val="0033CC"/>
                          </a:solidFill>
                          <a:effectLst/>
                        </a:rPr>
                        <a:t>%</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smtClean="0">
                          <a:solidFill>
                            <a:srgbClr val="0033CC"/>
                          </a:solidFill>
                          <a:effectLst/>
                        </a:rPr>
                        <a:t>0.060</a:t>
                      </a:r>
                    </a:p>
                    <a:p>
                      <a:pPr algn="ctr">
                        <a:lnSpc>
                          <a:spcPct val="115000"/>
                        </a:lnSpc>
                        <a:spcAft>
                          <a:spcPts val="0"/>
                        </a:spcAft>
                      </a:pPr>
                      <a:r>
                        <a:rPr lang="en-US" sz="1800" b="1" dirty="0" smtClean="0">
                          <a:solidFill>
                            <a:srgbClr val="0033CC"/>
                          </a:solidFill>
                          <a:effectLst/>
                        </a:rPr>
                        <a:t>±24</a:t>
                      </a:r>
                      <a:r>
                        <a:rPr lang="en-US" sz="1800" b="1" dirty="0">
                          <a:solidFill>
                            <a:srgbClr val="0033CC"/>
                          </a:solidFill>
                          <a:effectLst/>
                        </a:rPr>
                        <a:t>%</a:t>
                      </a:r>
                      <a:endParaRPr lang="pt-PT" sz="1800" b="1" dirty="0">
                        <a:solidFill>
                          <a:srgbClr val="0033CC"/>
                        </a:solidFill>
                        <a:effectLst/>
                        <a:latin typeface="Calibri"/>
                        <a:ea typeface="Calibri"/>
                        <a:cs typeface="Times New Roman"/>
                      </a:endParaRPr>
                    </a:p>
                  </a:txBody>
                  <a:tcPr marL="44450" marR="44450" marT="0" marB="0" anchor="ctr"/>
                </a:tc>
              </a:tr>
              <a:tr h="361191">
                <a:tc gridSpan="2">
                  <a:txBody>
                    <a:bodyPr/>
                    <a:lstStyle/>
                    <a:p>
                      <a:pPr algn="ctr">
                        <a:lnSpc>
                          <a:spcPct val="110000"/>
                        </a:lnSpc>
                        <a:spcAft>
                          <a:spcPts val="0"/>
                        </a:spcAft>
                      </a:pPr>
                      <a:r>
                        <a:rPr lang="en-US" sz="1800" b="1" dirty="0">
                          <a:solidFill>
                            <a:srgbClr val="0033CC"/>
                          </a:solidFill>
                          <a:effectLst/>
                        </a:rPr>
                        <a:t>Simulations </a:t>
                      </a:r>
                      <a:endParaRPr lang="pt-PT" sz="1800" b="1" dirty="0">
                        <a:solidFill>
                          <a:srgbClr val="0033CC"/>
                        </a:solidFill>
                        <a:effectLst/>
                        <a:latin typeface="Calibri"/>
                        <a:ea typeface="Calibri"/>
                        <a:cs typeface="Times New Roman"/>
                      </a:endParaRPr>
                    </a:p>
                  </a:txBody>
                  <a:tcPr marL="44450" marR="44450" marT="0" marB="0" anchor="ctr"/>
                </a:tc>
                <a:tc hMerge="1">
                  <a:txBody>
                    <a:bodyPr/>
                    <a:lstStyle/>
                    <a:p>
                      <a:endParaRPr lang="pt-PT"/>
                    </a:p>
                  </a:txBody>
                  <a:tcPr/>
                </a:tc>
                <a:tc gridSpan="2">
                  <a:txBody>
                    <a:bodyPr/>
                    <a:lstStyle/>
                    <a:p>
                      <a:pPr algn="ctr">
                        <a:lnSpc>
                          <a:spcPct val="110000"/>
                        </a:lnSpc>
                        <a:spcAft>
                          <a:spcPts val="0"/>
                        </a:spcAft>
                      </a:pPr>
                      <a:r>
                        <a:rPr lang="en-US" sz="1800" b="1" dirty="0">
                          <a:solidFill>
                            <a:srgbClr val="0033CC"/>
                          </a:solidFill>
                          <a:effectLst/>
                        </a:rPr>
                        <a:t>Total </a:t>
                      </a:r>
                      <a:r>
                        <a:rPr lang="en-US" sz="1800" b="1" dirty="0" smtClean="0">
                          <a:solidFill>
                            <a:srgbClr val="0033CC"/>
                          </a:solidFill>
                          <a:effectLst/>
                        </a:rPr>
                        <a:t>(</a:t>
                      </a:r>
                      <a:r>
                        <a:rPr lang="en-US" sz="1800" b="1" kern="1200" dirty="0" smtClean="0">
                          <a:solidFill>
                            <a:srgbClr val="0033CC"/>
                          </a:solidFill>
                          <a:effectLst/>
                          <a:latin typeface="+mn-lt"/>
                          <a:ea typeface="+mn-ea"/>
                          <a:cs typeface="+mn-cs"/>
                          <a:sym typeface="Symbol"/>
                        </a:rPr>
                        <a:t></a:t>
                      </a:r>
                      <a:r>
                        <a:rPr lang="en-US" sz="1800" b="1" dirty="0" smtClean="0">
                          <a:solidFill>
                            <a:srgbClr val="0033CC"/>
                          </a:solidFill>
                          <a:effectLst/>
                        </a:rPr>
                        <a:t> </a:t>
                      </a:r>
                      <a:r>
                        <a:rPr lang="en-US" sz="1800" b="1" dirty="0">
                          <a:solidFill>
                            <a:srgbClr val="0033CC"/>
                          </a:solidFill>
                          <a:effectLst/>
                        </a:rPr>
                        <a:t>+ n)</a:t>
                      </a:r>
                      <a:endParaRPr lang="pt-PT" sz="1800" b="1" dirty="0">
                        <a:solidFill>
                          <a:srgbClr val="0033CC"/>
                        </a:solidFill>
                        <a:effectLst/>
                        <a:latin typeface="Calibri"/>
                        <a:ea typeface="Calibri"/>
                        <a:cs typeface="Times New Roman"/>
                      </a:endParaRPr>
                    </a:p>
                  </a:txBody>
                  <a:tcPr marL="44450" marR="44450" marT="0" marB="0" anchor="ctr"/>
                </a:tc>
                <a:tc hMerge="1">
                  <a:txBody>
                    <a:bodyPr/>
                    <a:lstStyle/>
                    <a:p>
                      <a:endParaRPr lang="pt-PT"/>
                    </a:p>
                  </a:txBody>
                  <a:tcPr/>
                </a:tc>
              </a:tr>
              <a:tr h="461748">
                <a:tc gridSpan="2">
                  <a:txBody>
                    <a:bodyPr/>
                    <a:lstStyle/>
                    <a:p>
                      <a:pPr algn="ctr">
                        <a:lnSpc>
                          <a:spcPct val="115000"/>
                        </a:lnSpc>
                        <a:spcAft>
                          <a:spcPts val="0"/>
                        </a:spcAft>
                      </a:pPr>
                      <a:r>
                        <a:rPr lang="en-US" sz="1800" b="1" dirty="0">
                          <a:solidFill>
                            <a:srgbClr val="0033CC"/>
                          </a:solidFill>
                          <a:effectLst/>
                        </a:rPr>
                        <a:t>1.4 GeV proton beam</a:t>
                      </a:r>
                      <a:endParaRPr lang="pt-PT" sz="1800" b="1" dirty="0">
                        <a:solidFill>
                          <a:srgbClr val="0033CC"/>
                        </a:solidFill>
                        <a:effectLst/>
                        <a:latin typeface="Calibri"/>
                        <a:ea typeface="Calibri"/>
                        <a:cs typeface="Times New Roman"/>
                      </a:endParaRPr>
                    </a:p>
                  </a:txBody>
                  <a:tcPr marL="44450" marR="44450" marT="0" marB="0" anchor="ctr"/>
                </a:tc>
                <a:tc hMerge="1">
                  <a:txBody>
                    <a:bodyPr/>
                    <a:lstStyle/>
                    <a:p>
                      <a:endParaRPr lang="pt-PT"/>
                    </a:p>
                  </a:txBody>
                  <a:tcPr/>
                </a:tc>
                <a:tc>
                  <a:txBody>
                    <a:bodyPr/>
                    <a:lstStyle/>
                    <a:p>
                      <a:pPr algn="ctr">
                        <a:lnSpc>
                          <a:spcPct val="115000"/>
                        </a:lnSpc>
                        <a:spcAft>
                          <a:spcPts val="0"/>
                        </a:spcAft>
                      </a:pPr>
                      <a:r>
                        <a:rPr lang="en-US" sz="1800" b="1" dirty="0">
                          <a:solidFill>
                            <a:srgbClr val="0033CC"/>
                          </a:solidFill>
                          <a:effectLst/>
                        </a:rPr>
                        <a:t>1.0-3.0</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0.3-0.9</a:t>
                      </a:r>
                      <a:endParaRPr lang="pt-PT" sz="1800" b="1" dirty="0">
                        <a:solidFill>
                          <a:srgbClr val="0033CC"/>
                        </a:solidFill>
                        <a:effectLst/>
                        <a:latin typeface="Calibri"/>
                        <a:ea typeface="Calibri"/>
                        <a:cs typeface="Times New Roman"/>
                      </a:endParaRPr>
                    </a:p>
                  </a:txBody>
                  <a:tcPr marL="44450" marR="44450" marT="0" marB="0" anchor="ctr"/>
                </a:tc>
              </a:tr>
              <a:tr h="415002">
                <a:tc gridSpan="2">
                  <a:txBody>
                    <a:bodyPr/>
                    <a:lstStyle/>
                    <a:p>
                      <a:pPr algn="ctr">
                        <a:lnSpc>
                          <a:spcPct val="115000"/>
                        </a:lnSpc>
                        <a:spcBef>
                          <a:spcPts val="2400"/>
                        </a:spcBef>
                        <a:spcAft>
                          <a:spcPts val="0"/>
                        </a:spcAft>
                      </a:pPr>
                      <a:r>
                        <a:rPr lang="en-US" sz="1800" b="1" kern="0" dirty="0">
                          <a:solidFill>
                            <a:srgbClr val="0033CC"/>
                          </a:solidFill>
                          <a:effectLst/>
                        </a:rPr>
                        <a:t>2 GeV proton beam</a:t>
                      </a:r>
                      <a:endParaRPr lang="pt-PT" sz="1800" b="1" kern="0" dirty="0">
                        <a:solidFill>
                          <a:srgbClr val="0033CC"/>
                        </a:solidFill>
                        <a:effectLst/>
                        <a:latin typeface="Calibri"/>
                        <a:ea typeface="Times New Roman"/>
                        <a:cs typeface="Times New Roman"/>
                      </a:endParaRPr>
                    </a:p>
                  </a:txBody>
                  <a:tcPr marL="44450" marR="44450" marT="0" marB="0" anchor="ctr"/>
                </a:tc>
                <a:tc hMerge="1">
                  <a:txBody>
                    <a:bodyPr/>
                    <a:lstStyle/>
                    <a:p>
                      <a:endParaRPr lang="pt-PT"/>
                    </a:p>
                  </a:txBody>
                  <a:tcPr/>
                </a:tc>
                <a:tc>
                  <a:txBody>
                    <a:bodyPr/>
                    <a:lstStyle/>
                    <a:p>
                      <a:pPr algn="ctr">
                        <a:lnSpc>
                          <a:spcPct val="115000"/>
                        </a:lnSpc>
                        <a:spcAft>
                          <a:spcPts val="0"/>
                        </a:spcAft>
                      </a:pPr>
                      <a:r>
                        <a:rPr lang="en-US" sz="1800" b="1">
                          <a:solidFill>
                            <a:srgbClr val="0033CC"/>
                          </a:solidFill>
                          <a:effectLst/>
                        </a:rPr>
                        <a:t>1.0-5.0</a:t>
                      </a:r>
                      <a:endParaRPr lang="pt-PT" sz="1800" b="1">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a:solidFill>
                            <a:srgbClr val="0033CC"/>
                          </a:solidFill>
                          <a:effectLst/>
                        </a:rPr>
                        <a:t>2.0-4.0</a:t>
                      </a:r>
                      <a:endParaRPr lang="pt-PT" sz="1800" b="1" dirty="0">
                        <a:solidFill>
                          <a:srgbClr val="0033CC"/>
                        </a:solidFill>
                        <a:effectLst/>
                        <a:latin typeface="Calibri"/>
                        <a:ea typeface="Calibri"/>
                        <a:cs typeface="Times New Roman"/>
                      </a:endParaRPr>
                    </a:p>
                  </a:txBody>
                  <a:tcPr marL="44450" marR="44450" marT="0" marB="0" anchor="ctr"/>
                </a:tc>
              </a:tr>
            </a:tbl>
          </a:graphicData>
        </a:graphic>
      </p:graphicFrame>
      <p:sp>
        <p:nvSpPr>
          <p:cNvPr id="2" name="Rounded Rectangle 1"/>
          <p:cNvSpPr/>
          <p:nvPr/>
        </p:nvSpPr>
        <p:spPr>
          <a:xfrm>
            <a:off x="7092280" y="4293096"/>
            <a:ext cx="1008112" cy="144016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4644008" y="4293096"/>
            <a:ext cx="1152128" cy="144016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464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Dose rate</a:t>
            </a:r>
            <a:r>
              <a:rPr lang="en-US" dirty="0"/>
              <a:t/>
            </a:r>
            <a:br>
              <a:rPr lang="en-US" dirty="0"/>
            </a:br>
            <a:r>
              <a:rPr lang="en-US" dirty="0" smtClean="0"/>
              <a:t>HRS </a:t>
            </a:r>
            <a:r>
              <a:rPr lang="en-US" dirty="0"/>
              <a:t>– target </a:t>
            </a:r>
            <a:r>
              <a:rPr lang="en-US" dirty="0" smtClean="0"/>
              <a:t>shielding</a:t>
            </a:r>
            <a:endParaRPr lang="en-US" dirty="0"/>
          </a:p>
        </p:txBody>
      </p:sp>
      <p:grpSp>
        <p:nvGrpSpPr>
          <p:cNvPr id="5" name="Group 4"/>
          <p:cNvGrpSpPr/>
          <p:nvPr/>
        </p:nvGrpSpPr>
        <p:grpSpPr>
          <a:xfrm>
            <a:off x="464010" y="1772816"/>
            <a:ext cx="8212446" cy="4835188"/>
            <a:chOff x="392002" y="1412776"/>
            <a:chExt cx="8428470" cy="5195228"/>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02" y="1412776"/>
              <a:ext cx="8428470" cy="519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ângulo 8"/>
            <p:cNvSpPr/>
            <p:nvPr/>
          </p:nvSpPr>
          <p:spPr>
            <a:xfrm>
              <a:off x="4174189" y="1477335"/>
              <a:ext cx="1333915" cy="295481"/>
            </a:xfrm>
            <a:prstGeom prst="rect">
              <a:avLst/>
            </a:prstGeom>
            <a:solidFill>
              <a:schemeClr val="bg1"/>
            </a:solidFill>
          </p:spPr>
          <p:txBody>
            <a:bodyPr wrap="square">
              <a:noAutofit/>
            </a:bodyPr>
            <a:lstStyle/>
            <a:p>
              <a:pPr algn="ctr">
                <a:lnSpc>
                  <a:spcPct val="110000"/>
                </a:lnSpc>
                <a:spcAft>
                  <a:spcPts val="0"/>
                </a:spcAft>
              </a:pPr>
              <a:r>
                <a:rPr lang="en-US" sz="1000" b="1" dirty="0" smtClean="0">
                  <a:solidFill>
                    <a:schemeClr val="accent5">
                      <a:lumMod val="10000"/>
                    </a:schemeClr>
                  </a:solidFill>
                </a:rPr>
                <a:t> </a:t>
              </a:r>
              <a:r>
                <a:rPr lang="en-US" sz="1000" b="1" dirty="0">
                  <a:solidFill>
                    <a:schemeClr val="accent5">
                      <a:lumMod val="10000"/>
                    </a:schemeClr>
                  </a:solidFill>
                </a:rPr>
                <a:t>(</a:t>
              </a:r>
              <a:r>
                <a:rPr lang="en-US" sz="1200" b="1" dirty="0">
                  <a:solidFill>
                    <a:schemeClr val="accent5">
                      <a:lumMod val="10000"/>
                    </a:schemeClr>
                  </a:solidFill>
                </a:rPr>
                <a:t>µSv/h per µA)</a:t>
              </a:r>
              <a:endParaRPr lang="pt-PT" sz="1200" b="1" dirty="0">
                <a:solidFill>
                  <a:schemeClr val="accent5">
                    <a:lumMod val="10000"/>
                  </a:schemeClr>
                </a:solidFill>
                <a:latin typeface="Calibri"/>
                <a:ea typeface="Calibri"/>
                <a:cs typeface="Times New Roman"/>
              </a:endParaRPr>
            </a:p>
          </p:txBody>
        </p:sp>
      </p:grpSp>
      <p:sp>
        <p:nvSpPr>
          <p:cNvPr id="6" name="Rectângulo 4"/>
          <p:cNvSpPr/>
          <p:nvPr/>
        </p:nvSpPr>
        <p:spPr>
          <a:xfrm>
            <a:off x="899592" y="1230869"/>
            <a:ext cx="7416824" cy="369332"/>
          </a:xfrm>
          <a:prstGeom prst="rect">
            <a:avLst/>
          </a:prstGeom>
          <a:ln w="38100">
            <a:solidFill>
              <a:srgbClr val="FFFF00"/>
            </a:solidFill>
          </a:ln>
        </p:spPr>
        <p:txBody>
          <a:bodyPr wrap="square">
            <a:spAutoFit/>
          </a:bodyPr>
          <a:lstStyle/>
          <a:p>
            <a:pPr algn="ctr"/>
            <a:r>
              <a:rPr lang="en-US" dirty="0" smtClean="0">
                <a:solidFill>
                  <a:srgbClr val="FFFF00"/>
                </a:solidFill>
                <a:latin typeface="+mn-lt"/>
              </a:rPr>
              <a:t>HRS </a:t>
            </a:r>
            <a:r>
              <a:rPr lang="en-US" dirty="0">
                <a:solidFill>
                  <a:srgbClr val="FFFF00"/>
                </a:solidFill>
                <a:latin typeface="+mn-lt"/>
              </a:rPr>
              <a:t>target area, </a:t>
            </a:r>
            <a:r>
              <a:rPr lang="en-US" dirty="0" smtClean="0">
                <a:solidFill>
                  <a:srgbClr val="FFFF00"/>
                </a:solidFill>
                <a:latin typeface="+mn-lt"/>
              </a:rPr>
              <a:t>1.4 </a:t>
            </a:r>
            <a:r>
              <a:rPr lang="en-US" dirty="0">
                <a:solidFill>
                  <a:srgbClr val="FFFF00"/>
                </a:solidFill>
                <a:latin typeface="+mn-lt"/>
              </a:rPr>
              <a:t>GeV proton beam </a:t>
            </a:r>
            <a:r>
              <a:rPr lang="en-US" dirty="0" smtClean="0">
                <a:solidFill>
                  <a:srgbClr val="FFFF00"/>
                </a:solidFill>
                <a:latin typeface="+mn-lt"/>
              </a:rPr>
              <a:t>energy, </a:t>
            </a:r>
            <a:r>
              <a:rPr lang="en-US" dirty="0" err="1" smtClean="0">
                <a:solidFill>
                  <a:srgbClr val="FFFF00"/>
                </a:solidFill>
                <a:latin typeface="+mn-lt"/>
              </a:rPr>
              <a:t>UC</a:t>
            </a:r>
            <a:r>
              <a:rPr lang="en-US" baseline="-25000" dirty="0" err="1" smtClean="0">
                <a:solidFill>
                  <a:srgbClr val="FFFF00"/>
                </a:solidFill>
                <a:latin typeface="+mn-lt"/>
              </a:rPr>
              <a:t>x</a:t>
            </a:r>
            <a:r>
              <a:rPr lang="en-US" dirty="0" smtClean="0">
                <a:solidFill>
                  <a:srgbClr val="FFFF00"/>
                </a:solidFill>
                <a:latin typeface="+mn-lt"/>
              </a:rPr>
              <a:t> target </a:t>
            </a:r>
            <a:r>
              <a:rPr lang="en-US" dirty="0">
                <a:solidFill>
                  <a:srgbClr val="FFFF00"/>
                </a:solidFill>
                <a:latin typeface="+mn-lt"/>
              </a:rPr>
              <a:t>in </a:t>
            </a:r>
            <a:r>
              <a:rPr lang="en-US" dirty="0" smtClean="0">
                <a:solidFill>
                  <a:srgbClr val="FFFF00"/>
                </a:solidFill>
                <a:latin typeface="+mn-lt"/>
              </a:rPr>
              <a:t>place</a:t>
            </a:r>
            <a:endParaRPr lang="pt-PT" dirty="0">
              <a:solidFill>
                <a:srgbClr val="FFFF00"/>
              </a:solidFill>
              <a:latin typeface="+mn-lt"/>
            </a:endParaRPr>
          </a:p>
        </p:txBody>
      </p:sp>
    </p:spTree>
    <p:extLst>
      <p:ext uri="{BB962C8B-B14F-4D97-AF65-F5344CB8AC3E}">
        <p14:creationId xmlns:p14="http://schemas.microsoft.com/office/powerpoint/2010/main" val="2568594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Dose rate</a:t>
            </a:r>
            <a:r>
              <a:rPr lang="en-US" dirty="0"/>
              <a:t/>
            </a:r>
            <a:br>
              <a:rPr lang="en-US" dirty="0"/>
            </a:br>
            <a:r>
              <a:rPr lang="en-US" dirty="0" smtClean="0"/>
              <a:t>HRS </a:t>
            </a:r>
            <a:r>
              <a:rPr lang="en-US" dirty="0"/>
              <a:t>– target </a:t>
            </a:r>
            <a:r>
              <a:rPr lang="en-US" dirty="0" smtClean="0"/>
              <a:t>shielding</a:t>
            </a:r>
            <a:endParaRPr lang="en-US" dirty="0"/>
          </a:p>
        </p:txBody>
      </p:sp>
      <p:graphicFrame>
        <p:nvGraphicFramePr>
          <p:cNvPr id="6" name="Tabela 5"/>
          <p:cNvGraphicFramePr>
            <a:graphicFrameLocks noGrp="1"/>
          </p:cNvGraphicFramePr>
          <p:nvPr>
            <p:extLst>
              <p:ext uri="{D42A27DB-BD31-4B8C-83A1-F6EECF244321}">
                <p14:modId xmlns:p14="http://schemas.microsoft.com/office/powerpoint/2010/main" val="3695824906"/>
              </p:ext>
            </p:extLst>
          </p:nvPr>
        </p:nvGraphicFramePr>
        <p:xfrm>
          <a:off x="251520" y="1916832"/>
          <a:ext cx="8648760" cy="4067119"/>
        </p:xfrm>
        <a:graphic>
          <a:graphicData uri="http://schemas.openxmlformats.org/drawingml/2006/table">
            <a:tbl>
              <a:tblPr firstRow="1" firstCol="1" bandRow="1">
                <a:tableStyleId>{5C22544A-7EE6-4342-B048-85BDC9FD1C3A}</a:tableStyleId>
              </a:tblPr>
              <a:tblGrid>
                <a:gridCol w="3477210"/>
                <a:gridCol w="818167"/>
                <a:gridCol w="2249959"/>
                <a:gridCol w="2103424"/>
              </a:tblGrid>
              <a:tr h="821650">
                <a:tc rowSpan="2" gridSpan="2">
                  <a:txBody>
                    <a:bodyPr/>
                    <a:lstStyle/>
                    <a:p>
                      <a:pPr algn="ctr">
                        <a:lnSpc>
                          <a:spcPct val="110000"/>
                        </a:lnSpc>
                        <a:spcAft>
                          <a:spcPts val="0"/>
                        </a:spcAft>
                      </a:pPr>
                      <a:r>
                        <a:rPr lang="en-US" sz="1800" b="1" dirty="0">
                          <a:solidFill>
                            <a:srgbClr val="0033CC"/>
                          </a:solidFill>
                          <a:effectLst/>
                        </a:rPr>
                        <a:t> </a:t>
                      </a:r>
                      <a:endParaRPr lang="pt-PT" sz="1800" b="1" dirty="0">
                        <a:solidFill>
                          <a:srgbClr val="0033CC"/>
                        </a:solidFill>
                        <a:effectLst/>
                        <a:latin typeface="Calibri"/>
                        <a:ea typeface="Calibri"/>
                        <a:cs typeface="Times New Roman"/>
                      </a:endParaRPr>
                    </a:p>
                  </a:txBody>
                  <a:tcPr marL="68580" marR="68580" marT="0" marB="0" anchor="ctr"/>
                </a:tc>
                <a:tc rowSpan="2" hMerge="1">
                  <a:txBody>
                    <a:bodyPr/>
                    <a:lstStyle/>
                    <a:p>
                      <a:endParaRPr lang="pt-PT"/>
                    </a:p>
                  </a:txBody>
                  <a:tcPr/>
                </a:tc>
                <a:tc gridSpan="2">
                  <a:txBody>
                    <a:bodyPr/>
                    <a:lstStyle/>
                    <a:p>
                      <a:pPr algn="ctr">
                        <a:lnSpc>
                          <a:spcPct val="110000"/>
                        </a:lnSpc>
                        <a:spcAft>
                          <a:spcPts val="0"/>
                        </a:spcAft>
                      </a:pPr>
                      <a:r>
                        <a:rPr lang="en-US" sz="1800" b="1" dirty="0" smtClean="0">
                          <a:solidFill>
                            <a:srgbClr val="0033CC"/>
                          </a:solidFill>
                          <a:effectLst/>
                        </a:rPr>
                        <a:t>HRS </a:t>
                      </a:r>
                      <a:r>
                        <a:rPr lang="en-US" sz="1800" b="1" dirty="0">
                          <a:solidFill>
                            <a:srgbClr val="0033CC"/>
                          </a:solidFill>
                          <a:effectLst/>
                        </a:rPr>
                        <a:t>– target shielding</a:t>
                      </a:r>
                      <a:endParaRPr lang="pt-PT" sz="1800" b="1" dirty="0">
                        <a:solidFill>
                          <a:srgbClr val="0033CC"/>
                        </a:solidFill>
                        <a:effectLst/>
                      </a:endParaRPr>
                    </a:p>
                    <a:p>
                      <a:pPr algn="ctr">
                        <a:lnSpc>
                          <a:spcPct val="110000"/>
                        </a:lnSpc>
                        <a:spcAft>
                          <a:spcPts val="0"/>
                        </a:spcAft>
                      </a:pPr>
                      <a:r>
                        <a:rPr lang="en-US" sz="1800" b="1" dirty="0">
                          <a:solidFill>
                            <a:srgbClr val="0033CC"/>
                          </a:solidFill>
                          <a:effectLst/>
                        </a:rPr>
                        <a:t>(</a:t>
                      </a:r>
                      <a:r>
                        <a:rPr lang="en-US" sz="1800" b="1" dirty="0" smtClean="0">
                          <a:solidFill>
                            <a:srgbClr val="0033CC"/>
                          </a:solidFill>
                          <a:effectLst/>
                        </a:rPr>
                        <a:t>µSv/h per µA)</a:t>
                      </a:r>
                      <a:endParaRPr lang="pt-PT" sz="1800" b="1" dirty="0">
                        <a:solidFill>
                          <a:srgbClr val="0033CC"/>
                        </a:solidFill>
                        <a:effectLst/>
                        <a:latin typeface="Calibri"/>
                        <a:ea typeface="Calibri"/>
                        <a:cs typeface="Times New Roman"/>
                      </a:endParaRPr>
                    </a:p>
                  </a:txBody>
                  <a:tcPr marL="68580" marR="68580" marT="0" marB="0" anchor="ctr"/>
                </a:tc>
                <a:tc hMerge="1">
                  <a:txBody>
                    <a:bodyPr/>
                    <a:lstStyle/>
                    <a:p>
                      <a:endParaRPr lang="pt-PT"/>
                    </a:p>
                  </a:txBody>
                  <a:tcPr/>
                </a:tc>
              </a:tr>
              <a:tr h="354149">
                <a:tc gridSpan="2" vMerge="1">
                  <a:txBody>
                    <a:bodyPr/>
                    <a:lstStyle/>
                    <a:p>
                      <a:endParaRPr lang="pt-PT"/>
                    </a:p>
                  </a:txBody>
                  <a:tcPr/>
                </a:tc>
                <a:tc hMerge="1" vMerge="1">
                  <a:txBody>
                    <a:bodyPr/>
                    <a:lstStyle/>
                    <a:p>
                      <a:endParaRPr lang="pt-PT"/>
                    </a:p>
                  </a:txBody>
                  <a:tcPr/>
                </a:tc>
                <a:tc gridSpan="2">
                  <a:txBody>
                    <a:bodyPr/>
                    <a:lstStyle/>
                    <a:p>
                      <a:pPr algn="ctr">
                        <a:lnSpc>
                          <a:spcPct val="110000"/>
                        </a:lnSpc>
                        <a:spcAft>
                          <a:spcPts val="0"/>
                        </a:spcAft>
                      </a:pPr>
                      <a:r>
                        <a:rPr lang="en-US" sz="1800" b="1" dirty="0" smtClean="0">
                          <a:solidFill>
                            <a:srgbClr val="FF3300"/>
                          </a:solidFill>
                          <a:effectLst/>
                        </a:rPr>
                        <a:t>HRS </a:t>
                      </a:r>
                      <a:r>
                        <a:rPr lang="en-US" sz="1800" b="1" dirty="0">
                          <a:solidFill>
                            <a:srgbClr val="FF3300"/>
                          </a:solidFill>
                          <a:effectLst/>
                        </a:rPr>
                        <a:t>operation mode</a:t>
                      </a:r>
                      <a:endParaRPr lang="pt-PT" sz="1800" b="1" dirty="0">
                        <a:solidFill>
                          <a:srgbClr val="FF3300"/>
                        </a:solidFill>
                        <a:effectLst/>
                        <a:latin typeface="Calibri"/>
                        <a:ea typeface="Calibri"/>
                        <a:cs typeface="Times New Roman"/>
                      </a:endParaRPr>
                    </a:p>
                  </a:txBody>
                  <a:tcPr marL="68580" marR="68580" marT="0" marB="0" anchor="ctr"/>
                </a:tc>
                <a:tc hMerge="1">
                  <a:txBody>
                    <a:bodyPr/>
                    <a:lstStyle/>
                    <a:p>
                      <a:endParaRPr lang="pt-PT"/>
                    </a:p>
                  </a:txBody>
                  <a:tcPr/>
                </a:tc>
              </a:tr>
              <a:tr h="397969">
                <a:tc gridSpan="2">
                  <a:txBody>
                    <a:bodyPr/>
                    <a:lstStyle/>
                    <a:p>
                      <a:pPr algn="ctr">
                        <a:lnSpc>
                          <a:spcPct val="115000"/>
                        </a:lnSpc>
                        <a:spcAft>
                          <a:spcPts val="0"/>
                        </a:spcAft>
                      </a:pPr>
                      <a:r>
                        <a:rPr lang="en-US" sz="1800" b="1" dirty="0">
                          <a:solidFill>
                            <a:srgbClr val="0033CC"/>
                          </a:solidFill>
                          <a:effectLst/>
                        </a:rPr>
                        <a:t>Target material</a:t>
                      </a:r>
                      <a:endParaRPr lang="pt-PT" sz="1800" b="1" dirty="0">
                        <a:solidFill>
                          <a:srgbClr val="0033CC"/>
                        </a:solidFill>
                        <a:effectLst/>
                        <a:latin typeface="Calibri"/>
                        <a:ea typeface="Calibri"/>
                        <a:cs typeface="Times New Roman"/>
                      </a:endParaRPr>
                    </a:p>
                  </a:txBody>
                  <a:tcPr marL="68580" marR="68580" marT="0" marB="0" anchor="ctr"/>
                </a:tc>
                <a:tc hMerge="1">
                  <a:txBody>
                    <a:bodyPr/>
                    <a:lstStyle/>
                    <a:p>
                      <a:endParaRPr lang="pt-PT"/>
                    </a:p>
                  </a:txBody>
                  <a:tcPr/>
                </a:tc>
                <a:tc>
                  <a:txBody>
                    <a:bodyPr/>
                    <a:lstStyle/>
                    <a:p>
                      <a:pPr algn="ctr">
                        <a:lnSpc>
                          <a:spcPct val="115000"/>
                        </a:lnSpc>
                        <a:spcAft>
                          <a:spcPts val="0"/>
                        </a:spcAft>
                      </a:pPr>
                      <a:r>
                        <a:rPr lang="en-US" sz="1800" b="1" dirty="0">
                          <a:solidFill>
                            <a:srgbClr val="0033CC"/>
                          </a:solidFill>
                          <a:effectLst/>
                        </a:rPr>
                        <a:t>Ta</a:t>
                      </a:r>
                      <a:endParaRPr lang="pt-PT" sz="1800" b="1" dirty="0">
                        <a:solidFill>
                          <a:srgbClr val="0033C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solidFill>
                            <a:srgbClr val="0033CC"/>
                          </a:solidFill>
                          <a:effectLst/>
                        </a:rPr>
                        <a:t>UC</a:t>
                      </a:r>
                      <a:r>
                        <a:rPr lang="en-US" sz="1800" b="1" baseline="-25000">
                          <a:solidFill>
                            <a:srgbClr val="0033CC"/>
                          </a:solidFill>
                          <a:effectLst/>
                        </a:rPr>
                        <a:t>x</a:t>
                      </a:r>
                      <a:endParaRPr lang="pt-PT" sz="1800" b="1">
                        <a:solidFill>
                          <a:srgbClr val="0033CC"/>
                        </a:solidFill>
                        <a:effectLst/>
                        <a:latin typeface="Calibri"/>
                        <a:ea typeface="Calibri"/>
                        <a:cs typeface="Times New Roman"/>
                      </a:endParaRPr>
                    </a:p>
                  </a:txBody>
                  <a:tcPr marL="68580" marR="68580" marT="0" marB="0" anchor="ctr"/>
                </a:tc>
              </a:tr>
              <a:tr h="588256">
                <a:tc rowSpan="2">
                  <a:txBody>
                    <a:bodyPr/>
                    <a:lstStyle/>
                    <a:p>
                      <a:pPr algn="ctr">
                        <a:lnSpc>
                          <a:spcPct val="110000"/>
                        </a:lnSpc>
                        <a:spcAft>
                          <a:spcPts val="0"/>
                        </a:spcAft>
                      </a:pPr>
                      <a:r>
                        <a:rPr lang="en-US" sz="1800" b="1" dirty="0">
                          <a:solidFill>
                            <a:srgbClr val="0033CC"/>
                          </a:solidFill>
                          <a:effectLst/>
                        </a:rPr>
                        <a:t>Measurements</a:t>
                      </a:r>
                      <a:endParaRPr lang="pt-PT" sz="1800" b="1" dirty="0">
                        <a:solidFill>
                          <a:srgbClr val="0033CC"/>
                        </a:solidFill>
                        <a:effectLst/>
                      </a:endParaRPr>
                    </a:p>
                    <a:p>
                      <a:pPr algn="ctr">
                        <a:lnSpc>
                          <a:spcPct val="110000"/>
                        </a:lnSpc>
                        <a:spcAft>
                          <a:spcPts val="0"/>
                        </a:spcAft>
                      </a:pPr>
                      <a:r>
                        <a:rPr lang="en-US" sz="1800" b="1" dirty="0" smtClean="0">
                          <a:solidFill>
                            <a:srgbClr val="0033CC"/>
                          </a:solidFill>
                          <a:effectLst/>
                        </a:rPr>
                        <a:t>(1.4 </a:t>
                      </a:r>
                      <a:r>
                        <a:rPr lang="en-US" sz="1800" b="1" dirty="0">
                          <a:solidFill>
                            <a:srgbClr val="0033CC"/>
                          </a:solidFill>
                          <a:effectLst/>
                        </a:rPr>
                        <a:t>GeV proton </a:t>
                      </a:r>
                      <a:r>
                        <a:rPr lang="en-US" sz="1800" b="1" dirty="0" smtClean="0">
                          <a:solidFill>
                            <a:srgbClr val="0033CC"/>
                          </a:solidFill>
                          <a:effectLst/>
                        </a:rPr>
                        <a:t>beam)</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800" b="1" dirty="0" smtClean="0">
                          <a:solidFill>
                            <a:srgbClr val="0033CC"/>
                          </a:solidFill>
                          <a:effectLst/>
                          <a:sym typeface="Symbol"/>
                        </a:rPr>
                        <a:t></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a:t>
                      </a:r>
                      <a:endParaRPr lang="pt-PT" sz="1800" dirty="0">
                        <a:solidFill>
                          <a:srgbClr val="0033CC"/>
                        </a:solidFill>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n-US" sz="1800" b="1" dirty="0" smtClean="0">
                          <a:solidFill>
                            <a:srgbClr val="0033CC"/>
                          </a:solidFill>
                          <a:effectLst/>
                          <a:latin typeface="+mn-lt"/>
                          <a:ea typeface="Times New Roman"/>
                          <a:cs typeface="Times New Roman"/>
                        </a:rPr>
                        <a:t>0.047</a:t>
                      </a:r>
                    </a:p>
                    <a:p>
                      <a:pPr algn="ctr">
                        <a:lnSpc>
                          <a:spcPct val="115000"/>
                        </a:lnSpc>
                        <a:spcAft>
                          <a:spcPts val="0"/>
                        </a:spcAft>
                      </a:pPr>
                      <a:r>
                        <a:rPr lang="en-US" sz="1800" b="1" dirty="0" smtClean="0">
                          <a:solidFill>
                            <a:srgbClr val="0033CC"/>
                          </a:solidFill>
                          <a:effectLst/>
                          <a:latin typeface="+mn-lt"/>
                          <a:ea typeface="Times New Roman"/>
                          <a:cs typeface="Times New Roman"/>
                        </a:rPr>
                        <a:t>±</a:t>
                      </a:r>
                      <a:r>
                        <a:rPr lang="en-US" sz="1800" b="1" dirty="0">
                          <a:solidFill>
                            <a:srgbClr val="0033CC"/>
                          </a:solidFill>
                          <a:effectLst/>
                          <a:latin typeface="+mn-lt"/>
                          <a:ea typeface="Times New Roman"/>
                          <a:cs typeface="Times New Roman"/>
                        </a:rPr>
                        <a:t>39%</a:t>
                      </a:r>
                      <a:endParaRPr lang="pt-PT" sz="1800" dirty="0">
                        <a:solidFill>
                          <a:srgbClr val="0033CC"/>
                        </a:solidFill>
                        <a:effectLst/>
                        <a:latin typeface="+mn-lt"/>
                        <a:ea typeface="Calibri"/>
                        <a:cs typeface="Times New Roman"/>
                      </a:endParaRPr>
                    </a:p>
                  </a:txBody>
                  <a:tcPr marL="44450" marR="44450" marT="0" marB="0" anchor="ctr"/>
                </a:tc>
              </a:tr>
              <a:tr h="648607">
                <a:tc vMerge="1">
                  <a:txBody>
                    <a:bodyPr/>
                    <a:lstStyle/>
                    <a:p>
                      <a:endParaRPr lang="pt-PT"/>
                    </a:p>
                  </a:txBody>
                  <a:tcPr/>
                </a:tc>
                <a:tc>
                  <a:txBody>
                    <a:bodyPr/>
                    <a:lstStyle/>
                    <a:p>
                      <a:pPr algn="ctr">
                        <a:lnSpc>
                          <a:spcPct val="115000"/>
                        </a:lnSpc>
                        <a:spcAft>
                          <a:spcPts val="0"/>
                        </a:spcAft>
                      </a:pPr>
                      <a:r>
                        <a:rPr lang="en-US" sz="1800" b="1" dirty="0">
                          <a:solidFill>
                            <a:srgbClr val="0033CC"/>
                          </a:solidFill>
                          <a:effectLst/>
                        </a:rPr>
                        <a:t>n</a:t>
                      </a:r>
                      <a:endParaRPr lang="pt-PT" sz="1800" b="1" dirty="0">
                        <a:solidFill>
                          <a:srgbClr val="0033CC"/>
                        </a:solidFill>
                        <a:effectLst/>
                        <a:latin typeface="Calibri"/>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a:t>
                      </a:r>
                      <a:endParaRPr lang="pt-PT" sz="1800"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smtClean="0">
                          <a:solidFill>
                            <a:srgbClr val="0033CC"/>
                          </a:solidFill>
                          <a:effectLst/>
                          <a:latin typeface="+mn-lt"/>
                          <a:ea typeface="Times New Roman"/>
                          <a:cs typeface="Times New Roman"/>
                        </a:rPr>
                        <a:t>0.365</a:t>
                      </a:r>
                    </a:p>
                    <a:p>
                      <a:pPr algn="ctr">
                        <a:lnSpc>
                          <a:spcPct val="110000"/>
                        </a:lnSpc>
                        <a:spcAft>
                          <a:spcPts val="0"/>
                        </a:spcAft>
                      </a:pPr>
                      <a:r>
                        <a:rPr lang="en-US" sz="1800" b="1" dirty="0" smtClean="0">
                          <a:solidFill>
                            <a:srgbClr val="0033CC"/>
                          </a:solidFill>
                          <a:effectLst/>
                          <a:latin typeface="+mn-lt"/>
                          <a:ea typeface="Times New Roman"/>
                          <a:cs typeface="Times New Roman"/>
                        </a:rPr>
                        <a:t>±</a:t>
                      </a:r>
                      <a:r>
                        <a:rPr lang="en-US" sz="1800" b="1" dirty="0">
                          <a:solidFill>
                            <a:srgbClr val="0033CC"/>
                          </a:solidFill>
                          <a:effectLst/>
                          <a:latin typeface="+mn-lt"/>
                          <a:ea typeface="Times New Roman"/>
                          <a:cs typeface="Times New Roman"/>
                        </a:rPr>
                        <a:t>9%</a:t>
                      </a:r>
                      <a:endParaRPr lang="pt-PT" sz="1800" dirty="0">
                        <a:solidFill>
                          <a:srgbClr val="0033CC"/>
                        </a:solidFill>
                        <a:effectLst/>
                        <a:latin typeface="+mn-lt"/>
                        <a:ea typeface="Calibri"/>
                        <a:cs typeface="Times New Roman"/>
                      </a:endParaRPr>
                    </a:p>
                  </a:txBody>
                  <a:tcPr marL="44450" marR="44450" marT="0" marB="0" anchor="ctr"/>
                </a:tc>
              </a:tr>
              <a:tr h="354149">
                <a:tc gridSpan="2">
                  <a:txBody>
                    <a:bodyPr/>
                    <a:lstStyle/>
                    <a:p>
                      <a:pPr algn="ctr">
                        <a:lnSpc>
                          <a:spcPct val="110000"/>
                        </a:lnSpc>
                        <a:spcAft>
                          <a:spcPts val="0"/>
                        </a:spcAft>
                      </a:pPr>
                      <a:r>
                        <a:rPr lang="en-US" sz="1800" b="1" dirty="0">
                          <a:solidFill>
                            <a:srgbClr val="0033CC"/>
                          </a:solidFill>
                          <a:effectLst/>
                        </a:rPr>
                        <a:t>Simulations </a:t>
                      </a:r>
                      <a:endParaRPr lang="pt-PT" sz="1800" b="1" dirty="0">
                        <a:solidFill>
                          <a:srgbClr val="0033CC"/>
                        </a:solidFill>
                        <a:effectLst/>
                        <a:latin typeface="Calibri"/>
                        <a:ea typeface="Calibri"/>
                        <a:cs typeface="Times New Roman"/>
                      </a:endParaRPr>
                    </a:p>
                  </a:txBody>
                  <a:tcPr marL="44450" marR="44450" marT="0" marB="0" anchor="ctr"/>
                </a:tc>
                <a:tc hMerge="1">
                  <a:txBody>
                    <a:bodyPr/>
                    <a:lstStyle/>
                    <a:p>
                      <a:endParaRPr lang="pt-PT"/>
                    </a:p>
                  </a:txBody>
                  <a:tcPr/>
                </a:tc>
                <a:tc gridSpan="2">
                  <a:txBody>
                    <a:bodyPr/>
                    <a:lstStyle/>
                    <a:p>
                      <a:pPr algn="ctr">
                        <a:lnSpc>
                          <a:spcPct val="110000"/>
                        </a:lnSpc>
                        <a:spcAft>
                          <a:spcPts val="0"/>
                        </a:spcAft>
                      </a:pPr>
                      <a:r>
                        <a:rPr lang="en-US" sz="1800" b="1" dirty="0">
                          <a:solidFill>
                            <a:srgbClr val="0033CC"/>
                          </a:solidFill>
                          <a:effectLst/>
                          <a:latin typeface="+mn-lt"/>
                          <a:ea typeface="Times New Roman"/>
                          <a:cs typeface="Times New Roman"/>
                        </a:rPr>
                        <a:t>Total </a:t>
                      </a:r>
                      <a:r>
                        <a:rPr lang="en-US" sz="1800" b="1" dirty="0" smtClean="0">
                          <a:solidFill>
                            <a:srgbClr val="0033CC"/>
                          </a:solidFill>
                          <a:effectLst/>
                          <a:latin typeface="+mn-lt"/>
                          <a:ea typeface="Times New Roman"/>
                          <a:cs typeface="Times New Roman"/>
                        </a:rPr>
                        <a:t>(</a:t>
                      </a:r>
                      <a:r>
                        <a:rPr lang="en-US" sz="1800" b="1" kern="1200" dirty="0" smtClean="0">
                          <a:solidFill>
                            <a:srgbClr val="0033CC"/>
                          </a:solidFill>
                          <a:effectLst/>
                          <a:latin typeface="+mn-lt"/>
                          <a:ea typeface="+mn-ea"/>
                          <a:cs typeface="+mn-cs"/>
                          <a:sym typeface="Symbol"/>
                        </a:rPr>
                        <a:t></a:t>
                      </a:r>
                      <a:r>
                        <a:rPr lang="en-US" sz="1800" b="1" dirty="0" smtClean="0">
                          <a:solidFill>
                            <a:srgbClr val="0033CC"/>
                          </a:solidFill>
                          <a:effectLst/>
                          <a:latin typeface="+mn-lt"/>
                          <a:ea typeface="Times New Roman"/>
                          <a:cs typeface="Times New Roman"/>
                        </a:rPr>
                        <a:t> </a:t>
                      </a:r>
                      <a:r>
                        <a:rPr lang="en-US" sz="1800" b="1" dirty="0">
                          <a:solidFill>
                            <a:srgbClr val="0033CC"/>
                          </a:solidFill>
                          <a:effectLst/>
                          <a:latin typeface="+mn-lt"/>
                          <a:ea typeface="Times New Roman"/>
                          <a:cs typeface="Times New Roman"/>
                        </a:rPr>
                        <a:t>+ n)</a:t>
                      </a:r>
                      <a:endParaRPr lang="pt-PT" sz="1800" b="1" dirty="0">
                        <a:solidFill>
                          <a:srgbClr val="0033CC"/>
                        </a:solidFill>
                        <a:effectLst/>
                        <a:latin typeface="+mn-lt"/>
                        <a:ea typeface="Calibri"/>
                        <a:cs typeface="Times New Roman"/>
                      </a:endParaRPr>
                    </a:p>
                  </a:txBody>
                  <a:tcPr marL="44450" marR="44450" marT="0" marB="0" anchor="ctr"/>
                </a:tc>
                <a:tc hMerge="1">
                  <a:txBody>
                    <a:bodyPr/>
                    <a:lstStyle/>
                    <a:p>
                      <a:endParaRPr lang="pt-PT"/>
                    </a:p>
                  </a:txBody>
                  <a:tcPr/>
                </a:tc>
              </a:tr>
              <a:tr h="452747">
                <a:tc gridSpan="2">
                  <a:txBody>
                    <a:bodyPr/>
                    <a:lstStyle/>
                    <a:p>
                      <a:pPr algn="ctr">
                        <a:lnSpc>
                          <a:spcPct val="115000"/>
                        </a:lnSpc>
                        <a:spcAft>
                          <a:spcPts val="0"/>
                        </a:spcAft>
                      </a:pPr>
                      <a:r>
                        <a:rPr lang="en-US" sz="1800" b="1" dirty="0">
                          <a:solidFill>
                            <a:srgbClr val="0033CC"/>
                          </a:solidFill>
                          <a:effectLst/>
                        </a:rPr>
                        <a:t>1.4 GeV proton beam</a:t>
                      </a:r>
                      <a:endParaRPr lang="pt-PT" sz="1800" b="1" dirty="0">
                        <a:solidFill>
                          <a:srgbClr val="0033CC"/>
                        </a:solidFill>
                        <a:effectLst/>
                        <a:latin typeface="Calibri"/>
                        <a:ea typeface="Calibri"/>
                        <a:cs typeface="Times New Roman"/>
                      </a:endParaRPr>
                    </a:p>
                  </a:txBody>
                  <a:tcPr marL="44450" marR="44450" marT="0" marB="0"/>
                </a:tc>
                <a:tc hMerge="1">
                  <a:txBody>
                    <a:bodyPr/>
                    <a:lstStyle/>
                    <a:p>
                      <a:endParaRPr lang="pt-PT"/>
                    </a:p>
                  </a:txBody>
                  <a:tcP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1.0-5.0</a:t>
                      </a:r>
                      <a:endParaRPr lang="pt-PT" sz="1800"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0.4-1.0</a:t>
                      </a:r>
                      <a:endParaRPr lang="pt-PT" sz="1800" dirty="0">
                        <a:solidFill>
                          <a:srgbClr val="0033CC"/>
                        </a:solidFill>
                        <a:effectLst/>
                        <a:latin typeface="+mn-lt"/>
                        <a:ea typeface="Calibri"/>
                        <a:cs typeface="Times New Roman"/>
                      </a:endParaRPr>
                    </a:p>
                  </a:txBody>
                  <a:tcPr marL="44450" marR="44450" marT="0" marB="0" anchor="ctr"/>
                </a:tc>
              </a:tr>
              <a:tr h="406912">
                <a:tc gridSpan="2">
                  <a:txBody>
                    <a:bodyPr/>
                    <a:lstStyle/>
                    <a:p>
                      <a:pPr algn="ctr">
                        <a:lnSpc>
                          <a:spcPct val="115000"/>
                        </a:lnSpc>
                        <a:spcBef>
                          <a:spcPts val="2400"/>
                        </a:spcBef>
                        <a:spcAft>
                          <a:spcPts val="0"/>
                        </a:spcAft>
                      </a:pPr>
                      <a:r>
                        <a:rPr lang="en-US" sz="1800" b="1" kern="0" dirty="0">
                          <a:solidFill>
                            <a:srgbClr val="0033CC"/>
                          </a:solidFill>
                          <a:effectLst/>
                        </a:rPr>
                        <a:t>2 GeV proton beam</a:t>
                      </a:r>
                      <a:endParaRPr lang="pt-PT" sz="1800" b="1" kern="0" dirty="0">
                        <a:solidFill>
                          <a:srgbClr val="0033CC"/>
                        </a:solidFill>
                        <a:effectLst/>
                        <a:latin typeface="Calibri"/>
                        <a:ea typeface="Times New Roman"/>
                        <a:cs typeface="Times New Roman"/>
                      </a:endParaRPr>
                    </a:p>
                  </a:txBody>
                  <a:tcPr marL="44450" marR="44450" marT="0" marB="0" anchor="ctr"/>
                </a:tc>
                <a:tc hMerge="1">
                  <a:txBody>
                    <a:bodyPr/>
                    <a:lstStyle/>
                    <a:p>
                      <a:endParaRPr lang="pt-PT"/>
                    </a:p>
                  </a:txBody>
                  <a:tcP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2.5-5.5</a:t>
                      </a:r>
                      <a:endParaRPr lang="pt-PT" sz="1800" dirty="0">
                        <a:solidFill>
                          <a:srgbClr val="0033CC"/>
                        </a:solidFill>
                        <a:effectLst/>
                        <a:latin typeface="+mn-lt"/>
                        <a:ea typeface="Calibri"/>
                        <a:cs typeface="Times New Roman"/>
                      </a:endParaRPr>
                    </a:p>
                  </a:txBody>
                  <a:tcPr marL="44450" marR="44450" marT="0" marB="0" anchor="ctr"/>
                </a:tc>
                <a:tc>
                  <a:txBody>
                    <a:bodyPr/>
                    <a:lstStyle/>
                    <a:p>
                      <a:pPr algn="ctr">
                        <a:lnSpc>
                          <a:spcPct val="110000"/>
                        </a:lnSpc>
                        <a:spcAft>
                          <a:spcPts val="0"/>
                        </a:spcAft>
                      </a:pPr>
                      <a:r>
                        <a:rPr lang="en-US" sz="1800" b="1" dirty="0">
                          <a:solidFill>
                            <a:srgbClr val="0033CC"/>
                          </a:solidFill>
                          <a:effectLst/>
                          <a:latin typeface="+mn-lt"/>
                          <a:ea typeface="Times New Roman"/>
                          <a:cs typeface="Times New Roman"/>
                        </a:rPr>
                        <a:t>1.0-5.0</a:t>
                      </a:r>
                      <a:endParaRPr lang="pt-PT" sz="1800" dirty="0">
                        <a:solidFill>
                          <a:srgbClr val="0033CC"/>
                        </a:solidFill>
                        <a:effectLst/>
                        <a:latin typeface="+mn-lt"/>
                        <a:ea typeface="Calibri"/>
                        <a:cs typeface="Times New Roman"/>
                      </a:endParaRPr>
                    </a:p>
                  </a:txBody>
                  <a:tcPr marL="44450" marR="44450" marT="0" marB="0" anchor="ctr"/>
                </a:tc>
              </a:tr>
            </a:tbl>
          </a:graphicData>
        </a:graphic>
      </p:graphicFrame>
      <p:sp>
        <p:nvSpPr>
          <p:cNvPr id="2" name="Rounded Rectangle 1"/>
          <p:cNvSpPr/>
          <p:nvPr/>
        </p:nvSpPr>
        <p:spPr>
          <a:xfrm>
            <a:off x="7308304" y="4149080"/>
            <a:ext cx="1080120" cy="136815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145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Open questions </a:t>
            </a:r>
            <a:r>
              <a:rPr lang="en-US" dirty="0" smtClean="0"/>
              <a:t>/ Issues</a:t>
            </a:r>
            <a:endParaRPr lang="en-US" dirty="0"/>
          </a:p>
        </p:txBody>
      </p:sp>
      <p:sp>
        <p:nvSpPr>
          <p:cNvPr id="3" name="Content Placeholder 2"/>
          <p:cNvSpPr>
            <a:spLocks noGrp="1"/>
          </p:cNvSpPr>
          <p:nvPr>
            <p:ph idx="1"/>
          </p:nvPr>
        </p:nvSpPr>
        <p:spPr/>
        <p:txBody>
          <a:bodyPr/>
          <a:lstStyle/>
          <a:p>
            <a:r>
              <a:rPr lang="en-US" dirty="0" smtClean="0"/>
              <a:t>Uncertainties in the Monte Carlo simulations ?</a:t>
            </a:r>
          </a:p>
          <a:p>
            <a:pPr lvl="1"/>
            <a:r>
              <a:rPr lang="en-US" dirty="0" smtClean="0"/>
              <a:t>Soil composition (“typical CERN soil”) ?</a:t>
            </a:r>
          </a:p>
          <a:p>
            <a:pPr lvl="1"/>
            <a:r>
              <a:rPr lang="en-US" dirty="0" smtClean="0"/>
              <a:t>“Detailed” geometry (too complex – only approximate) ?</a:t>
            </a:r>
          </a:p>
          <a:p>
            <a:pPr lvl="1"/>
            <a:r>
              <a:rPr lang="en-US" dirty="0" smtClean="0"/>
              <a:t>Material composition (idem) ?</a:t>
            </a:r>
          </a:p>
          <a:p>
            <a:pPr lvl="1"/>
            <a:r>
              <a:rPr lang="en-US" dirty="0" smtClean="0"/>
              <a:t>Physics (cross-section data, etc.) ?</a:t>
            </a:r>
          </a:p>
          <a:p>
            <a:pPr lvl="1"/>
            <a:r>
              <a:rPr lang="en-US" dirty="0" smtClean="0"/>
              <a:t>Statistics (despite VRT) </a:t>
            </a:r>
            <a:r>
              <a:rPr lang="en-US" sz="1800" dirty="0" smtClean="0"/>
              <a:t>?</a:t>
            </a:r>
            <a:endParaRPr lang="en-US" dirty="0" smtClean="0"/>
          </a:p>
          <a:p>
            <a:pPr lvl="1"/>
            <a:endParaRPr lang="en-US" dirty="0"/>
          </a:p>
          <a:p>
            <a:r>
              <a:rPr lang="en-US" dirty="0" smtClean="0"/>
              <a:t>Uncertainties in measurements ?</a:t>
            </a:r>
          </a:p>
          <a:p>
            <a:pPr lvl="1"/>
            <a:r>
              <a:rPr lang="en-US" dirty="0" smtClean="0"/>
              <a:t>High energy neutrons (detector response and sensitivity range ?)</a:t>
            </a:r>
          </a:p>
          <a:p>
            <a:pPr lvl="1"/>
            <a:endParaRPr lang="en-US" dirty="0"/>
          </a:p>
          <a:p>
            <a:r>
              <a:rPr lang="en-US" dirty="0" smtClean="0"/>
              <a:t>How do these uncertainties and the discrepancies between measurements and MC simulations affect</a:t>
            </a:r>
          </a:p>
          <a:p>
            <a:pPr lvl="1"/>
            <a:r>
              <a:rPr lang="en-US" dirty="0"/>
              <a:t>S</a:t>
            </a:r>
            <a:r>
              <a:rPr lang="en-US" dirty="0" smtClean="0"/>
              <a:t>hielding assessment and design ?</a:t>
            </a:r>
          </a:p>
          <a:p>
            <a:pPr lvl="1"/>
            <a:r>
              <a:rPr lang="en-US" dirty="0" smtClean="0"/>
              <a:t>RP operational aspects (classification of areas, access, etc.) ?</a:t>
            </a:r>
            <a:endParaRPr lang="en-US" dirty="0"/>
          </a:p>
          <a:p>
            <a:pPr lvl="1"/>
            <a:r>
              <a:rPr lang="en-US" dirty="0" smtClean="0"/>
              <a:t>Financial costs ?</a:t>
            </a:r>
            <a:endParaRPr lang="en-US" dirty="0"/>
          </a:p>
        </p:txBody>
      </p:sp>
    </p:spTree>
    <p:extLst>
      <p:ext uri="{BB962C8B-B14F-4D97-AF65-F5344CB8AC3E}">
        <p14:creationId xmlns:p14="http://schemas.microsoft.com/office/powerpoint/2010/main" val="236005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linds(horizontal)">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 calcmode="lin" valueType="num">
                                      <p:cBhvr additive="base">
                                        <p:cTn id="5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 calcmode="lin" valueType="num">
                                      <p:cBhvr additive="base">
                                        <p:cTn id="6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 calcmode="lin" valueType="num">
                                      <p:cBhvr additive="base">
                                        <p:cTn id="7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1800" dirty="0"/>
              <a:t>The computed ambient dose equivalent  rates as well as the measurements are on average lower than the maximum admissible value at CERN.</a:t>
            </a:r>
          </a:p>
          <a:p>
            <a:pPr>
              <a:buFont typeface="Wingdings" panose="05000000000000000000" pitchFamily="2" charset="2"/>
              <a:buChar char="ü"/>
            </a:pPr>
            <a:endParaRPr lang="en-US" sz="1800" dirty="0"/>
          </a:p>
          <a:p>
            <a:pPr>
              <a:buFont typeface="Wingdings" panose="05000000000000000000" pitchFamily="2" charset="2"/>
              <a:buChar char="ü"/>
            </a:pPr>
            <a:r>
              <a:rPr lang="en-US" sz="1800" dirty="0"/>
              <a:t>The obtained results pinpoint a significant  increase of the ambient dose equivalent rate values in some critical points.</a:t>
            </a:r>
          </a:p>
          <a:p>
            <a:pPr>
              <a:buFont typeface="Wingdings" panose="05000000000000000000" pitchFamily="2" charset="2"/>
              <a:buChar char="ü"/>
            </a:pPr>
            <a:endParaRPr lang="en-US" sz="1800" dirty="0"/>
          </a:p>
          <a:p>
            <a:pPr>
              <a:buFont typeface="Wingdings" panose="05000000000000000000" pitchFamily="2" charset="2"/>
              <a:buChar char="ü"/>
            </a:pPr>
            <a:r>
              <a:rPr lang="en-US" sz="1800" dirty="0"/>
              <a:t>A reasonable agreement between Monte Carlo simulation results and measurements is observed for most locations.</a:t>
            </a:r>
          </a:p>
          <a:p>
            <a:pPr>
              <a:buFont typeface="Wingdings" panose="05000000000000000000" pitchFamily="2" charset="2"/>
              <a:buChar char="ü"/>
            </a:pPr>
            <a:endParaRPr lang="en-US" sz="1800" dirty="0"/>
          </a:p>
          <a:p>
            <a:pPr>
              <a:buFont typeface="Wingdings" panose="05000000000000000000" pitchFamily="2" charset="2"/>
              <a:buChar char="ü"/>
            </a:pPr>
            <a:r>
              <a:rPr lang="en-US" sz="1800" dirty="0"/>
              <a:t>However, discrepancies between measurements and simulated values  are observed in a few positions. These can be explained by:</a:t>
            </a:r>
          </a:p>
          <a:p>
            <a:pPr lvl="1">
              <a:buFont typeface="Wingdings" panose="05000000000000000000" pitchFamily="2" charset="2"/>
              <a:buChar char="Ø"/>
            </a:pPr>
            <a:r>
              <a:rPr lang="en-US" sz="1800" dirty="0"/>
              <a:t>The simplified geometry description of the facility </a:t>
            </a:r>
          </a:p>
          <a:p>
            <a:pPr lvl="1">
              <a:buFont typeface="Wingdings" panose="05000000000000000000" pitchFamily="2" charset="2"/>
              <a:buChar char="Ø"/>
            </a:pPr>
            <a:r>
              <a:rPr lang="en-US" sz="1800" dirty="0"/>
              <a:t>The uncertainty in the detailed composition of some shielding materials (soil, etc.)</a:t>
            </a:r>
          </a:p>
          <a:p>
            <a:pPr lvl="1">
              <a:buFont typeface="Wingdings" panose="05000000000000000000" pitchFamily="2" charset="2"/>
              <a:buChar char="Ø"/>
            </a:pPr>
            <a:r>
              <a:rPr lang="en-US" sz="1800" dirty="0"/>
              <a:t>Limited statistics even using variance reduction techniques</a:t>
            </a:r>
          </a:p>
          <a:p>
            <a:pPr lvl="1">
              <a:buFont typeface="Wingdings" panose="05000000000000000000" pitchFamily="2" charset="2"/>
              <a:buChar char="Ø"/>
            </a:pPr>
            <a:r>
              <a:rPr lang="en-US" sz="1800" dirty="0"/>
              <a:t>The quality and uncertainties of the nuclear cross-section data for n, p and other hadrons interactions</a:t>
            </a:r>
          </a:p>
          <a:p>
            <a:endParaRPr lang="en-US" dirty="0"/>
          </a:p>
        </p:txBody>
      </p:sp>
    </p:spTree>
    <p:extLst>
      <p:ext uri="{BB962C8B-B14F-4D97-AF65-F5344CB8AC3E}">
        <p14:creationId xmlns:p14="http://schemas.microsoft.com/office/powerpoint/2010/main" val="29569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Acknowledgements &amp; bibliography</a:t>
            </a:r>
            <a:endParaRPr lang="en-GB" dirty="0"/>
          </a:p>
        </p:txBody>
      </p:sp>
      <p:sp>
        <p:nvSpPr>
          <p:cNvPr id="3" name="Content Placeholder 2"/>
          <p:cNvSpPr>
            <a:spLocks noGrp="1"/>
          </p:cNvSpPr>
          <p:nvPr>
            <p:ph idx="1"/>
          </p:nvPr>
        </p:nvSpPr>
        <p:spPr/>
        <p:txBody>
          <a:bodyPr/>
          <a:lstStyle/>
          <a:p>
            <a:r>
              <a:rPr lang="pt-PT" sz="1600" dirty="0" smtClean="0"/>
              <a:t>Acknowledgments are due to:</a:t>
            </a:r>
          </a:p>
          <a:p>
            <a:pPr lvl="1"/>
            <a:r>
              <a:rPr lang="pt-PT" sz="1600" dirty="0" smtClean="0"/>
              <a:t>the CERN-RP and HIE-ISOLDE teams</a:t>
            </a:r>
          </a:p>
          <a:p>
            <a:pPr lvl="1"/>
            <a:r>
              <a:rPr lang="en-GB" sz="1600" dirty="0" err="1" smtClean="0"/>
              <a:t>Fundacão</a:t>
            </a:r>
            <a:r>
              <a:rPr lang="en-GB" sz="1600" dirty="0" smtClean="0"/>
              <a:t> </a:t>
            </a:r>
            <a:r>
              <a:rPr lang="en-GB" sz="1600" dirty="0"/>
              <a:t>para </a:t>
            </a:r>
            <a:r>
              <a:rPr lang="en-GB" sz="1600" dirty="0" smtClean="0"/>
              <a:t>a </a:t>
            </a:r>
            <a:r>
              <a:rPr lang="en-GB" sz="1600" dirty="0" err="1" smtClean="0"/>
              <a:t>Ciência</a:t>
            </a:r>
            <a:r>
              <a:rPr lang="en-GB" sz="1600" dirty="0" smtClean="0"/>
              <a:t> </a:t>
            </a:r>
            <a:r>
              <a:rPr lang="en-GB" sz="1600" dirty="0"/>
              <a:t>e a </a:t>
            </a:r>
            <a:r>
              <a:rPr lang="en-GB" sz="1600" dirty="0" err="1" smtClean="0"/>
              <a:t>Tecnologia</a:t>
            </a:r>
            <a:r>
              <a:rPr lang="en-GB" sz="1600" dirty="0" smtClean="0"/>
              <a:t> </a:t>
            </a:r>
            <a:r>
              <a:rPr lang="en-GB" sz="1600" dirty="0"/>
              <a:t>(FCT) for financial </a:t>
            </a:r>
            <a:r>
              <a:rPr lang="en-GB" sz="1600" dirty="0" smtClean="0"/>
              <a:t>support under </a:t>
            </a:r>
            <a:r>
              <a:rPr lang="en-GB" sz="1600" dirty="0"/>
              <a:t>project </a:t>
            </a:r>
            <a:r>
              <a:rPr lang="en-GB" sz="1600" dirty="0" smtClean="0"/>
              <a:t>CERN/FP/123598/2011</a:t>
            </a:r>
          </a:p>
          <a:p>
            <a:pPr lvl="1"/>
            <a:endParaRPr lang="pt-PT" sz="1600" dirty="0" smtClean="0"/>
          </a:p>
          <a:p>
            <a:r>
              <a:rPr lang="pt-PT" sz="1600" dirty="0" smtClean="0"/>
              <a:t>Bibliography:</a:t>
            </a:r>
          </a:p>
          <a:p>
            <a:pPr lvl="1"/>
            <a:r>
              <a:rPr lang="pt-PT" sz="1600" dirty="0" smtClean="0"/>
              <a:t>EURISOL Design  Study - CERN-ITN report:</a:t>
            </a:r>
          </a:p>
          <a:p>
            <a:pPr lvl="2"/>
            <a:r>
              <a:rPr lang="en-GB" sz="1600" i="1" dirty="0" smtClean="0"/>
              <a:t>EURISOL Multi-MW Target</a:t>
            </a:r>
            <a:r>
              <a:rPr lang="en-GB" sz="1600" i="1" dirty="0"/>
              <a:t> </a:t>
            </a:r>
            <a:r>
              <a:rPr lang="en-GB" sz="1600" i="1" dirty="0" smtClean="0"/>
              <a:t>– MAFF configuration – Radiological Protection, Radiation Safety and Shielding Aspects, Y. </a:t>
            </a:r>
            <a:r>
              <a:rPr lang="en-GB" sz="1600" i="1" dirty="0" err="1" smtClean="0"/>
              <a:t>Romanets</a:t>
            </a:r>
            <a:r>
              <a:rPr lang="en-GB" sz="1600" i="1" dirty="0" smtClean="0"/>
              <a:t> and R. </a:t>
            </a:r>
            <a:r>
              <a:rPr lang="en-GB" sz="1600" i="1" dirty="0" err="1" smtClean="0"/>
              <a:t>Luís</a:t>
            </a:r>
            <a:r>
              <a:rPr lang="en-GB" sz="1600" i="1" dirty="0" smtClean="0"/>
              <a:t>, 2009</a:t>
            </a:r>
            <a:endParaRPr lang="pt-PT" sz="1600" i="1" dirty="0"/>
          </a:p>
          <a:p>
            <a:endParaRPr lang="pt-PT" sz="1600" dirty="0"/>
          </a:p>
          <a:p>
            <a:pPr lvl="1"/>
            <a:r>
              <a:rPr lang="en-US" sz="1600" dirty="0" smtClean="0"/>
              <a:t>CERN reports:</a:t>
            </a:r>
          </a:p>
          <a:p>
            <a:pPr lvl="2"/>
            <a:r>
              <a:rPr lang="en-US" sz="1600" dirty="0" smtClean="0"/>
              <a:t>CERN-DGS-2010-006-RP-SN: “</a:t>
            </a:r>
            <a:r>
              <a:rPr lang="en-US" sz="1600" i="1" dirty="0" smtClean="0"/>
              <a:t>Evaluation </a:t>
            </a:r>
            <a:r>
              <a:rPr lang="en-US" sz="1600" i="1" dirty="0"/>
              <a:t>du </a:t>
            </a:r>
            <a:r>
              <a:rPr lang="en-US" sz="1600" i="1" dirty="0" err="1"/>
              <a:t>blindage</a:t>
            </a:r>
            <a:r>
              <a:rPr lang="en-US" sz="1600" i="1" dirty="0"/>
              <a:t> de la zone </a:t>
            </a:r>
            <a:r>
              <a:rPr lang="en-US" sz="1600" i="1" dirty="0" err="1"/>
              <a:t>cible</a:t>
            </a:r>
            <a:r>
              <a:rPr lang="en-US" sz="1600" i="1" dirty="0"/>
              <a:t> </a:t>
            </a:r>
            <a:r>
              <a:rPr lang="en-US" sz="1600" i="1" dirty="0" smtClean="0"/>
              <a:t>ISOLDE”,  M. </a:t>
            </a:r>
            <a:r>
              <a:rPr lang="en-US" sz="1600" i="1" dirty="0" err="1" smtClean="0"/>
              <a:t>Deschamps</a:t>
            </a:r>
            <a:r>
              <a:rPr lang="en-US" sz="1600" i="1" dirty="0" smtClean="0"/>
              <a:t> et al., 2012</a:t>
            </a:r>
          </a:p>
          <a:p>
            <a:pPr lvl="2"/>
            <a:r>
              <a:rPr lang="en-US" sz="1600" dirty="0" smtClean="0"/>
              <a:t>HIE-JS-EN-0001: “</a:t>
            </a:r>
            <a:r>
              <a:rPr lang="en-US" sz="1600" i="1" dirty="0" smtClean="0"/>
              <a:t>Radiation </a:t>
            </a:r>
            <a:r>
              <a:rPr lang="en-US" sz="1600" i="1" dirty="0"/>
              <a:t>protection, radiation safety and radiation shielding assessment of </a:t>
            </a:r>
            <a:r>
              <a:rPr lang="en-US" sz="1600" i="1" dirty="0" smtClean="0"/>
              <a:t>HIE-ISOLDE”, Y. </a:t>
            </a:r>
            <a:r>
              <a:rPr lang="en-US" sz="1600" i="1" dirty="0" err="1" smtClean="0"/>
              <a:t>Romanets</a:t>
            </a:r>
            <a:r>
              <a:rPr lang="en-US" sz="1600" i="1" dirty="0" smtClean="0"/>
              <a:t> et al., 2013</a:t>
            </a:r>
          </a:p>
          <a:p>
            <a:pPr lvl="1"/>
            <a:endParaRPr lang="en-US" sz="1600" i="1" dirty="0"/>
          </a:p>
          <a:p>
            <a:pPr lvl="1"/>
            <a:r>
              <a:rPr lang="en-US" sz="1600" dirty="0" smtClean="0"/>
              <a:t>Article:</a:t>
            </a:r>
            <a:r>
              <a:rPr lang="en-GB" sz="1600" dirty="0"/>
              <a:t> </a:t>
            </a:r>
            <a:endParaRPr lang="en-GB" sz="1600" dirty="0" smtClean="0"/>
          </a:p>
          <a:p>
            <a:pPr lvl="2"/>
            <a:r>
              <a:rPr lang="en-GB" sz="1600" dirty="0" smtClean="0"/>
              <a:t>“</a:t>
            </a:r>
            <a:r>
              <a:rPr lang="en-GB" sz="1600" i="1" dirty="0" smtClean="0"/>
              <a:t>Radiation Protection, Radiation Safety and Radiation Shielding Assessment of HIE-ISOLDE”</a:t>
            </a:r>
            <a:r>
              <a:rPr lang="en-US" sz="1600" dirty="0" smtClean="0"/>
              <a:t>, </a:t>
            </a:r>
            <a:r>
              <a:rPr lang="en-US" sz="1600" i="1" dirty="0" smtClean="0"/>
              <a:t>Y. </a:t>
            </a:r>
            <a:r>
              <a:rPr lang="en-US" sz="1600" i="1" dirty="0" err="1" smtClean="0"/>
              <a:t>Romanets</a:t>
            </a:r>
            <a:r>
              <a:rPr lang="en-US" sz="1600" i="1" dirty="0" smtClean="0"/>
              <a:t> et al., Rad. Prot. Dos (2013)</a:t>
            </a:r>
          </a:p>
        </p:txBody>
      </p:sp>
    </p:spTree>
    <p:extLst>
      <p:ext uri="{BB962C8B-B14F-4D97-AF65-F5344CB8AC3E}">
        <p14:creationId xmlns:p14="http://schemas.microsoft.com/office/powerpoint/2010/main" val="701804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smtClean="0"/>
              <a:t>Anexos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78566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PT" dirty="0" smtClean="0"/>
              <a:t>Variance reduction</a:t>
            </a:r>
            <a:br>
              <a:rPr lang="pt-PT" dirty="0" smtClean="0"/>
            </a:br>
            <a:r>
              <a:rPr lang="pt-PT" dirty="0" smtClean="0"/>
              <a:t>Cylindrical bias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196752"/>
            <a:ext cx="7159598" cy="5550222"/>
          </a:xfrm>
          <a:prstGeom prst="rect">
            <a:avLst/>
          </a:prstGeom>
        </p:spPr>
      </p:pic>
    </p:spTree>
    <p:extLst>
      <p:ext uri="{BB962C8B-B14F-4D97-AF65-F5344CB8AC3E}">
        <p14:creationId xmlns:p14="http://schemas.microsoft.com/office/powerpoint/2010/main" val="3975004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19250" y="130175"/>
            <a:ext cx="6337300" cy="1066800"/>
          </a:xfrm>
        </p:spPr>
        <p:txBody>
          <a:bodyPr/>
          <a:lstStyle/>
          <a:p>
            <a:r>
              <a:rPr lang="pt-PT" altLang="en-US" dirty="0" err="1" smtClean="0"/>
              <a:t>Setting</a:t>
            </a:r>
            <a:r>
              <a:rPr lang="pt-PT" altLang="en-US" dirty="0" smtClean="0"/>
              <a:t> </a:t>
            </a:r>
            <a:r>
              <a:rPr lang="pt-PT" altLang="en-US" dirty="0" err="1" smtClean="0"/>
              <a:t>the</a:t>
            </a:r>
            <a:r>
              <a:rPr lang="pt-PT" altLang="en-US" dirty="0" smtClean="0"/>
              <a:t> </a:t>
            </a:r>
            <a:r>
              <a:rPr lang="pt-PT" altLang="en-US" dirty="0" err="1" smtClean="0"/>
              <a:t>scene</a:t>
            </a:r>
            <a:r>
              <a:rPr lang="pt-PT" altLang="en-US" dirty="0" smtClean="0"/>
              <a:t>…</a:t>
            </a:r>
            <a:endParaRPr lang="en-US" altLang="en-US" dirty="0" smtClean="0"/>
          </a:p>
        </p:txBody>
      </p:sp>
      <p:sp>
        <p:nvSpPr>
          <p:cNvPr id="4099" name="Content Placeholder 2"/>
          <p:cNvSpPr>
            <a:spLocks noGrp="1"/>
          </p:cNvSpPr>
          <p:nvPr>
            <p:ph idx="1"/>
          </p:nvPr>
        </p:nvSpPr>
        <p:spPr/>
        <p:txBody>
          <a:bodyPr/>
          <a:lstStyle/>
          <a:p>
            <a:r>
              <a:rPr lang="pt-PT" altLang="en-US" dirty="0" smtClean="0"/>
              <a:t>Radiological protection and radiation safety studies of next generation emerging and innovative nuclear technology facilities (ADS, RIBs, SNS, etc.) involve:</a:t>
            </a:r>
            <a:endParaRPr lang="pt-PT" altLang="en-US" dirty="0"/>
          </a:p>
          <a:p>
            <a:endParaRPr lang="pt-PT" altLang="en-US" dirty="0" smtClean="0"/>
          </a:p>
          <a:p>
            <a:pPr lvl="1">
              <a:buFont typeface="Wingdings" panose="05000000000000000000" pitchFamily="2" charset="2"/>
              <a:buChar char="Ø"/>
            </a:pPr>
            <a:r>
              <a:rPr lang="pt-PT" altLang="en-US" dirty="0" smtClean="0"/>
              <a:t>Multi-MegaWatt targets (~ GeV protons, ~ mA beam intensity) impinging on a target of heavy element (Hg, Pb, Bi, W, ...)</a:t>
            </a:r>
          </a:p>
          <a:p>
            <a:pPr lvl="2">
              <a:buFont typeface="Wingdings" pitchFamily="2" charset="2"/>
              <a:buChar char="ü"/>
            </a:pPr>
            <a:r>
              <a:rPr lang="pt-PT" altLang="en-US" dirty="0" smtClean="0"/>
              <a:t>Very high dose-rates (n, </a:t>
            </a:r>
            <a:r>
              <a:rPr lang="pt-PT" altLang="en-US" dirty="0" smtClean="0">
                <a:sym typeface="Symbol" pitchFamily="18" charset="2"/>
              </a:rPr>
              <a:t>)</a:t>
            </a:r>
            <a:r>
              <a:rPr lang="pt-PT" altLang="en-US" dirty="0" smtClean="0"/>
              <a:t> </a:t>
            </a:r>
          </a:p>
          <a:p>
            <a:pPr lvl="2">
              <a:buFont typeface="Wingdings" pitchFamily="2" charset="2"/>
              <a:buChar char="ü"/>
            </a:pPr>
            <a:r>
              <a:rPr lang="pt-PT" altLang="en-US" dirty="0" smtClean="0"/>
              <a:t>Activation </a:t>
            </a:r>
            <a:r>
              <a:rPr lang="pt-PT" altLang="en-US" dirty="0"/>
              <a:t>of structural </a:t>
            </a:r>
            <a:r>
              <a:rPr lang="pt-PT" altLang="en-US" dirty="0" smtClean="0"/>
              <a:t>components</a:t>
            </a:r>
            <a:r>
              <a:rPr lang="pt-PT" altLang="en-US" dirty="0"/>
              <a:t> </a:t>
            </a:r>
            <a:endParaRPr lang="pt-PT" altLang="en-US" dirty="0" smtClean="0"/>
          </a:p>
          <a:p>
            <a:pPr lvl="2">
              <a:buFont typeface="Wingdings" pitchFamily="2" charset="2"/>
              <a:buChar char="ü"/>
            </a:pPr>
            <a:r>
              <a:rPr lang="pt-PT" altLang="en-US" dirty="0" smtClean="0"/>
              <a:t>Radiotoxicity of targets</a:t>
            </a:r>
          </a:p>
          <a:p>
            <a:pPr lvl="2">
              <a:buFont typeface="Wingdings" pitchFamily="2" charset="2"/>
              <a:buChar char="ü"/>
            </a:pPr>
            <a:r>
              <a:rPr lang="pt-PT" altLang="en-US" dirty="0" smtClean="0"/>
              <a:t>Radiation </a:t>
            </a:r>
            <a:r>
              <a:rPr lang="pt-PT" altLang="en-US" dirty="0"/>
              <a:t>damage</a:t>
            </a:r>
          </a:p>
          <a:p>
            <a:pPr lvl="2">
              <a:buFont typeface="Wingdings" pitchFamily="2" charset="2"/>
              <a:buChar char="ü"/>
            </a:pPr>
            <a:r>
              <a:rPr lang="pt-PT" altLang="en-US" dirty="0" smtClean="0"/>
              <a:t>Inspection &amp; Repair</a:t>
            </a:r>
          </a:p>
          <a:p>
            <a:pPr lvl="2">
              <a:buFont typeface="Wingdings" pitchFamily="2" charset="2"/>
              <a:buChar char="ü"/>
            </a:pPr>
            <a:r>
              <a:rPr lang="pt-PT" altLang="en-US" dirty="0" smtClean="0"/>
              <a:t>Etc.</a:t>
            </a:r>
          </a:p>
          <a:p>
            <a:pPr lvl="2">
              <a:buFont typeface="Wingdings" pitchFamily="2" charset="2"/>
              <a:buChar char="ü"/>
            </a:pPr>
            <a:endParaRPr lang="pt-PT" altLang="en-US" dirty="0"/>
          </a:p>
          <a:p>
            <a:pPr lvl="1">
              <a:buFont typeface="Wingdings" panose="05000000000000000000" pitchFamily="2" charset="2"/>
              <a:buChar char="Ø"/>
            </a:pPr>
            <a:r>
              <a:rPr lang="pt-PT" altLang="en-US" dirty="0" smtClean="0"/>
              <a:t>Design studies which heavily rely on Monte Carlo simulation 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2" dur="5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 calcmode="lin" valueType="num">
                                      <p:cBhvr additive="base">
                                        <p:cTn id="17"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additive="base">
                                        <p:cTn id="35" dur="500" fill="hold"/>
                                        <p:tgtEl>
                                          <p:spTgt spid="4099">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099">
                                            <p:txEl>
                                              <p:pRg st="7" end="7"/>
                                            </p:txEl>
                                          </p:spTgt>
                                        </p:tgtEl>
                                        <p:attrNameLst>
                                          <p:attrName>style.visibility</p:attrName>
                                        </p:attrNameLst>
                                      </p:cBhvr>
                                      <p:to>
                                        <p:strVal val="visible"/>
                                      </p:to>
                                    </p:set>
                                    <p:anim calcmode="lin" valueType="num">
                                      <p:cBhvr additive="base">
                                        <p:cTn id="41"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 calcmode="lin" valueType="num">
                                      <p:cBhvr additive="base">
                                        <p:cTn id="47" dur="500" fill="hold"/>
                                        <p:tgtEl>
                                          <p:spTgt spid="4099">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53"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ISOLDE facility layout</a:t>
            </a:r>
            <a:br>
              <a:rPr lang="en-US" dirty="0" smtClean="0"/>
            </a:br>
            <a:r>
              <a:rPr lang="en-US" dirty="0" smtClean="0"/>
              <a:t>(3)</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68760"/>
            <a:ext cx="7271051" cy="5431562"/>
          </a:xfrm>
          <a:prstGeom prst="rect">
            <a:avLst/>
          </a:prstGeom>
        </p:spPr>
      </p:pic>
    </p:spTree>
    <p:extLst>
      <p:ext uri="{BB962C8B-B14F-4D97-AF65-F5344CB8AC3E}">
        <p14:creationId xmlns:p14="http://schemas.microsoft.com/office/powerpoint/2010/main" val="2126891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3"/>
          <p:cNvSpPr>
            <a:spLocks/>
          </p:cNvSpPr>
          <p:nvPr/>
        </p:nvSpPr>
        <p:spPr bwMode="auto">
          <a:xfrm>
            <a:off x="2290465" y="825996"/>
            <a:ext cx="267891" cy="46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a:solidFill>
                  <a:schemeClr val="tx1"/>
                </a:solidFill>
              </a:rPr>
              <a:t>		</a:t>
            </a:r>
          </a:p>
        </p:txBody>
      </p:sp>
      <p:grpSp>
        <p:nvGrpSpPr>
          <p:cNvPr id="14" name="Group 13"/>
          <p:cNvGrpSpPr/>
          <p:nvPr/>
        </p:nvGrpSpPr>
        <p:grpSpPr>
          <a:xfrm>
            <a:off x="413872" y="1412776"/>
            <a:ext cx="8262584" cy="5171405"/>
            <a:chOff x="330399" y="973336"/>
            <a:chExt cx="8817323" cy="5786438"/>
          </a:xfrm>
        </p:grpSpPr>
        <p:pic>
          <p:nvPicPr>
            <p:cNvPr id="24371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163" y="1093887"/>
              <a:ext cx="3723680" cy="551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3" name="Group 12"/>
            <p:cNvGrpSpPr/>
            <p:nvPr/>
          </p:nvGrpSpPr>
          <p:grpSpPr>
            <a:xfrm>
              <a:off x="330399" y="973336"/>
              <a:ext cx="8817323" cy="5786438"/>
              <a:chOff x="330399" y="973336"/>
              <a:chExt cx="8817323" cy="5786438"/>
            </a:xfrm>
          </p:grpSpPr>
          <p:grpSp>
            <p:nvGrpSpPr>
              <p:cNvPr id="12" name="Group 11"/>
              <p:cNvGrpSpPr/>
              <p:nvPr/>
            </p:nvGrpSpPr>
            <p:grpSpPr>
              <a:xfrm>
                <a:off x="335881" y="1093887"/>
                <a:ext cx="8811841" cy="5523012"/>
                <a:chOff x="396900" y="1093887"/>
                <a:chExt cx="8811841" cy="5523012"/>
              </a:xfrm>
            </p:grpSpPr>
            <p:pic>
              <p:nvPicPr>
                <p:cNvPr id="243717"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00" y="1098352"/>
                  <a:ext cx="419695" cy="551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7"/>
                <p:cNvGrpSpPr>
                  <a:grpSpLocks/>
                </p:cNvGrpSpPr>
                <p:nvPr/>
              </p:nvGrpSpPr>
              <p:grpSpPr bwMode="auto">
                <a:xfrm>
                  <a:off x="4133329" y="1093887"/>
                  <a:ext cx="3883298" cy="312539"/>
                  <a:chOff x="0" y="16"/>
                  <a:chExt cx="3478" cy="280"/>
                </a:xfrm>
              </p:grpSpPr>
              <p:sp>
                <p:nvSpPr>
                  <p:cNvPr id="243746" name="Rectangle 8"/>
                  <p:cNvSpPr>
                    <a:spLocks/>
                  </p:cNvSpPr>
                  <p:nvPr/>
                </p:nvSpPr>
                <p:spPr bwMode="auto">
                  <a:xfrm>
                    <a:off x="1624" y="16"/>
                    <a:ext cx="18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2000" b="1" dirty="0" smtClean="0">
                        <a:solidFill>
                          <a:srgbClr val="FFFF00"/>
                        </a:solidFill>
                        <a:latin typeface="Gill Sans" pitchFamily="-108" charset="0"/>
                        <a:sym typeface="Gill Sans" pitchFamily="-108" charset="0"/>
                      </a:rPr>
                      <a:t> </a:t>
                    </a:r>
                    <a:r>
                      <a:rPr lang="en-US" altLang="en-US" sz="2000" b="1" dirty="0" smtClean="0">
                        <a:solidFill>
                          <a:srgbClr val="FFFF00"/>
                        </a:solidFill>
                        <a:latin typeface="+mj-lt"/>
                        <a:sym typeface="Gill Sans" pitchFamily="-108" charset="0"/>
                      </a:rPr>
                      <a:t>Exit </a:t>
                    </a:r>
                    <a:r>
                      <a:rPr lang="en-US" altLang="en-US" sz="2000" b="1" dirty="0">
                        <a:solidFill>
                          <a:srgbClr val="FFFF00"/>
                        </a:solidFill>
                        <a:latin typeface="+mj-lt"/>
                        <a:sym typeface="Gill Sans" pitchFamily="-108" charset="0"/>
                      </a:rPr>
                      <a:t>Tube</a:t>
                    </a:r>
                  </a:p>
                </p:txBody>
              </p:sp>
              <p:sp>
                <p:nvSpPr>
                  <p:cNvPr id="243747" name="Line 9"/>
                  <p:cNvSpPr>
                    <a:spLocks noChangeShapeType="1"/>
                  </p:cNvSpPr>
                  <p:nvPr/>
                </p:nvSpPr>
                <p:spPr bwMode="auto">
                  <a:xfrm rot="10800000" flipH="1">
                    <a:off x="0" y="170"/>
                    <a:ext cx="1624"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3" name="Group 10"/>
                <p:cNvGrpSpPr>
                  <a:grpSpLocks/>
                </p:cNvGrpSpPr>
                <p:nvPr/>
              </p:nvGrpSpPr>
              <p:grpSpPr bwMode="auto">
                <a:xfrm>
                  <a:off x="5124525" y="1423170"/>
                  <a:ext cx="2897684" cy="330398"/>
                  <a:chOff x="0" y="0"/>
                  <a:chExt cx="2595" cy="296"/>
                </a:xfrm>
              </p:grpSpPr>
              <p:sp>
                <p:nvSpPr>
                  <p:cNvPr id="243744" name="Rectangle 11"/>
                  <p:cNvSpPr>
                    <a:spLocks/>
                  </p:cNvSpPr>
                  <p:nvPr/>
                </p:nvSpPr>
                <p:spPr bwMode="auto">
                  <a:xfrm>
                    <a:off x="608" y="0"/>
                    <a:ext cx="1987"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2000" b="1" dirty="0" smtClean="0">
                        <a:solidFill>
                          <a:srgbClr val="FFFF00"/>
                        </a:solidFill>
                        <a:latin typeface="Gill Sans" pitchFamily="-108" charset="0"/>
                        <a:sym typeface="Gill Sans" pitchFamily="-108" charset="0"/>
                      </a:rPr>
                      <a:t> </a:t>
                    </a:r>
                    <a:r>
                      <a:rPr lang="en-US" altLang="en-US" sz="2000" b="1" dirty="0" smtClean="0">
                        <a:solidFill>
                          <a:srgbClr val="FFFF00"/>
                        </a:solidFill>
                        <a:latin typeface="+mj-lt"/>
                        <a:sym typeface="Gill Sans" pitchFamily="-108" charset="0"/>
                      </a:rPr>
                      <a:t>External </a:t>
                    </a:r>
                    <a:r>
                      <a:rPr lang="en-US" altLang="en-US" sz="2000" b="1" dirty="0">
                        <a:solidFill>
                          <a:srgbClr val="FFFF00"/>
                        </a:solidFill>
                        <a:latin typeface="+mj-lt"/>
                        <a:sym typeface="Gill Sans" pitchFamily="-108" charset="0"/>
                      </a:rPr>
                      <a:t>Wall</a:t>
                    </a:r>
                  </a:p>
                </p:txBody>
              </p:sp>
              <p:sp>
                <p:nvSpPr>
                  <p:cNvPr id="243745" name="Line 12"/>
                  <p:cNvSpPr>
                    <a:spLocks noChangeShapeType="1"/>
                  </p:cNvSpPr>
                  <p:nvPr/>
                </p:nvSpPr>
                <p:spPr bwMode="auto">
                  <a:xfrm rot="10800000" flipH="1">
                    <a:off x="0" y="180"/>
                    <a:ext cx="608"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4" name="Group 13"/>
                <p:cNvGrpSpPr>
                  <a:grpSpLocks/>
                </p:cNvGrpSpPr>
                <p:nvPr/>
              </p:nvGrpSpPr>
              <p:grpSpPr bwMode="auto">
                <a:xfrm>
                  <a:off x="4803056" y="1816076"/>
                  <a:ext cx="3219152" cy="330398"/>
                  <a:chOff x="0" y="0"/>
                  <a:chExt cx="2883" cy="296"/>
                </a:xfrm>
              </p:grpSpPr>
              <p:sp>
                <p:nvSpPr>
                  <p:cNvPr id="243742" name="Rectangle 14"/>
                  <p:cNvSpPr>
                    <a:spLocks/>
                  </p:cNvSpPr>
                  <p:nvPr/>
                </p:nvSpPr>
                <p:spPr bwMode="auto">
                  <a:xfrm>
                    <a:off x="896" y="0"/>
                    <a:ext cx="1987"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2000" b="1" dirty="0" smtClean="0">
                        <a:solidFill>
                          <a:srgbClr val="FFFF00"/>
                        </a:solidFill>
                        <a:latin typeface="Gill Sans" pitchFamily="-108" charset="0"/>
                        <a:sym typeface="Gill Sans" pitchFamily="-108" charset="0"/>
                      </a:rPr>
                      <a:t> </a:t>
                    </a:r>
                    <a:r>
                      <a:rPr lang="en-US" altLang="en-US" sz="2000" b="1" dirty="0" smtClean="0">
                        <a:solidFill>
                          <a:srgbClr val="FFFF00"/>
                        </a:solidFill>
                        <a:latin typeface="+mj-lt"/>
                        <a:sym typeface="Gill Sans" pitchFamily="-108" charset="0"/>
                      </a:rPr>
                      <a:t>Internal </a:t>
                    </a:r>
                    <a:r>
                      <a:rPr lang="en-US" altLang="en-US" sz="2000" b="1" dirty="0">
                        <a:solidFill>
                          <a:srgbClr val="FFFF00"/>
                        </a:solidFill>
                        <a:latin typeface="+mj-lt"/>
                        <a:sym typeface="Gill Sans" pitchFamily="-108" charset="0"/>
                      </a:rPr>
                      <a:t>Wall</a:t>
                    </a:r>
                  </a:p>
                </p:txBody>
              </p:sp>
              <p:sp>
                <p:nvSpPr>
                  <p:cNvPr id="243743" name="Line 15"/>
                  <p:cNvSpPr>
                    <a:spLocks noChangeShapeType="1"/>
                  </p:cNvSpPr>
                  <p:nvPr/>
                </p:nvSpPr>
                <p:spPr bwMode="auto">
                  <a:xfrm>
                    <a:off x="0" y="168"/>
                    <a:ext cx="896"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5" name="Group 16"/>
                <p:cNvGrpSpPr>
                  <a:grpSpLocks/>
                </p:cNvGrpSpPr>
                <p:nvPr/>
              </p:nvGrpSpPr>
              <p:grpSpPr bwMode="auto">
                <a:xfrm>
                  <a:off x="4963791" y="2219028"/>
                  <a:ext cx="3051721" cy="330398"/>
                  <a:chOff x="0" y="0"/>
                  <a:chExt cx="2733" cy="296"/>
                </a:xfrm>
              </p:grpSpPr>
              <p:sp>
                <p:nvSpPr>
                  <p:cNvPr id="243740" name="Rectangle 17"/>
                  <p:cNvSpPr>
                    <a:spLocks/>
                  </p:cNvSpPr>
                  <p:nvPr/>
                </p:nvSpPr>
                <p:spPr bwMode="auto">
                  <a:xfrm>
                    <a:off x="752" y="0"/>
                    <a:ext cx="198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2000" b="1" dirty="0" smtClean="0">
                        <a:solidFill>
                          <a:srgbClr val="FFFF00"/>
                        </a:solidFill>
                        <a:latin typeface="Gill Sans" pitchFamily="-108" charset="0"/>
                        <a:sym typeface="Gill Sans" pitchFamily="-108" charset="0"/>
                      </a:rPr>
                      <a:t> </a:t>
                    </a:r>
                    <a:r>
                      <a:rPr lang="en-US" altLang="en-US" sz="2000" b="1" dirty="0" smtClean="0">
                        <a:solidFill>
                          <a:srgbClr val="FFFF00"/>
                        </a:solidFill>
                        <a:latin typeface="+mj-lt"/>
                        <a:sym typeface="Gill Sans" pitchFamily="-108" charset="0"/>
                      </a:rPr>
                      <a:t>Cooling </a:t>
                    </a:r>
                    <a:r>
                      <a:rPr lang="en-US" altLang="en-US" sz="2000" b="1" dirty="0">
                        <a:solidFill>
                          <a:srgbClr val="FFFF00"/>
                        </a:solidFill>
                        <a:latin typeface="+mj-lt"/>
                        <a:sym typeface="Gill Sans" pitchFamily="-108" charset="0"/>
                      </a:rPr>
                      <a:t>Water</a:t>
                    </a:r>
                  </a:p>
                </p:txBody>
              </p:sp>
              <p:sp>
                <p:nvSpPr>
                  <p:cNvPr id="243741" name="Line 18"/>
                  <p:cNvSpPr>
                    <a:spLocks noChangeShapeType="1"/>
                  </p:cNvSpPr>
                  <p:nvPr/>
                </p:nvSpPr>
                <p:spPr bwMode="auto">
                  <a:xfrm>
                    <a:off x="0" y="155"/>
                    <a:ext cx="704"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6" name="Group 19"/>
                <p:cNvGrpSpPr>
                  <a:grpSpLocks/>
                </p:cNvGrpSpPr>
                <p:nvPr/>
              </p:nvGrpSpPr>
              <p:grpSpPr bwMode="auto">
                <a:xfrm>
                  <a:off x="4472658" y="2710160"/>
                  <a:ext cx="3749352" cy="330398"/>
                  <a:chOff x="0" y="0"/>
                  <a:chExt cx="3358" cy="296"/>
                </a:xfrm>
              </p:grpSpPr>
              <p:sp>
                <p:nvSpPr>
                  <p:cNvPr id="243738" name="Rectangle 20"/>
                  <p:cNvSpPr>
                    <a:spLocks/>
                  </p:cNvSpPr>
                  <p:nvPr/>
                </p:nvSpPr>
                <p:spPr bwMode="auto">
                  <a:xfrm>
                    <a:off x="1004" y="0"/>
                    <a:ext cx="235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2000" b="1" dirty="0" smtClean="0">
                        <a:solidFill>
                          <a:srgbClr val="FFFF00"/>
                        </a:solidFill>
                        <a:latin typeface="Gill Sans" pitchFamily="-108" charset="0"/>
                        <a:sym typeface="Gill Sans" pitchFamily="-108" charset="0"/>
                      </a:rPr>
                      <a:t> </a:t>
                    </a:r>
                    <a:r>
                      <a:rPr lang="en-US" altLang="en-US" sz="2000" b="1" dirty="0" smtClean="0">
                        <a:solidFill>
                          <a:srgbClr val="FFFF00"/>
                        </a:solidFill>
                        <a:latin typeface="+mj-lt"/>
                        <a:sym typeface="Gill Sans" pitchFamily="-108" charset="0"/>
                      </a:rPr>
                      <a:t>Neutron </a:t>
                    </a:r>
                    <a:r>
                      <a:rPr lang="en-US" altLang="en-US" sz="2000" b="1" dirty="0">
                        <a:solidFill>
                          <a:srgbClr val="FFFF00"/>
                        </a:solidFill>
                        <a:latin typeface="+mj-lt"/>
                        <a:sym typeface="Gill Sans" pitchFamily="-108" charset="0"/>
                      </a:rPr>
                      <a:t>Reflector</a:t>
                    </a:r>
                  </a:p>
                </p:txBody>
              </p:sp>
              <p:sp>
                <p:nvSpPr>
                  <p:cNvPr id="243739" name="Line 21"/>
                  <p:cNvSpPr>
                    <a:spLocks noChangeShapeType="1"/>
                  </p:cNvSpPr>
                  <p:nvPr/>
                </p:nvSpPr>
                <p:spPr bwMode="auto">
                  <a:xfrm rot="10800000" flipH="1">
                    <a:off x="0" y="155"/>
                    <a:ext cx="1000"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7" name="Group 22"/>
                <p:cNvGrpSpPr>
                  <a:grpSpLocks/>
                </p:cNvGrpSpPr>
                <p:nvPr/>
              </p:nvGrpSpPr>
              <p:grpSpPr bwMode="auto">
                <a:xfrm>
                  <a:off x="3615408" y="4097611"/>
                  <a:ext cx="4088680" cy="330398"/>
                  <a:chOff x="0" y="0"/>
                  <a:chExt cx="3662" cy="296"/>
                </a:xfrm>
              </p:grpSpPr>
              <p:sp>
                <p:nvSpPr>
                  <p:cNvPr id="243736" name="Rectangle 23"/>
                  <p:cNvSpPr>
                    <a:spLocks/>
                  </p:cNvSpPr>
                  <p:nvPr/>
                </p:nvSpPr>
                <p:spPr bwMode="auto">
                  <a:xfrm>
                    <a:off x="1910" y="0"/>
                    <a:ext cx="175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2000" b="1" dirty="0" smtClean="0">
                        <a:solidFill>
                          <a:srgbClr val="FFFF00"/>
                        </a:solidFill>
                        <a:latin typeface="Gill Sans" pitchFamily="-108" charset="0"/>
                        <a:sym typeface="Gill Sans" pitchFamily="-108" charset="0"/>
                      </a:rPr>
                      <a:t> </a:t>
                    </a:r>
                    <a:r>
                      <a:rPr lang="en-US" altLang="en-US" sz="2000" b="1" dirty="0" smtClean="0">
                        <a:solidFill>
                          <a:srgbClr val="FFFF00"/>
                        </a:solidFill>
                        <a:latin typeface="+mj-lt"/>
                        <a:sym typeface="Gill Sans" pitchFamily="-108" charset="0"/>
                      </a:rPr>
                      <a:t>Fission </a:t>
                    </a:r>
                    <a:r>
                      <a:rPr lang="en-US" altLang="en-US" sz="2000" b="1" dirty="0">
                        <a:solidFill>
                          <a:srgbClr val="FFFF00"/>
                        </a:solidFill>
                        <a:latin typeface="+mj-lt"/>
                        <a:sym typeface="Gill Sans" pitchFamily="-108" charset="0"/>
                      </a:rPr>
                      <a:t>Target</a:t>
                    </a:r>
                  </a:p>
                </p:txBody>
              </p:sp>
              <p:sp>
                <p:nvSpPr>
                  <p:cNvPr id="243737" name="Line 24"/>
                  <p:cNvSpPr>
                    <a:spLocks noChangeShapeType="1"/>
                  </p:cNvSpPr>
                  <p:nvPr/>
                </p:nvSpPr>
                <p:spPr bwMode="auto">
                  <a:xfrm rot="10800000" flipH="1">
                    <a:off x="0" y="174"/>
                    <a:ext cx="1888"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8" name="Group 25"/>
                <p:cNvGrpSpPr>
                  <a:grpSpLocks/>
                </p:cNvGrpSpPr>
                <p:nvPr/>
              </p:nvGrpSpPr>
              <p:grpSpPr bwMode="auto">
                <a:xfrm>
                  <a:off x="4241602" y="4578697"/>
                  <a:ext cx="4967139" cy="678656"/>
                  <a:chOff x="0" y="0"/>
                  <a:chExt cx="4450" cy="608"/>
                </a:xfrm>
              </p:grpSpPr>
              <p:sp>
                <p:nvSpPr>
                  <p:cNvPr id="243734" name="Rectangle 26"/>
                  <p:cNvSpPr>
                    <a:spLocks/>
                  </p:cNvSpPr>
                  <p:nvPr/>
                </p:nvSpPr>
                <p:spPr bwMode="auto">
                  <a:xfrm>
                    <a:off x="1368" y="0"/>
                    <a:ext cx="3082"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2000" b="1" dirty="0" smtClean="0">
                        <a:solidFill>
                          <a:srgbClr val="FFFF00"/>
                        </a:solidFill>
                        <a:latin typeface="Gill Sans" pitchFamily="-108" charset="0"/>
                        <a:sym typeface="Gill Sans" pitchFamily="-108" charset="0"/>
                      </a:rPr>
                      <a:t> </a:t>
                    </a:r>
                    <a:r>
                      <a:rPr lang="en-US" altLang="en-US" sz="2000" b="1" dirty="0" smtClean="0">
                        <a:solidFill>
                          <a:srgbClr val="FFFF00"/>
                        </a:solidFill>
                        <a:latin typeface="+mj-lt"/>
                        <a:sym typeface="Gill Sans" pitchFamily="-108" charset="0"/>
                      </a:rPr>
                      <a:t>Fission </a:t>
                    </a:r>
                    <a:r>
                      <a:rPr lang="en-US" altLang="en-US" sz="2000" b="1" dirty="0">
                        <a:solidFill>
                          <a:srgbClr val="FFFF00"/>
                        </a:solidFill>
                        <a:latin typeface="+mj-lt"/>
                        <a:sym typeface="Gill Sans" pitchFamily="-108" charset="0"/>
                      </a:rPr>
                      <a:t>Target Container</a:t>
                    </a:r>
                  </a:p>
                </p:txBody>
              </p:sp>
              <p:sp>
                <p:nvSpPr>
                  <p:cNvPr id="243735" name="Line 27"/>
                  <p:cNvSpPr>
                    <a:spLocks noChangeShapeType="1"/>
                  </p:cNvSpPr>
                  <p:nvPr/>
                </p:nvSpPr>
                <p:spPr bwMode="auto">
                  <a:xfrm rot="10800000" flipH="1">
                    <a:off x="0" y="312"/>
                    <a:ext cx="1368"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9" name="Group 28"/>
                <p:cNvGrpSpPr>
                  <a:grpSpLocks/>
                </p:cNvGrpSpPr>
                <p:nvPr/>
              </p:nvGrpSpPr>
              <p:grpSpPr bwMode="auto">
                <a:xfrm>
                  <a:off x="3901157" y="5268516"/>
                  <a:ext cx="4121051" cy="330398"/>
                  <a:chOff x="0" y="0"/>
                  <a:chExt cx="3691" cy="296"/>
                </a:xfrm>
              </p:grpSpPr>
              <p:sp>
                <p:nvSpPr>
                  <p:cNvPr id="243732" name="Rectangle 29"/>
                  <p:cNvSpPr>
                    <a:spLocks/>
                  </p:cNvSpPr>
                  <p:nvPr/>
                </p:nvSpPr>
                <p:spPr bwMode="auto">
                  <a:xfrm>
                    <a:off x="1387" y="0"/>
                    <a:ext cx="230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2000" b="1" dirty="0" smtClean="0">
                        <a:solidFill>
                          <a:srgbClr val="FFFF00"/>
                        </a:solidFill>
                        <a:latin typeface="Gill Sans" pitchFamily="-108" charset="0"/>
                        <a:sym typeface="Gill Sans" pitchFamily="-108" charset="0"/>
                      </a:rPr>
                      <a:t> </a:t>
                    </a:r>
                    <a:r>
                      <a:rPr lang="en-US" altLang="en-US" sz="2000" b="1" dirty="0" smtClean="0">
                        <a:solidFill>
                          <a:srgbClr val="FFFF00"/>
                        </a:solidFill>
                        <a:latin typeface="+mn-lt"/>
                        <a:sym typeface="Gill Sans" pitchFamily="-108" charset="0"/>
                      </a:rPr>
                      <a:t>Neutron </a:t>
                    </a:r>
                    <a:r>
                      <a:rPr lang="en-US" altLang="en-US" sz="2000" b="1" dirty="0">
                        <a:solidFill>
                          <a:srgbClr val="FFFF00"/>
                        </a:solidFill>
                        <a:latin typeface="+mn-lt"/>
                        <a:sym typeface="Gill Sans" pitchFamily="-108" charset="0"/>
                      </a:rPr>
                      <a:t>Reflector</a:t>
                    </a:r>
                  </a:p>
                </p:txBody>
              </p:sp>
              <p:sp>
                <p:nvSpPr>
                  <p:cNvPr id="243733" name="Line 30"/>
                  <p:cNvSpPr>
                    <a:spLocks noChangeShapeType="1"/>
                  </p:cNvSpPr>
                  <p:nvPr/>
                </p:nvSpPr>
                <p:spPr bwMode="auto">
                  <a:xfrm rot="10800000" flipH="1">
                    <a:off x="0" y="150"/>
                    <a:ext cx="1368"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grpSp>
          </p:grpSp>
          <p:grpSp>
            <p:nvGrpSpPr>
              <p:cNvPr id="243728" name="Group 31"/>
              <p:cNvGrpSpPr>
                <a:grpSpLocks/>
              </p:cNvGrpSpPr>
              <p:nvPr/>
            </p:nvGrpSpPr>
            <p:grpSpPr bwMode="auto">
              <a:xfrm>
                <a:off x="330399" y="973336"/>
                <a:ext cx="4902398" cy="5786438"/>
                <a:chOff x="0" y="0"/>
                <a:chExt cx="4392" cy="5184"/>
              </a:xfrm>
            </p:grpSpPr>
            <p:sp>
              <p:nvSpPr>
                <p:cNvPr id="243729" name="Oval 32"/>
                <p:cNvSpPr>
                  <a:spLocks/>
                </p:cNvSpPr>
                <p:nvPr/>
              </p:nvSpPr>
              <p:spPr bwMode="auto">
                <a:xfrm>
                  <a:off x="0" y="4608"/>
                  <a:ext cx="344" cy="576"/>
                </a:xfrm>
                <a:prstGeom prst="ellipse">
                  <a:avLst/>
                </a:prstGeom>
                <a:noFill/>
                <a:ln w="38100">
                  <a:solidFill>
                    <a:srgbClr val="FF090B"/>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endParaRPr lang="en-US" altLang="en-US"/>
                </a:p>
              </p:txBody>
            </p:sp>
            <p:sp>
              <p:nvSpPr>
                <p:cNvPr id="243730" name="AutoShape 33"/>
                <p:cNvSpPr>
                  <a:spLocks/>
                </p:cNvSpPr>
                <p:nvPr/>
              </p:nvSpPr>
              <p:spPr bwMode="auto">
                <a:xfrm>
                  <a:off x="1056" y="0"/>
                  <a:ext cx="3336" cy="5008"/>
                </a:xfrm>
                <a:prstGeom prst="roundRect">
                  <a:avLst>
                    <a:gd name="adj" fmla="val 3593"/>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endParaRPr lang="en-US" altLang="en-US"/>
                </a:p>
              </p:txBody>
            </p:sp>
            <p:sp>
              <p:nvSpPr>
                <p:cNvPr id="243731" name="Line 34"/>
                <p:cNvSpPr>
                  <a:spLocks noChangeShapeType="1"/>
                </p:cNvSpPr>
                <p:nvPr/>
              </p:nvSpPr>
              <p:spPr bwMode="auto">
                <a:xfrm flipH="1">
                  <a:off x="296" y="2562"/>
                  <a:ext cx="762" cy="2126"/>
                </a:xfrm>
                <a:prstGeom prst="line">
                  <a:avLst/>
                </a:prstGeom>
                <a:noFill/>
                <a:ln w="381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grpSp>
      <p:sp>
        <p:nvSpPr>
          <p:cNvPr id="10" name="Title 9"/>
          <p:cNvSpPr>
            <a:spLocks noGrp="1"/>
          </p:cNvSpPr>
          <p:nvPr>
            <p:ph type="title"/>
          </p:nvPr>
        </p:nvSpPr>
        <p:spPr/>
        <p:txBody>
          <a:bodyPr/>
          <a:lstStyle/>
          <a:p>
            <a:r>
              <a:rPr lang="pt-PT" dirty="0" smtClean="0"/>
              <a:t>EURISOL</a:t>
            </a:r>
            <a:br>
              <a:rPr lang="pt-PT" dirty="0" smtClean="0"/>
            </a:br>
            <a:r>
              <a:rPr lang="pt-PT" dirty="0" smtClean="0"/>
              <a:t>Extraction tube</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 y="1777008"/>
            <a:ext cx="258068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986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098" y="1937742"/>
            <a:ext cx="4138910" cy="3902273"/>
          </a:xfrm>
          <a:prstGeom prst="rect">
            <a:avLst/>
          </a:prstGeom>
          <a:solidFill>
            <a:schemeClr val="bg1"/>
          </a:solidFill>
          <a:ln>
            <a:noFill/>
          </a:ln>
        </p:spPr>
      </p:pic>
      <p:grpSp>
        <p:nvGrpSpPr>
          <p:cNvPr id="2" name="Group 7"/>
          <p:cNvGrpSpPr>
            <a:grpSpLocks/>
          </p:cNvGrpSpPr>
          <p:nvPr/>
        </p:nvGrpSpPr>
        <p:grpSpPr bwMode="auto">
          <a:xfrm>
            <a:off x="2918893" y="6246317"/>
            <a:ext cx="2582912" cy="276821"/>
            <a:chOff x="0" y="20"/>
            <a:chExt cx="2314" cy="248"/>
          </a:xfrm>
        </p:grpSpPr>
        <p:sp>
          <p:nvSpPr>
            <p:cNvPr id="249865" name="Line 8"/>
            <p:cNvSpPr>
              <a:spLocks noChangeShapeType="1"/>
            </p:cNvSpPr>
            <p:nvPr/>
          </p:nvSpPr>
          <p:spPr bwMode="auto">
            <a:xfrm rot="10800000">
              <a:off x="0" y="141"/>
              <a:ext cx="893" cy="0"/>
            </a:xfrm>
            <a:prstGeom prst="line">
              <a:avLst/>
            </a:prstGeom>
            <a:noFill/>
            <a:ln w="25400">
              <a:solidFill>
                <a:srgbClr val="0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49866" name="Rectangle 9"/>
            <p:cNvSpPr>
              <a:spLocks/>
            </p:cNvSpPr>
            <p:nvPr/>
          </p:nvSpPr>
          <p:spPr bwMode="auto">
            <a:xfrm>
              <a:off x="947" y="20"/>
              <a:ext cx="136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1800" dirty="0">
                  <a:solidFill>
                    <a:srgbClr val="FFFF00"/>
                  </a:solidFill>
                  <a:latin typeface="+mj-lt"/>
                  <a:sym typeface="Gill Sans" pitchFamily="-108" charset="0"/>
                </a:rPr>
                <a:t>Cooling Water</a:t>
              </a:r>
            </a:p>
          </p:txBody>
        </p:sp>
      </p:grpSp>
      <p:sp>
        <p:nvSpPr>
          <p:cNvPr id="3" name="Title 2"/>
          <p:cNvSpPr>
            <a:spLocks noGrp="1"/>
          </p:cNvSpPr>
          <p:nvPr>
            <p:ph type="title"/>
          </p:nvPr>
        </p:nvSpPr>
        <p:spPr/>
        <p:txBody>
          <a:bodyPr/>
          <a:lstStyle/>
          <a:p>
            <a:r>
              <a:rPr lang="pt-PT" dirty="0" smtClean="0"/>
              <a:t>Activities in the Cooling Water</a:t>
            </a:r>
            <a:br>
              <a:rPr lang="pt-PT" dirty="0" smtClean="0"/>
            </a:br>
            <a:r>
              <a:rPr lang="pt-PT" dirty="0" smtClean="0"/>
              <a:t>Time evolution</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10"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 y="1777008"/>
            <a:ext cx="258068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6"/>
          <p:cNvGrpSpPr>
            <a:grpSpLocks/>
          </p:cNvGrpSpPr>
          <p:nvPr/>
        </p:nvGrpSpPr>
        <p:grpSpPr bwMode="auto">
          <a:xfrm>
            <a:off x="2016994" y="6112372"/>
            <a:ext cx="2910092" cy="276821"/>
            <a:chOff x="0" y="20"/>
            <a:chExt cx="2606" cy="248"/>
          </a:xfrm>
        </p:grpSpPr>
        <p:sp>
          <p:nvSpPr>
            <p:cNvPr id="251913" name="Line 7"/>
            <p:cNvSpPr>
              <a:spLocks noChangeShapeType="1"/>
            </p:cNvSpPr>
            <p:nvPr/>
          </p:nvSpPr>
          <p:spPr bwMode="auto">
            <a:xfrm rot="10800000">
              <a:off x="0" y="141"/>
              <a:ext cx="1112" cy="2"/>
            </a:xfrm>
            <a:prstGeom prst="line">
              <a:avLst/>
            </a:prstGeom>
            <a:noFill/>
            <a:ln w="25400">
              <a:solidFill>
                <a:srgbClr val="0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51914" name="Rectangle 8"/>
            <p:cNvSpPr>
              <a:spLocks/>
            </p:cNvSpPr>
            <p:nvPr/>
          </p:nvSpPr>
          <p:spPr bwMode="auto">
            <a:xfrm>
              <a:off x="1221" y="20"/>
              <a:ext cx="138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itchFamily="-108" charset="0"/>
                  <a:ea typeface="ヒラギノ角ゴ ProN W3" pitchFamily="-108" charset="-128"/>
                  <a:sym typeface="Gill Sans Light" pitchFamily="-108" charset="0"/>
                </a:defRPr>
              </a:lvl1pPr>
              <a:lvl2pPr marL="37931725" indent="-37474525" eaLnBrk="0" hangingPunct="0">
                <a:defRPr sz="4200">
                  <a:solidFill>
                    <a:srgbClr val="414141"/>
                  </a:solidFill>
                  <a:latin typeface="Gill Sans Light" pitchFamily="-108" charset="0"/>
                  <a:ea typeface="ヒラギノ角ゴ ProN W3" pitchFamily="-108" charset="-128"/>
                  <a:sym typeface="Gill Sans Light" pitchFamily="-108" charset="0"/>
                </a:defRPr>
              </a:lvl2pPr>
              <a:lvl3pPr eaLnBrk="0" hangingPunct="0">
                <a:defRPr sz="4200">
                  <a:solidFill>
                    <a:srgbClr val="414141"/>
                  </a:solidFill>
                  <a:latin typeface="Gill Sans Light" pitchFamily="-108" charset="0"/>
                  <a:ea typeface="ヒラギノ角ゴ ProN W3" pitchFamily="-108" charset="-128"/>
                  <a:sym typeface="Gill Sans Light" pitchFamily="-108" charset="0"/>
                </a:defRPr>
              </a:lvl3pPr>
              <a:lvl4pPr eaLnBrk="0" hangingPunct="0">
                <a:defRPr sz="4200">
                  <a:solidFill>
                    <a:srgbClr val="414141"/>
                  </a:solidFill>
                  <a:latin typeface="Gill Sans Light" pitchFamily="-108" charset="0"/>
                  <a:ea typeface="ヒラギノ角ゴ ProN W3" pitchFamily="-108" charset="-128"/>
                  <a:sym typeface="Gill Sans Light" pitchFamily="-108" charset="0"/>
                </a:defRPr>
              </a:lvl4pPr>
              <a:lvl5pPr eaLnBrk="0" hangingPunct="0">
                <a:defRPr sz="4200">
                  <a:solidFill>
                    <a:srgbClr val="414141"/>
                  </a:solidFill>
                  <a:latin typeface="Gill Sans Light" pitchFamily="-108" charset="0"/>
                  <a:ea typeface="ヒラギノ角ゴ ProN W3" pitchFamily="-108" charset="-128"/>
                  <a:sym typeface="Gill Sans Light" pitchFamily="-108" charset="0"/>
                </a:defRPr>
              </a:lvl5pPr>
              <a:lvl6pPr marL="4572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6pPr>
              <a:lvl7pPr marL="9144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7pPr>
              <a:lvl8pPr marL="13716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8pPr>
              <a:lvl9pPr marL="1828800" eaLnBrk="0" fontAlgn="base" hangingPunct="0">
                <a:spcBef>
                  <a:spcPct val="0"/>
                </a:spcBef>
                <a:spcAft>
                  <a:spcPct val="0"/>
                </a:spcAft>
                <a:defRPr sz="4200">
                  <a:solidFill>
                    <a:srgbClr val="414141"/>
                  </a:solidFill>
                  <a:latin typeface="Gill Sans Light" pitchFamily="-108" charset="0"/>
                  <a:ea typeface="ヒラギノ角ゴ ProN W3" pitchFamily="-108" charset="-128"/>
                  <a:sym typeface="Gill Sans Light" pitchFamily="-108" charset="0"/>
                </a:defRPr>
              </a:lvl9pPr>
            </a:lstStyle>
            <a:p>
              <a:pPr eaLnBrk="1" hangingPunct="1"/>
              <a:r>
                <a:rPr lang="en-US" altLang="en-US" sz="1800" dirty="0">
                  <a:solidFill>
                    <a:srgbClr val="FFFF00"/>
                  </a:solidFill>
                  <a:latin typeface="+mn-lt"/>
                  <a:sym typeface="Gill Sans" pitchFamily="-108" charset="0"/>
                </a:rPr>
                <a:t>Fission Target</a:t>
              </a:r>
            </a:p>
          </p:txBody>
        </p:sp>
      </p:grpSp>
      <p:pic>
        <p:nvPicPr>
          <p:cNvPr id="2519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939" y="2330648"/>
            <a:ext cx="5776391" cy="2928938"/>
          </a:xfrm>
          <a:prstGeom prst="rect">
            <a:avLst/>
          </a:prstGeom>
          <a:solidFill>
            <a:schemeClr val="bg1"/>
          </a:solidFill>
          <a:ln>
            <a:noFill/>
          </a:ln>
        </p:spPr>
      </p:pic>
      <p:sp>
        <p:nvSpPr>
          <p:cNvPr id="3" name="Title 2"/>
          <p:cNvSpPr>
            <a:spLocks noGrp="1"/>
          </p:cNvSpPr>
          <p:nvPr>
            <p:ph type="title"/>
          </p:nvPr>
        </p:nvSpPr>
        <p:spPr/>
        <p:txBody>
          <a:bodyPr/>
          <a:lstStyle/>
          <a:p>
            <a:r>
              <a:rPr lang="pt-PT" dirty="0" smtClean="0"/>
              <a:t>Activities in the fission targets</a:t>
            </a:r>
            <a:br>
              <a:rPr lang="pt-PT" dirty="0" smtClean="0"/>
            </a:br>
            <a:r>
              <a:rPr lang="pt-PT" dirty="0" smtClean="0"/>
              <a:t>Time evolution</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72816"/>
            <a:ext cx="7772400" cy="2232247"/>
          </a:xfrm>
        </p:spPr>
        <p:txBody>
          <a:bodyPr/>
          <a:lstStyle/>
          <a:p>
            <a:r>
              <a:rPr lang="en-US" dirty="0" smtClean="0"/>
              <a:t>EURISOL</a:t>
            </a:r>
            <a:br>
              <a:rPr lang="en-US" dirty="0" smtClean="0"/>
            </a:br>
            <a:r>
              <a:rPr lang="en-US" dirty="0" smtClean="0"/>
              <a:t/>
            </a:r>
            <a:br>
              <a:rPr lang="en-US" dirty="0" smtClean="0"/>
            </a:br>
            <a:r>
              <a:rPr lang="en-US" sz="2600" dirty="0" smtClean="0"/>
              <a:t>The next generation facility for the generation of Radioactive Ion Beams (RIBs)</a:t>
            </a:r>
            <a:br>
              <a:rPr lang="en-US" sz="2600" dirty="0" smtClean="0"/>
            </a:br>
            <a:r>
              <a:rPr lang="en-US" sz="2600" dirty="0" smtClean="0"/>
              <a:t>using the ISOL (Isotope Separation </a:t>
            </a:r>
            <a:r>
              <a:rPr lang="en-US" sz="2600" dirty="0" err="1" smtClean="0"/>
              <a:t>OnLine</a:t>
            </a:r>
            <a:r>
              <a:rPr lang="en-US" sz="2600" dirty="0" smtClean="0"/>
              <a:t>)</a:t>
            </a:r>
            <a:endParaRPr lang="en-US" sz="2600" dirty="0"/>
          </a:p>
        </p:txBody>
      </p:sp>
      <p:sp>
        <p:nvSpPr>
          <p:cNvPr id="5" name="Subtitle 4"/>
          <p:cNvSpPr>
            <a:spLocks noGrp="1"/>
          </p:cNvSpPr>
          <p:nvPr>
            <p:ph type="subTitle" idx="1"/>
          </p:nvPr>
        </p:nvSpPr>
        <p:spPr>
          <a:xfrm>
            <a:off x="1371600" y="4556720"/>
            <a:ext cx="6400800" cy="1752600"/>
          </a:xfrm>
        </p:spPr>
        <p:txBody>
          <a:bodyPr/>
          <a:lstStyle/>
          <a:p>
            <a:endParaRPr lang="en-US" dirty="0" smtClean="0"/>
          </a:p>
          <a:p>
            <a:endParaRPr lang="en-US" dirty="0"/>
          </a:p>
          <a:p>
            <a:r>
              <a:rPr lang="en-US" dirty="0" smtClean="0"/>
              <a:t>A summary of the main results achieved for the target unit </a:t>
            </a:r>
            <a:endParaRPr lang="en-US" dirty="0"/>
          </a:p>
        </p:txBody>
      </p:sp>
    </p:spTree>
    <p:extLst>
      <p:ext uri="{BB962C8B-B14F-4D97-AF65-F5344CB8AC3E}">
        <p14:creationId xmlns:p14="http://schemas.microsoft.com/office/powerpoint/2010/main" val="2028392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EURISOL</a:t>
            </a:r>
            <a:br>
              <a:rPr lang="en-US" dirty="0" smtClean="0"/>
            </a:br>
            <a:r>
              <a:rPr lang="en-US" dirty="0" smtClean="0"/>
              <a:t>Objectives, applications</a:t>
            </a:r>
            <a:endParaRPr lang="en-US" dirty="0"/>
          </a:p>
        </p:txBody>
      </p:sp>
      <p:sp>
        <p:nvSpPr>
          <p:cNvPr id="3" name="Content Placeholder 2"/>
          <p:cNvSpPr>
            <a:spLocks noGrp="1"/>
          </p:cNvSpPr>
          <p:nvPr>
            <p:ph idx="1"/>
          </p:nvPr>
        </p:nvSpPr>
        <p:spPr/>
        <p:txBody>
          <a:bodyPr/>
          <a:lstStyle/>
          <a:p>
            <a:r>
              <a:rPr lang="en-US" dirty="0"/>
              <a:t>Objectives of the EURISOL project</a:t>
            </a:r>
            <a:r>
              <a:rPr lang="en-US" dirty="0" smtClean="0"/>
              <a:t>:</a:t>
            </a:r>
            <a:endParaRPr lang="en-US" dirty="0"/>
          </a:p>
          <a:p>
            <a:pPr lvl="1"/>
            <a:r>
              <a:rPr lang="en-US" dirty="0" smtClean="0"/>
              <a:t>To undertake scientific</a:t>
            </a:r>
            <a:r>
              <a:rPr lang="en-US" dirty="0"/>
              <a:t>, technological and engineering studies and design </a:t>
            </a:r>
            <a:r>
              <a:rPr lang="en-US" dirty="0" smtClean="0"/>
              <a:t>of the </a:t>
            </a:r>
            <a:r>
              <a:rPr lang="en-US" dirty="0"/>
              <a:t>“next-generation” </a:t>
            </a:r>
            <a:r>
              <a:rPr lang="en-US" dirty="0" smtClean="0"/>
              <a:t>European ISOL </a:t>
            </a:r>
            <a:r>
              <a:rPr lang="en-US" dirty="0"/>
              <a:t>RIB </a:t>
            </a:r>
            <a:r>
              <a:rPr lang="en-US" dirty="0" smtClean="0"/>
              <a:t>facility</a:t>
            </a:r>
          </a:p>
          <a:p>
            <a:pPr lvl="1"/>
            <a:r>
              <a:rPr lang="en-US" dirty="0" smtClean="0"/>
              <a:t>To produce </a:t>
            </a:r>
            <a:r>
              <a:rPr lang="en-US" dirty="0"/>
              <a:t>RIBs with intensities 2 to 3 orders of </a:t>
            </a:r>
            <a:r>
              <a:rPr lang="en-US" dirty="0" smtClean="0"/>
              <a:t>magnitude higher </a:t>
            </a:r>
            <a:r>
              <a:rPr lang="en-US" dirty="0"/>
              <a:t>than those obtained at current I</a:t>
            </a:r>
            <a:r>
              <a:rPr lang="en-US" dirty="0" smtClean="0"/>
              <a:t>SOL </a:t>
            </a:r>
            <a:r>
              <a:rPr lang="en-US" dirty="0"/>
              <a:t>facilities or </a:t>
            </a:r>
            <a:r>
              <a:rPr lang="en-US" dirty="0" smtClean="0"/>
              <a:t>those under </a:t>
            </a:r>
            <a:r>
              <a:rPr lang="en-US" dirty="0"/>
              <a:t>construction (HIE-ISOLDE, SPES, </a:t>
            </a:r>
            <a:r>
              <a:rPr lang="en-US" dirty="0" smtClean="0"/>
              <a:t>SPIRAL2, etc.)</a:t>
            </a:r>
          </a:p>
          <a:p>
            <a:pPr marL="457200" lvl="1" indent="0">
              <a:buNone/>
            </a:pPr>
            <a:endParaRPr lang="en-US" dirty="0"/>
          </a:p>
          <a:p>
            <a:r>
              <a:rPr lang="en-US" dirty="0" smtClean="0"/>
              <a:t> Production of RIBs for basic research and applications:</a:t>
            </a:r>
            <a:endParaRPr lang="en-US" dirty="0"/>
          </a:p>
          <a:p>
            <a:pPr lvl="1"/>
            <a:r>
              <a:rPr lang="en-US" dirty="0" smtClean="0"/>
              <a:t>Nuclear </a:t>
            </a:r>
            <a:r>
              <a:rPr lang="en-US" dirty="0"/>
              <a:t>Structure, Nuclear Astrophysics, </a:t>
            </a:r>
            <a:r>
              <a:rPr lang="en-US" dirty="0" smtClean="0"/>
              <a:t>Fundamental Interactions</a:t>
            </a:r>
            <a:r>
              <a:rPr lang="en-US" dirty="0"/>
              <a:t>, Solid State Physics, </a:t>
            </a:r>
            <a:r>
              <a:rPr lang="en-US" dirty="0" smtClean="0"/>
              <a:t>Material properties, Medicine, Life Sciences, etc.</a:t>
            </a:r>
            <a:endParaRPr lang="en-US" dirty="0"/>
          </a:p>
          <a:p>
            <a:endParaRPr lang="en-US" dirty="0"/>
          </a:p>
          <a:p>
            <a:r>
              <a:rPr lang="en-US" dirty="0" smtClean="0"/>
              <a:t>EURISOL Design Study </a:t>
            </a:r>
            <a:r>
              <a:rPr lang="en-US" dirty="0"/>
              <a:t>(2005-2009) - Funded by the </a:t>
            </a:r>
            <a:r>
              <a:rPr lang="en-US" dirty="0" smtClean="0"/>
              <a:t>European Union</a:t>
            </a:r>
          </a:p>
          <a:p>
            <a:pPr lvl="1"/>
            <a:r>
              <a:rPr lang="en-US" dirty="0" smtClean="0"/>
              <a:t>20 </a:t>
            </a:r>
            <a:r>
              <a:rPr lang="en-US" dirty="0"/>
              <a:t>participant institutions, with 21 additional collaborators</a:t>
            </a:r>
          </a:p>
        </p:txBody>
      </p:sp>
    </p:spTree>
    <p:extLst>
      <p:ext uri="{BB962C8B-B14F-4D97-AF65-F5344CB8AC3E}">
        <p14:creationId xmlns:p14="http://schemas.microsoft.com/office/powerpoint/2010/main" val="385902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pt-PT" altLang="en-US" dirty="0" err="1" smtClean="0"/>
              <a:t>The</a:t>
            </a:r>
            <a:r>
              <a:rPr lang="pt-PT" altLang="en-US" dirty="0" smtClean="0"/>
              <a:t> EURISOL </a:t>
            </a:r>
            <a:r>
              <a:rPr lang="pt-PT" altLang="en-US" dirty="0" err="1" smtClean="0"/>
              <a:t>facility</a:t>
            </a:r>
            <a:endParaRPr lang="pt-PT" altLang="en-US" dirty="0" smtClean="0"/>
          </a:p>
        </p:txBody>
      </p:sp>
      <p:grpSp>
        <p:nvGrpSpPr>
          <p:cNvPr id="9219" name="Group 15"/>
          <p:cNvGrpSpPr>
            <a:grpSpLocks noChangeAspect="1"/>
          </p:cNvGrpSpPr>
          <p:nvPr/>
        </p:nvGrpSpPr>
        <p:grpSpPr bwMode="auto">
          <a:xfrm>
            <a:off x="919163" y="1411289"/>
            <a:ext cx="7304087" cy="5167682"/>
            <a:chOff x="919163" y="1218300"/>
            <a:chExt cx="7304087" cy="5439146"/>
          </a:xfrm>
        </p:grpSpPr>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t="6752" b="6700"/>
            <a:stretch>
              <a:fillRect/>
            </a:stretch>
          </p:blipFill>
          <p:spPr bwMode="auto">
            <a:xfrm>
              <a:off x="919163" y="2082800"/>
              <a:ext cx="7304087"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9221" name="Group 5"/>
            <p:cNvGrpSpPr>
              <a:grpSpLocks/>
            </p:cNvGrpSpPr>
            <p:nvPr/>
          </p:nvGrpSpPr>
          <p:grpSpPr bwMode="auto">
            <a:xfrm>
              <a:off x="1209492" y="1329786"/>
              <a:ext cx="5032558" cy="1413413"/>
              <a:chOff x="390" y="-31"/>
              <a:chExt cx="4508" cy="1335"/>
            </a:xfrm>
          </p:grpSpPr>
          <p:sp>
            <p:nvSpPr>
              <p:cNvPr id="9231" name="AutoShape 6"/>
              <p:cNvSpPr>
                <a:spLocks/>
              </p:cNvSpPr>
              <p:nvPr/>
            </p:nvSpPr>
            <p:spPr bwMode="auto">
              <a:xfrm>
                <a:off x="810" y="848"/>
                <a:ext cx="4088" cy="456"/>
              </a:xfrm>
              <a:custGeom>
                <a:avLst/>
                <a:gdLst>
                  <a:gd name="T0" fmla="*/ 0 w 21600"/>
                  <a:gd name="T1" fmla="*/ 0 h 12960"/>
                  <a:gd name="T2" fmla="*/ 21600 w 21600"/>
                  <a:gd name="T3" fmla="*/ 12960 h 12960"/>
                </a:gdLst>
                <a:ahLst/>
                <a:cxnLst/>
                <a:rect l="T0" t="T1" r="T2" b="T3"/>
                <a:pathLst>
                  <a:path w="21600" h="12960">
                    <a:moveTo>
                      <a:pt x="3128" y="-8640"/>
                    </a:moveTo>
                    <a:lnTo>
                      <a:pt x="2676" y="0"/>
                    </a:lnTo>
                    <a:lnTo>
                      <a:pt x="845" y="0"/>
                    </a:lnTo>
                    <a:cubicBezTo>
                      <a:pt x="378" y="0"/>
                      <a:pt x="0" y="2036"/>
                      <a:pt x="0" y="4547"/>
                    </a:cubicBezTo>
                    <a:lnTo>
                      <a:pt x="0" y="8413"/>
                    </a:lnTo>
                    <a:cubicBezTo>
                      <a:pt x="0" y="10924"/>
                      <a:pt x="378" y="12960"/>
                      <a:pt x="845" y="12960"/>
                    </a:cubicBezTo>
                    <a:lnTo>
                      <a:pt x="20755" y="12960"/>
                    </a:lnTo>
                    <a:cubicBezTo>
                      <a:pt x="21222" y="12960"/>
                      <a:pt x="21600" y="10924"/>
                      <a:pt x="21600" y="8413"/>
                    </a:cubicBezTo>
                    <a:lnTo>
                      <a:pt x="21600" y="4547"/>
                    </a:lnTo>
                    <a:cubicBezTo>
                      <a:pt x="21600" y="2036"/>
                      <a:pt x="21222" y="0"/>
                      <a:pt x="20755" y="0"/>
                    </a:cubicBezTo>
                    <a:lnTo>
                      <a:pt x="3580" y="0"/>
                    </a:lnTo>
                    <a:lnTo>
                      <a:pt x="3128" y="-8640"/>
                    </a:lnTo>
                    <a:close/>
                    <a:moveTo>
                      <a:pt x="3128" y="-8640"/>
                    </a:moveTo>
                  </a:path>
                </a:pathLst>
              </a:cu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32" name="Rectangle 7"/>
              <p:cNvSpPr>
                <a:spLocks/>
              </p:cNvSpPr>
              <p:nvPr/>
            </p:nvSpPr>
            <p:spPr bwMode="auto">
              <a:xfrm>
                <a:off x="390" y="-31"/>
                <a:ext cx="245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700" b="1" dirty="0">
                    <a:solidFill>
                      <a:srgbClr val="FF0000"/>
                    </a:solidFill>
                    <a:latin typeface="+mn-lt"/>
                    <a:sym typeface="Gill Sans"/>
                  </a:rPr>
                  <a:t>4 MW Proton Accelerator</a:t>
                </a:r>
              </a:p>
              <a:p>
                <a:pPr algn="ctr" eaLnBrk="1" hangingPunct="1"/>
                <a:r>
                  <a:rPr lang="en-US" altLang="en-US" sz="1700" b="1" dirty="0">
                    <a:solidFill>
                      <a:srgbClr val="FF0000"/>
                    </a:solidFill>
                    <a:latin typeface="+mn-lt"/>
                    <a:sym typeface="Gill Sans"/>
                  </a:rPr>
                  <a:t>(1GeV, up to 4mA)</a:t>
                </a:r>
              </a:p>
            </p:txBody>
          </p:sp>
        </p:grpSp>
        <p:grpSp>
          <p:nvGrpSpPr>
            <p:cNvPr id="9222" name="Group 14"/>
            <p:cNvGrpSpPr>
              <a:grpSpLocks/>
            </p:cNvGrpSpPr>
            <p:nvPr/>
          </p:nvGrpSpPr>
          <p:grpSpPr bwMode="auto">
            <a:xfrm>
              <a:off x="5292080" y="1218300"/>
              <a:ext cx="2931169" cy="2067825"/>
              <a:chOff x="5292080" y="1218300"/>
              <a:chExt cx="2931169" cy="2067825"/>
            </a:xfrm>
          </p:grpSpPr>
          <p:sp>
            <p:nvSpPr>
              <p:cNvPr id="9229" name="AutoShape 9"/>
              <p:cNvSpPr>
                <a:spLocks/>
              </p:cNvSpPr>
              <p:nvPr/>
            </p:nvSpPr>
            <p:spPr bwMode="auto">
              <a:xfrm>
                <a:off x="6311900" y="2238375"/>
                <a:ext cx="715963" cy="1047750"/>
              </a:xfrm>
              <a:custGeom>
                <a:avLst/>
                <a:gdLst>
                  <a:gd name="T0" fmla="*/ 0 w 21600"/>
                  <a:gd name="T1" fmla="*/ 0 h 16568"/>
                  <a:gd name="T2" fmla="*/ 21600 w 21600"/>
                  <a:gd name="T3" fmla="*/ 16568 h 16568"/>
                </a:gdLst>
                <a:ahLst/>
                <a:cxnLst/>
                <a:rect l="T0" t="T1" r="T2" b="T3"/>
                <a:pathLst>
                  <a:path w="21600" h="16568">
                    <a:moveTo>
                      <a:pt x="12420" y="-5032"/>
                    </a:moveTo>
                    <a:lnTo>
                      <a:pt x="9720" y="0"/>
                    </a:lnTo>
                    <a:lnTo>
                      <a:pt x="5400" y="0"/>
                    </a:lnTo>
                    <a:cubicBezTo>
                      <a:pt x="2418" y="0"/>
                      <a:pt x="0" y="1099"/>
                      <a:pt x="0" y="2454"/>
                    </a:cubicBezTo>
                    <a:lnTo>
                      <a:pt x="0" y="14113"/>
                    </a:lnTo>
                    <a:cubicBezTo>
                      <a:pt x="0" y="15469"/>
                      <a:pt x="2418" y="16568"/>
                      <a:pt x="5400" y="16568"/>
                    </a:cubicBezTo>
                    <a:lnTo>
                      <a:pt x="16200" y="16568"/>
                    </a:lnTo>
                    <a:cubicBezTo>
                      <a:pt x="19182" y="16568"/>
                      <a:pt x="21600" y="15469"/>
                      <a:pt x="21600" y="14113"/>
                    </a:cubicBezTo>
                    <a:lnTo>
                      <a:pt x="21600" y="2454"/>
                    </a:lnTo>
                    <a:cubicBezTo>
                      <a:pt x="21600" y="1099"/>
                      <a:pt x="19182" y="0"/>
                      <a:pt x="16200" y="0"/>
                    </a:cubicBezTo>
                    <a:lnTo>
                      <a:pt x="15120" y="0"/>
                    </a:lnTo>
                    <a:lnTo>
                      <a:pt x="12420" y="-5032"/>
                    </a:lnTo>
                    <a:close/>
                    <a:moveTo>
                      <a:pt x="12420" y="-5032"/>
                    </a:moveTo>
                  </a:path>
                </a:pathLst>
              </a:cu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30" name="Rectangle 10"/>
              <p:cNvSpPr>
                <a:spLocks/>
              </p:cNvSpPr>
              <p:nvPr/>
            </p:nvSpPr>
            <p:spPr bwMode="auto">
              <a:xfrm>
                <a:off x="5292080" y="1218300"/>
                <a:ext cx="2931169" cy="7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700" b="1" dirty="0">
                    <a:solidFill>
                      <a:srgbClr val="FFFF00"/>
                    </a:solidFill>
                    <a:latin typeface="+mn-lt"/>
                    <a:sym typeface="Gill Sans"/>
                  </a:rPr>
                  <a:t>Multi MW Target Station </a:t>
                </a:r>
                <a:r>
                  <a:rPr lang="en-US" altLang="en-US" sz="1400" b="1" dirty="0">
                    <a:solidFill>
                      <a:srgbClr val="FFFF00"/>
                    </a:solidFill>
                    <a:latin typeface="+mn-lt"/>
                    <a:sym typeface="Gill Sans"/>
                  </a:rPr>
                  <a:t>(Liquid Mercury target</a:t>
                </a:r>
              </a:p>
              <a:p>
                <a:pPr algn="ctr" eaLnBrk="1" hangingPunct="1"/>
                <a:r>
                  <a:rPr lang="en-US" altLang="en-US" sz="1400" b="1" dirty="0">
                    <a:solidFill>
                      <a:srgbClr val="FFFF00"/>
                    </a:solidFill>
                    <a:latin typeface="+mn-lt"/>
                    <a:sym typeface="Gill Sans"/>
                  </a:rPr>
                  <a:t>Uranium fission </a:t>
                </a:r>
                <a:r>
                  <a:rPr lang="en-US" altLang="en-US" sz="1400" b="1" dirty="0" smtClean="0">
                    <a:solidFill>
                      <a:srgbClr val="FFFF00"/>
                    </a:solidFill>
                    <a:latin typeface="+mn-lt"/>
                    <a:sym typeface="Gill Sans"/>
                  </a:rPr>
                  <a:t>targets)</a:t>
                </a:r>
                <a:r>
                  <a:rPr lang="en-US" altLang="en-US" sz="1400" b="1" dirty="0" smtClean="0">
                    <a:solidFill>
                      <a:srgbClr val="0000FF"/>
                    </a:solidFill>
                    <a:latin typeface="+mn-lt"/>
                    <a:sym typeface="Gill Sans"/>
                  </a:rPr>
                  <a:t>)</a:t>
                </a:r>
                <a:endParaRPr lang="en-US" altLang="en-US" sz="1400" b="1" dirty="0">
                  <a:solidFill>
                    <a:srgbClr val="0000FF"/>
                  </a:solidFill>
                  <a:latin typeface="+mn-lt"/>
                  <a:sym typeface="Gill Sans"/>
                </a:endParaRPr>
              </a:p>
            </p:txBody>
          </p:sp>
        </p:grpSp>
        <p:grpSp>
          <p:nvGrpSpPr>
            <p:cNvPr id="9223" name="Group 11"/>
            <p:cNvGrpSpPr>
              <a:grpSpLocks/>
            </p:cNvGrpSpPr>
            <p:nvPr/>
          </p:nvGrpSpPr>
          <p:grpSpPr bwMode="auto">
            <a:xfrm>
              <a:off x="5616575" y="3344863"/>
              <a:ext cx="1884929" cy="3312583"/>
              <a:chOff x="0" y="0"/>
              <a:chExt cx="1688" cy="3130"/>
            </a:xfrm>
          </p:grpSpPr>
          <p:sp>
            <p:nvSpPr>
              <p:cNvPr id="9227" name="AutoShape 12"/>
              <p:cNvSpPr>
                <a:spLocks/>
              </p:cNvSpPr>
              <p:nvPr/>
            </p:nvSpPr>
            <p:spPr bwMode="auto">
              <a:xfrm>
                <a:off x="0" y="0"/>
                <a:ext cx="1568" cy="2032"/>
              </a:xfrm>
              <a:custGeom>
                <a:avLst/>
                <a:gdLst>
                  <a:gd name="T0" fmla="*/ 0 w 21600"/>
                  <a:gd name="T1" fmla="*/ 0 h 15949"/>
                  <a:gd name="T2" fmla="*/ 21600 w 21600"/>
                  <a:gd name="T3" fmla="*/ 15949 h 15949"/>
                </a:gdLst>
                <a:ahLst/>
                <a:cxnLst/>
                <a:rect l="T0" t="T1" r="T2" b="T3"/>
                <a:pathLst>
                  <a:path w="21600" h="15949">
                    <a:moveTo>
                      <a:pt x="2204" y="0"/>
                    </a:moveTo>
                    <a:cubicBezTo>
                      <a:pt x="987" y="0"/>
                      <a:pt x="0" y="562"/>
                      <a:pt x="0" y="1256"/>
                    </a:cubicBezTo>
                    <a:lnTo>
                      <a:pt x="0" y="14693"/>
                    </a:lnTo>
                    <a:cubicBezTo>
                      <a:pt x="0" y="15387"/>
                      <a:pt x="987" y="15949"/>
                      <a:pt x="2204" y="15949"/>
                    </a:cubicBezTo>
                    <a:lnTo>
                      <a:pt x="12673" y="15949"/>
                    </a:lnTo>
                    <a:lnTo>
                      <a:pt x="13776" y="21600"/>
                    </a:lnTo>
                    <a:lnTo>
                      <a:pt x="14878" y="15949"/>
                    </a:lnTo>
                    <a:lnTo>
                      <a:pt x="19396" y="15949"/>
                    </a:lnTo>
                    <a:cubicBezTo>
                      <a:pt x="20613" y="15949"/>
                      <a:pt x="21600" y="15387"/>
                      <a:pt x="21600" y="14693"/>
                    </a:cubicBezTo>
                    <a:lnTo>
                      <a:pt x="21600" y="1256"/>
                    </a:lnTo>
                    <a:cubicBezTo>
                      <a:pt x="21600" y="562"/>
                      <a:pt x="20613" y="0"/>
                      <a:pt x="19396" y="0"/>
                    </a:cubicBezTo>
                    <a:lnTo>
                      <a:pt x="2204" y="0"/>
                    </a:lnTo>
                    <a:close/>
                    <a:moveTo>
                      <a:pt x="2204" y="0"/>
                    </a:moveTo>
                  </a:path>
                </a:pathLst>
              </a:custGeom>
              <a:noFill/>
              <a:ln w="508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8" name="Rectangle 13"/>
              <p:cNvSpPr>
                <a:spLocks/>
              </p:cNvSpPr>
              <p:nvPr/>
            </p:nvSpPr>
            <p:spPr bwMode="auto">
              <a:xfrm>
                <a:off x="184" y="2870"/>
                <a:ext cx="150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700" b="1" dirty="0">
                    <a:solidFill>
                      <a:srgbClr val="FFFF00"/>
                    </a:solidFill>
                    <a:latin typeface="+mn-lt"/>
                    <a:sym typeface="Gill Sans"/>
                  </a:rPr>
                  <a:t>Mass Separator</a:t>
                </a:r>
              </a:p>
            </p:txBody>
          </p:sp>
        </p:grpSp>
        <p:grpSp>
          <p:nvGrpSpPr>
            <p:cNvPr id="9224" name="Group 14"/>
            <p:cNvGrpSpPr>
              <a:grpSpLocks/>
            </p:cNvGrpSpPr>
            <p:nvPr/>
          </p:nvGrpSpPr>
          <p:grpSpPr bwMode="auto">
            <a:xfrm>
              <a:off x="1724025" y="4886325"/>
              <a:ext cx="3838575" cy="1771117"/>
              <a:chOff x="0" y="0"/>
              <a:chExt cx="3440" cy="1674"/>
            </a:xfrm>
          </p:grpSpPr>
          <p:sp>
            <p:nvSpPr>
              <p:cNvPr id="9225" name="AutoShape 15"/>
              <p:cNvSpPr>
                <a:spLocks/>
              </p:cNvSpPr>
              <p:nvPr/>
            </p:nvSpPr>
            <p:spPr bwMode="auto">
              <a:xfrm>
                <a:off x="0" y="0"/>
                <a:ext cx="3440" cy="568"/>
              </a:xfrm>
              <a:custGeom>
                <a:avLst/>
                <a:gdLst>
                  <a:gd name="T0" fmla="*/ 0 w 21600"/>
                  <a:gd name="T1" fmla="*/ 0 h 9768"/>
                  <a:gd name="T2" fmla="*/ 21600 w 21600"/>
                  <a:gd name="T3" fmla="*/ 9768 h 9768"/>
                </a:gdLst>
                <a:ahLst/>
                <a:cxnLst/>
                <a:rect l="T0" t="T1" r="T2" b="T3"/>
                <a:pathLst>
                  <a:path w="21600" h="9768">
                    <a:moveTo>
                      <a:pt x="1005" y="0"/>
                    </a:moveTo>
                    <a:cubicBezTo>
                      <a:pt x="450" y="0"/>
                      <a:pt x="0" y="1232"/>
                      <a:pt x="0" y="2752"/>
                    </a:cubicBezTo>
                    <a:lnTo>
                      <a:pt x="0" y="7017"/>
                    </a:lnTo>
                    <a:cubicBezTo>
                      <a:pt x="0" y="8536"/>
                      <a:pt x="450" y="9768"/>
                      <a:pt x="1005" y="9768"/>
                    </a:cubicBezTo>
                    <a:lnTo>
                      <a:pt x="7736" y="9768"/>
                    </a:lnTo>
                    <a:lnTo>
                      <a:pt x="8238" y="21600"/>
                    </a:lnTo>
                    <a:lnTo>
                      <a:pt x="8740" y="9768"/>
                    </a:lnTo>
                    <a:lnTo>
                      <a:pt x="20595" y="9768"/>
                    </a:lnTo>
                    <a:cubicBezTo>
                      <a:pt x="21150" y="9768"/>
                      <a:pt x="21600" y="8536"/>
                      <a:pt x="21600" y="7017"/>
                    </a:cubicBezTo>
                    <a:lnTo>
                      <a:pt x="21600" y="2752"/>
                    </a:lnTo>
                    <a:cubicBezTo>
                      <a:pt x="21600" y="1232"/>
                      <a:pt x="21150" y="0"/>
                      <a:pt x="20595" y="0"/>
                    </a:cubicBezTo>
                    <a:lnTo>
                      <a:pt x="1005" y="0"/>
                    </a:lnTo>
                    <a:close/>
                    <a:moveTo>
                      <a:pt x="1005" y="0"/>
                    </a:moveTo>
                  </a:path>
                </a:pathLst>
              </a:cu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6" name="Rectangle 16"/>
              <p:cNvSpPr>
                <a:spLocks/>
              </p:cNvSpPr>
              <p:nvPr/>
            </p:nvSpPr>
            <p:spPr bwMode="auto">
              <a:xfrm>
                <a:off x="495" y="1414"/>
                <a:ext cx="158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700" b="1" dirty="0">
                    <a:solidFill>
                      <a:srgbClr val="000001"/>
                    </a:solidFill>
                    <a:latin typeface="+mn-lt"/>
                    <a:sym typeface="Gill Sans"/>
                  </a:rPr>
                  <a:t>Post Accelerator</a:t>
                </a: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125" y="1317625"/>
            <a:ext cx="8983663" cy="5424488"/>
            <a:chOff x="111125" y="1317625"/>
            <a:chExt cx="8983663" cy="5424488"/>
          </a:xfrm>
        </p:grpSpPr>
        <p:pic>
          <p:nvPicPr>
            <p:cNvPr id="1638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1317625"/>
              <a:ext cx="8983663"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p:nvPr/>
          </p:nvSpPr>
          <p:spPr>
            <a:xfrm>
              <a:off x="3708400" y="4797425"/>
              <a:ext cx="2376488"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shielding (concrete)</a:t>
              </a:r>
            </a:p>
          </p:txBody>
        </p:sp>
      </p:grpSp>
      <p:sp>
        <p:nvSpPr>
          <p:cNvPr id="16388" name="Title 2"/>
          <p:cNvSpPr>
            <a:spLocks noGrp="1"/>
          </p:cNvSpPr>
          <p:nvPr>
            <p:ph type="title"/>
          </p:nvPr>
        </p:nvSpPr>
        <p:spPr/>
        <p:txBody>
          <a:bodyPr/>
          <a:lstStyle/>
          <a:p>
            <a:r>
              <a:rPr lang="en-US" altLang="en-US" dirty="0" smtClean="0"/>
              <a:t>EURISOL</a:t>
            </a:r>
            <a:br>
              <a:rPr lang="en-US" altLang="en-US" dirty="0" smtClean="0"/>
            </a:br>
            <a:r>
              <a:rPr lang="en-US" altLang="en-US" dirty="0" smtClean="0"/>
              <a:t>Targets and control areas layout</a:t>
            </a:r>
          </a:p>
        </p:txBody>
      </p:sp>
      <p:cxnSp>
        <p:nvCxnSpPr>
          <p:cNvPr id="6" name="Straight Arrow Connector 5"/>
          <p:cNvCxnSpPr/>
          <p:nvPr/>
        </p:nvCxnSpPr>
        <p:spPr bwMode="auto">
          <a:xfrm flipV="1">
            <a:off x="1331640" y="5840413"/>
            <a:ext cx="3097485" cy="17462"/>
          </a:xfrm>
          <a:prstGeom prst="straightConnector1">
            <a:avLst/>
          </a:prstGeom>
          <a:ln w="762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dirty="0" smtClean="0"/>
              <a:t>Target Unit</a:t>
            </a:r>
            <a:br>
              <a:rPr lang="en-US" altLang="en-US" dirty="0" smtClean="0"/>
            </a:br>
            <a:r>
              <a:rPr lang="en-US" altLang="en-US" dirty="0"/>
              <a:t>l</a:t>
            </a:r>
            <a:r>
              <a:rPr lang="en-US" altLang="en-US" dirty="0" smtClean="0"/>
              <a:t>ayout</a:t>
            </a:r>
            <a:endParaRPr lang="pt-PT" altLang="en-US" dirty="0" smtClean="0"/>
          </a:p>
        </p:txBody>
      </p:sp>
      <p:grpSp>
        <p:nvGrpSpPr>
          <p:cNvPr id="3" name="Group 2"/>
          <p:cNvGrpSpPr/>
          <p:nvPr/>
        </p:nvGrpSpPr>
        <p:grpSpPr>
          <a:xfrm>
            <a:off x="160338" y="2143125"/>
            <a:ext cx="4840287" cy="4022179"/>
            <a:chOff x="160338" y="2143125"/>
            <a:chExt cx="4840287" cy="4022179"/>
          </a:xfrm>
        </p:grpSpPr>
        <p:pic>
          <p:nvPicPr>
            <p:cNvPr id="1126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338" y="2143125"/>
              <a:ext cx="484028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072601" y="5805264"/>
              <a:ext cx="2664296" cy="36004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rgbClr val="FFFF00"/>
                  </a:solidFill>
                </a:rPr>
                <a:t>Longitudinal view</a:t>
              </a:r>
              <a:endParaRPr lang="en-GB" dirty="0">
                <a:solidFill>
                  <a:srgbClr val="FFFF00"/>
                </a:solidFill>
              </a:endParaRPr>
            </a:p>
          </p:txBody>
        </p:sp>
      </p:grpSp>
      <p:grpSp>
        <p:nvGrpSpPr>
          <p:cNvPr id="4" name="Group 3"/>
          <p:cNvGrpSpPr/>
          <p:nvPr/>
        </p:nvGrpSpPr>
        <p:grpSpPr>
          <a:xfrm>
            <a:off x="5364163" y="2071688"/>
            <a:ext cx="3422650" cy="4093616"/>
            <a:chOff x="5364163" y="2071688"/>
            <a:chExt cx="3422650" cy="4093616"/>
          </a:xfrm>
        </p:grpSpPr>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071688"/>
              <a:ext cx="34226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796136" y="5805264"/>
              <a:ext cx="2664296" cy="36004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rgbClr val="FFFF00"/>
                  </a:solidFill>
                </a:rPr>
                <a:t>Transverse view</a:t>
              </a:r>
              <a:endParaRPr lang="en-GB"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3991</TotalTime>
  <Words>2323</Words>
  <Application>Microsoft Office PowerPoint</Application>
  <PresentationFormat>On-screen Show (4:3)</PresentationFormat>
  <Paragraphs>378</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Towards the next generation RIB facility using the ISOL Method: radiological protection and shielding challenges</vt:lpstr>
      <vt:lpstr>A few underlying questions... And a word of caution</vt:lpstr>
      <vt:lpstr>Outline</vt:lpstr>
      <vt:lpstr>Setting the scene…</vt:lpstr>
      <vt:lpstr>EURISOL  The next generation facility for the generation of Radioactive Ion Beams (RIBs) using the ISOL (Isotope Separation OnLine)</vt:lpstr>
      <vt:lpstr>EURISOL Objectives, applications</vt:lpstr>
      <vt:lpstr>The EURISOL facility</vt:lpstr>
      <vt:lpstr>EURISOL Targets and control areas layout</vt:lpstr>
      <vt:lpstr>Target Unit layout</vt:lpstr>
      <vt:lpstr>Target Unit layout</vt:lpstr>
      <vt:lpstr>EURISOL Design Study  (Residual) activity (after beam shutdown)</vt:lpstr>
      <vt:lpstr>EURISOL Design Study  (Residual) activity (after beam shutdown)</vt:lpstr>
      <vt:lpstr>EURISOL Design Study Dose equivalent rate (Sv/h)</vt:lpstr>
      <vt:lpstr>EURISOL – Targets Dose equivalent rate (Sv/h)</vt:lpstr>
      <vt:lpstr>EURISOL Design Study Dose equivalent rate vs. time </vt:lpstr>
      <vt:lpstr>EURISOL - Radiological Protection and Radiation Safety challenges</vt:lpstr>
      <vt:lpstr>ISOLDE @ CERN  HIE-ISOLDE (ISOLDE upgrade)</vt:lpstr>
      <vt:lpstr>ISOLDE @ CERN</vt:lpstr>
      <vt:lpstr>ISOLDE @ CERN</vt:lpstr>
      <vt:lpstr>ISOLDE facility layout (1) </vt:lpstr>
      <vt:lpstr>ISOLDE facility layout (2)</vt:lpstr>
      <vt:lpstr>HIE-ISOLDE  (ISOLDE upgrade) </vt:lpstr>
      <vt:lpstr>HIE-ISOLDE Study objectives</vt:lpstr>
      <vt:lpstr>HIE-ISOLDE Materials and Methods</vt:lpstr>
      <vt:lpstr>Implemented ISOLDE Geometry</vt:lpstr>
      <vt:lpstr>Dose rate The parking area</vt:lpstr>
      <vt:lpstr>Dose Rate in the “Point Gas”</vt:lpstr>
      <vt:lpstr>Dose Rate – in the “Point Gas” Simulations vs measurements</vt:lpstr>
      <vt:lpstr>Dose rate  in the “Point Gas (h=7m)”</vt:lpstr>
      <vt:lpstr>Dose rate in the “Point Gas (h=7m)” Simulations vs measurements</vt:lpstr>
      <vt:lpstr>Dose rate GPS – target shielding</vt:lpstr>
      <vt:lpstr>Dose rate GPS – target shielding</vt:lpstr>
      <vt:lpstr>Dose rate HRS – target shielding</vt:lpstr>
      <vt:lpstr>Dose rate HRS – target shielding</vt:lpstr>
      <vt:lpstr>Open questions / Issues</vt:lpstr>
      <vt:lpstr>Conclusions</vt:lpstr>
      <vt:lpstr>Acknowledgements &amp; bibliography</vt:lpstr>
      <vt:lpstr>Anexos</vt:lpstr>
      <vt:lpstr>Variance reduction Cylindrical bias</vt:lpstr>
      <vt:lpstr>ISOLDE facility layout (3)</vt:lpstr>
      <vt:lpstr>EURISOL Extraction tube</vt:lpstr>
      <vt:lpstr>Activities in the Cooling Water Time evolution</vt:lpstr>
      <vt:lpstr>Activities in the fission targets Time evolution</vt:lpstr>
    </vt:vector>
  </TitlesOfParts>
  <Company>Instituto Tecnologico e Nuclear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Pedro Vaz</dc:creator>
  <cp:lastModifiedBy>Pedro Vaz</cp:lastModifiedBy>
  <cp:revision>1000</cp:revision>
  <dcterms:created xsi:type="dcterms:W3CDTF">2009-02-21T07:22:55Z</dcterms:created>
  <dcterms:modified xsi:type="dcterms:W3CDTF">2014-04-29T14:41:03Z</dcterms:modified>
</cp:coreProperties>
</file>