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6"/>
  </p:notesMasterIdLst>
  <p:handoutMasterIdLst>
    <p:handoutMasterId r:id="rId27"/>
  </p:handoutMasterIdLst>
  <p:sldIdLst>
    <p:sldId id="256" r:id="rId2"/>
    <p:sldId id="264" r:id="rId3"/>
    <p:sldId id="257" r:id="rId4"/>
    <p:sldId id="265" r:id="rId5"/>
    <p:sldId id="300" r:id="rId6"/>
    <p:sldId id="267" r:id="rId7"/>
    <p:sldId id="260" r:id="rId8"/>
    <p:sldId id="261" r:id="rId9"/>
    <p:sldId id="262" r:id="rId10"/>
    <p:sldId id="271" r:id="rId11"/>
    <p:sldId id="282" r:id="rId12"/>
    <p:sldId id="281" r:id="rId13"/>
    <p:sldId id="279" r:id="rId14"/>
    <p:sldId id="259" r:id="rId15"/>
    <p:sldId id="287" r:id="rId16"/>
    <p:sldId id="288" r:id="rId17"/>
    <p:sldId id="277" r:id="rId18"/>
    <p:sldId id="302" r:id="rId19"/>
    <p:sldId id="276" r:id="rId20"/>
    <p:sldId id="301" r:id="rId21"/>
    <p:sldId id="303" r:id="rId22"/>
    <p:sldId id="258" r:id="rId23"/>
    <p:sldId id="285"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73846" autoAdjust="0"/>
  </p:normalViewPr>
  <p:slideViewPr>
    <p:cSldViewPr>
      <p:cViewPr varScale="1">
        <p:scale>
          <a:sx n="82" d="100"/>
          <a:sy n="82" d="100"/>
        </p:scale>
        <p:origin x="-18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beamssrv1\leveling$\mu2E%20RPP\AP30%20extraction%20line\5%20km%20skyshine%20detecto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eamssrv1\leveling$\mu2E%20RPP\AP30%20extraction%20line\dir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effective dose rate due to skyshine from continuous operation of resonant extraction at AP30</a:t>
            </a:r>
          </a:p>
        </c:rich>
      </c:tx>
      <c:layout>
        <c:manualLayout>
          <c:xMode val="edge"/>
          <c:yMode val="edge"/>
          <c:x val="0.10025137203199079"/>
          <c:y val="0"/>
        </c:manualLayout>
      </c:layout>
      <c:overlay val="0"/>
    </c:title>
    <c:autoTitleDeleted val="0"/>
    <c:plotArea>
      <c:layout/>
      <c:scatterChart>
        <c:scatterStyle val="lineMarker"/>
        <c:varyColors val="0"/>
        <c:ser>
          <c:idx val="0"/>
          <c:order val="0"/>
          <c:spPr>
            <a:ln w="28575">
              <a:noFill/>
            </a:ln>
          </c:spPr>
          <c:xVal>
            <c:numRef>
              <c:f>'5 km skyshine detector'!$AB$7:$AB$551</c:f>
              <c:numCache>
                <c:formatCode>0.00E+00</c:formatCode>
                <c:ptCount val="545"/>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pt idx="36">
                  <c:v>36.5</c:v>
                </c:pt>
                <c:pt idx="37">
                  <c:v>37.5</c:v>
                </c:pt>
                <c:pt idx="38">
                  <c:v>38.5</c:v>
                </c:pt>
                <c:pt idx="39">
                  <c:v>39.5</c:v>
                </c:pt>
                <c:pt idx="40">
                  <c:v>40.5</c:v>
                </c:pt>
                <c:pt idx="41">
                  <c:v>41.5</c:v>
                </c:pt>
                <c:pt idx="42">
                  <c:v>42.5</c:v>
                </c:pt>
                <c:pt idx="43">
                  <c:v>43.5</c:v>
                </c:pt>
                <c:pt idx="44">
                  <c:v>44.5</c:v>
                </c:pt>
                <c:pt idx="45">
                  <c:v>45.5</c:v>
                </c:pt>
                <c:pt idx="46">
                  <c:v>46.5</c:v>
                </c:pt>
                <c:pt idx="47">
                  <c:v>47.5</c:v>
                </c:pt>
                <c:pt idx="48">
                  <c:v>48.5</c:v>
                </c:pt>
                <c:pt idx="49">
                  <c:v>49.5</c:v>
                </c:pt>
                <c:pt idx="50">
                  <c:v>55</c:v>
                </c:pt>
                <c:pt idx="51">
                  <c:v>65</c:v>
                </c:pt>
                <c:pt idx="52">
                  <c:v>75</c:v>
                </c:pt>
                <c:pt idx="53">
                  <c:v>85</c:v>
                </c:pt>
                <c:pt idx="54">
                  <c:v>95</c:v>
                </c:pt>
                <c:pt idx="55">
                  <c:v>105</c:v>
                </c:pt>
                <c:pt idx="56">
                  <c:v>115</c:v>
                </c:pt>
                <c:pt idx="57">
                  <c:v>125</c:v>
                </c:pt>
                <c:pt idx="58">
                  <c:v>135</c:v>
                </c:pt>
                <c:pt idx="59">
                  <c:v>145</c:v>
                </c:pt>
                <c:pt idx="60">
                  <c:v>155</c:v>
                </c:pt>
                <c:pt idx="61">
                  <c:v>165</c:v>
                </c:pt>
                <c:pt idx="62">
                  <c:v>175</c:v>
                </c:pt>
                <c:pt idx="63">
                  <c:v>185</c:v>
                </c:pt>
                <c:pt idx="64">
                  <c:v>195</c:v>
                </c:pt>
                <c:pt idx="65">
                  <c:v>205</c:v>
                </c:pt>
                <c:pt idx="66">
                  <c:v>215</c:v>
                </c:pt>
                <c:pt idx="67">
                  <c:v>225</c:v>
                </c:pt>
                <c:pt idx="68">
                  <c:v>235</c:v>
                </c:pt>
                <c:pt idx="69">
                  <c:v>245</c:v>
                </c:pt>
                <c:pt idx="70">
                  <c:v>255</c:v>
                </c:pt>
                <c:pt idx="71">
                  <c:v>265</c:v>
                </c:pt>
                <c:pt idx="72">
                  <c:v>275</c:v>
                </c:pt>
                <c:pt idx="73">
                  <c:v>285</c:v>
                </c:pt>
                <c:pt idx="74">
                  <c:v>295</c:v>
                </c:pt>
                <c:pt idx="75">
                  <c:v>305</c:v>
                </c:pt>
                <c:pt idx="76">
                  <c:v>315</c:v>
                </c:pt>
                <c:pt idx="77">
                  <c:v>325</c:v>
                </c:pt>
                <c:pt idx="78">
                  <c:v>335</c:v>
                </c:pt>
                <c:pt idx="79">
                  <c:v>345</c:v>
                </c:pt>
                <c:pt idx="80">
                  <c:v>355</c:v>
                </c:pt>
                <c:pt idx="81">
                  <c:v>365</c:v>
                </c:pt>
                <c:pt idx="82">
                  <c:v>375</c:v>
                </c:pt>
                <c:pt idx="83">
                  <c:v>385</c:v>
                </c:pt>
                <c:pt idx="84">
                  <c:v>395</c:v>
                </c:pt>
                <c:pt idx="85">
                  <c:v>405</c:v>
                </c:pt>
                <c:pt idx="86">
                  <c:v>415</c:v>
                </c:pt>
                <c:pt idx="87">
                  <c:v>425</c:v>
                </c:pt>
                <c:pt idx="88">
                  <c:v>435</c:v>
                </c:pt>
                <c:pt idx="89">
                  <c:v>445</c:v>
                </c:pt>
                <c:pt idx="90">
                  <c:v>455</c:v>
                </c:pt>
                <c:pt idx="91">
                  <c:v>465</c:v>
                </c:pt>
                <c:pt idx="92">
                  <c:v>475</c:v>
                </c:pt>
                <c:pt idx="93">
                  <c:v>485</c:v>
                </c:pt>
                <c:pt idx="94">
                  <c:v>495</c:v>
                </c:pt>
                <c:pt idx="95">
                  <c:v>505</c:v>
                </c:pt>
                <c:pt idx="96">
                  <c:v>515</c:v>
                </c:pt>
                <c:pt idx="97">
                  <c:v>525</c:v>
                </c:pt>
                <c:pt idx="98">
                  <c:v>535</c:v>
                </c:pt>
                <c:pt idx="99">
                  <c:v>545</c:v>
                </c:pt>
                <c:pt idx="100">
                  <c:v>555</c:v>
                </c:pt>
                <c:pt idx="101">
                  <c:v>565</c:v>
                </c:pt>
                <c:pt idx="102">
                  <c:v>575</c:v>
                </c:pt>
                <c:pt idx="103">
                  <c:v>585</c:v>
                </c:pt>
                <c:pt idx="104">
                  <c:v>595</c:v>
                </c:pt>
                <c:pt idx="105">
                  <c:v>605</c:v>
                </c:pt>
                <c:pt idx="106">
                  <c:v>615</c:v>
                </c:pt>
                <c:pt idx="107">
                  <c:v>625</c:v>
                </c:pt>
                <c:pt idx="108">
                  <c:v>635</c:v>
                </c:pt>
                <c:pt idx="109">
                  <c:v>645</c:v>
                </c:pt>
                <c:pt idx="110">
                  <c:v>655</c:v>
                </c:pt>
                <c:pt idx="111">
                  <c:v>665</c:v>
                </c:pt>
                <c:pt idx="112">
                  <c:v>675</c:v>
                </c:pt>
                <c:pt idx="113">
                  <c:v>685</c:v>
                </c:pt>
                <c:pt idx="114">
                  <c:v>695</c:v>
                </c:pt>
                <c:pt idx="115">
                  <c:v>705</c:v>
                </c:pt>
                <c:pt idx="116">
                  <c:v>715</c:v>
                </c:pt>
                <c:pt idx="117">
                  <c:v>725</c:v>
                </c:pt>
                <c:pt idx="118">
                  <c:v>735</c:v>
                </c:pt>
                <c:pt idx="119">
                  <c:v>745</c:v>
                </c:pt>
                <c:pt idx="120">
                  <c:v>755</c:v>
                </c:pt>
                <c:pt idx="121">
                  <c:v>765</c:v>
                </c:pt>
                <c:pt idx="122">
                  <c:v>775</c:v>
                </c:pt>
                <c:pt idx="123">
                  <c:v>785</c:v>
                </c:pt>
                <c:pt idx="124">
                  <c:v>795</c:v>
                </c:pt>
                <c:pt idx="125">
                  <c:v>805</c:v>
                </c:pt>
                <c:pt idx="126">
                  <c:v>815</c:v>
                </c:pt>
                <c:pt idx="127">
                  <c:v>825</c:v>
                </c:pt>
                <c:pt idx="128">
                  <c:v>835</c:v>
                </c:pt>
                <c:pt idx="129">
                  <c:v>845</c:v>
                </c:pt>
                <c:pt idx="130">
                  <c:v>855</c:v>
                </c:pt>
                <c:pt idx="131">
                  <c:v>865</c:v>
                </c:pt>
                <c:pt idx="132">
                  <c:v>875</c:v>
                </c:pt>
                <c:pt idx="133">
                  <c:v>885</c:v>
                </c:pt>
                <c:pt idx="134">
                  <c:v>895</c:v>
                </c:pt>
                <c:pt idx="135">
                  <c:v>905</c:v>
                </c:pt>
                <c:pt idx="136">
                  <c:v>915</c:v>
                </c:pt>
                <c:pt idx="137">
                  <c:v>925</c:v>
                </c:pt>
                <c:pt idx="138">
                  <c:v>935</c:v>
                </c:pt>
                <c:pt idx="139">
                  <c:v>945</c:v>
                </c:pt>
                <c:pt idx="140">
                  <c:v>955</c:v>
                </c:pt>
                <c:pt idx="141">
                  <c:v>965</c:v>
                </c:pt>
                <c:pt idx="142">
                  <c:v>975</c:v>
                </c:pt>
                <c:pt idx="143">
                  <c:v>985</c:v>
                </c:pt>
                <c:pt idx="144">
                  <c:v>995</c:v>
                </c:pt>
                <c:pt idx="145">
                  <c:v>1005</c:v>
                </c:pt>
                <c:pt idx="146">
                  <c:v>1015</c:v>
                </c:pt>
                <c:pt idx="147">
                  <c:v>1025</c:v>
                </c:pt>
                <c:pt idx="148">
                  <c:v>1035</c:v>
                </c:pt>
                <c:pt idx="149">
                  <c:v>1045</c:v>
                </c:pt>
                <c:pt idx="150">
                  <c:v>1055</c:v>
                </c:pt>
                <c:pt idx="151">
                  <c:v>1065</c:v>
                </c:pt>
                <c:pt idx="152">
                  <c:v>1075</c:v>
                </c:pt>
                <c:pt idx="153">
                  <c:v>1085</c:v>
                </c:pt>
                <c:pt idx="154">
                  <c:v>1095</c:v>
                </c:pt>
                <c:pt idx="155">
                  <c:v>1105</c:v>
                </c:pt>
                <c:pt idx="156">
                  <c:v>1115</c:v>
                </c:pt>
                <c:pt idx="157">
                  <c:v>1125</c:v>
                </c:pt>
                <c:pt idx="158">
                  <c:v>1135</c:v>
                </c:pt>
                <c:pt idx="159">
                  <c:v>1145</c:v>
                </c:pt>
                <c:pt idx="160">
                  <c:v>1155</c:v>
                </c:pt>
                <c:pt idx="161">
                  <c:v>1165</c:v>
                </c:pt>
                <c:pt idx="162">
                  <c:v>1175</c:v>
                </c:pt>
                <c:pt idx="163">
                  <c:v>1185</c:v>
                </c:pt>
                <c:pt idx="164">
                  <c:v>1195</c:v>
                </c:pt>
                <c:pt idx="165">
                  <c:v>1205</c:v>
                </c:pt>
                <c:pt idx="166">
                  <c:v>1215</c:v>
                </c:pt>
                <c:pt idx="167">
                  <c:v>1225</c:v>
                </c:pt>
                <c:pt idx="168">
                  <c:v>1235</c:v>
                </c:pt>
                <c:pt idx="169">
                  <c:v>1245</c:v>
                </c:pt>
                <c:pt idx="170">
                  <c:v>1255</c:v>
                </c:pt>
                <c:pt idx="171">
                  <c:v>1265</c:v>
                </c:pt>
                <c:pt idx="172">
                  <c:v>1275</c:v>
                </c:pt>
                <c:pt idx="173">
                  <c:v>1285</c:v>
                </c:pt>
                <c:pt idx="174">
                  <c:v>1295</c:v>
                </c:pt>
                <c:pt idx="175">
                  <c:v>1305</c:v>
                </c:pt>
                <c:pt idx="176">
                  <c:v>1315</c:v>
                </c:pt>
                <c:pt idx="177">
                  <c:v>1325</c:v>
                </c:pt>
                <c:pt idx="178">
                  <c:v>1335</c:v>
                </c:pt>
                <c:pt idx="179">
                  <c:v>1345</c:v>
                </c:pt>
                <c:pt idx="180">
                  <c:v>1355</c:v>
                </c:pt>
                <c:pt idx="181">
                  <c:v>1365</c:v>
                </c:pt>
                <c:pt idx="182">
                  <c:v>1375</c:v>
                </c:pt>
                <c:pt idx="183">
                  <c:v>1385</c:v>
                </c:pt>
                <c:pt idx="184">
                  <c:v>1395</c:v>
                </c:pt>
                <c:pt idx="185">
                  <c:v>1405</c:v>
                </c:pt>
                <c:pt idx="186">
                  <c:v>1415</c:v>
                </c:pt>
                <c:pt idx="187">
                  <c:v>1425</c:v>
                </c:pt>
                <c:pt idx="188">
                  <c:v>1435</c:v>
                </c:pt>
                <c:pt idx="189">
                  <c:v>1445</c:v>
                </c:pt>
                <c:pt idx="190">
                  <c:v>1455</c:v>
                </c:pt>
                <c:pt idx="191">
                  <c:v>1465</c:v>
                </c:pt>
                <c:pt idx="192">
                  <c:v>1475</c:v>
                </c:pt>
                <c:pt idx="193">
                  <c:v>1485</c:v>
                </c:pt>
                <c:pt idx="194">
                  <c:v>1495</c:v>
                </c:pt>
                <c:pt idx="195">
                  <c:v>1505</c:v>
                </c:pt>
                <c:pt idx="196">
                  <c:v>1515</c:v>
                </c:pt>
                <c:pt idx="197">
                  <c:v>1525</c:v>
                </c:pt>
                <c:pt idx="198">
                  <c:v>1535</c:v>
                </c:pt>
                <c:pt idx="199">
                  <c:v>1545</c:v>
                </c:pt>
                <c:pt idx="200">
                  <c:v>1555</c:v>
                </c:pt>
                <c:pt idx="201">
                  <c:v>1565</c:v>
                </c:pt>
                <c:pt idx="202">
                  <c:v>1575</c:v>
                </c:pt>
                <c:pt idx="203">
                  <c:v>1585</c:v>
                </c:pt>
                <c:pt idx="204">
                  <c:v>1595</c:v>
                </c:pt>
                <c:pt idx="205">
                  <c:v>1605</c:v>
                </c:pt>
                <c:pt idx="206">
                  <c:v>1615</c:v>
                </c:pt>
                <c:pt idx="207">
                  <c:v>1625</c:v>
                </c:pt>
                <c:pt idx="208">
                  <c:v>1635</c:v>
                </c:pt>
                <c:pt idx="209">
                  <c:v>1645</c:v>
                </c:pt>
                <c:pt idx="210">
                  <c:v>1655</c:v>
                </c:pt>
                <c:pt idx="211">
                  <c:v>1665</c:v>
                </c:pt>
                <c:pt idx="212">
                  <c:v>1675</c:v>
                </c:pt>
                <c:pt idx="213">
                  <c:v>1685</c:v>
                </c:pt>
                <c:pt idx="214">
                  <c:v>1695</c:v>
                </c:pt>
                <c:pt idx="215">
                  <c:v>1705</c:v>
                </c:pt>
                <c:pt idx="216">
                  <c:v>1715</c:v>
                </c:pt>
                <c:pt idx="217">
                  <c:v>1725</c:v>
                </c:pt>
                <c:pt idx="218">
                  <c:v>1735</c:v>
                </c:pt>
                <c:pt idx="219">
                  <c:v>1745</c:v>
                </c:pt>
                <c:pt idx="220">
                  <c:v>1755</c:v>
                </c:pt>
                <c:pt idx="221">
                  <c:v>1765</c:v>
                </c:pt>
                <c:pt idx="222">
                  <c:v>1775</c:v>
                </c:pt>
                <c:pt idx="223">
                  <c:v>1785</c:v>
                </c:pt>
                <c:pt idx="224">
                  <c:v>1795</c:v>
                </c:pt>
                <c:pt idx="225">
                  <c:v>1805</c:v>
                </c:pt>
                <c:pt idx="226">
                  <c:v>1815</c:v>
                </c:pt>
                <c:pt idx="227">
                  <c:v>1825</c:v>
                </c:pt>
                <c:pt idx="228">
                  <c:v>1835</c:v>
                </c:pt>
                <c:pt idx="229">
                  <c:v>1845</c:v>
                </c:pt>
                <c:pt idx="230">
                  <c:v>1855</c:v>
                </c:pt>
                <c:pt idx="231">
                  <c:v>1865</c:v>
                </c:pt>
                <c:pt idx="232">
                  <c:v>1875</c:v>
                </c:pt>
                <c:pt idx="233">
                  <c:v>1885</c:v>
                </c:pt>
                <c:pt idx="234">
                  <c:v>1895</c:v>
                </c:pt>
                <c:pt idx="235">
                  <c:v>1905</c:v>
                </c:pt>
                <c:pt idx="236">
                  <c:v>1915</c:v>
                </c:pt>
                <c:pt idx="237">
                  <c:v>1925</c:v>
                </c:pt>
                <c:pt idx="238">
                  <c:v>1935</c:v>
                </c:pt>
                <c:pt idx="239">
                  <c:v>1945</c:v>
                </c:pt>
                <c:pt idx="240">
                  <c:v>1955</c:v>
                </c:pt>
                <c:pt idx="241">
                  <c:v>1965</c:v>
                </c:pt>
                <c:pt idx="242">
                  <c:v>1975</c:v>
                </c:pt>
                <c:pt idx="243">
                  <c:v>1985</c:v>
                </c:pt>
                <c:pt idx="244">
                  <c:v>1995</c:v>
                </c:pt>
                <c:pt idx="245">
                  <c:v>2005</c:v>
                </c:pt>
                <c:pt idx="246">
                  <c:v>2015</c:v>
                </c:pt>
                <c:pt idx="247">
                  <c:v>2025</c:v>
                </c:pt>
                <c:pt idx="248">
                  <c:v>2035</c:v>
                </c:pt>
                <c:pt idx="249">
                  <c:v>2045</c:v>
                </c:pt>
                <c:pt idx="250">
                  <c:v>2055</c:v>
                </c:pt>
                <c:pt idx="251">
                  <c:v>2065</c:v>
                </c:pt>
                <c:pt idx="252">
                  <c:v>2075</c:v>
                </c:pt>
                <c:pt idx="253">
                  <c:v>2085</c:v>
                </c:pt>
                <c:pt idx="254">
                  <c:v>2095</c:v>
                </c:pt>
                <c:pt idx="255">
                  <c:v>2105</c:v>
                </c:pt>
                <c:pt idx="256">
                  <c:v>2115</c:v>
                </c:pt>
                <c:pt idx="257">
                  <c:v>2125</c:v>
                </c:pt>
                <c:pt idx="258">
                  <c:v>2135</c:v>
                </c:pt>
                <c:pt idx="259">
                  <c:v>2145</c:v>
                </c:pt>
                <c:pt idx="260">
                  <c:v>2155</c:v>
                </c:pt>
                <c:pt idx="261">
                  <c:v>2165</c:v>
                </c:pt>
                <c:pt idx="262">
                  <c:v>2175</c:v>
                </c:pt>
                <c:pt idx="263">
                  <c:v>2185</c:v>
                </c:pt>
                <c:pt idx="264">
                  <c:v>2195</c:v>
                </c:pt>
                <c:pt idx="265">
                  <c:v>2205</c:v>
                </c:pt>
                <c:pt idx="266">
                  <c:v>2215</c:v>
                </c:pt>
                <c:pt idx="267">
                  <c:v>2225</c:v>
                </c:pt>
                <c:pt idx="268">
                  <c:v>2235</c:v>
                </c:pt>
                <c:pt idx="269">
                  <c:v>2245</c:v>
                </c:pt>
                <c:pt idx="270">
                  <c:v>2255</c:v>
                </c:pt>
                <c:pt idx="271">
                  <c:v>2265</c:v>
                </c:pt>
                <c:pt idx="272">
                  <c:v>2275</c:v>
                </c:pt>
                <c:pt idx="273">
                  <c:v>2285</c:v>
                </c:pt>
                <c:pt idx="274">
                  <c:v>2295</c:v>
                </c:pt>
                <c:pt idx="275">
                  <c:v>2305</c:v>
                </c:pt>
                <c:pt idx="276">
                  <c:v>2315</c:v>
                </c:pt>
                <c:pt idx="277">
                  <c:v>2325</c:v>
                </c:pt>
                <c:pt idx="278">
                  <c:v>2335</c:v>
                </c:pt>
                <c:pt idx="279">
                  <c:v>2345</c:v>
                </c:pt>
                <c:pt idx="280">
                  <c:v>2355</c:v>
                </c:pt>
                <c:pt idx="281">
                  <c:v>2365</c:v>
                </c:pt>
                <c:pt idx="282">
                  <c:v>2375</c:v>
                </c:pt>
                <c:pt idx="283">
                  <c:v>2385</c:v>
                </c:pt>
                <c:pt idx="284">
                  <c:v>2395</c:v>
                </c:pt>
                <c:pt idx="285">
                  <c:v>2405</c:v>
                </c:pt>
                <c:pt idx="286">
                  <c:v>2415</c:v>
                </c:pt>
                <c:pt idx="287">
                  <c:v>2425</c:v>
                </c:pt>
                <c:pt idx="288">
                  <c:v>2435</c:v>
                </c:pt>
                <c:pt idx="289">
                  <c:v>2445</c:v>
                </c:pt>
                <c:pt idx="290">
                  <c:v>2455</c:v>
                </c:pt>
                <c:pt idx="291">
                  <c:v>2465</c:v>
                </c:pt>
                <c:pt idx="292">
                  <c:v>2475</c:v>
                </c:pt>
                <c:pt idx="293">
                  <c:v>2485</c:v>
                </c:pt>
                <c:pt idx="294">
                  <c:v>2495</c:v>
                </c:pt>
                <c:pt idx="295">
                  <c:v>2505</c:v>
                </c:pt>
                <c:pt idx="296">
                  <c:v>2515</c:v>
                </c:pt>
                <c:pt idx="297">
                  <c:v>2525</c:v>
                </c:pt>
                <c:pt idx="298">
                  <c:v>2535</c:v>
                </c:pt>
                <c:pt idx="299">
                  <c:v>2545</c:v>
                </c:pt>
                <c:pt idx="300">
                  <c:v>2555</c:v>
                </c:pt>
                <c:pt idx="301">
                  <c:v>2565</c:v>
                </c:pt>
                <c:pt idx="302">
                  <c:v>2575</c:v>
                </c:pt>
                <c:pt idx="303">
                  <c:v>2585</c:v>
                </c:pt>
                <c:pt idx="304">
                  <c:v>2595</c:v>
                </c:pt>
                <c:pt idx="305">
                  <c:v>2605</c:v>
                </c:pt>
                <c:pt idx="306">
                  <c:v>2615</c:v>
                </c:pt>
                <c:pt idx="307">
                  <c:v>2625</c:v>
                </c:pt>
                <c:pt idx="308">
                  <c:v>2635</c:v>
                </c:pt>
                <c:pt idx="309">
                  <c:v>2645</c:v>
                </c:pt>
                <c:pt idx="310">
                  <c:v>2655</c:v>
                </c:pt>
                <c:pt idx="311">
                  <c:v>2665</c:v>
                </c:pt>
                <c:pt idx="312">
                  <c:v>2675</c:v>
                </c:pt>
                <c:pt idx="313">
                  <c:v>2685</c:v>
                </c:pt>
                <c:pt idx="314">
                  <c:v>2695</c:v>
                </c:pt>
                <c:pt idx="315">
                  <c:v>2705</c:v>
                </c:pt>
                <c:pt idx="316">
                  <c:v>2715</c:v>
                </c:pt>
                <c:pt idx="317">
                  <c:v>2725</c:v>
                </c:pt>
                <c:pt idx="318">
                  <c:v>2735</c:v>
                </c:pt>
                <c:pt idx="319">
                  <c:v>2745</c:v>
                </c:pt>
                <c:pt idx="320">
                  <c:v>2755</c:v>
                </c:pt>
                <c:pt idx="321">
                  <c:v>2765</c:v>
                </c:pt>
                <c:pt idx="322">
                  <c:v>2775</c:v>
                </c:pt>
                <c:pt idx="323">
                  <c:v>2785</c:v>
                </c:pt>
                <c:pt idx="324">
                  <c:v>2795</c:v>
                </c:pt>
                <c:pt idx="325">
                  <c:v>2805</c:v>
                </c:pt>
                <c:pt idx="326">
                  <c:v>2815</c:v>
                </c:pt>
                <c:pt idx="327">
                  <c:v>2825</c:v>
                </c:pt>
                <c:pt idx="328">
                  <c:v>2835</c:v>
                </c:pt>
                <c:pt idx="329">
                  <c:v>2845</c:v>
                </c:pt>
                <c:pt idx="330">
                  <c:v>2855</c:v>
                </c:pt>
                <c:pt idx="331">
                  <c:v>2865</c:v>
                </c:pt>
                <c:pt idx="332">
                  <c:v>2875</c:v>
                </c:pt>
                <c:pt idx="333">
                  <c:v>2885</c:v>
                </c:pt>
                <c:pt idx="334">
                  <c:v>2895</c:v>
                </c:pt>
                <c:pt idx="335">
                  <c:v>2905</c:v>
                </c:pt>
                <c:pt idx="336">
                  <c:v>2915</c:v>
                </c:pt>
                <c:pt idx="337">
                  <c:v>2925</c:v>
                </c:pt>
                <c:pt idx="338">
                  <c:v>2935</c:v>
                </c:pt>
                <c:pt idx="339">
                  <c:v>2945</c:v>
                </c:pt>
                <c:pt idx="340">
                  <c:v>2955</c:v>
                </c:pt>
                <c:pt idx="341">
                  <c:v>2965</c:v>
                </c:pt>
                <c:pt idx="342">
                  <c:v>2975</c:v>
                </c:pt>
                <c:pt idx="343">
                  <c:v>2985</c:v>
                </c:pt>
                <c:pt idx="344">
                  <c:v>2995</c:v>
                </c:pt>
                <c:pt idx="345">
                  <c:v>3005</c:v>
                </c:pt>
                <c:pt idx="346">
                  <c:v>3015</c:v>
                </c:pt>
                <c:pt idx="347">
                  <c:v>3025</c:v>
                </c:pt>
                <c:pt idx="348">
                  <c:v>3035</c:v>
                </c:pt>
                <c:pt idx="349">
                  <c:v>3045</c:v>
                </c:pt>
                <c:pt idx="350">
                  <c:v>3055</c:v>
                </c:pt>
                <c:pt idx="351">
                  <c:v>3065</c:v>
                </c:pt>
                <c:pt idx="352">
                  <c:v>3075</c:v>
                </c:pt>
                <c:pt idx="353">
                  <c:v>3085</c:v>
                </c:pt>
                <c:pt idx="354">
                  <c:v>3095</c:v>
                </c:pt>
                <c:pt idx="355">
                  <c:v>3105</c:v>
                </c:pt>
                <c:pt idx="356">
                  <c:v>3115</c:v>
                </c:pt>
                <c:pt idx="357">
                  <c:v>3125</c:v>
                </c:pt>
                <c:pt idx="358">
                  <c:v>3135</c:v>
                </c:pt>
                <c:pt idx="359">
                  <c:v>3145</c:v>
                </c:pt>
                <c:pt idx="360">
                  <c:v>3155</c:v>
                </c:pt>
                <c:pt idx="361">
                  <c:v>3165</c:v>
                </c:pt>
                <c:pt idx="362">
                  <c:v>3175</c:v>
                </c:pt>
                <c:pt idx="363">
                  <c:v>3185</c:v>
                </c:pt>
                <c:pt idx="364">
                  <c:v>3195</c:v>
                </c:pt>
                <c:pt idx="365">
                  <c:v>3205</c:v>
                </c:pt>
                <c:pt idx="366">
                  <c:v>3215</c:v>
                </c:pt>
                <c:pt idx="367">
                  <c:v>3225</c:v>
                </c:pt>
                <c:pt idx="368">
                  <c:v>3235</c:v>
                </c:pt>
                <c:pt idx="369">
                  <c:v>3245</c:v>
                </c:pt>
                <c:pt idx="370">
                  <c:v>3255</c:v>
                </c:pt>
                <c:pt idx="371">
                  <c:v>3265</c:v>
                </c:pt>
                <c:pt idx="372">
                  <c:v>3275</c:v>
                </c:pt>
                <c:pt idx="373">
                  <c:v>3285</c:v>
                </c:pt>
                <c:pt idx="374">
                  <c:v>3295</c:v>
                </c:pt>
                <c:pt idx="375">
                  <c:v>3305</c:v>
                </c:pt>
                <c:pt idx="376">
                  <c:v>3315</c:v>
                </c:pt>
                <c:pt idx="377">
                  <c:v>3325</c:v>
                </c:pt>
                <c:pt idx="378">
                  <c:v>3335</c:v>
                </c:pt>
                <c:pt idx="379">
                  <c:v>3345</c:v>
                </c:pt>
                <c:pt idx="380">
                  <c:v>3355</c:v>
                </c:pt>
                <c:pt idx="381">
                  <c:v>3365</c:v>
                </c:pt>
                <c:pt idx="382">
                  <c:v>3375</c:v>
                </c:pt>
                <c:pt idx="383">
                  <c:v>3385</c:v>
                </c:pt>
                <c:pt idx="384">
                  <c:v>3395</c:v>
                </c:pt>
                <c:pt idx="385">
                  <c:v>3405</c:v>
                </c:pt>
                <c:pt idx="386">
                  <c:v>3415</c:v>
                </c:pt>
                <c:pt idx="387">
                  <c:v>3425</c:v>
                </c:pt>
                <c:pt idx="388">
                  <c:v>3435</c:v>
                </c:pt>
                <c:pt idx="389">
                  <c:v>3445</c:v>
                </c:pt>
                <c:pt idx="390">
                  <c:v>3455</c:v>
                </c:pt>
                <c:pt idx="391">
                  <c:v>3465</c:v>
                </c:pt>
                <c:pt idx="392">
                  <c:v>3475</c:v>
                </c:pt>
                <c:pt idx="393">
                  <c:v>3485</c:v>
                </c:pt>
                <c:pt idx="394">
                  <c:v>3495</c:v>
                </c:pt>
                <c:pt idx="395">
                  <c:v>3505</c:v>
                </c:pt>
                <c:pt idx="396">
                  <c:v>3515</c:v>
                </c:pt>
                <c:pt idx="397">
                  <c:v>3525</c:v>
                </c:pt>
                <c:pt idx="398">
                  <c:v>3535</c:v>
                </c:pt>
                <c:pt idx="399">
                  <c:v>3545</c:v>
                </c:pt>
                <c:pt idx="400">
                  <c:v>3555</c:v>
                </c:pt>
                <c:pt idx="401">
                  <c:v>3565</c:v>
                </c:pt>
                <c:pt idx="402">
                  <c:v>3575</c:v>
                </c:pt>
                <c:pt idx="403">
                  <c:v>3585</c:v>
                </c:pt>
                <c:pt idx="404">
                  <c:v>3595</c:v>
                </c:pt>
                <c:pt idx="405">
                  <c:v>3605</c:v>
                </c:pt>
                <c:pt idx="406">
                  <c:v>3615</c:v>
                </c:pt>
                <c:pt idx="407">
                  <c:v>3625</c:v>
                </c:pt>
                <c:pt idx="408">
                  <c:v>3635</c:v>
                </c:pt>
                <c:pt idx="409">
                  <c:v>3645</c:v>
                </c:pt>
                <c:pt idx="410">
                  <c:v>3655</c:v>
                </c:pt>
                <c:pt idx="411">
                  <c:v>3665</c:v>
                </c:pt>
                <c:pt idx="412">
                  <c:v>3675</c:v>
                </c:pt>
                <c:pt idx="413">
                  <c:v>3685</c:v>
                </c:pt>
                <c:pt idx="414">
                  <c:v>3695</c:v>
                </c:pt>
                <c:pt idx="415">
                  <c:v>3705</c:v>
                </c:pt>
                <c:pt idx="416">
                  <c:v>3715</c:v>
                </c:pt>
                <c:pt idx="417">
                  <c:v>3725</c:v>
                </c:pt>
                <c:pt idx="418">
                  <c:v>3735</c:v>
                </c:pt>
                <c:pt idx="419">
                  <c:v>3745</c:v>
                </c:pt>
                <c:pt idx="420">
                  <c:v>3755</c:v>
                </c:pt>
                <c:pt idx="421">
                  <c:v>3765</c:v>
                </c:pt>
                <c:pt idx="422">
                  <c:v>3775</c:v>
                </c:pt>
                <c:pt idx="423">
                  <c:v>3785</c:v>
                </c:pt>
                <c:pt idx="424">
                  <c:v>3795</c:v>
                </c:pt>
                <c:pt idx="425">
                  <c:v>3805</c:v>
                </c:pt>
                <c:pt idx="426">
                  <c:v>3815</c:v>
                </c:pt>
                <c:pt idx="427">
                  <c:v>3825</c:v>
                </c:pt>
                <c:pt idx="428">
                  <c:v>3835</c:v>
                </c:pt>
                <c:pt idx="429">
                  <c:v>3845</c:v>
                </c:pt>
                <c:pt idx="430">
                  <c:v>3855</c:v>
                </c:pt>
                <c:pt idx="431">
                  <c:v>3865</c:v>
                </c:pt>
                <c:pt idx="432">
                  <c:v>3875</c:v>
                </c:pt>
                <c:pt idx="433">
                  <c:v>3885</c:v>
                </c:pt>
                <c:pt idx="434">
                  <c:v>3895</c:v>
                </c:pt>
                <c:pt idx="435">
                  <c:v>3905</c:v>
                </c:pt>
                <c:pt idx="436">
                  <c:v>3915</c:v>
                </c:pt>
                <c:pt idx="437">
                  <c:v>3925</c:v>
                </c:pt>
                <c:pt idx="438">
                  <c:v>3935</c:v>
                </c:pt>
                <c:pt idx="439">
                  <c:v>3945</c:v>
                </c:pt>
                <c:pt idx="440">
                  <c:v>3955</c:v>
                </c:pt>
                <c:pt idx="441">
                  <c:v>3965</c:v>
                </c:pt>
                <c:pt idx="442">
                  <c:v>3975</c:v>
                </c:pt>
                <c:pt idx="443">
                  <c:v>3985</c:v>
                </c:pt>
                <c:pt idx="444">
                  <c:v>3995</c:v>
                </c:pt>
                <c:pt idx="445">
                  <c:v>4005</c:v>
                </c:pt>
                <c:pt idx="446">
                  <c:v>4015</c:v>
                </c:pt>
                <c:pt idx="447">
                  <c:v>4025</c:v>
                </c:pt>
                <c:pt idx="448">
                  <c:v>4035</c:v>
                </c:pt>
                <c:pt idx="449">
                  <c:v>4045</c:v>
                </c:pt>
                <c:pt idx="450">
                  <c:v>4055</c:v>
                </c:pt>
                <c:pt idx="451">
                  <c:v>4065</c:v>
                </c:pt>
                <c:pt idx="452">
                  <c:v>4075</c:v>
                </c:pt>
                <c:pt idx="453">
                  <c:v>4085</c:v>
                </c:pt>
                <c:pt idx="454">
                  <c:v>4095</c:v>
                </c:pt>
                <c:pt idx="455">
                  <c:v>4105</c:v>
                </c:pt>
                <c:pt idx="456">
                  <c:v>4115</c:v>
                </c:pt>
                <c:pt idx="457">
                  <c:v>4125</c:v>
                </c:pt>
                <c:pt idx="458">
                  <c:v>4135</c:v>
                </c:pt>
                <c:pt idx="459">
                  <c:v>4145</c:v>
                </c:pt>
                <c:pt idx="460">
                  <c:v>4155</c:v>
                </c:pt>
                <c:pt idx="461">
                  <c:v>4165</c:v>
                </c:pt>
                <c:pt idx="462">
                  <c:v>4175</c:v>
                </c:pt>
                <c:pt idx="463">
                  <c:v>4185</c:v>
                </c:pt>
                <c:pt idx="464">
                  <c:v>4195</c:v>
                </c:pt>
                <c:pt idx="465">
                  <c:v>4205</c:v>
                </c:pt>
                <c:pt idx="466">
                  <c:v>4215</c:v>
                </c:pt>
                <c:pt idx="467">
                  <c:v>4225</c:v>
                </c:pt>
                <c:pt idx="468">
                  <c:v>4235</c:v>
                </c:pt>
                <c:pt idx="469">
                  <c:v>4245</c:v>
                </c:pt>
                <c:pt idx="470">
                  <c:v>4255</c:v>
                </c:pt>
                <c:pt idx="471">
                  <c:v>4265</c:v>
                </c:pt>
                <c:pt idx="472">
                  <c:v>4275</c:v>
                </c:pt>
                <c:pt idx="473">
                  <c:v>4285</c:v>
                </c:pt>
                <c:pt idx="474">
                  <c:v>4295</c:v>
                </c:pt>
                <c:pt idx="475">
                  <c:v>4305</c:v>
                </c:pt>
                <c:pt idx="476">
                  <c:v>4315</c:v>
                </c:pt>
                <c:pt idx="477">
                  <c:v>4325</c:v>
                </c:pt>
                <c:pt idx="478">
                  <c:v>4335</c:v>
                </c:pt>
                <c:pt idx="479">
                  <c:v>4345</c:v>
                </c:pt>
                <c:pt idx="480">
                  <c:v>4355</c:v>
                </c:pt>
                <c:pt idx="481">
                  <c:v>4365</c:v>
                </c:pt>
                <c:pt idx="482">
                  <c:v>4375</c:v>
                </c:pt>
                <c:pt idx="483">
                  <c:v>4385</c:v>
                </c:pt>
                <c:pt idx="484">
                  <c:v>4395</c:v>
                </c:pt>
                <c:pt idx="485">
                  <c:v>4405</c:v>
                </c:pt>
                <c:pt idx="486">
                  <c:v>4415</c:v>
                </c:pt>
                <c:pt idx="487">
                  <c:v>4425</c:v>
                </c:pt>
                <c:pt idx="488">
                  <c:v>4435</c:v>
                </c:pt>
                <c:pt idx="489">
                  <c:v>4445</c:v>
                </c:pt>
                <c:pt idx="490">
                  <c:v>4455</c:v>
                </c:pt>
                <c:pt idx="491">
                  <c:v>4465</c:v>
                </c:pt>
                <c:pt idx="492">
                  <c:v>4475</c:v>
                </c:pt>
                <c:pt idx="493">
                  <c:v>4485</c:v>
                </c:pt>
                <c:pt idx="494">
                  <c:v>4495</c:v>
                </c:pt>
                <c:pt idx="495">
                  <c:v>4505</c:v>
                </c:pt>
                <c:pt idx="496">
                  <c:v>4515</c:v>
                </c:pt>
                <c:pt idx="497">
                  <c:v>4525</c:v>
                </c:pt>
                <c:pt idx="498">
                  <c:v>4535</c:v>
                </c:pt>
                <c:pt idx="499">
                  <c:v>4545</c:v>
                </c:pt>
                <c:pt idx="500">
                  <c:v>4555</c:v>
                </c:pt>
                <c:pt idx="501">
                  <c:v>4565</c:v>
                </c:pt>
                <c:pt idx="502">
                  <c:v>4575</c:v>
                </c:pt>
                <c:pt idx="503">
                  <c:v>4585</c:v>
                </c:pt>
                <c:pt idx="504">
                  <c:v>4595</c:v>
                </c:pt>
                <c:pt idx="505">
                  <c:v>4605</c:v>
                </c:pt>
                <c:pt idx="506">
                  <c:v>4615</c:v>
                </c:pt>
                <c:pt idx="507">
                  <c:v>4625</c:v>
                </c:pt>
                <c:pt idx="508">
                  <c:v>4635</c:v>
                </c:pt>
                <c:pt idx="509">
                  <c:v>4645</c:v>
                </c:pt>
                <c:pt idx="510">
                  <c:v>4655</c:v>
                </c:pt>
                <c:pt idx="511">
                  <c:v>4665</c:v>
                </c:pt>
                <c:pt idx="512">
                  <c:v>4675</c:v>
                </c:pt>
                <c:pt idx="513">
                  <c:v>4685</c:v>
                </c:pt>
                <c:pt idx="514">
                  <c:v>4695</c:v>
                </c:pt>
                <c:pt idx="515">
                  <c:v>4705</c:v>
                </c:pt>
                <c:pt idx="516">
                  <c:v>4715</c:v>
                </c:pt>
                <c:pt idx="517">
                  <c:v>4725</c:v>
                </c:pt>
                <c:pt idx="518">
                  <c:v>4735</c:v>
                </c:pt>
                <c:pt idx="519">
                  <c:v>4745</c:v>
                </c:pt>
                <c:pt idx="520">
                  <c:v>4755</c:v>
                </c:pt>
                <c:pt idx="521">
                  <c:v>4765</c:v>
                </c:pt>
                <c:pt idx="522">
                  <c:v>4775</c:v>
                </c:pt>
                <c:pt idx="523">
                  <c:v>4785</c:v>
                </c:pt>
                <c:pt idx="524">
                  <c:v>4795</c:v>
                </c:pt>
                <c:pt idx="525">
                  <c:v>4805</c:v>
                </c:pt>
                <c:pt idx="526">
                  <c:v>4815</c:v>
                </c:pt>
                <c:pt idx="527">
                  <c:v>4825</c:v>
                </c:pt>
                <c:pt idx="528">
                  <c:v>4835</c:v>
                </c:pt>
                <c:pt idx="529">
                  <c:v>4845</c:v>
                </c:pt>
                <c:pt idx="530">
                  <c:v>4855</c:v>
                </c:pt>
                <c:pt idx="531">
                  <c:v>4865</c:v>
                </c:pt>
                <c:pt idx="532">
                  <c:v>4875</c:v>
                </c:pt>
                <c:pt idx="533">
                  <c:v>4885</c:v>
                </c:pt>
                <c:pt idx="534">
                  <c:v>4895</c:v>
                </c:pt>
                <c:pt idx="535">
                  <c:v>4905</c:v>
                </c:pt>
                <c:pt idx="536">
                  <c:v>4915</c:v>
                </c:pt>
                <c:pt idx="537">
                  <c:v>4925</c:v>
                </c:pt>
                <c:pt idx="538">
                  <c:v>4935</c:v>
                </c:pt>
                <c:pt idx="539">
                  <c:v>4945</c:v>
                </c:pt>
                <c:pt idx="540">
                  <c:v>4955</c:v>
                </c:pt>
                <c:pt idx="541">
                  <c:v>4965</c:v>
                </c:pt>
                <c:pt idx="542">
                  <c:v>4975</c:v>
                </c:pt>
                <c:pt idx="543">
                  <c:v>4985</c:v>
                </c:pt>
                <c:pt idx="544">
                  <c:v>4995</c:v>
                </c:pt>
              </c:numCache>
            </c:numRef>
          </c:xVal>
          <c:yVal>
            <c:numRef>
              <c:f>'5 km skyshine detector'!$AC$7:$AC$551</c:f>
              <c:numCache>
                <c:formatCode>0.00E+00</c:formatCode>
                <c:ptCount val="545"/>
                <c:pt idx="0">
                  <c:v>7213.8600000000015</c:v>
                </c:pt>
                <c:pt idx="1">
                  <c:v>450.14486400000015</c:v>
                </c:pt>
                <c:pt idx="2">
                  <c:v>394.64544600000005</c:v>
                </c:pt>
                <c:pt idx="3">
                  <c:v>405.09963000000005</c:v>
                </c:pt>
                <c:pt idx="4">
                  <c:v>425.39304599999986</c:v>
                </c:pt>
                <c:pt idx="5">
                  <c:v>377.27305199999995</c:v>
                </c:pt>
                <c:pt idx="6">
                  <c:v>323.61849000000007</c:v>
                </c:pt>
                <c:pt idx="7">
                  <c:v>281.03306399999991</c:v>
                </c:pt>
                <c:pt idx="8">
                  <c:v>234.45045000000007</c:v>
                </c:pt>
                <c:pt idx="9">
                  <c:v>202.78042200000002</c:v>
                </c:pt>
                <c:pt idx="10">
                  <c:v>178.02860399999997</c:v>
                </c:pt>
                <c:pt idx="11">
                  <c:v>135.67378499999992</c:v>
                </c:pt>
                <c:pt idx="12">
                  <c:v>116.22592800000001</c:v>
                </c:pt>
                <c:pt idx="13">
                  <c:v>96.916435200000024</c:v>
                </c:pt>
                <c:pt idx="14">
                  <c:v>81.61950419999998</c:v>
                </c:pt>
                <c:pt idx="15">
                  <c:v>80.912309399999998</c:v>
                </c:pt>
                <c:pt idx="16">
                  <c:v>81.189037799999937</c:v>
                </c:pt>
                <c:pt idx="17">
                  <c:v>70.150649399999978</c:v>
                </c:pt>
                <c:pt idx="18">
                  <c:v>62.648235000000007</c:v>
                </c:pt>
                <c:pt idx="19">
                  <c:v>55.929884399999999</c:v>
                </c:pt>
                <c:pt idx="20">
                  <c:v>50.810408999999993</c:v>
                </c:pt>
                <c:pt idx="21">
                  <c:v>46.720978200000026</c:v>
                </c:pt>
                <c:pt idx="22">
                  <c:v>41.032672200000015</c:v>
                </c:pt>
                <c:pt idx="23">
                  <c:v>38.680480799999998</c:v>
                </c:pt>
                <c:pt idx="24">
                  <c:v>34.944647399999994</c:v>
                </c:pt>
                <c:pt idx="25">
                  <c:v>32.377222799999998</c:v>
                </c:pt>
                <c:pt idx="26">
                  <c:v>30.3940026</c:v>
                </c:pt>
                <c:pt idx="27">
                  <c:v>28.18017540000001</c:v>
                </c:pt>
                <c:pt idx="28">
                  <c:v>26.42756219999999</c:v>
                </c:pt>
                <c:pt idx="29">
                  <c:v>25.059294000000005</c:v>
                </c:pt>
                <c:pt idx="30">
                  <c:v>23.152942799999991</c:v>
                </c:pt>
                <c:pt idx="31">
                  <c:v>22.338131400000005</c:v>
                </c:pt>
                <c:pt idx="32">
                  <c:v>20.585518199999992</c:v>
                </c:pt>
                <c:pt idx="33">
                  <c:v>20.016687600000001</c:v>
                </c:pt>
                <c:pt idx="34">
                  <c:v>18.909773999999988</c:v>
                </c:pt>
                <c:pt idx="35">
                  <c:v>18.202579199999988</c:v>
                </c:pt>
                <c:pt idx="36">
                  <c:v>17.41851539999999</c:v>
                </c:pt>
                <c:pt idx="37">
                  <c:v>16.865058600000001</c:v>
                </c:pt>
                <c:pt idx="38">
                  <c:v>16.050247199999994</c:v>
                </c:pt>
                <c:pt idx="39">
                  <c:v>14.686591140000001</c:v>
                </c:pt>
                <c:pt idx="40">
                  <c:v>14.658918299999998</c:v>
                </c:pt>
                <c:pt idx="41">
                  <c:v>13.899452580000004</c:v>
                </c:pt>
                <c:pt idx="42">
                  <c:v>13.289112719999999</c:v>
                </c:pt>
                <c:pt idx="43">
                  <c:v>12.850959420000002</c:v>
                </c:pt>
                <c:pt idx="44">
                  <c:v>12.406656600000003</c:v>
                </c:pt>
                <c:pt idx="45">
                  <c:v>12.186811260000001</c:v>
                </c:pt>
                <c:pt idx="46">
                  <c:v>11.647190879999998</c:v>
                </c:pt>
                <c:pt idx="47">
                  <c:v>11.24900946</c:v>
                </c:pt>
                <c:pt idx="48">
                  <c:v>10.543352039999998</c:v>
                </c:pt>
                <c:pt idx="49">
                  <c:v>10.408062600000001</c:v>
                </c:pt>
                <c:pt idx="50">
                  <c:v>8.8860564000000046</c:v>
                </c:pt>
                <c:pt idx="51">
                  <c:v>6.856714799999998</c:v>
                </c:pt>
                <c:pt idx="52">
                  <c:v>5.5437922800000026</c:v>
                </c:pt>
                <c:pt idx="53">
                  <c:v>4.5706307400000012</c:v>
                </c:pt>
                <c:pt idx="54">
                  <c:v>3.8618985599999998</c:v>
                </c:pt>
                <c:pt idx="55">
                  <c:v>3.3022922400000003</c:v>
                </c:pt>
                <c:pt idx="56">
                  <c:v>2.86875108</c:v>
                </c:pt>
                <c:pt idx="57">
                  <c:v>2.5028546399999989</c:v>
                </c:pt>
                <c:pt idx="58">
                  <c:v>2.2122898199999996</c:v>
                </c:pt>
                <c:pt idx="59">
                  <c:v>1.9724585400000005</c:v>
                </c:pt>
                <c:pt idx="60">
                  <c:v>1.7633748599999999</c:v>
                </c:pt>
                <c:pt idx="61">
                  <c:v>1.5942630599999996</c:v>
                </c:pt>
                <c:pt idx="62">
                  <c:v>1.4368353479999996</c:v>
                </c:pt>
                <c:pt idx="63">
                  <c:v>1.295088912</c:v>
                </c:pt>
                <c:pt idx="64">
                  <c:v>1.1823989579999998</c:v>
                </c:pt>
                <c:pt idx="65">
                  <c:v>1.0841603759999998</c:v>
                </c:pt>
                <c:pt idx="66">
                  <c:v>0.99514607399999988</c:v>
                </c:pt>
                <c:pt idx="67">
                  <c:v>0.91304998199999987</c:v>
                </c:pt>
                <c:pt idx="68">
                  <c:v>0.84571273800000013</c:v>
                </c:pt>
                <c:pt idx="69">
                  <c:v>0.77806801800000014</c:v>
                </c:pt>
                <c:pt idx="70">
                  <c:v>0.71903262599999973</c:v>
                </c:pt>
                <c:pt idx="71">
                  <c:v>0.67060515600000026</c:v>
                </c:pt>
                <c:pt idx="72">
                  <c:v>0.62064030600000053</c:v>
                </c:pt>
                <c:pt idx="73">
                  <c:v>0.5772861899999997</c:v>
                </c:pt>
                <c:pt idx="74">
                  <c:v>0.540081594</c:v>
                </c:pt>
                <c:pt idx="75">
                  <c:v>0.50333821199999973</c:v>
                </c:pt>
                <c:pt idx="76">
                  <c:v>0.47151444600000014</c:v>
                </c:pt>
                <c:pt idx="77">
                  <c:v>0.44107432200000002</c:v>
                </c:pt>
                <c:pt idx="78">
                  <c:v>0.41616876600000025</c:v>
                </c:pt>
                <c:pt idx="79">
                  <c:v>0.38911087800000027</c:v>
                </c:pt>
                <c:pt idx="80">
                  <c:v>0.36651139200000016</c:v>
                </c:pt>
                <c:pt idx="81">
                  <c:v>0.34452685800000016</c:v>
                </c:pt>
                <c:pt idx="82">
                  <c:v>0.32269606200000012</c:v>
                </c:pt>
                <c:pt idx="83">
                  <c:v>0.30532366800000027</c:v>
                </c:pt>
                <c:pt idx="84">
                  <c:v>0.28733632200000014</c:v>
                </c:pt>
                <c:pt idx="85">
                  <c:v>0.27134757000000015</c:v>
                </c:pt>
                <c:pt idx="86">
                  <c:v>0.25489760400000006</c:v>
                </c:pt>
                <c:pt idx="87">
                  <c:v>0.24229108800000013</c:v>
                </c:pt>
                <c:pt idx="88">
                  <c:v>0.23014578600000007</c:v>
                </c:pt>
                <c:pt idx="89">
                  <c:v>0.21738553199999999</c:v>
                </c:pt>
                <c:pt idx="90">
                  <c:v>0.20616265800000003</c:v>
                </c:pt>
                <c:pt idx="91">
                  <c:v>0.19463230799999995</c:v>
                </c:pt>
                <c:pt idx="92">
                  <c:v>0.18602298000000006</c:v>
                </c:pt>
                <c:pt idx="93">
                  <c:v>0.17603001000000004</c:v>
                </c:pt>
                <c:pt idx="94">
                  <c:v>0.16880432399999998</c:v>
                </c:pt>
                <c:pt idx="95">
                  <c:v>0.15958004400000003</c:v>
                </c:pt>
                <c:pt idx="96">
                  <c:v>0.15303080520000004</c:v>
                </c:pt>
                <c:pt idx="97">
                  <c:v>0.14257662119999998</c:v>
                </c:pt>
                <c:pt idx="98">
                  <c:v>0.1383488262</c:v>
                </c:pt>
                <c:pt idx="99">
                  <c:v>0.13080029039999999</c:v>
                </c:pt>
                <c:pt idx="100">
                  <c:v>0.12511198440000001</c:v>
                </c:pt>
                <c:pt idx="101">
                  <c:v>0.11828601719999998</c:v>
                </c:pt>
                <c:pt idx="102">
                  <c:v>0.11312042040000003</c:v>
                </c:pt>
                <c:pt idx="103">
                  <c:v>0.10855440179999999</c:v>
                </c:pt>
                <c:pt idx="104">
                  <c:v>0.10269698400000005</c:v>
                </c:pt>
                <c:pt idx="105">
                  <c:v>9.9514607400000024E-2</c:v>
                </c:pt>
                <c:pt idx="106">
                  <c:v>9.4917841200000047E-2</c:v>
                </c:pt>
                <c:pt idx="107">
                  <c:v>9.1720090800000029E-2</c:v>
                </c:pt>
                <c:pt idx="108">
                  <c:v>8.5954915800000059E-2</c:v>
                </c:pt>
                <c:pt idx="109">
                  <c:v>8.4125433600000049E-2</c:v>
                </c:pt>
                <c:pt idx="110">
                  <c:v>7.9482546000000029E-2</c:v>
                </c:pt>
                <c:pt idx="111">
                  <c:v>7.6884373799999975E-2</c:v>
                </c:pt>
                <c:pt idx="112">
                  <c:v>7.3133166600000007E-2</c:v>
                </c:pt>
                <c:pt idx="113">
                  <c:v>7.0258266000000014E-2</c:v>
                </c:pt>
                <c:pt idx="114">
                  <c:v>6.7706215200000044E-2</c:v>
                </c:pt>
                <c:pt idx="115">
                  <c:v>6.4908183600000002E-2</c:v>
                </c:pt>
                <c:pt idx="116">
                  <c:v>6.1864171200000012E-2</c:v>
                </c:pt>
                <c:pt idx="117">
                  <c:v>5.89277754E-2</c:v>
                </c:pt>
                <c:pt idx="118">
                  <c:v>5.7897730800000033E-2</c:v>
                </c:pt>
                <c:pt idx="119">
                  <c:v>5.4945961200000004E-2</c:v>
                </c:pt>
                <c:pt idx="120">
                  <c:v>5.3362459799999991E-2</c:v>
                </c:pt>
                <c:pt idx="121">
                  <c:v>5.09180256E-2</c:v>
                </c:pt>
                <c:pt idx="122">
                  <c:v>4.9980223799999987E-2</c:v>
                </c:pt>
                <c:pt idx="123">
                  <c:v>4.6936211400000018E-2</c:v>
                </c:pt>
                <c:pt idx="124">
                  <c:v>4.5168224400000026E-2</c:v>
                </c:pt>
                <c:pt idx="125">
                  <c:v>4.4614767600000015E-2</c:v>
                </c:pt>
                <c:pt idx="126">
                  <c:v>4.2677668799999978E-2</c:v>
                </c:pt>
                <c:pt idx="127">
                  <c:v>4.040234639999999E-2</c:v>
                </c:pt>
                <c:pt idx="128">
                  <c:v>3.9080199600000004E-2</c:v>
                </c:pt>
                <c:pt idx="129">
                  <c:v>3.7419829200000004E-2</c:v>
                </c:pt>
                <c:pt idx="130">
                  <c:v>3.6343663200000001E-2</c:v>
                </c:pt>
                <c:pt idx="131">
                  <c:v>3.5574973200000005E-2</c:v>
                </c:pt>
                <c:pt idx="132">
                  <c:v>3.382236000000001E-2</c:v>
                </c:pt>
                <c:pt idx="133">
                  <c:v>3.2884558200000004E-2</c:v>
                </c:pt>
                <c:pt idx="134">
                  <c:v>3.1700775600000008E-2</c:v>
                </c:pt>
                <c:pt idx="135">
                  <c:v>3.0286386000000002E-2</c:v>
                </c:pt>
                <c:pt idx="136">
                  <c:v>2.9702181599999999E-2</c:v>
                </c:pt>
                <c:pt idx="137">
                  <c:v>2.8672137000000014E-2</c:v>
                </c:pt>
                <c:pt idx="138">
                  <c:v>2.8103306400000007E-2</c:v>
                </c:pt>
                <c:pt idx="139">
                  <c:v>2.6442936000000007E-2</c:v>
                </c:pt>
                <c:pt idx="140">
                  <c:v>2.5720367399999996E-2</c:v>
                </c:pt>
                <c:pt idx="141">
                  <c:v>2.4967051199999996E-2</c:v>
                </c:pt>
                <c:pt idx="142">
                  <c:v>2.4167613599999999E-2</c:v>
                </c:pt>
                <c:pt idx="143">
                  <c:v>2.3521914000000001E-2</c:v>
                </c:pt>
                <c:pt idx="144">
                  <c:v>2.2537990800000011E-2</c:v>
                </c:pt>
                <c:pt idx="145">
                  <c:v>2.2261262400000016E-2</c:v>
                </c:pt>
                <c:pt idx="146">
                  <c:v>2.126196540000002E-2</c:v>
                </c:pt>
                <c:pt idx="147">
                  <c:v>2.0693134800000002E-2</c:v>
                </c:pt>
                <c:pt idx="148">
                  <c:v>1.9678464000000003E-2</c:v>
                </c:pt>
                <c:pt idx="149">
                  <c:v>1.9739959200000008E-2</c:v>
                </c:pt>
                <c:pt idx="150">
                  <c:v>1.8556176600000005E-2</c:v>
                </c:pt>
                <c:pt idx="151">
                  <c:v>1.8294822000000002E-2</c:v>
                </c:pt>
                <c:pt idx="152">
                  <c:v>1.7464636800000002E-2</c:v>
                </c:pt>
                <c:pt idx="153">
                  <c:v>1.7003422800000001E-2</c:v>
                </c:pt>
                <c:pt idx="154">
                  <c:v>1.6296227999999999E-2</c:v>
                </c:pt>
                <c:pt idx="155">
                  <c:v>1.6496087400000001E-2</c:v>
                </c:pt>
                <c:pt idx="156">
                  <c:v>1.5850387799999997E-2</c:v>
                </c:pt>
                <c:pt idx="157">
                  <c:v>1.5527538000000002E-2</c:v>
                </c:pt>
                <c:pt idx="158">
                  <c:v>1.5103221120000001E-2</c:v>
                </c:pt>
                <c:pt idx="159">
                  <c:v>1.4666605200000004E-2</c:v>
                </c:pt>
                <c:pt idx="160">
                  <c:v>1.3993232759999998E-2</c:v>
                </c:pt>
                <c:pt idx="161">
                  <c:v>1.3894840440000004E-2</c:v>
                </c:pt>
                <c:pt idx="162">
                  <c:v>1.3438238579999996E-2</c:v>
                </c:pt>
                <c:pt idx="163">
                  <c:v>1.2952426499999999E-2</c:v>
                </c:pt>
                <c:pt idx="164">
                  <c:v>1.2674160719999999E-2</c:v>
                </c:pt>
                <c:pt idx="165">
                  <c:v>1.208226942E-2</c:v>
                </c:pt>
                <c:pt idx="166">
                  <c:v>1.1685625380000007E-2</c:v>
                </c:pt>
                <c:pt idx="167">
                  <c:v>1.1673326340000007E-2</c:v>
                </c:pt>
                <c:pt idx="168">
                  <c:v>1.1189051640000005E-2</c:v>
                </c:pt>
                <c:pt idx="169">
                  <c:v>1.1049150060000009E-2</c:v>
                </c:pt>
                <c:pt idx="170">
                  <c:v>1.1124481680000003E-2</c:v>
                </c:pt>
                <c:pt idx="171">
                  <c:v>1.0295833859999997E-2</c:v>
                </c:pt>
                <c:pt idx="172">
                  <c:v>1.0251249839999995E-2</c:v>
                </c:pt>
                <c:pt idx="173">
                  <c:v>9.8684422200000076E-3</c:v>
                </c:pt>
                <c:pt idx="174">
                  <c:v>9.4840972200000064E-3</c:v>
                </c:pt>
                <c:pt idx="175">
                  <c:v>9.5625036000000063E-3</c:v>
                </c:pt>
                <c:pt idx="176">
                  <c:v>9.1750838400000093E-3</c:v>
                </c:pt>
                <c:pt idx="177">
                  <c:v>9.0582429600000007E-3</c:v>
                </c:pt>
                <c:pt idx="178">
                  <c:v>8.8015005000000087E-3</c:v>
                </c:pt>
                <c:pt idx="179">
                  <c:v>8.573968260000002E-3</c:v>
                </c:pt>
                <c:pt idx="180">
                  <c:v>8.4448283399999984E-3</c:v>
                </c:pt>
                <c:pt idx="181">
                  <c:v>8.1619504200000012E-3</c:v>
                </c:pt>
                <c:pt idx="182">
                  <c:v>8.1035299800000047E-3</c:v>
                </c:pt>
                <c:pt idx="183">
                  <c:v>7.799128740000002E-3</c:v>
                </c:pt>
                <c:pt idx="184">
                  <c:v>7.3548259199999987E-3</c:v>
                </c:pt>
                <c:pt idx="185">
                  <c:v>7.4117089800000034E-3</c:v>
                </c:pt>
                <c:pt idx="186">
                  <c:v>7.3717371000000037E-3</c:v>
                </c:pt>
                <c:pt idx="187">
                  <c:v>6.9935416200000025E-3</c:v>
                </c:pt>
                <c:pt idx="188">
                  <c:v>6.7598598600000018E-3</c:v>
                </c:pt>
                <c:pt idx="189">
                  <c:v>6.6384068399999996E-3</c:v>
                </c:pt>
                <c:pt idx="190">
                  <c:v>6.5246407199999997E-3</c:v>
                </c:pt>
                <c:pt idx="191">
                  <c:v>6.2217768600000001E-3</c:v>
                </c:pt>
                <c:pt idx="192">
                  <c:v>6.2140899600000004E-3</c:v>
                </c:pt>
                <c:pt idx="193">
                  <c:v>5.9511979799999996E-3</c:v>
                </c:pt>
                <c:pt idx="194">
                  <c:v>5.8235954400000008E-3</c:v>
                </c:pt>
                <c:pt idx="195">
                  <c:v>5.6606331599999985E-3</c:v>
                </c:pt>
                <c:pt idx="196">
                  <c:v>5.5745398799999972E-3</c:v>
                </c:pt>
                <c:pt idx="197">
                  <c:v>5.7328900200000017E-3</c:v>
                </c:pt>
                <c:pt idx="198">
                  <c:v>5.3869795199999997E-3</c:v>
                </c:pt>
                <c:pt idx="199">
                  <c:v>5.2194051000000003E-3</c:v>
                </c:pt>
                <c:pt idx="200">
                  <c:v>5.044143780000003E-3</c:v>
                </c:pt>
                <c:pt idx="201">
                  <c:v>4.9565131200000031E-3</c:v>
                </c:pt>
                <c:pt idx="202">
                  <c:v>4.7443546800000026E-3</c:v>
                </c:pt>
                <c:pt idx="203">
                  <c:v>4.6905463799999979E-3</c:v>
                </c:pt>
                <c:pt idx="204">
                  <c:v>4.6597987800000035E-3</c:v>
                </c:pt>
                <c:pt idx="205">
                  <c:v>4.5721681200000018E-3</c:v>
                </c:pt>
                <c:pt idx="206">
                  <c:v>4.4199675000000018E-3</c:v>
                </c:pt>
                <c:pt idx="207">
                  <c:v>4.4461029599999992E-3</c:v>
                </c:pt>
                <c:pt idx="208">
                  <c:v>4.2523930800000033E-3</c:v>
                </c:pt>
                <c:pt idx="209">
                  <c:v>4.2262576199999999E-3</c:v>
                </c:pt>
                <c:pt idx="210">
                  <c:v>4.3307994600000023E-3</c:v>
                </c:pt>
                <c:pt idx="211">
                  <c:v>4.1186410199999992E-3</c:v>
                </c:pt>
                <c:pt idx="212">
                  <c:v>3.9971880000000022E-3</c:v>
                </c:pt>
                <c:pt idx="213">
                  <c:v>3.8188519200000001E-3</c:v>
                </c:pt>
                <c:pt idx="214">
                  <c:v>3.5759458800000005E-3</c:v>
                </c:pt>
                <c:pt idx="215">
                  <c:v>3.7020110400000014E-3</c:v>
                </c:pt>
                <c:pt idx="216">
                  <c:v>3.5943944400000003E-3</c:v>
                </c:pt>
                <c:pt idx="217">
                  <c:v>3.5836327800000019E-3</c:v>
                </c:pt>
                <c:pt idx="218">
                  <c:v>3.4790909399999995E-3</c:v>
                </c:pt>
                <c:pt idx="219">
                  <c:v>3.3699369600000014E-3</c:v>
                </c:pt>
                <c:pt idx="220">
                  <c:v>3.3468762600000002E-3</c:v>
                </c:pt>
                <c:pt idx="221">
                  <c:v>3.2454091800000009E-3</c:v>
                </c:pt>
                <c:pt idx="222">
                  <c:v>3.1685401800000015E-3</c:v>
                </c:pt>
                <c:pt idx="223">
                  <c:v>3.1900635000000005E-3</c:v>
                </c:pt>
                <c:pt idx="224">
                  <c:v>3.039400260000001E-3</c:v>
                </c:pt>
                <c:pt idx="225">
                  <c:v>3.0009657600000013E-3</c:v>
                </c:pt>
                <c:pt idx="226">
                  <c:v>2.8749006000000012E-3</c:v>
                </c:pt>
                <c:pt idx="227">
                  <c:v>2.808793260000002E-3</c:v>
                </c:pt>
                <c:pt idx="228">
                  <c:v>2.811868019999999E-3</c:v>
                </c:pt>
                <c:pt idx="229">
                  <c:v>2.7780456600000002E-3</c:v>
                </c:pt>
                <c:pt idx="230">
                  <c:v>2.6150833800000005E-3</c:v>
                </c:pt>
                <c:pt idx="231">
                  <c:v>2.5751114999999999E-3</c:v>
                </c:pt>
                <c:pt idx="232">
                  <c:v>2.5320648600000001E-3</c:v>
                </c:pt>
                <c:pt idx="233">
                  <c:v>2.4982424999999983E-3</c:v>
                </c:pt>
                <c:pt idx="234">
                  <c:v>2.5182284399999991E-3</c:v>
                </c:pt>
                <c:pt idx="235">
                  <c:v>2.3568035399999993E-3</c:v>
                </c:pt>
                <c:pt idx="236">
                  <c:v>2.3583409199999998E-3</c:v>
                </c:pt>
                <c:pt idx="237">
                  <c:v>2.3460418800000005E-3</c:v>
                </c:pt>
                <c:pt idx="238">
                  <c:v>2.110822740000001E-3</c:v>
                </c:pt>
                <c:pt idx="239">
                  <c:v>2.3091447600000013E-3</c:v>
                </c:pt>
                <c:pt idx="240">
                  <c:v>2.1677058000000014E-3</c:v>
                </c:pt>
                <c:pt idx="241">
                  <c:v>2.0554770600000002E-3</c:v>
                </c:pt>
                <c:pt idx="242">
                  <c:v>2.0831499000000002E-3</c:v>
                </c:pt>
                <c:pt idx="243">
                  <c:v>2.13080868E-3</c:v>
                </c:pt>
                <c:pt idx="244">
                  <c:v>1.9816828200000009E-3</c:v>
                </c:pt>
                <c:pt idx="245">
                  <c:v>2.0462527800000001E-3</c:v>
                </c:pt>
                <c:pt idx="246">
                  <c:v>2.0139678000000005E-3</c:v>
                </c:pt>
                <c:pt idx="247">
                  <c:v>1.9555473600000009E-3</c:v>
                </c:pt>
                <c:pt idx="248">
                  <c:v>1.9017390599999999E-3</c:v>
                </c:pt>
                <c:pt idx="249">
                  <c:v>1.8110336400000001E-3</c:v>
                </c:pt>
                <c:pt idx="250">
                  <c:v>1.7741365200000009E-3</c:v>
                </c:pt>
                <c:pt idx="251">
                  <c:v>1.7403141600000006E-3</c:v>
                </c:pt>
                <c:pt idx="252">
                  <c:v>1.6818937200000007E-3</c:v>
                </c:pt>
                <c:pt idx="253">
                  <c:v>1.8110336400000001E-3</c:v>
                </c:pt>
                <c:pt idx="254">
                  <c:v>1.694192760000001E-3</c:v>
                </c:pt>
                <c:pt idx="255">
                  <c:v>1.7418515400000004E-3</c:v>
                </c:pt>
                <c:pt idx="256">
                  <c:v>1.6388470800000009E-3</c:v>
                </c:pt>
                <c:pt idx="257">
                  <c:v>1.6050247200000004E-3</c:v>
                </c:pt>
                <c:pt idx="258">
                  <c:v>1.5527538000000007E-3</c:v>
                </c:pt>
                <c:pt idx="259">
                  <c:v>1.6511461200000006E-3</c:v>
                </c:pt>
                <c:pt idx="260">
                  <c:v>1.5419921400000001E-3</c:v>
                </c:pt>
                <c:pt idx="261">
                  <c:v>1.5057099720000001E-3</c:v>
                </c:pt>
                <c:pt idx="262">
                  <c:v>1.4709651840000006E-3</c:v>
                </c:pt>
                <c:pt idx="263">
                  <c:v>1.3595051340000003E-3</c:v>
                </c:pt>
                <c:pt idx="264">
                  <c:v>1.3934812320000004E-3</c:v>
                </c:pt>
                <c:pt idx="265">
                  <c:v>1.3030832880000006E-3</c:v>
                </c:pt>
                <c:pt idx="266">
                  <c:v>1.3742639820000005E-3</c:v>
                </c:pt>
                <c:pt idx="267">
                  <c:v>1.3327547220000006E-3</c:v>
                </c:pt>
                <c:pt idx="268">
                  <c:v>1.3635023220000004E-3</c:v>
                </c:pt>
                <c:pt idx="269">
                  <c:v>1.306619262E-3</c:v>
                </c:pt>
                <c:pt idx="270">
                  <c:v>1.1714835600000004E-3</c:v>
                </c:pt>
                <c:pt idx="271">
                  <c:v>1.2120703919999999E-3</c:v>
                </c:pt>
                <c:pt idx="272">
                  <c:v>1.2526572240000007E-3</c:v>
                </c:pt>
                <c:pt idx="273">
                  <c:v>1.2094568459999999E-3</c:v>
                </c:pt>
                <c:pt idx="274">
                  <c:v>1.1029164120000001E-3</c:v>
                </c:pt>
                <c:pt idx="275">
                  <c:v>1.217451222E-3</c:v>
                </c:pt>
                <c:pt idx="276">
                  <c:v>1.1308967280000003E-3</c:v>
                </c:pt>
                <c:pt idx="277">
                  <c:v>1.0667879820000004E-3</c:v>
                </c:pt>
                <c:pt idx="278">
                  <c:v>1.1484228600000005E-3</c:v>
                </c:pt>
                <c:pt idx="279">
                  <c:v>1.0721688120000001E-3</c:v>
                </c:pt>
                <c:pt idx="280">
                  <c:v>1.1232098280000004E-3</c:v>
                </c:pt>
                <c:pt idx="281">
                  <c:v>9.9253252800000024E-4</c:v>
                </c:pt>
                <c:pt idx="282">
                  <c:v>9.7900358400000048E-4</c:v>
                </c:pt>
                <c:pt idx="283">
                  <c:v>1.0277385300000001E-3</c:v>
                </c:pt>
                <c:pt idx="284">
                  <c:v>9.5994007200000064E-4</c:v>
                </c:pt>
                <c:pt idx="285">
                  <c:v>9.6009381000000042E-4</c:v>
                </c:pt>
                <c:pt idx="286">
                  <c:v>9.9991195200000078E-4</c:v>
                </c:pt>
                <c:pt idx="287">
                  <c:v>1.0398838320000001E-3</c:v>
                </c:pt>
                <c:pt idx="288">
                  <c:v>9.5271438600000042E-4</c:v>
                </c:pt>
                <c:pt idx="289">
                  <c:v>8.5524449400000129E-4</c:v>
                </c:pt>
                <c:pt idx="290">
                  <c:v>8.7907388400000033E-4</c:v>
                </c:pt>
                <c:pt idx="291">
                  <c:v>8.6416129800000001E-4</c:v>
                </c:pt>
                <c:pt idx="292">
                  <c:v>8.1558009000000083E-4</c:v>
                </c:pt>
                <c:pt idx="293">
                  <c:v>7.8406380000000059E-4</c:v>
                </c:pt>
                <c:pt idx="294">
                  <c:v>8.2757165400000068E-4</c:v>
                </c:pt>
                <c:pt idx="295">
                  <c:v>8.0927683200000052E-4</c:v>
                </c:pt>
                <c:pt idx="296">
                  <c:v>7.8406380000000059E-4</c:v>
                </c:pt>
                <c:pt idx="297">
                  <c:v>7.9298060400000039E-4</c:v>
                </c:pt>
                <c:pt idx="298">
                  <c:v>7.7576194800000058E-4</c:v>
                </c:pt>
                <c:pt idx="299">
                  <c:v>7.8467875200000027E-4</c:v>
                </c:pt>
                <c:pt idx="300">
                  <c:v>7.2764195400000032E-4</c:v>
                </c:pt>
                <c:pt idx="301">
                  <c:v>6.7490982000000053E-4</c:v>
                </c:pt>
                <c:pt idx="302">
                  <c:v>7.233372900000008E-4</c:v>
                </c:pt>
                <c:pt idx="303">
                  <c:v>7.5039517799999999E-4</c:v>
                </c:pt>
                <c:pt idx="304">
                  <c:v>6.5553883200000014E-4</c:v>
                </c:pt>
                <c:pt idx="305">
                  <c:v>7.7591568600000004E-4</c:v>
                </c:pt>
                <c:pt idx="306">
                  <c:v>6.7583224800000054E-4</c:v>
                </c:pt>
                <c:pt idx="307">
                  <c:v>6.5630752200000026E-4</c:v>
                </c:pt>
                <c:pt idx="308">
                  <c:v>6.0634267200000008E-4</c:v>
                </c:pt>
                <c:pt idx="309">
                  <c:v>6.4308605400000029E-4</c:v>
                </c:pt>
                <c:pt idx="310">
                  <c:v>6.0957117000000024E-4</c:v>
                </c:pt>
                <c:pt idx="311">
                  <c:v>6.0542024400000018E-4</c:v>
                </c:pt>
                <c:pt idx="312">
                  <c:v>5.8574177999999978E-4</c:v>
                </c:pt>
                <c:pt idx="313">
                  <c:v>5.6944555199999977E-4</c:v>
                </c:pt>
                <c:pt idx="314">
                  <c:v>5.9219877600000031E-4</c:v>
                </c:pt>
                <c:pt idx="315">
                  <c:v>5.0195456999999998E-4</c:v>
                </c:pt>
                <c:pt idx="316">
                  <c:v>5.6391098400000023E-4</c:v>
                </c:pt>
                <c:pt idx="317">
                  <c:v>5.6175865199999976E-4</c:v>
                </c:pt>
                <c:pt idx="318">
                  <c:v>5.5407175199999998E-4</c:v>
                </c:pt>
                <c:pt idx="319">
                  <c:v>5.3208721799999999E-4</c:v>
                </c:pt>
                <c:pt idx="320">
                  <c:v>5.1840453600000001E-4</c:v>
                </c:pt>
                <c:pt idx="321">
                  <c:v>5.2578396000000022E-4</c:v>
                </c:pt>
                <c:pt idx="322">
                  <c:v>4.7335930200000028E-4</c:v>
                </c:pt>
                <c:pt idx="323">
                  <c:v>5.263989119999999E-4</c:v>
                </c:pt>
                <c:pt idx="324">
                  <c:v>4.8857936400000023E-4</c:v>
                </c:pt>
                <c:pt idx="325">
                  <c:v>4.941139320000002E-4</c:v>
                </c:pt>
                <c:pt idx="326">
                  <c:v>4.8104620200000028E-4</c:v>
                </c:pt>
                <c:pt idx="327">
                  <c:v>3.9187816200000018E-4</c:v>
                </c:pt>
                <c:pt idx="328">
                  <c:v>5.0549054400000004E-4</c:v>
                </c:pt>
                <c:pt idx="329">
                  <c:v>4.6213642800000017E-4</c:v>
                </c:pt>
                <c:pt idx="330">
                  <c:v>4.6213642800000017E-4</c:v>
                </c:pt>
                <c:pt idx="331">
                  <c:v>5.0564428199999993E-4</c:v>
                </c:pt>
                <c:pt idx="332">
                  <c:v>4.1878231200000008E-4</c:v>
                </c:pt>
                <c:pt idx="333">
                  <c:v>4.1109541199999981E-4</c:v>
                </c:pt>
                <c:pt idx="334">
                  <c:v>3.8388378600000007E-4</c:v>
                </c:pt>
                <c:pt idx="335">
                  <c:v>4.3292620800000002E-4</c:v>
                </c:pt>
                <c:pt idx="336">
                  <c:v>3.8741976000000017E-4</c:v>
                </c:pt>
                <c:pt idx="337">
                  <c:v>4.1386269600000023E-4</c:v>
                </c:pt>
                <c:pt idx="338">
                  <c:v>3.9126320999999996E-4</c:v>
                </c:pt>
                <c:pt idx="339">
                  <c:v>3.7465950600000026E-4</c:v>
                </c:pt>
                <c:pt idx="340">
                  <c:v>3.6635765400000041E-4</c:v>
                </c:pt>
                <c:pt idx="341">
                  <c:v>3.5759458800000001E-4</c:v>
                </c:pt>
                <c:pt idx="342">
                  <c:v>4.0433094000000009E-4</c:v>
                </c:pt>
                <c:pt idx="343">
                  <c:v>3.5083011600000019E-4</c:v>
                </c:pt>
                <c:pt idx="344">
                  <c:v>3.3960724200000008E-4</c:v>
                </c:pt>
                <c:pt idx="345">
                  <c:v>3.6743382000000016E-4</c:v>
                </c:pt>
                <c:pt idx="346">
                  <c:v>3.4560302400000017E-4</c:v>
                </c:pt>
                <c:pt idx="347">
                  <c:v>3.5759458800000001E-4</c:v>
                </c:pt>
                <c:pt idx="348">
                  <c:v>3.5252123400000005E-4</c:v>
                </c:pt>
                <c:pt idx="349">
                  <c:v>3.4483433400000015E-4</c:v>
                </c:pt>
                <c:pt idx="350">
                  <c:v>3.4790909400000009E-4</c:v>
                </c:pt>
                <c:pt idx="351">
                  <c:v>3.3176660400000013E-4</c:v>
                </c:pt>
                <c:pt idx="352">
                  <c:v>3.0301759800000009E-4</c:v>
                </c:pt>
                <c:pt idx="353">
                  <c:v>2.9994283799999999E-4</c:v>
                </c:pt>
                <c:pt idx="354">
                  <c:v>3.0148021800000002E-4</c:v>
                </c:pt>
                <c:pt idx="355">
                  <c:v>3.0993580800000008E-4</c:v>
                </c:pt>
                <c:pt idx="356">
                  <c:v>3.1116571199999999E-4</c:v>
                </c:pt>
                <c:pt idx="357">
                  <c:v>2.8503025200000005E-4</c:v>
                </c:pt>
                <c:pt idx="358">
                  <c:v>2.4044623199999995E-4</c:v>
                </c:pt>
                <c:pt idx="359">
                  <c:v>2.5259153399999996E-4</c:v>
                </c:pt>
                <c:pt idx="360">
                  <c:v>2.5674246000000018E-4</c:v>
                </c:pt>
                <c:pt idx="361">
                  <c:v>2.3767894799999999E-4</c:v>
                </c:pt>
                <c:pt idx="362">
                  <c:v>2.7027140400000022E-4</c:v>
                </c:pt>
                <c:pt idx="363">
                  <c:v>2.3737147200000015E-4</c:v>
                </c:pt>
                <c:pt idx="364">
                  <c:v>2.7841951800000012E-4</c:v>
                </c:pt>
                <c:pt idx="365">
                  <c:v>2.0831499000000008E-4</c:v>
                </c:pt>
                <c:pt idx="366">
                  <c:v>2.4044623199999995E-4</c:v>
                </c:pt>
                <c:pt idx="367">
                  <c:v>3.027101220000002E-4</c:v>
                </c:pt>
                <c:pt idx="368">
                  <c:v>1.9924444800000014E-4</c:v>
                </c:pt>
                <c:pt idx="369">
                  <c:v>2.1446451000000001E-4</c:v>
                </c:pt>
                <c:pt idx="370">
                  <c:v>2.2245888600000018E-4</c:v>
                </c:pt>
                <c:pt idx="371">
                  <c:v>2.2983831000000007E-4</c:v>
                </c:pt>
                <c:pt idx="372">
                  <c:v>2.2768597800000001E-4</c:v>
                </c:pt>
                <c:pt idx="373">
                  <c:v>2.0293416000000008E-4</c:v>
                </c:pt>
                <c:pt idx="374">
                  <c:v>2.3137569000000001E-4</c:v>
                </c:pt>
                <c:pt idx="375">
                  <c:v>2.2599486000000001E-4</c:v>
                </c:pt>
                <c:pt idx="376">
                  <c:v>1.960159500000002E-4</c:v>
                </c:pt>
                <c:pt idx="377">
                  <c:v>1.9985940000000009E-4</c:v>
                </c:pt>
                <c:pt idx="378">
                  <c:v>2.018579940000001E-4</c:v>
                </c:pt>
                <c:pt idx="379">
                  <c:v>1.9125007200000011E-4</c:v>
                </c:pt>
                <c:pt idx="380">
                  <c:v>2.2215141000000012E-4</c:v>
                </c:pt>
                <c:pt idx="381">
                  <c:v>2.0570144400000015E-4</c:v>
                </c:pt>
                <c:pt idx="382">
                  <c:v>2.1861543600000015E-4</c:v>
                </c:pt>
                <c:pt idx="383">
                  <c:v>2.0139678000000009E-4</c:v>
                </c:pt>
                <c:pt idx="384">
                  <c:v>1.7725991400000001E-4</c:v>
                </c:pt>
                <c:pt idx="385">
                  <c:v>1.831019580000001E-4</c:v>
                </c:pt>
                <c:pt idx="386">
                  <c:v>1.8802157400000011E-4</c:v>
                </c:pt>
                <c:pt idx="387">
                  <c:v>1.8709914600000005E-4</c:v>
                </c:pt>
                <c:pt idx="388">
                  <c:v>1.8556176600000016E-4</c:v>
                </c:pt>
                <c:pt idx="389">
                  <c:v>1.5106295880000005E-4</c:v>
                </c:pt>
                <c:pt idx="390">
                  <c:v>1.6004125800000012E-4</c:v>
                </c:pt>
                <c:pt idx="391">
                  <c:v>1.6342349400000006E-4</c:v>
                </c:pt>
                <c:pt idx="392">
                  <c:v>1.7772112800000005E-4</c:v>
                </c:pt>
                <c:pt idx="393">
                  <c:v>1.5911883000000008E-4</c:v>
                </c:pt>
                <c:pt idx="394">
                  <c:v>1.9509352200000011E-4</c:v>
                </c:pt>
                <c:pt idx="395">
                  <c:v>1.6603704000000004E-4</c:v>
                </c:pt>
                <c:pt idx="396">
                  <c:v>1.6695946799999997E-4</c:v>
                </c:pt>
                <c:pt idx="397">
                  <c:v>1.4817268440000004E-4</c:v>
                </c:pt>
                <c:pt idx="398">
                  <c:v>1.8094962600000009E-4</c:v>
                </c:pt>
                <c:pt idx="399">
                  <c:v>1.5419921400000003E-4</c:v>
                </c:pt>
                <c:pt idx="400">
                  <c:v>1.5290781480000005E-4</c:v>
                </c:pt>
                <c:pt idx="401">
                  <c:v>1.349973378E-4</c:v>
                </c:pt>
                <c:pt idx="402">
                  <c:v>1.4958707400000002E-4</c:v>
                </c:pt>
                <c:pt idx="403">
                  <c:v>1.3441313340000006E-4</c:v>
                </c:pt>
                <c:pt idx="404">
                  <c:v>1.5865761600000004E-4</c:v>
                </c:pt>
                <c:pt idx="405">
                  <c:v>1.2475838700000001E-4</c:v>
                </c:pt>
                <c:pt idx="406">
                  <c:v>1.0903098960000001E-4</c:v>
                </c:pt>
                <c:pt idx="407">
                  <c:v>1.2927828420000007E-4</c:v>
                </c:pt>
                <c:pt idx="408">
                  <c:v>1.287863226E-4</c:v>
                </c:pt>
                <c:pt idx="409">
                  <c:v>1.2426642540000002E-4</c:v>
                </c:pt>
                <c:pt idx="410">
                  <c:v>1.3284500580000008E-4</c:v>
                </c:pt>
                <c:pt idx="411">
                  <c:v>1.1882410020000006E-4</c:v>
                </c:pt>
                <c:pt idx="412">
                  <c:v>1.3787223840000006E-4</c:v>
                </c:pt>
                <c:pt idx="413">
                  <c:v>1.2271367159999997E-4</c:v>
                </c:pt>
                <c:pt idx="414">
                  <c:v>1.0886187780000003E-4</c:v>
                </c:pt>
                <c:pt idx="415">
                  <c:v>1.3745714580000001E-4</c:v>
                </c:pt>
                <c:pt idx="416">
                  <c:v>1.4683516380000001E-4</c:v>
                </c:pt>
                <c:pt idx="417">
                  <c:v>1.0537202519999996E-4</c:v>
                </c:pt>
                <c:pt idx="418">
                  <c:v>1.14150465E-4</c:v>
                </c:pt>
                <c:pt idx="419">
                  <c:v>1.2469689179999999E-4</c:v>
                </c:pt>
                <c:pt idx="420">
                  <c:v>1.1468854800000008E-4</c:v>
                </c:pt>
                <c:pt idx="421">
                  <c:v>1.12920561E-4</c:v>
                </c:pt>
                <c:pt idx="422">
                  <c:v>1.1106033120000001E-4</c:v>
                </c:pt>
                <c:pt idx="423">
                  <c:v>1.1631817080000005E-4</c:v>
                </c:pt>
                <c:pt idx="424">
                  <c:v>9.7439144400000014E-5</c:v>
                </c:pt>
                <c:pt idx="425">
                  <c:v>9.244265940000001E-5</c:v>
                </c:pt>
                <c:pt idx="426">
                  <c:v>9.4179898800000078E-5</c:v>
                </c:pt>
                <c:pt idx="427">
                  <c:v>1.01236473E-4</c:v>
                </c:pt>
                <c:pt idx="428">
                  <c:v>9.3488077800000027E-5</c:v>
                </c:pt>
                <c:pt idx="429">
                  <c:v>9.3918544200000063E-5</c:v>
                </c:pt>
                <c:pt idx="430">
                  <c:v>9.6424473600000062E-5</c:v>
                </c:pt>
                <c:pt idx="431">
                  <c:v>8.5124730600000061E-5</c:v>
                </c:pt>
                <c:pt idx="432">
                  <c:v>7.9359555599999991E-5</c:v>
                </c:pt>
                <c:pt idx="433">
                  <c:v>7.8852220200000049E-5</c:v>
                </c:pt>
                <c:pt idx="434">
                  <c:v>1.1498065020000004E-4</c:v>
                </c:pt>
                <c:pt idx="435">
                  <c:v>7.616180520000001E-5</c:v>
                </c:pt>
                <c:pt idx="436">
                  <c:v>9.5609662200000074E-5</c:v>
                </c:pt>
                <c:pt idx="437">
                  <c:v>8.7630660000000059E-5</c:v>
                </c:pt>
                <c:pt idx="438">
                  <c:v>9.368793720000006E-5</c:v>
                </c:pt>
                <c:pt idx="439">
                  <c:v>8.3418238800000004E-5</c:v>
                </c:pt>
                <c:pt idx="440">
                  <c:v>7.5639096000000022E-5</c:v>
                </c:pt>
                <c:pt idx="441">
                  <c:v>7.9574788799999989E-5</c:v>
                </c:pt>
                <c:pt idx="442">
                  <c:v>7.1288310599999997E-5</c:v>
                </c:pt>
                <c:pt idx="443">
                  <c:v>7.1472796200000024E-5</c:v>
                </c:pt>
                <c:pt idx="444">
                  <c:v>7.0950087000000035E-5</c:v>
                </c:pt>
                <c:pt idx="445">
                  <c:v>8.569356120000008E-5</c:v>
                </c:pt>
                <c:pt idx="446">
                  <c:v>6.7045141800000038E-5</c:v>
                </c:pt>
                <c:pt idx="447">
                  <c:v>8.0374226400000025E-5</c:v>
                </c:pt>
                <c:pt idx="448">
                  <c:v>7.3179288000000013E-5</c:v>
                </c:pt>
                <c:pt idx="449">
                  <c:v>6.1525947600000018E-5</c:v>
                </c:pt>
                <c:pt idx="450">
                  <c:v>8.0389600200000004E-5</c:v>
                </c:pt>
                <c:pt idx="451">
                  <c:v>6.8644016999999988E-5</c:v>
                </c:pt>
                <c:pt idx="452">
                  <c:v>7.4824284600000034E-5</c:v>
                </c:pt>
                <c:pt idx="453">
                  <c:v>7.7822175599999983E-5</c:v>
                </c:pt>
                <c:pt idx="454">
                  <c:v>6.6676170600000011E-5</c:v>
                </c:pt>
                <c:pt idx="455">
                  <c:v>5.8082216400000015E-5</c:v>
                </c:pt>
                <c:pt idx="456">
                  <c:v>6.6214956600000032E-5</c:v>
                </c:pt>
                <c:pt idx="457">
                  <c:v>5.9896324800000071E-5</c:v>
                </c:pt>
                <c:pt idx="458">
                  <c:v>6.9858547200000014E-5</c:v>
                </c:pt>
                <c:pt idx="459">
                  <c:v>6.3832017600000025E-5</c:v>
                </c:pt>
                <c:pt idx="460">
                  <c:v>5.8727916000000035E-5</c:v>
                </c:pt>
                <c:pt idx="461">
                  <c:v>5.9973193800000004E-5</c:v>
                </c:pt>
                <c:pt idx="462">
                  <c:v>6.5292528599999991E-5</c:v>
                </c:pt>
                <c:pt idx="463">
                  <c:v>6.5569257000000025E-5</c:v>
                </c:pt>
                <c:pt idx="464">
                  <c:v>5.5976005799999987E-5</c:v>
                </c:pt>
                <c:pt idx="465">
                  <c:v>5.36853096E-5</c:v>
                </c:pt>
                <c:pt idx="466">
                  <c:v>4.0986550799999987E-5</c:v>
                </c:pt>
                <c:pt idx="467">
                  <c:v>4.8089246399999986E-5</c:v>
                </c:pt>
                <c:pt idx="468">
                  <c:v>4.3031266200000026E-5</c:v>
                </c:pt>
                <c:pt idx="469">
                  <c:v>5.2516900800000039E-5</c:v>
                </c:pt>
                <c:pt idx="470">
                  <c:v>4.2324071400000018E-5</c:v>
                </c:pt>
                <c:pt idx="471">
                  <c:v>5.4853718400000022E-5</c:v>
                </c:pt>
                <c:pt idx="472">
                  <c:v>4.1109541200000005E-5</c:v>
                </c:pt>
                <c:pt idx="473">
                  <c:v>5.4992082600000032E-5</c:v>
                </c:pt>
                <c:pt idx="474">
                  <c:v>6.5354023800000055E-5</c:v>
                </c:pt>
                <c:pt idx="475">
                  <c:v>5.9435110800000023E-5</c:v>
                </c:pt>
                <c:pt idx="476">
                  <c:v>5.7697871400000036E-5</c:v>
                </c:pt>
                <c:pt idx="477">
                  <c:v>4.2185707200000021E-5</c:v>
                </c:pt>
                <c:pt idx="478">
                  <c:v>4.4322665400000046E-5</c:v>
                </c:pt>
                <c:pt idx="479">
                  <c:v>5.4515494800000074E-5</c:v>
                </c:pt>
                <c:pt idx="480">
                  <c:v>6.5323276200000043E-5</c:v>
                </c:pt>
                <c:pt idx="481">
                  <c:v>4.7443546799999986E-5</c:v>
                </c:pt>
                <c:pt idx="482">
                  <c:v>4.3446358799999976E-5</c:v>
                </c:pt>
                <c:pt idx="483">
                  <c:v>5.8082216400000015E-5</c:v>
                </c:pt>
                <c:pt idx="484">
                  <c:v>3.8665107000000016E-5</c:v>
                </c:pt>
                <c:pt idx="485">
                  <c:v>3.5328992400000018E-5</c:v>
                </c:pt>
                <c:pt idx="486">
                  <c:v>4.0156365600000001E-5</c:v>
                </c:pt>
                <c:pt idx="487">
                  <c:v>4.6382754600000003E-5</c:v>
                </c:pt>
                <c:pt idx="488">
                  <c:v>3.1839139800000018E-5</c:v>
                </c:pt>
                <c:pt idx="489">
                  <c:v>2.9471574600000013E-5</c:v>
                </c:pt>
                <c:pt idx="490">
                  <c:v>5.543792280000004E-5</c:v>
                </c:pt>
                <c:pt idx="491">
                  <c:v>3.6128430000000014E-5</c:v>
                </c:pt>
                <c:pt idx="492">
                  <c:v>2.5812610200000012E-5</c:v>
                </c:pt>
                <c:pt idx="493">
                  <c:v>4.527584099999999E-5</c:v>
                </c:pt>
                <c:pt idx="494">
                  <c:v>2.8610641800000009E-5</c:v>
                </c:pt>
                <c:pt idx="495">
                  <c:v>3.2561708400000019E-5</c:v>
                </c:pt>
                <c:pt idx="496">
                  <c:v>4.1001924600000027E-5</c:v>
                </c:pt>
                <c:pt idx="497">
                  <c:v>3.5021516400000027E-5</c:v>
                </c:pt>
                <c:pt idx="498">
                  <c:v>2.8764379800000007E-5</c:v>
                </c:pt>
                <c:pt idx="499">
                  <c:v>4.1386269599999999E-5</c:v>
                </c:pt>
                <c:pt idx="500">
                  <c:v>2.5797236400000013E-5</c:v>
                </c:pt>
                <c:pt idx="501">
                  <c:v>3.3714743400000015E-5</c:v>
                </c:pt>
                <c:pt idx="502">
                  <c:v>3.3714743400000015E-5</c:v>
                </c:pt>
                <c:pt idx="503">
                  <c:v>3.8419126200000014E-5</c:v>
                </c:pt>
                <c:pt idx="504">
                  <c:v>4.361547059999999E-5</c:v>
                </c:pt>
                <c:pt idx="505">
                  <c:v>3.9018704400000017E-5</c:v>
                </c:pt>
                <c:pt idx="506">
                  <c:v>4.6521118799999959E-5</c:v>
                </c:pt>
                <c:pt idx="507">
                  <c:v>4.5952288200000021E-5</c:v>
                </c:pt>
                <c:pt idx="508">
                  <c:v>2.8303165800000014E-5</c:v>
                </c:pt>
                <c:pt idx="509">
                  <c:v>2.2507243200000018E-5</c:v>
                </c:pt>
                <c:pt idx="510">
                  <c:v>3.2208111000000018E-5</c:v>
                </c:pt>
                <c:pt idx="511">
                  <c:v>3.5974692000000011E-5</c:v>
                </c:pt>
                <c:pt idx="512">
                  <c:v>4.2124212000000026E-5</c:v>
                </c:pt>
                <c:pt idx="513">
                  <c:v>2.5674246000000018E-5</c:v>
                </c:pt>
                <c:pt idx="514">
                  <c:v>2.6427562200000014E-5</c:v>
                </c:pt>
                <c:pt idx="515">
                  <c:v>2.8718258400000014E-5</c:v>
                </c:pt>
                <c:pt idx="516">
                  <c:v>3.0547740600000018E-5</c:v>
                </c:pt>
                <c:pt idx="517">
                  <c:v>3.1239561600000022E-5</c:v>
                </c:pt>
                <c:pt idx="518">
                  <c:v>2.39985018E-5</c:v>
                </c:pt>
                <c:pt idx="519">
                  <c:v>2.6104712400000021E-5</c:v>
                </c:pt>
                <c:pt idx="520">
                  <c:v>2.2630233600000016E-5</c:v>
                </c:pt>
                <c:pt idx="521">
                  <c:v>3.0271012200000022E-5</c:v>
                </c:pt>
                <c:pt idx="522">
                  <c:v>3.1085823600000026E-5</c:v>
                </c:pt>
                <c:pt idx="523">
                  <c:v>2.316831660000001E-5</c:v>
                </c:pt>
                <c:pt idx="524">
                  <c:v>2.8503025200000003E-5</c:v>
                </c:pt>
                <c:pt idx="525">
                  <c:v>2.596634820000001E-5</c:v>
                </c:pt>
                <c:pt idx="526">
                  <c:v>2.8472277600000022E-5</c:v>
                </c:pt>
                <c:pt idx="527">
                  <c:v>2.0462527800000006E-5</c:v>
                </c:pt>
                <c:pt idx="528">
                  <c:v>2.2860840600000012E-5</c:v>
                </c:pt>
                <c:pt idx="529">
                  <c:v>2.5443639000000015E-5</c:v>
                </c:pt>
                <c:pt idx="530">
                  <c:v>1.5273870300000013E-5</c:v>
                </c:pt>
                <c:pt idx="531">
                  <c:v>3.4944647400000006E-5</c:v>
                </c:pt>
                <c:pt idx="532">
                  <c:v>1.8586924200000019E-5</c:v>
                </c:pt>
                <c:pt idx="533">
                  <c:v>2.0078182800000011E-5</c:v>
                </c:pt>
                <c:pt idx="534">
                  <c:v>2.6981019000000017E-5</c:v>
                </c:pt>
                <c:pt idx="535">
                  <c:v>1.6111742400000005E-5</c:v>
                </c:pt>
                <c:pt idx="536">
                  <c:v>1.4992529760000011E-5</c:v>
                </c:pt>
                <c:pt idx="537">
                  <c:v>1.9924444800000012E-5</c:v>
                </c:pt>
                <c:pt idx="538">
                  <c:v>1.8094962600000001E-5</c:v>
                </c:pt>
                <c:pt idx="539">
                  <c:v>1.3967097300000011E-5</c:v>
                </c:pt>
                <c:pt idx="540">
                  <c:v>1.8602298000000008E-5</c:v>
                </c:pt>
                <c:pt idx="541">
                  <c:v>2.2046029200000011E-5</c:v>
                </c:pt>
                <c:pt idx="542">
                  <c:v>1.5118594920000001E-5</c:v>
                </c:pt>
                <c:pt idx="543">
                  <c:v>1.2774090420000001E-5</c:v>
                </c:pt>
                <c:pt idx="544">
                  <c:v>1.7541505800000011E-5</c:v>
                </c:pt>
              </c:numCache>
            </c:numRef>
          </c:yVal>
          <c:smooth val="0"/>
        </c:ser>
        <c:dLbls>
          <c:showLegendKey val="0"/>
          <c:showVal val="0"/>
          <c:showCatName val="0"/>
          <c:showSerName val="0"/>
          <c:showPercent val="0"/>
          <c:showBubbleSize val="0"/>
        </c:dLbls>
        <c:axId val="125024512"/>
        <c:axId val="125030784"/>
      </c:scatterChart>
      <c:scatterChart>
        <c:scatterStyle val="lineMarker"/>
        <c:varyColors val="0"/>
        <c:ser>
          <c:idx val="1"/>
          <c:order val="1"/>
          <c:tx>
            <c:v>statistical error</c:v>
          </c:tx>
          <c:spPr>
            <a:ln w="28575">
              <a:noFill/>
            </a:ln>
          </c:spPr>
          <c:xVal>
            <c:numRef>
              <c:f>'5 km skyshine detector'!$AB$7:$AB$551</c:f>
              <c:numCache>
                <c:formatCode>0.00E+00</c:formatCode>
                <c:ptCount val="545"/>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pt idx="36">
                  <c:v>36.5</c:v>
                </c:pt>
                <c:pt idx="37">
                  <c:v>37.5</c:v>
                </c:pt>
                <c:pt idx="38">
                  <c:v>38.5</c:v>
                </c:pt>
                <c:pt idx="39">
                  <c:v>39.5</c:v>
                </c:pt>
                <c:pt idx="40">
                  <c:v>40.5</c:v>
                </c:pt>
                <c:pt idx="41">
                  <c:v>41.5</c:v>
                </c:pt>
                <c:pt idx="42">
                  <c:v>42.5</c:v>
                </c:pt>
                <c:pt idx="43">
                  <c:v>43.5</c:v>
                </c:pt>
                <c:pt idx="44">
                  <c:v>44.5</c:v>
                </c:pt>
                <c:pt idx="45">
                  <c:v>45.5</c:v>
                </c:pt>
                <c:pt idx="46">
                  <c:v>46.5</c:v>
                </c:pt>
                <c:pt idx="47">
                  <c:v>47.5</c:v>
                </c:pt>
                <c:pt idx="48">
                  <c:v>48.5</c:v>
                </c:pt>
                <c:pt idx="49">
                  <c:v>49.5</c:v>
                </c:pt>
                <c:pt idx="50">
                  <c:v>55</c:v>
                </c:pt>
                <c:pt idx="51">
                  <c:v>65</c:v>
                </c:pt>
                <c:pt idx="52">
                  <c:v>75</c:v>
                </c:pt>
                <c:pt idx="53">
                  <c:v>85</c:v>
                </c:pt>
                <c:pt idx="54">
                  <c:v>95</c:v>
                </c:pt>
                <c:pt idx="55">
                  <c:v>105</c:v>
                </c:pt>
                <c:pt idx="56">
                  <c:v>115</c:v>
                </c:pt>
                <c:pt idx="57">
                  <c:v>125</c:v>
                </c:pt>
                <c:pt idx="58">
                  <c:v>135</c:v>
                </c:pt>
                <c:pt idx="59">
                  <c:v>145</c:v>
                </c:pt>
                <c:pt idx="60">
                  <c:v>155</c:v>
                </c:pt>
                <c:pt idx="61">
                  <c:v>165</c:v>
                </c:pt>
                <c:pt idx="62">
                  <c:v>175</c:v>
                </c:pt>
                <c:pt idx="63">
                  <c:v>185</c:v>
                </c:pt>
                <c:pt idx="64">
                  <c:v>195</c:v>
                </c:pt>
                <c:pt idx="65">
                  <c:v>205</c:v>
                </c:pt>
                <c:pt idx="66">
                  <c:v>215</c:v>
                </c:pt>
                <c:pt idx="67">
                  <c:v>225</c:v>
                </c:pt>
                <c:pt idx="68">
                  <c:v>235</c:v>
                </c:pt>
                <c:pt idx="69">
                  <c:v>245</c:v>
                </c:pt>
                <c:pt idx="70">
                  <c:v>255</c:v>
                </c:pt>
                <c:pt idx="71">
                  <c:v>265</c:v>
                </c:pt>
                <c:pt idx="72">
                  <c:v>275</c:v>
                </c:pt>
                <c:pt idx="73">
                  <c:v>285</c:v>
                </c:pt>
                <c:pt idx="74">
                  <c:v>295</c:v>
                </c:pt>
                <c:pt idx="75">
                  <c:v>305</c:v>
                </c:pt>
                <c:pt idx="76">
                  <c:v>315</c:v>
                </c:pt>
                <c:pt idx="77">
                  <c:v>325</c:v>
                </c:pt>
                <c:pt idx="78">
                  <c:v>335</c:v>
                </c:pt>
                <c:pt idx="79">
                  <c:v>345</c:v>
                </c:pt>
                <c:pt idx="80">
                  <c:v>355</c:v>
                </c:pt>
                <c:pt idx="81">
                  <c:v>365</c:v>
                </c:pt>
                <c:pt idx="82">
                  <c:v>375</c:v>
                </c:pt>
                <c:pt idx="83">
                  <c:v>385</c:v>
                </c:pt>
                <c:pt idx="84">
                  <c:v>395</c:v>
                </c:pt>
                <c:pt idx="85">
                  <c:v>405</c:v>
                </c:pt>
                <c:pt idx="86">
                  <c:v>415</c:v>
                </c:pt>
                <c:pt idx="87">
                  <c:v>425</c:v>
                </c:pt>
                <c:pt idx="88">
                  <c:v>435</c:v>
                </c:pt>
                <c:pt idx="89">
                  <c:v>445</c:v>
                </c:pt>
                <c:pt idx="90">
                  <c:v>455</c:v>
                </c:pt>
                <c:pt idx="91">
                  <c:v>465</c:v>
                </c:pt>
                <c:pt idx="92">
                  <c:v>475</c:v>
                </c:pt>
                <c:pt idx="93">
                  <c:v>485</c:v>
                </c:pt>
                <c:pt idx="94">
                  <c:v>495</c:v>
                </c:pt>
                <c:pt idx="95">
                  <c:v>505</c:v>
                </c:pt>
                <c:pt idx="96">
                  <c:v>515</c:v>
                </c:pt>
                <c:pt idx="97">
                  <c:v>525</c:v>
                </c:pt>
                <c:pt idx="98">
                  <c:v>535</c:v>
                </c:pt>
                <c:pt idx="99">
                  <c:v>545</c:v>
                </c:pt>
                <c:pt idx="100">
                  <c:v>555</c:v>
                </c:pt>
                <c:pt idx="101">
                  <c:v>565</c:v>
                </c:pt>
                <c:pt idx="102">
                  <c:v>575</c:v>
                </c:pt>
                <c:pt idx="103">
                  <c:v>585</c:v>
                </c:pt>
                <c:pt idx="104">
                  <c:v>595</c:v>
                </c:pt>
                <c:pt idx="105">
                  <c:v>605</c:v>
                </c:pt>
                <c:pt idx="106">
                  <c:v>615</c:v>
                </c:pt>
                <c:pt idx="107">
                  <c:v>625</c:v>
                </c:pt>
                <c:pt idx="108">
                  <c:v>635</c:v>
                </c:pt>
                <c:pt idx="109">
                  <c:v>645</c:v>
                </c:pt>
                <c:pt idx="110">
                  <c:v>655</c:v>
                </c:pt>
                <c:pt idx="111">
                  <c:v>665</c:v>
                </c:pt>
                <c:pt idx="112">
                  <c:v>675</c:v>
                </c:pt>
                <c:pt idx="113">
                  <c:v>685</c:v>
                </c:pt>
                <c:pt idx="114">
                  <c:v>695</c:v>
                </c:pt>
                <c:pt idx="115">
                  <c:v>705</c:v>
                </c:pt>
                <c:pt idx="116">
                  <c:v>715</c:v>
                </c:pt>
                <c:pt idx="117">
                  <c:v>725</c:v>
                </c:pt>
                <c:pt idx="118">
                  <c:v>735</c:v>
                </c:pt>
                <c:pt idx="119">
                  <c:v>745</c:v>
                </c:pt>
                <c:pt idx="120">
                  <c:v>755</c:v>
                </c:pt>
                <c:pt idx="121">
                  <c:v>765</c:v>
                </c:pt>
                <c:pt idx="122">
                  <c:v>775</c:v>
                </c:pt>
                <c:pt idx="123">
                  <c:v>785</c:v>
                </c:pt>
                <c:pt idx="124">
                  <c:v>795</c:v>
                </c:pt>
                <c:pt idx="125">
                  <c:v>805</c:v>
                </c:pt>
                <c:pt idx="126">
                  <c:v>815</c:v>
                </c:pt>
                <c:pt idx="127">
                  <c:v>825</c:v>
                </c:pt>
                <c:pt idx="128">
                  <c:v>835</c:v>
                </c:pt>
                <c:pt idx="129">
                  <c:v>845</c:v>
                </c:pt>
                <c:pt idx="130">
                  <c:v>855</c:v>
                </c:pt>
                <c:pt idx="131">
                  <c:v>865</c:v>
                </c:pt>
                <c:pt idx="132">
                  <c:v>875</c:v>
                </c:pt>
                <c:pt idx="133">
                  <c:v>885</c:v>
                </c:pt>
                <c:pt idx="134">
                  <c:v>895</c:v>
                </c:pt>
                <c:pt idx="135">
                  <c:v>905</c:v>
                </c:pt>
                <c:pt idx="136">
                  <c:v>915</c:v>
                </c:pt>
                <c:pt idx="137">
                  <c:v>925</c:v>
                </c:pt>
                <c:pt idx="138">
                  <c:v>935</c:v>
                </c:pt>
                <c:pt idx="139">
                  <c:v>945</c:v>
                </c:pt>
                <c:pt idx="140">
                  <c:v>955</c:v>
                </c:pt>
                <c:pt idx="141">
                  <c:v>965</c:v>
                </c:pt>
                <c:pt idx="142">
                  <c:v>975</c:v>
                </c:pt>
                <c:pt idx="143">
                  <c:v>985</c:v>
                </c:pt>
                <c:pt idx="144">
                  <c:v>995</c:v>
                </c:pt>
                <c:pt idx="145">
                  <c:v>1005</c:v>
                </c:pt>
                <c:pt idx="146">
                  <c:v>1015</c:v>
                </c:pt>
                <c:pt idx="147">
                  <c:v>1025</c:v>
                </c:pt>
                <c:pt idx="148">
                  <c:v>1035</c:v>
                </c:pt>
                <c:pt idx="149">
                  <c:v>1045</c:v>
                </c:pt>
                <c:pt idx="150">
                  <c:v>1055</c:v>
                </c:pt>
                <c:pt idx="151">
                  <c:v>1065</c:v>
                </c:pt>
                <c:pt idx="152">
                  <c:v>1075</c:v>
                </c:pt>
                <c:pt idx="153">
                  <c:v>1085</c:v>
                </c:pt>
                <c:pt idx="154">
                  <c:v>1095</c:v>
                </c:pt>
                <c:pt idx="155">
                  <c:v>1105</c:v>
                </c:pt>
                <c:pt idx="156">
                  <c:v>1115</c:v>
                </c:pt>
                <c:pt idx="157">
                  <c:v>1125</c:v>
                </c:pt>
                <c:pt idx="158">
                  <c:v>1135</c:v>
                </c:pt>
                <c:pt idx="159">
                  <c:v>1145</c:v>
                </c:pt>
                <c:pt idx="160">
                  <c:v>1155</c:v>
                </c:pt>
                <c:pt idx="161">
                  <c:v>1165</c:v>
                </c:pt>
                <c:pt idx="162">
                  <c:v>1175</c:v>
                </c:pt>
                <c:pt idx="163">
                  <c:v>1185</c:v>
                </c:pt>
                <c:pt idx="164">
                  <c:v>1195</c:v>
                </c:pt>
                <c:pt idx="165">
                  <c:v>1205</c:v>
                </c:pt>
                <c:pt idx="166">
                  <c:v>1215</c:v>
                </c:pt>
                <c:pt idx="167">
                  <c:v>1225</c:v>
                </c:pt>
                <c:pt idx="168">
                  <c:v>1235</c:v>
                </c:pt>
                <c:pt idx="169">
                  <c:v>1245</c:v>
                </c:pt>
                <c:pt idx="170">
                  <c:v>1255</c:v>
                </c:pt>
                <c:pt idx="171">
                  <c:v>1265</c:v>
                </c:pt>
                <c:pt idx="172">
                  <c:v>1275</c:v>
                </c:pt>
                <c:pt idx="173">
                  <c:v>1285</c:v>
                </c:pt>
                <c:pt idx="174">
                  <c:v>1295</c:v>
                </c:pt>
                <c:pt idx="175">
                  <c:v>1305</c:v>
                </c:pt>
                <c:pt idx="176">
                  <c:v>1315</c:v>
                </c:pt>
                <c:pt idx="177">
                  <c:v>1325</c:v>
                </c:pt>
                <c:pt idx="178">
                  <c:v>1335</c:v>
                </c:pt>
                <c:pt idx="179">
                  <c:v>1345</c:v>
                </c:pt>
                <c:pt idx="180">
                  <c:v>1355</c:v>
                </c:pt>
                <c:pt idx="181">
                  <c:v>1365</c:v>
                </c:pt>
                <c:pt idx="182">
                  <c:v>1375</c:v>
                </c:pt>
                <c:pt idx="183">
                  <c:v>1385</c:v>
                </c:pt>
                <c:pt idx="184">
                  <c:v>1395</c:v>
                </c:pt>
                <c:pt idx="185">
                  <c:v>1405</c:v>
                </c:pt>
                <c:pt idx="186">
                  <c:v>1415</c:v>
                </c:pt>
                <c:pt idx="187">
                  <c:v>1425</c:v>
                </c:pt>
                <c:pt idx="188">
                  <c:v>1435</c:v>
                </c:pt>
                <c:pt idx="189">
                  <c:v>1445</c:v>
                </c:pt>
                <c:pt idx="190">
                  <c:v>1455</c:v>
                </c:pt>
                <c:pt idx="191">
                  <c:v>1465</c:v>
                </c:pt>
                <c:pt idx="192">
                  <c:v>1475</c:v>
                </c:pt>
                <c:pt idx="193">
                  <c:v>1485</c:v>
                </c:pt>
                <c:pt idx="194">
                  <c:v>1495</c:v>
                </c:pt>
                <c:pt idx="195">
                  <c:v>1505</c:v>
                </c:pt>
                <c:pt idx="196">
                  <c:v>1515</c:v>
                </c:pt>
                <c:pt idx="197">
                  <c:v>1525</c:v>
                </c:pt>
                <c:pt idx="198">
                  <c:v>1535</c:v>
                </c:pt>
                <c:pt idx="199">
                  <c:v>1545</c:v>
                </c:pt>
                <c:pt idx="200">
                  <c:v>1555</c:v>
                </c:pt>
                <c:pt idx="201">
                  <c:v>1565</c:v>
                </c:pt>
                <c:pt idx="202">
                  <c:v>1575</c:v>
                </c:pt>
                <c:pt idx="203">
                  <c:v>1585</c:v>
                </c:pt>
                <c:pt idx="204">
                  <c:v>1595</c:v>
                </c:pt>
                <c:pt idx="205">
                  <c:v>1605</c:v>
                </c:pt>
                <c:pt idx="206">
                  <c:v>1615</c:v>
                </c:pt>
                <c:pt idx="207">
                  <c:v>1625</c:v>
                </c:pt>
                <c:pt idx="208">
                  <c:v>1635</c:v>
                </c:pt>
                <c:pt idx="209">
                  <c:v>1645</c:v>
                </c:pt>
                <c:pt idx="210">
                  <c:v>1655</c:v>
                </c:pt>
                <c:pt idx="211">
                  <c:v>1665</c:v>
                </c:pt>
                <c:pt idx="212">
                  <c:v>1675</c:v>
                </c:pt>
                <c:pt idx="213">
                  <c:v>1685</c:v>
                </c:pt>
                <c:pt idx="214">
                  <c:v>1695</c:v>
                </c:pt>
                <c:pt idx="215">
                  <c:v>1705</c:v>
                </c:pt>
                <c:pt idx="216">
                  <c:v>1715</c:v>
                </c:pt>
                <c:pt idx="217">
                  <c:v>1725</c:v>
                </c:pt>
                <c:pt idx="218">
                  <c:v>1735</c:v>
                </c:pt>
                <c:pt idx="219">
                  <c:v>1745</c:v>
                </c:pt>
                <c:pt idx="220">
                  <c:v>1755</c:v>
                </c:pt>
                <c:pt idx="221">
                  <c:v>1765</c:v>
                </c:pt>
                <c:pt idx="222">
                  <c:v>1775</c:v>
                </c:pt>
                <c:pt idx="223">
                  <c:v>1785</c:v>
                </c:pt>
                <c:pt idx="224">
                  <c:v>1795</c:v>
                </c:pt>
                <c:pt idx="225">
                  <c:v>1805</c:v>
                </c:pt>
                <c:pt idx="226">
                  <c:v>1815</c:v>
                </c:pt>
                <c:pt idx="227">
                  <c:v>1825</c:v>
                </c:pt>
                <c:pt idx="228">
                  <c:v>1835</c:v>
                </c:pt>
                <c:pt idx="229">
                  <c:v>1845</c:v>
                </c:pt>
                <c:pt idx="230">
                  <c:v>1855</c:v>
                </c:pt>
                <c:pt idx="231">
                  <c:v>1865</c:v>
                </c:pt>
                <c:pt idx="232">
                  <c:v>1875</c:v>
                </c:pt>
                <c:pt idx="233">
                  <c:v>1885</c:v>
                </c:pt>
                <c:pt idx="234">
                  <c:v>1895</c:v>
                </c:pt>
                <c:pt idx="235">
                  <c:v>1905</c:v>
                </c:pt>
                <c:pt idx="236">
                  <c:v>1915</c:v>
                </c:pt>
                <c:pt idx="237">
                  <c:v>1925</c:v>
                </c:pt>
                <c:pt idx="238">
                  <c:v>1935</c:v>
                </c:pt>
                <c:pt idx="239">
                  <c:v>1945</c:v>
                </c:pt>
                <c:pt idx="240">
                  <c:v>1955</c:v>
                </c:pt>
                <c:pt idx="241">
                  <c:v>1965</c:v>
                </c:pt>
                <c:pt idx="242">
                  <c:v>1975</c:v>
                </c:pt>
                <c:pt idx="243">
                  <c:v>1985</c:v>
                </c:pt>
                <c:pt idx="244">
                  <c:v>1995</c:v>
                </c:pt>
                <c:pt idx="245">
                  <c:v>2005</c:v>
                </c:pt>
                <c:pt idx="246">
                  <c:v>2015</c:v>
                </c:pt>
                <c:pt idx="247">
                  <c:v>2025</c:v>
                </c:pt>
                <c:pt idx="248">
                  <c:v>2035</c:v>
                </c:pt>
                <c:pt idx="249">
                  <c:v>2045</c:v>
                </c:pt>
                <c:pt idx="250">
                  <c:v>2055</c:v>
                </c:pt>
                <c:pt idx="251">
                  <c:v>2065</c:v>
                </c:pt>
                <c:pt idx="252">
                  <c:v>2075</c:v>
                </c:pt>
                <c:pt idx="253">
                  <c:v>2085</c:v>
                </c:pt>
                <c:pt idx="254">
                  <c:v>2095</c:v>
                </c:pt>
                <c:pt idx="255">
                  <c:v>2105</c:v>
                </c:pt>
                <c:pt idx="256">
                  <c:v>2115</c:v>
                </c:pt>
                <c:pt idx="257">
                  <c:v>2125</c:v>
                </c:pt>
                <c:pt idx="258">
                  <c:v>2135</c:v>
                </c:pt>
                <c:pt idx="259">
                  <c:v>2145</c:v>
                </c:pt>
                <c:pt idx="260">
                  <c:v>2155</c:v>
                </c:pt>
                <c:pt idx="261">
                  <c:v>2165</c:v>
                </c:pt>
                <c:pt idx="262">
                  <c:v>2175</c:v>
                </c:pt>
                <c:pt idx="263">
                  <c:v>2185</c:v>
                </c:pt>
                <c:pt idx="264">
                  <c:v>2195</c:v>
                </c:pt>
                <c:pt idx="265">
                  <c:v>2205</c:v>
                </c:pt>
                <c:pt idx="266">
                  <c:v>2215</c:v>
                </c:pt>
                <c:pt idx="267">
                  <c:v>2225</c:v>
                </c:pt>
                <c:pt idx="268">
                  <c:v>2235</c:v>
                </c:pt>
                <c:pt idx="269">
                  <c:v>2245</c:v>
                </c:pt>
                <c:pt idx="270">
                  <c:v>2255</c:v>
                </c:pt>
                <c:pt idx="271">
                  <c:v>2265</c:v>
                </c:pt>
                <c:pt idx="272">
                  <c:v>2275</c:v>
                </c:pt>
                <c:pt idx="273">
                  <c:v>2285</c:v>
                </c:pt>
                <c:pt idx="274">
                  <c:v>2295</c:v>
                </c:pt>
                <c:pt idx="275">
                  <c:v>2305</c:v>
                </c:pt>
                <c:pt idx="276">
                  <c:v>2315</c:v>
                </c:pt>
                <c:pt idx="277">
                  <c:v>2325</c:v>
                </c:pt>
                <c:pt idx="278">
                  <c:v>2335</c:v>
                </c:pt>
                <c:pt idx="279">
                  <c:v>2345</c:v>
                </c:pt>
                <c:pt idx="280">
                  <c:v>2355</c:v>
                </c:pt>
                <c:pt idx="281">
                  <c:v>2365</c:v>
                </c:pt>
                <c:pt idx="282">
                  <c:v>2375</c:v>
                </c:pt>
                <c:pt idx="283">
                  <c:v>2385</c:v>
                </c:pt>
                <c:pt idx="284">
                  <c:v>2395</c:v>
                </c:pt>
                <c:pt idx="285">
                  <c:v>2405</c:v>
                </c:pt>
                <c:pt idx="286">
                  <c:v>2415</c:v>
                </c:pt>
                <c:pt idx="287">
                  <c:v>2425</c:v>
                </c:pt>
                <c:pt idx="288">
                  <c:v>2435</c:v>
                </c:pt>
                <c:pt idx="289">
                  <c:v>2445</c:v>
                </c:pt>
                <c:pt idx="290">
                  <c:v>2455</c:v>
                </c:pt>
                <c:pt idx="291">
                  <c:v>2465</c:v>
                </c:pt>
                <c:pt idx="292">
                  <c:v>2475</c:v>
                </c:pt>
                <c:pt idx="293">
                  <c:v>2485</c:v>
                </c:pt>
                <c:pt idx="294">
                  <c:v>2495</c:v>
                </c:pt>
                <c:pt idx="295">
                  <c:v>2505</c:v>
                </c:pt>
                <c:pt idx="296">
                  <c:v>2515</c:v>
                </c:pt>
                <c:pt idx="297">
                  <c:v>2525</c:v>
                </c:pt>
                <c:pt idx="298">
                  <c:v>2535</c:v>
                </c:pt>
                <c:pt idx="299">
                  <c:v>2545</c:v>
                </c:pt>
                <c:pt idx="300">
                  <c:v>2555</c:v>
                </c:pt>
                <c:pt idx="301">
                  <c:v>2565</c:v>
                </c:pt>
                <c:pt idx="302">
                  <c:v>2575</c:v>
                </c:pt>
                <c:pt idx="303">
                  <c:v>2585</c:v>
                </c:pt>
                <c:pt idx="304">
                  <c:v>2595</c:v>
                </c:pt>
                <c:pt idx="305">
                  <c:v>2605</c:v>
                </c:pt>
                <c:pt idx="306">
                  <c:v>2615</c:v>
                </c:pt>
                <c:pt idx="307">
                  <c:v>2625</c:v>
                </c:pt>
                <c:pt idx="308">
                  <c:v>2635</c:v>
                </c:pt>
                <c:pt idx="309">
                  <c:v>2645</c:v>
                </c:pt>
                <c:pt idx="310">
                  <c:v>2655</c:v>
                </c:pt>
                <c:pt idx="311">
                  <c:v>2665</c:v>
                </c:pt>
                <c:pt idx="312">
                  <c:v>2675</c:v>
                </c:pt>
                <c:pt idx="313">
                  <c:v>2685</c:v>
                </c:pt>
                <c:pt idx="314">
                  <c:v>2695</c:v>
                </c:pt>
                <c:pt idx="315">
                  <c:v>2705</c:v>
                </c:pt>
                <c:pt idx="316">
                  <c:v>2715</c:v>
                </c:pt>
                <c:pt idx="317">
                  <c:v>2725</c:v>
                </c:pt>
                <c:pt idx="318">
                  <c:v>2735</c:v>
                </c:pt>
                <c:pt idx="319">
                  <c:v>2745</c:v>
                </c:pt>
                <c:pt idx="320">
                  <c:v>2755</c:v>
                </c:pt>
                <c:pt idx="321">
                  <c:v>2765</c:v>
                </c:pt>
                <c:pt idx="322">
                  <c:v>2775</c:v>
                </c:pt>
                <c:pt idx="323">
                  <c:v>2785</c:v>
                </c:pt>
                <c:pt idx="324">
                  <c:v>2795</c:v>
                </c:pt>
                <c:pt idx="325">
                  <c:v>2805</c:v>
                </c:pt>
                <c:pt idx="326">
                  <c:v>2815</c:v>
                </c:pt>
                <c:pt idx="327">
                  <c:v>2825</c:v>
                </c:pt>
                <c:pt idx="328">
                  <c:v>2835</c:v>
                </c:pt>
                <c:pt idx="329">
                  <c:v>2845</c:v>
                </c:pt>
                <c:pt idx="330">
                  <c:v>2855</c:v>
                </c:pt>
                <c:pt idx="331">
                  <c:v>2865</c:v>
                </c:pt>
                <c:pt idx="332">
                  <c:v>2875</c:v>
                </c:pt>
                <c:pt idx="333">
                  <c:v>2885</c:v>
                </c:pt>
                <c:pt idx="334">
                  <c:v>2895</c:v>
                </c:pt>
                <c:pt idx="335">
                  <c:v>2905</c:v>
                </c:pt>
                <c:pt idx="336">
                  <c:v>2915</c:v>
                </c:pt>
                <c:pt idx="337">
                  <c:v>2925</c:v>
                </c:pt>
                <c:pt idx="338">
                  <c:v>2935</c:v>
                </c:pt>
                <c:pt idx="339">
                  <c:v>2945</c:v>
                </c:pt>
                <c:pt idx="340">
                  <c:v>2955</c:v>
                </c:pt>
                <c:pt idx="341">
                  <c:v>2965</c:v>
                </c:pt>
                <c:pt idx="342">
                  <c:v>2975</c:v>
                </c:pt>
                <c:pt idx="343">
                  <c:v>2985</c:v>
                </c:pt>
                <c:pt idx="344">
                  <c:v>2995</c:v>
                </c:pt>
                <c:pt idx="345">
                  <c:v>3005</c:v>
                </c:pt>
                <c:pt idx="346">
                  <c:v>3015</c:v>
                </c:pt>
                <c:pt idx="347">
                  <c:v>3025</c:v>
                </c:pt>
                <c:pt idx="348">
                  <c:v>3035</c:v>
                </c:pt>
                <c:pt idx="349">
                  <c:v>3045</c:v>
                </c:pt>
                <c:pt idx="350">
                  <c:v>3055</c:v>
                </c:pt>
                <c:pt idx="351">
                  <c:v>3065</c:v>
                </c:pt>
                <c:pt idx="352">
                  <c:v>3075</c:v>
                </c:pt>
                <c:pt idx="353">
                  <c:v>3085</c:v>
                </c:pt>
                <c:pt idx="354">
                  <c:v>3095</c:v>
                </c:pt>
                <c:pt idx="355">
                  <c:v>3105</c:v>
                </c:pt>
                <c:pt idx="356">
                  <c:v>3115</c:v>
                </c:pt>
                <c:pt idx="357">
                  <c:v>3125</c:v>
                </c:pt>
                <c:pt idx="358">
                  <c:v>3135</c:v>
                </c:pt>
                <c:pt idx="359">
                  <c:v>3145</c:v>
                </c:pt>
                <c:pt idx="360">
                  <c:v>3155</c:v>
                </c:pt>
                <c:pt idx="361">
                  <c:v>3165</c:v>
                </c:pt>
                <c:pt idx="362">
                  <c:v>3175</c:v>
                </c:pt>
                <c:pt idx="363">
                  <c:v>3185</c:v>
                </c:pt>
                <c:pt idx="364">
                  <c:v>3195</c:v>
                </c:pt>
                <c:pt idx="365">
                  <c:v>3205</c:v>
                </c:pt>
                <c:pt idx="366">
                  <c:v>3215</c:v>
                </c:pt>
                <c:pt idx="367">
                  <c:v>3225</c:v>
                </c:pt>
                <c:pt idx="368">
                  <c:v>3235</c:v>
                </c:pt>
                <c:pt idx="369">
                  <c:v>3245</c:v>
                </c:pt>
                <c:pt idx="370">
                  <c:v>3255</c:v>
                </c:pt>
                <c:pt idx="371">
                  <c:v>3265</c:v>
                </c:pt>
                <c:pt idx="372">
                  <c:v>3275</c:v>
                </c:pt>
                <c:pt idx="373">
                  <c:v>3285</c:v>
                </c:pt>
                <c:pt idx="374">
                  <c:v>3295</c:v>
                </c:pt>
                <c:pt idx="375">
                  <c:v>3305</c:v>
                </c:pt>
                <c:pt idx="376">
                  <c:v>3315</c:v>
                </c:pt>
                <c:pt idx="377">
                  <c:v>3325</c:v>
                </c:pt>
                <c:pt idx="378">
                  <c:v>3335</c:v>
                </c:pt>
                <c:pt idx="379">
                  <c:v>3345</c:v>
                </c:pt>
                <c:pt idx="380">
                  <c:v>3355</c:v>
                </c:pt>
                <c:pt idx="381">
                  <c:v>3365</c:v>
                </c:pt>
                <c:pt idx="382">
                  <c:v>3375</c:v>
                </c:pt>
                <c:pt idx="383">
                  <c:v>3385</c:v>
                </c:pt>
                <c:pt idx="384">
                  <c:v>3395</c:v>
                </c:pt>
                <c:pt idx="385">
                  <c:v>3405</c:v>
                </c:pt>
                <c:pt idx="386">
                  <c:v>3415</c:v>
                </c:pt>
                <c:pt idx="387">
                  <c:v>3425</c:v>
                </c:pt>
                <c:pt idx="388">
                  <c:v>3435</c:v>
                </c:pt>
                <c:pt idx="389">
                  <c:v>3445</c:v>
                </c:pt>
                <c:pt idx="390">
                  <c:v>3455</c:v>
                </c:pt>
                <c:pt idx="391">
                  <c:v>3465</c:v>
                </c:pt>
                <c:pt idx="392">
                  <c:v>3475</c:v>
                </c:pt>
                <c:pt idx="393">
                  <c:v>3485</c:v>
                </c:pt>
                <c:pt idx="394">
                  <c:v>3495</c:v>
                </c:pt>
                <c:pt idx="395">
                  <c:v>3505</c:v>
                </c:pt>
                <c:pt idx="396">
                  <c:v>3515</c:v>
                </c:pt>
                <c:pt idx="397">
                  <c:v>3525</c:v>
                </c:pt>
                <c:pt idx="398">
                  <c:v>3535</c:v>
                </c:pt>
                <c:pt idx="399">
                  <c:v>3545</c:v>
                </c:pt>
                <c:pt idx="400">
                  <c:v>3555</c:v>
                </c:pt>
                <c:pt idx="401">
                  <c:v>3565</c:v>
                </c:pt>
                <c:pt idx="402">
                  <c:v>3575</c:v>
                </c:pt>
                <c:pt idx="403">
                  <c:v>3585</c:v>
                </c:pt>
                <c:pt idx="404">
                  <c:v>3595</c:v>
                </c:pt>
                <c:pt idx="405">
                  <c:v>3605</c:v>
                </c:pt>
                <c:pt idx="406">
                  <c:v>3615</c:v>
                </c:pt>
                <c:pt idx="407">
                  <c:v>3625</c:v>
                </c:pt>
                <c:pt idx="408">
                  <c:v>3635</c:v>
                </c:pt>
                <c:pt idx="409">
                  <c:v>3645</c:v>
                </c:pt>
                <c:pt idx="410">
                  <c:v>3655</c:v>
                </c:pt>
                <c:pt idx="411">
                  <c:v>3665</c:v>
                </c:pt>
                <c:pt idx="412">
                  <c:v>3675</c:v>
                </c:pt>
                <c:pt idx="413">
                  <c:v>3685</c:v>
                </c:pt>
                <c:pt idx="414">
                  <c:v>3695</c:v>
                </c:pt>
                <c:pt idx="415">
                  <c:v>3705</c:v>
                </c:pt>
                <c:pt idx="416">
                  <c:v>3715</c:v>
                </c:pt>
                <c:pt idx="417">
                  <c:v>3725</c:v>
                </c:pt>
                <c:pt idx="418">
                  <c:v>3735</c:v>
                </c:pt>
                <c:pt idx="419">
                  <c:v>3745</c:v>
                </c:pt>
                <c:pt idx="420">
                  <c:v>3755</c:v>
                </c:pt>
                <c:pt idx="421">
                  <c:v>3765</c:v>
                </c:pt>
                <c:pt idx="422">
                  <c:v>3775</c:v>
                </c:pt>
                <c:pt idx="423">
                  <c:v>3785</c:v>
                </c:pt>
                <c:pt idx="424">
                  <c:v>3795</c:v>
                </c:pt>
                <c:pt idx="425">
                  <c:v>3805</c:v>
                </c:pt>
                <c:pt idx="426">
                  <c:v>3815</c:v>
                </c:pt>
                <c:pt idx="427">
                  <c:v>3825</c:v>
                </c:pt>
                <c:pt idx="428">
                  <c:v>3835</c:v>
                </c:pt>
                <c:pt idx="429">
                  <c:v>3845</c:v>
                </c:pt>
                <c:pt idx="430">
                  <c:v>3855</c:v>
                </c:pt>
                <c:pt idx="431">
                  <c:v>3865</c:v>
                </c:pt>
                <c:pt idx="432">
                  <c:v>3875</c:v>
                </c:pt>
                <c:pt idx="433">
                  <c:v>3885</c:v>
                </c:pt>
                <c:pt idx="434">
                  <c:v>3895</c:v>
                </c:pt>
                <c:pt idx="435">
                  <c:v>3905</c:v>
                </c:pt>
                <c:pt idx="436">
                  <c:v>3915</c:v>
                </c:pt>
                <c:pt idx="437">
                  <c:v>3925</c:v>
                </c:pt>
                <c:pt idx="438">
                  <c:v>3935</c:v>
                </c:pt>
                <c:pt idx="439">
                  <c:v>3945</c:v>
                </c:pt>
                <c:pt idx="440">
                  <c:v>3955</c:v>
                </c:pt>
                <c:pt idx="441">
                  <c:v>3965</c:v>
                </c:pt>
                <c:pt idx="442">
                  <c:v>3975</c:v>
                </c:pt>
                <c:pt idx="443">
                  <c:v>3985</c:v>
                </c:pt>
                <c:pt idx="444">
                  <c:v>3995</c:v>
                </c:pt>
                <c:pt idx="445">
                  <c:v>4005</c:v>
                </c:pt>
                <c:pt idx="446">
                  <c:v>4015</c:v>
                </c:pt>
                <c:pt idx="447">
                  <c:v>4025</c:v>
                </c:pt>
                <c:pt idx="448">
                  <c:v>4035</c:v>
                </c:pt>
                <c:pt idx="449">
                  <c:v>4045</c:v>
                </c:pt>
                <c:pt idx="450">
                  <c:v>4055</c:v>
                </c:pt>
                <c:pt idx="451">
                  <c:v>4065</c:v>
                </c:pt>
                <c:pt idx="452">
                  <c:v>4075</c:v>
                </c:pt>
                <c:pt idx="453">
                  <c:v>4085</c:v>
                </c:pt>
                <c:pt idx="454">
                  <c:v>4095</c:v>
                </c:pt>
                <c:pt idx="455">
                  <c:v>4105</c:v>
                </c:pt>
                <c:pt idx="456">
                  <c:v>4115</c:v>
                </c:pt>
                <c:pt idx="457">
                  <c:v>4125</c:v>
                </c:pt>
                <c:pt idx="458">
                  <c:v>4135</c:v>
                </c:pt>
                <c:pt idx="459">
                  <c:v>4145</c:v>
                </c:pt>
                <c:pt idx="460">
                  <c:v>4155</c:v>
                </c:pt>
                <c:pt idx="461">
                  <c:v>4165</c:v>
                </c:pt>
                <c:pt idx="462">
                  <c:v>4175</c:v>
                </c:pt>
                <c:pt idx="463">
                  <c:v>4185</c:v>
                </c:pt>
                <c:pt idx="464">
                  <c:v>4195</c:v>
                </c:pt>
                <c:pt idx="465">
                  <c:v>4205</c:v>
                </c:pt>
                <c:pt idx="466">
                  <c:v>4215</c:v>
                </c:pt>
                <c:pt idx="467">
                  <c:v>4225</c:v>
                </c:pt>
                <c:pt idx="468">
                  <c:v>4235</c:v>
                </c:pt>
                <c:pt idx="469">
                  <c:v>4245</c:v>
                </c:pt>
                <c:pt idx="470">
                  <c:v>4255</c:v>
                </c:pt>
                <c:pt idx="471">
                  <c:v>4265</c:v>
                </c:pt>
                <c:pt idx="472">
                  <c:v>4275</c:v>
                </c:pt>
                <c:pt idx="473">
                  <c:v>4285</c:v>
                </c:pt>
                <c:pt idx="474">
                  <c:v>4295</c:v>
                </c:pt>
                <c:pt idx="475">
                  <c:v>4305</c:v>
                </c:pt>
                <c:pt idx="476">
                  <c:v>4315</c:v>
                </c:pt>
                <c:pt idx="477">
                  <c:v>4325</c:v>
                </c:pt>
                <c:pt idx="478">
                  <c:v>4335</c:v>
                </c:pt>
                <c:pt idx="479">
                  <c:v>4345</c:v>
                </c:pt>
                <c:pt idx="480">
                  <c:v>4355</c:v>
                </c:pt>
                <c:pt idx="481">
                  <c:v>4365</c:v>
                </c:pt>
                <c:pt idx="482">
                  <c:v>4375</c:v>
                </c:pt>
                <c:pt idx="483">
                  <c:v>4385</c:v>
                </c:pt>
                <c:pt idx="484">
                  <c:v>4395</c:v>
                </c:pt>
                <c:pt idx="485">
                  <c:v>4405</c:v>
                </c:pt>
                <c:pt idx="486">
                  <c:v>4415</c:v>
                </c:pt>
                <c:pt idx="487">
                  <c:v>4425</c:v>
                </c:pt>
                <c:pt idx="488">
                  <c:v>4435</c:v>
                </c:pt>
                <c:pt idx="489">
                  <c:v>4445</c:v>
                </c:pt>
                <c:pt idx="490">
                  <c:v>4455</c:v>
                </c:pt>
                <c:pt idx="491">
                  <c:v>4465</c:v>
                </c:pt>
                <c:pt idx="492">
                  <c:v>4475</c:v>
                </c:pt>
                <c:pt idx="493">
                  <c:v>4485</c:v>
                </c:pt>
                <c:pt idx="494">
                  <c:v>4495</c:v>
                </c:pt>
                <c:pt idx="495">
                  <c:v>4505</c:v>
                </c:pt>
                <c:pt idx="496">
                  <c:v>4515</c:v>
                </c:pt>
                <c:pt idx="497">
                  <c:v>4525</c:v>
                </c:pt>
                <c:pt idx="498">
                  <c:v>4535</c:v>
                </c:pt>
                <c:pt idx="499">
                  <c:v>4545</c:v>
                </c:pt>
                <c:pt idx="500">
                  <c:v>4555</c:v>
                </c:pt>
                <c:pt idx="501">
                  <c:v>4565</c:v>
                </c:pt>
                <c:pt idx="502">
                  <c:v>4575</c:v>
                </c:pt>
                <c:pt idx="503">
                  <c:v>4585</c:v>
                </c:pt>
                <c:pt idx="504">
                  <c:v>4595</c:v>
                </c:pt>
                <c:pt idx="505">
                  <c:v>4605</c:v>
                </c:pt>
                <c:pt idx="506">
                  <c:v>4615</c:v>
                </c:pt>
                <c:pt idx="507">
                  <c:v>4625</c:v>
                </c:pt>
                <c:pt idx="508">
                  <c:v>4635</c:v>
                </c:pt>
                <c:pt idx="509">
                  <c:v>4645</c:v>
                </c:pt>
                <c:pt idx="510">
                  <c:v>4655</c:v>
                </c:pt>
                <c:pt idx="511">
                  <c:v>4665</c:v>
                </c:pt>
                <c:pt idx="512">
                  <c:v>4675</c:v>
                </c:pt>
                <c:pt idx="513">
                  <c:v>4685</c:v>
                </c:pt>
                <c:pt idx="514">
                  <c:v>4695</c:v>
                </c:pt>
                <c:pt idx="515">
                  <c:v>4705</c:v>
                </c:pt>
                <c:pt idx="516">
                  <c:v>4715</c:v>
                </c:pt>
                <c:pt idx="517">
                  <c:v>4725</c:v>
                </c:pt>
                <c:pt idx="518">
                  <c:v>4735</c:v>
                </c:pt>
                <c:pt idx="519">
                  <c:v>4745</c:v>
                </c:pt>
                <c:pt idx="520">
                  <c:v>4755</c:v>
                </c:pt>
                <c:pt idx="521">
                  <c:v>4765</c:v>
                </c:pt>
                <c:pt idx="522">
                  <c:v>4775</c:v>
                </c:pt>
                <c:pt idx="523">
                  <c:v>4785</c:v>
                </c:pt>
                <c:pt idx="524">
                  <c:v>4795</c:v>
                </c:pt>
                <c:pt idx="525">
                  <c:v>4805</c:v>
                </c:pt>
                <c:pt idx="526">
                  <c:v>4815</c:v>
                </c:pt>
                <c:pt idx="527">
                  <c:v>4825</c:v>
                </c:pt>
                <c:pt idx="528">
                  <c:v>4835</c:v>
                </c:pt>
                <c:pt idx="529">
                  <c:v>4845</c:v>
                </c:pt>
                <c:pt idx="530">
                  <c:v>4855</c:v>
                </c:pt>
                <c:pt idx="531">
                  <c:v>4865</c:v>
                </c:pt>
                <c:pt idx="532">
                  <c:v>4875</c:v>
                </c:pt>
                <c:pt idx="533">
                  <c:v>4885</c:v>
                </c:pt>
                <c:pt idx="534">
                  <c:v>4895</c:v>
                </c:pt>
                <c:pt idx="535">
                  <c:v>4905</c:v>
                </c:pt>
                <c:pt idx="536">
                  <c:v>4915</c:v>
                </c:pt>
                <c:pt idx="537">
                  <c:v>4925</c:v>
                </c:pt>
                <c:pt idx="538">
                  <c:v>4935</c:v>
                </c:pt>
                <c:pt idx="539">
                  <c:v>4945</c:v>
                </c:pt>
                <c:pt idx="540">
                  <c:v>4955</c:v>
                </c:pt>
                <c:pt idx="541">
                  <c:v>4965</c:v>
                </c:pt>
                <c:pt idx="542">
                  <c:v>4975</c:v>
                </c:pt>
                <c:pt idx="543">
                  <c:v>4985</c:v>
                </c:pt>
                <c:pt idx="544">
                  <c:v>4995</c:v>
                </c:pt>
              </c:numCache>
            </c:numRef>
          </c:xVal>
          <c:yVal>
            <c:numRef>
              <c:f>'5 km skyshine detector'!$AD$7:$AD$551</c:f>
              <c:numCache>
                <c:formatCode>0.0%</c:formatCode>
                <c:ptCount val="545"/>
                <c:pt idx="0">
                  <c:v>6.6393442622950813E-2</c:v>
                </c:pt>
                <c:pt idx="1">
                  <c:v>3.3582650273224046E-2</c:v>
                </c:pt>
                <c:pt idx="2">
                  <c:v>2.580054538371641E-2</c:v>
                </c:pt>
                <c:pt idx="3">
                  <c:v>2.1647058823529425E-2</c:v>
                </c:pt>
                <c:pt idx="4">
                  <c:v>1.8153234550054208E-2</c:v>
                </c:pt>
                <c:pt idx="5">
                  <c:v>1.7330888345558283E-2</c:v>
                </c:pt>
                <c:pt idx="6">
                  <c:v>1.7201900237529689E-2</c:v>
                </c:pt>
                <c:pt idx="7">
                  <c:v>1.727571115973742E-2</c:v>
                </c:pt>
                <c:pt idx="8">
                  <c:v>1.5711475409836074E-2</c:v>
                </c:pt>
                <c:pt idx="9">
                  <c:v>1.501895375284306E-2</c:v>
                </c:pt>
                <c:pt idx="10">
                  <c:v>1.6709844559585497E-2</c:v>
                </c:pt>
                <c:pt idx="11">
                  <c:v>1.6940509915014175E-2</c:v>
                </c:pt>
                <c:pt idx="12">
                  <c:v>1.8187830687830694E-2</c:v>
                </c:pt>
                <c:pt idx="13">
                  <c:v>1.8416878172588837E-2</c:v>
                </c:pt>
                <c:pt idx="14">
                  <c:v>1.7402524015822204E-2</c:v>
                </c:pt>
                <c:pt idx="15">
                  <c:v>1.6636899106973215E-2</c:v>
                </c:pt>
                <c:pt idx="16">
                  <c:v>1.7786404090134447E-2</c:v>
                </c:pt>
                <c:pt idx="17">
                  <c:v>1.700197238658778E-2</c:v>
                </c:pt>
                <c:pt idx="18">
                  <c:v>1.7487116564417184E-2</c:v>
                </c:pt>
                <c:pt idx="19">
                  <c:v>1.7130291368884002E-2</c:v>
                </c:pt>
                <c:pt idx="20">
                  <c:v>1.7037821482602123E-2</c:v>
                </c:pt>
                <c:pt idx="21">
                  <c:v>1.6640342217834822E-2</c:v>
                </c:pt>
                <c:pt idx="22">
                  <c:v>1.4222555264143883E-2</c:v>
                </c:pt>
                <c:pt idx="23">
                  <c:v>1.7134340222575518E-2</c:v>
                </c:pt>
                <c:pt idx="24">
                  <c:v>1.5934887813462393E-2</c:v>
                </c:pt>
                <c:pt idx="25">
                  <c:v>1.3675213675213675E-2</c:v>
                </c:pt>
                <c:pt idx="26">
                  <c:v>1.4415781487101664E-2</c:v>
                </c:pt>
                <c:pt idx="27">
                  <c:v>1.3366066557555919E-2</c:v>
                </c:pt>
                <c:pt idx="28">
                  <c:v>1.3827806864456081E-2</c:v>
                </c:pt>
                <c:pt idx="29">
                  <c:v>1.3595092024539878E-2</c:v>
                </c:pt>
                <c:pt idx="30">
                  <c:v>1.298804780876494E-2</c:v>
                </c:pt>
                <c:pt idx="31">
                  <c:v>1.5216792842395039E-2</c:v>
                </c:pt>
                <c:pt idx="32">
                  <c:v>1.0993278566094099E-2</c:v>
                </c:pt>
                <c:pt idx="33">
                  <c:v>1.3279569892473121E-2</c:v>
                </c:pt>
                <c:pt idx="34">
                  <c:v>1.147154471544716E-2</c:v>
                </c:pt>
                <c:pt idx="35">
                  <c:v>1.0760135135135143E-2</c:v>
                </c:pt>
                <c:pt idx="36">
                  <c:v>1.5251544571932922E-2</c:v>
                </c:pt>
                <c:pt idx="37">
                  <c:v>1.8103919781221511E-2</c:v>
                </c:pt>
                <c:pt idx="38">
                  <c:v>1.766283524904216E-2</c:v>
                </c:pt>
                <c:pt idx="39">
                  <c:v>9.3384277190411424E-3</c:v>
                </c:pt>
                <c:pt idx="40">
                  <c:v>1.1651809124278977E-2</c:v>
                </c:pt>
                <c:pt idx="41">
                  <c:v>9.5254949673708716E-3</c:v>
                </c:pt>
                <c:pt idx="42">
                  <c:v>9.5407218880148061E-3</c:v>
                </c:pt>
                <c:pt idx="43">
                  <c:v>1.0145950472544556E-2</c:v>
                </c:pt>
                <c:pt idx="44">
                  <c:v>1.0220570012391579E-2</c:v>
                </c:pt>
                <c:pt idx="45">
                  <c:v>1.1419200201841803E-2</c:v>
                </c:pt>
                <c:pt idx="46">
                  <c:v>1.2030095036958821E-2</c:v>
                </c:pt>
                <c:pt idx="47">
                  <c:v>8.8642886428864278E-3</c:v>
                </c:pt>
                <c:pt idx="48">
                  <c:v>6.7862350539515913E-3</c:v>
                </c:pt>
                <c:pt idx="49">
                  <c:v>7.9039881831610079E-3</c:v>
                </c:pt>
                <c:pt idx="50">
                  <c:v>2.411764705882355E-3</c:v>
                </c:pt>
                <c:pt idx="51">
                  <c:v>2.1174887892376681E-3</c:v>
                </c:pt>
                <c:pt idx="52">
                  <c:v>2.2681641708264021E-3</c:v>
                </c:pt>
                <c:pt idx="53">
                  <c:v>2.1910528086108317E-3</c:v>
                </c:pt>
                <c:pt idx="54">
                  <c:v>2.1484872611464991E-3</c:v>
                </c:pt>
                <c:pt idx="55">
                  <c:v>2.1201117318435771E-3</c:v>
                </c:pt>
                <c:pt idx="56">
                  <c:v>2.1752411575562702E-3</c:v>
                </c:pt>
                <c:pt idx="57">
                  <c:v>2.2168304668304679E-3</c:v>
                </c:pt>
                <c:pt idx="58">
                  <c:v>2.239749826268241E-3</c:v>
                </c:pt>
                <c:pt idx="59">
                  <c:v>2.307092751363992E-3</c:v>
                </c:pt>
                <c:pt idx="60">
                  <c:v>2.3591979075850054E-3</c:v>
                </c:pt>
                <c:pt idx="61">
                  <c:v>2.4300867888138859E-3</c:v>
                </c:pt>
                <c:pt idx="62">
                  <c:v>2.4288465653755616E-3</c:v>
                </c:pt>
                <c:pt idx="63">
                  <c:v>2.437084520417855E-3</c:v>
                </c:pt>
                <c:pt idx="64">
                  <c:v>2.5133272656351598E-3</c:v>
                </c:pt>
                <c:pt idx="65">
                  <c:v>2.6134429948950644E-3</c:v>
                </c:pt>
                <c:pt idx="66">
                  <c:v>2.6401977444770624E-3</c:v>
                </c:pt>
                <c:pt idx="67">
                  <c:v>2.7142616602121587E-3</c:v>
                </c:pt>
                <c:pt idx="68">
                  <c:v>2.7976731503363043E-3</c:v>
                </c:pt>
                <c:pt idx="69">
                  <c:v>2.7958901402884819E-3</c:v>
                </c:pt>
                <c:pt idx="70">
                  <c:v>2.8672225785760126E-3</c:v>
                </c:pt>
                <c:pt idx="71">
                  <c:v>2.9756992205410382E-3</c:v>
                </c:pt>
                <c:pt idx="72">
                  <c:v>3.0022293782511786E-3</c:v>
                </c:pt>
                <c:pt idx="73">
                  <c:v>3.1451398135818914E-3</c:v>
                </c:pt>
                <c:pt idx="74">
                  <c:v>3.1483062909194439E-3</c:v>
                </c:pt>
                <c:pt idx="75">
                  <c:v>3.2620647525962152E-3</c:v>
                </c:pt>
                <c:pt idx="76">
                  <c:v>3.273557222041085E-3</c:v>
                </c:pt>
                <c:pt idx="77">
                  <c:v>3.42384105960265E-3</c:v>
                </c:pt>
                <c:pt idx="78">
                  <c:v>3.5253047654229806E-3</c:v>
                </c:pt>
                <c:pt idx="79">
                  <c:v>3.5898854207823006E-3</c:v>
                </c:pt>
                <c:pt idx="80">
                  <c:v>3.6635906040268476E-3</c:v>
                </c:pt>
                <c:pt idx="81">
                  <c:v>3.756804997768854E-3</c:v>
                </c:pt>
                <c:pt idx="82">
                  <c:v>3.8442115292996676E-3</c:v>
                </c:pt>
                <c:pt idx="83">
                  <c:v>3.8539778449144021E-3</c:v>
                </c:pt>
                <c:pt idx="84">
                  <c:v>3.9481005885500294E-3</c:v>
                </c:pt>
                <c:pt idx="85">
                  <c:v>4.0521246458923516E-3</c:v>
                </c:pt>
                <c:pt idx="86">
                  <c:v>4.1121833534378763E-3</c:v>
                </c:pt>
                <c:pt idx="87">
                  <c:v>4.1656091370558387E-3</c:v>
                </c:pt>
                <c:pt idx="88">
                  <c:v>4.5390781563126297E-3</c:v>
                </c:pt>
                <c:pt idx="89">
                  <c:v>4.425035360678925E-3</c:v>
                </c:pt>
                <c:pt idx="90">
                  <c:v>4.4712900820283426E-3</c:v>
                </c:pt>
                <c:pt idx="91">
                  <c:v>4.7361769352290712E-3</c:v>
                </c:pt>
                <c:pt idx="92">
                  <c:v>4.6280991735537192E-3</c:v>
                </c:pt>
                <c:pt idx="93">
                  <c:v>4.8296943231441077E-3</c:v>
                </c:pt>
                <c:pt idx="94">
                  <c:v>4.8442622950819721E-3</c:v>
                </c:pt>
                <c:pt idx="95">
                  <c:v>5.0154142581888246E-3</c:v>
                </c:pt>
                <c:pt idx="96">
                  <c:v>5.2360859955796714E-3</c:v>
                </c:pt>
                <c:pt idx="97">
                  <c:v>4.9719646323053718E-3</c:v>
                </c:pt>
                <c:pt idx="98">
                  <c:v>5.2916990776752998E-3</c:v>
                </c:pt>
                <c:pt idx="99">
                  <c:v>5.370239774330046E-3</c:v>
                </c:pt>
                <c:pt idx="100">
                  <c:v>5.4374539198820387E-3</c:v>
                </c:pt>
                <c:pt idx="101">
                  <c:v>5.4613984923316938E-3</c:v>
                </c:pt>
                <c:pt idx="102">
                  <c:v>5.8738787714052746E-3</c:v>
                </c:pt>
                <c:pt idx="103">
                  <c:v>5.8759382523721881E-3</c:v>
                </c:pt>
                <c:pt idx="104">
                  <c:v>5.751497005988029E-3</c:v>
                </c:pt>
                <c:pt idx="105">
                  <c:v>6.2443998146145541E-3</c:v>
                </c:pt>
                <c:pt idx="106">
                  <c:v>6.0770975056689382E-3</c:v>
                </c:pt>
                <c:pt idx="107">
                  <c:v>6.3845122360040229E-3</c:v>
                </c:pt>
                <c:pt idx="108">
                  <c:v>6.6177785727061364E-3</c:v>
                </c:pt>
                <c:pt idx="109">
                  <c:v>6.7288011695906475E-3</c:v>
                </c:pt>
                <c:pt idx="110">
                  <c:v>6.5396518375241816E-3</c:v>
                </c:pt>
                <c:pt idx="111">
                  <c:v>6.5166966606678691E-3</c:v>
                </c:pt>
                <c:pt idx="112">
                  <c:v>6.8152196762665549E-3</c:v>
                </c:pt>
                <c:pt idx="113">
                  <c:v>6.8118161925601788E-3</c:v>
                </c:pt>
                <c:pt idx="114">
                  <c:v>7.3387829246139898E-3</c:v>
                </c:pt>
                <c:pt idx="115">
                  <c:v>7.1956418758882066E-3</c:v>
                </c:pt>
                <c:pt idx="116">
                  <c:v>7.2191848906560663E-3</c:v>
                </c:pt>
                <c:pt idx="117">
                  <c:v>7.2684581267936392E-3</c:v>
                </c:pt>
                <c:pt idx="118">
                  <c:v>7.6526818906001081E-3</c:v>
                </c:pt>
                <c:pt idx="119">
                  <c:v>8.491885842193625E-3</c:v>
                </c:pt>
                <c:pt idx="120">
                  <c:v>8.150388936905794E-3</c:v>
                </c:pt>
                <c:pt idx="121">
                  <c:v>8.1642512077294716E-3</c:v>
                </c:pt>
                <c:pt idx="122">
                  <c:v>8.7142417717625299E-3</c:v>
                </c:pt>
                <c:pt idx="123">
                  <c:v>8.0805764821487089E-3</c:v>
                </c:pt>
                <c:pt idx="124">
                  <c:v>8.1858407079646086E-3</c:v>
                </c:pt>
                <c:pt idx="125">
                  <c:v>8.4665747760165437E-3</c:v>
                </c:pt>
                <c:pt idx="126">
                  <c:v>9.0417867435158492E-3</c:v>
                </c:pt>
                <c:pt idx="127">
                  <c:v>8.618721461187211E-3</c:v>
                </c:pt>
                <c:pt idx="128">
                  <c:v>8.7844217151848945E-3</c:v>
                </c:pt>
                <c:pt idx="129">
                  <c:v>9.1536565324568699E-3</c:v>
                </c:pt>
                <c:pt idx="130">
                  <c:v>9.1074450084602417E-3</c:v>
                </c:pt>
                <c:pt idx="131">
                  <c:v>9.6888504753673294E-3</c:v>
                </c:pt>
                <c:pt idx="132">
                  <c:v>9.3227272727272811E-3</c:v>
                </c:pt>
                <c:pt idx="133">
                  <c:v>9.4763908368396561E-3</c:v>
                </c:pt>
                <c:pt idx="134">
                  <c:v>9.8739088263821561E-3</c:v>
                </c:pt>
                <c:pt idx="135">
                  <c:v>1.0553299492385787E-2</c:v>
                </c:pt>
                <c:pt idx="136">
                  <c:v>1.0703933747412018E-2</c:v>
                </c:pt>
                <c:pt idx="137">
                  <c:v>1.0273458445040221E-2</c:v>
                </c:pt>
                <c:pt idx="138">
                  <c:v>9.9781181619256008E-3</c:v>
                </c:pt>
                <c:pt idx="139">
                  <c:v>1.0494186046511627E-2</c:v>
                </c:pt>
                <c:pt idx="140">
                  <c:v>1.0370591751344888E-2</c:v>
                </c:pt>
                <c:pt idx="141">
                  <c:v>1.0695812807881769E-2</c:v>
                </c:pt>
                <c:pt idx="142">
                  <c:v>1.0896946564885494E-2</c:v>
                </c:pt>
                <c:pt idx="143">
                  <c:v>1.1026143790849678E-2</c:v>
                </c:pt>
                <c:pt idx="144">
                  <c:v>1.1384720327421561E-2</c:v>
                </c:pt>
                <c:pt idx="145">
                  <c:v>1.2645027624309397E-2</c:v>
                </c:pt>
                <c:pt idx="146">
                  <c:v>1.1742588575560384E-2</c:v>
                </c:pt>
                <c:pt idx="147">
                  <c:v>1.182763744427935E-2</c:v>
                </c:pt>
                <c:pt idx="148">
                  <c:v>1.24609375E-2</c:v>
                </c:pt>
                <c:pt idx="149">
                  <c:v>1.204828660436137E-2</c:v>
                </c:pt>
                <c:pt idx="150">
                  <c:v>1.1632145816072911E-2</c:v>
                </c:pt>
                <c:pt idx="151">
                  <c:v>1.2487394957983192E-2</c:v>
                </c:pt>
                <c:pt idx="152">
                  <c:v>1.2350352112676056E-2</c:v>
                </c:pt>
                <c:pt idx="153">
                  <c:v>1.2468354430379747E-2</c:v>
                </c:pt>
                <c:pt idx="154">
                  <c:v>1.2009433962264152E-2</c:v>
                </c:pt>
                <c:pt idx="155">
                  <c:v>1.2907735321528425E-2</c:v>
                </c:pt>
                <c:pt idx="156">
                  <c:v>1.3491755577109603E-2</c:v>
                </c:pt>
                <c:pt idx="157">
                  <c:v>1.4425742574257423E-2</c:v>
                </c:pt>
                <c:pt idx="158">
                  <c:v>1.4037052117263844E-2</c:v>
                </c:pt>
                <c:pt idx="159">
                  <c:v>1.4025157232704408E-2</c:v>
                </c:pt>
                <c:pt idx="160">
                  <c:v>1.3821138211382129E-2</c:v>
                </c:pt>
                <c:pt idx="161">
                  <c:v>1.5058641292321311E-2</c:v>
                </c:pt>
                <c:pt idx="162">
                  <c:v>1.4586431758380057E-2</c:v>
                </c:pt>
                <c:pt idx="163">
                  <c:v>1.4480712166172107E-2</c:v>
                </c:pt>
                <c:pt idx="164">
                  <c:v>1.4640950994662791E-2</c:v>
                </c:pt>
                <c:pt idx="165">
                  <c:v>1.4149382873139073E-2</c:v>
                </c:pt>
                <c:pt idx="166">
                  <c:v>1.5379555321668207E-2</c:v>
                </c:pt>
                <c:pt idx="167">
                  <c:v>1.4882128276043729E-2</c:v>
                </c:pt>
                <c:pt idx="168">
                  <c:v>1.5265182742511684E-2</c:v>
                </c:pt>
                <c:pt idx="169">
                  <c:v>1.558369277862808E-2</c:v>
                </c:pt>
                <c:pt idx="170">
                  <c:v>1.5132669983416258E-2</c:v>
                </c:pt>
                <c:pt idx="171">
                  <c:v>1.5559205614454239E-2</c:v>
                </c:pt>
                <c:pt idx="172">
                  <c:v>1.5896820635872833E-2</c:v>
                </c:pt>
                <c:pt idx="173">
                  <c:v>1.595264059822402E-2</c:v>
                </c:pt>
                <c:pt idx="174">
                  <c:v>1.587615496839034E-2</c:v>
                </c:pt>
                <c:pt idx="175">
                  <c:v>1.6511254019292605E-2</c:v>
                </c:pt>
                <c:pt idx="176">
                  <c:v>1.6494638069705102E-2</c:v>
                </c:pt>
                <c:pt idx="177">
                  <c:v>1.7158859470468437E-2</c:v>
                </c:pt>
                <c:pt idx="178">
                  <c:v>1.799126637554585E-2</c:v>
                </c:pt>
                <c:pt idx="179">
                  <c:v>1.770127308588848E-2</c:v>
                </c:pt>
                <c:pt idx="180">
                  <c:v>1.697433096668487E-2</c:v>
                </c:pt>
                <c:pt idx="181">
                  <c:v>1.7313995102655869E-2</c:v>
                </c:pt>
                <c:pt idx="182">
                  <c:v>1.8328590400303549E-2</c:v>
                </c:pt>
                <c:pt idx="183">
                  <c:v>1.8259412576384776E-2</c:v>
                </c:pt>
                <c:pt idx="184">
                  <c:v>1.891513377926422E-2</c:v>
                </c:pt>
                <c:pt idx="185">
                  <c:v>1.806264260526862E-2</c:v>
                </c:pt>
                <c:pt idx="186">
                  <c:v>1.8759124087591242E-2</c:v>
                </c:pt>
                <c:pt idx="187">
                  <c:v>1.9001978456803702E-2</c:v>
                </c:pt>
                <c:pt idx="188">
                  <c:v>1.9420059131225843E-2</c:v>
                </c:pt>
                <c:pt idx="189">
                  <c:v>1.9925891616489132E-2</c:v>
                </c:pt>
                <c:pt idx="190">
                  <c:v>1.9813854853911413E-2</c:v>
                </c:pt>
                <c:pt idx="191">
                  <c:v>1.9206819866567842E-2</c:v>
                </c:pt>
                <c:pt idx="192">
                  <c:v>1.952746165264721E-2</c:v>
                </c:pt>
                <c:pt idx="193">
                  <c:v>1.9816584861792826E-2</c:v>
                </c:pt>
                <c:pt idx="194">
                  <c:v>2.0633579725448794E-2</c:v>
                </c:pt>
                <c:pt idx="195">
                  <c:v>2.0654535578489959E-2</c:v>
                </c:pt>
                <c:pt idx="196">
                  <c:v>2.0915609487038068E-2</c:v>
                </c:pt>
                <c:pt idx="197">
                  <c:v>2.1692142665594012E-2</c:v>
                </c:pt>
                <c:pt idx="198">
                  <c:v>2.1635273972602759E-2</c:v>
                </c:pt>
                <c:pt idx="199">
                  <c:v>2.0992636229749635E-2</c:v>
                </c:pt>
                <c:pt idx="200">
                  <c:v>2.0539469673879925E-2</c:v>
                </c:pt>
                <c:pt idx="201">
                  <c:v>2.0809553349875932E-2</c:v>
                </c:pt>
                <c:pt idx="202">
                  <c:v>2.2498379779650045E-2</c:v>
                </c:pt>
                <c:pt idx="203">
                  <c:v>2.0917731891183212E-2</c:v>
                </c:pt>
                <c:pt idx="204">
                  <c:v>2.1454965357967672E-2</c:v>
                </c:pt>
                <c:pt idx="205">
                  <c:v>2.3291862811028931E-2</c:v>
                </c:pt>
                <c:pt idx="206">
                  <c:v>2.1015652173913057E-2</c:v>
                </c:pt>
                <c:pt idx="207">
                  <c:v>2.3291839557399736E-2</c:v>
                </c:pt>
                <c:pt idx="208">
                  <c:v>2.2422270426608829E-2</c:v>
                </c:pt>
                <c:pt idx="209">
                  <c:v>2.2619134230629331E-2</c:v>
                </c:pt>
                <c:pt idx="210">
                  <c:v>2.5115370962016343E-2</c:v>
                </c:pt>
                <c:pt idx="211">
                  <c:v>2.3407988055244494E-2</c:v>
                </c:pt>
                <c:pt idx="212">
                  <c:v>2.5153846153846155E-2</c:v>
                </c:pt>
                <c:pt idx="213">
                  <c:v>2.4480676328502426E-2</c:v>
                </c:pt>
                <c:pt idx="214">
                  <c:v>2.2106620808254516E-2</c:v>
                </c:pt>
                <c:pt idx="215">
                  <c:v>2.4381229235880385E-2</c:v>
                </c:pt>
                <c:pt idx="216">
                  <c:v>2.4123182207014551E-2</c:v>
                </c:pt>
                <c:pt idx="217">
                  <c:v>2.6563706563706577E-2</c:v>
                </c:pt>
                <c:pt idx="218">
                  <c:v>2.7079098541758748E-2</c:v>
                </c:pt>
                <c:pt idx="219">
                  <c:v>2.5145985401459865E-2</c:v>
                </c:pt>
                <c:pt idx="220">
                  <c:v>2.4786403307303629E-2</c:v>
                </c:pt>
                <c:pt idx="221">
                  <c:v>2.8735196589294194E-2</c:v>
                </c:pt>
                <c:pt idx="222">
                  <c:v>2.7442988840368766E-2</c:v>
                </c:pt>
                <c:pt idx="223">
                  <c:v>2.4727710843373496E-2</c:v>
                </c:pt>
                <c:pt idx="224">
                  <c:v>2.5518462316641368E-2</c:v>
                </c:pt>
                <c:pt idx="225">
                  <c:v>2.5486680327868848E-2</c:v>
                </c:pt>
                <c:pt idx="226">
                  <c:v>2.6759358288770067E-2</c:v>
                </c:pt>
                <c:pt idx="227">
                  <c:v>2.6743295019157096E-2</c:v>
                </c:pt>
                <c:pt idx="228">
                  <c:v>2.7550574084199021E-2</c:v>
                </c:pt>
                <c:pt idx="229">
                  <c:v>2.9922523519645819E-2</c:v>
                </c:pt>
                <c:pt idx="230">
                  <c:v>2.6613756613756621E-2</c:v>
                </c:pt>
                <c:pt idx="231">
                  <c:v>2.8746268656716433E-2</c:v>
                </c:pt>
                <c:pt idx="232">
                  <c:v>2.633879781420765E-2</c:v>
                </c:pt>
                <c:pt idx="233">
                  <c:v>2.8264615384615395E-2</c:v>
                </c:pt>
                <c:pt idx="234">
                  <c:v>2.9096459096459085E-2</c:v>
                </c:pt>
                <c:pt idx="235">
                  <c:v>2.6953685583822586E-2</c:v>
                </c:pt>
                <c:pt idx="236">
                  <c:v>2.9087353324641456E-2</c:v>
                </c:pt>
                <c:pt idx="237">
                  <c:v>3.0648754914809964E-2</c:v>
                </c:pt>
                <c:pt idx="238">
                  <c:v>2.7851420247632926E-2</c:v>
                </c:pt>
                <c:pt idx="239">
                  <c:v>3.1837549933422117E-2</c:v>
                </c:pt>
                <c:pt idx="240">
                  <c:v>2.9595744680851074E-2</c:v>
                </c:pt>
                <c:pt idx="241">
                  <c:v>2.8593866866118176E-2</c:v>
                </c:pt>
                <c:pt idx="242">
                  <c:v>2.9874538745387449E-2</c:v>
                </c:pt>
                <c:pt idx="243">
                  <c:v>3.6984126984127001E-2</c:v>
                </c:pt>
                <c:pt idx="244">
                  <c:v>3.1373157486423622E-2</c:v>
                </c:pt>
                <c:pt idx="245">
                  <c:v>3.0826446280991741E-2</c:v>
                </c:pt>
                <c:pt idx="246">
                  <c:v>3.1618320610687041E-2</c:v>
                </c:pt>
                <c:pt idx="247">
                  <c:v>3.3553459119496844E-2</c:v>
                </c:pt>
                <c:pt idx="248">
                  <c:v>3.2118027485852872E-2</c:v>
                </c:pt>
                <c:pt idx="249">
                  <c:v>3.093378607809848E-2</c:v>
                </c:pt>
                <c:pt idx="250">
                  <c:v>3.1473136915077998E-2</c:v>
                </c:pt>
                <c:pt idx="251">
                  <c:v>3.2049469964664325E-2</c:v>
                </c:pt>
                <c:pt idx="252">
                  <c:v>3.2687385740402211E-2</c:v>
                </c:pt>
                <c:pt idx="253">
                  <c:v>3.38370118845501E-2</c:v>
                </c:pt>
                <c:pt idx="254">
                  <c:v>3.3738656987295827E-2</c:v>
                </c:pt>
                <c:pt idx="255">
                  <c:v>3.5807590467784658E-2</c:v>
                </c:pt>
                <c:pt idx="256">
                  <c:v>3.2101313320825546E-2</c:v>
                </c:pt>
                <c:pt idx="257">
                  <c:v>3.3486590038314175E-2</c:v>
                </c:pt>
                <c:pt idx="258">
                  <c:v>3.3029702970297031E-2</c:v>
                </c:pt>
                <c:pt idx="259">
                  <c:v>3.7430167597765386E-2</c:v>
                </c:pt>
                <c:pt idx="260">
                  <c:v>3.5603190428713891E-2</c:v>
                </c:pt>
                <c:pt idx="261">
                  <c:v>3.3418419440473759E-2</c:v>
                </c:pt>
                <c:pt idx="262">
                  <c:v>3.8147993311036785E-2</c:v>
                </c:pt>
                <c:pt idx="263">
                  <c:v>3.6322514983602845E-2</c:v>
                </c:pt>
                <c:pt idx="264">
                  <c:v>3.5922330097087375E-2</c:v>
                </c:pt>
                <c:pt idx="265">
                  <c:v>3.7647475224162362E-2</c:v>
                </c:pt>
                <c:pt idx="266">
                  <c:v>3.7017563485848545E-2</c:v>
                </c:pt>
                <c:pt idx="267">
                  <c:v>3.7962856154112351E-2</c:v>
                </c:pt>
                <c:pt idx="268">
                  <c:v>4.3443454729958302E-2</c:v>
                </c:pt>
                <c:pt idx="269">
                  <c:v>3.6145428873985176E-2</c:v>
                </c:pt>
                <c:pt idx="270">
                  <c:v>3.5616797900262474E-2</c:v>
                </c:pt>
                <c:pt idx="271">
                  <c:v>3.5781329274479981E-2</c:v>
                </c:pt>
                <c:pt idx="272">
                  <c:v>3.9113892979872375E-2</c:v>
                </c:pt>
                <c:pt idx="273">
                  <c:v>4.2023643065971783E-2</c:v>
                </c:pt>
                <c:pt idx="274">
                  <c:v>3.7371062168943418E-2</c:v>
                </c:pt>
                <c:pt idx="275">
                  <c:v>4.2328576840510189E-2</c:v>
                </c:pt>
                <c:pt idx="276">
                  <c:v>4.0307232191408401E-2</c:v>
                </c:pt>
                <c:pt idx="277">
                  <c:v>4.1201902291396447E-2</c:v>
                </c:pt>
                <c:pt idx="278">
                  <c:v>3.8875502008032144E-2</c:v>
                </c:pt>
                <c:pt idx="279">
                  <c:v>3.9604244336105536E-2</c:v>
                </c:pt>
                <c:pt idx="280">
                  <c:v>4.0911579523679166E-2</c:v>
                </c:pt>
                <c:pt idx="281">
                  <c:v>3.7592936802973993E-2</c:v>
                </c:pt>
                <c:pt idx="282">
                  <c:v>4.0923366834170853E-2</c:v>
                </c:pt>
                <c:pt idx="283">
                  <c:v>4.3605086013462954E-2</c:v>
                </c:pt>
                <c:pt idx="284">
                  <c:v>4.1511851377322218E-2</c:v>
                </c:pt>
                <c:pt idx="285">
                  <c:v>4.1008807045636524E-2</c:v>
                </c:pt>
                <c:pt idx="286">
                  <c:v>4.664821648216478E-2</c:v>
                </c:pt>
                <c:pt idx="287">
                  <c:v>5.2956830277942069E-2</c:v>
                </c:pt>
                <c:pt idx="288">
                  <c:v>4.7442310795546255E-2</c:v>
                </c:pt>
                <c:pt idx="289">
                  <c:v>4.5281323027143654E-2</c:v>
                </c:pt>
                <c:pt idx="290">
                  <c:v>4.4840853445260564E-2</c:v>
                </c:pt>
                <c:pt idx="291">
                  <c:v>4.5507916740793478E-2</c:v>
                </c:pt>
                <c:pt idx="292">
                  <c:v>4.4844486333647515E-2</c:v>
                </c:pt>
                <c:pt idx="293">
                  <c:v>4.0960784313725511E-2</c:v>
                </c:pt>
                <c:pt idx="294">
                  <c:v>4.6758313208248192E-2</c:v>
                </c:pt>
                <c:pt idx="295">
                  <c:v>4.7454407294832843E-2</c:v>
                </c:pt>
                <c:pt idx="296">
                  <c:v>4.5117647058823561E-2</c:v>
                </c:pt>
                <c:pt idx="297">
                  <c:v>5.2539744086855363E-2</c:v>
                </c:pt>
                <c:pt idx="298">
                  <c:v>4.7621878715814463E-2</c:v>
                </c:pt>
                <c:pt idx="299">
                  <c:v>4.5963949843260202E-2</c:v>
                </c:pt>
                <c:pt idx="300">
                  <c:v>4.9820409888020313E-2</c:v>
                </c:pt>
                <c:pt idx="301">
                  <c:v>4.4487471526195921E-2</c:v>
                </c:pt>
                <c:pt idx="302">
                  <c:v>4.6248671625929862E-2</c:v>
                </c:pt>
                <c:pt idx="303">
                  <c:v>4.7019053472649064E-2</c:v>
                </c:pt>
                <c:pt idx="304">
                  <c:v>5.1524390243902436E-2</c:v>
                </c:pt>
                <c:pt idx="305">
                  <c:v>5.6132355854963366E-2</c:v>
                </c:pt>
                <c:pt idx="306">
                  <c:v>4.6269335759781607E-2</c:v>
                </c:pt>
                <c:pt idx="307">
                  <c:v>4.7317873038182287E-2</c:v>
                </c:pt>
                <c:pt idx="308">
                  <c:v>4.8174442190669346E-2</c:v>
                </c:pt>
                <c:pt idx="309">
                  <c:v>5.1518049246951948E-2</c:v>
                </c:pt>
                <c:pt idx="310">
                  <c:v>5.0718789407314016E-2</c:v>
                </c:pt>
                <c:pt idx="311">
                  <c:v>5.5840528186896901E-2</c:v>
                </c:pt>
                <c:pt idx="312">
                  <c:v>5.1076115485564288E-2</c:v>
                </c:pt>
                <c:pt idx="313">
                  <c:v>5.183585313174946E-2</c:v>
                </c:pt>
                <c:pt idx="314">
                  <c:v>4.5171339563862892E-2</c:v>
                </c:pt>
                <c:pt idx="315">
                  <c:v>4.3705972434915787E-2</c:v>
                </c:pt>
                <c:pt idx="316">
                  <c:v>5.2562704471101437E-2</c:v>
                </c:pt>
                <c:pt idx="317">
                  <c:v>5.103995621236998E-2</c:v>
                </c:pt>
                <c:pt idx="318">
                  <c:v>5.0388457269700343E-2</c:v>
                </c:pt>
                <c:pt idx="319">
                  <c:v>5.0245593759029185E-2</c:v>
                </c:pt>
                <c:pt idx="320">
                  <c:v>5.3677342823250283E-2</c:v>
                </c:pt>
                <c:pt idx="321">
                  <c:v>6.1988304093567252E-2</c:v>
                </c:pt>
                <c:pt idx="322">
                  <c:v>5.8330626826891906E-2</c:v>
                </c:pt>
                <c:pt idx="323">
                  <c:v>5.8060747663551397E-2</c:v>
                </c:pt>
                <c:pt idx="324">
                  <c:v>5.3524229074889865E-2</c:v>
                </c:pt>
                <c:pt idx="325">
                  <c:v>5.6533914125700094E-2</c:v>
                </c:pt>
                <c:pt idx="326">
                  <c:v>5.3978906999041246E-2</c:v>
                </c:pt>
                <c:pt idx="327">
                  <c:v>5.1392703020792484E-2</c:v>
                </c:pt>
                <c:pt idx="328">
                  <c:v>5.2828467153284694E-2</c:v>
                </c:pt>
                <c:pt idx="329">
                  <c:v>5.9115103127079169E-2</c:v>
                </c:pt>
                <c:pt idx="330">
                  <c:v>5.5522288755821721E-2</c:v>
                </c:pt>
                <c:pt idx="331">
                  <c:v>6.6494375190027363E-2</c:v>
                </c:pt>
                <c:pt idx="332">
                  <c:v>5.8663729809104281E-2</c:v>
                </c:pt>
                <c:pt idx="333">
                  <c:v>5.7778608825729279E-2</c:v>
                </c:pt>
                <c:pt idx="334">
                  <c:v>5.4305166199439349E-2</c:v>
                </c:pt>
                <c:pt idx="335">
                  <c:v>6.1292613636363666E-2</c:v>
                </c:pt>
                <c:pt idx="336">
                  <c:v>5.6071428571428557E-2</c:v>
                </c:pt>
                <c:pt idx="337">
                  <c:v>6.2407132243684993E-2</c:v>
                </c:pt>
                <c:pt idx="338">
                  <c:v>6.1728880157170915E-2</c:v>
                </c:pt>
                <c:pt idx="339">
                  <c:v>6.0525235945835081E-2</c:v>
                </c:pt>
                <c:pt idx="340">
                  <c:v>6.8191355434326473E-2</c:v>
                </c:pt>
                <c:pt idx="341">
                  <c:v>5.6061908856405863E-2</c:v>
                </c:pt>
                <c:pt idx="342">
                  <c:v>6.1482889733840328E-2</c:v>
                </c:pt>
                <c:pt idx="343">
                  <c:v>5.8326029798422462E-2</c:v>
                </c:pt>
                <c:pt idx="344">
                  <c:v>6.1883205070167487E-2</c:v>
                </c:pt>
                <c:pt idx="345">
                  <c:v>6.2761506276150639E-2</c:v>
                </c:pt>
                <c:pt idx="346">
                  <c:v>5.711743772241995E-2</c:v>
                </c:pt>
                <c:pt idx="347">
                  <c:v>9.6388650042992241E-2</c:v>
                </c:pt>
                <c:pt idx="348">
                  <c:v>6.8033144352376812E-2</c:v>
                </c:pt>
                <c:pt idx="349">
                  <c:v>6.4021399910833734E-2</c:v>
                </c:pt>
                <c:pt idx="350">
                  <c:v>7.1586389748121981E-2</c:v>
                </c:pt>
                <c:pt idx="351">
                  <c:v>6.3716404077849897E-2</c:v>
                </c:pt>
                <c:pt idx="352">
                  <c:v>5.8548959918822925E-2</c:v>
                </c:pt>
                <c:pt idx="353">
                  <c:v>6.7965146078933877E-2</c:v>
                </c:pt>
                <c:pt idx="354">
                  <c:v>6.1601223865374796E-2</c:v>
                </c:pt>
                <c:pt idx="355">
                  <c:v>7.3363095238095297E-2</c:v>
                </c:pt>
                <c:pt idx="356">
                  <c:v>7.5049407114624517E-2</c:v>
                </c:pt>
                <c:pt idx="357">
                  <c:v>6.5533980582524284E-2</c:v>
                </c:pt>
                <c:pt idx="358">
                  <c:v>6.1202046035805632E-2</c:v>
                </c:pt>
                <c:pt idx="359">
                  <c:v>6.9446135118685332E-2</c:v>
                </c:pt>
                <c:pt idx="360">
                  <c:v>7.0299401197604791E-2</c:v>
                </c:pt>
                <c:pt idx="361">
                  <c:v>8.1047865459249732E-2</c:v>
                </c:pt>
                <c:pt idx="362">
                  <c:v>7.1274175199089837E-2</c:v>
                </c:pt>
                <c:pt idx="363">
                  <c:v>6.415803108808292E-2</c:v>
                </c:pt>
                <c:pt idx="364">
                  <c:v>6.7531750414135838E-2</c:v>
                </c:pt>
                <c:pt idx="365">
                  <c:v>7.4464944649446543E-2</c:v>
                </c:pt>
                <c:pt idx="366">
                  <c:v>7.3721227621483407E-2</c:v>
                </c:pt>
                <c:pt idx="367">
                  <c:v>7.5571356018283395E-2</c:v>
                </c:pt>
                <c:pt idx="368">
                  <c:v>6.8688271604938303E-2</c:v>
                </c:pt>
                <c:pt idx="369">
                  <c:v>8.1648745519713253E-2</c:v>
                </c:pt>
                <c:pt idx="370">
                  <c:v>7.8507256392536306E-2</c:v>
                </c:pt>
                <c:pt idx="371">
                  <c:v>7.0100334448160537E-2</c:v>
                </c:pt>
                <c:pt idx="372">
                  <c:v>7.3058744091829844E-2</c:v>
                </c:pt>
                <c:pt idx="373">
                  <c:v>6.8431818181818177E-2</c:v>
                </c:pt>
                <c:pt idx="374">
                  <c:v>7.6810631229235926E-2</c:v>
                </c:pt>
                <c:pt idx="375">
                  <c:v>7.9455782312925174E-2</c:v>
                </c:pt>
                <c:pt idx="376">
                  <c:v>7.6549019607843119E-2</c:v>
                </c:pt>
                <c:pt idx="377">
                  <c:v>6.9400000000000031E-2</c:v>
                </c:pt>
                <c:pt idx="378">
                  <c:v>7.9741051028179771E-2</c:v>
                </c:pt>
                <c:pt idx="379">
                  <c:v>8.5048231511254013E-2</c:v>
                </c:pt>
                <c:pt idx="380">
                  <c:v>8.9826989619377184E-2</c:v>
                </c:pt>
                <c:pt idx="381">
                  <c:v>7.8550074738415562E-2</c:v>
                </c:pt>
                <c:pt idx="382">
                  <c:v>8.9592123769338991E-2</c:v>
                </c:pt>
                <c:pt idx="383">
                  <c:v>7.8015267175572528E-2</c:v>
                </c:pt>
                <c:pt idx="384">
                  <c:v>7.5411968777103211E-2</c:v>
                </c:pt>
                <c:pt idx="385">
                  <c:v>7.2947103274559166E-2</c:v>
                </c:pt>
                <c:pt idx="386">
                  <c:v>9.7628781684382673E-2</c:v>
                </c:pt>
                <c:pt idx="387">
                  <c:v>8.2826622843056738E-2</c:v>
                </c:pt>
                <c:pt idx="388">
                  <c:v>9.4697597348798734E-2</c:v>
                </c:pt>
                <c:pt idx="389">
                  <c:v>8.213922247099531E-2</c:v>
                </c:pt>
                <c:pt idx="390">
                  <c:v>8.1133525456292058E-2</c:v>
                </c:pt>
                <c:pt idx="391">
                  <c:v>8.5475070555032978E-2</c:v>
                </c:pt>
                <c:pt idx="392">
                  <c:v>8.7889273356401384E-2</c:v>
                </c:pt>
                <c:pt idx="393">
                  <c:v>8.7584541062801946E-2</c:v>
                </c:pt>
                <c:pt idx="394">
                  <c:v>7.7037037037037084E-2</c:v>
                </c:pt>
                <c:pt idx="395">
                  <c:v>8.7074074074074095E-2</c:v>
                </c:pt>
                <c:pt idx="396">
                  <c:v>8.5405156537753227E-2</c:v>
                </c:pt>
                <c:pt idx="397">
                  <c:v>7.9570450300892312E-2</c:v>
                </c:pt>
                <c:pt idx="398">
                  <c:v>8.785046728971968E-2</c:v>
                </c:pt>
                <c:pt idx="399">
                  <c:v>7.925224327018944E-2</c:v>
                </c:pt>
                <c:pt idx="400">
                  <c:v>9.6259802935853664E-2</c:v>
                </c:pt>
                <c:pt idx="401">
                  <c:v>7.9968112971187819E-2</c:v>
                </c:pt>
                <c:pt idx="402">
                  <c:v>8.7307297019527177E-2</c:v>
                </c:pt>
                <c:pt idx="403">
                  <c:v>9.0426627015898445E-2</c:v>
                </c:pt>
                <c:pt idx="404">
                  <c:v>8.3643410852713193E-2</c:v>
                </c:pt>
                <c:pt idx="405">
                  <c:v>7.9617991373998803E-2</c:v>
                </c:pt>
                <c:pt idx="406">
                  <c:v>9.1737168640721928E-2</c:v>
                </c:pt>
                <c:pt idx="407">
                  <c:v>9.8097276727315968E-2</c:v>
                </c:pt>
                <c:pt idx="408">
                  <c:v>8.8540050137280724E-2</c:v>
                </c:pt>
                <c:pt idx="409">
                  <c:v>0.10107633304466164</c:v>
                </c:pt>
                <c:pt idx="410">
                  <c:v>9.0348339312579573E-2</c:v>
                </c:pt>
                <c:pt idx="411">
                  <c:v>8.2714452063656421E-2</c:v>
                </c:pt>
                <c:pt idx="412">
                  <c:v>9.1514272970562041E-2</c:v>
                </c:pt>
                <c:pt idx="413">
                  <c:v>0.10648960160360811</c:v>
                </c:pt>
                <c:pt idx="414">
                  <c:v>0.10850162406439769</c:v>
                </c:pt>
                <c:pt idx="415">
                  <c:v>9.9619729336763246E-2</c:v>
                </c:pt>
                <c:pt idx="416">
                  <c:v>9.4084389069207477E-2</c:v>
                </c:pt>
                <c:pt idx="417">
                  <c:v>8.9495185293259491E-2</c:v>
                </c:pt>
                <c:pt idx="418">
                  <c:v>0.10511784511784508</c:v>
                </c:pt>
                <c:pt idx="419">
                  <c:v>0.11258784366909133</c:v>
                </c:pt>
                <c:pt idx="420">
                  <c:v>0.11197050938337801</c:v>
                </c:pt>
                <c:pt idx="421">
                  <c:v>9.0224642614023201E-2</c:v>
                </c:pt>
                <c:pt idx="422">
                  <c:v>0.11024363233665563</c:v>
                </c:pt>
                <c:pt idx="423">
                  <c:v>0.11876817340734867</c:v>
                </c:pt>
                <c:pt idx="424">
                  <c:v>0.10509624487219953</c:v>
                </c:pt>
                <c:pt idx="425">
                  <c:v>0.11365375020788293</c:v>
                </c:pt>
                <c:pt idx="426">
                  <c:v>0.12466536075742739</c:v>
                </c:pt>
                <c:pt idx="427">
                  <c:v>0.10583143507972662</c:v>
                </c:pt>
                <c:pt idx="428">
                  <c:v>0.10129912843282357</c:v>
                </c:pt>
                <c:pt idx="429">
                  <c:v>0.11469962350630221</c:v>
                </c:pt>
                <c:pt idx="430">
                  <c:v>0.11607142857142859</c:v>
                </c:pt>
                <c:pt idx="431">
                  <c:v>0.1011378002528445</c:v>
                </c:pt>
                <c:pt idx="432">
                  <c:v>0.14062378922898094</c:v>
                </c:pt>
                <c:pt idx="433">
                  <c:v>0.1299083642035484</c:v>
                </c:pt>
                <c:pt idx="434">
                  <c:v>0.11957480946650624</c:v>
                </c:pt>
                <c:pt idx="435">
                  <c:v>9.7961243439644713E-2</c:v>
                </c:pt>
                <c:pt idx="436">
                  <c:v>0.1381251004984724</c:v>
                </c:pt>
                <c:pt idx="437">
                  <c:v>0.10885964912280699</c:v>
                </c:pt>
                <c:pt idx="438">
                  <c:v>0.11481785362651788</c:v>
                </c:pt>
                <c:pt idx="439">
                  <c:v>0.11371175820125327</c:v>
                </c:pt>
                <c:pt idx="440">
                  <c:v>0.11247967479674795</c:v>
                </c:pt>
                <c:pt idx="441">
                  <c:v>0.12355100463678517</c:v>
                </c:pt>
                <c:pt idx="442">
                  <c:v>0.12027172740996338</c:v>
                </c:pt>
                <c:pt idx="443">
                  <c:v>0.11081953108195311</c:v>
                </c:pt>
                <c:pt idx="444">
                  <c:v>0.11791982665222099</c:v>
                </c:pt>
                <c:pt idx="445">
                  <c:v>0.11951919626838894</c:v>
                </c:pt>
                <c:pt idx="446">
                  <c:v>0.10254528777803261</c:v>
                </c:pt>
                <c:pt idx="447">
                  <c:v>0.11239479724560063</c:v>
                </c:pt>
                <c:pt idx="448">
                  <c:v>0.11453781512605044</c:v>
                </c:pt>
                <c:pt idx="449">
                  <c:v>0.10252373813093457</c:v>
                </c:pt>
                <c:pt idx="450">
                  <c:v>0.13777012813157388</c:v>
                </c:pt>
                <c:pt idx="451">
                  <c:v>0.2063157894736842</c:v>
                </c:pt>
                <c:pt idx="452">
                  <c:v>0.11510170536264643</c:v>
                </c:pt>
                <c:pt idx="453">
                  <c:v>0.10922560252864488</c:v>
                </c:pt>
                <c:pt idx="454">
                  <c:v>0.1450080700945354</c:v>
                </c:pt>
                <c:pt idx="455">
                  <c:v>0.12064584436209637</c:v>
                </c:pt>
                <c:pt idx="456">
                  <c:v>0.15368005572324125</c:v>
                </c:pt>
                <c:pt idx="457">
                  <c:v>0.11686344969199178</c:v>
                </c:pt>
                <c:pt idx="458">
                  <c:v>0.13518926056338029</c:v>
                </c:pt>
                <c:pt idx="459">
                  <c:v>0.13116570327552987</c:v>
                </c:pt>
                <c:pt idx="460">
                  <c:v>0.11607329842931942</c:v>
                </c:pt>
                <c:pt idx="461">
                  <c:v>0.1263778518328634</c:v>
                </c:pt>
                <c:pt idx="462">
                  <c:v>0.14483164586767136</c:v>
                </c:pt>
                <c:pt idx="463">
                  <c:v>0.13209847596717475</c:v>
                </c:pt>
                <c:pt idx="464">
                  <c:v>0.11746772864597639</c:v>
                </c:pt>
                <c:pt idx="465">
                  <c:v>0.11277205040091644</c:v>
                </c:pt>
                <c:pt idx="466">
                  <c:v>0.1186046511627907</c:v>
                </c:pt>
                <c:pt idx="467">
                  <c:v>0.15607416879795399</c:v>
                </c:pt>
                <c:pt idx="468">
                  <c:v>0.14219364058592363</c:v>
                </c:pt>
                <c:pt idx="469">
                  <c:v>0.13782201405152225</c:v>
                </c:pt>
                <c:pt idx="470">
                  <c:v>0.13287322920450412</c:v>
                </c:pt>
                <c:pt idx="471">
                  <c:v>0.14044282511210773</c:v>
                </c:pt>
                <c:pt idx="472">
                  <c:v>0.13642483171278988</c:v>
                </c:pt>
                <c:pt idx="473">
                  <c:v>0.12264467430807945</c:v>
                </c:pt>
                <c:pt idx="474">
                  <c:v>0.13458009880028229</c:v>
                </c:pt>
                <c:pt idx="475">
                  <c:v>0.1553285049146404</c:v>
                </c:pt>
                <c:pt idx="476">
                  <c:v>0.15552891020516921</c:v>
                </c:pt>
                <c:pt idx="477">
                  <c:v>0.12120991253644314</c:v>
                </c:pt>
                <c:pt idx="478">
                  <c:v>0.12618799861255631</c:v>
                </c:pt>
                <c:pt idx="479">
                  <c:v>0.14571347997743944</c:v>
                </c:pt>
                <c:pt idx="480">
                  <c:v>0.16090844904683463</c:v>
                </c:pt>
                <c:pt idx="481">
                  <c:v>0.12670123136746608</c:v>
                </c:pt>
                <c:pt idx="482">
                  <c:v>0.17430997876857746</c:v>
                </c:pt>
                <c:pt idx="483">
                  <c:v>0.12924827951296994</c:v>
                </c:pt>
                <c:pt idx="484">
                  <c:v>0.12755467196819079</c:v>
                </c:pt>
                <c:pt idx="485">
                  <c:v>0.12610966057441253</c:v>
                </c:pt>
                <c:pt idx="486">
                  <c:v>0.14471669218989294</c:v>
                </c:pt>
                <c:pt idx="487">
                  <c:v>0.13639376864434868</c:v>
                </c:pt>
                <c:pt idx="488">
                  <c:v>0.15823273780782243</c:v>
                </c:pt>
                <c:pt idx="489">
                  <c:v>0.14673969744392287</c:v>
                </c:pt>
                <c:pt idx="490">
                  <c:v>0.14902939545202451</c:v>
                </c:pt>
                <c:pt idx="491">
                  <c:v>0.2055744680851064</c:v>
                </c:pt>
                <c:pt idx="492">
                  <c:v>0.14991066110780238</c:v>
                </c:pt>
                <c:pt idx="493">
                  <c:v>0.21181663837011888</c:v>
                </c:pt>
                <c:pt idx="494">
                  <c:v>0.13148844707146706</c:v>
                </c:pt>
                <c:pt idx="495">
                  <c:v>0.1722851746931067</c:v>
                </c:pt>
                <c:pt idx="496">
                  <c:v>0.21672290963629551</c:v>
                </c:pt>
                <c:pt idx="497">
                  <c:v>0.13779631255487276</c:v>
                </c:pt>
                <c:pt idx="498">
                  <c:v>0.17172634954569757</c:v>
                </c:pt>
                <c:pt idx="499">
                  <c:v>0.1594725111441308</c:v>
                </c:pt>
                <c:pt idx="500">
                  <c:v>0.16060786650774733</c:v>
                </c:pt>
                <c:pt idx="501">
                  <c:v>0.13634290925672593</c:v>
                </c:pt>
                <c:pt idx="502">
                  <c:v>0.15002279981760144</c:v>
                </c:pt>
                <c:pt idx="503">
                  <c:v>0.14749899959984003</c:v>
                </c:pt>
                <c:pt idx="504">
                  <c:v>0.18886147338738116</c:v>
                </c:pt>
                <c:pt idx="505">
                  <c:v>0.16966115051221439</c:v>
                </c:pt>
                <c:pt idx="506">
                  <c:v>0.25099140779907481</c:v>
                </c:pt>
                <c:pt idx="507">
                  <c:v>0.14961525593844094</c:v>
                </c:pt>
                <c:pt idx="508">
                  <c:v>0.13460076045627375</c:v>
                </c:pt>
                <c:pt idx="509">
                  <c:v>0.13852459016393442</c:v>
                </c:pt>
                <c:pt idx="510">
                  <c:v>0.15527446300715991</c:v>
                </c:pt>
                <c:pt idx="511">
                  <c:v>0.16162393162393163</c:v>
                </c:pt>
                <c:pt idx="512">
                  <c:v>0.17423357664233582</c:v>
                </c:pt>
                <c:pt idx="513">
                  <c:v>0.15257485029940121</c:v>
                </c:pt>
                <c:pt idx="514">
                  <c:v>0.17760325770796978</c:v>
                </c:pt>
                <c:pt idx="515">
                  <c:v>0.22724839400428273</c:v>
                </c:pt>
                <c:pt idx="516">
                  <c:v>0.14499245093105192</c:v>
                </c:pt>
                <c:pt idx="517">
                  <c:v>0.16904527559055121</c:v>
                </c:pt>
                <c:pt idx="518">
                  <c:v>0.19801409352978866</c:v>
                </c:pt>
                <c:pt idx="519">
                  <c:v>0.16272084805653711</c:v>
                </c:pt>
                <c:pt idx="520">
                  <c:v>0.15509510869565221</c:v>
                </c:pt>
                <c:pt idx="521">
                  <c:v>0.1586084306754699</c:v>
                </c:pt>
                <c:pt idx="522">
                  <c:v>0.19727992087042537</c:v>
                </c:pt>
                <c:pt idx="523">
                  <c:v>0.17073656270736573</c:v>
                </c:pt>
                <c:pt idx="524">
                  <c:v>0.16871628910463873</c:v>
                </c:pt>
                <c:pt idx="525">
                  <c:v>0.16725873297809354</c:v>
                </c:pt>
                <c:pt idx="526">
                  <c:v>0.15863930885529173</c:v>
                </c:pt>
                <c:pt idx="527">
                  <c:v>0.29857250187828721</c:v>
                </c:pt>
                <c:pt idx="528">
                  <c:v>0.19293880295897783</c:v>
                </c:pt>
                <c:pt idx="529">
                  <c:v>0.20126888217522673</c:v>
                </c:pt>
                <c:pt idx="530">
                  <c:v>0.16950176144942131</c:v>
                </c:pt>
                <c:pt idx="531">
                  <c:v>0.32019357677078752</c:v>
                </c:pt>
                <c:pt idx="532">
                  <c:v>0.20198511166253108</c:v>
                </c:pt>
                <c:pt idx="533">
                  <c:v>0.22343032159264939</c:v>
                </c:pt>
                <c:pt idx="534">
                  <c:v>0.25111111111111101</c:v>
                </c:pt>
                <c:pt idx="535">
                  <c:v>0.21288167938931293</c:v>
                </c:pt>
                <c:pt idx="536">
                  <c:v>0.1753486464315013</c:v>
                </c:pt>
                <c:pt idx="537">
                  <c:v>0.21543209876543226</c:v>
                </c:pt>
                <c:pt idx="538">
                  <c:v>0.18326253186066277</c:v>
                </c:pt>
                <c:pt idx="539">
                  <c:v>0.19900935608145301</c:v>
                </c:pt>
                <c:pt idx="540">
                  <c:v>0.19793388429752073</c:v>
                </c:pt>
                <c:pt idx="541">
                  <c:v>0.24386331938633196</c:v>
                </c:pt>
                <c:pt idx="542">
                  <c:v>0.21639210900955869</c:v>
                </c:pt>
                <c:pt idx="543">
                  <c:v>0.19966301600673969</c:v>
                </c:pt>
                <c:pt idx="544">
                  <c:v>0.19807186678352318</c:v>
                </c:pt>
              </c:numCache>
            </c:numRef>
          </c:yVal>
          <c:smooth val="0"/>
        </c:ser>
        <c:dLbls>
          <c:showLegendKey val="0"/>
          <c:showVal val="0"/>
          <c:showCatName val="0"/>
          <c:showSerName val="0"/>
          <c:showPercent val="0"/>
          <c:showBubbleSize val="0"/>
        </c:dLbls>
        <c:axId val="125038976"/>
        <c:axId val="125032704"/>
      </c:scatterChart>
      <c:valAx>
        <c:axId val="125024512"/>
        <c:scaling>
          <c:orientation val="minMax"/>
          <c:max val="5000"/>
        </c:scaling>
        <c:delete val="0"/>
        <c:axPos val="b"/>
        <c:minorGridlines/>
        <c:title>
          <c:tx>
            <c:rich>
              <a:bodyPr/>
              <a:lstStyle/>
              <a:p>
                <a:pPr>
                  <a:defRPr/>
                </a:pPr>
                <a:r>
                  <a:rPr lang="en-US"/>
                  <a:t>distance - meters</a:t>
                </a:r>
              </a:p>
            </c:rich>
          </c:tx>
          <c:layout/>
          <c:overlay val="0"/>
        </c:title>
        <c:numFmt formatCode="#,##0" sourceLinked="0"/>
        <c:majorTickMark val="out"/>
        <c:minorTickMark val="none"/>
        <c:tickLblPos val="nextTo"/>
        <c:crossAx val="125030784"/>
        <c:crossesAt val="1.0000000000000025E-5"/>
        <c:crossBetween val="midCat"/>
      </c:valAx>
      <c:valAx>
        <c:axId val="125030784"/>
        <c:scaling>
          <c:logBase val="10"/>
          <c:orientation val="minMax"/>
        </c:scaling>
        <c:delete val="0"/>
        <c:axPos val="l"/>
        <c:majorGridlines/>
        <c:minorGridlines/>
        <c:title>
          <c:tx>
            <c:rich>
              <a:bodyPr rot="-5400000" vert="horz"/>
              <a:lstStyle/>
              <a:p>
                <a:pPr>
                  <a:defRPr/>
                </a:pPr>
                <a:r>
                  <a:rPr lang="en-US"/>
                  <a:t>mrem per year</a:t>
                </a:r>
              </a:p>
            </c:rich>
          </c:tx>
          <c:layout/>
          <c:overlay val="0"/>
        </c:title>
        <c:numFmt formatCode="0.00E+00" sourceLinked="1"/>
        <c:majorTickMark val="out"/>
        <c:minorTickMark val="none"/>
        <c:tickLblPos val="nextTo"/>
        <c:crossAx val="125024512"/>
        <c:crosses val="autoZero"/>
        <c:crossBetween val="midCat"/>
      </c:valAx>
      <c:valAx>
        <c:axId val="125032704"/>
        <c:scaling>
          <c:orientation val="minMax"/>
        </c:scaling>
        <c:delete val="0"/>
        <c:axPos val="r"/>
        <c:title>
          <c:tx>
            <c:rich>
              <a:bodyPr rot="-5400000" vert="horz"/>
              <a:lstStyle/>
              <a:p>
                <a:pPr>
                  <a:defRPr/>
                </a:pPr>
                <a:r>
                  <a:rPr lang="en-US"/>
                  <a:t>statistical error - percent</a:t>
                </a:r>
              </a:p>
            </c:rich>
          </c:tx>
          <c:layout/>
          <c:overlay val="0"/>
        </c:title>
        <c:numFmt formatCode="0.0%" sourceLinked="1"/>
        <c:majorTickMark val="out"/>
        <c:minorTickMark val="none"/>
        <c:tickLblPos val="nextTo"/>
        <c:crossAx val="125038976"/>
        <c:crosses val="max"/>
        <c:crossBetween val="midCat"/>
      </c:valAx>
      <c:valAx>
        <c:axId val="125038976"/>
        <c:scaling>
          <c:orientation val="minMax"/>
        </c:scaling>
        <c:delete val="1"/>
        <c:axPos val="b"/>
        <c:numFmt formatCode="0.00E+00" sourceLinked="1"/>
        <c:majorTickMark val="out"/>
        <c:minorTickMark val="none"/>
        <c:tickLblPos val="none"/>
        <c:crossAx val="125032704"/>
        <c:crosses val="autoZero"/>
        <c:crossBetween val="midCat"/>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dose at 500 meters from AP30 service building as a function of  Wilson Hall floor elevation and azimuth angle</a:t>
            </a:r>
          </a:p>
        </c:rich>
      </c:tx>
      <c:layout/>
      <c:overlay val="0"/>
    </c:title>
    <c:autoTitleDeleted val="0"/>
    <c:plotArea>
      <c:layout/>
      <c:scatterChart>
        <c:scatterStyle val="lineMarker"/>
        <c:varyColors val="0"/>
        <c:ser>
          <c:idx val="4"/>
          <c:order val="0"/>
          <c:tx>
            <c:v>1st floot</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mremperyear!$C$5:$AL$5</c:f>
              <c:numCache>
                <c:formatCode>0.0000</c:formatCode>
                <c:ptCount val="36"/>
                <c:pt idx="0">
                  <c:v>0.34669890000000003</c:v>
                </c:pt>
                <c:pt idx="1">
                  <c:v>0.33053670000000002</c:v>
                </c:pt>
                <c:pt idx="2">
                  <c:v>0.30176010000000003</c:v>
                </c:pt>
                <c:pt idx="3">
                  <c:v>0.28618919999999998</c:v>
                </c:pt>
                <c:pt idx="4">
                  <c:v>0.28540080000000001</c:v>
                </c:pt>
                <c:pt idx="5">
                  <c:v>0.27022409999999997</c:v>
                </c:pt>
                <c:pt idx="6">
                  <c:v>0.2440098</c:v>
                </c:pt>
                <c:pt idx="7">
                  <c:v>0.2410533</c:v>
                </c:pt>
                <c:pt idx="8">
                  <c:v>0.23198669999999999</c:v>
                </c:pt>
                <c:pt idx="9">
                  <c:v>0.212868</c:v>
                </c:pt>
                <c:pt idx="10">
                  <c:v>0.18856557000000002</c:v>
                </c:pt>
                <c:pt idx="11">
                  <c:v>0.2059695</c:v>
                </c:pt>
                <c:pt idx="12">
                  <c:v>0.19887389999999999</c:v>
                </c:pt>
                <c:pt idx="13">
                  <c:v>0.18807282</c:v>
                </c:pt>
                <c:pt idx="14">
                  <c:v>0.18407169000000001</c:v>
                </c:pt>
                <c:pt idx="15">
                  <c:v>0.18198243000000003</c:v>
                </c:pt>
                <c:pt idx="16">
                  <c:v>0.18326358000000001</c:v>
                </c:pt>
                <c:pt idx="17">
                  <c:v>0.18848672999999999</c:v>
                </c:pt>
                <c:pt idx="18">
                  <c:v>0.1923696</c:v>
                </c:pt>
                <c:pt idx="19">
                  <c:v>0.23001570000000002</c:v>
                </c:pt>
                <c:pt idx="20">
                  <c:v>0.22075200000000003</c:v>
                </c:pt>
                <c:pt idx="21">
                  <c:v>0.22311720000000002</c:v>
                </c:pt>
                <c:pt idx="22">
                  <c:v>0.25603290000000001</c:v>
                </c:pt>
                <c:pt idx="23">
                  <c:v>0.28007910000000003</c:v>
                </c:pt>
                <c:pt idx="24">
                  <c:v>0.28973699999999997</c:v>
                </c:pt>
                <c:pt idx="25">
                  <c:v>0.30747600000000003</c:v>
                </c:pt>
                <c:pt idx="26">
                  <c:v>0.32147009999999998</c:v>
                </c:pt>
                <c:pt idx="27">
                  <c:v>0.32462369999999996</c:v>
                </c:pt>
                <c:pt idx="28">
                  <c:v>0.34315110000000004</c:v>
                </c:pt>
                <c:pt idx="29">
                  <c:v>0.33053670000000002</c:v>
                </c:pt>
                <c:pt idx="30">
                  <c:v>0.33605550000000001</c:v>
                </c:pt>
                <c:pt idx="31">
                  <c:v>0.35241480000000003</c:v>
                </c:pt>
                <c:pt idx="32">
                  <c:v>0.35241480000000003</c:v>
                </c:pt>
                <c:pt idx="33">
                  <c:v>0.3553713</c:v>
                </c:pt>
                <c:pt idx="34">
                  <c:v>0.34965540000000001</c:v>
                </c:pt>
                <c:pt idx="35">
                  <c:v>0.3417714</c:v>
                </c:pt>
              </c:numCache>
            </c:numRef>
          </c:yVal>
          <c:smooth val="0"/>
        </c:ser>
        <c:ser>
          <c:idx val="1"/>
          <c:order val="1"/>
          <c:tx>
            <c:v>4th floor</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mremperyear!$C$8:$AL$8</c:f>
              <c:numCache>
                <c:formatCode>0.0000</c:formatCode>
                <c:ptCount val="36"/>
                <c:pt idx="0">
                  <c:v>0.40720860000000003</c:v>
                </c:pt>
                <c:pt idx="1">
                  <c:v>0.33881489999999997</c:v>
                </c:pt>
                <c:pt idx="2">
                  <c:v>0.32679180000000002</c:v>
                </c:pt>
                <c:pt idx="3">
                  <c:v>0.29762100000000002</c:v>
                </c:pt>
                <c:pt idx="4">
                  <c:v>0.31733099999999997</c:v>
                </c:pt>
                <c:pt idx="5">
                  <c:v>0.31654260000000001</c:v>
                </c:pt>
                <c:pt idx="6">
                  <c:v>0.2810646</c:v>
                </c:pt>
                <c:pt idx="7">
                  <c:v>0.25721549999999999</c:v>
                </c:pt>
                <c:pt idx="8">
                  <c:v>0.24085619999999999</c:v>
                </c:pt>
                <c:pt idx="9">
                  <c:v>0.22843890000000003</c:v>
                </c:pt>
                <c:pt idx="10">
                  <c:v>0.21523320000000001</c:v>
                </c:pt>
                <c:pt idx="11">
                  <c:v>0.25721549999999999</c:v>
                </c:pt>
                <c:pt idx="12">
                  <c:v>0.22193460000000001</c:v>
                </c:pt>
                <c:pt idx="13">
                  <c:v>0.20853180000000002</c:v>
                </c:pt>
                <c:pt idx="14">
                  <c:v>0.19087164000000001</c:v>
                </c:pt>
                <c:pt idx="15">
                  <c:v>0.3299454</c:v>
                </c:pt>
                <c:pt idx="16">
                  <c:v>0.21937229999999999</c:v>
                </c:pt>
                <c:pt idx="17">
                  <c:v>0.24085619999999999</c:v>
                </c:pt>
                <c:pt idx="18">
                  <c:v>0.21444480000000002</c:v>
                </c:pt>
                <c:pt idx="19">
                  <c:v>0.25701839999999998</c:v>
                </c:pt>
                <c:pt idx="20">
                  <c:v>0.23573160000000001</c:v>
                </c:pt>
                <c:pt idx="21">
                  <c:v>0.26785890000000001</c:v>
                </c:pt>
                <c:pt idx="22">
                  <c:v>0.2714067</c:v>
                </c:pt>
                <c:pt idx="23">
                  <c:v>0.3455163</c:v>
                </c:pt>
                <c:pt idx="24">
                  <c:v>0.39203189999999999</c:v>
                </c:pt>
                <c:pt idx="25">
                  <c:v>0.34591050000000001</c:v>
                </c:pt>
                <c:pt idx="26">
                  <c:v>0.36542340000000001</c:v>
                </c:pt>
                <c:pt idx="27">
                  <c:v>0.36207270000000003</c:v>
                </c:pt>
                <c:pt idx="28">
                  <c:v>0.38335950000000002</c:v>
                </c:pt>
                <c:pt idx="29">
                  <c:v>0.36956250000000002</c:v>
                </c:pt>
                <c:pt idx="30">
                  <c:v>0.3847392</c:v>
                </c:pt>
                <c:pt idx="31">
                  <c:v>0.51876719999999998</c:v>
                </c:pt>
                <c:pt idx="32">
                  <c:v>0.41095350000000003</c:v>
                </c:pt>
                <c:pt idx="33">
                  <c:v>0.3845421</c:v>
                </c:pt>
                <c:pt idx="34">
                  <c:v>0.39203189999999999</c:v>
                </c:pt>
                <c:pt idx="35">
                  <c:v>0.38119140000000001</c:v>
                </c:pt>
              </c:numCache>
            </c:numRef>
          </c:yVal>
          <c:smooth val="0"/>
        </c:ser>
        <c:ser>
          <c:idx val="2"/>
          <c:order val="2"/>
          <c:tx>
            <c:v>7th floor</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mremperyear!$C$11:$AL$11</c:f>
              <c:numCache>
                <c:formatCode>0.0000</c:formatCode>
                <c:ptCount val="36"/>
                <c:pt idx="0">
                  <c:v>0.4921587</c:v>
                </c:pt>
                <c:pt idx="1">
                  <c:v>0.38158560000000002</c:v>
                </c:pt>
                <c:pt idx="2">
                  <c:v>0.36089009999999999</c:v>
                </c:pt>
                <c:pt idx="3">
                  <c:v>0.36719730000000006</c:v>
                </c:pt>
                <c:pt idx="4">
                  <c:v>0.37370159999999997</c:v>
                </c:pt>
                <c:pt idx="5">
                  <c:v>0.34315110000000004</c:v>
                </c:pt>
                <c:pt idx="6">
                  <c:v>0.30195719999999998</c:v>
                </c:pt>
                <c:pt idx="7">
                  <c:v>0.3025485</c:v>
                </c:pt>
                <c:pt idx="8">
                  <c:v>0.36424080000000003</c:v>
                </c:pt>
                <c:pt idx="9">
                  <c:v>0.26707049999999999</c:v>
                </c:pt>
                <c:pt idx="10">
                  <c:v>0.2363229</c:v>
                </c:pt>
                <c:pt idx="11">
                  <c:v>0.2712096</c:v>
                </c:pt>
                <c:pt idx="12">
                  <c:v>0.22292010000000001</c:v>
                </c:pt>
                <c:pt idx="13">
                  <c:v>0.21818970000000001</c:v>
                </c:pt>
                <c:pt idx="14">
                  <c:v>0.23178960000000001</c:v>
                </c:pt>
                <c:pt idx="15">
                  <c:v>0.37449000000000005</c:v>
                </c:pt>
                <c:pt idx="16">
                  <c:v>0.24144750000000001</c:v>
                </c:pt>
                <c:pt idx="17">
                  <c:v>0.24381270000000002</c:v>
                </c:pt>
                <c:pt idx="18">
                  <c:v>0.23021280000000002</c:v>
                </c:pt>
                <c:pt idx="19">
                  <c:v>0.28638630000000004</c:v>
                </c:pt>
                <c:pt idx="20">
                  <c:v>0.29643839999999999</c:v>
                </c:pt>
                <c:pt idx="21">
                  <c:v>0.27456030000000003</c:v>
                </c:pt>
                <c:pt idx="22">
                  <c:v>0.3007746</c:v>
                </c:pt>
                <c:pt idx="23">
                  <c:v>0.33290190000000003</c:v>
                </c:pt>
                <c:pt idx="24">
                  <c:v>0.38355659999999997</c:v>
                </c:pt>
                <c:pt idx="25">
                  <c:v>0.48289500000000002</c:v>
                </c:pt>
                <c:pt idx="26">
                  <c:v>0.41075640000000002</c:v>
                </c:pt>
                <c:pt idx="27">
                  <c:v>0.3924261</c:v>
                </c:pt>
                <c:pt idx="28">
                  <c:v>0.40523760000000003</c:v>
                </c:pt>
                <c:pt idx="29">
                  <c:v>0.44071559999999999</c:v>
                </c:pt>
                <c:pt idx="30">
                  <c:v>0.42159690000000005</c:v>
                </c:pt>
                <c:pt idx="31">
                  <c:v>0.42869250000000003</c:v>
                </c:pt>
                <c:pt idx="32">
                  <c:v>0.52586279999999996</c:v>
                </c:pt>
                <c:pt idx="33">
                  <c:v>0.42041429999999996</c:v>
                </c:pt>
                <c:pt idx="34">
                  <c:v>0.4294809</c:v>
                </c:pt>
                <c:pt idx="35">
                  <c:v>0.44012430000000002</c:v>
                </c:pt>
              </c:numCache>
            </c:numRef>
          </c:yVal>
          <c:smooth val="0"/>
        </c:ser>
        <c:ser>
          <c:idx val="3"/>
          <c:order val="3"/>
          <c:tx>
            <c:v>10th floor</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mremperyear!$C$14:$AL$14</c:f>
              <c:numCache>
                <c:formatCode>0.0000</c:formatCode>
                <c:ptCount val="36"/>
                <c:pt idx="0">
                  <c:v>0.4801356</c:v>
                </c:pt>
                <c:pt idx="1">
                  <c:v>0.42593310000000001</c:v>
                </c:pt>
                <c:pt idx="2">
                  <c:v>0.41627520000000001</c:v>
                </c:pt>
                <c:pt idx="3">
                  <c:v>0.37823489999999999</c:v>
                </c:pt>
                <c:pt idx="4">
                  <c:v>0.36364950000000001</c:v>
                </c:pt>
                <c:pt idx="5">
                  <c:v>0.35221769999999997</c:v>
                </c:pt>
                <c:pt idx="6">
                  <c:v>0.3356613</c:v>
                </c:pt>
                <c:pt idx="7">
                  <c:v>0.30885570000000001</c:v>
                </c:pt>
                <c:pt idx="8">
                  <c:v>0.30885570000000001</c:v>
                </c:pt>
                <c:pt idx="9">
                  <c:v>0.26963280000000001</c:v>
                </c:pt>
                <c:pt idx="10">
                  <c:v>0.26884440000000004</c:v>
                </c:pt>
                <c:pt idx="11">
                  <c:v>0.25879230000000003</c:v>
                </c:pt>
                <c:pt idx="12">
                  <c:v>0.24933150000000001</c:v>
                </c:pt>
                <c:pt idx="13">
                  <c:v>0.30570210000000003</c:v>
                </c:pt>
                <c:pt idx="14">
                  <c:v>0.26982990000000001</c:v>
                </c:pt>
                <c:pt idx="15">
                  <c:v>0.26017200000000001</c:v>
                </c:pt>
                <c:pt idx="16">
                  <c:v>0.39794490000000005</c:v>
                </c:pt>
                <c:pt idx="17">
                  <c:v>0.27416610000000002</c:v>
                </c:pt>
                <c:pt idx="18">
                  <c:v>0.2595807</c:v>
                </c:pt>
                <c:pt idx="19">
                  <c:v>0.29427029999999998</c:v>
                </c:pt>
                <c:pt idx="20">
                  <c:v>0.28283849999999999</c:v>
                </c:pt>
                <c:pt idx="21">
                  <c:v>0.30116880000000001</c:v>
                </c:pt>
                <c:pt idx="22">
                  <c:v>0.38828700000000005</c:v>
                </c:pt>
                <c:pt idx="23">
                  <c:v>0.42829830000000002</c:v>
                </c:pt>
                <c:pt idx="24">
                  <c:v>0.39893040000000002</c:v>
                </c:pt>
                <c:pt idx="25">
                  <c:v>0.41154479999999999</c:v>
                </c:pt>
                <c:pt idx="26">
                  <c:v>0.39577679999999998</c:v>
                </c:pt>
                <c:pt idx="27">
                  <c:v>0.55345679999999997</c:v>
                </c:pt>
                <c:pt idx="28">
                  <c:v>0.43066349999999998</c:v>
                </c:pt>
                <c:pt idx="29">
                  <c:v>0.43637940000000003</c:v>
                </c:pt>
                <c:pt idx="30">
                  <c:v>0.45451259999999999</c:v>
                </c:pt>
                <c:pt idx="31">
                  <c:v>0.46397339999999998</c:v>
                </c:pt>
                <c:pt idx="32">
                  <c:v>0.55385099999999998</c:v>
                </c:pt>
                <c:pt idx="33">
                  <c:v>0.48171239999999999</c:v>
                </c:pt>
                <c:pt idx="34">
                  <c:v>0.68649929999999992</c:v>
                </c:pt>
                <c:pt idx="35">
                  <c:v>0.47087190000000001</c:v>
                </c:pt>
              </c:numCache>
            </c:numRef>
          </c:yVal>
          <c:smooth val="0"/>
        </c:ser>
        <c:ser>
          <c:idx val="5"/>
          <c:order val="4"/>
          <c:tx>
            <c:v>13th floor</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mremperyear!$C$17:$AL$17</c:f>
              <c:numCache>
                <c:formatCode>0.0000</c:formatCode>
                <c:ptCount val="36"/>
                <c:pt idx="0">
                  <c:v>0.64786770000000005</c:v>
                </c:pt>
                <c:pt idx="1">
                  <c:v>0.44662860000000004</c:v>
                </c:pt>
                <c:pt idx="2">
                  <c:v>0.53433810000000004</c:v>
                </c:pt>
                <c:pt idx="3">
                  <c:v>0.44800829999999997</c:v>
                </c:pt>
                <c:pt idx="4">
                  <c:v>0.69871949999999994</c:v>
                </c:pt>
                <c:pt idx="5">
                  <c:v>0.38040299999999999</c:v>
                </c:pt>
                <c:pt idx="6">
                  <c:v>0.3729132</c:v>
                </c:pt>
                <c:pt idx="7">
                  <c:v>0.3593133</c:v>
                </c:pt>
                <c:pt idx="8">
                  <c:v>0.31949909999999998</c:v>
                </c:pt>
                <c:pt idx="9">
                  <c:v>0.29052539999999999</c:v>
                </c:pt>
                <c:pt idx="10">
                  <c:v>0.32304689999999997</c:v>
                </c:pt>
                <c:pt idx="11">
                  <c:v>0.35123219999999999</c:v>
                </c:pt>
                <c:pt idx="12">
                  <c:v>0.26411399999999996</c:v>
                </c:pt>
                <c:pt idx="13">
                  <c:v>0.25544159999999999</c:v>
                </c:pt>
                <c:pt idx="14">
                  <c:v>0.27751680000000001</c:v>
                </c:pt>
                <c:pt idx="15">
                  <c:v>0.29742389999999996</c:v>
                </c:pt>
                <c:pt idx="16">
                  <c:v>0.39695940000000002</c:v>
                </c:pt>
                <c:pt idx="17">
                  <c:v>0.28875149999999999</c:v>
                </c:pt>
                <c:pt idx="18">
                  <c:v>0.28618919999999998</c:v>
                </c:pt>
                <c:pt idx="19">
                  <c:v>0.30688470000000001</c:v>
                </c:pt>
                <c:pt idx="20">
                  <c:v>0.36857699999999999</c:v>
                </c:pt>
                <c:pt idx="21">
                  <c:v>0.32186429999999999</c:v>
                </c:pt>
                <c:pt idx="22">
                  <c:v>0.47087190000000001</c:v>
                </c:pt>
                <c:pt idx="23">
                  <c:v>0.3591162</c:v>
                </c:pt>
                <c:pt idx="24">
                  <c:v>0.4821066</c:v>
                </c:pt>
                <c:pt idx="25">
                  <c:v>0.44800829999999997</c:v>
                </c:pt>
                <c:pt idx="26">
                  <c:v>0.4998456</c:v>
                </c:pt>
                <c:pt idx="27">
                  <c:v>0.48920220000000003</c:v>
                </c:pt>
                <c:pt idx="28">
                  <c:v>0.45924300000000001</c:v>
                </c:pt>
                <c:pt idx="29">
                  <c:v>0.53197290000000008</c:v>
                </c:pt>
                <c:pt idx="30">
                  <c:v>0.6656067</c:v>
                </c:pt>
                <c:pt idx="31">
                  <c:v>0.5292135</c:v>
                </c:pt>
                <c:pt idx="32">
                  <c:v>0.51305129999999999</c:v>
                </c:pt>
                <c:pt idx="33">
                  <c:v>0.5778972</c:v>
                </c:pt>
                <c:pt idx="34">
                  <c:v>0.67053419999999997</c:v>
                </c:pt>
                <c:pt idx="35">
                  <c:v>0.55424519999999999</c:v>
                </c:pt>
              </c:numCache>
            </c:numRef>
          </c:yVal>
          <c:smooth val="0"/>
        </c:ser>
        <c:ser>
          <c:idx val="0"/>
          <c:order val="5"/>
          <c:tx>
            <c:v>16th floor</c:v>
          </c:tx>
          <c:spPr>
            <a:ln w="28575">
              <a:noFill/>
            </a:ln>
          </c:spPr>
          <c:xVal>
            <c:numRef>
              <c:f>mremperyear!$C$4:$AL$4</c:f>
              <c:numCache>
                <c:formatCode>General</c:formatCode>
                <c:ptCount val="36"/>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pt idx="26">
                  <c:v>265</c:v>
                </c:pt>
                <c:pt idx="27">
                  <c:v>275</c:v>
                </c:pt>
                <c:pt idx="28">
                  <c:v>285</c:v>
                </c:pt>
                <c:pt idx="29">
                  <c:v>295</c:v>
                </c:pt>
                <c:pt idx="30">
                  <c:v>305</c:v>
                </c:pt>
                <c:pt idx="31">
                  <c:v>315</c:v>
                </c:pt>
                <c:pt idx="32">
                  <c:v>325</c:v>
                </c:pt>
                <c:pt idx="33">
                  <c:v>335</c:v>
                </c:pt>
                <c:pt idx="34">
                  <c:v>345</c:v>
                </c:pt>
                <c:pt idx="35">
                  <c:v>355</c:v>
                </c:pt>
              </c:numCache>
            </c:numRef>
          </c:xVal>
          <c:yVal>
            <c:numRef>
              <c:f>mremperyear!$C$20:$AL$20</c:f>
              <c:numCache>
                <c:formatCode>0.0000</c:formatCode>
                <c:ptCount val="36"/>
                <c:pt idx="0">
                  <c:v>0.59662170000000003</c:v>
                </c:pt>
                <c:pt idx="1">
                  <c:v>0.53808299999999998</c:v>
                </c:pt>
                <c:pt idx="2">
                  <c:v>0.50319630000000004</c:v>
                </c:pt>
                <c:pt idx="3">
                  <c:v>0.59681879999999998</c:v>
                </c:pt>
                <c:pt idx="4">
                  <c:v>0.43795620000000002</c:v>
                </c:pt>
                <c:pt idx="5">
                  <c:v>0.40129560000000003</c:v>
                </c:pt>
                <c:pt idx="6">
                  <c:v>0.5660712</c:v>
                </c:pt>
                <c:pt idx="7">
                  <c:v>0.46870380000000006</c:v>
                </c:pt>
                <c:pt idx="8">
                  <c:v>0.35241480000000003</c:v>
                </c:pt>
                <c:pt idx="9">
                  <c:v>0.3181194</c:v>
                </c:pt>
                <c:pt idx="10">
                  <c:v>0.34472790000000003</c:v>
                </c:pt>
                <c:pt idx="11">
                  <c:v>0.36246689999999998</c:v>
                </c:pt>
                <c:pt idx="12">
                  <c:v>0.2773197</c:v>
                </c:pt>
                <c:pt idx="13">
                  <c:v>0.2926935</c:v>
                </c:pt>
                <c:pt idx="14">
                  <c:v>0.28934280000000001</c:v>
                </c:pt>
                <c:pt idx="15">
                  <c:v>0.27909360000000005</c:v>
                </c:pt>
                <c:pt idx="16">
                  <c:v>0.29998619999999998</c:v>
                </c:pt>
                <c:pt idx="17">
                  <c:v>0.29348190000000002</c:v>
                </c:pt>
                <c:pt idx="18">
                  <c:v>0.35241480000000003</c:v>
                </c:pt>
                <c:pt idx="19">
                  <c:v>0.3455163</c:v>
                </c:pt>
                <c:pt idx="20">
                  <c:v>0.34610759999999996</c:v>
                </c:pt>
                <c:pt idx="21">
                  <c:v>0.4801356</c:v>
                </c:pt>
                <c:pt idx="22">
                  <c:v>0.38513340000000001</c:v>
                </c:pt>
                <c:pt idx="23">
                  <c:v>0.41706360000000003</c:v>
                </c:pt>
                <c:pt idx="24">
                  <c:v>0.55247130000000011</c:v>
                </c:pt>
                <c:pt idx="25">
                  <c:v>0.53847719999999999</c:v>
                </c:pt>
                <c:pt idx="26">
                  <c:v>0.74996549999999995</c:v>
                </c:pt>
                <c:pt idx="27">
                  <c:v>0.65141550000000004</c:v>
                </c:pt>
                <c:pt idx="28">
                  <c:v>0.55148580000000003</c:v>
                </c:pt>
                <c:pt idx="29">
                  <c:v>0.56567699999999999</c:v>
                </c:pt>
                <c:pt idx="30">
                  <c:v>0.66895740000000004</c:v>
                </c:pt>
                <c:pt idx="31">
                  <c:v>0.64195469999999999</c:v>
                </c:pt>
                <c:pt idx="32">
                  <c:v>0.55404810000000004</c:v>
                </c:pt>
                <c:pt idx="33">
                  <c:v>0.55700459999999996</c:v>
                </c:pt>
                <c:pt idx="34">
                  <c:v>0.56587410000000005</c:v>
                </c:pt>
                <c:pt idx="35">
                  <c:v>0.68157180000000006</c:v>
                </c:pt>
              </c:numCache>
            </c:numRef>
          </c:yVal>
          <c:smooth val="0"/>
        </c:ser>
        <c:dLbls>
          <c:showLegendKey val="0"/>
          <c:showVal val="0"/>
          <c:showCatName val="0"/>
          <c:showSerName val="0"/>
          <c:showPercent val="0"/>
          <c:showBubbleSize val="0"/>
        </c:dLbls>
        <c:axId val="134485888"/>
        <c:axId val="134496256"/>
      </c:scatterChart>
      <c:valAx>
        <c:axId val="134485888"/>
        <c:scaling>
          <c:orientation val="minMax"/>
          <c:max val="360"/>
          <c:min val="0"/>
        </c:scaling>
        <c:delete val="0"/>
        <c:axPos val="b"/>
        <c:majorGridlines/>
        <c:title>
          <c:tx>
            <c:rich>
              <a:bodyPr/>
              <a:lstStyle/>
              <a:p>
                <a:pPr>
                  <a:defRPr/>
                </a:pPr>
                <a:r>
                  <a:rPr lang="en-US"/>
                  <a:t>angle - degrees with respect to beam direction</a:t>
                </a:r>
              </a:p>
            </c:rich>
          </c:tx>
          <c:layout/>
          <c:overlay val="0"/>
        </c:title>
        <c:numFmt formatCode="General" sourceLinked="1"/>
        <c:majorTickMark val="out"/>
        <c:minorTickMark val="none"/>
        <c:tickLblPos val="nextTo"/>
        <c:crossAx val="134496256"/>
        <c:crossesAt val="0.1"/>
        <c:crossBetween val="midCat"/>
        <c:majorUnit val="40"/>
        <c:minorUnit val="10"/>
      </c:valAx>
      <c:valAx>
        <c:axId val="134496256"/>
        <c:scaling>
          <c:logBase val="10"/>
          <c:orientation val="minMax"/>
        </c:scaling>
        <c:delete val="0"/>
        <c:axPos val="l"/>
        <c:majorGridlines/>
        <c:minorGridlines/>
        <c:title>
          <c:tx>
            <c:rich>
              <a:bodyPr rot="-5400000" vert="horz"/>
              <a:lstStyle/>
              <a:p>
                <a:pPr>
                  <a:defRPr/>
                </a:pPr>
                <a:r>
                  <a:rPr lang="en-US"/>
                  <a:t>mrem/year</a:t>
                </a:r>
              </a:p>
            </c:rich>
          </c:tx>
          <c:layout/>
          <c:overlay val="0"/>
        </c:title>
        <c:numFmt formatCode="0.0000" sourceLinked="1"/>
        <c:majorTickMark val="out"/>
        <c:minorTickMark val="none"/>
        <c:tickLblPos val="nextTo"/>
        <c:crossAx val="134485888"/>
        <c:crosses val="autoZero"/>
        <c:crossBetween val="midCat"/>
      </c:valAx>
    </c:plotArea>
    <c:legend>
      <c:legendPos val="r"/>
      <c:layout/>
      <c:overlay val="0"/>
    </c:legend>
    <c:plotVisOnly val="1"/>
    <c:dispBlanksAs val="gap"/>
    <c:showDLblsOverMax val="0"/>
  </c:chart>
  <c:txPr>
    <a:bodyPr/>
    <a:lstStyle/>
    <a:p>
      <a:pPr>
        <a:defRPr>
          <a:latin typeface="Times New Roman" pitchFamily="18" charset="0"/>
          <a:cs typeface="Times New Roman"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0.41197</cdr:x>
      <cdr:y>0.76887</cdr:y>
    </cdr:from>
    <cdr:to>
      <cdr:x>0.82395</cdr:x>
      <cdr:y>0.85978</cdr:y>
    </cdr:to>
    <cdr:sp macro="" textlink="">
      <cdr:nvSpPr>
        <cdr:cNvPr id="2" name="TextBox 1"/>
        <cdr:cNvSpPr txBox="1"/>
      </cdr:nvSpPr>
      <cdr:spPr>
        <a:xfrm xmlns:a="http://schemas.openxmlformats.org/drawingml/2006/main">
          <a:off x="3124200" y="3866797"/>
          <a:ext cx="3124200" cy="457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t>The difference between 1</a:t>
          </a:r>
          <a:r>
            <a:rPr lang="en-US" sz="1100" baseline="30000" dirty="0" smtClean="0"/>
            <a:t>st</a:t>
          </a:r>
          <a:r>
            <a:rPr lang="en-US" sz="1100" dirty="0" smtClean="0"/>
            <a:t> floor and other floors</a:t>
          </a:r>
        </a:p>
        <a:p xmlns:a="http://schemas.openxmlformats.org/drawingml/2006/main">
          <a:r>
            <a:rPr lang="en-US" sz="1100" dirty="0" smtClean="0"/>
            <a:t>is the contribution from DIRECT</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F4A44-7B28-4A32-9F0F-51B03293E4E2}" type="datetimeFigureOut">
              <a:rPr lang="en-US" smtClean="0"/>
              <a:t>4/24/2014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2AED7-61E3-42D6-9DC9-B8C01BC28FED}" type="slidenum">
              <a:rPr lang="en-US" smtClean="0"/>
              <a:t>‹#›</a:t>
            </a:fld>
            <a:endParaRPr lang="en-US"/>
          </a:p>
        </p:txBody>
      </p:sp>
    </p:spTree>
    <p:extLst>
      <p:ext uri="{BB962C8B-B14F-4D97-AF65-F5344CB8AC3E}">
        <p14:creationId xmlns:p14="http://schemas.microsoft.com/office/powerpoint/2010/main" val="37177087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45276-1C1B-4645-B20E-04ECBB8EBACD}"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0DE5D-C959-4491-B6A7-062CE7535541}" type="slidenum">
              <a:rPr lang="en-US" smtClean="0"/>
              <a:t>‹#›</a:t>
            </a:fld>
            <a:endParaRPr lang="en-US"/>
          </a:p>
        </p:txBody>
      </p:sp>
    </p:spTree>
    <p:extLst>
      <p:ext uri="{BB962C8B-B14F-4D97-AF65-F5344CB8AC3E}">
        <p14:creationId xmlns:p14="http://schemas.microsoft.com/office/powerpoint/2010/main" val="4244375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Anti-proton source facilities were designed for relatively low beam power, 13 watts of 8 </a:t>
            </a:r>
            <a:r>
              <a:rPr lang="en-US" baseline="0" dirty="0" err="1" smtClean="0"/>
              <a:t>GeV</a:t>
            </a:r>
            <a:r>
              <a:rPr lang="en-US" baseline="0" dirty="0" smtClean="0"/>
              <a:t> protons and </a:t>
            </a:r>
            <a:r>
              <a:rPr lang="en-US" baseline="0" dirty="0" err="1" smtClean="0"/>
              <a:t>mWatts</a:t>
            </a:r>
            <a:r>
              <a:rPr lang="en-US" baseline="0" dirty="0" smtClean="0"/>
              <a:t> of secondary beams. The mu2e experiment requires an 8 kW, 8 </a:t>
            </a:r>
            <a:r>
              <a:rPr lang="en-US" baseline="0" dirty="0" err="1" smtClean="0"/>
              <a:t>GeV</a:t>
            </a:r>
            <a:r>
              <a:rPr lang="en-US" baseline="0" dirty="0" smtClean="0"/>
              <a:t> proton beam which is to be transferred from the repurposed </a:t>
            </a:r>
            <a:r>
              <a:rPr lang="en-US" baseline="0" dirty="0" err="1" smtClean="0"/>
              <a:t>Debuncher</a:t>
            </a:r>
            <a:r>
              <a:rPr lang="en-US" baseline="0" dirty="0" smtClean="0"/>
              <a:t> Ring to a new experimental facility by 1/3 integer, slow-resonant extraction. The radiation shield available at the AP30 service building where the resonant extraction system is located is 10 </a:t>
            </a:r>
            <a:r>
              <a:rPr lang="en-US" baseline="0" dirty="0" err="1" smtClean="0"/>
              <a:t>ft</a:t>
            </a:r>
            <a:r>
              <a:rPr lang="en-US" baseline="0" dirty="0" smtClean="0"/>
              <a:t> (3.048 m). Early for estimates for beam loss due to the slow resonant extraction process were in the range of 2% to 5%. An extensive series of shielding schemes have been examined, all of which had been judged as either insufficient or cost prohibitive. In previous modeling efforts, beam loss was modeled as a simple scraping loss in a single magnetic element because the details of the slow resonant extraction system had not been developed. Don Cossairt produced and reported on the initial </a:t>
            </a:r>
            <a:r>
              <a:rPr lang="en-US" baseline="0" dirty="0" err="1" smtClean="0"/>
              <a:t>skyshine</a:t>
            </a:r>
            <a:r>
              <a:rPr lang="en-US" baseline="0" dirty="0" smtClean="0"/>
              <a:t> calculations based upon data from early beam loss measurement data. Both Don and Nikolai Mokhov provided extensive and helpful guidance in the development of the various analytical and MARS-based radiation SKYSHINE calculations.</a:t>
            </a:r>
          </a:p>
          <a:p>
            <a:endParaRPr lang="en-US" baseline="0" dirty="0" smtClean="0"/>
          </a:p>
          <a:p>
            <a:r>
              <a:rPr lang="en-US" baseline="0" dirty="0" smtClean="0"/>
              <a:t>In the work presented here, a slow resonant extraction system is modeled which includes electrostatic septa, </a:t>
            </a:r>
            <a:r>
              <a:rPr lang="en-US" baseline="0" dirty="0" err="1" smtClean="0"/>
              <a:t>quadrupole</a:t>
            </a:r>
            <a:r>
              <a:rPr lang="en-US" baseline="0" dirty="0" smtClean="0"/>
              <a:t> magnets, a </a:t>
            </a:r>
            <a:r>
              <a:rPr lang="en-US" baseline="0" dirty="0" err="1" smtClean="0"/>
              <a:t>Lambertson</a:t>
            </a:r>
            <a:r>
              <a:rPr lang="en-US" baseline="0" dirty="0" smtClean="0"/>
              <a:t> extraction magnet, C-magnet, and EDWA bending magnet representing all elements in the extraction process. An in-tunnel steel shield system has also been developed and is included in the model. With the more realistic beam loss distribution included in this current effort, a beam extraction scheme is found that meets laboratory radiation safety requirements of the Fermilab Radiological Controls Manual (FRCM).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a:t>
            </a:fld>
            <a:endParaRPr lang="en-US"/>
          </a:p>
        </p:txBody>
      </p:sp>
    </p:spTree>
    <p:extLst>
      <p:ext uri="{BB962C8B-B14F-4D97-AF65-F5344CB8AC3E}">
        <p14:creationId xmlns:p14="http://schemas.microsoft.com/office/powerpoint/2010/main" val="203505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Stage 1 run flux histogram is shown at left.</a:t>
            </a:r>
            <a:r>
              <a:rPr lang="en-US" baseline="0" dirty="0" smtClean="0"/>
              <a:t> The yellow dashed line is the particle collection surface for the run.</a:t>
            </a:r>
          </a:p>
          <a:p>
            <a:r>
              <a:rPr lang="en-US" baseline="0" dirty="0" smtClean="0"/>
              <a:t>The Stage 2 run flux histogram is shown at right. The Stage 2 particle file includes particles from both surfaces indicated by the yellow dashed lines.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10</a:t>
            </a:fld>
            <a:endParaRPr lang="en-US"/>
          </a:p>
        </p:txBody>
      </p:sp>
    </p:spTree>
    <p:extLst>
      <p:ext uri="{BB962C8B-B14F-4D97-AF65-F5344CB8AC3E}">
        <p14:creationId xmlns:p14="http://schemas.microsoft.com/office/powerpoint/2010/main" val="3728445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particle file generated in the Stage</a:t>
            </a:r>
            <a:r>
              <a:rPr lang="en-US" baseline="0" dirty="0" smtClean="0"/>
              <a:t> 2 run is the source term for the SKYSHINE run. The values of x and z and dcx and </a:t>
            </a:r>
            <a:r>
              <a:rPr lang="en-US" baseline="0" dirty="0" err="1" smtClean="0"/>
              <a:t>dcz</a:t>
            </a:r>
            <a:r>
              <a:rPr lang="en-US" baseline="0" dirty="0" smtClean="0"/>
              <a:t> are exchanged because the model axes for the Stage 1&amp;2 runs are rotated 90 degrees from the SKYSHINE and DIRECT runs. The source term is placed above the TE detector so that the particles are not attenuated by the TE mass. The effective dose rate resulting reflection of </a:t>
            </a:r>
            <a:r>
              <a:rPr lang="en-US" baseline="0" dirty="0" smtClean="0"/>
              <a:t>SKYSHINE</a:t>
            </a:r>
            <a:r>
              <a:rPr lang="en-US" baseline="0" dirty="0" smtClean="0"/>
              <a:t> source is recorded in the TE detector. The histogram volume receives both the DIRECT component from the Stage 2 particle source file and the reflection of the </a:t>
            </a:r>
            <a:r>
              <a:rPr lang="en-US" baseline="0" dirty="0" smtClean="0"/>
              <a:t>SKYSHINE</a:t>
            </a:r>
            <a:r>
              <a:rPr lang="en-US" baseline="0" dirty="0" smtClean="0"/>
              <a:t>. In this way, both the </a:t>
            </a:r>
            <a:r>
              <a:rPr lang="en-US" baseline="0" dirty="0" smtClean="0"/>
              <a:t>SKYSHINE</a:t>
            </a:r>
            <a:r>
              <a:rPr lang="en-US" baseline="0" dirty="0" smtClean="0"/>
              <a:t> effective dose rate as a function of distance and the total effective dose rate in the vicinity of the AP30 service building can be determined in a single SKYSHINE run.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11</a:t>
            </a:fld>
            <a:endParaRPr lang="en-US"/>
          </a:p>
        </p:txBody>
      </p:sp>
    </p:spTree>
    <p:extLst>
      <p:ext uri="{BB962C8B-B14F-4D97-AF65-F5344CB8AC3E}">
        <p14:creationId xmlns:p14="http://schemas.microsoft.com/office/powerpoint/2010/main" val="77107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12</a:t>
            </a:fld>
            <a:endParaRPr lang="en-US"/>
          </a:p>
        </p:txBody>
      </p:sp>
    </p:spTree>
    <p:extLst>
      <p:ext uri="{BB962C8B-B14F-4D97-AF65-F5344CB8AC3E}">
        <p14:creationId xmlns:p14="http://schemas.microsoft.com/office/powerpoint/2010/main" val="282492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previous work, it was thought that the atmosphere involved in the </a:t>
            </a:r>
            <a:r>
              <a:rPr lang="en-US" baseline="0" dirty="0" smtClean="0"/>
              <a:t>SKYSHINE</a:t>
            </a:r>
            <a:r>
              <a:rPr lang="en-US" dirty="0" smtClean="0"/>
              <a:t> calculation</a:t>
            </a:r>
            <a:r>
              <a:rPr lang="en-US" baseline="0" dirty="0" smtClean="0"/>
              <a:t> was limited to about 500 meters. Without atmospheric density corrections, the resulting </a:t>
            </a:r>
            <a:r>
              <a:rPr lang="en-US" baseline="0" dirty="0" err="1" smtClean="0"/>
              <a:t>skyshine</a:t>
            </a:r>
            <a:r>
              <a:rPr lang="en-US" baseline="0" dirty="0" smtClean="0"/>
              <a:t> plume is significantly compressed which results in a different effective dose rate distribution. The calculation could be further improved with a continuous density distribution function.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13</a:t>
            </a:fld>
            <a:endParaRPr lang="en-US"/>
          </a:p>
        </p:txBody>
      </p:sp>
    </p:spTree>
    <p:extLst>
      <p:ext uri="{BB962C8B-B14F-4D97-AF65-F5344CB8AC3E}">
        <p14:creationId xmlns:p14="http://schemas.microsoft.com/office/powerpoint/2010/main" val="385069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left is</a:t>
            </a:r>
            <a:r>
              <a:rPr lang="en-US" baseline="0" dirty="0" smtClean="0"/>
              <a:t> an aerial view of the Antiproton Source facility. The blue arrow points to the AP30 service building.  The image at right shows the SKYSHINE histogram result of prompt dose rate due to the direct and reflected showers. The resulting effective dose rates meet all requirements of the FRCM for the parking lot adjacent to the AP30 service building and for Indian Road. The AP30 service building will not be occupied during beam operations.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14</a:t>
            </a:fld>
            <a:endParaRPr lang="en-US"/>
          </a:p>
        </p:txBody>
      </p:sp>
    </p:spTree>
    <p:extLst>
      <p:ext uri="{BB962C8B-B14F-4D97-AF65-F5344CB8AC3E}">
        <p14:creationId xmlns:p14="http://schemas.microsoft.com/office/powerpoint/2010/main" val="211398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model, total effective dose rate due to radiation </a:t>
            </a:r>
            <a:r>
              <a:rPr lang="en-US" dirty="0" err="1" smtClean="0"/>
              <a:t>skyshine</a:t>
            </a:r>
            <a:r>
              <a:rPr lang="en-US" dirty="0" smtClean="0"/>
              <a:t> in units of </a:t>
            </a:r>
            <a:r>
              <a:rPr lang="en-US" dirty="0" err="1" smtClean="0"/>
              <a:t>mrem</a:t>
            </a:r>
            <a:r>
              <a:rPr lang="en-US" dirty="0" smtClean="0"/>
              <a:t>/</a:t>
            </a:r>
            <a:r>
              <a:rPr lang="en-US" dirty="0" err="1" smtClean="0"/>
              <a:t>hr</a:t>
            </a:r>
            <a:r>
              <a:rPr lang="en-US" dirty="0" smtClean="0"/>
              <a:t> are shown for the </a:t>
            </a:r>
            <a:r>
              <a:rPr lang="en-US" dirty="0" err="1" smtClean="0"/>
              <a:t>xz</a:t>
            </a:r>
            <a:r>
              <a:rPr lang="en-US" dirty="0" smtClean="0"/>
              <a:t> plane</a:t>
            </a:r>
            <a:r>
              <a:rPr lang="en-US" baseline="0" dirty="0" smtClean="0"/>
              <a:t> and the </a:t>
            </a:r>
            <a:r>
              <a:rPr lang="en-US" baseline="0" dirty="0" err="1" smtClean="0"/>
              <a:t>yz</a:t>
            </a:r>
            <a:r>
              <a:rPr lang="en-US" baseline="0" dirty="0" smtClean="0"/>
              <a:t> plane through the center of the Stage 2 source term. The tilt in the plume in the </a:t>
            </a:r>
            <a:r>
              <a:rPr lang="en-US" baseline="0" dirty="0" err="1" smtClean="0"/>
              <a:t>xz</a:t>
            </a:r>
            <a:r>
              <a:rPr lang="en-US" baseline="0" dirty="0" smtClean="0"/>
              <a:t> plane is due to particle momentum of the emerging particle shower. The slight tilt to the left in the </a:t>
            </a:r>
            <a:r>
              <a:rPr lang="en-US" baseline="0" dirty="0" err="1" smtClean="0"/>
              <a:t>yz</a:t>
            </a:r>
            <a:r>
              <a:rPr lang="en-US" baseline="0" dirty="0" smtClean="0"/>
              <a:t> plume is due to the proximity of the Delivery Ring extraction components to the tunnel shield wall.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15</a:t>
            </a:fld>
            <a:endParaRPr lang="en-US"/>
          </a:p>
        </p:txBody>
      </p:sp>
    </p:spTree>
    <p:extLst>
      <p:ext uri="{BB962C8B-B14F-4D97-AF65-F5344CB8AC3E}">
        <p14:creationId xmlns:p14="http://schemas.microsoft.com/office/powerpoint/2010/main" val="237241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a:t>
            </a:r>
            <a:r>
              <a:rPr lang="en-US" baseline="0" dirty="0" smtClean="0"/>
              <a:t> effective dose rate of each of the 10 layers of 1 km of atmosphere are shown resulting from a 1.25% beam loss.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16</a:t>
            </a:fld>
            <a:endParaRPr lang="en-US"/>
          </a:p>
        </p:txBody>
      </p:sp>
    </p:spTree>
    <p:extLst>
      <p:ext uri="{BB962C8B-B14F-4D97-AF65-F5344CB8AC3E}">
        <p14:creationId xmlns:p14="http://schemas.microsoft.com/office/powerpoint/2010/main" val="103802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annual effective dose rate for continuous operation of the 8 kW beam with 1.25% beam loss is shown as a function of distance. The</a:t>
            </a:r>
            <a:r>
              <a:rPr lang="en-US" baseline="0" dirty="0" smtClean="0"/>
              <a:t> effective dose rate is averaged over the volume of each of the bins. The first 50 bins are 1 meter and the remaining bins are 10 meter wide. The break in the statistical error is due to the huge increase in bin volume starting with bin 51. Wilson Hall (0.17 </a:t>
            </a:r>
            <a:r>
              <a:rPr lang="en-US" baseline="0" dirty="0" err="1" smtClean="0"/>
              <a:t>mrem</a:t>
            </a:r>
            <a:r>
              <a:rPr lang="en-US" baseline="0" dirty="0" smtClean="0"/>
              <a:t>/year) is located at a distance of 500 meters. The West Booster Tower (1.18 </a:t>
            </a:r>
            <a:r>
              <a:rPr lang="en-US" baseline="0" dirty="0" err="1" smtClean="0"/>
              <a:t>mrem</a:t>
            </a:r>
            <a:r>
              <a:rPr lang="en-US" baseline="0" dirty="0" smtClean="0"/>
              <a:t>/year) is at 200 meters and the new MC-1 service building is approximately 100 meters from the AP30 service building (3.3 </a:t>
            </a:r>
            <a:r>
              <a:rPr lang="en-US" baseline="0" dirty="0" err="1" smtClean="0"/>
              <a:t>mrem</a:t>
            </a:r>
            <a:r>
              <a:rPr lang="en-US" baseline="0" dirty="0" smtClean="0"/>
              <a:t>/year).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17</a:t>
            </a:fld>
            <a:endParaRPr lang="en-US"/>
          </a:p>
        </p:txBody>
      </p:sp>
    </p:spTree>
    <p:extLst>
      <p:ext uri="{BB962C8B-B14F-4D97-AF65-F5344CB8AC3E}">
        <p14:creationId xmlns:p14="http://schemas.microsoft.com/office/powerpoint/2010/main" val="3781612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a:t>
            </a:r>
            <a:r>
              <a:rPr lang="en-US" baseline="0" dirty="0" smtClean="0"/>
              <a:t> model is essentially the SKYSHINE model with an additional tissue equivalent detector 70 meters high, 0.3 meters in thickness, and with a radius of 500 meters. The cylinder is subdivided into 16 slices, each of which is an approximate representation of a floor in Wilson Hall. Each of the layers is further divided in azimuth into 36 ten degree bins. Wilson Hall is located at 23 degrees relative to the 0 degrees in which the incident beam is directed. The center of the cylindrical shell is located at the center of the AP30 beam loss point. The tissue equivalent detector is meant to measure the direct component of the shower resulting from the Stage 2 surface as well as the reflected </a:t>
            </a:r>
            <a:r>
              <a:rPr lang="en-US" baseline="0" dirty="0" smtClean="0"/>
              <a:t>SKYSHINE</a:t>
            </a:r>
            <a:r>
              <a:rPr lang="en-US" baseline="0" dirty="0" smtClean="0"/>
              <a:t> component.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18</a:t>
            </a:fld>
            <a:endParaRPr lang="en-US"/>
          </a:p>
        </p:txBody>
      </p:sp>
    </p:spTree>
    <p:extLst>
      <p:ext uri="{BB962C8B-B14F-4D97-AF65-F5344CB8AC3E}">
        <p14:creationId xmlns:p14="http://schemas.microsoft.com/office/powerpoint/2010/main" val="175613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combined DIRECT/</a:t>
            </a:r>
            <a:r>
              <a:rPr lang="en-US" baseline="0" dirty="0" smtClean="0"/>
              <a:t>SKYSHINE effective dose rate as a function of floor elevation in Wilson Hall is given at the indicated arrow in the plot. The difference between the 1</a:t>
            </a:r>
            <a:r>
              <a:rPr lang="en-US" baseline="30000" dirty="0" smtClean="0"/>
              <a:t>st</a:t>
            </a:r>
            <a:r>
              <a:rPr lang="en-US" baseline="0" dirty="0" smtClean="0"/>
              <a:t> floor and other floor effective dose rates is due to the DIRECT effective dose rate. Wilson Hall is a rather massive concrete structure. No credit is taken for the shielding provided by the building. Consequently, the calculation is conservative where offices are not located in the crossovers at the south face of Wilson Hall.</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19</a:t>
            </a:fld>
            <a:endParaRPr lang="en-US"/>
          </a:p>
        </p:txBody>
      </p:sp>
    </p:spTree>
    <p:extLst>
      <p:ext uri="{BB962C8B-B14F-4D97-AF65-F5344CB8AC3E}">
        <p14:creationId xmlns:p14="http://schemas.microsoft.com/office/powerpoint/2010/main" val="145055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D0DE5D-C959-4491-B6A7-062CE7535541}"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78928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FRCM is the Fermilab</a:t>
            </a:r>
            <a:r>
              <a:rPr lang="en-US" baseline="0" dirty="0" smtClean="0"/>
              <a:t> Radiological Controls Manual</a:t>
            </a:r>
          </a:p>
          <a:p>
            <a:endParaRPr lang="en-US" baseline="0" dirty="0" smtClean="0"/>
          </a:p>
          <a:p>
            <a:r>
              <a:rPr lang="en-US" baseline="0" dirty="0" smtClean="0"/>
              <a:t>Septa design by JPARC colleagues have indicated beam loss of 0.5% is possible. Thus, this calculation may prove to be conservative.</a:t>
            </a:r>
          </a:p>
          <a:p>
            <a:endParaRPr lang="en-US" baseline="0" dirty="0" smtClean="0"/>
          </a:p>
          <a:p>
            <a:r>
              <a:rPr lang="en-US" baseline="0" dirty="0" smtClean="0"/>
              <a:t>A new radiation detector system called the Total Loss Monitor System has been conceived, built, and tested to limit beam loss as a credited safety system at the Anti-proton Source Facility. We expect preliminary approval for the use of the TLM system in the near future.</a:t>
            </a:r>
          </a:p>
          <a:p>
            <a:endParaRPr lang="en-US" baseline="0" dirty="0" smtClean="0"/>
          </a:p>
          <a:p>
            <a:r>
              <a:rPr lang="en-US" baseline="0" dirty="0" smtClean="0"/>
              <a:t>Consultation with a rather large group of people was required to produce this work. First and foremost, the author acknowledges the contributions by Don Cossairt and Nikolai Mokhov for insights in the SKYSHINE problem and for application of the MARS code to solve it.</a:t>
            </a:r>
          </a:p>
          <a:p>
            <a:pPr lvl="1"/>
            <a:endParaRPr lang="en-US" baseline="0" dirty="0" smtClean="0"/>
          </a:p>
          <a:p>
            <a:pPr lvl="0"/>
            <a:r>
              <a:rPr lang="en-US" dirty="0" smtClean="0"/>
              <a:t>Vladimir Nagaslaev provided the</a:t>
            </a:r>
            <a:r>
              <a:rPr lang="en-US" baseline="0" dirty="0" smtClean="0"/>
              <a:t> incident beam parameters for the resonant extraction system as well as the layout of the ESS septa placement and angles.</a:t>
            </a:r>
            <a:endParaRPr lang="en-US" dirty="0" smtClean="0"/>
          </a:p>
          <a:p>
            <a:pPr lvl="0"/>
            <a:r>
              <a:rPr lang="en-US" dirty="0" smtClean="0"/>
              <a:t>Jim Morgan provided the design layout of the extraction system along</a:t>
            </a:r>
            <a:r>
              <a:rPr lang="en-US" baseline="0" dirty="0" smtClean="0"/>
              <a:t> with beam line coordinates and magnet currents.</a:t>
            </a:r>
            <a:endParaRPr lang="en-US" dirty="0" smtClean="0"/>
          </a:p>
          <a:p>
            <a:pPr lvl="0"/>
            <a:r>
              <a:rPr lang="en-US" dirty="0" smtClean="0"/>
              <a:t>Carol Johnstone provided starting alignment</a:t>
            </a:r>
            <a:r>
              <a:rPr lang="en-US" baseline="0" dirty="0" smtClean="0"/>
              <a:t> data for the extraction line components.</a:t>
            </a:r>
            <a:endParaRPr lang="en-US" dirty="0" smtClean="0"/>
          </a:p>
          <a:p>
            <a:pPr lvl="0"/>
            <a:r>
              <a:rPr lang="en-US" dirty="0" smtClean="0"/>
              <a:t>Corey Crowley designed</a:t>
            </a:r>
            <a:r>
              <a:rPr lang="en-US" baseline="0" dirty="0" smtClean="0"/>
              <a:t> the modular in-tunnel shielding system.</a:t>
            </a:r>
            <a:endParaRPr lang="en-US" dirty="0" smtClean="0"/>
          </a:p>
          <a:p>
            <a:pPr lvl="0"/>
            <a:r>
              <a:rPr lang="en-US" dirty="0" smtClean="0"/>
              <a:t>Brian </a:t>
            </a:r>
            <a:r>
              <a:rPr lang="en-US" dirty="0" err="1" smtClean="0"/>
              <a:t>Hartsell</a:t>
            </a:r>
            <a:r>
              <a:rPr lang="en-US" dirty="0" smtClean="0"/>
              <a:t> provided the preliminary electrostatic septa mechanical design adapted for the model.</a:t>
            </a:r>
          </a:p>
          <a:p>
            <a:pPr lvl="0"/>
            <a:r>
              <a:rPr lang="en-US" dirty="0" smtClean="0"/>
              <a:t>Mike Vincent provided the C-magnet</a:t>
            </a:r>
            <a:r>
              <a:rPr lang="en-US" baseline="0" dirty="0" smtClean="0"/>
              <a:t> geometry.</a:t>
            </a:r>
          </a:p>
          <a:p>
            <a:pPr lvl="0"/>
            <a:r>
              <a:rPr lang="en-US" baseline="0" dirty="0" smtClean="0"/>
              <a:t>Rob Kutschke and Andrei Gaponenko made advances in MARS grid job submission procedures and taught me to use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Steve Werkema provided general help</a:t>
            </a:r>
            <a:r>
              <a:rPr lang="en-US" baseline="0" dirty="0" smtClean="0"/>
              <a:t> and consul in the development and execution of this model and the many previous versions. He also reviewed this talk is partly responsible for whatever clarity of thought it may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 calculations used to produce results presented here required many, many </a:t>
            </a:r>
            <a:r>
              <a:rPr lang="en-US" u="sng" baseline="0" dirty="0" smtClean="0"/>
              <a:t>years</a:t>
            </a:r>
            <a:r>
              <a:rPr lang="en-US" baseline="0" dirty="0" smtClean="0"/>
              <a:t> of </a:t>
            </a:r>
            <a:r>
              <a:rPr lang="en-US" baseline="0" dirty="0" err="1" smtClean="0"/>
              <a:t>cpu</a:t>
            </a:r>
            <a:r>
              <a:rPr lang="en-US" baseline="0" dirty="0" smtClean="0"/>
              <a:t> time. This work would not have been possible without the support of the grid computing system. 10 years ago, such work would have been impossible.</a:t>
            </a:r>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20</a:t>
            </a:fld>
            <a:endParaRPr lang="en-US"/>
          </a:p>
        </p:txBody>
      </p:sp>
    </p:spTree>
    <p:extLst>
      <p:ext uri="{BB962C8B-B14F-4D97-AF65-F5344CB8AC3E}">
        <p14:creationId xmlns:p14="http://schemas.microsoft.com/office/powerpoint/2010/main" val="1604459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cross sections</a:t>
            </a:r>
            <a:r>
              <a:rPr lang="en-US" baseline="0" dirty="0" smtClean="0"/>
              <a:t> of the exit stairway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22</a:t>
            </a:fld>
            <a:endParaRPr lang="en-US"/>
          </a:p>
        </p:txBody>
      </p:sp>
    </p:spTree>
    <p:extLst>
      <p:ext uri="{BB962C8B-B14F-4D97-AF65-F5344CB8AC3E}">
        <p14:creationId xmlns:p14="http://schemas.microsoft.com/office/powerpoint/2010/main" val="1177678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Histogram of effective dose rate in </a:t>
            </a:r>
            <a:r>
              <a:rPr lang="en-US" dirty="0" err="1" smtClean="0"/>
              <a:t>mrem</a:t>
            </a:r>
            <a:r>
              <a:rPr lang="en-US" dirty="0" smtClean="0"/>
              <a:t>/</a:t>
            </a:r>
            <a:r>
              <a:rPr lang="en-US" dirty="0" err="1" smtClean="0"/>
              <a:t>hr</a:t>
            </a:r>
            <a:r>
              <a:rPr lang="en-US" dirty="0" smtClean="0"/>
              <a:t> due to SHYSHINE in the TE</a:t>
            </a:r>
            <a:r>
              <a:rPr lang="en-US" baseline="0" dirty="0" smtClean="0"/>
              <a:t> detector volume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23</a:t>
            </a:fld>
            <a:endParaRPr lang="en-US"/>
          </a:p>
        </p:txBody>
      </p:sp>
    </p:spTree>
    <p:extLst>
      <p:ext uri="{BB962C8B-B14F-4D97-AF65-F5344CB8AC3E}">
        <p14:creationId xmlns:p14="http://schemas.microsoft.com/office/powerpoint/2010/main" val="278204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circles are 500 m in radius with centers located at each of the three Anti-proton source service buildings. The angle of the incident</a:t>
            </a:r>
            <a:r>
              <a:rPr lang="en-US" baseline="0" dirty="0" smtClean="0"/>
              <a:t> beam is 0 degrees; Wilson Hall is 23 degrees CW in azimuth relative to the incident beam direction. One can imagine the cylindrical shell of the DIRECT detector (slide 18) placed upon the red circle centered on the AP30 service building.</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24</a:t>
            </a:fld>
            <a:endParaRPr lang="en-US"/>
          </a:p>
        </p:txBody>
      </p:sp>
    </p:spTree>
    <p:extLst>
      <p:ext uri="{BB962C8B-B14F-4D97-AF65-F5344CB8AC3E}">
        <p14:creationId xmlns:p14="http://schemas.microsoft.com/office/powerpoint/2010/main" val="70473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facility was</a:t>
            </a:r>
            <a:r>
              <a:rPr lang="en-US" baseline="0" dirty="0" smtClean="0"/>
              <a:t> to be built in a “green field”, a more appropriate choice of shield thickness would be 18 to 22 feet depending upon the desired occupancy requirements in the service building. Due to the shielding arrangement available to us, personnel occupancy at the AP10, AP30, and AP50 service buildings will be excluded during beam operations.</a:t>
            </a:r>
          </a:p>
          <a:p>
            <a:endParaRPr lang="en-US" baseline="0" dirty="0" smtClean="0"/>
          </a:p>
          <a:p>
            <a:r>
              <a:rPr lang="en-US" dirty="0" smtClean="0"/>
              <a:t>Other</a:t>
            </a:r>
            <a:r>
              <a:rPr lang="en-US" baseline="0" dirty="0" smtClean="0"/>
              <a:t> views of the exit stairway are included in extra slides section following this talk.</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3</a:t>
            </a:fld>
            <a:endParaRPr lang="en-US"/>
          </a:p>
        </p:txBody>
      </p:sp>
    </p:spTree>
    <p:extLst>
      <p:ext uri="{BB962C8B-B14F-4D97-AF65-F5344CB8AC3E}">
        <p14:creationId xmlns:p14="http://schemas.microsoft.com/office/powerpoint/2010/main" val="59220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 of the extraction system</a:t>
            </a:r>
            <a:r>
              <a:rPr lang="en-US" baseline="0" dirty="0" smtClean="0"/>
              <a:t> are shown here. The detailed nature of the septa model is illustrated. The final dimensions and materials choices for the septum foils remains to be determined. In addition, the extraction system shown has the beam extracted to the outside of the Delivery Ring. It is alternately being considered to make the extraction system toward the inside of the Delivery Ring. For these reasons, this work will need to be repeated to incorporate the final design features.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4</a:t>
            </a:fld>
            <a:endParaRPr lang="en-US"/>
          </a:p>
        </p:txBody>
      </p:sp>
    </p:spTree>
    <p:extLst>
      <p:ext uri="{BB962C8B-B14F-4D97-AF65-F5344CB8AC3E}">
        <p14:creationId xmlns:p14="http://schemas.microsoft.com/office/powerpoint/2010/main" val="158668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circulating beam in the Delivery Ring (formerly the </a:t>
            </a:r>
            <a:r>
              <a:rPr lang="en-US" baseline="0" dirty="0" err="1" smtClean="0"/>
              <a:t>Debuncher</a:t>
            </a:r>
            <a:r>
              <a:rPr lang="en-US" baseline="0" dirty="0" smtClean="0"/>
              <a:t> Ring) passes through the non-field region of the </a:t>
            </a:r>
            <a:r>
              <a:rPr lang="en-US" baseline="0" dirty="0" err="1" smtClean="0"/>
              <a:t>Lambertson</a:t>
            </a:r>
            <a:r>
              <a:rPr lang="en-US" baseline="0" dirty="0" smtClean="0"/>
              <a:t> magnet (left side) while the extracted beam passes through the extraction channel at right where it is deflected vertically.</a:t>
            </a:r>
          </a:p>
          <a:p>
            <a:r>
              <a:rPr lang="en-US" dirty="0" smtClean="0"/>
              <a:t>A large part of the beam</a:t>
            </a:r>
            <a:r>
              <a:rPr lang="en-US" baseline="0" dirty="0" smtClean="0"/>
              <a:t> which hits the wire plane scatters and is loss in the </a:t>
            </a:r>
            <a:r>
              <a:rPr lang="en-US" baseline="0" dirty="0" err="1" smtClean="0"/>
              <a:t>Lambertson</a:t>
            </a:r>
            <a:r>
              <a:rPr lang="en-US" baseline="0" dirty="0" smtClean="0"/>
              <a:t> magnet at the septum, a 3 mm wide steel divide between the circulating and extraction channels. The septum is required as a magnetic field flux return. The thickness of the septum is design constraint which results in unavoidable beam loss.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5</a:t>
            </a:fld>
            <a:endParaRPr lang="en-US"/>
          </a:p>
        </p:txBody>
      </p:sp>
    </p:spTree>
    <p:extLst>
      <p:ext uri="{BB962C8B-B14F-4D97-AF65-F5344CB8AC3E}">
        <p14:creationId xmlns:p14="http://schemas.microsoft.com/office/powerpoint/2010/main" val="293145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left is a trial run with a few hundred protons directed to the extraction orbit</a:t>
            </a:r>
            <a:r>
              <a:rPr lang="en-US" baseline="0" dirty="0" smtClean="0"/>
              <a:t> of the Delivery Ring. The septa wires material is black hole in the illustration at left to prevent scattered beam tracks interfering with tune up of other device positions. In the left image, beam entering the extraction channel is touching the </a:t>
            </a:r>
            <a:r>
              <a:rPr lang="en-US" baseline="0" dirty="0" err="1" smtClean="0"/>
              <a:t>Lambertson</a:t>
            </a:r>
            <a:r>
              <a:rPr lang="en-US" baseline="0" dirty="0" smtClean="0"/>
              <a:t> septum which has initiated a shower. The </a:t>
            </a:r>
            <a:r>
              <a:rPr lang="en-US" baseline="0" dirty="0" err="1" smtClean="0"/>
              <a:t>Lambertson</a:t>
            </a:r>
            <a:r>
              <a:rPr lang="en-US" baseline="0" dirty="0" smtClean="0"/>
              <a:t> magnet is subsequently moved magnet so that both the circulating and extracted beams miss the septum. At right, an elevation view of the circulating and extracted beams are shown to be lossless. After this tune up is completed, the wire materials are changed back to graphite and tungsten for purposes of the shielding calculations.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6</a:t>
            </a:fld>
            <a:endParaRPr lang="en-US"/>
          </a:p>
        </p:txBody>
      </p:sp>
    </p:spTree>
    <p:extLst>
      <p:ext uri="{BB962C8B-B14F-4D97-AF65-F5344CB8AC3E}">
        <p14:creationId xmlns:p14="http://schemas.microsoft.com/office/powerpoint/2010/main" val="9884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Modular shield design can be adopted</a:t>
            </a:r>
            <a:r>
              <a:rPr lang="en-US" baseline="0" dirty="0" smtClean="0"/>
              <a:t> at any required location. The tunnel where the </a:t>
            </a:r>
            <a:r>
              <a:rPr lang="en-US" baseline="0" dirty="0" err="1" smtClean="0"/>
              <a:t>Debuncher</a:t>
            </a:r>
            <a:r>
              <a:rPr lang="en-US" baseline="0" dirty="0" smtClean="0"/>
              <a:t> Ring is located presently has cable tray running through the region where the shield is shown. All cable trays are to be removed in the tunnel beneath the AP30 service building and relocated to the other side of the tunnel. The supplemental shield system could then also be used at the injection region if it is found to be necessary.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7</a:t>
            </a:fld>
            <a:endParaRPr lang="en-US"/>
          </a:p>
        </p:txBody>
      </p:sp>
    </p:spTree>
    <p:extLst>
      <p:ext uri="{BB962C8B-B14F-4D97-AF65-F5344CB8AC3E}">
        <p14:creationId xmlns:p14="http://schemas.microsoft.com/office/powerpoint/2010/main" val="38704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Residual radiation dose rates for the extraction system devices have been</a:t>
            </a:r>
            <a:r>
              <a:rPr lang="en-US" baseline="0" dirty="0" smtClean="0"/>
              <a:t> calculated. The aisle shield will be useful in minimizing personnel exposure. No significant improvement was noted in earlier shielding calculation comparisons between the “no aisle shield” and “aisle shield” cases.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8</a:t>
            </a:fld>
            <a:endParaRPr lang="en-US"/>
          </a:p>
        </p:txBody>
      </p:sp>
    </p:spTree>
    <p:extLst>
      <p:ext uri="{BB962C8B-B14F-4D97-AF65-F5344CB8AC3E}">
        <p14:creationId xmlns:p14="http://schemas.microsoft.com/office/powerpoint/2010/main" val="42478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incident particles</a:t>
            </a:r>
            <a:r>
              <a:rPr lang="en-US" baseline="0" dirty="0" smtClean="0"/>
              <a:t> chosen for the Stage 1 run is determined by the size of particle source file which is required for the Stage 2 run. The recommended number of particles ranges from 2E5 to 1E6 lines. Cuts can be made to exclude particles such as neutrinos and low energy particles which cannot penetrate the 10 foot thick shield. The overwhelming majority of particles crossing the Stage 1 surface are neutrons.</a:t>
            </a:r>
          </a:p>
          <a:p>
            <a:endParaRPr lang="en-US" baseline="0" dirty="0" smtClean="0"/>
          </a:p>
          <a:p>
            <a:r>
              <a:rPr lang="en-US" baseline="0" dirty="0" smtClean="0"/>
              <a:t>For the Stage 2 run, the Stage 1 generated particle file is used as the source term. The main output of the Stage 2 run is yet another particle output file to be collected at the Stage 2 surface indicated in the sketch. The Stage 2 surface also included the top surface of the exit stairway structure, though this is not indicated in the sketch. Particles of all energies are collected in the Stage 2 output file with lowest energy thresholds of the </a:t>
            </a:r>
            <a:r>
              <a:rPr lang="en-US" baseline="0" dirty="0" err="1" smtClean="0"/>
              <a:t>mcnp</a:t>
            </a:r>
            <a:r>
              <a:rPr lang="en-US" baseline="0" dirty="0" smtClean="0"/>
              <a:t> option. The EGS5 compiler option was not used in this work, so some low energy beta/gamma components, thought to be unimportant for the </a:t>
            </a:r>
            <a:r>
              <a:rPr lang="en-US" baseline="0" dirty="0" err="1" smtClean="0"/>
              <a:t>skyshine</a:t>
            </a:r>
            <a:r>
              <a:rPr lang="en-US" baseline="0" dirty="0" smtClean="0"/>
              <a:t> calculation are omitted. As in the Stage 1 run, the number of particles desired in the Stage 2 particle output file is 2E5 to 1E6.</a:t>
            </a:r>
          </a:p>
          <a:p>
            <a:endParaRPr lang="en-US" baseline="0" dirty="0" smtClean="0"/>
          </a:p>
          <a:p>
            <a:r>
              <a:rPr lang="en-US" baseline="0" dirty="0" smtClean="0"/>
              <a:t>Additional weighting factors are applied to the particle source files to ensure proper normalizations occur among the 4 MARS runs.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3D0DE5D-C959-4491-B6A7-062CE7535541}" type="slidenum">
              <a:rPr lang="en-US" smtClean="0"/>
              <a:t>9</a:t>
            </a:fld>
            <a:endParaRPr lang="en-US"/>
          </a:p>
        </p:txBody>
      </p:sp>
    </p:spTree>
    <p:extLst>
      <p:ext uri="{BB962C8B-B14F-4D97-AF65-F5344CB8AC3E}">
        <p14:creationId xmlns:p14="http://schemas.microsoft.com/office/powerpoint/2010/main" val="419497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3"/>
          <p:cNvSpPr txBox="1">
            <a:spLocks/>
          </p:cNvSpPr>
          <p:nvPr userDrawn="1"/>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3"/>
          <p:cNvSpPr txBox="1">
            <a:spLocks/>
          </p:cNvSpPr>
          <p:nvPr/>
        </p:nvSpPr>
        <p:spPr>
          <a:xfrm>
            <a:off x="228600" y="6528816"/>
            <a:ext cx="8686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SATIF 2014		                                       April 28, 2014	                                          A. Leveling		</a:t>
            </a:r>
            <a:fld id="{AA4D25A6-EA27-4180-A098-51D88D324ACC}" type="slidenum">
              <a:rPr lang="en-US" smtClean="0">
                <a:solidFill>
                  <a:schemeClr val="tx1"/>
                </a:solidFill>
              </a:rPr>
              <a:t>‹#›</a:t>
            </a:fld>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Radiation Skyshine</a:t>
            </a:r>
            <a:r>
              <a:rPr lang="en-US" dirty="0"/>
              <a:t> </a:t>
            </a:r>
            <a:r>
              <a:rPr lang="en-US" dirty="0" smtClean="0"/>
              <a:t>calculation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For the slow resonant extraction system at the AP 30 Service Building</a:t>
            </a:r>
          </a:p>
          <a:p>
            <a:endParaRPr lang="en-US" dirty="0" smtClean="0"/>
          </a:p>
          <a:p>
            <a:r>
              <a:rPr lang="en-US" dirty="0" smtClean="0"/>
              <a:t>mu2e experiment</a:t>
            </a:r>
          </a:p>
          <a:p>
            <a:r>
              <a:rPr lang="en-US" dirty="0" smtClean="0"/>
              <a:t>Anthony Leveling</a:t>
            </a:r>
          </a:p>
          <a:p>
            <a:r>
              <a:rPr lang="en-US" dirty="0" smtClean="0"/>
              <a:t>SATIF 2014</a:t>
            </a:r>
          </a:p>
          <a:p>
            <a:endParaRPr lang="en-US" dirty="0" smtClean="0"/>
          </a:p>
        </p:txBody>
      </p:sp>
    </p:spTree>
    <p:extLst>
      <p:ext uri="{BB962C8B-B14F-4D97-AF65-F5344CB8AC3E}">
        <p14:creationId xmlns:p14="http://schemas.microsoft.com/office/powerpoint/2010/main" val="423367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4124" y="533400"/>
            <a:ext cx="7239000" cy="502920"/>
          </a:xfrm>
        </p:spPr>
        <p:txBody>
          <a:bodyPr>
            <a:normAutofit/>
          </a:bodyPr>
          <a:lstStyle/>
          <a:p>
            <a:pPr algn="ctr"/>
            <a:r>
              <a:rPr lang="en-US" dirty="0" smtClean="0"/>
              <a:t>Stage 1 &amp; 2 total flux </a:t>
            </a:r>
            <a:r>
              <a:rPr lang="en-US" dirty="0" smtClean="0"/>
              <a:t>results – </a:t>
            </a:r>
            <a:r>
              <a:rPr lang="en-US" dirty="0" err="1" smtClean="0"/>
              <a:t>mars.hbook</a:t>
            </a:r>
            <a:r>
              <a:rPr lang="en-US" dirty="0" smtClean="0"/>
              <a:t> histograms</a:t>
            </a:r>
            <a:endParaRPr lang="en-US" dirty="0"/>
          </a:p>
        </p:txBody>
      </p:sp>
      <p:pic>
        <p:nvPicPr>
          <p:cNvPr id="10" name="Picture 9" descr="ADAPS11158420131215030925.gif"/>
          <p:cNvPicPr>
            <a:picLocks noChangeAspect="1"/>
          </p:cNvPicPr>
          <p:nvPr/>
        </p:nvPicPr>
        <p:blipFill rotWithShape="1">
          <a:blip r:embed="rId3" cstate="print"/>
          <a:srcRect l="1791" t="9578" r="56672" b="8740"/>
          <a:stretch/>
        </p:blipFill>
        <p:spPr>
          <a:xfrm>
            <a:off x="4846320" y="1371600"/>
            <a:ext cx="3657600" cy="3657600"/>
          </a:xfrm>
          <a:prstGeom prst="rect">
            <a:avLst/>
          </a:prstGeom>
        </p:spPr>
      </p:pic>
      <p:pic>
        <p:nvPicPr>
          <p:cNvPr id="13" name="Picture 12" descr="ADAPS11158420131130081144.gif"/>
          <p:cNvPicPr>
            <a:picLocks noChangeAspect="1"/>
          </p:cNvPicPr>
          <p:nvPr/>
        </p:nvPicPr>
        <p:blipFill rotWithShape="1">
          <a:blip r:embed="rId4" cstate="print"/>
          <a:srcRect l="591" t="9548" r="56158" b="7912"/>
          <a:stretch/>
        </p:blipFill>
        <p:spPr>
          <a:xfrm>
            <a:off x="0" y="1371600"/>
            <a:ext cx="4572000" cy="4572000"/>
          </a:xfrm>
          <a:prstGeom prst="rect">
            <a:avLst/>
          </a:prstGeom>
        </p:spPr>
      </p:pic>
      <p:pic>
        <p:nvPicPr>
          <p:cNvPr id="14" name="Picture Placeholder 6" descr="ADAPS11158420131201054705.gif"/>
          <p:cNvPicPr>
            <a:picLocks noChangeAspect="1"/>
          </p:cNvPicPr>
          <p:nvPr/>
        </p:nvPicPr>
        <p:blipFill>
          <a:blip r:embed="rId5" cstate="print"/>
          <a:srcRect l="585" t="8048" r="56711" b="5749"/>
          <a:stretch>
            <a:fillRect/>
          </a:stretch>
        </p:blipFill>
        <p:spPr>
          <a:xfrm>
            <a:off x="4572001" y="1295400"/>
            <a:ext cx="4453837" cy="4572000"/>
          </a:xfrm>
          <a:prstGeom prst="rect">
            <a:avLst/>
          </a:prstGeom>
          <a:noFill/>
          <a:ln w="76200">
            <a:noFill/>
            <a:miter lim="800000"/>
          </a:ln>
          <a:effectLst>
            <a:outerShdw blurRad="50800" dist="12700" dir="5400000" algn="t" rotWithShape="0">
              <a:schemeClr val="bg1">
                <a:alpha val="59000"/>
              </a:schemeClr>
            </a:outerShdw>
          </a:effectLst>
        </p:spPr>
      </p:pic>
      <p:cxnSp>
        <p:nvCxnSpPr>
          <p:cNvPr id="4" name="Straight Connector 3"/>
          <p:cNvCxnSpPr/>
          <p:nvPr/>
        </p:nvCxnSpPr>
        <p:spPr>
          <a:xfrm>
            <a:off x="838200" y="1981200"/>
            <a:ext cx="3352800"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3352800"/>
            <a:ext cx="2743200"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53400" y="2667000"/>
            <a:ext cx="350520"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29414" y="1296140"/>
            <a:ext cx="979755" cy="369332"/>
          </a:xfrm>
          <a:prstGeom prst="rect">
            <a:avLst/>
          </a:prstGeom>
          <a:noFill/>
        </p:spPr>
        <p:txBody>
          <a:bodyPr wrap="none" rtlCol="0">
            <a:spAutoFit/>
          </a:bodyPr>
          <a:lstStyle/>
          <a:p>
            <a:r>
              <a:rPr lang="en-US" dirty="0" smtClean="0"/>
              <a:t>Stage 1</a:t>
            </a:r>
            <a:endParaRPr lang="en-US" dirty="0"/>
          </a:p>
        </p:txBody>
      </p:sp>
      <p:sp>
        <p:nvSpPr>
          <p:cNvPr id="15" name="TextBox 14"/>
          <p:cNvSpPr txBox="1"/>
          <p:nvPr/>
        </p:nvSpPr>
        <p:spPr>
          <a:xfrm>
            <a:off x="6400800" y="1296140"/>
            <a:ext cx="979755" cy="369332"/>
          </a:xfrm>
          <a:prstGeom prst="rect">
            <a:avLst/>
          </a:prstGeom>
          <a:noFill/>
        </p:spPr>
        <p:txBody>
          <a:bodyPr wrap="none" rtlCol="0">
            <a:spAutoFit/>
          </a:bodyPr>
          <a:lstStyle/>
          <a:p>
            <a:r>
              <a:rPr lang="en-US" dirty="0" smtClean="0"/>
              <a:t>Stage 2</a:t>
            </a:r>
            <a:endParaRPr lang="en-US" dirty="0"/>
          </a:p>
        </p:txBody>
      </p:sp>
      <p:sp>
        <p:nvSpPr>
          <p:cNvPr id="12" name="TextBox 11"/>
          <p:cNvSpPr txBox="1"/>
          <p:nvPr/>
        </p:nvSpPr>
        <p:spPr>
          <a:xfrm>
            <a:off x="1491670" y="6063734"/>
            <a:ext cx="6160661" cy="369332"/>
          </a:xfrm>
          <a:prstGeom prst="rect">
            <a:avLst/>
          </a:prstGeom>
          <a:noFill/>
        </p:spPr>
        <p:txBody>
          <a:bodyPr wrap="none" rtlCol="0">
            <a:spAutoFit/>
          </a:bodyPr>
          <a:lstStyle/>
          <a:p>
            <a:r>
              <a:rPr lang="en-US" dirty="0" smtClean="0"/>
              <a:t>Dashed lines indicate surface of shower particle collection</a:t>
            </a:r>
            <a:endParaRPr lang="en-US" dirty="0"/>
          </a:p>
        </p:txBody>
      </p:sp>
    </p:spTree>
    <p:extLst>
      <p:ext uri="{BB962C8B-B14F-4D97-AF65-F5344CB8AC3E}">
        <p14:creationId xmlns:p14="http://schemas.microsoft.com/office/powerpoint/2010/main" val="86115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8111"/>
            <a:ext cx="8229600" cy="534889"/>
          </a:xfrm>
        </p:spPr>
        <p:txBody>
          <a:bodyPr>
            <a:normAutofit fontScale="90000"/>
          </a:bodyPr>
          <a:lstStyle/>
          <a:p>
            <a:r>
              <a:rPr lang="en-US" sz="3600" dirty="0" smtClean="0"/>
              <a:t>SKYSHINE</a:t>
            </a:r>
            <a:r>
              <a:rPr lang="en-US" sz="2400" dirty="0"/>
              <a:t> </a:t>
            </a:r>
            <a:r>
              <a:rPr lang="en-US" sz="2400" dirty="0" smtClean="0"/>
              <a:t>model</a:t>
            </a:r>
            <a:endParaRPr lang="en-US" sz="2400" dirty="0"/>
          </a:p>
        </p:txBody>
      </p:sp>
      <p:sp>
        <p:nvSpPr>
          <p:cNvPr id="8" name="Content Placeholder 7"/>
          <p:cNvSpPr>
            <a:spLocks noGrp="1"/>
          </p:cNvSpPr>
          <p:nvPr>
            <p:ph sz="quarter" idx="1"/>
          </p:nvPr>
        </p:nvSpPr>
        <p:spPr>
          <a:xfrm>
            <a:off x="76200" y="1447800"/>
            <a:ext cx="5143038" cy="4876800"/>
          </a:xfrm>
        </p:spPr>
        <p:txBody>
          <a:bodyPr>
            <a:normAutofit fontScale="85000" lnSpcReduction="10000"/>
          </a:bodyPr>
          <a:lstStyle/>
          <a:p>
            <a:r>
              <a:rPr lang="en-US" dirty="0" smtClean="0"/>
              <a:t>Concrete base, radius 5 km x 2m</a:t>
            </a:r>
          </a:p>
          <a:p>
            <a:r>
              <a:rPr lang="en-US" dirty="0" smtClean="0"/>
              <a:t>Tissue equivalent detector, 5 km x 0.3 m</a:t>
            </a:r>
          </a:p>
          <a:p>
            <a:r>
              <a:rPr lang="en-US" dirty="0" smtClean="0"/>
              <a:t>Atmosphere, 5 km radius x 10 km</a:t>
            </a:r>
          </a:p>
          <a:p>
            <a:r>
              <a:rPr lang="en-US" dirty="0" smtClean="0"/>
              <a:t>A </a:t>
            </a:r>
            <a:r>
              <a:rPr lang="en-US" dirty="0" smtClean="0"/>
              <a:t>histogram </a:t>
            </a:r>
            <a:r>
              <a:rPr lang="en-US" dirty="0" smtClean="0"/>
              <a:t>volume (air) 170 </a:t>
            </a:r>
            <a:r>
              <a:rPr lang="en-US" dirty="0" smtClean="0"/>
              <a:t>cm high and </a:t>
            </a:r>
            <a:r>
              <a:rPr lang="en-US" dirty="0" smtClean="0"/>
              <a:t>100 </a:t>
            </a:r>
            <a:r>
              <a:rPr lang="en-US" dirty="0" smtClean="0"/>
              <a:t>m x </a:t>
            </a:r>
            <a:r>
              <a:rPr lang="en-US" dirty="0" smtClean="0"/>
              <a:t>100 </a:t>
            </a:r>
            <a:r>
              <a:rPr lang="en-US" dirty="0" smtClean="0"/>
              <a:t>m is used to determine </a:t>
            </a:r>
            <a:r>
              <a:rPr lang="en-US" dirty="0" smtClean="0"/>
              <a:t>effective dose </a:t>
            </a:r>
            <a:r>
              <a:rPr lang="en-US" dirty="0" smtClean="0"/>
              <a:t>rates in service building, parking lot, and Indian Road</a:t>
            </a:r>
          </a:p>
          <a:p>
            <a:pPr lvl="1"/>
            <a:r>
              <a:rPr lang="en-US" dirty="0" smtClean="0"/>
              <a:t>Stage 2 surface lies between TE detector and histogram volume (red horizontal bar)</a:t>
            </a:r>
            <a:endParaRPr lang="en-US" dirty="0" smtClean="0"/>
          </a:p>
          <a:p>
            <a:pPr lvl="1"/>
            <a:r>
              <a:rPr lang="en-US" dirty="0" smtClean="0"/>
              <a:t>Tissue equivalent detector volume is just below the Stage 2 surface</a:t>
            </a:r>
          </a:p>
          <a:p>
            <a:pPr lvl="1"/>
            <a:r>
              <a:rPr lang="en-US" dirty="0" smtClean="0"/>
              <a:t>In </a:t>
            </a:r>
            <a:r>
              <a:rPr lang="en-US" dirty="0"/>
              <a:t>histogram </a:t>
            </a:r>
            <a:r>
              <a:rPr lang="en-US" dirty="0" smtClean="0"/>
              <a:t>volume, effective </a:t>
            </a:r>
            <a:r>
              <a:rPr lang="en-US" dirty="0" smtClean="0"/>
              <a:t>dose contribution from Stage 2 surface and reflected </a:t>
            </a:r>
            <a:r>
              <a:rPr lang="en-US" dirty="0" smtClean="0"/>
              <a:t>SKYSHINE is calculated</a:t>
            </a:r>
          </a:p>
          <a:p>
            <a:pPr lvl="1"/>
            <a:r>
              <a:rPr lang="en-US" dirty="0" smtClean="0"/>
              <a:t>The </a:t>
            </a:r>
            <a:r>
              <a:rPr lang="en-US" dirty="0" smtClean="0"/>
              <a:t>tissue detector only receives reflected shower particles </a:t>
            </a:r>
            <a:r>
              <a:rPr lang="en-US" dirty="0" smtClean="0"/>
              <a:t>since </a:t>
            </a:r>
            <a:r>
              <a:rPr lang="en-US" dirty="0" smtClean="0"/>
              <a:t>the Stage 2 surface is above it</a:t>
            </a:r>
            <a:endParaRPr lang="en-US" dirty="0"/>
          </a:p>
        </p:txBody>
      </p:sp>
      <p:grpSp>
        <p:nvGrpSpPr>
          <p:cNvPr id="4" name="Group 3"/>
          <p:cNvGrpSpPr/>
          <p:nvPr/>
        </p:nvGrpSpPr>
        <p:grpSpPr>
          <a:xfrm>
            <a:off x="5600239" y="1143000"/>
            <a:ext cx="3200400" cy="3276600"/>
            <a:chOff x="3099045" y="1097280"/>
            <a:chExt cx="3200400" cy="3133725"/>
          </a:xfrm>
        </p:grpSpPr>
        <p:grpSp>
          <p:nvGrpSpPr>
            <p:cNvPr id="5" name="Group 4"/>
            <p:cNvGrpSpPr/>
            <p:nvPr/>
          </p:nvGrpSpPr>
          <p:grpSpPr>
            <a:xfrm>
              <a:off x="3099045" y="1097280"/>
              <a:ext cx="3200400" cy="3133725"/>
              <a:chOff x="1" y="1130617"/>
              <a:chExt cx="3200400" cy="3133725"/>
            </a:xfrm>
          </p:grpSpPr>
          <p:grpSp>
            <p:nvGrpSpPr>
              <p:cNvPr id="11" name="Group 10"/>
              <p:cNvGrpSpPr/>
              <p:nvPr/>
            </p:nvGrpSpPr>
            <p:grpSpPr>
              <a:xfrm>
                <a:off x="609600" y="2810337"/>
                <a:ext cx="1622560" cy="338554"/>
                <a:chOff x="609600" y="2810337"/>
                <a:chExt cx="1622560" cy="338554"/>
              </a:xfrm>
            </p:grpSpPr>
            <p:sp>
              <p:nvSpPr>
                <p:cNvPr id="14" name="TextBox 13"/>
                <p:cNvSpPr txBox="1"/>
                <p:nvPr/>
              </p:nvSpPr>
              <p:spPr>
                <a:xfrm>
                  <a:off x="609600" y="2810337"/>
                  <a:ext cx="1622560" cy="338554"/>
                </a:xfrm>
                <a:prstGeom prst="rect">
                  <a:avLst/>
                </a:prstGeom>
                <a:noFill/>
              </p:spPr>
              <p:txBody>
                <a:bodyPr wrap="none" rtlCol="0">
                  <a:spAutoFit/>
                </a:bodyPr>
                <a:lstStyle/>
                <a:p>
                  <a:r>
                    <a:rPr lang="en-US" sz="1600" dirty="0" smtClean="0">
                      <a:solidFill>
                        <a:srgbClr val="FF0000"/>
                      </a:solidFill>
                    </a:rPr>
                    <a:t>Stage 2 surface</a:t>
                  </a:r>
                  <a:endParaRPr lang="en-US" sz="1600" dirty="0">
                    <a:solidFill>
                      <a:srgbClr val="FF0000"/>
                    </a:solidFill>
                  </a:endParaRPr>
                </a:p>
              </p:txBody>
            </p:sp>
            <p:cxnSp>
              <p:nvCxnSpPr>
                <p:cNvPr id="15" name="Straight Connector 14"/>
                <p:cNvCxnSpPr/>
                <p:nvPr/>
              </p:nvCxnSpPr>
              <p:spPr>
                <a:xfrm>
                  <a:off x="838200" y="3124200"/>
                  <a:ext cx="1165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96" t="3587" r="52004" b="2512"/>
              <a:stretch/>
            </p:blipFill>
            <p:spPr>
              <a:xfrm rot="16200000">
                <a:off x="33338" y="1097280"/>
                <a:ext cx="3133725" cy="3200400"/>
              </a:xfrm>
              <a:prstGeom prst="rect">
                <a:avLst/>
              </a:prstGeom>
            </p:spPr>
          </p:pic>
        </p:grpSp>
        <p:sp>
          <p:nvSpPr>
            <p:cNvPr id="6" name="Rectangle 5"/>
            <p:cNvSpPr/>
            <p:nvPr/>
          </p:nvSpPr>
          <p:spPr>
            <a:xfrm>
              <a:off x="4016523" y="2749017"/>
              <a:ext cx="1006802" cy="375211"/>
            </a:xfrm>
            <a:prstGeom prst="rect">
              <a:avLst/>
            </a:prstGeom>
            <a:gradFill flip="none" rotWithShape="1">
              <a:gsLst>
                <a:gs pos="0">
                  <a:srgbClr val="6076B4">
                    <a:tint val="66000"/>
                    <a:satMod val="160000"/>
                  </a:srgbClr>
                </a:gs>
                <a:gs pos="50000">
                  <a:srgbClr val="6076B4">
                    <a:tint val="44500"/>
                    <a:satMod val="160000"/>
                  </a:srgbClr>
                </a:gs>
                <a:gs pos="100000">
                  <a:srgbClr val="6076B4">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Histogram volume</a:t>
              </a:r>
              <a:endParaRPr lang="en-US" sz="1400" dirty="0"/>
            </a:p>
          </p:txBody>
        </p:sp>
        <p:cxnSp>
          <p:nvCxnSpPr>
            <p:cNvPr id="10" name="Straight Connector 9"/>
            <p:cNvCxnSpPr/>
            <p:nvPr/>
          </p:nvCxnSpPr>
          <p:spPr>
            <a:xfrm>
              <a:off x="4204406" y="3131496"/>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8644" y="3246553"/>
              <a:ext cx="1685077" cy="369332"/>
            </a:xfrm>
            <a:prstGeom prst="rect">
              <a:avLst/>
            </a:prstGeom>
            <a:noFill/>
          </p:spPr>
          <p:txBody>
            <a:bodyPr wrap="none" rtlCol="0">
              <a:spAutoFit/>
            </a:bodyPr>
            <a:lstStyle/>
            <a:p>
              <a:r>
                <a:rPr lang="en-US" dirty="0" smtClean="0"/>
                <a:t>Concrete base</a:t>
              </a:r>
              <a:endParaRPr lang="en-US" dirty="0"/>
            </a:p>
          </p:txBody>
        </p:sp>
      </p:grpSp>
      <p:sp>
        <p:nvSpPr>
          <p:cNvPr id="17" name="TextBox 16"/>
          <p:cNvSpPr txBox="1"/>
          <p:nvPr/>
        </p:nvSpPr>
        <p:spPr>
          <a:xfrm>
            <a:off x="5521188" y="4800600"/>
            <a:ext cx="1377300" cy="369332"/>
          </a:xfrm>
          <a:prstGeom prst="rect">
            <a:avLst/>
          </a:prstGeom>
          <a:noFill/>
        </p:spPr>
        <p:txBody>
          <a:bodyPr wrap="none" rtlCol="0">
            <a:spAutoFit/>
          </a:bodyPr>
          <a:lstStyle/>
          <a:p>
            <a:r>
              <a:rPr lang="en-US" dirty="0" smtClean="0"/>
              <a:t>TE detector</a:t>
            </a:r>
            <a:endParaRPr lang="en-US" dirty="0"/>
          </a:p>
        </p:txBody>
      </p:sp>
      <p:cxnSp>
        <p:nvCxnSpPr>
          <p:cNvPr id="19" name="Straight Arrow Connector 18"/>
          <p:cNvCxnSpPr/>
          <p:nvPr/>
        </p:nvCxnSpPr>
        <p:spPr>
          <a:xfrm flipV="1">
            <a:off x="6209838" y="3337560"/>
            <a:ext cx="0" cy="1463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68921" y="989111"/>
            <a:ext cx="1130438" cy="307777"/>
          </a:xfrm>
          <a:prstGeom prst="rect">
            <a:avLst/>
          </a:prstGeom>
          <a:noFill/>
        </p:spPr>
        <p:txBody>
          <a:bodyPr wrap="none" rtlCol="0">
            <a:spAutoFit/>
          </a:bodyPr>
          <a:lstStyle/>
          <a:p>
            <a:r>
              <a:rPr lang="en-US" sz="1400" dirty="0" smtClean="0"/>
              <a:t>Not to scale</a:t>
            </a:r>
            <a:endParaRPr lang="en-US" sz="1400" dirty="0"/>
          </a:p>
        </p:txBody>
      </p:sp>
    </p:spTree>
    <p:extLst>
      <p:ext uri="{BB962C8B-B14F-4D97-AF65-F5344CB8AC3E}">
        <p14:creationId xmlns:p14="http://schemas.microsoft.com/office/powerpoint/2010/main" val="402924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299939" y="5274520"/>
            <a:ext cx="3124200" cy="1082040"/>
          </a:xfrm>
        </p:spPr>
        <p:txBody>
          <a:bodyPr>
            <a:noAutofit/>
          </a:bodyPr>
          <a:lstStyle/>
          <a:p>
            <a:pPr algn="ctr"/>
            <a:r>
              <a:rPr lang="en-US" sz="1200" dirty="0" smtClean="0"/>
              <a:t>Tissue equivalent detector is subdivided radially</a:t>
            </a:r>
          </a:p>
          <a:p>
            <a:pPr algn="ctr"/>
            <a:r>
              <a:rPr lang="en-US" sz="1200" dirty="0" smtClean="0"/>
              <a:t>1 m radial bin steps to 50 m</a:t>
            </a:r>
            <a:br>
              <a:rPr lang="en-US" sz="1200" dirty="0" smtClean="0"/>
            </a:br>
            <a:r>
              <a:rPr lang="en-US" sz="1200" dirty="0" smtClean="0"/>
              <a:t>10 meter bins to 5 km</a:t>
            </a:r>
            <a:endParaRPr lang="en-US" sz="12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829" t="5938" r="52172" b="3681"/>
          <a:stretch/>
        </p:blipFill>
        <p:spPr>
          <a:xfrm>
            <a:off x="4818355" y="1098760"/>
            <a:ext cx="4087368" cy="4017796"/>
          </a:xfrm>
          <a:prstGeom prst="rect">
            <a:avLst/>
          </a:prstGeom>
        </p:spPr>
      </p:pic>
      <p:grpSp>
        <p:nvGrpSpPr>
          <p:cNvPr id="22" name="Group 21"/>
          <p:cNvGrpSpPr/>
          <p:nvPr/>
        </p:nvGrpSpPr>
        <p:grpSpPr>
          <a:xfrm>
            <a:off x="456458" y="990600"/>
            <a:ext cx="4088909" cy="5705002"/>
            <a:chOff x="2819402" y="1130617"/>
            <a:chExt cx="3200400" cy="446532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04" t="4027" r="51999" b="2072"/>
            <a:stretch/>
          </p:blipFill>
          <p:spPr>
            <a:xfrm rot="16200000">
              <a:off x="2852739" y="1097280"/>
              <a:ext cx="3133725" cy="3200400"/>
            </a:xfrm>
            <a:prstGeom prst="rect">
              <a:avLst/>
            </a:prstGeom>
          </p:spPr>
        </p:pic>
        <p:sp>
          <p:nvSpPr>
            <p:cNvPr id="11" name="Text Placeholder 7"/>
            <p:cNvSpPr txBox="1">
              <a:spLocks/>
            </p:cNvSpPr>
            <p:nvPr/>
          </p:nvSpPr>
          <p:spPr>
            <a:xfrm>
              <a:off x="2971800" y="4482899"/>
              <a:ext cx="2565147" cy="1113038"/>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9pPr>
            </a:lstStyle>
            <a:p>
              <a:pPr algn="ctr"/>
              <a:r>
                <a:rPr lang="en-US" sz="1200" dirty="0" smtClean="0"/>
                <a:t>The full model</a:t>
              </a:r>
            </a:p>
            <a:p>
              <a:pPr algn="ctr"/>
              <a:r>
                <a:rPr lang="en-US" sz="1200" dirty="0" smtClean="0"/>
                <a:t>Atmosphere extends vertically 10 km in 1 km layers</a:t>
              </a:r>
            </a:p>
            <a:p>
              <a:pPr algn="ctr"/>
              <a:r>
                <a:rPr lang="en-US" sz="1200" dirty="0" smtClean="0"/>
                <a:t>Radius is 5 km</a:t>
              </a:r>
              <a:endParaRPr lang="en-US" sz="1200" dirty="0"/>
            </a:p>
          </p:txBody>
        </p:sp>
      </p:grpSp>
      <p:sp>
        <p:nvSpPr>
          <p:cNvPr id="25" name="Title 6"/>
          <p:cNvSpPr>
            <a:spLocks noGrp="1"/>
          </p:cNvSpPr>
          <p:nvPr>
            <p:ph type="title"/>
          </p:nvPr>
        </p:nvSpPr>
        <p:spPr>
          <a:xfrm>
            <a:off x="456457" y="533400"/>
            <a:ext cx="8229600" cy="609600"/>
          </a:xfrm>
        </p:spPr>
        <p:txBody>
          <a:bodyPr>
            <a:normAutofit fontScale="90000"/>
          </a:bodyPr>
          <a:lstStyle/>
          <a:p>
            <a:r>
              <a:rPr lang="en-US" sz="3600" dirty="0" smtClean="0"/>
              <a:t>SKYSHINE</a:t>
            </a:r>
            <a:r>
              <a:rPr lang="en-US" dirty="0" smtClean="0"/>
              <a:t> model</a:t>
            </a:r>
            <a:endParaRPr lang="en-US" dirty="0"/>
          </a:p>
        </p:txBody>
      </p:sp>
    </p:spTree>
    <p:extLst>
      <p:ext uri="{BB962C8B-B14F-4D97-AF65-F5344CB8AC3E}">
        <p14:creationId xmlns:p14="http://schemas.microsoft.com/office/powerpoint/2010/main" val="267221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ternet\Personnel\Leveling\Preliminary Design Documents\skyshine at AP service buildings\2 stage\NASA air formulae.jpg"/>
          <p:cNvPicPr>
            <a:picLocks noChangeAspect="1" noChangeArrowheads="1"/>
          </p:cNvPicPr>
          <p:nvPr/>
        </p:nvPicPr>
        <p:blipFill>
          <a:blip r:embed="rId3" cstate="print"/>
          <a:srcRect/>
          <a:stretch>
            <a:fillRect/>
          </a:stretch>
        </p:blipFill>
        <p:spPr bwMode="auto">
          <a:xfrm>
            <a:off x="28852" y="1371600"/>
            <a:ext cx="5567599" cy="4715195"/>
          </a:xfrm>
          <a:prstGeom prst="rect">
            <a:avLst/>
          </a:prstGeom>
          <a:noFill/>
        </p:spPr>
      </p:pic>
      <p:sp>
        <p:nvSpPr>
          <p:cNvPr id="8" name="Content Placeholder 7"/>
          <p:cNvSpPr txBox="1">
            <a:spLocks/>
          </p:cNvSpPr>
          <p:nvPr/>
        </p:nvSpPr>
        <p:spPr>
          <a:xfrm>
            <a:off x="5867400" y="2090897"/>
            <a:ext cx="3048000" cy="3276600"/>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20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2000" kern="1200">
                <a:solidFill>
                  <a:schemeClr val="tx1"/>
                </a:solidFill>
                <a:latin typeface="+mn-lt"/>
                <a:ea typeface="+mn-ea"/>
                <a:cs typeface="+mn-cs"/>
              </a:defRPr>
            </a:lvl9pPr>
          </a:lstStyle>
          <a:p>
            <a:r>
              <a:rPr lang="fr-FR" sz="1100" dirty="0" smtClean="0"/>
              <a:t>MATER.INP file</a:t>
            </a:r>
          </a:p>
          <a:p>
            <a:r>
              <a:rPr lang="fr-FR" sz="1100" dirty="0" smtClean="0"/>
              <a:t>A2B7 </a:t>
            </a:r>
            <a:r>
              <a:rPr lang="en-US" sz="1100" dirty="0"/>
              <a:t>SKYSHINE</a:t>
            </a:r>
            <a:r>
              <a:rPr lang="fr-FR" sz="1100" dirty="0" smtClean="0"/>
              <a:t> </a:t>
            </a:r>
            <a:r>
              <a:rPr lang="fr-FR" sz="1100" dirty="0" err="1" smtClean="0"/>
              <a:t>calculation</a:t>
            </a:r>
            <a:r>
              <a:rPr lang="fr-FR" sz="1100" dirty="0" smtClean="0"/>
              <a:t>, </a:t>
            </a:r>
            <a:r>
              <a:rPr lang="fr-FR" sz="1100" dirty="0" smtClean="0"/>
              <a:t>5 km - 7/31/13</a:t>
            </a:r>
          </a:p>
          <a:p>
            <a:r>
              <a:rPr lang="fr-FR" sz="1100" dirty="0" smtClean="0"/>
              <a:t>1 'CONC‘</a:t>
            </a:r>
          </a:p>
          <a:p>
            <a:r>
              <a:rPr lang="fr-FR" sz="1100" dirty="0" smtClean="0"/>
              <a:t>2 'TISS‘</a:t>
            </a:r>
          </a:p>
          <a:p>
            <a:r>
              <a:rPr lang="fr-FR" sz="1100" dirty="0" smtClean="0"/>
              <a:t>3 'AIR'  0.00116889</a:t>
            </a:r>
          </a:p>
          <a:p>
            <a:r>
              <a:rPr lang="fr-FR" sz="1100" dirty="0" smtClean="0"/>
              <a:t>4 'AIR'  0.00105969</a:t>
            </a:r>
          </a:p>
          <a:p>
            <a:r>
              <a:rPr lang="fr-FR" sz="1100" dirty="0" smtClean="0"/>
              <a:t>5 'AIR'  0.000958479</a:t>
            </a:r>
          </a:p>
          <a:p>
            <a:r>
              <a:rPr lang="fr-FR" sz="1100" dirty="0" smtClean="0"/>
              <a:t>6 'AIR'  0.000864832</a:t>
            </a:r>
          </a:p>
          <a:p>
            <a:r>
              <a:rPr lang="fr-FR" sz="1100" dirty="0" smtClean="0"/>
              <a:t>7 'AIR'  0.00077835</a:t>
            </a:r>
          </a:p>
          <a:p>
            <a:r>
              <a:rPr lang="fr-FR" sz="1100" dirty="0" smtClean="0"/>
              <a:t>8 'AIR'  0.000698646</a:t>
            </a:r>
          </a:p>
          <a:p>
            <a:r>
              <a:rPr lang="fr-FR" sz="1100" dirty="0" smtClean="0"/>
              <a:t>9 'AIR'  0.000625341</a:t>
            </a:r>
          </a:p>
          <a:p>
            <a:r>
              <a:rPr lang="fr-FR" sz="1100" dirty="0" smtClean="0"/>
              <a:t>10 'AIR' 0.000558071</a:t>
            </a:r>
          </a:p>
          <a:p>
            <a:r>
              <a:rPr lang="fr-FR" sz="1100" dirty="0" smtClean="0"/>
              <a:t>11 'AIR' 0.000496482</a:t>
            </a:r>
          </a:p>
          <a:p>
            <a:r>
              <a:rPr lang="fr-FR" sz="1100" dirty="0" smtClean="0"/>
              <a:t>12 'AIR' 0.000440233</a:t>
            </a:r>
          </a:p>
          <a:p>
            <a:r>
              <a:rPr lang="fr-FR" sz="1100" dirty="0" smtClean="0"/>
              <a:t>STOP</a:t>
            </a:r>
            <a:endParaRPr lang="en-US" sz="1100" dirty="0"/>
          </a:p>
        </p:txBody>
      </p:sp>
      <p:sp>
        <p:nvSpPr>
          <p:cNvPr id="9" name="Title 6"/>
          <p:cNvSpPr>
            <a:spLocks noGrp="1"/>
          </p:cNvSpPr>
          <p:nvPr>
            <p:ph type="title"/>
          </p:nvPr>
        </p:nvSpPr>
        <p:spPr>
          <a:xfrm>
            <a:off x="304800" y="533400"/>
            <a:ext cx="6629400" cy="502920"/>
          </a:xfrm>
        </p:spPr>
        <p:txBody>
          <a:bodyPr>
            <a:normAutofit/>
          </a:bodyPr>
          <a:lstStyle/>
          <a:p>
            <a:r>
              <a:rPr lang="en-US" dirty="0" smtClean="0"/>
              <a:t>SKYSHINE model – air density correction technique</a:t>
            </a:r>
            <a:endParaRPr lang="en-US" dirty="0"/>
          </a:p>
        </p:txBody>
      </p:sp>
    </p:spTree>
    <p:extLst>
      <p:ext uri="{BB962C8B-B14F-4D97-AF65-F5344CB8AC3E}">
        <p14:creationId xmlns:p14="http://schemas.microsoft.com/office/powerpoint/2010/main" val="336527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SKYSHINE result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60976"/>
            <a:ext cx="4086422" cy="4114800"/>
          </a:xfrm>
          <a:prstGeom prst="rect">
            <a:avLst/>
          </a:prstGeom>
        </p:spPr>
      </p:pic>
      <p:sp>
        <p:nvSpPr>
          <p:cNvPr id="6" name="TextBox 5"/>
          <p:cNvSpPr txBox="1"/>
          <p:nvPr/>
        </p:nvSpPr>
        <p:spPr>
          <a:xfrm>
            <a:off x="5562600" y="5061491"/>
            <a:ext cx="3124200" cy="1169551"/>
          </a:xfrm>
          <a:prstGeom prst="rect">
            <a:avLst/>
          </a:prstGeom>
          <a:solidFill>
            <a:schemeClr val="bg1"/>
          </a:solidFill>
        </p:spPr>
        <p:txBody>
          <a:bodyPr wrap="square" rtlCol="0">
            <a:spAutoFit/>
          </a:bodyPr>
          <a:lstStyle/>
          <a:p>
            <a:pPr defTabSz="685800">
              <a:tabLst>
                <a:tab pos="628650" algn="l"/>
              </a:tabLst>
            </a:pPr>
            <a:r>
              <a:rPr lang="en-US" sz="1400" dirty="0" smtClean="0"/>
              <a:t>Line 1:	   Delivery Ring centerline</a:t>
            </a:r>
          </a:p>
          <a:p>
            <a:pPr defTabSz="685800">
              <a:tabLst>
                <a:tab pos="628650" algn="l"/>
              </a:tabLst>
            </a:pPr>
            <a:r>
              <a:rPr lang="en-US" sz="1400" dirty="0" smtClean="0"/>
              <a:t>Line 2:     Tunnel outer concrete edge</a:t>
            </a:r>
          </a:p>
          <a:p>
            <a:pPr defTabSz="685800">
              <a:tabLst>
                <a:tab pos="628650" algn="l"/>
              </a:tabLst>
            </a:pPr>
            <a:r>
              <a:rPr lang="en-US" sz="1400" dirty="0" smtClean="0"/>
              <a:t>Line 3:	   Edge of service building</a:t>
            </a:r>
          </a:p>
          <a:p>
            <a:pPr defTabSz="685800">
              <a:tabLst>
                <a:tab pos="628650" algn="l"/>
              </a:tabLst>
            </a:pPr>
            <a:r>
              <a:rPr lang="en-US" sz="1400" dirty="0" smtClean="0"/>
              <a:t>Line 3/4:	  Parking Lot</a:t>
            </a:r>
          </a:p>
          <a:p>
            <a:pPr defTabSz="685800">
              <a:tabLst>
                <a:tab pos="628650" algn="l"/>
              </a:tabLst>
            </a:pPr>
            <a:r>
              <a:rPr lang="en-US" sz="1400" dirty="0" smtClean="0"/>
              <a:t>Line 5:	  edge of Indian Road </a:t>
            </a:r>
            <a:endParaRPr lang="en-US" sz="1400" dirty="0"/>
          </a:p>
        </p:txBody>
      </p:sp>
      <p:sp>
        <p:nvSpPr>
          <p:cNvPr id="4" name="TextBox 3"/>
          <p:cNvSpPr txBox="1"/>
          <p:nvPr/>
        </p:nvSpPr>
        <p:spPr>
          <a:xfrm>
            <a:off x="304800" y="1524000"/>
            <a:ext cx="4571970" cy="646331"/>
          </a:xfrm>
          <a:prstGeom prst="rect">
            <a:avLst/>
          </a:prstGeom>
          <a:noFill/>
        </p:spPr>
        <p:txBody>
          <a:bodyPr wrap="square" rtlCol="0">
            <a:spAutoFit/>
          </a:bodyPr>
          <a:lstStyle/>
          <a:p>
            <a:pPr algn="ctr"/>
            <a:r>
              <a:rPr lang="en-US" dirty="0" smtClean="0"/>
              <a:t>Total </a:t>
            </a:r>
            <a:r>
              <a:rPr lang="en-US" dirty="0" smtClean="0"/>
              <a:t>effective dose rate (</a:t>
            </a:r>
            <a:r>
              <a:rPr lang="en-US" dirty="0" err="1" smtClean="0"/>
              <a:t>mrem</a:t>
            </a:r>
            <a:r>
              <a:rPr lang="en-US" dirty="0" smtClean="0"/>
              <a:t>/</a:t>
            </a:r>
            <a:r>
              <a:rPr lang="en-US" dirty="0" err="1" smtClean="0"/>
              <a:t>hr</a:t>
            </a:r>
            <a:r>
              <a:rPr lang="en-US" dirty="0" smtClean="0"/>
              <a:t>)</a:t>
            </a:r>
          </a:p>
          <a:p>
            <a:pPr algn="ctr"/>
            <a:r>
              <a:rPr lang="en-US" dirty="0" smtClean="0"/>
              <a:t>Includes direct and </a:t>
            </a:r>
            <a:r>
              <a:rPr lang="en-US" sz="1600" dirty="0" smtClean="0"/>
              <a:t>SKYSHINE</a:t>
            </a:r>
            <a:r>
              <a:rPr lang="en-US" dirty="0" smtClean="0"/>
              <a:t> contributions</a:t>
            </a:r>
            <a:endParaRPr lang="en-US" dirty="0"/>
          </a:p>
        </p:txBody>
      </p:sp>
      <p:pic>
        <p:nvPicPr>
          <p:cNvPr id="7" name="Picture Placeholder 6" descr="aerial map with WH angle relative to AP30.jpg"/>
          <p:cNvPicPr>
            <a:picLocks noChangeAspect="1"/>
          </p:cNvPicPr>
          <p:nvPr/>
        </p:nvPicPr>
        <p:blipFill rotWithShape="1">
          <a:blip r:embed="rId4"/>
          <a:srcRect l="39123" t="51210" r="39068" b="22120"/>
          <a:stretch/>
        </p:blipFill>
        <p:spPr>
          <a:xfrm>
            <a:off x="609600" y="2549028"/>
            <a:ext cx="3491350" cy="3657600"/>
          </a:xfrm>
          <a:prstGeom prst="rect">
            <a:avLst/>
          </a:prstGeom>
        </p:spPr>
      </p:pic>
    </p:spTree>
    <p:extLst>
      <p:ext uri="{BB962C8B-B14F-4D97-AF65-F5344CB8AC3E}">
        <p14:creationId xmlns:p14="http://schemas.microsoft.com/office/powerpoint/2010/main" val="426870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mrem/hr</a:t>
            </a:r>
          </a:p>
          <a:p>
            <a:endParaRPr lang="en-US" dirty="0"/>
          </a:p>
        </p:txBody>
      </p:sp>
      <p:sp>
        <p:nvSpPr>
          <p:cNvPr id="4" name="Slide Number Placeholder 3"/>
          <p:cNvSpPr>
            <a:spLocks noGrp="1"/>
          </p:cNvSpPr>
          <p:nvPr>
            <p:ph type="sldNum" sz="quarter" idx="4294967295"/>
          </p:nvPr>
        </p:nvSpPr>
        <p:spPr>
          <a:xfrm>
            <a:off x="0" y="5181600"/>
            <a:ext cx="1447800" cy="663578"/>
          </a:xfrm>
          <a:prstGeom prst="rect">
            <a:avLst/>
          </a:prstGeom>
        </p:spPr>
        <p:txBody>
          <a:bodyPr/>
          <a:lstStyle/>
          <a:p>
            <a:fld id="{97FEAF73-AFC3-43E3-9782-548DC05E32B0}" type="slidenum">
              <a:rPr lang="en-US" smtClean="0"/>
              <a:pPr/>
              <a:t>15</a:t>
            </a:fld>
            <a:endParaRPr lang="en-US"/>
          </a:p>
        </p:txBody>
      </p:sp>
      <p:pic>
        <p:nvPicPr>
          <p:cNvPr id="7" name="Picture Placeholder 6" descr="ADAPS11158420131206103655.gif"/>
          <p:cNvPicPr>
            <a:picLocks noGrp="1" noChangeAspect="1"/>
          </p:cNvPicPr>
          <p:nvPr>
            <p:ph type="pic" idx="1"/>
          </p:nvPr>
        </p:nvPicPr>
        <p:blipFill rotWithShape="1">
          <a:blip r:embed="rId3" cstate="print"/>
          <a:srcRect l="844" t="8821" r="56926" b="6365"/>
          <a:stretch/>
        </p:blipFill>
        <p:spPr>
          <a:xfrm rot="-5400000">
            <a:off x="61662" y="1371600"/>
            <a:ext cx="4387717" cy="4480560"/>
          </a:xfrm>
          <a:noFill/>
          <a:ln>
            <a:noFill/>
          </a:ln>
          <a:effectLst/>
        </p:spPr>
      </p:pic>
      <p:pic>
        <p:nvPicPr>
          <p:cNvPr id="10" name="Picture Placeholder 6" descr="ADAPS11158420131206103547.gif"/>
          <p:cNvPicPr>
            <a:picLocks noChangeAspect="1"/>
          </p:cNvPicPr>
          <p:nvPr/>
        </p:nvPicPr>
        <p:blipFill rotWithShape="1">
          <a:blip r:embed="rId4" cstate="print"/>
          <a:srcRect l="844" t="9224" r="56913" b="5962"/>
          <a:stretch/>
        </p:blipFill>
        <p:spPr>
          <a:xfrm rot="-5400000">
            <a:off x="4617019" y="1371600"/>
            <a:ext cx="4389120" cy="4480560"/>
          </a:xfrm>
          <a:prstGeom prst="rect">
            <a:avLst/>
          </a:prstGeom>
          <a:noFill/>
          <a:ln w="76200">
            <a:noFill/>
            <a:miter lim="800000"/>
          </a:ln>
          <a:effectLst/>
        </p:spPr>
      </p:pic>
      <p:sp>
        <p:nvSpPr>
          <p:cNvPr id="11" name="Title 2"/>
          <p:cNvSpPr txBox="1">
            <a:spLocks/>
          </p:cNvSpPr>
          <p:nvPr/>
        </p:nvSpPr>
        <p:spPr>
          <a:xfrm>
            <a:off x="4724400" y="914400"/>
            <a:ext cx="3628748" cy="609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en-US" sz="2000" dirty="0"/>
              <a:t>Y</a:t>
            </a:r>
            <a:r>
              <a:rPr lang="en-US" sz="2000" dirty="0" smtClean="0"/>
              <a:t>/Z plane, total effective dose </a:t>
            </a:r>
            <a:r>
              <a:rPr lang="en-US" sz="2000" dirty="0" smtClean="0"/>
              <a:t>rate</a:t>
            </a:r>
            <a:br>
              <a:rPr lang="en-US" sz="2000" dirty="0" smtClean="0"/>
            </a:br>
            <a:r>
              <a:rPr lang="en-US" sz="2000" dirty="0" err="1" smtClean="0"/>
              <a:t>mrem</a:t>
            </a:r>
            <a:r>
              <a:rPr lang="en-US" sz="2000" dirty="0" smtClean="0"/>
              <a:t>/</a:t>
            </a:r>
            <a:r>
              <a:rPr lang="en-US" sz="2000" dirty="0" err="1" smtClean="0"/>
              <a:t>hr</a:t>
            </a:r>
            <a:endParaRPr lang="en-US" sz="2000" dirty="0"/>
          </a:p>
        </p:txBody>
      </p:sp>
      <p:sp>
        <p:nvSpPr>
          <p:cNvPr id="3" name="Title 2"/>
          <p:cNvSpPr>
            <a:spLocks noGrp="1"/>
          </p:cNvSpPr>
          <p:nvPr>
            <p:ph type="title"/>
          </p:nvPr>
        </p:nvSpPr>
        <p:spPr>
          <a:xfrm>
            <a:off x="228600" y="914400"/>
            <a:ext cx="3628748" cy="670116"/>
          </a:xfrm>
        </p:spPr>
        <p:txBody>
          <a:bodyPr>
            <a:normAutofit fontScale="90000"/>
          </a:bodyPr>
          <a:lstStyle/>
          <a:p>
            <a:pPr algn="ctr"/>
            <a:r>
              <a:rPr lang="en-US" sz="2000" dirty="0" smtClean="0"/>
              <a:t>X/Z plane, total effective dose </a:t>
            </a:r>
            <a:r>
              <a:rPr lang="en-US" sz="2000" dirty="0" smtClean="0"/>
              <a:t>rate</a:t>
            </a:r>
            <a:br>
              <a:rPr lang="en-US" sz="2000" dirty="0" smtClean="0"/>
            </a:br>
            <a:r>
              <a:rPr lang="en-US" sz="2000" dirty="0" err="1" smtClean="0"/>
              <a:t>mrem</a:t>
            </a:r>
            <a:r>
              <a:rPr lang="en-US" sz="2000" dirty="0" smtClean="0"/>
              <a:t>/</a:t>
            </a:r>
            <a:r>
              <a:rPr lang="en-US" sz="2000" dirty="0" err="1" smtClean="0"/>
              <a:t>hr</a:t>
            </a:r>
            <a:endParaRPr lang="en-US" sz="2000" dirty="0"/>
          </a:p>
        </p:txBody>
      </p:sp>
    </p:spTree>
    <p:extLst>
      <p:ext uri="{BB962C8B-B14F-4D97-AF65-F5344CB8AC3E}">
        <p14:creationId xmlns:p14="http://schemas.microsoft.com/office/powerpoint/2010/main" val="100416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pPr algn="ctr"/>
            <a:r>
              <a:rPr lang="en-US" sz="2400" dirty="0" smtClean="0"/>
              <a:t>Effective dose rate (</a:t>
            </a:r>
            <a:r>
              <a:rPr lang="en-US" sz="2400" dirty="0" err="1" smtClean="0"/>
              <a:t>mrem</a:t>
            </a:r>
            <a:r>
              <a:rPr lang="en-US" sz="2400" dirty="0" smtClean="0"/>
              <a:t>/</a:t>
            </a:r>
            <a:r>
              <a:rPr lang="en-US" sz="2400" dirty="0" err="1" smtClean="0"/>
              <a:t>hr</a:t>
            </a:r>
            <a:r>
              <a:rPr lang="en-US" sz="2400" dirty="0" smtClean="0"/>
              <a:t>) – 8 kW normal losses vs. altitude</a:t>
            </a:r>
            <a:endParaRPr lang="en-US" sz="2400" dirty="0"/>
          </a:p>
        </p:txBody>
      </p:sp>
      <p:pic>
        <p:nvPicPr>
          <p:cNvPr id="7" name="Picture Placeholder 6" descr="ADAPS11158420131206103847.gif"/>
          <p:cNvPicPr>
            <a:picLocks noGrp="1" noChangeAspect="1"/>
          </p:cNvPicPr>
          <p:nvPr>
            <p:ph type="pic" idx="4294967295"/>
          </p:nvPr>
        </p:nvPicPr>
        <p:blipFill rotWithShape="1">
          <a:blip r:embed="rId3" cstate="print"/>
          <a:srcRect l="844" t="7725" r="56926" b="5731"/>
          <a:stretch/>
        </p:blipFill>
        <p:spPr>
          <a:xfrm>
            <a:off x="0" y="1737360"/>
            <a:ext cx="1828800" cy="1906587"/>
          </a:xfrm>
          <a:noFill/>
          <a:ln>
            <a:noFill/>
          </a:ln>
          <a:effectLst/>
        </p:spPr>
      </p:pic>
      <p:pic>
        <p:nvPicPr>
          <p:cNvPr id="9" name="Picture Placeholder 6" descr="ADAPS11158420131206104023.gif"/>
          <p:cNvPicPr>
            <a:picLocks noChangeAspect="1"/>
          </p:cNvPicPr>
          <p:nvPr/>
        </p:nvPicPr>
        <p:blipFill rotWithShape="1">
          <a:blip r:embed="rId4" cstate="print"/>
          <a:srcRect l="844" t="7725" r="56926" b="5731"/>
          <a:stretch/>
        </p:blipFill>
        <p:spPr>
          <a:xfrm>
            <a:off x="1828800" y="1737360"/>
            <a:ext cx="1828800" cy="1905606"/>
          </a:xfrm>
          <a:prstGeom prst="rect">
            <a:avLst/>
          </a:prstGeom>
          <a:noFill/>
          <a:ln w="76200">
            <a:noFill/>
            <a:miter lim="800000"/>
          </a:ln>
          <a:effectLst/>
        </p:spPr>
      </p:pic>
      <p:pic>
        <p:nvPicPr>
          <p:cNvPr id="10" name="Picture Placeholder 6" descr="ADAPS11158420131206104141.gif"/>
          <p:cNvPicPr>
            <a:picLocks noChangeAspect="1"/>
          </p:cNvPicPr>
          <p:nvPr/>
        </p:nvPicPr>
        <p:blipFill rotWithShape="1">
          <a:blip r:embed="rId5" cstate="print"/>
          <a:srcRect l="844" t="7725" r="56926" b="5731"/>
          <a:stretch/>
        </p:blipFill>
        <p:spPr>
          <a:xfrm>
            <a:off x="3657600" y="1737360"/>
            <a:ext cx="1828800" cy="1905606"/>
          </a:xfrm>
          <a:prstGeom prst="rect">
            <a:avLst/>
          </a:prstGeom>
          <a:noFill/>
          <a:ln w="76200">
            <a:noFill/>
            <a:miter lim="800000"/>
          </a:ln>
          <a:effectLst/>
        </p:spPr>
      </p:pic>
      <p:pic>
        <p:nvPicPr>
          <p:cNvPr id="11" name="Picture Placeholder 6" descr="ADAPS11158420131206104314.gif"/>
          <p:cNvPicPr>
            <a:picLocks noChangeAspect="1"/>
          </p:cNvPicPr>
          <p:nvPr/>
        </p:nvPicPr>
        <p:blipFill rotWithShape="1">
          <a:blip r:embed="rId6" cstate="print"/>
          <a:srcRect l="844" t="7725" r="56926" b="5731"/>
          <a:stretch/>
        </p:blipFill>
        <p:spPr>
          <a:xfrm>
            <a:off x="5486400" y="1737360"/>
            <a:ext cx="1828800" cy="1905606"/>
          </a:xfrm>
          <a:prstGeom prst="rect">
            <a:avLst/>
          </a:prstGeom>
          <a:noFill/>
          <a:ln w="76200">
            <a:noFill/>
            <a:miter lim="800000"/>
          </a:ln>
          <a:effectLst/>
        </p:spPr>
      </p:pic>
      <p:pic>
        <p:nvPicPr>
          <p:cNvPr id="12" name="Picture Placeholder 6" descr="ADAPS11158420131206104357.gif"/>
          <p:cNvPicPr>
            <a:picLocks noChangeAspect="1"/>
          </p:cNvPicPr>
          <p:nvPr/>
        </p:nvPicPr>
        <p:blipFill rotWithShape="1">
          <a:blip r:embed="rId7" cstate="print"/>
          <a:srcRect l="844" t="7723" r="56926" b="5729"/>
          <a:stretch/>
        </p:blipFill>
        <p:spPr>
          <a:xfrm>
            <a:off x="7315200" y="1737360"/>
            <a:ext cx="1828800" cy="1905606"/>
          </a:xfrm>
          <a:prstGeom prst="rect">
            <a:avLst/>
          </a:prstGeom>
          <a:noFill/>
          <a:ln w="76200">
            <a:noFill/>
            <a:miter lim="800000"/>
          </a:ln>
          <a:effectLst/>
        </p:spPr>
      </p:pic>
      <p:pic>
        <p:nvPicPr>
          <p:cNvPr id="13" name="Picture Placeholder 6" descr="ADAPS11158420131206104716.gif"/>
          <p:cNvPicPr>
            <a:picLocks noChangeAspect="1"/>
          </p:cNvPicPr>
          <p:nvPr/>
        </p:nvPicPr>
        <p:blipFill rotWithShape="1">
          <a:blip r:embed="rId8" cstate="print"/>
          <a:srcRect l="722" t="7644" r="56905" b="5833"/>
          <a:stretch/>
        </p:blipFill>
        <p:spPr>
          <a:xfrm>
            <a:off x="7315200" y="4114800"/>
            <a:ext cx="1828800" cy="1905000"/>
          </a:xfrm>
          <a:prstGeom prst="rect">
            <a:avLst/>
          </a:prstGeom>
          <a:noFill/>
          <a:ln w="76200">
            <a:noFill/>
            <a:miter lim="800000"/>
          </a:ln>
          <a:effectLst/>
        </p:spPr>
      </p:pic>
      <p:pic>
        <p:nvPicPr>
          <p:cNvPr id="14" name="Picture Placeholder 6" descr="ADAPS11158420131206104641.gif"/>
          <p:cNvPicPr>
            <a:picLocks noChangeAspect="1"/>
          </p:cNvPicPr>
          <p:nvPr/>
        </p:nvPicPr>
        <p:blipFill rotWithShape="1">
          <a:blip r:embed="rId9" cstate="print"/>
          <a:srcRect l="880" t="7644" r="56880" b="5831"/>
          <a:stretch/>
        </p:blipFill>
        <p:spPr>
          <a:xfrm>
            <a:off x="5486400" y="4114800"/>
            <a:ext cx="1828800" cy="1905000"/>
          </a:xfrm>
          <a:prstGeom prst="rect">
            <a:avLst/>
          </a:prstGeom>
          <a:noFill/>
          <a:ln w="76200">
            <a:noFill/>
            <a:miter lim="800000"/>
          </a:ln>
          <a:effectLst/>
        </p:spPr>
      </p:pic>
      <p:pic>
        <p:nvPicPr>
          <p:cNvPr id="15" name="Picture Placeholder 6" descr="ADAPS11158420131206104600.gif"/>
          <p:cNvPicPr>
            <a:picLocks noChangeAspect="1"/>
          </p:cNvPicPr>
          <p:nvPr/>
        </p:nvPicPr>
        <p:blipFill rotWithShape="1">
          <a:blip r:embed="rId10" cstate="print"/>
          <a:srcRect l="879" t="7644" r="56880" b="5831"/>
          <a:stretch/>
        </p:blipFill>
        <p:spPr>
          <a:xfrm>
            <a:off x="3657600" y="4114800"/>
            <a:ext cx="1828800" cy="1905000"/>
          </a:xfrm>
          <a:prstGeom prst="rect">
            <a:avLst/>
          </a:prstGeom>
          <a:noFill/>
          <a:ln w="76200">
            <a:noFill/>
            <a:miter lim="800000"/>
          </a:ln>
          <a:effectLst/>
        </p:spPr>
      </p:pic>
      <p:pic>
        <p:nvPicPr>
          <p:cNvPr id="16" name="Picture Placeholder 6" descr="ADAPS11158420131206104519.gif"/>
          <p:cNvPicPr>
            <a:picLocks noChangeAspect="1"/>
          </p:cNvPicPr>
          <p:nvPr/>
        </p:nvPicPr>
        <p:blipFill rotWithShape="1">
          <a:blip r:embed="rId11" cstate="print"/>
          <a:srcRect l="877" t="7644" r="56883" b="5831"/>
          <a:stretch/>
        </p:blipFill>
        <p:spPr>
          <a:xfrm>
            <a:off x="1828800" y="4114800"/>
            <a:ext cx="1828800" cy="1905000"/>
          </a:xfrm>
          <a:prstGeom prst="rect">
            <a:avLst/>
          </a:prstGeom>
          <a:noFill/>
          <a:ln w="76200">
            <a:noFill/>
            <a:miter lim="800000"/>
          </a:ln>
          <a:effectLst/>
        </p:spPr>
      </p:pic>
      <p:pic>
        <p:nvPicPr>
          <p:cNvPr id="17" name="Picture Placeholder 6" descr="ADAPS11158420131206104435.gif"/>
          <p:cNvPicPr>
            <a:picLocks noChangeAspect="1"/>
          </p:cNvPicPr>
          <p:nvPr/>
        </p:nvPicPr>
        <p:blipFill rotWithShape="1">
          <a:blip r:embed="rId12" cstate="print"/>
          <a:srcRect l="878" t="7644" r="56881" b="5831"/>
          <a:stretch/>
        </p:blipFill>
        <p:spPr>
          <a:xfrm>
            <a:off x="0" y="4114800"/>
            <a:ext cx="1828800" cy="1905000"/>
          </a:xfrm>
          <a:prstGeom prst="rect">
            <a:avLst/>
          </a:prstGeom>
          <a:noFill/>
          <a:ln w="76200">
            <a:noFill/>
            <a:miter lim="800000"/>
          </a:ln>
          <a:effectLst/>
        </p:spPr>
      </p:pic>
      <p:sp>
        <p:nvSpPr>
          <p:cNvPr id="19" name="TextBox 18"/>
          <p:cNvSpPr txBox="1"/>
          <p:nvPr/>
        </p:nvSpPr>
        <p:spPr>
          <a:xfrm>
            <a:off x="3619870" y="3699315"/>
            <a:ext cx="2108269" cy="369332"/>
          </a:xfrm>
          <a:prstGeom prst="rect">
            <a:avLst/>
          </a:prstGeom>
          <a:noFill/>
        </p:spPr>
        <p:txBody>
          <a:bodyPr wrap="none" rtlCol="0">
            <a:spAutoFit/>
          </a:bodyPr>
          <a:lstStyle/>
          <a:p>
            <a:pPr algn="ctr"/>
            <a:r>
              <a:rPr lang="en-US" dirty="0" smtClean="0"/>
              <a:t>Layers 1 through 5</a:t>
            </a:r>
            <a:endParaRPr lang="en-US" dirty="0"/>
          </a:p>
        </p:txBody>
      </p:sp>
      <p:sp>
        <p:nvSpPr>
          <p:cNvPr id="20" name="TextBox 19"/>
          <p:cNvSpPr txBox="1"/>
          <p:nvPr/>
        </p:nvSpPr>
        <p:spPr>
          <a:xfrm>
            <a:off x="3550571" y="6032831"/>
            <a:ext cx="2236510" cy="369332"/>
          </a:xfrm>
          <a:prstGeom prst="rect">
            <a:avLst/>
          </a:prstGeom>
          <a:noFill/>
        </p:spPr>
        <p:txBody>
          <a:bodyPr wrap="none" rtlCol="0">
            <a:spAutoFit/>
          </a:bodyPr>
          <a:lstStyle/>
          <a:p>
            <a:pPr algn="ctr"/>
            <a:r>
              <a:rPr lang="en-US" dirty="0" smtClean="0"/>
              <a:t>Layers 6 through 10</a:t>
            </a:r>
            <a:endParaRPr lang="en-US" dirty="0"/>
          </a:p>
        </p:txBody>
      </p:sp>
    </p:spTree>
    <p:extLst>
      <p:ext uri="{BB962C8B-B14F-4D97-AF65-F5344CB8AC3E}">
        <p14:creationId xmlns:p14="http://schemas.microsoft.com/office/powerpoint/2010/main" val="91374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Picture Placeholder 15"/>
          <p:cNvGraphicFramePr>
            <a:graphicFrameLocks noGrp="1"/>
          </p:cNvGraphicFramePr>
          <p:nvPr>
            <p:ph type="pic" idx="1"/>
            <p:extLst>
              <p:ext uri="{D42A27DB-BD31-4B8C-83A1-F6EECF244321}">
                <p14:modId xmlns:p14="http://schemas.microsoft.com/office/powerpoint/2010/main" val="1506330338"/>
              </p:ext>
            </p:extLst>
          </p:nvPr>
        </p:nvGraphicFramePr>
        <p:xfrm>
          <a:off x="762000" y="1295400"/>
          <a:ext cx="7583487" cy="49498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half" idx="2"/>
          </p:nvPr>
        </p:nvSpPr>
        <p:spPr>
          <a:xfrm>
            <a:off x="2563904" y="2286000"/>
            <a:ext cx="2209800" cy="762000"/>
          </a:xfrm>
          <a:solidFill>
            <a:schemeClr val="bg1"/>
          </a:solidFill>
        </p:spPr>
        <p:txBody>
          <a:bodyPr/>
          <a:lstStyle/>
          <a:p>
            <a:pPr algn="ctr"/>
            <a:r>
              <a:rPr lang="en-US" dirty="0" smtClean="0"/>
              <a:t>Determined from </a:t>
            </a:r>
            <a:r>
              <a:rPr lang="en-US" sz="1200" b="1" dirty="0" smtClean="0"/>
              <a:t>SKYSHINE</a:t>
            </a:r>
            <a:r>
              <a:rPr lang="en-US" dirty="0" smtClean="0"/>
              <a:t> </a:t>
            </a:r>
            <a:r>
              <a:rPr lang="en-US" dirty="0" smtClean="0"/>
              <a:t>tissue equivalent detector layer</a:t>
            </a:r>
            <a:endParaRPr lang="en-US" dirty="0"/>
          </a:p>
        </p:txBody>
      </p:sp>
      <p:sp>
        <p:nvSpPr>
          <p:cNvPr id="3" name="Title 2"/>
          <p:cNvSpPr>
            <a:spLocks noGrp="1"/>
          </p:cNvSpPr>
          <p:nvPr>
            <p:ph type="title"/>
          </p:nvPr>
        </p:nvSpPr>
        <p:spPr>
          <a:xfrm>
            <a:off x="838200" y="533400"/>
            <a:ext cx="6858000" cy="457200"/>
          </a:xfrm>
        </p:spPr>
        <p:txBody>
          <a:bodyPr>
            <a:normAutofit/>
          </a:bodyPr>
          <a:lstStyle/>
          <a:p>
            <a:r>
              <a:rPr lang="en-US" dirty="0" smtClean="0"/>
              <a:t>8 kW beam operation with 1.25% extraction losses</a:t>
            </a:r>
            <a:endParaRPr lang="en-US" dirty="0"/>
          </a:p>
        </p:txBody>
      </p:sp>
      <p:sp>
        <p:nvSpPr>
          <p:cNvPr id="4" name="TextBox 3"/>
          <p:cNvSpPr txBox="1"/>
          <p:nvPr/>
        </p:nvSpPr>
        <p:spPr>
          <a:xfrm>
            <a:off x="1905000" y="4572000"/>
            <a:ext cx="1588897" cy="307777"/>
          </a:xfrm>
          <a:prstGeom prst="rect">
            <a:avLst/>
          </a:prstGeom>
          <a:noFill/>
        </p:spPr>
        <p:txBody>
          <a:bodyPr wrap="none" rtlCol="0">
            <a:spAutoFit/>
          </a:bodyPr>
          <a:lstStyle/>
          <a:p>
            <a:r>
              <a:rPr lang="en-US" sz="1400" dirty="0" smtClean="0"/>
              <a:t>Bin size transition</a:t>
            </a:r>
            <a:endParaRPr lang="en-US" sz="1400" dirty="0"/>
          </a:p>
        </p:txBody>
      </p:sp>
      <p:cxnSp>
        <p:nvCxnSpPr>
          <p:cNvPr id="6" name="Straight Arrow Connector 5"/>
          <p:cNvCxnSpPr/>
          <p:nvPr/>
        </p:nvCxnSpPr>
        <p:spPr>
          <a:xfrm flipH="1">
            <a:off x="1905000" y="4879777"/>
            <a:ext cx="794448" cy="6828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01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2142680" cy="533400"/>
          </a:xfrm>
        </p:spPr>
        <p:txBody>
          <a:bodyPr/>
          <a:lstStyle/>
          <a:p>
            <a:r>
              <a:rPr lang="en-US" dirty="0" smtClean="0"/>
              <a:t>DIRECT model</a:t>
            </a:r>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858610" y="982714"/>
            <a:ext cx="5904390" cy="5211431"/>
          </a:xfrm>
          <a:noFill/>
          <a:ln>
            <a:noFill/>
          </a:ln>
          <a:effectLst/>
        </p:spPr>
      </p:pic>
      <p:sp>
        <p:nvSpPr>
          <p:cNvPr id="4" name="Text Placeholder 3"/>
          <p:cNvSpPr>
            <a:spLocks noGrp="1"/>
          </p:cNvSpPr>
          <p:nvPr>
            <p:ph type="body" sz="half" idx="2"/>
          </p:nvPr>
        </p:nvSpPr>
        <p:spPr>
          <a:xfrm>
            <a:off x="-7398" y="1447800"/>
            <a:ext cx="3200400" cy="5029200"/>
          </a:xfrm>
        </p:spPr>
        <p:txBody>
          <a:bodyPr>
            <a:normAutofit lnSpcReduction="10000"/>
          </a:bodyPr>
          <a:lstStyle/>
          <a:p>
            <a:pPr marL="285750" indent="-285750">
              <a:buFont typeface="Arial" panose="020B0604020202020204" pitchFamily="34" charset="0"/>
              <a:buChar char="•"/>
            </a:pPr>
            <a:r>
              <a:rPr lang="en-US" dirty="0" smtClean="0"/>
              <a:t>Root Geometry:</a:t>
            </a:r>
          </a:p>
          <a:p>
            <a:pPr marL="742950" lvl="1" indent="-285750">
              <a:buFont typeface="Arial" panose="020B0604020202020204" pitchFamily="34" charset="0"/>
              <a:buChar char="•"/>
            </a:pPr>
            <a:r>
              <a:rPr lang="en-US" dirty="0" smtClean="0"/>
              <a:t>Cylindrical shell</a:t>
            </a:r>
          </a:p>
          <a:p>
            <a:pPr marL="742950" lvl="1" indent="-285750">
              <a:buFont typeface="Arial" panose="020B0604020202020204" pitchFamily="34" charset="0"/>
              <a:buChar char="•"/>
            </a:pPr>
            <a:r>
              <a:rPr lang="en-US" dirty="0" smtClean="0"/>
              <a:t>500 m radius</a:t>
            </a:r>
          </a:p>
          <a:p>
            <a:pPr marL="742950" lvl="1" indent="-285750">
              <a:buFont typeface="Arial" panose="020B0604020202020204" pitchFamily="34" charset="0"/>
              <a:buChar char="•"/>
            </a:pPr>
            <a:r>
              <a:rPr lang="en-US" dirty="0" smtClean="0"/>
              <a:t>0.3 m thick</a:t>
            </a:r>
          </a:p>
          <a:p>
            <a:pPr marL="742950" lvl="1" indent="-285750">
              <a:buFont typeface="Arial" panose="020B0604020202020204" pitchFamily="34" charset="0"/>
              <a:buChar char="•"/>
            </a:pPr>
            <a:r>
              <a:rPr lang="en-US" dirty="0" smtClean="0"/>
              <a:t>70 m high</a:t>
            </a:r>
          </a:p>
          <a:p>
            <a:pPr marL="742950" lvl="1" indent="-285750">
              <a:buFont typeface="Arial" panose="020B0604020202020204" pitchFamily="34" charset="0"/>
              <a:buChar char="•"/>
            </a:pPr>
            <a:r>
              <a:rPr lang="en-US" dirty="0" smtClean="0"/>
              <a:t>Divided into 16 levels </a:t>
            </a:r>
          </a:p>
          <a:p>
            <a:pPr marL="742950" lvl="1" indent="-285750">
              <a:buFont typeface="Arial" panose="020B0604020202020204" pitchFamily="34" charset="0"/>
              <a:buChar char="•"/>
            </a:pPr>
            <a:r>
              <a:rPr lang="en-US" dirty="0" smtClean="0"/>
              <a:t>Divided in azimuth into 36 ten degree segments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Purpose: To capture effective dose rate at Wilson Hall as a function of floor</a:t>
            </a:r>
            <a:endParaRPr lang="en-US" dirty="0"/>
          </a:p>
          <a:p>
            <a:pPr marL="285750" indent="-285750">
              <a:buFont typeface="Arial" panose="020B0604020202020204" pitchFamily="34" charset="0"/>
              <a:buChar char="•"/>
            </a:pPr>
            <a:r>
              <a:rPr lang="en-US" dirty="0" smtClean="0"/>
              <a:t>An addition to the SKYSHINE model</a:t>
            </a:r>
          </a:p>
          <a:p>
            <a:pPr marL="285750" indent="-285750">
              <a:buFont typeface="Arial" panose="020B0604020202020204" pitchFamily="34" charset="0"/>
              <a:buChar char="•"/>
            </a:pPr>
            <a:r>
              <a:rPr lang="en-US" dirty="0" smtClean="0"/>
              <a:t>Used for determination of effective dose rate at Wilson Hall</a:t>
            </a:r>
          </a:p>
          <a:p>
            <a:pPr marL="285750" indent="-285750">
              <a:buFont typeface="Arial" panose="020B0604020202020204" pitchFamily="34" charset="0"/>
              <a:buChar char="•"/>
            </a:pPr>
            <a:r>
              <a:rPr lang="en-US" dirty="0" smtClean="0"/>
              <a:t>No credit taken for the massive shielding afforded by the concrete structure</a:t>
            </a:r>
          </a:p>
          <a:p>
            <a:pPr marL="285750" indent="-285750">
              <a:buFont typeface="Arial" panose="020B0604020202020204" pitchFamily="34" charset="0"/>
              <a:buChar char="•"/>
            </a:pPr>
            <a:r>
              <a:rPr lang="en-US" dirty="0" smtClean="0"/>
              <a:t>Azimuthal angle of interest is 23 degrees CW </a:t>
            </a:r>
            <a:r>
              <a:rPr lang="en-US" dirty="0" err="1" smtClean="0"/>
              <a:t>wrt</a:t>
            </a:r>
            <a:r>
              <a:rPr lang="en-US" dirty="0" smtClean="0"/>
              <a:t> incident beam direction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4727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idx="1"/>
            <p:extLst>
              <p:ext uri="{D42A27DB-BD31-4B8C-83A1-F6EECF244321}">
                <p14:modId xmlns:p14="http://schemas.microsoft.com/office/powerpoint/2010/main" val="4204679332"/>
              </p:ext>
            </p:extLst>
          </p:nvPr>
        </p:nvGraphicFramePr>
        <p:xfrm>
          <a:off x="762000" y="1257300"/>
          <a:ext cx="7583487"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143000" y="609600"/>
            <a:ext cx="7086600" cy="457200"/>
          </a:xfrm>
        </p:spPr>
        <p:txBody>
          <a:bodyPr>
            <a:normAutofit/>
          </a:bodyPr>
          <a:lstStyle/>
          <a:p>
            <a:r>
              <a:rPr lang="en-US" sz="2000" dirty="0" smtClean="0"/>
              <a:t>DIRECT</a:t>
            </a:r>
            <a:r>
              <a:rPr lang="en-US" dirty="0" smtClean="0"/>
              <a:t> </a:t>
            </a:r>
            <a:r>
              <a:rPr lang="en-US" dirty="0" smtClean="0"/>
              <a:t>and </a:t>
            </a:r>
            <a:r>
              <a:rPr lang="en-US" sz="2000" dirty="0" smtClean="0"/>
              <a:t>SKYSHINE</a:t>
            </a:r>
            <a:r>
              <a:rPr lang="en-US" dirty="0" smtClean="0"/>
              <a:t> </a:t>
            </a:r>
            <a:r>
              <a:rPr lang="en-US" dirty="0" smtClean="0"/>
              <a:t>annual effective dose rate</a:t>
            </a:r>
            <a:endParaRPr lang="en-US" dirty="0"/>
          </a:p>
        </p:txBody>
      </p:sp>
      <p:cxnSp>
        <p:nvCxnSpPr>
          <p:cNvPr id="8" name="Straight Arrow Connector 7"/>
          <p:cNvCxnSpPr>
            <a:stCxn id="4" idx="0"/>
          </p:cNvCxnSpPr>
          <p:nvPr/>
        </p:nvCxnSpPr>
        <p:spPr>
          <a:xfrm flipV="1">
            <a:off x="1984248" y="3998281"/>
            <a:ext cx="0" cy="10947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half" idx="2"/>
          </p:nvPr>
        </p:nvSpPr>
        <p:spPr>
          <a:xfrm>
            <a:off x="3048000" y="2133600"/>
            <a:ext cx="2139696" cy="533400"/>
          </a:xfrm>
          <a:solidFill>
            <a:schemeClr val="bg1"/>
          </a:solidFill>
        </p:spPr>
        <p:txBody>
          <a:bodyPr/>
          <a:lstStyle/>
          <a:p>
            <a:r>
              <a:rPr lang="en-US" dirty="0" smtClean="0"/>
              <a:t>8 kW extraction at AP30, continuous operation</a:t>
            </a:r>
            <a:endParaRPr lang="en-US" dirty="0"/>
          </a:p>
        </p:txBody>
      </p:sp>
      <p:sp>
        <p:nvSpPr>
          <p:cNvPr id="4" name="TextBox 3"/>
          <p:cNvSpPr txBox="1"/>
          <p:nvPr/>
        </p:nvSpPr>
        <p:spPr>
          <a:xfrm>
            <a:off x="1314834" y="5093025"/>
            <a:ext cx="1338828" cy="369332"/>
          </a:xfrm>
          <a:prstGeom prst="rect">
            <a:avLst/>
          </a:prstGeom>
          <a:noFill/>
        </p:spPr>
        <p:txBody>
          <a:bodyPr wrap="none" rtlCol="0">
            <a:spAutoFit/>
          </a:bodyPr>
          <a:lstStyle/>
          <a:p>
            <a:r>
              <a:rPr lang="en-US" dirty="0" smtClean="0"/>
              <a:t>Wilson Hall</a:t>
            </a:r>
            <a:endParaRPr lang="en-US" dirty="0"/>
          </a:p>
        </p:txBody>
      </p:sp>
    </p:spTree>
    <p:extLst>
      <p:ext uri="{BB962C8B-B14F-4D97-AF65-F5344CB8AC3E}">
        <p14:creationId xmlns:p14="http://schemas.microsoft.com/office/powerpoint/2010/main" val="120892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81000" y="1600200"/>
            <a:ext cx="8229600" cy="4876800"/>
          </a:xfrm>
        </p:spPr>
        <p:txBody>
          <a:bodyPr/>
          <a:lstStyle/>
          <a:p>
            <a:r>
              <a:rPr lang="en-US" dirty="0" smtClean="0"/>
              <a:t>Facility overview</a:t>
            </a:r>
          </a:p>
          <a:p>
            <a:r>
              <a:rPr lang="en-US" dirty="0" smtClean="0"/>
              <a:t>Extraction system</a:t>
            </a:r>
          </a:p>
          <a:p>
            <a:r>
              <a:rPr lang="en-US" dirty="0" smtClean="0"/>
              <a:t>Supplemental shielding system</a:t>
            </a:r>
          </a:p>
          <a:p>
            <a:r>
              <a:rPr lang="en-US" dirty="0" smtClean="0"/>
              <a:t>MARS simulations</a:t>
            </a:r>
          </a:p>
          <a:p>
            <a:pPr lvl="1"/>
            <a:r>
              <a:rPr lang="en-US" dirty="0" smtClean="0"/>
              <a:t>Stage 1</a:t>
            </a:r>
          </a:p>
          <a:p>
            <a:pPr lvl="1"/>
            <a:r>
              <a:rPr lang="en-US" dirty="0" smtClean="0"/>
              <a:t>Stage 2</a:t>
            </a:r>
          </a:p>
          <a:p>
            <a:pPr lvl="1"/>
            <a:r>
              <a:rPr lang="en-US" dirty="0" smtClean="0"/>
              <a:t>SKYSHINE</a:t>
            </a:r>
          </a:p>
          <a:p>
            <a:pPr lvl="1"/>
            <a:r>
              <a:rPr lang="en-US" dirty="0" smtClean="0"/>
              <a:t>DIRECT</a:t>
            </a:r>
          </a:p>
          <a:p>
            <a:r>
              <a:rPr lang="en-US" dirty="0" smtClean="0"/>
              <a:t>MARS results</a:t>
            </a:r>
          </a:p>
          <a:p>
            <a:r>
              <a:rPr lang="en-US" dirty="0" smtClean="0"/>
              <a:t>Conclusions</a:t>
            </a:r>
            <a:endParaRPr lang="en-US" dirty="0"/>
          </a:p>
        </p:txBody>
      </p:sp>
    </p:spTree>
    <p:extLst>
      <p:ext uri="{BB962C8B-B14F-4D97-AF65-F5344CB8AC3E}">
        <p14:creationId xmlns:p14="http://schemas.microsoft.com/office/powerpoint/2010/main" val="3067652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normAutofit fontScale="92500"/>
          </a:bodyPr>
          <a:lstStyle/>
          <a:p>
            <a:r>
              <a:rPr lang="en-US" dirty="0" smtClean="0"/>
              <a:t>A model of the resonant extraction system has been created</a:t>
            </a:r>
          </a:p>
          <a:p>
            <a:r>
              <a:rPr lang="en-US" dirty="0"/>
              <a:t>1.25% </a:t>
            </a:r>
            <a:r>
              <a:rPr lang="en-US" dirty="0" smtClean="0"/>
              <a:t>beam losses are </a:t>
            </a:r>
            <a:r>
              <a:rPr lang="en-US" dirty="0" smtClean="0"/>
              <a:t>realistically distributed </a:t>
            </a:r>
            <a:endParaRPr lang="en-US" dirty="0" smtClean="0"/>
          </a:p>
          <a:p>
            <a:r>
              <a:rPr lang="en-US" dirty="0" smtClean="0"/>
              <a:t>Supplemental shield system design appears adequate</a:t>
            </a:r>
          </a:p>
          <a:p>
            <a:r>
              <a:rPr lang="en-US" dirty="0" smtClean="0"/>
              <a:t>Calculated SKYSHINE and DIRECT effective dose rates can be tolerated</a:t>
            </a:r>
          </a:p>
          <a:p>
            <a:pPr lvl="1"/>
            <a:r>
              <a:rPr lang="en-US" dirty="0" smtClean="0"/>
              <a:t>the resulting effective dose rates </a:t>
            </a:r>
            <a:r>
              <a:rPr lang="en-US" dirty="0" smtClean="0"/>
              <a:t>fall within all </a:t>
            </a:r>
            <a:r>
              <a:rPr lang="en-US" dirty="0" smtClean="0"/>
              <a:t>FRCM requirements</a:t>
            </a:r>
            <a:endParaRPr lang="en-US" dirty="0"/>
          </a:p>
          <a:p>
            <a:r>
              <a:rPr lang="en-US" dirty="0" smtClean="0"/>
              <a:t>However:</a:t>
            </a:r>
          </a:p>
          <a:p>
            <a:r>
              <a:rPr lang="en-US" dirty="0" smtClean="0"/>
              <a:t>An active protection system is required to limit radiation effective dose rates significantly higher that those calculated here</a:t>
            </a:r>
          </a:p>
          <a:p>
            <a:r>
              <a:rPr lang="en-US" dirty="0" smtClean="0"/>
              <a:t>Other potential sources of beam loss at the antiproton source facilities must be considered when/if they are observed</a:t>
            </a:r>
            <a:endParaRPr lang="en-US" dirty="0"/>
          </a:p>
        </p:txBody>
      </p:sp>
    </p:spTree>
    <p:extLst>
      <p:ext uri="{BB962C8B-B14F-4D97-AF65-F5344CB8AC3E}">
        <p14:creationId xmlns:p14="http://schemas.microsoft.com/office/powerpoint/2010/main" val="293037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2541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029200"/>
            <a:ext cx="7258109" cy="609600"/>
          </a:xfrm>
        </p:spPr>
        <p:txBody>
          <a:bodyPr/>
          <a:lstStyle/>
          <a:p>
            <a:r>
              <a:rPr lang="en-US" dirty="0" smtClean="0"/>
              <a:t>Exit stairway details are included in the simulation</a:t>
            </a:r>
            <a:endParaRPr lang="en-US" dirty="0"/>
          </a:p>
        </p:txBody>
      </p:sp>
      <p:pic>
        <p:nvPicPr>
          <p:cNvPr id="6" name="Picture Placeholder 6" descr="ADAPS11158420131201060619.gif"/>
          <p:cNvPicPr>
            <a:picLocks noChangeAspect="1"/>
          </p:cNvPicPr>
          <p:nvPr/>
        </p:nvPicPr>
        <p:blipFill>
          <a:blip r:embed="rId3" cstate="print"/>
          <a:srcRect l="585" t="8048" r="56711" b="5748"/>
          <a:stretch>
            <a:fillRect/>
          </a:stretch>
        </p:blipFill>
        <p:spPr>
          <a:xfrm>
            <a:off x="0" y="1554480"/>
            <a:ext cx="3117503" cy="3200400"/>
          </a:xfrm>
          <a:prstGeom prst="rect">
            <a:avLst/>
          </a:prstGeom>
        </p:spPr>
      </p:pic>
      <p:pic>
        <p:nvPicPr>
          <p:cNvPr id="7" name="Picture Placeholder 6" descr="ADAPS11158420131201060731.gif"/>
          <p:cNvPicPr>
            <a:picLocks noChangeAspect="1"/>
          </p:cNvPicPr>
          <p:nvPr/>
        </p:nvPicPr>
        <p:blipFill>
          <a:blip r:embed="rId4" cstate="print"/>
          <a:srcRect l="585" t="8048" r="56711" b="5749"/>
          <a:stretch>
            <a:fillRect/>
          </a:stretch>
        </p:blipFill>
        <p:spPr>
          <a:xfrm>
            <a:off x="3048000" y="1554480"/>
            <a:ext cx="3117538" cy="3200400"/>
          </a:xfrm>
          <a:prstGeom prst="rect">
            <a:avLst/>
          </a:prstGeom>
        </p:spPr>
      </p:pic>
      <p:pic>
        <p:nvPicPr>
          <p:cNvPr id="8" name="Picture Placeholder 6" descr="ADAPS11158420131201061245.gif"/>
          <p:cNvPicPr>
            <a:picLocks noChangeAspect="1"/>
          </p:cNvPicPr>
          <p:nvPr/>
        </p:nvPicPr>
        <p:blipFill>
          <a:blip r:embed="rId5" cstate="print"/>
          <a:srcRect l="585" t="8048" r="56711" b="5749"/>
          <a:stretch>
            <a:fillRect/>
          </a:stretch>
        </p:blipFill>
        <p:spPr>
          <a:xfrm>
            <a:off x="5791200" y="1554480"/>
            <a:ext cx="3117667" cy="3200400"/>
          </a:xfrm>
          <a:prstGeom prst="rect">
            <a:avLst/>
          </a:prstGeom>
        </p:spPr>
      </p:pic>
      <p:sp>
        <p:nvSpPr>
          <p:cNvPr id="9" name="Title 3"/>
          <p:cNvSpPr txBox="1">
            <a:spLocks/>
          </p:cNvSpPr>
          <p:nvPr/>
        </p:nvSpPr>
        <p:spPr>
          <a:xfrm>
            <a:off x="381000" y="685800"/>
            <a:ext cx="3200400" cy="5334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Facility overview</a:t>
            </a:r>
            <a:endParaRPr lang="en-US" dirty="0"/>
          </a:p>
        </p:txBody>
      </p:sp>
    </p:spTree>
    <p:extLst>
      <p:ext uri="{BB962C8B-B14F-4D97-AF65-F5344CB8AC3E}">
        <p14:creationId xmlns:p14="http://schemas.microsoft.com/office/powerpoint/2010/main" val="3605461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305800" cy="807720"/>
          </a:xfrm>
        </p:spPr>
        <p:txBody>
          <a:bodyPr>
            <a:normAutofit fontScale="90000"/>
          </a:bodyPr>
          <a:lstStyle/>
          <a:p>
            <a:pPr algn="ctr"/>
            <a:r>
              <a:rPr lang="en-US" dirty="0"/>
              <a:t>Normal 8 kW beam operation – </a:t>
            </a:r>
            <a:r>
              <a:rPr lang="en-US" dirty="0" err="1"/>
              <a:t>Skyshine</a:t>
            </a:r>
            <a:r>
              <a:rPr lang="en-US" dirty="0"/>
              <a:t> </a:t>
            </a:r>
            <a:r>
              <a:rPr lang="en-US" dirty="0" smtClean="0"/>
              <a:t>only</a:t>
            </a:r>
            <a:br>
              <a:rPr lang="en-US" dirty="0" smtClean="0"/>
            </a:br>
            <a:r>
              <a:rPr lang="en-US" dirty="0" smtClean="0"/>
              <a:t>Total effective dose rate (</a:t>
            </a:r>
            <a:r>
              <a:rPr lang="en-US" dirty="0" err="1" smtClean="0"/>
              <a:t>mrem</a:t>
            </a:r>
            <a:r>
              <a:rPr lang="en-US" dirty="0" smtClean="0"/>
              <a:t>/</a:t>
            </a:r>
            <a:r>
              <a:rPr lang="en-US" dirty="0" err="1" smtClean="0"/>
              <a:t>hr</a:t>
            </a:r>
            <a:r>
              <a:rPr lang="en-US" dirty="0" smtClean="0"/>
              <a:t>) vs distance in tissue detector</a:t>
            </a:r>
            <a:endParaRPr lang="en-US" dirty="0"/>
          </a:p>
        </p:txBody>
      </p:sp>
      <p:pic>
        <p:nvPicPr>
          <p:cNvPr id="7" name="Picture Placeholder 6" descr="ADAPS11158420131212124602.gif"/>
          <p:cNvPicPr>
            <a:picLocks noGrp="1" noChangeAspect="1"/>
          </p:cNvPicPr>
          <p:nvPr>
            <p:ph type="pic" idx="1"/>
          </p:nvPr>
        </p:nvPicPr>
        <p:blipFill rotWithShape="1">
          <a:blip r:embed="rId3" cstate="print"/>
          <a:srcRect l="844" t="7725" r="56926" b="5731"/>
          <a:stretch/>
        </p:blipFill>
        <p:spPr>
          <a:xfrm>
            <a:off x="2362200" y="1295400"/>
            <a:ext cx="4572000" cy="4764024"/>
          </a:xfrm>
          <a:noFill/>
          <a:ln>
            <a:noFill/>
          </a:ln>
          <a:effectLst/>
        </p:spPr>
      </p:pic>
    </p:spTree>
    <p:extLst>
      <p:ext uri="{BB962C8B-B14F-4D97-AF65-F5344CB8AC3E}">
        <p14:creationId xmlns:p14="http://schemas.microsoft.com/office/powerpoint/2010/main" val="2472450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543800" cy="502920"/>
          </a:xfrm>
        </p:spPr>
        <p:txBody>
          <a:bodyPr>
            <a:normAutofit/>
          </a:bodyPr>
          <a:lstStyle/>
          <a:p>
            <a:r>
              <a:rPr lang="en-US" dirty="0" smtClean="0"/>
              <a:t>DIRECT model angle of interest</a:t>
            </a:r>
            <a:endParaRPr lang="en-US" dirty="0"/>
          </a:p>
        </p:txBody>
      </p:sp>
      <p:pic>
        <p:nvPicPr>
          <p:cNvPr id="7" name="Picture Placeholder 6" descr="aerial map with WH angle relative to AP30.jpg"/>
          <p:cNvPicPr>
            <a:picLocks noGrp="1" noChangeAspect="1"/>
          </p:cNvPicPr>
          <p:nvPr>
            <p:ph type="pic" idx="1"/>
          </p:nvPr>
        </p:nvPicPr>
        <p:blipFill rotWithShape="1">
          <a:blip r:embed="rId3"/>
          <a:srcRect l="8642" t="14836" r="9364" b="19009"/>
          <a:stretch/>
        </p:blipFill>
        <p:spPr>
          <a:xfrm>
            <a:off x="1752600" y="1219200"/>
            <a:ext cx="7219448" cy="4989693"/>
          </a:xfrm>
          <a:prstGeom prst="rect">
            <a:avLst/>
          </a:prstGeom>
          <a:noFill/>
          <a:ln>
            <a:noFill/>
          </a:ln>
          <a:effectLst/>
        </p:spPr>
      </p:pic>
      <p:sp>
        <p:nvSpPr>
          <p:cNvPr id="2" name="TextBox 1"/>
          <p:cNvSpPr txBox="1"/>
          <p:nvPr/>
        </p:nvSpPr>
        <p:spPr>
          <a:xfrm>
            <a:off x="-15536" y="2281561"/>
            <a:ext cx="1837362" cy="1569660"/>
          </a:xfrm>
          <a:prstGeom prst="rect">
            <a:avLst/>
          </a:prstGeom>
          <a:noFill/>
        </p:spPr>
        <p:txBody>
          <a:bodyPr wrap="none" rtlCol="0">
            <a:spAutoFit/>
          </a:bodyPr>
          <a:lstStyle/>
          <a:p>
            <a:r>
              <a:rPr lang="en-US" sz="1600" dirty="0" smtClean="0"/>
              <a:t>500 m radii circles</a:t>
            </a:r>
          </a:p>
          <a:p>
            <a:r>
              <a:rPr lang="en-US" sz="1600" dirty="0" smtClean="0"/>
              <a:t>Centered on</a:t>
            </a:r>
          </a:p>
          <a:p>
            <a:r>
              <a:rPr lang="en-US" sz="1600" dirty="0" smtClean="0"/>
              <a:t>AP10</a:t>
            </a:r>
          </a:p>
          <a:p>
            <a:r>
              <a:rPr lang="en-US" sz="1600" dirty="0" smtClean="0"/>
              <a:t>AP30</a:t>
            </a:r>
          </a:p>
          <a:p>
            <a:r>
              <a:rPr lang="en-US" sz="1600" dirty="0" smtClean="0"/>
              <a:t>AP50 </a:t>
            </a:r>
          </a:p>
          <a:p>
            <a:r>
              <a:rPr lang="en-US" sz="1600" dirty="0" smtClean="0"/>
              <a:t>Service buildings</a:t>
            </a:r>
            <a:endParaRPr lang="en-US" sz="1600" dirty="0"/>
          </a:p>
        </p:txBody>
      </p:sp>
      <p:sp>
        <p:nvSpPr>
          <p:cNvPr id="4" name="TextBox 3"/>
          <p:cNvSpPr txBox="1"/>
          <p:nvPr/>
        </p:nvSpPr>
        <p:spPr>
          <a:xfrm>
            <a:off x="6324600" y="5562600"/>
            <a:ext cx="748923" cy="369332"/>
          </a:xfrm>
          <a:prstGeom prst="rect">
            <a:avLst/>
          </a:prstGeom>
          <a:solidFill>
            <a:schemeClr val="bg1"/>
          </a:solidFill>
        </p:spPr>
        <p:txBody>
          <a:bodyPr wrap="none" rtlCol="0">
            <a:spAutoFit/>
          </a:bodyPr>
          <a:lstStyle/>
          <a:p>
            <a:r>
              <a:rPr lang="en-US" dirty="0" smtClean="0">
                <a:solidFill>
                  <a:srgbClr val="FF0000"/>
                </a:solidFill>
              </a:rPr>
              <a:t>AP30</a:t>
            </a:r>
            <a:endParaRPr lang="en-US" dirty="0">
              <a:solidFill>
                <a:srgbClr val="FF0000"/>
              </a:solidFill>
            </a:endParaRPr>
          </a:p>
        </p:txBody>
      </p:sp>
      <p:sp>
        <p:nvSpPr>
          <p:cNvPr id="6" name="TextBox 5"/>
          <p:cNvSpPr txBox="1"/>
          <p:nvPr/>
        </p:nvSpPr>
        <p:spPr>
          <a:xfrm>
            <a:off x="7696200" y="1230868"/>
            <a:ext cx="1338828" cy="369332"/>
          </a:xfrm>
          <a:prstGeom prst="rect">
            <a:avLst/>
          </a:prstGeom>
          <a:solidFill>
            <a:schemeClr val="bg1"/>
          </a:solidFill>
        </p:spPr>
        <p:txBody>
          <a:bodyPr wrap="none" rtlCol="0">
            <a:spAutoFit/>
          </a:bodyPr>
          <a:lstStyle/>
          <a:p>
            <a:r>
              <a:rPr lang="en-US" dirty="0" smtClean="0">
                <a:solidFill>
                  <a:srgbClr val="FF0000"/>
                </a:solidFill>
              </a:rPr>
              <a:t>Wilson Hall</a:t>
            </a:r>
            <a:endParaRPr lang="en-US" dirty="0">
              <a:solidFill>
                <a:srgbClr val="FF0000"/>
              </a:solidFill>
            </a:endParaRPr>
          </a:p>
        </p:txBody>
      </p:sp>
      <p:cxnSp>
        <p:nvCxnSpPr>
          <p:cNvPr id="8" name="Straight Arrow Connector 7"/>
          <p:cNvCxnSpPr/>
          <p:nvPr/>
        </p:nvCxnSpPr>
        <p:spPr>
          <a:xfrm flipH="1">
            <a:off x="7315200" y="1415534"/>
            <a:ext cx="381000" cy="413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0"/>
          </p:cNvCxnSpPr>
          <p:nvPr/>
        </p:nvCxnSpPr>
        <p:spPr>
          <a:xfrm flipH="1" flipV="1">
            <a:off x="5942860" y="4909066"/>
            <a:ext cx="756202" cy="653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3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3200400" cy="533400"/>
          </a:xfrm>
        </p:spPr>
        <p:txBody>
          <a:bodyPr>
            <a:noAutofit/>
          </a:bodyPr>
          <a:lstStyle/>
          <a:p>
            <a:r>
              <a:rPr lang="en-US" sz="3400" dirty="0" smtClean="0"/>
              <a:t>Facility overview</a:t>
            </a:r>
            <a:endParaRPr lang="en-US" sz="3400" dirty="0"/>
          </a:p>
        </p:txBody>
      </p:sp>
      <p:sp>
        <p:nvSpPr>
          <p:cNvPr id="3" name="Text Placeholder 2"/>
          <p:cNvSpPr>
            <a:spLocks noGrp="1"/>
          </p:cNvSpPr>
          <p:nvPr>
            <p:ph type="body" sz="half" idx="2"/>
          </p:nvPr>
        </p:nvSpPr>
        <p:spPr>
          <a:xfrm>
            <a:off x="76200" y="1332105"/>
            <a:ext cx="4495800" cy="4800600"/>
          </a:xfrm>
        </p:spPr>
        <p:txBody>
          <a:bodyPr>
            <a:normAutofit/>
          </a:bodyPr>
          <a:lstStyle/>
          <a:p>
            <a:pPr marL="285750" indent="-285750">
              <a:buFont typeface="Arial" panose="020B0604020202020204" pitchFamily="34" charset="0"/>
              <a:buChar char="•"/>
            </a:pPr>
            <a:r>
              <a:rPr lang="en-US" sz="1800" dirty="0" smtClean="0"/>
              <a:t>AP30 Anti-proton source service building</a:t>
            </a:r>
          </a:p>
          <a:p>
            <a:pPr marL="742950" lvl="1" indent="-285750">
              <a:buFont typeface="Arial" panose="020B0604020202020204" pitchFamily="34" charset="0"/>
              <a:buChar char="•"/>
            </a:pPr>
            <a:r>
              <a:rPr lang="en-US" sz="1600" dirty="0" smtClean="0"/>
              <a:t>10 foot tunnel shield in service building</a:t>
            </a:r>
          </a:p>
          <a:p>
            <a:pPr marL="1200150" lvl="2" indent="-285750">
              <a:buFont typeface="Arial" panose="020B0604020202020204" pitchFamily="34" charset="0"/>
              <a:buChar char="•"/>
            </a:pPr>
            <a:r>
              <a:rPr lang="en-US" sz="1400" dirty="0" smtClean="0"/>
              <a:t>sufficient for 13 watts of 8 </a:t>
            </a:r>
            <a:r>
              <a:rPr lang="en-US" sz="1400" dirty="0" err="1" smtClean="0"/>
              <a:t>GeV</a:t>
            </a:r>
            <a:r>
              <a:rPr lang="en-US" sz="1400" dirty="0" smtClean="0"/>
              <a:t> protons</a:t>
            </a:r>
          </a:p>
          <a:p>
            <a:pPr marL="285750" indent="-285750">
              <a:buFont typeface="Arial" panose="020B0604020202020204" pitchFamily="34" charset="0"/>
              <a:buChar char="•"/>
            </a:pPr>
            <a:r>
              <a:rPr lang="en-US" sz="1800" dirty="0" smtClean="0"/>
              <a:t>Building is to be repurposed for mu2e experiment</a:t>
            </a:r>
          </a:p>
          <a:p>
            <a:pPr marL="742950" lvl="1" indent="-285750">
              <a:buFont typeface="Arial" panose="020B0604020202020204" pitchFamily="34" charset="0"/>
              <a:buChar char="•"/>
            </a:pPr>
            <a:r>
              <a:rPr lang="en-US" sz="1600" dirty="0" smtClean="0"/>
              <a:t>10 foot shield remains unchanged</a:t>
            </a:r>
          </a:p>
          <a:p>
            <a:pPr marL="1200150" lvl="2" indent="-285750">
              <a:buFont typeface="Arial" panose="020B0604020202020204" pitchFamily="34" charset="0"/>
              <a:buChar char="•"/>
            </a:pPr>
            <a:r>
              <a:rPr lang="en-US" sz="1400" dirty="0" smtClean="0"/>
              <a:t>Mu2e requires </a:t>
            </a:r>
            <a:r>
              <a:rPr lang="en-US" sz="1400" dirty="0"/>
              <a:t>8 </a:t>
            </a:r>
            <a:r>
              <a:rPr lang="en-US" sz="1400" dirty="0" smtClean="0"/>
              <a:t>kW of 8 </a:t>
            </a:r>
            <a:r>
              <a:rPr lang="en-US" sz="1400" dirty="0" err="1" smtClean="0"/>
              <a:t>GeV</a:t>
            </a:r>
            <a:r>
              <a:rPr lang="en-US" sz="1400" dirty="0" smtClean="0"/>
              <a:t> protons</a:t>
            </a:r>
          </a:p>
          <a:p>
            <a:pPr marL="1200150" lvl="2" indent="-285750">
              <a:buFont typeface="Arial" panose="020B0604020202020204" pitchFamily="34" charset="0"/>
              <a:buChar char="•"/>
            </a:pPr>
            <a:r>
              <a:rPr lang="en-US" sz="1400" dirty="0" smtClean="0"/>
              <a:t>Beam is to be extracted beneath the service building by 1/3 integer, slow resonant extraction</a:t>
            </a:r>
          </a:p>
          <a:p>
            <a:pPr marL="1200150" lvl="2" indent="-285750">
              <a:buFont typeface="Arial" panose="020B0604020202020204" pitchFamily="34" charset="0"/>
              <a:buChar char="•"/>
            </a:pPr>
            <a:r>
              <a:rPr lang="en-US" sz="1400" dirty="0" smtClean="0"/>
              <a:t>A </a:t>
            </a:r>
            <a:r>
              <a:rPr lang="en-US" sz="1400" dirty="0" err="1" smtClean="0"/>
              <a:t>lossy</a:t>
            </a:r>
            <a:r>
              <a:rPr lang="en-US" sz="1400" dirty="0" smtClean="0"/>
              <a:t> process</a:t>
            </a:r>
          </a:p>
          <a:p>
            <a:pPr marL="285750" indent="-285750">
              <a:buFont typeface="Arial" panose="020B0604020202020204" pitchFamily="34" charset="0"/>
              <a:buChar char="•"/>
            </a:pPr>
            <a:r>
              <a:rPr lang="en-US" sz="1800" dirty="0" smtClean="0"/>
              <a:t>In addition, there is an exit stairway just downstream of the beam extraction point</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19200"/>
            <a:ext cx="4457859" cy="4572000"/>
          </a:xfrm>
          <a:prstGeom prst="rect">
            <a:avLst/>
          </a:prstGeom>
        </p:spPr>
      </p:pic>
      <p:sp>
        <p:nvSpPr>
          <p:cNvPr id="5" name="TextBox 4"/>
          <p:cNvSpPr txBox="1"/>
          <p:nvPr/>
        </p:nvSpPr>
        <p:spPr>
          <a:xfrm>
            <a:off x="5562600" y="5943600"/>
            <a:ext cx="2941831" cy="369332"/>
          </a:xfrm>
          <a:prstGeom prst="rect">
            <a:avLst/>
          </a:prstGeom>
          <a:noFill/>
        </p:spPr>
        <p:txBody>
          <a:bodyPr wrap="none" rtlCol="0">
            <a:spAutoFit/>
          </a:bodyPr>
          <a:lstStyle/>
          <a:p>
            <a:r>
              <a:rPr lang="en-US" dirty="0" smtClean="0"/>
              <a:t>Longitudinal elevation view</a:t>
            </a:r>
            <a:endParaRPr lang="en-US" dirty="0"/>
          </a:p>
        </p:txBody>
      </p:sp>
    </p:spTree>
    <p:extLst>
      <p:ext uri="{BB962C8B-B14F-4D97-AF65-F5344CB8AC3E}">
        <p14:creationId xmlns:p14="http://schemas.microsoft.com/office/powerpoint/2010/main" val="3450960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Extraction system</a:t>
            </a:r>
            <a:endParaRPr lang="en-US" sz="3400" dirty="0"/>
          </a:p>
        </p:txBody>
      </p:sp>
      <p:sp>
        <p:nvSpPr>
          <p:cNvPr id="9" name="Content Placeholder 8"/>
          <p:cNvSpPr>
            <a:spLocks noGrp="1"/>
          </p:cNvSpPr>
          <p:nvPr>
            <p:ph idx="1"/>
          </p:nvPr>
        </p:nvSpPr>
        <p:spPr>
          <a:xfrm>
            <a:off x="685800" y="4648200"/>
            <a:ext cx="8382000" cy="1783080"/>
          </a:xfrm>
        </p:spPr>
        <p:txBody>
          <a:bodyPr>
            <a:normAutofit/>
          </a:bodyPr>
          <a:lstStyle/>
          <a:p>
            <a:r>
              <a:rPr lang="en-US" sz="1800" dirty="0" smtClean="0"/>
              <a:t>Extraction system is modeled with full details of magnets, star chambers, magnetic fields, and extraction septa foils (850)</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4480"/>
            <a:ext cx="2971800" cy="30446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54480"/>
            <a:ext cx="2971800" cy="3056710"/>
          </a:xfrm>
          <a:prstGeom prst="rect">
            <a:avLst/>
          </a:prstGeom>
        </p:spPr>
      </p:pic>
      <p:grpSp>
        <p:nvGrpSpPr>
          <p:cNvPr id="5" name="Group 4"/>
          <p:cNvGrpSpPr>
            <a:grpSpLocks noChangeAspect="1"/>
          </p:cNvGrpSpPr>
          <p:nvPr/>
        </p:nvGrpSpPr>
        <p:grpSpPr>
          <a:xfrm>
            <a:off x="3200400" y="1554480"/>
            <a:ext cx="2971800" cy="3056710"/>
            <a:chOff x="304800" y="1752600"/>
            <a:chExt cx="4000499" cy="41148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752600"/>
              <a:ext cx="4000499" cy="4114800"/>
            </a:xfrm>
            <a:prstGeom prst="rect">
              <a:avLst/>
            </a:prstGeom>
          </p:spPr>
        </p:pic>
        <p:sp>
          <p:nvSpPr>
            <p:cNvPr id="7" name="Oval 6"/>
            <p:cNvSpPr/>
            <p:nvPr/>
          </p:nvSpPr>
          <p:spPr>
            <a:xfrm>
              <a:off x="1325880" y="3485965"/>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457200" y="2842122"/>
            <a:ext cx="762000" cy="739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30705" y="928300"/>
            <a:ext cx="1411605" cy="646331"/>
          </a:xfrm>
          <a:prstGeom prst="rect">
            <a:avLst/>
          </a:prstGeom>
          <a:noFill/>
        </p:spPr>
        <p:txBody>
          <a:bodyPr wrap="none" rtlCol="0">
            <a:spAutoFit/>
          </a:bodyPr>
          <a:lstStyle/>
          <a:p>
            <a:pPr algn="ctr"/>
            <a:r>
              <a:rPr lang="en-US" dirty="0" smtClean="0"/>
              <a:t>Graphite</a:t>
            </a:r>
          </a:p>
          <a:p>
            <a:pPr algn="ctr"/>
            <a:r>
              <a:rPr lang="en-US" dirty="0" smtClean="0"/>
              <a:t>diffuser foils</a:t>
            </a:r>
            <a:endParaRPr lang="en-US" dirty="0"/>
          </a:p>
        </p:txBody>
      </p:sp>
      <p:sp>
        <p:nvSpPr>
          <p:cNvPr id="11" name="TextBox 10"/>
          <p:cNvSpPr txBox="1"/>
          <p:nvPr/>
        </p:nvSpPr>
        <p:spPr>
          <a:xfrm>
            <a:off x="7939135" y="1066800"/>
            <a:ext cx="877163" cy="369332"/>
          </a:xfrm>
          <a:prstGeom prst="rect">
            <a:avLst/>
          </a:prstGeom>
          <a:noFill/>
        </p:spPr>
        <p:txBody>
          <a:bodyPr wrap="none" rtlCol="0">
            <a:spAutoFit/>
          </a:bodyPr>
          <a:lstStyle/>
          <a:p>
            <a:r>
              <a:rPr lang="en-US" dirty="0" smtClean="0"/>
              <a:t>W foils</a:t>
            </a:r>
            <a:endParaRPr lang="en-US" dirty="0"/>
          </a:p>
        </p:txBody>
      </p:sp>
      <p:cxnSp>
        <p:nvCxnSpPr>
          <p:cNvPr id="13" name="Straight Arrow Connector 12"/>
          <p:cNvCxnSpPr>
            <a:stCxn id="10" idx="2"/>
          </p:cNvCxnSpPr>
          <p:nvPr/>
        </p:nvCxnSpPr>
        <p:spPr>
          <a:xfrm>
            <a:off x="6836508" y="1574631"/>
            <a:ext cx="326292" cy="9399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77716" y="1419736"/>
            <a:ext cx="55174" cy="15355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63758" y="3570060"/>
            <a:ext cx="2252540" cy="523220"/>
          </a:xfrm>
          <a:prstGeom prst="rect">
            <a:avLst/>
          </a:prstGeom>
          <a:noFill/>
        </p:spPr>
        <p:txBody>
          <a:bodyPr wrap="none" rtlCol="0">
            <a:spAutoFit/>
          </a:bodyPr>
          <a:lstStyle/>
          <a:p>
            <a:pPr algn="ctr"/>
            <a:r>
              <a:rPr lang="en-US" sz="1400" dirty="0" smtClean="0"/>
              <a:t>Foils are</a:t>
            </a:r>
          </a:p>
          <a:p>
            <a:pPr algn="ctr"/>
            <a:r>
              <a:rPr lang="en-US" sz="1400" dirty="0" smtClean="0"/>
              <a:t>2 mm x 2 mm every 4 mm</a:t>
            </a:r>
            <a:endParaRPr lang="en-US" sz="1400" dirty="0"/>
          </a:p>
        </p:txBody>
      </p:sp>
    </p:spTree>
    <p:extLst>
      <p:ext uri="{BB962C8B-B14F-4D97-AF65-F5344CB8AC3E}">
        <p14:creationId xmlns:p14="http://schemas.microsoft.com/office/powerpoint/2010/main" val="425898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mbertson beam positions from Jim 11-18-13.jpg"/>
          <p:cNvPicPr>
            <a:picLocks noChangeAspect="1"/>
          </p:cNvPicPr>
          <p:nvPr/>
        </p:nvPicPr>
        <p:blipFill>
          <a:blip r:embed="rId3" cstate="print"/>
          <a:stretch>
            <a:fillRect/>
          </a:stretch>
        </p:blipFill>
        <p:spPr>
          <a:xfrm>
            <a:off x="822960" y="1828800"/>
            <a:ext cx="3966597" cy="3200400"/>
          </a:xfrm>
          <a:prstGeom prst="rect">
            <a:avLst/>
          </a:prstGeom>
        </p:spPr>
      </p:pic>
      <p:pic>
        <p:nvPicPr>
          <p:cNvPr id="6" name="Picture 5" descr="ADAPS11158420131112191617.gif"/>
          <p:cNvPicPr>
            <a:picLocks noChangeAspect="1"/>
          </p:cNvPicPr>
          <p:nvPr/>
        </p:nvPicPr>
        <p:blipFill rotWithShape="1">
          <a:blip r:embed="rId4" cstate="print"/>
          <a:srcRect l="769" t="4616" r="51539" b="1687"/>
          <a:stretch/>
        </p:blipFill>
        <p:spPr>
          <a:xfrm>
            <a:off x="5120640" y="1828800"/>
            <a:ext cx="3100388" cy="3200400"/>
          </a:xfrm>
          <a:prstGeom prst="rect">
            <a:avLst/>
          </a:prstGeom>
        </p:spPr>
      </p:pic>
      <p:sp>
        <p:nvSpPr>
          <p:cNvPr id="7" name="Oval 6"/>
          <p:cNvSpPr/>
          <p:nvPr/>
        </p:nvSpPr>
        <p:spPr>
          <a:xfrm>
            <a:off x="6139847" y="2971800"/>
            <a:ext cx="7239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5800" y="5180989"/>
            <a:ext cx="2749471" cy="923330"/>
          </a:xfrm>
          <a:prstGeom prst="rect">
            <a:avLst/>
          </a:prstGeom>
          <a:noFill/>
          <a:ln>
            <a:solidFill>
              <a:srgbClr val="FF0000"/>
            </a:solidFill>
          </a:ln>
        </p:spPr>
        <p:txBody>
          <a:bodyPr wrap="none" rtlCol="0">
            <a:spAutoFit/>
          </a:bodyPr>
          <a:lstStyle/>
          <a:p>
            <a:pPr algn="ctr"/>
            <a:r>
              <a:rPr lang="en-US" dirty="0" smtClean="0">
                <a:solidFill>
                  <a:srgbClr val="FF0000"/>
                </a:solidFill>
              </a:rPr>
              <a:t>critical extraction system</a:t>
            </a:r>
          </a:p>
          <a:p>
            <a:pPr algn="ctr"/>
            <a:r>
              <a:rPr lang="en-US" dirty="0" smtClean="0">
                <a:solidFill>
                  <a:srgbClr val="FF0000"/>
                </a:solidFill>
              </a:rPr>
              <a:t>region where beam loss</a:t>
            </a:r>
          </a:p>
          <a:p>
            <a:pPr algn="ctr"/>
            <a:r>
              <a:rPr lang="en-US" dirty="0" smtClean="0">
                <a:solidFill>
                  <a:srgbClr val="FF0000"/>
                </a:solidFill>
              </a:rPr>
              <a:t>will occur</a:t>
            </a:r>
            <a:endParaRPr lang="en-US" dirty="0">
              <a:solidFill>
                <a:srgbClr val="FF0000"/>
              </a:solidFill>
            </a:endParaRPr>
          </a:p>
        </p:txBody>
      </p:sp>
      <p:cxnSp>
        <p:nvCxnSpPr>
          <p:cNvPr id="10" name="Straight Arrow Connector 9"/>
          <p:cNvCxnSpPr>
            <a:stCxn id="8" idx="0"/>
            <a:endCxn id="7" idx="3"/>
          </p:cNvCxnSpPr>
          <p:nvPr/>
        </p:nvCxnSpPr>
        <p:spPr>
          <a:xfrm flipV="1">
            <a:off x="5870536" y="3557167"/>
            <a:ext cx="375324" cy="16238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5257800"/>
            <a:ext cx="2236510" cy="646331"/>
          </a:xfrm>
          <a:prstGeom prst="rect">
            <a:avLst/>
          </a:prstGeom>
          <a:noFill/>
        </p:spPr>
        <p:txBody>
          <a:bodyPr wrap="none" rtlCol="0">
            <a:spAutoFit/>
          </a:bodyPr>
          <a:lstStyle/>
          <a:p>
            <a:r>
              <a:rPr lang="en-US" dirty="0" smtClean="0"/>
              <a:t>Cross section of </a:t>
            </a:r>
          </a:p>
          <a:p>
            <a:r>
              <a:rPr lang="en-US" dirty="0" err="1" smtClean="0"/>
              <a:t>Lambertson</a:t>
            </a:r>
            <a:r>
              <a:rPr lang="en-US" dirty="0" smtClean="0"/>
              <a:t> Magnet</a:t>
            </a:r>
            <a:endParaRPr lang="en-US" dirty="0"/>
          </a:p>
        </p:txBody>
      </p:sp>
      <p:sp>
        <p:nvSpPr>
          <p:cNvPr id="14" name="TextBox 13"/>
          <p:cNvSpPr txBox="1"/>
          <p:nvPr/>
        </p:nvSpPr>
        <p:spPr>
          <a:xfrm>
            <a:off x="378423" y="1371600"/>
            <a:ext cx="1745991" cy="523220"/>
          </a:xfrm>
          <a:prstGeom prst="rect">
            <a:avLst/>
          </a:prstGeom>
          <a:noFill/>
        </p:spPr>
        <p:txBody>
          <a:bodyPr wrap="none" rtlCol="0">
            <a:spAutoFit/>
          </a:bodyPr>
          <a:lstStyle/>
          <a:p>
            <a:pPr algn="ctr"/>
            <a:r>
              <a:rPr lang="en-US" sz="1400" dirty="0" smtClean="0">
                <a:solidFill>
                  <a:srgbClr val="FF0000"/>
                </a:solidFill>
              </a:rPr>
              <a:t>field free region</a:t>
            </a:r>
          </a:p>
          <a:p>
            <a:pPr algn="ctr"/>
            <a:r>
              <a:rPr lang="en-US" sz="1400" smtClean="0">
                <a:solidFill>
                  <a:srgbClr val="FF0000"/>
                </a:solidFill>
              </a:rPr>
              <a:t>circulating </a:t>
            </a:r>
            <a:r>
              <a:rPr lang="en-US" sz="1400" dirty="0" smtClean="0">
                <a:solidFill>
                  <a:srgbClr val="FF0000"/>
                </a:solidFill>
              </a:rPr>
              <a:t>aperture</a:t>
            </a:r>
            <a:endParaRPr lang="en-US" sz="1400" dirty="0">
              <a:solidFill>
                <a:srgbClr val="FF0000"/>
              </a:solidFill>
            </a:endParaRPr>
          </a:p>
        </p:txBody>
      </p:sp>
      <p:sp>
        <p:nvSpPr>
          <p:cNvPr id="15" name="TextBox 14"/>
          <p:cNvSpPr txBox="1"/>
          <p:nvPr/>
        </p:nvSpPr>
        <p:spPr>
          <a:xfrm>
            <a:off x="3304666" y="1371600"/>
            <a:ext cx="1837105" cy="523220"/>
          </a:xfrm>
          <a:prstGeom prst="rect">
            <a:avLst/>
          </a:prstGeom>
          <a:noFill/>
        </p:spPr>
        <p:txBody>
          <a:bodyPr wrap="none" rtlCol="0">
            <a:spAutoFit/>
          </a:bodyPr>
          <a:lstStyle/>
          <a:p>
            <a:pPr algn="ctr"/>
            <a:r>
              <a:rPr lang="en-US" sz="1400" dirty="0" smtClean="0">
                <a:solidFill>
                  <a:srgbClr val="FF0000"/>
                </a:solidFill>
              </a:rPr>
              <a:t>vertical bending field</a:t>
            </a:r>
          </a:p>
          <a:p>
            <a:pPr algn="ctr"/>
            <a:r>
              <a:rPr lang="en-US" sz="1400" dirty="0" smtClean="0">
                <a:solidFill>
                  <a:srgbClr val="FF0000"/>
                </a:solidFill>
              </a:rPr>
              <a:t>extraction aperture</a:t>
            </a:r>
            <a:endParaRPr lang="en-US" sz="1400" dirty="0">
              <a:solidFill>
                <a:srgbClr val="FF0000"/>
              </a:solidFill>
            </a:endParaRPr>
          </a:p>
        </p:txBody>
      </p:sp>
      <p:cxnSp>
        <p:nvCxnSpPr>
          <p:cNvPr id="16" name="Straight Arrow Connector 15"/>
          <p:cNvCxnSpPr/>
          <p:nvPr/>
        </p:nvCxnSpPr>
        <p:spPr>
          <a:xfrm>
            <a:off x="1251418" y="1894820"/>
            <a:ext cx="653582" cy="924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60510" y="1894820"/>
            <a:ext cx="510439" cy="6197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57200" y="533400"/>
            <a:ext cx="8229600" cy="990600"/>
          </a:xfrm>
        </p:spPr>
        <p:txBody>
          <a:bodyPr>
            <a:normAutofit/>
          </a:bodyPr>
          <a:lstStyle/>
          <a:p>
            <a:r>
              <a:rPr lang="en-US" sz="3400" dirty="0" smtClean="0"/>
              <a:t>Extraction system</a:t>
            </a:r>
            <a:endParaRPr lang="en-US" sz="3400" dirty="0"/>
          </a:p>
        </p:txBody>
      </p:sp>
    </p:spTree>
    <p:extLst>
      <p:ext uri="{BB962C8B-B14F-4D97-AF65-F5344CB8AC3E}">
        <p14:creationId xmlns:p14="http://schemas.microsoft.com/office/powerpoint/2010/main" val="300735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6616" y="5394960"/>
            <a:ext cx="8229600" cy="1005840"/>
          </a:xfrm>
        </p:spPr>
        <p:txBody>
          <a:bodyPr>
            <a:normAutofit fontScale="92500"/>
          </a:bodyPr>
          <a:lstStyle/>
          <a:p>
            <a:r>
              <a:rPr lang="en-US" sz="1800" dirty="0" smtClean="0"/>
              <a:t>Extraction system tuning was required to optimize apertures and minimize losses</a:t>
            </a:r>
          </a:p>
          <a:p>
            <a:pPr lvl="1"/>
            <a:r>
              <a:rPr lang="en-US" sz="1400" dirty="0" smtClean="0"/>
              <a:t>Diffusion section wires modeled as black holes to eliminate scattering during aperture scans</a:t>
            </a:r>
          </a:p>
          <a:p>
            <a:pPr lvl="1"/>
            <a:r>
              <a:rPr lang="en-US" sz="1400" dirty="0" smtClean="0"/>
              <a:t>Beam loss is determined to be 1.25%</a:t>
            </a:r>
            <a:endParaRPr lang="en-US" sz="1400" dirty="0"/>
          </a:p>
        </p:txBody>
      </p:sp>
      <p:pic>
        <p:nvPicPr>
          <p:cNvPr id="3" name="Picture 2" descr="ADAPS11158420131208090224.gif"/>
          <p:cNvPicPr>
            <a:picLocks noChangeAspect="1"/>
          </p:cNvPicPr>
          <p:nvPr/>
        </p:nvPicPr>
        <p:blipFill rotWithShape="1">
          <a:blip r:embed="rId3" cstate="print"/>
          <a:srcRect l="1790" t="8520" r="62826" b="6275"/>
          <a:stretch/>
        </p:blipFill>
        <p:spPr>
          <a:xfrm>
            <a:off x="685800" y="1280160"/>
            <a:ext cx="3785616" cy="4114800"/>
          </a:xfrm>
          <a:prstGeom prst="rect">
            <a:avLst/>
          </a:prstGeom>
        </p:spPr>
      </p:pic>
      <p:pic>
        <p:nvPicPr>
          <p:cNvPr id="4" name="Picture 3" descr="ADAPS11158420131209121716.gif"/>
          <p:cNvPicPr>
            <a:picLocks noChangeAspect="1"/>
          </p:cNvPicPr>
          <p:nvPr/>
        </p:nvPicPr>
        <p:blipFill rotWithShape="1">
          <a:blip r:embed="rId4" cstate="print"/>
          <a:srcRect l="1280" t="3311" r="57180" b="2367"/>
          <a:stretch/>
        </p:blipFill>
        <p:spPr>
          <a:xfrm>
            <a:off x="5410200" y="1280160"/>
            <a:ext cx="2468880" cy="4114800"/>
          </a:xfrm>
          <a:prstGeom prst="rect">
            <a:avLst/>
          </a:prstGeom>
        </p:spPr>
      </p:pic>
      <p:sp>
        <p:nvSpPr>
          <p:cNvPr id="7" name="Title 1"/>
          <p:cNvSpPr>
            <a:spLocks noGrp="1"/>
          </p:cNvSpPr>
          <p:nvPr>
            <p:ph type="title"/>
          </p:nvPr>
        </p:nvSpPr>
        <p:spPr>
          <a:xfrm>
            <a:off x="457200" y="533400"/>
            <a:ext cx="8229600" cy="990600"/>
          </a:xfrm>
        </p:spPr>
        <p:txBody>
          <a:bodyPr>
            <a:normAutofit/>
          </a:bodyPr>
          <a:lstStyle/>
          <a:p>
            <a:r>
              <a:rPr lang="en-US" sz="3400" dirty="0" smtClean="0"/>
              <a:t>Extraction system</a:t>
            </a:r>
            <a:endParaRPr lang="en-US" sz="3400" dirty="0"/>
          </a:p>
        </p:txBody>
      </p:sp>
      <p:sp>
        <p:nvSpPr>
          <p:cNvPr id="8" name="TextBox 7"/>
          <p:cNvSpPr txBox="1"/>
          <p:nvPr/>
        </p:nvSpPr>
        <p:spPr>
          <a:xfrm>
            <a:off x="2057400" y="4953000"/>
            <a:ext cx="1172116" cy="369332"/>
          </a:xfrm>
          <a:prstGeom prst="rect">
            <a:avLst/>
          </a:prstGeom>
          <a:noFill/>
        </p:spPr>
        <p:txBody>
          <a:bodyPr wrap="none" rtlCol="0">
            <a:spAutoFit/>
          </a:bodyPr>
          <a:lstStyle/>
          <a:p>
            <a:r>
              <a:rPr lang="en-US" dirty="0" smtClean="0"/>
              <a:t>Plan view</a:t>
            </a:r>
            <a:endParaRPr lang="en-US" dirty="0"/>
          </a:p>
        </p:txBody>
      </p:sp>
      <p:sp>
        <p:nvSpPr>
          <p:cNvPr id="9" name="TextBox 8"/>
          <p:cNvSpPr txBox="1"/>
          <p:nvPr/>
        </p:nvSpPr>
        <p:spPr>
          <a:xfrm>
            <a:off x="6010155" y="5025628"/>
            <a:ext cx="1659429" cy="369332"/>
          </a:xfrm>
          <a:prstGeom prst="rect">
            <a:avLst/>
          </a:prstGeom>
          <a:noFill/>
        </p:spPr>
        <p:txBody>
          <a:bodyPr wrap="none" rtlCol="0">
            <a:spAutoFit/>
          </a:bodyPr>
          <a:lstStyle/>
          <a:p>
            <a:r>
              <a:rPr lang="en-US" dirty="0" smtClean="0"/>
              <a:t>Elevation view</a:t>
            </a:r>
            <a:endParaRPr lang="en-US" dirty="0"/>
          </a:p>
        </p:txBody>
      </p:sp>
    </p:spTree>
    <p:extLst>
      <p:ext uri="{BB962C8B-B14F-4D97-AF65-F5344CB8AC3E}">
        <p14:creationId xmlns:p14="http://schemas.microsoft.com/office/powerpoint/2010/main" val="321367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shield system</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509221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0117" y="1789992"/>
            <a:ext cx="2569934" cy="369332"/>
          </a:xfrm>
          <a:prstGeom prst="rect">
            <a:avLst/>
          </a:prstGeom>
          <a:noFill/>
        </p:spPr>
        <p:txBody>
          <a:bodyPr wrap="none" rtlCol="0">
            <a:spAutoFit/>
          </a:bodyPr>
          <a:lstStyle/>
          <a:p>
            <a:r>
              <a:rPr lang="en-US" dirty="0" smtClean="0"/>
              <a:t>81 cm thick steel shield</a:t>
            </a:r>
            <a:endParaRPr lang="en-US" dirty="0"/>
          </a:p>
        </p:txBody>
      </p:sp>
      <p:sp>
        <p:nvSpPr>
          <p:cNvPr id="6" name="TextBox 5"/>
          <p:cNvSpPr txBox="1"/>
          <p:nvPr/>
        </p:nvSpPr>
        <p:spPr>
          <a:xfrm>
            <a:off x="658125" y="4392460"/>
            <a:ext cx="2236510" cy="369332"/>
          </a:xfrm>
          <a:prstGeom prst="rect">
            <a:avLst/>
          </a:prstGeom>
          <a:noFill/>
        </p:spPr>
        <p:txBody>
          <a:bodyPr wrap="none" rtlCol="0">
            <a:spAutoFit/>
          </a:bodyPr>
          <a:lstStyle/>
          <a:p>
            <a:r>
              <a:rPr lang="en-US" dirty="0" err="1" smtClean="0"/>
              <a:t>Lambertson</a:t>
            </a:r>
            <a:r>
              <a:rPr lang="en-US" dirty="0" smtClean="0"/>
              <a:t> magnet</a:t>
            </a:r>
            <a:endParaRPr lang="en-US" dirty="0"/>
          </a:p>
        </p:txBody>
      </p:sp>
      <p:sp>
        <p:nvSpPr>
          <p:cNvPr id="7" name="TextBox 6"/>
          <p:cNvSpPr txBox="1"/>
          <p:nvPr/>
        </p:nvSpPr>
        <p:spPr>
          <a:xfrm>
            <a:off x="440117" y="5006525"/>
            <a:ext cx="2454518" cy="369332"/>
          </a:xfrm>
          <a:prstGeom prst="rect">
            <a:avLst/>
          </a:prstGeom>
          <a:noFill/>
        </p:spPr>
        <p:txBody>
          <a:bodyPr wrap="none" rtlCol="0">
            <a:spAutoFit/>
          </a:bodyPr>
          <a:lstStyle/>
          <a:p>
            <a:r>
              <a:rPr lang="en-US" dirty="0" smtClean="0"/>
              <a:t>10 cm thick steel shelf</a:t>
            </a:r>
            <a:endParaRPr lang="en-US" dirty="0"/>
          </a:p>
        </p:txBody>
      </p:sp>
      <p:sp>
        <p:nvSpPr>
          <p:cNvPr id="8" name="TextBox 7"/>
          <p:cNvSpPr txBox="1"/>
          <p:nvPr/>
        </p:nvSpPr>
        <p:spPr>
          <a:xfrm>
            <a:off x="767130" y="5435924"/>
            <a:ext cx="1915909" cy="369332"/>
          </a:xfrm>
          <a:prstGeom prst="rect">
            <a:avLst/>
          </a:prstGeom>
          <a:noFill/>
        </p:spPr>
        <p:txBody>
          <a:bodyPr wrap="none" rtlCol="0">
            <a:spAutoFit/>
          </a:bodyPr>
          <a:lstStyle/>
          <a:p>
            <a:r>
              <a:rPr lang="en-US" dirty="0" smtClean="0"/>
              <a:t>Support columns</a:t>
            </a:r>
            <a:endParaRPr lang="en-US" dirty="0"/>
          </a:p>
        </p:txBody>
      </p:sp>
      <p:sp>
        <p:nvSpPr>
          <p:cNvPr id="9" name="TextBox 8"/>
          <p:cNvSpPr txBox="1"/>
          <p:nvPr/>
        </p:nvSpPr>
        <p:spPr>
          <a:xfrm>
            <a:off x="1055670" y="2335060"/>
            <a:ext cx="1338828" cy="369332"/>
          </a:xfrm>
          <a:prstGeom prst="rect">
            <a:avLst/>
          </a:prstGeom>
          <a:noFill/>
        </p:spPr>
        <p:txBody>
          <a:bodyPr wrap="none" rtlCol="0">
            <a:spAutoFit/>
          </a:bodyPr>
          <a:lstStyle/>
          <a:p>
            <a:r>
              <a:rPr lang="en-US" dirty="0" err="1" smtClean="0"/>
              <a:t>quadrupole</a:t>
            </a:r>
            <a:endParaRPr lang="en-US" dirty="0"/>
          </a:p>
        </p:txBody>
      </p:sp>
      <p:sp>
        <p:nvSpPr>
          <p:cNvPr id="10" name="TextBox 9"/>
          <p:cNvSpPr txBox="1"/>
          <p:nvPr/>
        </p:nvSpPr>
        <p:spPr>
          <a:xfrm>
            <a:off x="1126202" y="3330125"/>
            <a:ext cx="1197764" cy="369332"/>
          </a:xfrm>
          <a:prstGeom prst="rect">
            <a:avLst/>
          </a:prstGeom>
          <a:noFill/>
        </p:spPr>
        <p:txBody>
          <a:bodyPr wrap="none" rtlCol="0">
            <a:spAutoFit/>
          </a:bodyPr>
          <a:lstStyle/>
          <a:p>
            <a:r>
              <a:rPr lang="en-US" dirty="0" smtClean="0"/>
              <a:t>C-magnet</a:t>
            </a:r>
            <a:endParaRPr lang="en-US" dirty="0"/>
          </a:p>
        </p:txBody>
      </p:sp>
      <p:cxnSp>
        <p:nvCxnSpPr>
          <p:cNvPr id="12" name="Straight Arrow Connector 11"/>
          <p:cNvCxnSpPr>
            <a:stCxn id="4" idx="3"/>
          </p:cNvCxnSpPr>
          <p:nvPr/>
        </p:nvCxnSpPr>
        <p:spPr>
          <a:xfrm>
            <a:off x="3010051" y="1974658"/>
            <a:ext cx="2019149" cy="9209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98072" y="2519726"/>
            <a:ext cx="1869128" cy="99506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p:cNvCxnSpPr>
          <p:nvPr/>
        </p:nvCxnSpPr>
        <p:spPr>
          <a:xfrm>
            <a:off x="2323966" y="3514791"/>
            <a:ext cx="1503362" cy="18466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flipV="1">
            <a:off x="2894635" y="4038600"/>
            <a:ext cx="2515565" cy="53852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a:xfrm flipV="1">
            <a:off x="2894635" y="3886200"/>
            <a:ext cx="3277565" cy="130499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p:cNvCxnSpPr>
          <p:nvPr/>
        </p:nvCxnSpPr>
        <p:spPr>
          <a:xfrm flipV="1">
            <a:off x="2683039" y="4533192"/>
            <a:ext cx="2727161" cy="108739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p:cNvCxnSpPr>
          <p:nvPr/>
        </p:nvCxnSpPr>
        <p:spPr>
          <a:xfrm flipV="1">
            <a:off x="2683039" y="4761792"/>
            <a:ext cx="4403561" cy="85879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60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shield system</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354336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3"/>
          </p:cNvCxnSpPr>
          <p:nvPr/>
        </p:nvCxnSpPr>
        <p:spPr>
          <a:xfrm>
            <a:off x="3886200" y="3376291"/>
            <a:ext cx="9906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 y="2499128"/>
            <a:ext cx="3657600" cy="1754326"/>
          </a:xfrm>
          <a:prstGeom prst="rect">
            <a:avLst/>
          </a:prstGeom>
          <a:noFill/>
        </p:spPr>
        <p:txBody>
          <a:bodyPr wrap="square" rtlCol="0">
            <a:spAutoFit/>
          </a:bodyPr>
          <a:lstStyle/>
          <a:p>
            <a:pPr algn="ctr"/>
            <a:r>
              <a:rPr lang="en-US" dirty="0" smtClean="0"/>
              <a:t>Aisle way shield is required to limit worker exposure during maintenance activities</a:t>
            </a:r>
          </a:p>
          <a:p>
            <a:pPr algn="ctr"/>
            <a:endParaRPr lang="en-US" dirty="0"/>
          </a:p>
          <a:p>
            <a:pPr algn="ctr"/>
            <a:r>
              <a:rPr lang="en-US" dirty="0" smtClean="0"/>
              <a:t>45 cm concrete</a:t>
            </a:r>
          </a:p>
          <a:p>
            <a:pPr algn="ctr"/>
            <a:r>
              <a:rPr lang="en-US" dirty="0" smtClean="0"/>
              <a:t>10 cm marble (not shown)</a:t>
            </a:r>
            <a:endParaRPr lang="en-US" dirty="0"/>
          </a:p>
        </p:txBody>
      </p:sp>
    </p:spTree>
    <p:extLst>
      <p:ext uri="{BB962C8B-B14F-4D97-AF65-F5344CB8AC3E}">
        <p14:creationId xmlns:p14="http://schemas.microsoft.com/office/powerpoint/2010/main" val="343902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Stage </a:t>
            </a:r>
            <a:r>
              <a:rPr lang="en-US" dirty="0"/>
              <a:t>1</a:t>
            </a:r>
            <a:r>
              <a:rPr lang="en-US" dirty="0" smtClean="0"/>
              <a:t> – generate a particle source file at an intermediate surface, source term for Stage 2 run </a:t>
            </a:r>
          </a:p>
          <a:p>
            <a:r>
              <a:rPr lang="en-US" dirty="0" smtClean="0"/>
              <a:t>Stage 2 – generate a particle source file at surface of service building floor for </a:t>
            </a:r>
            <a:r>
              <a:rPr lang="en-US" sz="2000" dirty="0" smtClean="0"/>
              <a:t>SKYSHINE</a:t>
            </a:r>
            <a:r>
              <a:rPr lang="en-US" dirty="0" smtClean="0"/>
              <a:t> and </a:t>
            </a:r>
            <a:r>
              <a:rPr lang="en-US" sz="2000" dirty="0" smtClean="0"/>
              <a:t>DIRECT</a:t>
            </a:r>
            <a:r>
              <a:rPr lang="en-US" dirty="0" smtClean="0"/>
              <a:t> calculations</a:t>
            </a:r>
          </a:p>
          <a:p>
            <a:r>
              <a:rPr lang="en-US" sz="2000" dirty="0"/>
              <a:t>SKYSHINE</a:t>
            </a:r>
            <a:r>
              <a:rPr lang="en-US" dirty="0"/>
              <a:t> </a:t>
            </a:r>
            <a:r>
              <a:rPr lang="en-US" dirty="0" smtClean="0"/>
              <a:t>calculation</a:t>
            </a:r>
          </a:p>
          <a:p>
            <a:pPr lvl="1"/>
            <a:r>
              <a:rPr lang="en-US" dirty="0" smtClean="0"/>
              <a:t>Effective dose </a:t>
            </a:r>
            <a:r>
              <a:rPr lang="en-US" dirty="0" smtClean="0"/>
              <a:t>rate at ground level</a:t>
            </a:r>
            <a:br>
              <a:rPr lang="en-US" dirty="0" smtClean="0"/>
            </a:br>
            <a:r>
              <a:rPr lang="en-US" dirty="0" smtClean="0"/>
              <a:t> </a:t>
            </a:r>
            <a:r>
              <a:rPr lang="en-US" dirty="0" smtClean="0"/>
              <a:t>vs. </a:t>
            </a:r>
            <a:r>
              <a:rPr lang="en-US" dirty="0" smtClean="0"/>
              <a:t>distance from AP30 service building</a:t>
            </a:r>
            <a:endParaRPr lang="en-US" dirty="0" smtClean="0"/>
          </a:p>
          <a:p>
            <a:r>
              <a:rPr lang="en-US" sz="2000" dirty="0"/>
              <a:t>DIRECT</a:t>
            </a:r>
            <a:r>
              <a:rPr lang="en-US" dirty="0"/>
              <a:t> </a:t>
            </a:r>
            <a:r>
              <a:rPr lang="en-US" dirty="0" smtClean="0"/>
              <a:t>calculation</a:t>
            </a:r>
          </a:p>
          <a:p>
            <a:pPr lvl="1"/>
            <a:r>
              <a:rPr lang="en-US" dirty="0" smtClean="0"/>
              <a:t>Effective dose rate at Wilson Hall</a:t>
            </a:r>
            <a:br>
              <a:rPr lang="en-US" dirty="0" smtClean="0"/>
            </a:br>
            <a:r>
              <a:rPr lang="en-US" dirty="0" smtClean="0"/>
              <a:t>by floor </a:t>
            </a:r>
            <a:r>
              <a:rPr lang="en-US" dirty="0" smtClean="0"/>
              <a:t>elevation	</a:t>
            </a:r>
          </a:p>
          <a:p>
            <a:pPr lvl="2"/>
            <a:r>
              <a:rPr lang="en-US" dirty="0" smtClean="0"/>
              <a:t>Includes direct and </a:t>
            </a:r>
            <a:r>
              <a:rPr lang="en-US" dirty="0" err="1" smtClean="0"/>
              <a:t>skyshine</a:t>
            </a:r>
            <a:r>
              <a:rPr lang="en-US" dirty="0" smtClean="0"/>
              <a:t> contributions</a:t>
            </a:r>
            <a:endParaRPr lang="en-US" dirty="0"/>
          </a:p>
        </p:txBody>
      </p:sp>
      <p:grpSp>
        <p:nvGrpSpPr>
          <p:cNvPr id="12" name="Group 11"/>
          <p:cNvGrpSpPr/>
          <p:nvPr/>
        </p:nvGrpSpPr>
        <p:grpSpPr>
          <a:xfrm>
            <a:off x="5562606" y="3170823"/>
            <a:ext cx="3429002" cy="3200400"/>
            <a:chOff x="5219698" y="2880804"/>
            <a:chExt cx="3429002" cy="3200400"/>
          </a:xfrm>
        </p:grpSpPr>
        <p:pic>
          <p:nvPicPr>
            <p:cNvPr id="4" name="Picture Placeholder 6" descr="ADAPS11158420131201060619.gif"/>
            <p:cNvPicPr>
              <a:picLocks noChangeAspect="1"/>
            </p:cNvPicPr>
            <p:nvPr/>
          </p:nvPicPr>
          <p:blipFill>
            <a:blip r:embed="rId3" cstate="print"/>
            <a:srcRect l="585" t="8048" r="56711" b="5748"/>
            <a:stretch>
              <a:fillRect/>
            </a:stretch>
          </p:blipFill>
          <p:spPr>
            <a:xfrm>
              <a:off x="5334000" y="2880804"/>
              <a:ext cx="3117503" cy="3200400"/>
            </a:xfrm>
            <a:prstGeom prst="rect">
              <a:avLst/>
            </a:prstGeom>
          </p:spPr>
        </p:pic>
        <p:cxnSp>
          <p:nvCxnSpPr>
            <p:cNvPr id="5" name="Straight Connector 4"/>
            <p:cNvCxnSpPr/>
            <p:nvPr/>
          </p:nvCxnSpPr>
          <p:spPr>
            <a:xfrm>
              <a:off x="5219700" y="4727448"/>
              <a:ext cx="342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19700" y="4297680"/>
              <a:ext cx="342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19699" y="4481003"/>
              <a:ext cx="801823" cy="307777"/>
            </a:xfrm>
            <a:prstGeom prst="rect">
              <a:avLst/>
            </a:prstGeom>
            <a:noFill/>
          </p:spPr>
          <p:txBody>
            <a:bodyPr wrap="none" rtlCol="0">
              <a:spAutoFit/>
            </a:bodyPr>
            <a:lstStyle/>
            <a:p>
              <a:r>
                <a:rPr lang="en-US" sz="1400" dirty="0" smtClean="0">
                  <a:solidFill>
                    <a:srgbClr val="FF0000"/>
                  </a:solidFill>
                </a:rPr>
                <a:t>Stage 1</a:t>
              </a:r>
              <a:endParaRPr lang="en-US" sz="1400" dirty="0">
                <a:solidFill>
                  <a:srgbClr val="FF0000"/>
                </a:solidFill>
              </a:endParaRPr>
            </a:p>
          </p:txBody>
        </p:sp>
        <p:sp>
          <p:nvSpPr>
            <p:cNvPr id="11" name="TextBox 10"/>
            <p:cNvSpPr txBox="1"/>
            <p:nvPr/>
          </p:nvSpPr>
          <p:spPr>
            <a:xfrm>
              <a:off x="5219698" y="4038600"/>
              <a:ext cx="801823" cy="307777"/>
            </a:xfrm>
            <a:prstGeom prst="rect">
              <a:avLst/>
            </a:prstGeom>
            <a:noFill/>
          </p:spPr>
          <p:txBody>
            <a:bodyPr wrap="none" rtlCol="0">
              <a:spAutoFit/>
            </a:bodyPr>
            <a:lstStyle/>
            <a:p>
              <a:r>
                <a:rPr lang="en-US" sz="1400" dirty="0" smtClean="0">
                  <a:solidFill>
                    <a:srgbClr val="FF0000"/>
                  </a:solidFill>
                </a:rPr>
                <a:t>Stage 2</a:t>
              </a:r>
              <a:endParaRPr lang="en-US" sz="1400" dirty="0">
                <a:solidFill>
                  <a:srgbClr val="FF0000"/>
                </a:solidFill>
              </a:endParaRPr>
            </a:p>
          </p:txBody>
        </p:sp>
      </p:grpSp>
      <p:sp>
        <p:nvSpPr>
          <p:cNvPr id="2" name="Title 1"/>
          <p:cNvSpPr>
            <a:spLocks noGrp="1"/>
          </p:cNvSpPr>
          <p:nvPr>
            <p:ph type="title"/>
          </p:nvPr>
        </p:nvSpPr>
        <p:spPr/>
        <p:txBody>
          <a:bodyPr/>
          <a:lstStyle/>
          <a:p>
            <a:r>
              <a:rPr lang="en-US" dirty="0" smtClean="0"/>
              <a:t>MARS simulations</a:t>
            </a:r>
            <a:endParaRPr lang="en-US" dirty="0"/>
          </a:p>
        </p:txBody>
      </p:sp>
    </p:spTree>
    <p:extLst>
      <p:ext uri="{BB962C8B-B14F-4D97-AF65-F5344CB8AC3E}">
        <p14:creationId xmlns:p14="http://schemas.microsoft.com/office/powerpoint/2010/main" val="315871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4477</TotalTime>
  <Words>3225</Words>
  <Application>Microsoft Office PowerPoint</Application>
  <PresentationFormat>On-screen Show (4:3)</PresentationFormat>
  <Paragraphs>250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Radiation Skyshine calculation</vt:lpstr>
      <vt:lpstr>outline</vt:lpstr>
      <vt:lpstr>Facility overview</vt:lpstr>
      <vt:lpstr>Extraction system</vt:lpstr>
      <vt:lpstr>Extraction system</vt:lpstr>
      <vt:lpstr>Extraction system</vt:lpstr>
      <vt:lpstr>Supplemental shield system</vt:lpstr>
      <vt:lpstr>Supplemental shield system</vt:lpstr>
      <vt:lpstr>MARS simulations</vt:lpstr>
      <vt:lpstr>Stage 1 &amp; 2 total flux results – mars.hbook histograms</vt:lpstr>
      <vt:lpstr>SKYSHINE model</vt:lpstr>
      <vt:lpstr>SKYSHINE model</vt:lpstr>
      <vt:lpstr>SKYSHINE model – air density correction technique</vt:lpstr>
      <vt:lpstr>SKYSHINE result</vt:lpstr>
      <vt:lpstr>X/Z plane, total effective dose rate mrem/hr</vt:lpstr>
      <vt:lpstr>Effective dose rate (mrem/hr) – 8 kW normal losses vs. altitude</vt:lpstr>
      <vt:lpstr>8 kW beam operation with 1.25% extraction losses</vt:lpstr>
      <vt:lpstr>DIRECT model</vt:lpstr>
      <vt:lpstr>DIRECT and SKYSHINE annual effective dose rate</vt:lpstr>
      <vt:lpstr>Conclusions</vt:lpstr>
      <vt:lpstr>Extra slides</vt:lpstr>
      <vt:lpstr>PowerPoint Presentation</vt:lpstr>
      <vt:lpstr>Normal 8 kW beam operation – Skyshine only Total effective dose rate (mrem/hr) vs distance in tissue detector</vt:lpstr>
      <vt:lpstr>DIRECT model angle of interest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F. Leveling x4041 03438N</dc:creator>
  <cp:lastModifiedBy>Anthony F. Leveling x4041 03438N</cp:lastModifiedBy>
  <cp:revision>104</cp:revision>
  <dcterms:created xsi:type="dcterms:W3CDTF">2014-04-22T12:53:49Z</dcterms:created>
  <dcterms:modified xsi:type="dcterms:W3CDTF">2014-04-25T16:22:47Z</dcterms:modified>
</cp:coreProperties>
</file>