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8" r:id="rId4"/>
    <p:sldId id="274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7" r:id="rId15"/>
    <p:sldId id="276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D1F24"/>
    <a:srgbClr val="DA592A"/>
    <a:srgbClr val="808080"/>
    <a:srgbClr val="154D81"/>
    <a:srgbClr val="DF652C"/>
    <a:srgbClr val="E0692D"/>
    <a:srgbClr val="DF6424"/>
    <a:srgbClr val="D35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1" d="100"/>
          <a:sy n="91" d="100"/>
        </p:scale>
        <p:origin x="-9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charset="0"/>
              </a:defRPr>
            </a:lvl1pPr>
          </a:lstStyle>
          <a:p>
            <a:fld id="{EA4E6DA4-2A2C-415C-B5CC-E26F54B22576}" type="datetimeFigureOut">
              <a:rPr lang="en-US"/>
              <a:pPr/>
              <a:t>4/28/2014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charset="0"/>
              </a:defRPr>
            </a:lvl1pPr>
          </a:lstStyle>
          <a:p>
            <a:fld id="{D39AA422-6BA0-46A2-8EF3-4799963372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501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charset="0"/>
              </a:defRPr>
            </a:lvl1pPr>
          </a:lstStyle>
          <a:p>
            <a:fld id="{6A59F121-99E1-460A-8E4F-C175D867C9D9}" type="datetimeFigureOut">
              <a:rPr lang="en-US"/>
              <a:pPr/>
              <a:t>4/28/2014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charset="0"/>
              </a:defRPr>
            </a:lvl1pPr>
          </a:lstStyle>
          <a:p>
            <a:fld id="{3CFCCE09-E2AF-4681-914D-C78C65F2AC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148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3716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444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4/28/2014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S.D. Reitzner| SATIF-12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4FFE4-AC9B-4071-B6CB-02A3AE7B5A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6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4/28/2014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S.D. Reitzner| SATIF-12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B7FC4426-1A84-4E74-BB4D-2405939E4E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9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4/28/2014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S.D. Reitzner| SATIF-12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FB510956-16C4-4011-B605-E0120558EB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1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4/28/2014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S.D. Reitzner| SATIF-12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20395-4213-482D-97BB-1199DD03B5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7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4/28/2014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S.D. Reitzner| SATIF-12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E817A-791A-4C26-833B-26F72C979F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5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4/28/2014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S.D. Reitzner| SATIF-12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73F07677-9913-4B53-80CA-F30AD503EC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5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4/28/2014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S.D. Reitzner| SATIF-12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F43858DF-94AF-4390-9BC3-27E67F4A52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63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4/28/2014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S.D. Reitzner| SATIF-12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04C42B99-1277-4354-8E1D-6DBD4E2E25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9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ontentSlide_HeaderFooter_012014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r>
              <a:rPr lang="en-US" smtClean="0"/>
              <a:t>4/28/2014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S.D. Reitzner| SATIF-12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fld id="{9A01ED94-A6B6-4D81-B135-EBA0FFBFEBD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1" r:id="rId3"/>
    <p:sldLayoutId id="2147484042" r:id="rId4"/>
    <p:sldLayoutId id="2147484043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r>
              <a:rPr lang="en-US" smtClean="0"/>
              <a:t>4/28/2014</a:t>
            </a:r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S.D. Reitzner| SATIF-12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fld id="{4325EA93-7C7F-468E-A7CF-94EFA4515F4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173" name="Picture 1" descr="ContentSlide_Footer_012014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7" r:id="rId2"/>
    <p:sldLayoutId id="2147484048" r:id="rId3"/>
    <p:sldLayoutId id="2147484049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084162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Comparison of Radionuclide Activity in the NuMI Decay Pipe to Results from the MARS Monte Carlo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S. Diane Reitzner</a:t>
            </a: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Satif-12</a:t>
            </a: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28-04-2014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4/28/2014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S.D. Reitzner| SATIF-12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F07677-9913-4B53-80CA-F30AD503EC5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063" y="155881"/>
            <a:ext cx="5968512" cy="612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94224" y="323017"/>
            <a:ext cx="1780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NuMI Target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Hall in MARS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80606" y="3306063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Horn 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45477" y="3410235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Horn 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97173" y="1584403"/>
            <a:ext cx="726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Baffle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088470" y="1976310"/>
            <a:ext cx="46299" cy="844952"/>
          </a:xfrm>
          <a:prstGeom prst="straightConnector1">
            <a:avLst/>
          </a:prstGeom>
          <a:noFill/>
          <a:ln w="19050" cap="flat" cmpd="sng" algn="ctr">
            <a:solidFill>
              <a:srgbClr val="292934"/>
            </a:solidFill>
            <a:prstDash val="soli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770189" y="1631295"/>
            <a:ext cx="76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Target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354688" y="1924520"/>
            <a:ext cx="591050" cy="919891"/>
          </a:xfrm>
          <a:prstGeom prst="straightConnector1">
            <a:avLst/>
          </a:prstGeom>
          <a:noFill/>
          <a:ln w="19050" cap="flat" cmpd="sng" algn="ctr">
            <a:solidFill>
              <a:srgbClr val="292934"/>
            </a:solidFill>
            <a:prstDash val="soli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7399654" y="2065049"/>
            <a:ext cx="1263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Decay Pipe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Entrance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901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Core samples extracted at large radius.</a:t>
            </a:r>
          </a:p>
          <a:p>
            <a:pPr lvl="1"/>
            <a:r>
              <a:rPr lang="en-US" dirty="0"/>
              <a:t>1.5 m &lt; R &lt; 3.7 m</a:t>
            </a:r>
          </a:p>
          <a:p>
            <a:pPr lvl="1"/>
            <a:r>
              <a:rPr lang="en-US" dirty="0"/>
              <a:t>Inner radius of decay pipe shield: 1.0 m</a:t>
            </a:r>
          </a:p>
          <a:p>
            <a:pPr lvl="1"/>
            <a:r>
              <a:rPr lang="en-US" dirty="0"/>
              <a:t>Thick shielding problem.</a:t>
            </a:r>
          </a:p>
          <a:p>
            <a:pPr lvl="1"/>
            <a:r>
              <a:rPr lang="en-US" dirty="0"/>
              <a:t>Decay pipe shield has large volume.</a:t>
            </a:r>
          </a:p>
          <a:p>
            <a:r>
              <a:rPr lang="en-US" dirty="0"/>
              <a:t>Use star densities with fine bins to extract spatial distributions.</a:t>
            </a:r>
          </a:p>
          <a:p>
            <a:r>
              <a:rPr lang="en-US" dirty="0"/>
              <a:t>Use coarse radial bins for nuclide production.</a:t>
            </a:r>
          </a:p>
          <a:p>
            <a:pPr lvl="1"/>
            <a:r>
              <a:rPr lang="en-US" dirty="0"/>
              <a:t>Run MARS in MCNP mode</a:t>
            </a:r>
          </a:p>
          <a:p>
            <a:pPr lvl="2"/>
            <a:r>
              <a:rPr lang="en-US" dirty="0" err="1"/>
              <a:t>E</a:t>
            </a:r>
            <a:r>
              <a:rPr lang="en-US" baseline="-25000" dirty="0" err="1"/>
              <a:t>n,th</a:t>
            </a:r>
            <a:r>
              <a:rPr lang="en-US" dirty="0"/>
              <a:t> = 1 </a:t>
            </a:r>
            <a:r>
              <a:rPr lang="en-US" dirty="0" err="1"/>
              <a:t>meV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S.D. Reitzner| SATIF-12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FFE4-AC9B-4071-B6CB-02A3AE7B5A5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8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Density per Proton in the Decay Pipe Shield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756" y="1155700"/>
            <a:ext cx="6172200" cy="47625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S.D. Reitzner| SATIF-12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FFE4-AC9B-4071-B6CB-02A3AE7B5A5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1136467" y="3423119"/>
            <a:ext cx="934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Radius (m)</a:t>
            </a:r>
            <a:endParaRPr lang="en-US" sz="12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80138" y="1270660"/>
            <a:ext cx="1833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stars/cm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/s per proton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4110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Distribution Comparison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81" y="1042988"/>
            <a:ext cx="6465550" cy="4987925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S.D. Reitzner| SATIF-12</a:t>
            </a:r>
            <a:endParaRPr lang="en-US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C4426-1A84-4E74-BB4D-2405939E4E6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01710" y="2364828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 = 2.1m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4355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</a:t>
            </a:r>
            <a:r>
              <a:rPr lang="en-US" dirty="0"/>
              <a:t>Distribution Comparison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81" y="1042988"/>
            <a:ext cx="6465550" cy="4987925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S.D. Reitzner| SATIF-12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0395-4213-482D-97BB-1199DD03B5B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96662" y="5032232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Z=93 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21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Distribution Fits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MARS Fit: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Identify first term with rapid drop-off at small radius</a:t>
                </a:r>
                <a:endParaRPr lang="en-US" i="1" dirty="0"/>
              </a:p>
              <a:p>
                <a:pPr lvl="1"/>
                <a:r>
                  <a:rPr lang="en-US" dirty="0"/>
                  <a:t>Identify second term with attenuation at large radius</a:t>
                </a:r>
              </a:p>
              <a:p>
                <a:pPr lvl="1"/>
                <a:r>
                  <a:rPr lang="en-US" i="1" dirty="0"/>
                  <a:t>b</a:t>
                </a:r>
                <a:r>
                  <a:rPr lang="en-US" i="1" baseline="-25000" dirty="0"/>
                  <a:t>1</a:t>
                </a:r>
                <a:r>
                  <a:rPr lang="en-US" dirty="0"/>
                  <a:t> = 0.077±0.002, </a:t>
                </a:r>
                <a:r>
                  <a:rPr lang="en-US" i="1" dirty="0"/>
                  <a:t>b</a:t>
                </a:r>
                <a:r>
                  <a:rPr lang="en-US" i="1" baseline="-25000" dirty="0"/>
                  <a:t>2</a:t>
                </a:r>
                <a:r>
                  <a:rPr lang="en-US" dirty="0"/>
                  <a:t> = 0.024±0.001</a:t>
                </a:r>
              </a:p>
              <a:p>
                <a:r>
                  <a:rPr lang="en-US" dirty="0"/>
                  <a:t>Data Fit:</a:t>
                </a:r>
              </a:p>
              <a:p>
                <a:pPr lvl="1"/>
                <a:r>
                  <a:rPr lang="en-US" dirty="0"/>
                  <a:t>Core samples not deep enough to fit the first term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i="1" dirty="0"/>
                  <a:t>b</a:t>
                </a:r>
                <a:r>
                  <a:rPr lang="en-US" i="1" baseline="-25000" dirty="0"/>
                  <a:t>2</a:t>
                </a:r>
                <a:r>
                  <a:rPr lang="en-US" dirty="0"/>
                  <a:t> = 0.0229±0.0011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039" t="-1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S.D. Reitzner| SATIF-12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FFE4-AC9B-4071-B6CB-02A3AE7B5A5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Nuclide </a:t>
            </a:r>
            <a:r>
              <a:rPr lang="en-US" dirty="0" smtClean="0"/>
              <a:t>Production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4331525" cy="4987867"/>
          </a:xfrm>
        </p:spPr>
        <p:txBody>
          <a:bodyPr/>
          <a:lstStyle/>
          <a:p>
            <a:r>
              <a:rPr lang="en-US" dirty="0"/>
              <a:t>Extract nuclide production per proton for R&gt;1.7m</a:t>
            </a:r>
          </a:p>
          <a:p>
            <a:r>
              <a:rPr lang="en-US" dirty="0"/>
              <a:t>Use DETRA to calculate activity </a:t>
            </a:r>
            <a:r>
              <a:rPr lang="en-US" i="1" dirty="0" err="1"/>
              <a:t>A</a:t>
            </a:r>
            <a:r>
              <a:rPr lang="en-US" i="1" baseline="-25000" dirty="0" err="1"/>
              <a:t>tot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Intensity based on NuMI POT data  </a:t>
            </a:r>
          </a:p>
          <a:p>
            <a:pPr lvl="1"/>
            <a:r>
              <a:rPr lang="en-US" dirty="0"/>
              <a:t>Integrate over 375 days (300 day beam on, 75 day s beam off) to compare to 2006 results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S.D. Reitzner| SATIF-12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FFE4-AC9B-4071-B6CB-02A3AE7B5A5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203" y="1267917"/>
            <a:ext cx="4038600" cy="31156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77981" y="4537425"/>
            <a:ext cx="3201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Intensity profile input to DETRA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1272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Nuclide Activity Comparison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7345532"/>
              </p:ext>
            </p:extLst>
          </p:nvPr>
        </p:nvGraphicFramePr>
        <p:xfrm>
          <a:off x="228600" y="1042988"/>
          <a:ext cx="8672515" cy="2397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34503"/>
                <a:gridCol w="1734503"/>
                <a:gridCol w="1734503"/>
                <a:gridCol w="1734503"/>
                <a:gridCol w="173450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Nuclide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MARS </a:t>
                      </a:r>
                    </a:p>
                    <a:p>
                      <a:pPr algn="l"/>
                      <a:r>
                        <a:rPr lang="en-US" dirty="0" smtClean="0"/>
                        <a:t>Activity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pCi</a:t>
                      </a:r>
                      <a:r>
                        <a:rPr lang="en-US" baseline="0" dirty="0" smtClean="0"/>
                        <a:t>/g)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Activity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pCi</a:t>
                      </a:r>
                      <a:r>
                        <a:rPr lang="en-US" baseline="0" dirty="0" smtClean="0"/>
                        <a:t>/g)</a:t>
                      </a:r>
                      <a:endParaRPr lang="en-US" dirty="0" smtClean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MARS</a:t>
                      </a:r>
                    </a:p>
                    <a:p>
                      <a:r>
                        <a:rPr lang="en-US" dirty="0" smtClean="0"/>
                        <a:t>Ratio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30000" dirty="0" smtClean="0"/>
                        <a:t>7</a:t>
                      </a:r>
                      <a:r>
                        <a:rPr lang="en-US" baseline="0" dirty="0" smtClean="0"/>
                        <a:t>Be/X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Ratio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30000" dirty="0" smtClean="0"/>
                        <a:t>7</a:t>
                      </a:r>
                      <a:r>
                        <a:rPr lang="en-US" baseline="0" dirty="0" smtClean="0"/>
                        <a:t>Be/X</a:t>
                      </a:r>
                      <a:endParaRPr lang="en-US" dirty="0" smtClean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7</a:t>
                      </a:r>
                      <a:r>
                        <a:rPr lang="en-US" dirty="0" smtClean="0"/>
                        <a:t>Be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454±91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346±52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22</a:t>
                      </a:r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111±22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78.7±11.9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4.1±0.7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4.4±0.9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54</a:t>
                      </a:r>
                      <a:r>
                        <a:rPr lang="en-US" dirty="0" smtClean="0"/>
                        <a:t>Mn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25.1±5.0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19.7±3.0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18.1±3.4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17.6±3.7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229±46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57.9±0.9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2.0±0.4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6.0±0.9</a:t>
                      </a:r>
                      <a:endParaRPr lang="en-US" dirty="0"/>
                    </a:p>
                  </a:txBody>
                  <a:tcPr marL="91441" marR="91441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S.D. Reitzner| SATIF-12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FFE4-AC9B-4071-B6CB-02A3AE7B5A5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6275" y="3576730"/>
            <a:ext cx="789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activity at R=2.1 m and Z=93m (from Horn 1) in the NuMI decay pipe for 300 days of beam on followed by 75 days beam off.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Content Placeholder 9"/>
          <p:cNvSpPr txBox="1">
            <a:spLocks/>
          </p:cNvSpPr>
          <p:nvPr/>
        </p:nvSpPr>
        <p:spPr>
          <a:xfrm>
            <a:off x="808123" y="4368420"/>
            <a:ext cx="7606145" cy="1779794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Activities for </a:t>
            </a:r>
            <a:r>
              <a:rPr lang="en-US" baseline="30000" dirty="0" smtClean="0"/>
              <a:t>7</a:t>
            </a:r>
            <a:r>
              <a:rPr lang="en-US" dirty="0" smtClean="0"/>
              <a:t>Be, </a:t>
            </a:r>
            <a:r>
              <a:rPr lang="en-US" baseline="30000" dirty="0"/>
              <a:t>22</a:t>
            </a:r>
            <a:r>
              <a:rPr lang="en-US" dirty="0"/>
              <a:t>Na</a:t>
            </a:r>
            <a:r>
              <a:rPr lang="en-US" dirty="0" smtClean="0"/>
              <a:t>, and </a:t>
            </a:r>
            <a:r>
              <a:rPr lang="en-US" baseline="30000" dirty="0" smtClean="0"/>
              <a:t>54</a:t>
            </a:r>
            <a:r>
              <a:rPr lang="en-US" dirty="0" smtClean="0"/>
              <a:t>Mn agree with the activity seen in the core samples.</a:t>
            </a:r>
          </a:p>
          <a:p>
            <a:r>
              <a:rPr lang="en-US" dirty="0" smtClean="0"/>
              <a:t>Ratio of </a:t>
            </a:r>
            <a:r>
              <a:rPr lang="en-US" baseline="30000" dirty="0" smtClean="0"/>
              <a:t>7</a:t>
            </a:r>
            <a:r>
              <a:rPr lang="en-US" dirty="0" smtClean="0"/>
              <a:t>Be/</a:t>
            </a:r>
            <a:r>
              <a:rPr lang="en-US" baseline="30000" dirty="0" smtClean="0"/>
              <a:t>22</a:t>
            </a:r>
            <a:r>
              <a:rPr lang="en-US" dirty="0" smtClean="0"/>
              <a:t>Na, </a:t>
            </a:r>
            <a:r>
              <a:rPr lang="en-US" baseline="30000" dirty="0" smtClean="0"/>
              <a:t>7</a:t>
            </a:r>
            <a:r>
              <a:rPr lang="en-US" dirty="0" smtClean="0"/>
              <a:t>Be/</a:t>
            </a:r>
            <a:r>
              <a:rPr lang="en-US" baseline="30000" dirty="0" smtClean="0"/>
              <a:t>54</a:t>
            </a:r>
            <a:r>
              <a:rPr lang="en-US" dirty="0" smtClean="0"/>
              <a:t>Mn agree very well with data.</a:t>
            </a:r>
          </a:p>
          <a:p>
            <a:r>
              <a:rPr lang="en-US" dirty="0" smtClean="0"/>
              <a:t>MARS reports greater activity for tritium</a:t>
            </a:r>
          </a:p>
          <a:p>
            <a:pPr lvl="1"/>
            <a:r>
              <a:rPr lang="en-US" dirty="0" smtClean="0"/>
              <a:t>Tritium underreported in data as a single leach cycle does not collect all of the tritium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15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Tritium Leaching Predictions from MARS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Unknown value for leaching fraction L</a:t>
                </a:r>
                <a:r>
                  <a:rPr lang="en-US" baseline="-25000" dirty="0"/>
                  <a:t>3H</a:t>
                </a:r>
              </a:p>
              <a:p>
                <a:pPr lvl="1"/>
                <a:r>
                  <a:rPr lang="en-US" dirty="0"/>
                  <a:t>Lower bound of 0.10 from </a:t>
                </a:r>
                <a:r>
                  <a:rPr lang="en-US" baseline="30000" dirty="0"/>
                  <a:t>22</a:t>
                </a:r>
                <a:r>
                  <a:rPr lang="en-US" dirty="0"/>
                  <a:t>Na data.</a:t>
                </a:r>
              </a:p>
              <a:p>
                <a:pPr lvl="1"/>
                <a:r>
                  <a:rPr lang="en-US" dirty="0"/>
                  <a:t>Upper bound of 0.88 from the assumption that all of the tritium is collected in two </a:t>
                </a:r>
                <a:r>
                  <a:rPr lang="en-US" dirty="0" err="1"/>
                  <a:t>leachings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Use ratio of </a:t>
                </a:r>
                <a:r>
                  <a:rPr lang="en-US" baseline="30000" dirty="0"/>
                  <a:t>7</a:t>
                </a:r>
                <a:r>
                  <a:rPr lang="en-US" dirty="0"/>
                  <a:t>Be/</a:t>
                </a:r>
                <a:r>
                  <a:rPr lang="en-US" baseline="30000" dirty="0"/>
                  <a:t>3</a:t>
                </a:r>
                <a:r>
                  <a:rPr lang="en-US" dirty="0"/>
                  <a:t>H in MARS to predict L</a:t>
                </a:r>
                <a:r>
                  <a:rPr lang="en-US" baseline="-25000" dirty="0"/>
                  <a:t>3H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sPre>
                          <m:sPrePr>
                            <m:ctrlPr>
                              <a:rPr lang="en-US" i="1">
                                <a:latin typeface="Cambria Math"/>
                              </a:rPr>
                            </m:ctrlPr>
                          </m:sPrePr>
                          <m:sub/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  <m:e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</m:e>
                        </m:sPre>
                      </m:sub>
                    </m:sSub>
                    <m:r>
                      <a:rPr lang="en-US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Pre>
                              <m:sPre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7</m:t>
                                </m:r>
                              </m:sup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𝐵𝑒</m:t>
                                </m:r>
                              </m:e>
                            </m:sPre>
                          </m:num>
                          <m:den>
                            <m:sPre>
                              <m:sPre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𝐻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𝑀𝐴𝑅𝑆</m:t>
                                    </m:r>
                                  </m:sub>
                                </m:sSub>
                              </m:e>
                            </m:sPre>
                          </m:den>
                        </m:f>
                      </m:num>
                      <m:den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Pre>
                              <m:sPre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7</m:t>
                                </m:r>
                              </m:sup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𝐵𝑒</m:t>
                                </m:r>
                              </m:e>
                            </m:sPre>
                          </m:num>
                          <m:den>
                            <m:sPre>
                              <m:sPre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𝐻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𝐷𝐴𝑇𝐴</m:t>
                                    </m:r>
                                  </m:sub>
                                </m:sSub>
                              </m:e>
                            </m:sPre>
                          </m:den>
                        </m:f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039" t="-1711" r="-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S.D. Reitzner| SATIF-12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FFE4-AC9B-4071-B6CB-02A3AE7B5A5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5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Predicted Leaching Fraction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918162"/>
              </p:ext>
            </p:extLst>
          </p:nvPr>
        </p:nvGraphicFramePr>
        <p:xfrm>
          <a:off x="228600" y="1042988"/>
          <a:ext cx="8672515" cy="2865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34503"/>
                <a:gridCol w="1734503"/>
                <a:gridCol w="1734503"/>
                <a:gridCol w="1734503"/>
                <a:gridCol w="173450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r>
                        <a:rPr lang="en-US" baseline="0" dirty="0" smtClean="0"/>
                        <a:t> from </a:t>
                      </a:r>
                    </a:p>
                    <a:p>
                      <a:r>
                        <a:rPr lang="en-US" baseline="0" dirty="0" smtClean="0"/>
                        <a:t>Horn 1 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Radius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30000" dirty="0" smtClean="0"/>
                        <a:t>7</a:t>
                      </a:r>
                      <a:r>
                        <a:rPr lang="en-US" dirty="0" smtClean="0"/>
                        <a:t>Be/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H from Data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Estimate L</a:t>
                      </a:r>
                      <a:r>
                        <a:rPr lang="en-US" baseline="-25000" dirty="0" smtClean="0"/>
                        <a:t>3H</a:t>
                      </a:r>
                      <a:endParaRPr lang="en-US" dirty="0" smtClean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93 m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 m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6.0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0.33±0.09</a:t>
                      </a: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683 m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8.0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0.25±0.07</a:t>
                      </a: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93 m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 m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0.41±0.11</a:t>
                      </a: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98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 m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0.66±0.17</a:t>
                      </a: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249 m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 m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0.41±0.11</a:t>
                      </a: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693 m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 m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0.40±0.10</a:t>
                      </a:r>
                    </a:p>
                  </a:txBody>
                  <a:tcPr marL="91441" marR="91441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S.D. Reitzner| SATIF-12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FFE4-AC9B-4071-B6CB-02A3AE7B5A5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06338" y="4251366"/>
            <a:ext cx="27790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Ratio of 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Be/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 from MARS: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2006: 2.0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2010: 1.2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796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NuMI </a:t>
            </a:r>
            <a:r>
              <a:rPr lang="en-US" dirty="0" err="1"/>
              <a:t>beamline</a:t>
            </a:r>
            <a:r>
              <a:rPr lang="en-US" dirty="0"/>
              <a:t> </a:t>
            </a:r>
          </a:p>
          <a:p>
            <a:r>
              <a:rPr lang="en-US" dirty="0"/>
              <a:t>Core sample results</a:t>
            </a:r>
          </a:p>
          <a:p>
            <a:r>
              <a:rPr lang="en-US" dirty="0"/>
              <a:t>MARS simulation </a:t>
            </a:r>
          </a:p>
          <a:p>
            <a:r>
              <a:rPr lang="en-US" dirty="0"/>
              <a:t>Nuclide </a:t>
            </a:r>
            <a:r>
              <a:rPr lang="en-US" dirty="0" smtClean="0"/>
              <a:t>distribution results</a:t>
            </a:r>
            <a:endParaRPr lang="en-US" dirty="0"/>
          </a:p>
          <a:p>
            <a:r>
              <a:rPr lang="en-US" dirty="0" smtClean="0"/>
              <a:t>Activity results</a:t>
            </a:r>
            <a:endParaRPr lang="en-US" dirty="0"/>
          </a:p>
          <a:p>
            <a:r>
              <a:rPr lang="en-US" dirty="0"/>
              <a:t>Conclusions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S.D. Reitzner| SATIF-12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FFE4-AC9B-4071-B6CB-02A3AE7B5A5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5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Activity in samples taken from the NuMI decay pipe shielding in 2006 and 2010 demonstrate the mobility of </a:t>
            </a:r>
            <a:r>
              <a:rPr lang="en-US" baseline="30000" dirty="0"/>
              <a:t>3</a:t>
            </a:r>
            <a:r>
              <a:rPr lang="en-US" dirty="0"/>
              <a:t>H.</a:t>
            </a:r>
          </a:p>
          <a:p>
            <a:r>
              <a:rPr lang="en-US" dirty="0"/>
              <a:t>Fixed nuclides like </a:t>
            </a:r>
            <a:r>
              <a:rPr lang="en-US" baseline="30000" dirty="0"/>
              <a:t>7</a:t>
            </a:r>
            <a:r>
              <a:rPr lang="en-US" dirty="0"/>
              <a:t>Be and </a:t>
            </a:r>
            <a:r>
              <a:rPr lang="en-US" baseline="30000" dirty="0"/>
              <a:t>22</a:t>
            </a:r>
            <a:r>
              <a:rPr lang="en-US" dirty="0"/>
              <a:t>Na can be used to benchmark Monte Carlo codes used for </a:t>
            </a:r>
            <a:r>
              <a:rPr lang="en-US" dirty="0" smtClean="0"/>
              <a:t>radionuclide production </a:t>
            </a:r>
            <a:r>
              <a:rPr lang="en-US" smtClean="0"/>
              <a:t>in shielding.</a:t>
            </a:r>
            <a:endParaRPr lang="en-US" dirty="0"/>
          </a:p>
          <a:p>
            <a:pPr lvl="1"/>
            <a:r>
              <a:rPr lang="en-US" dirty="0"/>
              <a:t>MARS prediction of nuclide distributions match data.</a:t>
            </a:r>
          </a:p>
          <a:p>
            <a:pPr lvl="1"/>
            <a:r>
              <a:rPr lang="en-US" dirty="0"/>
              <a:t>Predicted activity of fixed nuclides agree with data. </a:t>
            </a:r>
          </a:p>
          <a:p>
            <a:r>
              <a:rPr lang="en-US" dirty="0"/>
              <a:t>Comparison of tritium activity predicted by MARS to the activity seen in the samples implies that only 41% of the tritium collected in the deep samples.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S.D. Reitzner| SATIF-12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FFE4-AC9B-4071-B6CB-02A3AE7B5A5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Tritium is highly mobile.</a:t>
            </a:r>
          </a:p>
          <a:p>
            <a:pPr lvl="1"/>
            <a:r>
              <a:rPr lang="en-US" dirty="0"/>
              <a:t>Transfers from one medium to another</a:t>
            </a:r>
          </a:p>
          <a:p>
            <a:r>
              <a:rPr lang="en-US" dirty="0"/>
              <a:t>Important to understand tritium production in </a:t>
            </a:r>
            <a:r>
              <a:rPr lang="en-US" dirty="0" err="1"/>
              <a:t>beamline</a:t>
            </a:r>
            <a:r>
              <a:rPr lang="en-US" dirty="0"/>
              <a:t>  shielding.</a:t>
            </a:r>
          </a:p>
          <a:p>
            <a:pPr lvl="1"/>
            <a:r>
              <a:rPr lang="en-US" dirty="0"/>
              <a:t>Develop method of tritium inventory</a:t>
            </a:r>
          </a:p>
          <a:p>
            <a:r>
              <a:rPr lang="en-US" dirty="0"/>
              <a:t>Difficult to assess tritium activity in solid samples</a:t>
            </a:r>
          </a:p>
          <a:p>
            <a:pPr lvl="1"/>
            <a:r>
              <a:rPr lang="en-US" dirty="0"/>
              <a:t>Need to extract the tritium first before measuring its activity.</a:t>
            </a:r>
          </a:p>
          <a:p>
            <a:pPr lvl="2"/>
            <a:r>
              <a:rPr lang="en-US" dirty="0"/>
              <a:t>Not guaranteed to extract the tritium.</a:t>
            </a:r>
          </a:p>
          <a:p>
            <a:pPr lvl="1"/>
            <a:r>
              <a:rPr lang="en-US" dirty="0"/>
              <a:t>Tritium is difficult to contain.</a:t>
            </a:r>
          </a:p>
          <a:p>
            <a:r>
              <a:rPr lang="en-US" dirty="0"/>
              <a:t>Try MC methods to predict tritium production in shielding</a:t>
            </a:r>
          </a:p>
          <a:p>
            <a:pPr lvl="1"/>
            <a:r>
              <a:rPr lang="en-US" dirty="0"/>
              <a:t>Compare MARS output to activity from other radionuclides in core samples taken from the NuMI decay pipe shield at Fermilab.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S.D. Reitzner| SATIF-12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FFE4-AC9B-4071-B6CB-02A3AE7B5A5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1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NuMI Target Hall</a:t>
            </a:r>
          </a:p>
        </p:txBody>
      </p:sp>
      <p:sp>
        <p:nvSpPr>
          <p:cNvPr id="20483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154D81"/>
                </a:solidFill>
                <a:latin typeface="Helvetica" charset="0"/>
              </a:rPr>
              <a:t>4/28/2014</a:t>
            </a:r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154D81"/>
                </a:solidFill>
                <a:latin typeface="Helvetica" charset="0"/>
              </a:rPr>
              <a:t>S.D. Reitzner| SATIF-12</a:t>
            </a:r>
            <a:endParaRPr lang="en-US" sz="900" b="1" smtClean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EADFDB3F-0714-4D84-A3A8-C267E2C9D5E7}" type="slidenum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4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52" y="1710560"/>
            <a:ext cx="8712148" cy="3206966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574727" y="3834635"/>
            <a:ext cx="1408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120 GeV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proton beam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204252" y="3844160"/>
            <a:ext cx="802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Decay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Pipe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22652" y="468236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Horn 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3264574" y="4041854"/>
            <a:ext cx="139078" cy="716706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1679627" y="4368035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Horn 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H="1" flipV="1">
            <a:off x="1822635" y="4009881"/>
            <a:ext cx="287506" cy="447675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80977" y="2798625"/>
            <a:ext cx="2229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Target/Baffle Carriage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660452" y="3082160"/>
            <a:ext cx="609600" cy="76200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5003852" y="4758560"/>
            <a:ext cx="1608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Steel Shielding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H="1" flipV="1">
            <a:off x="5232452" y="4301360"/>
            <a:ext cx="228600" cy="53340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64" name="Straight Arrow Connector 63"/>
          <p:cNvCxnSpPr/>
          <p:nvPr/>
        </p:nvCxnSpPr>
        <p:spPr>
          <a:xfrm flipV="1">
            <a:off x="5461052" y="3996560"/>
            <a:ext cx="152400" cy="83820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7399765" y="4922835"/>
            <a:ext cx="1469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Flowable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Fill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ρ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= 2.2 g/cm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8280452" y="4529960"/>
            <a:ext cx="152400" cy="45720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67" name="Straight Arrow Connector 66"/>
          <p:cNvCxnSpPr/>
          <p:nvPr/>
        </p:nvCxnSpPr>
        <p:spPr>
          <a:xfrm>
            <a:off x="212777" y="3777485"/>
            <a:ext cx="1019175" cy="85725"/>
          </a:xfrm>
          <a:prstGeom prst="straightConnector1">
            <a:avLst/>
          </a:prstGeom>
          <a:noFill/>
          <a:ln w="25400" cap="flat" cmpd="sng" algn="ctr">
            <a:solidFill>
              <a:srgbClr val="3333FF"/>
            </a:solidFill>
            <a:prstDash val="solid"/>
            <a:tailEnd type="arrow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2398876" y="2825206"/>
            <a:ext cx="163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Graphite Target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H="1">
            <a:off x="1548272" y="3122918"/>
            <a:ext cx="1180213" cy="73364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1440595" y="4704132"/>
            <a:ext cx="1697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Focus resultant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pions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and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kaons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Date Placeholder 3"/>
          <p:cNvSpPr>
            <a:spLocks noGrp="1"/>
          </p:cNvSpPr>
          <p:nvPr>
            <p:ph type="dt" sz="half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154D81"/>
                </a:solidFill>
                <a:latin typeface="Helvetica" charset="0"/>
              </a:rPr>
              <a:t>4/28/2014</a:t>
            </a:r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154D81"/>
                </a:solidFill>
                <a:latin typeface="Helvetica" charset="0"/>
              </a:rPr>
              <a:t>S.D. Reitzner| SATIF-12</a:t>
            </a:r>
            <a:endParaRPr lang="en-US" sz="900" b="1" smtClean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EADFDB3F-0714-4D84-A3A8-C267E2C9D5E7}" type="slidenum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5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6666" b="11998"/>
          <a:stretch/>
        </p:blipFill>
        <p:spPr>
          <a:xfrm>
            <a:off x="280258" y="457200"/>
            <a:ext cx="8412480" cy="5577840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587829" y="1785257"/>
            <a:ext cx="7924800" cy="1959429"/>
          </a:xfrm>
          <a:prstGeom prst="rect">
            <a:avLst/>
          </a:prstGeom>
          <a:solidFill>
            <a:srgbClr val="FFFFFF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3733800" y="685800"/>
            <a:ext cx="0" cy="685800"/>
          </a:xfrm>
          <a:prstGeom prst="line">
            <a:avLst/>
          </a:prstGeom>
          <a:noFill/>
          <a:ln w="19050" cap="flat" cmpd="sng" algn="ctr">
            <a:solidFill>
              <a:srgbClr val="3333FF"/>
            </a:solidFill>
            <a:prstDash val="solid"/>
            <a:tailEnd type="none"/>
          </a:ln>
          <a:effectLst/>
        </p:spPr>
      </p:cxnSp>
      <p:cxnSp>
        <p:nvCxnSpPr>
          <p:cNvPr id="64" name="Straight Connector 63"/>
          <p:cNvCxnSpPr/>
          <p:nvPr/>
        </p:nvCxnSpPr>
        <p:spPr>
          <a:xfrm flipV="1">
            <a:off x="3962400" y="685800"/>
            <a:ext cx="0" cy="685800"/>
          </a:xfrm>
          <a:prstGeom prst="line">
            <a:avLst/>
          </a:prstGeom>
          <a:noFill/>
          <a:ln w="19050" cap="flat" cmpd="sng" algn="ctr">
            <a:solidFill>
              <a:srgbClr val="3333FF"/>
            </a:solidFill>
            <a:prstDash val="solid"/>
            <a:tailEnd type="none"/>
          </a:ln>
          <a:effectLst/>
        </p:spPr>
      </p:cxnSp>
      <p:cxnSp>
        <p:nvCxnSpPr>
          <p:cNvPr id="65" name="Straight Connector 64"/>
          <p:cNvCxnSpPr/>
          <p:nvPr/>
        </p:nvCxnSpPr>
        <p:spPr>
          <a:xfrm flipV="1">
            <a:off x="5334000" y="3962400"/>
            <a:ext cx="0" cy="609600"/>
          </a:xfrm>
          <a:prstGeom prst="line">
            <a:avLst/>
          </a:prstGeom>
          <a:noFill/>
          <a:ln w="19050" cap="flat" cmpd="sng" algn="ctr">
            <a:solidFill>
              <a:srgbClr val="3333FF"/>
            </a:solidFill>
            <a:prstDash val="solid"/>
            <a:tailEnd type="none"/>
          </a:ln>
          <a:effectLst/>
        </p:spPr>
      </p:cxnSp>
      <p:cxnSp>
        <p:nvCxnSpPr>
          <p:cNvPr id="67" name="Straight Arrow Connector 66"/>
          <p:cNvCxnSpPr/>
          <p:nvPr/>
        </p:nvCxnSpPr>
        <p:spPr>
          <a:xfrm flipH="1" flipV="1">
            <a:off x="356260" y="1033154"/>
            <a:ext cx="1050966" cy="5939"/>
          </a:xfrm>
          <a:prstGeom prst="straightConnector1">
            <a:avLst/>
          </a:prstGeom>
          <a:noFill/>
          <a:ln w="19050" cap="flat" cmpd="sng" algn="ctr">
            <a:solidFill>
              <a:srgbClr val="292934"/>
            </a:solidFill>
            <a:prstDash val="solid"/>
            <a:tailEnd type="arrow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3200400" y="1371600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93 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810000" y="1295400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98 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334000" y="4495800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249 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8763000" y="3886200"/>
            <a:ext cx="0" cy="762000"/>
          </a:xfrm>
          <a:prstGeom prst="line">
            <a:avLst/>
          </a:prstGeom>
          <a:noFill/>
          <a:ln w="19050" cap="flat" cmpd="sng" algn="ctr">
            <a:solidFill>
              <a:srgbClr val="3333FF"/>
            </a:solidFill>
            <a:prstDash val="solid"/>
            <a:tailEnd type="none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8399606" y="4572000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683 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629400" y="1524000"/>
            <a:ext cx="19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 m diameter pipe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flipH="1" flipV="1">
            <a:off x="7239000" y="990600"/>
            <a:ext cx="152400" cy="60960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75" name="Straight Connector 74"/>
          <p:cNvCxnSpPr/>
          <p:nvPr/>
        </p:nvCxnSpPr>
        <p:spPr>
          <a:xfrm>
            <a:off x="2663301" y="1026850"/>
            <a:ext cx="3699" cy="183472"/>
          </a:xfrm>
          <a:prstGeom prst="line">
            <a:avLst/>
          </a:prstGeom>
          <a:noFill/>
          <a:ln w="31750" cap="flat" cmpd="sng" algn="ctr">
            <a:solidFill>
              <a:srgbClr val="79463D"/>
            </a:solidFill>
            <a:prstDash val="solid"/>
            <a:tailEnd type="none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1828800" y="1219200"/>
            <a:ext cx="1446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79463D"/>
                </a:solidFill>
                <a:effectLst/>
                <a:uLnTx/>
                <a:uFillTx/>
              </a:rPr>
              <a:t>2.9 m outer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79463D"/>
                </a:solidFill>
                <a:effectLst/>
                <a:uLnTx/>
                <a:uFillTx/>
              </a:rPr>
              <a:t>radius of shield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79463D"/>
              </a:solidFill>
              <a:effectLst/>
              <a:uLnTx/>
              <a:uFillTx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905000" y="4495800"/>
            <a:ext cx="1446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79463D"/>
                </a:solidFill>
                <a:effectLst/>
                <a:uLnTx/>
                <a:uFillTx/>
              </a:rPr>
              <a:t>3.7 m outer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79463D"/>
                </a:solidFill>
                <a:effectLst/>
                <a:uLnTx/>
                <a:uFillTx/>
              </a:rPr>
              <a:t>radius of shield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79463D"/>
              </a:solidFill>
              <a:effectLst/>
              <a:uLnTx/>
              <a:uFillTx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2514600" y="4258322"/>
            <a:ext cx="0" cy="228600"/>
          </a:xfrm>
          <a:prstGeom prst="line">
            <a:avLst/>
          </a:prstGeom>
          <a:noFill/>
          <a:ln w="31750" cap="flat" cmpd="sng" algn="ctr">
            <a:solidFill>
              <a:srgbClr val="79463D"/>
            </a:solidFill>
            <a:prstDash val="solid"/>
            <a:tailEnd type="none"/>
          </a:ln>
          <a:effectLst/>
        </p:spPr>
      </p:cxnSp>
      <p:sp>
        <p:nvSpPr>
          <p:cNvPr id="79" name="Rectangle 78"/>
          <p:cNvSpPr/>
          <p:nvPr/>
        </p:nvSpPr>
        <p:spPr>
          <a:xfrm>
            <a:off x="7239000" y="4648200"/>
            <a:ext cx="1219200" cy="533400"/>
          </a:xfrm>
          <a:prstGeom prst="rect">
            <a:avLst/>
          </a:prstGeom>
          <a:solidFill>
            <a:srgbClr val="FFFFFF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7402286" y="4235435"/>
            <a:ext cx="1304642" cy="14512"/>
          </a:xfrm>
          <a:prstGeom prst="straightConnector1">
            <a:avLst/>
          </a:prstGeom>
          <a:noFill/>
          <a:ln w="28575" cap="flat" cmpd="sng" algn="ctr">
            <a:solidFill>
              <a:srgbClr val="3333FF"/>
            </a:solidFill>
            <a:prstDash val="solid"/>
            <a:tailEnd type="arrow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4876801" y="420915"/>
            <a:ext cx="1050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Dolomite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558971" y="1930400"/>
            <a:ext cx="2859315" cy="885371"/>
          </a:xfrm>
          <a:prstGeom prst="rect">
            <a:avLst/>
          </a:prstGeom>
          <a:solidFill>
            <a:srgbClr val="FFFFFF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675086" y="2032000"/>
            <a:ext cx="2101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Decay Pipe Walkway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H="1" flipV="1">
            <a:off x="5962135" y="1291281"/>
            <a:ext cx="133866" cy="784263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85" name="Rectangle 84"/>
          <p:cNvSpPr/>
          <p:nvPr/>
        </p:nvSpPr>
        <p:spPr>
          <a:xfrm>
            <a:off x="4528457" y="2656114"/>
            <a:ext cx="682171" cy="261257"/>
          </a:xfrm>
          <a:prstGeom prst="rect">
            <a:avLst/>
          </a:prstGeom>
          <a:solidFill>
            <a:srgbClr val="FFFFFF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42257" y="1458686"/>
            <a:ext cx="1132114" cy="359228"/>
          </a:xfrm>
          <a:prstGeom prst="rect">
            <a:avLst/>
          </a:prstGeom>
          <a:solidFill>
            <a:srgbClr val="FFFFFF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46216" y="1495302"/>
            <a:ext cx="1031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 Target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Hall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625178" y="4582355"/>
            <a:ext cx="1727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 Absorber Hall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620000" y="3766868"/>
            <a:ext cx="684362" cy="224287"/>
          </a:xfrm>
          <a:prstGeom prst="rect">
            <a:avLst/>
          </a:prstGeom>
          <a:solidFill>
            <a:srgbClr val="FFFFFF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682598" y="3353073"/>
            <a:ext cx="2168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Neutrinos to MINOS in Soudan MN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13458" y="5081287"/>
            <a:ext cx="7859210" cy="1105758"/>
          </a:xfrm>
          <a:prstGeom prst="rect">
            <a:avLst/>
          </a:prstGeom>
          <a:solidFill>
            <a:srgbClr val="FFFFFF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933271" y="4941009"/>
            <a:ext cx="1158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79463D"/>
                </a:solidFill>
                <a:effectLst/>
                <a:uLnTx/>
                <a:uFillTx/>
              </a:rPr>
              <a:t>2.1 m outer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79463D"/>
                </a:solidFill>
                <a:effectLst/>
                <a:uLnTx/>
                <a:uFillTx/>
              </a:rPr>
              <a:t>radius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79463D"/>
              </a:solidFill>
              <a:effectLst/>
              <a:uLnTx/>
              <a:uFillTx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036180" y="2569027"/>
            <a:ext cx="1789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NuMI Decay Pipe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675 m long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743538" y="5302110"/>
            <a:ext cx="3032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Pions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and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kaons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decay to neutrinos and muons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7357713" y="4582355"/>
            <a:ext cx="1255143" cy="5135"/>
          </a:xfrm>
          <a:prstGeom prst="straightConnector1">
            <a:avLst/>
          </a:prstGeom>
          <a:noFill/>
          <a:ln w="19050" cap="flat" cmpd="sng" algn="ctr">
            <a:solidFill>
              <a:srgbClr val="292934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0373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Face of the NuMI decay pipe shield where the core samples were extracted.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4/28/2014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S.D. Reitzner| SATIF-12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F07677-9913-4B53-80CA-F30AD503EC5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979" y="405986"/>
            <a:ext cx="5880596" cy="441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7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 smtClean="0"/>
              <a:t>Tritium Activity</a:t>
            </a:r>
          </a:p>
          <a:p>
            <a:r>
              <a:rPr lang="en-US" dirty="0"/>
              <a:t>Dehumidifiers installed in target </a:t>
            </a:r>
            <a:r>
              <a:rPr lang="en-US" dirty="0" smtClean="0"/>
              <a:t>hall </a:t>
            </a:r>
            <a:r>
              <a:rPr lang="en-US" dirty="0"/>
              <a:t>between 2006 and 2010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/>
              <a:t>Fixed Radionuclide </a:t>
            </a:r>
            <a:r>
              <a:rPr lang="en-US" dirty="0" smtClean="0"/>
              <a:t>Activity</a:t>
            </a:r>
          </a:p>
          <a:p>
            <a:r>
              <a:rPr lang="en-US" dirty="0"/>
              <a:t>Maximum depth from surface: 30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5566"/>
            <a:ext cx="4251325" cy="3283543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50" y="1181888"/>
            <a:ext cx="4260850" cy="32909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in Decay Pipe Shield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smtClean="0"/>
              <a:t>4/28/2014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S.D. Reitzner| SATIF-12</a:t>
            </a:r>
            <a:endParaRPr lang="en-US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7FC4426-1A84-4E74-BB4D-2405939E4E6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241719" y="3796764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2010</a:t>
            </a:r>
            <a:endParaRPr lang="en-US" sz="9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788133" y="1816925"/>
            <a:ext cx="11875" cy="23156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191995" y="1816925"/>
            <a:ext cx="11875" cy="23156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10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 smtClean="0"/>
              <a:t>Comparison of </a:t>
            </a:r>
            <a:r>
              <a:rPr lang="en-US" baseline="30000" dirty="0" smtClean="0"/>
              <a:t>22</a:t>
            </a:r>
            <a:r>
              <a:rPr lang="en-US" dirty="0" smtClean="0"/>
              <a:t>Na Activity in solid sample to leachate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Leaching fraction for </a:t>
            </a:r>
            <a:r>
              <a:rPr lang="en-US" baseline="30000" dirty="0" smtClean="0"/>
              <a:t>22</a:t>
            </a:r>
            <a:r>
              <a:rPr lang="en-US" dirty="0" smtClean="0"/>
              <a:t>Na as a function of depth 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7471"/>
            <a:ext cx="4251325" cy="3279734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50" y="1181888"/>
            <a:ext cx="4260850" cy="32909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in Leachate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smtClean="0"/>
              <a:t>4/28/2014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S.D. Reitzner| SATIF-12</a:t>
            </a:r>
            <a:endParaRPr lang="en-US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7FC4426-1A84-4E74-BB4D-2405939E4E6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06450" y="3784888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2010</a:t>
            </a:r>
            <a:endParaRPr lang="en-US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5182343" y="3784888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2010</a:t>
            </a:r>
            <a:endParaRPr lang="en-US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712854" y="1608488"/>
            <a:ext cx="4603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ST9.99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442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 Analysis of Nuclide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4307774" cy="4987867"/>
          </a:xfrm>
        </p:spPr>
        <p:txBody>
          <a:bodyPr/>
          <a:lstStyle/>
          <a:p>
            <a:r>
              <a:rPr lang="en-US" dirty="0"/>
              <a:t>Use MARS to predict nuclide distribution in the NuMI decay pipe shield.</a:t>
            </a:r>
          </a:p>
          <a:p>
            <a:pPr lvl="1"/>
            <a:r>
              <a:rPr lang="en-US" dirty="0"/>
              <a:t>Compare to fixed nuclide distributions such as </a:t>
            </a:r>
            <a:r>
              <a:rPr lang="en-US" baseline="30000" dirty="0"/>
              <a:t>7</a:t>
            </a:r>
            <a:r>
              <a:rPr lang="en-US" dirty="0"/>
              <a:t>Be and </a:t>
            </a:r>
            <a:r>
              <a:rPr lang="en-US" baseline="30000" dirty="0"/>
              <a:t>54</a:t>
            </a:r>
            <a:r>
              <a:rPr lang="en-US" dirty="0"/>
              <a:t>Mn</a:t>
            </a:r>
          </a:p>
          <a:p>
            <a:r>
              <a:rPr lang="en-US" dirty="0"/>
              <a:t>Simple model of NuMI target hall and decay pipe in MARS</a:t>
            </a:r>
          </a:p>
          <a:p>
            <a:r>
              <a:rPr lang="en-US" dirty="0"/>
              <a:t>Detailed horns and target</a:t>
            </a:r>
          </a:p>
          <a:p>
            <a:r>
              <a:rPr lang="en-US" dirty="0" err="1"/>
              <a:t>Idealised</a:t>
            </a:r>
            <a:r>
              <a:rPr lang="en-US" dirty="0"/>
              <a:t> horn magnetic field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S.D. Reitzner| SATIF-12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FFE4-AC9B-4071-B6CB-02A3AE7B5A5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4" t="16506" r="6054" b="16806"/>
          <a:stretch/>
        </p:blipFill>
        <p:spPr>
          <a:xfrm>
            <a:off x="5159494" y="1297576"/>
            <a:ext cx="3516328" cy="252258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8" b="11224"/>
          <a:stretch/>
        </p:blipFill>
        <p:spPr>
          <a:xfrm>
            <a:off x="4657299" y="4056740"/>
            <a:ext cx="4200436" cy="168328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206697" y="498493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Horn1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30185" y="2695301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Horn2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64557" y="3827416"/>
            <a:ext cx="76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Target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1258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TemplatePC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FermilabTemplatePC</Template>
  <TotalTime>120</TotalTime>
  <Words>1056</Words>
  <Application>Microsoft Office PowerPoint</Application>
  <PresentationFormat>On-screen Show (4:3)</PresentationFormat>
  <Paragraphs>265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FermilabTemplatePC</vt:lpstr>
      <vt:lpstr>Fermilab: Footer Only</vt:lpstr>
      <vt:lpstr>Comparison of Radionuclide Activity in the NuMI Decay Pipe to Results from the MARS Monte Carlo</vt:lpstr>
      <vt:lpstr>Outline</vt:lpstr>
      <vt:lpstr>Introduction</vt:lpstr>
      <vt:lpstr>NuMI Target Hall</vt:lpstr>
      <vt:lpstr>PowerPoint Presentation</vt:lpstr>
      <vt:lpstr>PowerPoint Presentation</vt:lpstr>
      <vt:lpstr>Activity in Decay Pipe Shield</vt:lpstr>
      <vt:lpstr>Activity in Leachate</vt:lpstr>
      <vt:lpstr>MC Analysis of Nuclide Production</vt:lpstr>
      <vt:lpstr>PowerPoint Presentation</vt:lpstr>
      <vt:lpstr>MC Analysis</vt:lpstr>
      <vt:lpstr>Star Density per Proton in the Decay Pipe Shield</vt:lpstr>
      <vt:lpstr>Longitudinal Distribution Comparison</vt:lpstr>
      <vt:lpstr>Radial Distribution Comparison</vt:lpstr>
      <vt:lpstr>Radial Distribution Fits</vt:lpstr>
      <vt:lpstr>Nuclide Production Calculation</vt:lpstr>
      <vt:lpstr>Nuclide Activity Comparison</vt:lpstr>
      <vt:lpstr>Tritium Leaching Predictions from MARS</vt:lpstr>
      <vt:lpstr>Predicted Leaching Fraction</vt:lpstr>
      <vt:lpstr>Conclusions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Radionuclide Activity in the NuMI Decay Pipe to Results from the MARS Monte Carlo</dc:title>
  <dc:creator>Diane Reitzner</dc:creator>
  <cp:lastModifiedBy>Diane Reitzner</cp:lastModifiedBy>
  <cp:revision>11</cp:revision>
  <cp:lastPrinted>2014-01-20T19:40:21Z</cp:lastPrinted>
  <dcterms:created xsi:type="dcterms:W3CDTF">2014-04-26T14:23:03Z</dcterms:created>
  <dcterms:modified xsi:type="dcterms:W3CDTF">2014-04-28T13:09:11Z</dcterms:modified>
</cp:coreProperties>
</file>