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26"/>
  </p:notesMasterIdLst>
  <p:handoutMasterIdLst>
    <p:handoutMasterId r:id="rId27"/>
  </p:handoutMasterIdLst>
  <p:sldIdLst>
    <p:sldId id="397" r:id="rId3"/>
    <p:sldId id="398" r:id="rId4"/>
    <p:sldId id="399" r:id="rId5"/>
    <p:sldId id="464" r:id="rId6"/>
    <p:sldId id="373" r:id="rId7"/>
    <p:sldId id="400" r:id="rId8"/>
    <p:sldId id="431" r:id="rId9"/>
    <p:sldId id="489" r:id="rId10"/>
    <p:sldId id="430" r:id="rId11"/>
    <p:sldId id="465" r:id="rId12"/>
    <p:sldId id="386" r:id="rId13"/>
    <p:sldId id="422" r:id="rId14"/>
    <p:sldId id="466" r:id="rId15"/>
    <p:sldId id="263" r:id="rId16"/>
    <p:sldId id="412" r:id="rId17"/>
    <p:sldId id="415" r:id="rId18"/>
    <p:sldId id="299" r:id="rId19"/>
    <p:sldId id="480" r:id="rId20"/>
    <p:sldId id="481" r:id="rId21"/>
    <p:sldId id="387" r:id="rId22"/>
    <p:sldId id="484" r:id="rId23"/>
    <p:sldId id="391" r:id="rId24"/>
    <p:sldId id="491" r:id="rId25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00CC"/>
    <a:srgbClr val="FFFF99"/>
    <a:srgbClr val="0000FF"/>
    <a:srgbClr val="CCC1DA"/>
    <a:srgbClr val="66CCFF"/>
    <a:srgbClr val="FFFFCC"/>
    <a:srgbClr val="BBE0E3"/>
    <a:srgbClr val="99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4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4176-F8A7-4F5C-80ED-F014D56DB0F2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92F71-ED78-47DB-BD22-838DC57E3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305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F9FF7-7075-424F-AF04-5F40F6E03803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D2CF9-6C90-4BED-AE19-5A78DAC53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4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2501BB-C069-4932-9B29-07FAD59FAF81}" type="slidenum">
              <a:rPr lang="en-US" altLang="ja-JP" smtClean="0">
                <a:latin typeface="Arial" pitchFamily="34" charset="0"/>
              </a:rPr>
              <a:pPr/>
              <a:t>1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1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1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170A21-EECE-4B9A-8E21-3766EBC2CA4F}" type="slidenum">
              <a:rPr lang="ja-JP" altLang="en-US" smtClean="0">
                <a:ea typeface="ＭＳ Ｐゴシック" charset="-128"/>
              </a:rPr>
              <a:pPr/>
              <a:t>4</a:t>
            </a:fld>
            <a:endParaRPr lang="ja-JP" altLang="en-US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552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lang="ja-JP" altLang="en-US" smtClean="0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786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7713"/>
            <a:ext cx="4960938" cy="3721100"/>
          </a:xfrm>
          <a:solidFill>
            <a:srgbClr val="FFFFFF"/>
          </a:solidFill>
          <a:ln/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9526" y="4719335"/>
            <a:ext cx="5448151" cy="447362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en-US" sz="1600" baseline="30000">
              <a:latin typeface="ＭＳ ゴシック" pitchFamily="49" charset="-128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392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5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935-8C91-4FBF-AD26-DA5AA2419692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2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27935-8C91-4FBF-AD26-DA5AA2419692}" type="slidenum">
              <a:rPr lang="ja-JP" altLang="en-US" smtClean="0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36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94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67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67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03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49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96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546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27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8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D4EA-F79D-4196-A66E-48E32564DB09}" type="datetimeFigureOut">
              <a:rPr kumimoji="1" lang="ja-JP" altLang="en-US" smtClean="0"/>
              <a:t>2013/11/3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25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250825" y="908050"/>
            <a:ext cx="86868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68" rIns="91336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43011" name="Picture 13" descr="keklogo-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1187450" y="0"/>
            <a:ext cx="7956550" cy="638690"/>
          </a:xfrm>
          <a:prstGeom prst="rect">
            <a:avLst/>
          </a:prstGeom>
          <a:gradFill flip="none" rotWithShape="1">
            <a:gsLst>
              <a:gs pos="0">
                <a:srgbClr val="708970">
                  <a:shade val="30000"/>
                  <a:satMod val="115000"/>
                </a:srgbClr>
              </a:gs>
              <a:gs pos="50000">
                <a:srgbClr val="708970">
                  <a:shade val="67500"/>
                  <a:satMod val="115000"/>
                </a:srgbClr>
              </a:gs>
              <a:gs pos="100000">
                <a:srgbClr val="70897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8" rIns="91336" bIns="4566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015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1187450" y="-63499"/>
            <a:ext cx="70246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4120186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5pPr>
      <a:lvl6pPr marL="45668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6pPr>
      <a:lvl7pPr marL="913368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7pPr>
      <a:lvl8pPr marL="137006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8pPr>
      <a:lvl9pPr marL="1826744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73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56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45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24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8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6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44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6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17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97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86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microsoft.com/office/2007/relationships/hdphoto" Target="../media/hdphoto1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43.png"/><Relationship Id="rId4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0.gif"/><Relationship Id="rId3" Type="http://schemas.microsoft.com/office/2007/relationships/hdphoto" Target="../media/hdphoto24.wdp"/><Relationship Id="rId7" Type="http://schemas.openxmlformats.org/officeDocument/2006/relationships/hyperlink" Target="http://www-acc.kek.jp/KEKB/pictures/KEKB_photo/KEKair2005/KEKair2004-04H.jpg" TargetMode="External"/><Relationship Id="rId12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microsoft.com/office/2007/relationships/hdphoto" Target="../media/hdphoto27.wdp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2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2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Relationship Id="rId9" Type="http://schemas.microsoft.com/office/2007/relationships/hdphoto" Target="../media/hdphoto2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emf"/><Relationship Id="rId18" Type="http://schemas.openxmlformats.org/officeDocument/2006/relationships/image" Target="../media/image75.emf"/><Relationship Id="rId26" Type="http://schemas.openxmlformats.org/officeDocument/2006/relationships/image" Target="../media/image82.png"/><Relationship Id="rId3" Type="http://schemas.openxmlformats.org/officeDocument/2006/relationships/image" Target="../media/image63.png"/><Relationship Id="rId21" Type="http://schemas.openxmlformats.org/officeDocument/2006/relationships/image" Target="../media/image78.emf"/><Relationship Id="rId7" Type="http://schemas.microsoft.com/office/2007/relationships/hdphoto" Target="../media/hdphoto31.wdp"/><Relationship Id="rId12" Type="http://schemas.openxmlformats.org/officeDocument/2006/relationships/image" Target="../media/image69.emf"/><Relationship Id="rId17" Type="http://schemas.openxmlformats.org/officeDocument/2006/relationships/image" Target="../media/image74.emf"/><Relationship Id="rId25" Type="http://schemas.microsoft.com/office/2007/relationships/hdphoto" Target="../media/hdphoto33.wdp"/><Relationship Id="rId2" Type="http://schemas.openxmlformats.org/officeDocument/2006/relationships/image" Target="../media/image62.png"/><Relationship Id="rId16" Type="http://schemas.openxmlformats.org/officeDocument/2006/relationships/image" Target="../media/image73.emf"/><Relationship Id="rId20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jpeg"/><Relationship Id="rId24" Type="http://schemas.openxmlformats.org/officeDocument/2006/relationships/image" Target="../media/image81.jpeg"/><Relationship Id="rId5" Type="http://schemas.openxmlformats.org/officeDocument/2006/relationships/image" Target="../media/image64.png"/><Relationship Id="rId15" Type="http://schemas.openxmlformats.org/officeDocument/2006/relationships/image" Target="../media/image72.emf"/><Relationship Id="rId23" Type="http://schemas.openxmlformats.org/officeDocument/2006/relationships/image" Target="../media/image80.emf"/><Relationship Id="rId10" Type="http://schemas.microsoft.com/office/2007/relationships/hdphoto" Target="../media/hdphoto32.wdp"/><Relationship Id="rId19" Type="http://schemas.openxmlformats.org/officeDocument/2006/relationships/image" Target="../media/image76.emf"/><Relationship Id="rId4" Type="http://schemas.microsoft.com/office/2007/relationships/hdphoto" Target="../media/hdphoto30.wdp"/><Relationship Id="rId9" Type="http://schemas.openxmlformats.org/officeDocument/2006/relationships/image" Target="../media/image67.png"/><Relationship Id="rId14" Type="http://schemas.openxmlformats.org/officeDocument/2006/relationships/image" Target="../media/image71.emf"/><Relationship Id="rId22" Type="http://schemas.openxmlformats.org/officeDocument/2006/relationships/image" Target="../media/image7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microsoft.com/office/2007/relationships/hdphoto" Target="../media/hdphoto34.wdp"/><Relationship Id="rId12" Type="http://schemas.microsoft.com/office/2007/relationships/hdphoto" Target="../media/hdphoto3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86.jpeg"/><Relationship Id="rId10" Type="http://schemas.microsoft.com/office/2007/relationships/hdphoto" Target="../media/hdphoto35.wdp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4.png"/><Relationship Id="rId7" Type="http://schemas.microsoft.com/office/2007/relationships/hdphoto" Target="../media/hdphoto3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openxmlformats.org/officeDocument/2006/relationships/image" Target="../media/image99.png"/><Relationship Id="rId4" Type="http://schemas.microsoft.com/office/2007/relationships/hdphoto" Target="../media/hdphoto37.wdp"/><Relationship Id="rId9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microsoft.com/office/2007/relationships/hdphoto" Target="../media/hdphoto39.wdp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9.wdp"/><Relationship Id="rId10" Type="http://schemas.openxmlformats.org/officeDocument/2006/relationships/image" Target="../media/image23.jpg"/><Relationship Id="rId4" Type="http://schemas.openxmlformats.org/officeDocument/2006/relationships/image" Target="../media/image20.jpe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6.jpeg"/><Relationship Id="rId10" Type="http://schemas.microsoft.com/office/2007/relationships/hdphoto" Target="../media/hdphoto15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6.wdp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18096" y="4667944"/>
            <a:ext cx="2866156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58824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Estrangelo Edessa" pitchFamily="66" charset="0"/>
              </a:rPr>
              <a:t>Atsuto Suzuki (KEK)</a:t>
            </a:r>
            <a:endParaRPr lang="en-US" altLang="ja-JP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Estrangelo Edessa" pitchFamily="66" charset="0"/>
            </a:endParaRPr>
          </a:p>
        </p:txBody>
      </p:sp>
      <p:pic>
        <p:nvPicPr>
          <p:cNvPr id="9" name="Picture 6" descr="hedar-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489" y="5190681"/>
            <a:ext cx="7361022" cy="101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909927" y="2132856"/>
            <a:ext cx="7286644" cy="1631216"/>
          </a:xfrm>
          <a:prstGeom prst="rect">
            <a:avLst/>
          </a:prstGeom>
          <a:solidFill>
            <a:srgbClr val="99CC00">
              <a:alpha val="54118"/>
            </a:srgbClr>
          </a:solidFill>
          <a:ln w="38100">
            <a:solidFill>
              <a:schemeClr val="accent3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altLang="ja-JP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</a:rPr>
              <a:t>Strategic Planning </a:t>
            </a:r>
          </a:p>
          <a:p>
            <a:pPr algn="ctr">
              <a:lnSpc>
                <a:spcPts val="6000"/>
              </a:lnSpc>
            </a:pPr>
            <a:r>
              <a:rPr lang="en-US" altLang="ja-JP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</a:rPr>
              <a:t>for the Japanese Program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4925"/>
            <a:ext cx="5055344" cy="126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128156" y="476672"/>
            <a:ext cx="688768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3.  Large Projects (2) </a:t>
            </a:r>
          </a:p>
          <a:p>
            <a:pPr algn="ctr">
              <a:defRPr/>
            </a:pP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Large Neutrino Detector</a:t>
            </a:r>
            <a:endParaRPr lang="en-US" altLang="ja-JP" sz="3600" b="0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991" y="2481831"/>
            <a:ext cx="6200019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8104450" y="-31233"/>
            <a:ext cx="102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ja-JP" sz="2000" b="1" dirty="0" smtClean="0">
                <a:solidFill>
                  <a:srgbClr val="FFFFFF"/>
                </a:solidFill>
              </a:rPr>
              <a:t>Super-K</a:t>
            </a:r>
            <a:endParaRPr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06408" y="3991632"/>
            <a:ext cx="183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</a:rPr>
              <a:t>50kt H</a:t>
            </a:r>
            <a:r>
              <a:rPr lang="en-US" altLang="ja-JP" baseline="-25000" dirty="0" smtClean="0">
                <a:solidFill>
                  <a:prstClr val="white"/>
                </a:solidFill>
              </a:rPr>
              <a:t>2</a:t>
            </a:r>
            <a:r>
              <a:rPr lang="en-US" altLang="ja-JP" dirty="0" smtClean="0">
                <a:solidFill>
                  <a:prstClr val="white"/>
                </a:solidFill>
              </a:rPr>
              <a:t>O</a:t>
            </a:r>
          </a:p>
          <a:p>
            <a:r>
              <a:rPr lang="en-US" altLang="ja-JP" dirty="0" smtClean="0">
                <a:solidFill>
                  <a:prstClr val="white"/>
                </a:solidFill>
              </a:rPr>
              <a:t>12,000 20” PMTs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" y="168822"/>
            <a:ext cx="5256583" cy="398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4149080"/>
            <a:ext cx="4402515" cy="253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0818" y="368877"/>
            <a:ext cx="3773182" cy="34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6939" y="1413767"/>
            <a:ext cx="3853596" cy="19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46" y="4348862"/>
            <a:ext cx="4726349" cy="2034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92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522"/>
            <a:ext cx="4608004" cy="92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916832"/>
            <a:ext cx="5524771" cy="419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101076"/>
              </p:ext>
            </p:extLst>
          </p:nvPr>
        </p:nvGraphicFramePr>
        <p:xfrm>
          <a:off x="4788026" y="116632"/>
          <a:ext cx="3999054" cy="12255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33018"/>
                <a:gridCol w="1333018"/>
                <a:gridCol w="1333018"/>
              </a:tblGrid>
              <a:tr h="78081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May 2012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2014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2018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</a:tr>
              <a:tr h="44473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190kW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300kW   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</a:rPr>
                        <a:t>500kW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750kW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8028384" y="942408"/>
            <a:ext cx="80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&gt; 1MW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805455" y="1485472"/>
            <a:ext cx="3338545" cy="5400369"/>
            <a:chOff x="5805455" y="1485472"/>
            <a:chExt cx="3338545" cy="540036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1632" y="2853393"/>
              <a:ext cx="3312368" cy="4032448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5805455" y="1485472"/>
              <a:ext cx="33123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prstClr val="black"/>
                  </a:solidFill>
                </a:rPr>
                <a:t>Assuming </a:t>
              </a:r>
            </a:p>
            <a:p>
              <a:pPr marL="285750" indent="-285750">
                <a:buFont typeface="Symbol"/>
                <a:buChar char="n"/>
              </a:pPr>
              <a:r>
                <a:rPr lang="en-US" altLang="ja-JP" sz="1600" dirty="0" smtClean="0">
                  <a:solidFill>
                    <a:prstClr val="black"/>
                  </a:solidFill>
                </a:rPr>
                <a:t>beam and anti-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n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 beam = 1:1 for both experiment</a:t>
              </a:r>
              <a:endParaRPr lang="en-US" altLang="ja-JP" sz="1600" dirty="0">
                <a:solidFill>
                  <a:prstClr val="black"/>
                </a:solidFill>
              </a:endParaRPr>
            </a:p>
            <a:p>
              <a:r>
                <a:rPr lang="en-US" altLang="ja-JP" sz="1600" dirty="0" smtClean="0">
                  <a:solidFill>
                    <a:prstClr val="black"/>
                  </a:solidFill>
                </a:rPr>
                <a:t>Expected number of events distributed by unknown CP 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d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 (-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p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&lt;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d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&lt;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p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)  and 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q</a:t>
              </a:r>
              <a:r>
                <a:rPr lang="en-US" altLang="ja-JP" sz="1600" baseline="-25000" dirty="0" smtClean="0">
                  <a:solidFill>
                    <a:prstClr val="black"/>
                  </a:solidFill>
                </a:rPr>
                <a:t>23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 (0.4&lt;sin</a:t>
              </a:r>
              <a:r>
                <a:rPr lang="en-US" altLang="ja-JP" sz="1600" baseline="30000" dirty="0" smtClean="0">
                  <a:solidFill>
                    <a:prstClr val="black"/>
                  </a:solidFill>
                </a:rPr>
                <a:t>2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Symbol" pitchFamily="18" charset="2"/>
                </a:rPr>
                <a:t>q</a:t>
              </a:r>
              <a:r>
                <a:rPr lang="en-US" altLang="ja-JP" sz="1600" baseline="-25000" dirty="0" smtClean="0">
                  <a:solidFill>
                    <a:prstClr val="black"/>
                  </a:solidFill>
                </a:rPr>
                <a:t>23</a:t>
              </a:r>
              <a:r>
                <a:rPr lang="en-US" altLang="ja-JP" sz="1600" dirty="0" smtClean="0">
                  <a:solidFill>
                    <a:prstClr val="black"/>
                  </a:solidFill>
                </a:rPr>
                <a:t>&lt;0.6)</a:t>
              </a:r>
              <a:endParaRPr lang="ja-JP" altLang="en-US" sz="16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93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187624" y="476672"/>
            <a:ext cx="688768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kern="600" spc="16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4</a:t>
            </a: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.  Medium/Small Projects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076" y="1628800"/>
            <a:ext cx="7056784" cy="481783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6300192" y="2420888"/>
            <a:ext cx="1775120" cy="288032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724128" y="4725144"/>
            <a:ext cx="1296144" cy="288032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292050" y="5022925"/>
            <a:ext cx="3252900" cy="288032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283902" y="5064110"/>
            <a:ext cx="1672474" cy="288033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835696" y="5379426"/>
            <a:ext cx="4448206" cy="314475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635126" y="5735140"/>
            <a:ext cx="3440930" cy="255379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652120" y="5735140"/>
            <a:ext cx="1656184" cy="255380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4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15" y="-4224"/>
            <a:ext cx="2308142" cy="163222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525" y="0"/>
            <a:ext cx="3199735" cy="165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88" y="3501008"/>
            <a:ext cx="4259247" cy="3160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KEKair2004-04M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" y="-4224"/>
            <a:ext cx="2244786" cy="16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6960" y="3501008"/>
            <a:ext cx="4232280" cy="315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282" y="1678976"/>
            <a:ext cx="5669109" cy="172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コンテンツ プレースホルダ 2"/>
          <p:cNvSpPr txBox="1">
            <a:spLocks/>
          </p:cNvSpPr>
          <p:nvPr/>
        </p:nvSpPr>
        <p:spPr bwMode="auto">
          <a:xfrm>
            <a:off x="2289157" y="3130318"/>
            <a:ext cx="4576527" cy="206852"/>
          </a:xfrm>
          <a:prstGeom prst="rect">
            <a:avLst/>
          </a:prstGeom>
          <a:noFill/>
          <a:ln>
            <a:noFill/>
          </a:ln>
          <a:extLst/>
        </p:spPr>
        <p:txBody>
          <a:bodyPr lIns="91336" tIns="45668" rIns="91336" bIns="45668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Blip>
                <a:blip r:embed="rId13"/>
              </a:buBlip>
              <a:defRPr/>
            </a:pPr>
            <a:r>
              <a:rPr lang="en-US" altLang="ja-JP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~500 </a:t>
            </a:r>
            <a:r>
              <a:rPr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collaborators from </a:t>
            </a:r>
            <a:r>
              <a:rPr lang="en-US" altLang="ja-JP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76 </a:t>
            </a:r>
            <a:r>
              <a:rPr lang="en-US" altLang="ja-JP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institutions  in </a:t>
            </a:r>
            <a:r>
              <a:rPr lang="en-US" altLang="ja-JP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21 countries</a:t>
            </a:r>
            <a:endParaRPr lang="en-US" altLang="ja-JP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4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21"/>
          <p:cNvGrpSpPr/>
          <p:nvPr/>
        </p:nvGrpSpPr>
        <p:grpSpPr>
          <a:xfrm>
            <a:off x="209540" y="2988562"/>
            <a:ext cx="4236348" cy="3789040"/>
            <a:chOff x="47620" y="3068961"/>
            <a:chExt cx="4236348" cy="3789040"/>
          </a:xfrm>
        </p:grpSpPr>
        <p:pic>
          <p:nvPicPr>
            <p:cNvPr id="14" name="図 13" descr="KEKTriumph.jpg"/>
            <p:cNvPicPr>
              <a:picLocks noChangeAspect="1"/>
            </p:cNvPicPr>
            <p:nvPr/>
          </p:nvPicPr>
          <p:blipFill>
            <a:blip r:embed="rId2" cstate="email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620" y="3068961"/>
              <a:ext cx="4236348" cy="37890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1735964" y="5684951"/>
              <a:ext cx="702092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2015</a:t>
              </a:r>
              <a:endParaRPr kumimoji="1" lang="ja-JP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2327714" y="4140689"/>
            <a:ext cx="1398094" cy="432049"/>
            <a:chOff x="2327714" y="4140689"/>
            <a:chExt cx="1398094" cy="432049"/>
          </a:xfrm>
        </p:grpSpPr>
        <p:cxnSp>
          <p:nvCxnSpPr>
            <p:cNvPr id="19" name="直線コネクタ 18"/>
            <p:cNvCxnSpPr/>
            <p:nvPr/>
          </p:nvCxnSpPr>
          <p:spPr>
            <a:xfrm>
              <a:off x="2327714" y="4572738"/>
              <a:ext cx="84001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/楕円 19"/>
            <p:cNvSpPr/>
            <p:nvPr/>
          </p:nvSpPr>
          <p:spPr>
            <a:xfrm>
              <a:off x="3167732" y="4140689"/>
              <a:ext cx="558076" cy="25202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1" y="16024"/>
            <a:ext cx="5184322" cy="2924458"/>
          </a:xfrm>
          <a:prstGeom prst="rect">
            <a:avLst/>
          </a:prstGeom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5392995" y="3428999"/>
            <a:ext cx="3226846" cy="3401009"/>
            <a:chOff x="5092646" y="2964631"/>
            <a:chExt cx="3542587" cy="3865378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5092646" y="2964631"/>
              <a:ext cx="3542587" cy="3865378"/>
              <a:chOff x="5092646" y="2964631"/>
              <a:chExt cx="3542587" cy="3865378"/>
            </a:xfrm>
          </p:grpSpPr>
          <p:pic>
            <p:nvPicPr>
              <p:cNvPr id="28" name="図 27" descr="Yamauchi 8.jpg"/>
              <p:cNvPicPr>
                <a:picLocks noChangeAspect="1"/>
              </p:cNvPicPr>
              <p:nvPr/>
            </p:nvPicPr>
            <p:blipFill>
              <a:blip r:embed="rId5" cstate="email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092646" y="3272408"/>
                <a:ext cx="3542587" cy="1736562"/>
              </a:xfrm>
              <a:prstGeom prst="rect">
                <a:avLst/>
              </a:prstGeom>
            </p:spPr>
          </p:pic>
          <p:sp>
            <p:nvSpPr>
              <p:cNvPr id="29" name="Text Box 24"/>
              <p:cNvSpPr txBox="1">
                <a:spLocks noChangeArrowheads="1"/>
              </p:cNvSpPr>
              <p:nvPr/>
            </p:nvSpPr>
            <p:spPr bwMode="auto">
              <a:xfrm>
                <a:off x="5408386" y="2964631"/>
                <a:ext cx="2911106" cy="307777"/>
              </a:xfrm>
              <a:prstGeom prst="rect">
                <a:avLst/>
              </a:prstGeom>
              <a:solidFill>
                <a:srgbClr val="BBE0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Inconsistency in </a:t>
                </a:r>
                <a:r>
                  <a:rPr lang="en-US" altLang="ja-JP" sz="1400" b="1" dirty="0" err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unitarity</a:t>
                </a:r>
                <a:r>
                  <a:rPr lang="en-US" altLang="ja-JP" sz="14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triangle?</a:t>
                </a:r>
              </a:p>
            </p:txBody>
          </p:sp>
          <p:grpSp>
            <p:nvGrpSpPr>
              <p:cNvPr id="23" name="グループ化 22"/>
              <p:cNvGrpSpPr/>
              <p:nvPr/>
            </p:nvGrpSpPr>
            <p:grpSpPr>
              <a:xfrm>
                <a:off x="5143818" y="5056203"/>
                <a:ext cx="3440242" cy="1773806"/>
                <a:chOff x="4932039" y="4783460"/>
                <a:chExt cx="3996953" cy="2060848"/>
              </a:xfrm>
            </p:grpSpPr>
            <p:pic>
              <p:nvPicPr>
                <p:cNvPr id="27" name="図 26" descr="20071116nakao 20.jpg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32039" y="4783460"/>
                  <a:ext cx="3996953" cy="2060848"/>
                </a:xfrm>
                <a:prstGeom prst="rect">
                  <a:avLst/>
                </a:prstGeom>
              </p:spPr>
            </p:pic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5436096" y="6093296"/>
                  <a:ext cx="83080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600" b="1" i="1" dirty="0" smtClean="0">
                      <a:solidFill>
                        <a:srgbClr val="0000FF"/>
                      </a:solidFill>
                    </a:rPr>
                    <a:t>B -&gt; </a:t>
                  </a:r>
                  <a:r>
                    <a:rPr kumimoji="1" lang="en-US" altLang="ja-JP" sz="1600" b="1" i="1" dirty="0" err="1" smtClean="0">
                      <a:solidFill>
                        <a:srgbClr val="0000FF"/>
                      </a:solidFill>
                      <a:latin typeface="Symbol" pitchFamily="18" charset="2"/>
                    </a:rPr>
                    <a:t>f</a:t>
                  </a:r>
                  <a:r>
                    <a:rPr kumimoji="1" lang="en-US" altLang="ja-JP" sz="1600" b="1" i="1" dirty="0" err="1" smtClean="0">
                      <a:solidFill>
                        <a:srgbClr val="0000FF"/>
                      </a:solidFill>
                    </a:rPr>
                    <a:t>K</a:t>
                  </a:r>
                  <a:r>
                    <a:rPr kumimoji="1" lang="en-US" altLang="ja-JP" sz="1600" b="1" i="1" baseline="-25000" dirty="0" err="1" smtClean="0">
                      <a:solidFill>
                        <a:srgbClr val="0000FF"/>
                      </a:solidFill>
                    </a:rPr>
                    <a:t>s</a:t>
                  </a:r>
                  <a:endParaRPr kumimoji="1" lang="ja-JP" altLang="en-US" sz="1600" b="1" i="1" baseline="-25000" dirty="0">
                    <a:solidFill>
                      <a:srgbClr val="0000FF"/>
                    </a:solidFill>
                  </a:endParaRPr>
                </a:p>
              </p:txBody>
            </p:sp>
          </p:grpSp>
        </p:grpSp>
        <p:sp>
          <p:nvSpPr>
            <p:cNvPr id="6" name="下矢印 5"/>
            <p:cNvSpPr/>
            <p:nvPr/>
          </p:nvSpPr>
          <p:spPr>
            <a:xfrm>
              <a:off x="7164288" y="4841462"/>
              <a:ext cx="432048" cy="346118"/>
            </a:xfrm>
            <a:prstGeom prst="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0" name="図 29" descr="KEKTriumph1.jpg"/>
          <p:cNvPicPr>
            <a:picLocks noChangeAspect="1"/>
          </p:cNvPicPr>
          <p:nvPr/>
        </p:nvPicPr>
        <p:blipFill>
          <a:blip r:embed="rId7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6692" y="188640"/>
            <a:ext cx="3684156" cy="292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直線矢印コネクタ 17"/>
          <p:cNvCxnSpPr/>
          <p:nvPr/>
        </p:nvCxnSpPr>
        <p:spPr>
          <a:xfrm>
            <a:off x="3725808" y="4077072"/>
            <a:ext cx="1718358" cy="1080120"/>
          </a:xfrm>
          <a:prstGeom prst="straightConnector1">
            <a:avLst/>
          </a:prstGeom>
          <a:ln w="19050">
            <a:solidFill>
              <a:srgbClr val="66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3725808" y="476672"/>
            <a:ext cx="3532962" cy="3600400"/>
          </a:xfrm>
          <a:prstGeom prst="straightConnector1">
            <a:avLst/>
          </a:prstGeom>
          <a:ln w="19050">
            <a:solidFill>
              <a:srgbClr val="66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右矢印 2"/>
          <p:cNvSpPr/>
          <p:nvPr/>
        </p:nvSpPr>
        <p:spPr>
          <a:xfrm>
            <a:off x="4139952" y="1412777"/>
            <a:ext cx="576064" cy="111196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334087" y="1124744"/>
            <a:ext cx="1018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p</a:t>
            </a:r>
            <a:r>
              <a:rPr kumimoji="1" lang="en-US" altLang="ja-JP" sz="1400" b="1" dirty="0" smtClean="0"/>
              <a:t>hysics run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7097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00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0" y="2200275"/>
            <a:ext cx="6883400" cy="885825"/>
            <a:chOff x="117" y="1386"/>
            <a:chExt cx="4219" cy="558"/>
          </a:xfrm>
        </p:grpSpPr>
        <p:sp>
          <p:nvSpPr>
            <p:cNvPr id="65561" name="Freeform 4"/>
            <p:cNvSpPr>
              <a:spLocks/>
            </p:cNvSpPr>
            <p:nvPr/>
          </p:nvSpPr>
          <p:spPr bwMode="auto">
            <a:xfrm>
              <a:off x="1032" y="1700"/>
              <a:ext cx="3304" cy="244"/>
            </a:xfrm>
            <a:custGeom>
              <a:avLst/>
              <a:gdLst>
                <a:gd name="T0" fmla="*/ 88 w 3894"/>
                <a:gd name="T1" fmla="*/ 1 h 408"/>
                <a:gd name="T2" fmla="*/ 85 w 3894"/>
                <a:gd name="T3" fmla="*/ 1 h 408"/>
                <a:gd name="T4" fmla="*/ 80 w 3894"/>
                <a:gd name="T5" fmla="*/ 1 h 408"/>
                <a:gd name="T6" fmla="*/ 70 w 3894"/>
                <a:gd name="T7" fmla="*/ 1 h 408"/>
                <a:gd name="T8" fmla="*/ 53 w 3894"/>
                <a:gd name="T9" fmla="*/ 1 h 408"/>
                <a:gd name="T10" fmla="*/ 35 w 3894"/>
                <a:gd name="T11" fmla="*/ 1 h 408"/>
                <a:gd name="T12" fmla="*/ 0 w 3894"/>
                <a:gd name="T13" fmla="*/ 1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94"/>
                <a:gd name="T22" fmla="*/ 0 h 408"/>
                <a:gd name="T23" fmla="*/ 3894 w 3894"/>
                <a:gd name="T24" fmla="*/ 408 h 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94" h="408">
                  <a:moveTo>
                    <a:pt x="3894" y="408"/>
                  </a:moveTo>
                  <a:cubicBezTo>
                    <a:pt x="3865" y="368"/>
                    <a:pt x="3789" y="232"/>
                    <a:pt x="3723" y="170"/>
                  </a:cubicBezTo>
                  <a:cubicBezTo>
                    <a:pt x="3657" y="108"/>
                    <a:pt x="3609" y="62"/>
                    <a:pt x="3496" y="34"/>
                  </a:cubicBezTo>
                  <a:cubicBezTo>
                    <a:pt x="3383" y="6"/>
                    <a:pt x="3238" y="6"/>
                    <a:pt x="3042" y="3"/>
                  </a:cubicBezTo>
                  <a:cubicBezTo>
                    <a:pt x="2846" y="0"/>
                    <a:pt x="2574" y="4"/>
                    <a:pt x="2319" y="13"/>
                  </a:cubicBezTo>
                  <a:cubicBezTo>
                    <a:pt x="2064" y="22"/>
                    <a:pt x="1895" y="43"/>
                    <a:pt x="1509" y="60"/>
                  </a:cubicBezTo>
                  <a:cubicBezTo>
                    <a:pt x="1123" y="77"/>
                    <a:pt x="314" y="105"/>
                    <a:pt x="0" y="117"/>
                  </a:cubicBezTo>
                </a:path>
              </a:pathLst>
            </a:custGeom>
            <a:noFill/>
            <a:ln w="57150">
              <a:solidFill>
                <a:srgbClr val="CCE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562" name="Text Box 5"/>
            <p:cNvSpPr txBox="1">
              <a:spLocks noChangeArrowheads="1"/>
            </p:cNvSpPr>
            <p:nvPr/>
          </p:nvSpPr>
          <p:spPr bwMode="auto">
            <a:xfrm>
              <a:off x="117" y="1386"/>
              <a:ext cx="1578" cy="229"/>
            </a:xfrm>
            <a:prstGeom prst="rect">
              <a:avLst/>
            </a:prstGeom>
            <a:solidFill>
              <a:srgbClr val="CCFFFF">
                <a:alpha val="23921"/>
              </a:srgbClr>
            </a:solidFill>
            <a:ln w="19050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68386" tIns="34193" rIns="68386" bIns="34193">
              <a:spAutoFit/>
            </a:bodyPr>
            <a:lstStyle>
              <a:lvl1pPr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rgbClr val="CCECFF"/>
                  </a:solidFill>
                  <a:latin typeface="Helvetica" pitchFamily="34" charset="0"/>
                </a:rPr>
                <a:t>Neutrino beams to SK</a:t>
              </a:r>
              <a:endParaRPr lang="en-US" altLang="ja-JP">
                <a:solidFill>
                  <a:srgbClr val="CCECFF"/>
                </a:solidFill>
                <a:latin typeface="Helvetica" pitchFamily="34" charset="0"/>
              </a:endParaRPr>
            </a:p>
          </p:txBody>
        </p:sp>
      </p:grpSp>
      <p:sp>
        <p:nvSpPr>
          <p:cNvPr id="407560" name="Text Box 8"/>
          <p:cNvSpPr txBox="1">
            <a:spLocks noChangeArrowheads="1"/>
          </p:cNvSpPr>
          <p:nvPr/>
        </p:nvSpPr>
        <p:spPr bwMode="auto">
          <a:xfrm rot="1200000">
            <a:off x="1157288" y="4724094"/>
            <a:ext cx="1890712" cy="373674"/>
          </a:xfrm>
          <a:prstGeom prst="rect">
            <a:avLst/>
          </a:prstGeom>
          <a:gradFill rotWithShape="0">
            <a:gsLst>
              <a:gs pos="0">
                <a:schemeClr val="accent1">
                  <a:alpha val="3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>
            <a:lvl1pPr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1800" b="1" dirty="0" smtClean="0">
                <a:solidFill>
                  <a:srgbClr val="FFFF66"/>
                </a:solidFill>
                <a:latin typeface="Helvetica" charset="0"/>
              </a:rPr>
              <a:t>ＭＲ </a:t>
            </a:r>
            <a:r>
              <a:rPr lang="en-US" altLang="ja-JP" sz="1800" b="1" dirty="0" smtClean="0">
                <a:solidFill>
                  <a:srgbClr val="FFFF66"/>
                </a:solidFill>
                <a:latin typeface="Helvetica" charset="0"/>
              </a:rPr>
              <a:t>(30 </a:t>
            </a:r>
            <a:r>
              <a:rPr lang="en-US" altLang="ja-JP" sz="1800" b="1" dirty="0" err="1" smtClean="0">
                <a:solidFill>
                  <a:srgbClr val="FFFF66"/>
                </a:solidFill>
                <a:latin typeface="Helvetica" charset="0"/>
              </a:rPr>
              <a:t>GeV</a:t>
            </a:r>
            <a:r>
              <a:rPr lang="en-US" altLang="ja-JP" sz="1800" b="1" dirty="0" smtClean="0">
                <a:solidFill>
                  <a:srgbClr val="FFFF66"/>
                </a:solidFill>
                <a:latin typeface="Helvetica" charset="0"/>
              </a:rPr>
              <a:t>)</a:t>
            </a:r>
            <a:endParaRPr lang="ja-JP" altLang="en-US" b="1" dirty="0">
              <a:solidFill>
                <a:srgbClr val="FFCC66"/>
              </a:solidFill>
              <a:latin typeface="ＭＳ Ｐゴシック" charset="0"/>
            </a:endParaRPr>
          </a:p>
        </p:txBody>
      </p:sp>
      <p:sp>
        <p:nvSpPr>
          <p:cNvPr id="65543" name="Freeform 9"/>
          <p:cNvSpPr>
            <a:spLocks/>
          </p:cNvSpPr>
          <p:nvPr/>
        </p:nvSpPr>
        <p:spPr bwMode="auto">
          <a:xfrm>
            <a:off x="3803650" y="2025650"/>
            <a:ext cx="1663700" cy="577850"/>
          </a:xfrm>
          <a:custGeom>
            <a:avLst/>
            <a:gdLst>
              <a:gd name="T0" fmla="*/ 2147483647 w 1048"/>
              <a:gd name="T1" fmla="*/ 0 h 364"/>
              <a:gd name="T2" fmla="*/ 0 w 1048"/>
              <a:gd name="T3" fmla="*/ 2147483647 h 364"/>
              <a:gd name="T4" fmla="*/ 0 60000 65536"/>
              <a:gd name="T5" fmla="*/ 0 60000 65536"/>
              <a:gd name="T6" fmla="*/ 0 w 1048"/>
              <a:gd name="T7" fmla="*/ 0 h 364"/>
              <a:gd name="T8" fmla="*/ 1048 w 1048"/>
              <a:gd name="T9" fmla="*/ 364 h 3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48" h="364">
                <a:moveTo>
                  <a:pt x="1048" y="0"/>
                </a:moveTo>
                <a:lnTo>
                  <a:pt x="0" y="364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4" name="Freeform 10"/>
          <p:cNvSpPr>
            <a:spLocks/>
          </p:cNvSpPr>
          <p:nvPr/>
        </p:nvSpPr>
        <p:spPr bwMode="auto">
          <a:xfrm>
            <a:off x="3028950" y="4851400"/>
            <a:ext cx="3105150" cy="920750"/>
          </a:xfrm>
          <a:custGeom>
            <a:avLst/>
            <a:gdLst>
              <a:gd name="T0" fmla="*/ 0 w 1956"/>
              <a:gd name="T1" fmla="*/ 0 h 580"/>
              <a:gd name="T2" fmla="*/ 2147483647 w 1956"/>
              <a:gd name="T3" fmla="*/ 2147483647 h 580"/>
              <a:gd name="T4" fmla="*/ 0 60000 65536"/>
              <a:gd name="T5" fmla="*/ 0 60000 65536"/>
              <a:gd name="T6" fmla="*/ 0 w 1956"/>
              <a:gd name="T7" fmla="*/ 0 h 580"/>
              <a:gd name="T8" fmla="*/ 1956 w 1956"/>
              <a:gd name="T9" fmla="*/ 580 h 5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56" h="580">
                <a:moveTo>
                  <a:pt x="0" y="0"/>
                </a:moveTo>
                <a:lnTo>
                  <a:pt x="1956" y="580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5" name="Freeform 11"/>
          <p:cNvSpPr>
            <a:spLocks/>
          </p:cNvSpPr>
          <p:nvPr/>
        </p:nvSpPr>
        <p:spPr bwMode="auto">
          <a:xfrm rot="600000">
            <a:off x="4856163" y="1871663"/>
            <a:ext cx="635000" cy="1520825"/>
          </a:xfrm>
          <a:custGeom>
            <a:avLst/>
            <a:gdLst>
              <a:gd name="T0" fmla="*/ 2147483647 w 578"/>
              <a:gd name="T1" fmla="*/ 0 h 1033"/>
              <a:gd name="T2" fmla="*/ 2147483647 w 578"/>
              <a:gd name="T3" fmla="*/ 2147483647 h 1033"/>
              <a:gd name="T4" fmla="*/ 2147483647 w 578"/>
              <a:gd name="T5" fmla="*/ 2147483647 h 1033"/>
              <a:gd name="T6" fmla="*/ 2147483647 w 578"/>
              <a:gd name="T7" fmla="*/ 2147483647 h 1033"/>
              <a:gd name="T8" fmla="*/ 2147483647 w 578"/>
              <a:gd name="T9" fmla="*/ 2147483647 h 1033"/>
              <a:gd name="T10" fmla="*/ 2147483647 w 578"/>
              <a:gd name="T11" fmla="*/ 2147483647 h 10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8"/>
              <a:gd name="T19" fmla="*/ 0 h 1033"/>
              <a:gd name="T20" fmla="*/ 578 w 578"/>
              <a:gd name="T21" fmla="*/ 1033 h 10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8" h="1033">
                <a:moveTo>
                  <a:pt x="578" y="0"/>
                </a:moveTo>
                <a:cubicBezTo>
                  <a:pt x="551" y="16"/>
                  <a:pt x="503" y="13"/>
                  <a:pt x="416" y="99"/>
                </a:cubicBezTo>
                <a:cubicBezTo>
                  <a:pt x="329" y="185"/>
                  <a:pt x="118" y="414"/>
                  <a:pt x="59" y="514"/>
                </a:cubicBezTo>
                <a:cubicBezTo>
                  <a:pt x="0" y="614"/>
                  <a:pt x="51" y="626"/>
                  <a:pt x="64" y="699"/>
                </a:cubicBezTo>
                <a:cubicBezTo>
                  <a:pt x="77" y="772"/>
                  <a:pt x="120" y="896"/>
                  <a:pt x="136" y="952"/>
                </a:cubicBezTo>
                <a:cubicBezTo>
                  <a:pt x="152" y="1008"/>
                  <a:pt x="154" y="1016"/>
                  <a:pt x="159" y="1033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4622800" y="6392850"/>
            <a:ext cx="3765624" cy="346053"/>
          </a:xfrm>
          <a:prstGeom prst="rect">
            <a:avLst/>
          </a:prstGeom>
          <a:solidFill>
            <a:srgbClr val="FFB03B">
              <a:alpha val="32941"/>
            </a:srgbClr>
          </a:solidFill>
          <a:ln w="19050">
            <a:solidFill>
              <a:srgbClr val="FFFF66"/>
            </a:solidFill>
            <a:miter lim="800000"/>
            <a:headEnd/>
            <a:tailEnd/>
          </a:ln>
        </p:spPr>
        <p:txBody>
          <a:bodyPr wrap="square" lIns="68386" tIns="34193" rIns="68386" bIns="34193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FFFF66"/>
                </a:solidFill>
                <a:latin typeface="Helvetica" pitchFamily="34" charset="0"/>
              </a:rPr>
              <a:t>Hadron experimental </a:t>
            </a:r>
            <a:r>
              <a:rPr lang="en-US" altLang="ja-JP" b="1" dirty="0" smtClean="0">
                <a:solidFill>
                  <a:srgbClr val="FFFF66"/>
                </a:solidFill>
                <a:latin typeface="Helvetica" pitchFamily="34" charset="0"/>
              </a:rPr>
              <a:t>hall : K</a:t>
            </a:r>
            <a:endParaRPr lang="en-US" altLang="ja-JP" b="1" dirty="0">
              <a:solidFill>
                <a:srgbClr val="FFFF66"/>
              </a:solidFill>
              <a:latin typeface="Helvetica" pitchFamily="34" charset="0"/>
            </a:endParaRPr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3275856" y="3696645"/>
            <a:ext cx="3766746" cy="715385"/>
          </a:xfrm>
          <a:prstGeom prst="rect">
            <a:avLst/>
          </a:prstGeom>
          <a:gradFill rotWithShape="0">
            <a:gsLst>
              <a:gs pos="0">
                <a:srgbClr val="FFCC99">
                  <a:alpha val="32999"/>
                </a:srgbClr>
              </a:gs>
              <a:gs pos="100000">
                <a:srgbClr val="765E47"/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</p:spPr>
        <p:txBody>
          <a:bodyPr wrap="square" lIns="68386" tIns="34193" rIns="68386" bIns="34193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 dirty="0">
                <a:solidFill>
                  <a:srgbClr val="FFFF66"/>
                </a:solidFill>
                <a:latin typeface="Helvetica" pitchFamily="34" charset="0"/>
              </a:rPr>
              <a:t>MLF (Material and Life science experimental Facility</a:t>
            </a:r>
            <a:r>
              <a:rPr lang="en-US" altLang="ja-JP" b="1" dirty="0" smtClean="0">
                <a:solidFill>
                  <a:srgbClr val="FFFF66"/>
                </a:solidFill>
                <a:latin typeface="Helvetica" pitchFamily="34" charset="0"/>
              </a:rPr>
              <a:t>)</a:t>
            </a:r>
            <a:r>
              <a:rPr lang="en-US" altLang="ja-JP" sz="2400" b="1" dirty="0" smtClean="0">
                <a:solidFill>
                  <a:srgbClr val="FFFF66"/>
                </a:solidFill>
                <a:latin typeface="ＭＳ Ｐゴシック" pitchFamily="50" charset="-128"/>
              </a:rPr>
              <a:t>: n, </a:t>
            </a:r>
            <a:r>
              <a:rPr lang="en-US" altLang="ja-JP" sz="2400" b="1" dirty="0" smtClean="0">
                <a:solidFill>
                  <a:srgbClr val="FFFF66"/>
                </a:solidFill>
                <a:latin typeface="Symbol" panose="05050102010706020507" pitchFamily="18" charset="2"/>
              </a:rPr>
              <a:t>m</a:t>
            </a:r>
            <a:endParaRPr lang="en-US" altLang="ja-JP" b="1" dirty="0" smtClean="0">
              <a:solidFill>
                <a:srgbClr val="FFFF66"/>
              </a:solidFill>
              <a:latin typeface="Symbol" panose="05050102010706020507" pitchFamily="18" charset="2"/>
            </a:endParaRPr>
          </a:p>
        </p:txBody>
      </p:sp>
      <p:sp>
        <p:nvSpPr>
          <p:cNvPr id="65548" name="Freeform 14"/>
          <p:cNvSpPr>
            <a:spLocks/>
          </p:cNvSpPr>
          <p:nvPr/>
        </p:nvSpPr>
        <p:spPr bwMode="auto">
          <a:xfrm>
            <a:off x="1441450" y="2395538"/>
            <a:ext cx="5783263" cy="2836862"/>
          </a:xfrm>
          <a:custGeom>
            <a:avLst/>
            <a:gdLst>
              <a:gd name="T0" fmla="*/ 2147483647 w 3643"/>
              <a:gd name="T1" fmla="*/ 2147483647 h 1787"/>
              <a:gd name="T2" fmla="*/ 2147483647 w 3643"/>
              <a:gd name="T3" fmla="*/ 2147483647 h 1787"/>
              <a:gd name="T4" fmla="*/ 2147483647 w 3643"/>
              <a:gd name="T5" fmla="*/ 2147483647 h 1787"/>
              <a:gd name="T6" fmla="*/ 2147483647 w 3643"/>
              <a:gd name="T7" fmla="*/ 2147483647 h 1787"/>
              <a:gd name="T8" fmla="*/ 2147483647 w 3643"/>
              <a:gd name="T9" fmla="*/ 2147483647 h 1787"/>
              <a:gd name="T10" fmla="*/ 2147483647 w 3643"/>
              <a:gd name="T11" fmla="*/ 2147483647 h 1787"/>
              <a:gd name="T12" fmla="*/ 2147483647 w 3643"/>
              <a:gd name="T13" fmla="*/ 2147483647 h 1787"/>
              <a:gd name="T14" fmla="*/ 2147483647 w 3643"/>
              <a:gd name="T15" fmla="*/ 2147483647 h 1787"/>
              <a:gd name="T16" fmla="*/ 2147483647 w 3643"/>
              <a:gd name="T17" fmla="*/ 2147483647 h 1787"/>
              <a:gd name="T18" fmla="*/ 2147483647 w 3643"/>
              <a:gd name="T19" fmla="*/ 2147483647 h 1787"/>
              <a:gd name="T20" fmla="*/ 2147483647 w 3643"/>
              <a:gd name="T21" fmla="*/ 2147483647 h 1787"/>
              <a:gd name="T22" fmla="*/ 2147483647 w 3643"/>
              <a:gd name="T23" fmla="*/ 2147483647 h 1787"/>
              <a:gd name="T24" fmla="*/ 2147483647 w 3643"/>
              <a:gd name="T25" fmla="*/ 2147483647 h 1787"/>
              <a:gd name="T26" fmla="*/ 2147483647 w 3643"/>
              <a:gd name="T27" fmla="*/ 2147483647 h 1787"/>
              <a:gd name="T28" fmla="*/ 2147483647 w 3643"/>
              <a:gd name="T29" fmla="*/ 2147483647 h 1787"/>
              <a:gd name="T30" fmla="*/ 2147483647 w 3643"/>
              <a:gd name="T31" fmla="*/ 2147483647 h 1787"/>
              <a:gd name="T32" fmla="*/ 2147483647 w 3643"/>
              <a:gd name="T33" fmla="*/ 2147483647 h 1787"/>
              <a:gd name="T34" fmla="*/ 2147483647 w 3643"/>
              <a:gd name="T35" fmla="*/ 2147483647 h 1787"/>
              <a:gd name="T36" fmla="*/ 2147483647 w 3643"/>
              <a:gd name="T37" fmla="*/ 2147483647 h 1787"/>
              <a:gd name="T38" fmla="*/ 2147483647 w 3643"/>
              <a:gd name="T39" fmla="*/ 2147483647 h 1787"/>
              <a:gd name="T40" fmla="*/ 2147483647 w 3643"/>
              <a:gd name="T41" fmla="*/ 2147483647 h 17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3"/>
              <a:gd name="T64" fmla="*/ 0 h 1787"/>
              <a:gd name="T65" fmla="*/ 3643 w 3643"/>
              <a:gd name="T66" fmla="*/ 1787 h 17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3" h="1787">
                <a:moveTo>
                  <a:pt x="368" y="1323"/>
                </a:moveTo>
                <a:cubicBezTo>
                  <a:pt x="419" y="1344"/>
                  <a:pt x="488" y="1388"/>
                  <a:pt x="676" y="1447"/>
                </a:cubicBezTo>
                <a:cubicBezTo>
                  <a:pt x="864" y="1506"/>
                  <a:pt x="1223" y="1623"/>
                  <a:pt x="1499" y="1678"/>
                </a:cubicBezTo>
                <a:cubicBezTo>
                  <a:pt x="1775" y="1733"/>
                  <a:pt x="2096" y="1769"/>
                  <a:pt x="2332" y="1777"/>
                </a:cubicBezTo>
                <a:cubicBezTo>
                  <a:pt x="2569" y="1787"/>
                  <a:pt x="2742" y="1771"/>
                  <a:pt x="2917" y="1730"/>
                </a:cubicBezTo>
                <a:cubicBezTo>
                  <a:pt x="3094" y="1690"/>
                  <a:pt x="3268" y="1622"/>
                  <a:pt x="3387" y="1531"/>
                </a:cubicBezTo>
                <a:cubicBezTo>
                  <a:pt x="3504" y="1440"/>
                  <a:pt x="3613" y="1348"/>
                  <a:pt x="3629" y="1185"/>
                </a:cubicBezTo>
                <a:cubicBezTo>
                  <a:pt x="3643" y="1023"/>
                  <a:pt x="3542" y="713"/>
                  <a:pt x="3478" y="558"/>
                </a:cubicBezTo>
                <a:cubicBezTo>
                  <a:pt x="3413" y="401"/>
                  <a:pt x="3350" y="333"/>
                  <a:pt x="3238" y="249"/>
                </a:cubicBezTo>
                <a:cubicBezTo>
                  <a:pt x="3128" y="166"/>
                  <a:pt x="2957" y="100"/>
                  <a:pt x="2814" y="59"/>
                </a:cubicBezTo>
                <a:cubicBezTo>
                  <a:pt x="2670" y="18"/>
                  <a:pt x="2536" y="4"/>
                  <a:pt x="2376" y="1"/>
                </a:cubicBezTo>
                <a:cubicBezTo>
                  <a:pt x="2216" y="0"/>
                  <a:pt x="2060" y="12"/>
                  <a:pt x="1852" y="48"/>
                </a:cubicBezTo>
                <a:cubicBezTo>
                  <a:pt x="1644" y="84"/>
                  <a:pt x="1310" y="172"/>
                  <a:pt x="1124" y="219"/>
                </a:cubicBezTo>
                <a:cubicBezTo>
                  <a:pt x="938" y="266"/>
                  <a:pt x="839" y="299"/>
                  <a:pt x="735" y="331"/>
                </a:cubicBezTo>
                <a:cubicBezTo>
                  <a:pt x="631" y="363"/>
                  <a:pt x="566" y="387"/>
                  <a:pt x="500" y="411"/>
                </a:cubicBezTo>
                <a:cubicBezTo>
                  <a:pt x="434" y="435"/>
                  <a:pt x="397" y="445"/>
                  <a:pt x="340" y="475"/>
                </a:cubicBezTo>
                <a:cubicBezTo>
                  <a:pt x="283" y="505"/>
                  <a:pt x="209" y="542"/>
                  <a:pt x="158" y="589"/>
                </a:cubicBezTo>
                <a:cubicBezTo>
                  <a:pt x="107" y="636"/>
                  <a:pt x="58" y="688"/>
                  <a:pt x="35" y="755"/>
                </a:cubicBezTo>
                <a:cubicBezTo>
                  <a:pt x="12" y="822"/>
                  <a:pt x="0" y="920"/>
                  <a:pt x="20" y="991"/>
                </a:cubicBezTo>
                <a:cubicBezTo>
                  <a:pt x="40" y="1062"/>
                  <a:pt x="96" y="1123"/>
                  <a:pt x="156" y="1179"/>
                </a:cubicBezTo>
                <a:cubicBezTo>
                  <a:pt x="216" y="1235"/>
                  <a:pt x="333" y="1296"/>
                  <a:pt x="380" y="1327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1" name="Line 17"/>
          <p:cNvSpPr>
            <a:spLocks noChangeShapeType="1"/>
          </p:cNvSpPr>
          <p:nvPr/>
        </p:nvSpPr>
        <p:spPr bwMode="auto">
          <a:xfrm flipV="1">
            <a:off x="3706813" y="1477963"/>
            <a:ext cx="1362075" cy="7937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2" name="Line 18"/>
          <p:cNvSpPr>
            <a:spLocks noChangeShapeType="1"/>
          </p:cNvSpPr>
          <p:nvPr/>
        </p:nvSpPr>
        <p:spPr bwMode="auto">
          <a:xfrm flipH="1">
            <a:off x="3719513" y="276225"/>
            <a:ext cx="58737" cy="1216025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3" name="Text Box 19"/>
          <p:cNvSpPr txBox="1">
            <a:spLocks noChangeArrowheads="1"/>
          </p:cNvSpPr>
          <p:nvPr/>
        </p:nvSpPr>
        <p:spPr bwMode="auto">
          <a:xfrm>
            <a:off x="3009881" y="1816100"/>
            <a:ext cx="1612919" cy="373674"/>
          </a:xfrm>
          <a:prstGeom prst="rect">
            <a:avLst/>
          </a:prstGeom>
          <a:solidFill>
            <a:srgbClr val="F79B84">
              <a:alpha val="36078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wrap="square" lIns="95740" tIns="47870" rIns="95740" bIns="47870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 dirty="0" smtClean="0">
                <a:solidFill>
                  <a:srgbClr val="FF6666"/>
                </a:solidFill>
                <a:latin typeface="Helvetica" pitchFamily="34" charset="0"/>
              </a:rPr>
              <a:t>RCS (3 </a:t>
            </a:r>
            <a:r>
              <a:rPr lang="en-US" altLang="ja-JP" b="1" dirty="0" err="1" smtClean="0">
                <a:solidFill>
                  <a:srgbClr val="FF6666"/>
                </a:solidFill>
                <a:latin typeface="Helvetica" pitchFamily="34" charset="0"/>
              </a:rPr>
              <a:t>GeV</a:t>
            </a:r>
            <a:r>
              <a:rPr lang="en-US" altLang="ja-JP" b="1" dirty="0" smtClean="0">
                <a:solidFill>
                  <a:srgbClr val="FF6666"/>
                </a:solidFill>
                <a:latin typeface="Helvetica" pitchFamily="34" charset="0"/>
              </a:rPr>
              <a:t>)</a:t>
            </a:r>
            <a:endParaRPr lang="en-US" altLang="ja-JP" sz="2400" b="1" dirty="0">
              <a:solidFill>
                <a:srgbClr val="FFCC66"/>
              </a:solidFill>
              <a:latin typeface="Helvetica" pitchFamily="34" charset="0"/>
            </a:endParaRPr>
          </a:p>
        </p:txBody>
      </p:sp>
      <p:sp>
        <p:nvSpPr>
          <p:cNvPr id="65554" name="Oval 20"/>
          <p:cNvSpPr>
            <a:spLocks noChangeArrowheads="1"/>
          </p:cNvSpPr>
          <p:nvPr/>
        </p:nvSpPr>
        <p:spPr bwMode="auto">
          <a:xfrm>
            <a:off x="4673600" y="1463675"/>
            <a:ext cx="1066800" cy="566738"/>
          </a:xfrm>
          <a:prstGeom prst="ellips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8" name="Rectangle 24"/>
          <p:cNvSpPr>
            <a:spLocks noChangeArrowheads="1"/>
          </p:cNvSpPr>
          <p:nvPr/>
        </p:nvSpPr>
        <p:spPr bwMode="auto">
          <a:xfrm>
            <a:off x="2544554" y="276225"/>
            <a:ext cx="930655" cy="369332"/>
          </a:xfrm>
          <a:prstGeom prst="rect">
            <a:avLst/>
          </a:prstGeom>
          <a:solidFill>
            <a:srgbClr val="FFCC99">
              <a:alpha val="36862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2000"/>
            <a:r>
              <a:rPr lang="en-US" altLang="ja-JP" b="1">
                <a:solidFill>
                  <a:srgbClr val="FF6666"/>
                </a:solidFill>
                <a:latin typeface="Helvetica" pitchFamily="34" charset="0"/>
              </a:rPr>
              <a:t>Linac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9" y="439764"/>
            <a:ext cx="3714597" cy="2816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グループ化 21"/>
          <p:cNvGrpSpPr/>
          <p:nvPr/>
        </p:nvGrpSpPr>
        <p:grpSpPr>
          <a:xfrm>
            <a:off x="4352480" y="204996"/>
            <a:ext cx="4057631" cy="3019533"/>
            <a:chOff x="2804212" y="242434"/>
            <a:chExt cx="6624736" cy="4929873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212" y="242434"/>
              <a:ext cx="6624736" cy="4929873"/>
            </a:xfrm>
            <a:prstGeom prst="rect">
              <a:avLst/>
            </a:prstGeom>
            <a:ln w="28575">
              <a:solidFill>
                <a:srgbClr val="7030A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4921406" y="1024539"/>
              <a:ext cx="2162211" cy="4222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15 mA </a:t>
              </a:r>
              <a:r>
                <a:rPr kumimoji="1" lang="en-US" altLang="ja-JP" sz="14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24.5 mA</a:t>
              </a:r>
              <a:r>
                <a:rPr kumimoji="1" lang="en-US" altLang="ja-JP" sz="1400" b="1" dirty="0" smtClean="0">
                  <a:solidFill>
                    <a:srgbClr val="FF0000"/>
                  </a:solidFill>
                </a:rPr>
                <a:t> </a:t>
              </a:r>
              <a:endParaRPr kumimoji="1" lang="ja-JP" alt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1125" y="2464843"/>
            <a:ext cx="2251494" cy="778419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正方形/長方形 1"/>
          <p:cNvSpPr/>
          <p:nvPr/>
        </p:nvSpPr>
        <p:spPr>
          <a:xfrm>
            <a:off x="200070" y="-62584"/>
            <a:ext cx="13304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ja-JP" sz="3200" b="1" i="1" dirty="0" smtClean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</a:t>
            </a:r>
            <a:endParaRPr lang="ja-JP" altLang="en-US" sz="3200" b="1" i="1" cap="none" spc="0" dirty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703259" y="3303199"/>
            <a:ext cx="5737483" cy="3469953"/>
            <a:chOff x="1940208" y="3303199"/>
            <a:chExt cx="5737483" cy="3469953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0208" y="3731595"/>
              <a:ext cx="5737483" cy="3041557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5866" y="3303199"/>
              <a:ext cx="3886167" cy="457196"/>
            </a:xfrm>
            <a:prstGeom prst="rect">
              <a:avLst/>
            </a:prstGeom>
          </p:spPr>
        </p:pic>
      </p:grpSp>
      <p:grpSp>
        <p:nvGrpSpPr>
          <p:cNvPr id="11" name="グループ化 10"/>
          <p:cNvGrpSpPr/>
          <p:nvPr/>
        </p:nvGrpSpPr>
        <p:grpSpPr>
          <a:xfrm>
            <a:off x="4860033" y="2892425"/>
            <a:ext cx="2023367" cy="2192759"/>
            <a:chOff x="4860033" y="2892425"/>
            <a:chExt cx="2023367" cy="2192759"/>
          </a:xfrm>
        </p:grpSpPr>
        <p:cxnSp>
          <p:nvCxnSpPr>
            <p:cNvPr id="7" name="直線矢印コネクタ 6"/>
            <p:cNvCxnSpPr/>
            <p:nvPr/>
          </p:nvCxnSpPr>
          <p:spPr>
            <a:xfrm flipH="1">
              <a:off x="4860033" y="2892425"/>
              <a:ext cx="2023367" cy="1519605"/>
            </a:xfrm>
            <a:prstGeom prst="straightConnector1">
              <a:avLst/>
            </a:prstGeom>
            <a:ln w="19050">
              <a:solidFill>
                <a:srgbClr val="00206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flipH="1">
              <a:off x="5012433" y="2892425"/>
              <a:ext cx="1870967" cy="2192759"/>
            </a:xfrm>
            <a:prstGeom prst="straightConnector1">
              <a:avLst/>
            </a:prstGeom>
            <a:ln w="19050">
              <a:solidFill>
                <a:srgbClr val="002060"/>
              </a:solidFill>
              <a:prstDash val="sysDash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22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141" y="251799"/>
            <a:ext cx="2795675" cy="318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-27445" y="14807"/>
            <a:ext cx="309084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 Hadron Facility </a:t>
            </a:r>
          </a:p>
        </p:txBody>
      </p:sp>
      <p:grpSp>
        <p:nvGrpSpPr>
          <p:cNvPr id="67" name="グループ化 66"/>
          <p:cNvGrpSpPr/>
          <p:nvPr/>
        </p:nvGrpSpPr>
        <p:grpSpPr>
          <a:xfrm>
            <a:off x="3934182" y="4091312"/>
            <a:ext cx="3600400" cy="2645747"/>
            <a:chOff x="3995936" y="4153433"/>
            <a:chExt cx="3600400" cy="264574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95936" y="4153433"/>
              <a:ext cx="3600400" cy="2645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テキスト ボックス 52"/>
            <p:cNvSpPr txBox="1"/>
            <p:nvPr/>
          </p:nvSpPr>
          <p:spPr>
            <a:xfrm>
              <a:off x="6051515" y="5813955"/>
              <a:ext cx="1497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2016-2017</a:t>
              </a:r>
            </a:p>
            <a:p>
              <a:pPr algn="ctr"/>
              <a:r>
                <a:rPr lang="en-US" altLang="ja-JP" sz="14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2021</a:t>
              </a:r>
              <a:endParaRPr kumimoji="1" lang="ja-JP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43" name="直線矢印コネクタ 42"/>
          <p:cNvCxnSpPr/>
          <p:nvPr/>
        </p:nvCxnSpPr>
        <p:spPr>
          <a:xfrm>
            <a:off x="2195736" y="2783022"/>
            <a:ext cx="360040" cy="1340935"/>
          </a:xfrm>
          <a:prstGeom prst="straightConnector1">
            <a:avLst/>
          </a:prstGeom>
          <a:ln w="28575">
            <a:solidFill>
              <a:srgbClr val="9900FF"/>
            </a:solidFill>
            <a:prstDash val="sysDot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1"/>
          <p:cNvGrpSpPr/>
          <p:nvPr/>
        </p:nvGrpSpPr>
        <p:grpSpPr>
          <a:xfrm>
            <a:off x="2781743" y="29089"/>
            <a:ext cx="6336691" cy="3566241"/>
            <a:chOff x="2781743" y="29089"/>
            <a:chExt cx="6336691" cy="3566241"/>
          </a:xfrm>
        </p:grpSpPr>
        <p:pic>
          <p:nvPicPr>
            <p:cNvPr id="42" name="図 18" descr="図8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071" y="169282"/>
              <a:ext cx="2407089" cy="3426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" name="グループ化 31"/>
            <p:cNvGrpSpPr/>
            <p:nvPr/>
          </p:nvGrpSpPr>
          <p:grpSpPr>
            <a:xfrm>
              <a:off x="2781743" y="94826"/>
              <a:ext cx="2915816" cy="2688196"/>
              <a:chOff x="-684584" y="1066921"/>
              <a:chExt cx="2915816" cy="2688196"/>
            </a:xfrm>
          </p:grpSpPr>
          <p:grpSp>
            <p:nvGrpSpPr>
              <p:cNvPr id="33" name="グループ化 32"/>
              <p:cNvGrpSpPr/>
              <p:nvPr/>
            </p:nvGrpSpPr>
            <p:grpSpPr>
              <a:xfrm>
                <a:off x="-684584" y="1066921"/>
                <a:ext cx="2915816" cy="1757637"/>
                <a:chOff x="-792088" y="455286"/>
                <a:chExt cx="2915816" cy="1757637"/>
              </a:xfrm>
            </p:grpSpPr>
            <p:pic>
              <p:nvPicPr>
                <p:cNvPr id="38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92088" y="724563"/>
                  <a:ext cx="2698328" cy="14883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図 38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288032" y="455286"/>
                  <a:ext cx="2411760" cy="477619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6"/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-575322" y="2750078"/>
                <a:ext cx="2595528" cy="10050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03876" y="29089"/>
              <a:ext cx="2314558" cy="153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1" name="直線矢印コネクタ 30"/>
          <p:cNvCxnSpPr/>
          <p:nvPr/>
        </p:nvCxnSpPr>
        <p:spPr>
          <a:xfrm flipV="1">
            <a:off x="1654111" y="762551"/>
            <a:ext cx="1521304" cy="813416"/>
          </a:xfrm>
          <a:prstGeom prst="straightConnector1">
            <a:avLst/>
          </a:prstGeom>
          <a:ln w="28575">
            <a:solidFill>
              <a:srgbClr val="9900FF"/>
            </a:solidFill>
            <a:prstDash val="sysDot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6213485" y="3662292"/>
            <a:ext cx="2904949" cy="2090325"/>
            <a:chOff x="6213485" y="3662292"/>
            <a:chExt cx="2904949" cy="2090325"/>
          </a:xfrm>
        </p:grpSpPr>
        <p:grpSp>
          <p:nvGrpSpPr>
            <p:cNvPr id="54" name="図形グループ 18"/>
            <p:cNvGrpSpPr/>
            <p:nvPr/>
          </p:nvGrpSpPr>
          <p:grpSpPr>
            <a:xfrm>
              <a:off x="7650812" y="4415005"/>
              <a:ext cx="1467622" cy="1337612"/>
              <a:chOff x="145204" y="1146383"/>
              <a:chExt cx="3323794" cy="3029354"/>
            </a:xfrm>
          </p:grpSpPr>
          <p:pic>
            <p:nvPicPr>
              <p:cNvPr id="55" name="図 54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04" y="1146383"/>
                <a:ext cx="1080344" cy="722937"/>
              </a:xfrm>
              <a:prstGeom prst="rect">
                <a:avLst/>
              </a:prstGeom>
            </p:spPr>
          </p:pic>
          <p:pic>
            <p:nvPicPr>
              <p:cNvPr id="56" name="図 5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088" y="1146383"/>
                <a:ext cx="1072221" cy="722937"/>
              </a:xfrm>
              <a:prstGeom prst="rect">
                <a:avLst/>
              </a:prstGeom>
            </p:spPr>
          </p:pic>
          <p:pic>
            <p:nvPicPr>
              <p:cNvPr id="57" name="図 5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0717" y="1918740"/>
                <a:ext cx="1064098" cy="714814"/>
              </a:xfrm>
              <a:prstGeom prst="rect">
                <a:avLst/>
              </a:prstGeom>
            </p:spPr>
          </p:pic>
          <p:pic>
            <p:nvPicPr>
              <p:cNvPr id="58" name="図 5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088" y="1912390"/>
                <a:ext cx="1072221" cy="722937"/>
              </a:xfrm>
              <a:prstGeom prst="rect">
                <a:avLst/>
              </a:prstGeom>
            </p:spPr>
          </p:pic>
          <p:pic>
            <p:nvPicPr>
              <p:cNvPr id="59" name="図 58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04" y="1918740"/>
                <a:ext cx="1080344" cy="714814"/>
              </a:xfrm>
              <a:prstGeom prst="rect">
                <a:avLst/>
              </a:prstGeom>
            </p:spPr>
          </p:pic>
          <p:pic>
            <p:nvPicPr>
              <p:cNvPr id="60" name="図 5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8017" y="1146383"/>
                <a:ext cx="1080344" cy="722937"/>
              </a:xfrm>
              <a:prstGeom prst="rect">
                <a:avLst/>
              </a:prstGeom>
            </p:spPr>
          </p:pic>
          <p:pic>
            <p:nvPicPr>
              <p:cNvPr id="61" name="図 60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54" y="2691097"/>
                <a:ext cx="1072221" cy="731060"/>
              </a:xfrm>
              <a:prstGeom prst="rect">
                <a:avLst/>
              </a:prstGeom>
            </p:spPr>
          </p:pic>
          <p:pic>
            <p:nvPicPr>
              <p:cNvPr id="62" name="図 61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4738" y="2691097"/>
                <a:ext cx="1080344" cy="731060"/>
              </a:xfrm>
              <a:prstGeom prst="rect">
                <a:avLst/>
              </a:prstGeom>
            </p:spPr>
          </p:pic>
          <p:pic>
            <p:nvPicPr>
              <p:cNvPr id="63" name="図 62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8017" y="2691097"/>
                <a:ext cx="1080344" cy="731060"/>
              </a:xfrm>
              <a:prstGeom prst="rect">
                <a:avLst/>
              </a:prstGeom>
            </p:spPr>
          </p:pic>
          <p:pic>
            <p:nvPicPr>
              <p:cNvPr id="64" name="図 63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04" y="3444677"/>
                <a:ext cx="1096589" cy="731059"/>
              </a:xfrm>
              <a:prstGeom prst="rect">
                <a:avLst/>
              </a:prstGeom>
            </p:spPr>
          </p:pic>
          <p:pic>
            <p:nvPicPr>
              <p:cNvPr id="65" name="図 64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088" y="3451027"/>
                <a:ext cx="1072221" cy="722937"/>
              </a:xfrm>
              <a:prstGeom prst="rect">
                <a:avLst/>
              </a:prstGeom>
            </p:spPr>
          </p:pic>
          <p:pic>
            <p:nvPicPr>
              <p:cNvPr id="66" name="図 65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9917" y="3444677"/>
                <a:ext cx="1129081" cy="731060"/>
              </a:xfrm>
              <a:prstGeom prst="rect">
                <a:avLst/>
              </a:prstGeom>
            </p:spPr>
          </p:pic>
        </p:grpSp>
        <p:sp>
          <p:nvSpPr>
            <p:cNvPr id="52" name="正方形/長方形 51"/>
            <p:cNvSpPr/>
            <p:nvPr/>
          </p:nvSpPr>
          <p:spPr>
            <a:xfrm>
              <a:off x="6213485" y="3662292"/>
              <a:ext cx="217643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altLang="ja-JP" sz="16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131 members </a:t>
              </a:r>
              <a:endParaRPr lang="en-US" altLang="ja-JP" sz="16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1" algn="ctr"/>
              <a:r>
                <a:rPr lang="en-US" altLang="ja-JP" sz="1600" b="1" dirty="0" smtClean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from </a:t>
              </a:r>
              <a:r>
                <a:rPr lang="en-US" altLang="ja-JP" sz="16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countries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-36513" y="3262181"/>
            <a:ext cx="5980553" cy="3536999"/>
            <a:chOff x="-36513" y="3262181"/>
            <a:chExt cx="5980553" cy="3536999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-36513" y="3262181"/>
              <a:ext cx="5980553" cy="3536999"/>
              <a:chOff x="-36513" y="3262181"/>
              <a:chExt cx="5980553" cy="3536999"/>
            </a:xfrm>
          </p:grpSpPr>
          <p:pic>
            <p:nvPicPr>
              <p:cNvPr id="46" name="図 45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513" y="4123957"/>
                <a:ext cx="3816425" cy="2675223"/>
              </a:xfrm>
              <a:prstGeom prst="rect">
                <a:avLst/>
              </a:prstGeom>
            </p:spPr>
          </p:pic>
          <p:grpSp>
            <p:nvGrpSpPr>
              <p:cNvPr id="51" name="グループ化 50"/>
              <p:cNvGrpSpPr/>
              <p:nvPr/>
            </p:nvGrpSpPr>
            <p:grpSpPr>
              <a:xfrm>
                <a:off x="2699792" y="3416071"/>
                <a:ext cx="3244248" cy="707886"/>
                <a:chOff x="4856144" y="3631067"/>
                <a:chExt cx="3244248" cy="707886"/>
              </a:xfrm>
            </p:grpSpPr>
            <p:sp>
              <p:nvSpPr>
                <p:cNvPr id="48" name="正方形/長方形 47"/>
                <p:cNvSpPr/>
                <p:nvPr/>
              </p:nvSpPr>
              <p:spPr>
                <a:xfrm>
                  <a:off x="4856144" y="3631067"/>
                  <a:ext cx="3244248" cy="369332"/>
                </a:xfrm>
                <a:prstGeom prst="rect">
                  <a:avLst/>
                </a:prstGeom>
                <a:solidFill>
                  <a:srgbClr val="000066"/>
                </a:solidFill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altLang="ja-JP" b="1" dirty="0" smtClean="0">
                      <a:ln w="900" cmpd="sng">
                        <a:solidFill>
                          <a:srgbClr val="4F81BD">
                            <a:satMod val="190000"/>
                            <a:alpha val="55000"/>
                          </a:srgbClr>
                        </a:solidFill>
                        <a:prstDash val="solid"/>
                      </a:ln>
                      <a:solidFill>
                        <a:srgbClr val="4F81BD">
                          <a:satMod val="200000"/>
                          <a:tint val="3000"/>
                        </a:srgbClr>
                      </a:solidFill>
                      <a:effectLst>
                        <a:innerShdw blurRad="101600" dist="76200" dir="5400000">
                          <a:srgbClr val="4F81BD">
                            <a:satMod val="190000"/>
                            <a:tint val="100000"/>
                            <a:alpha val="74000"/>
                          </a:srgbClr>
                        </a:innerShdw>
                      </a:effectLst>
                      <a:latin typeface="Arial" pitchFamily="34" charset="0"/>
                      <a:ea typeface="ＭＳ Ｐゴシック"/>
                      <a:cs typeface="Arial" pitchFamily="34" charset="0"/>
                    </a:rPr>
                    <a:t>COMET: </a:t>
                  </a:r>
                  <a:r>
                    <a:rPr lang="en-US" altLang="ja-JP" b="1" dirty="0" smtClean="0">
                      <a:ln w="900" cmpd="sng">
                        <a:solidFill>
                          <a:srgbClr val="4F81BD">
                            <a:satMod val="190000"/>
                            <a:alpha val="55000"/>
                          </a:srgbClr>
                        </a:solidFill>
                        <a:prstDash val="solid"/>
                      </a:ln>
                      <a:solidFill>
                        <a:srgbClr val="4F81BD">
                          <a:satMod val="200000"/>
                          <a:tint val="3000"/>
                        </a:srgbClr>
                      </a:solidFill>
                      <a:effectLst>
                        <a:innerShdw blurRad="101600" dist="76200" dir="5400000">
                          <a:srgbClr val="4F81BD">
                            <a:satMod val="190000"/>
                            <a:tint val="100000"/>
                            <a:alpha val="74000"/>
                          </a:srgbClr>
                        </a:innerShdw>
                      </a:effectLst>
                      <a:latin typeface="Symbol" pitchFamily="18" charset="2"/>
                      <a:ea typeface="ＭＳ Ｐゴシック"/>
                    </a:rPr>
                    <a:t>m</a:t>
                  </a:r>
                  <a:r>
                    <a:rPr lang="en-US" altLang="ja-JP" b="1" dirty="0" smtClean="0">
                      <a:ln w="900" cmpd="sng">
                        <a:solidFill>
                          <a:srgbClr val="4F81BD">
                            <a:satMod val="190000"/>
                            <a:alpha val="55000"/>
                          </a:srgbClr>
                        </a:solidFill>
                        <a:prstDash val="solid"/>
                      </a:ln>
                      <a:solidFill>
                        <a:srgbClr val="4F81BD">
                          <a:satMod val="200000"/>
                          <a:tint val="3000"/>
                        </a:srgbClr>
                      </a:solidFill>
                      <a:effectLst>
                        <a:innerShdw blurRad="101600" dist="76200" dir="5400000">
                          <a:srgbClr val="4F81BD">
                            <a:satMod val="190000"/>
                            <a:tint val="100000"/>
                            <a:alpha val="74000"/>
                          </a:srgbClr>
                        </a:innerShdw>
                      </a:effectLst>
                      <a:latin typeface="Calibri"/>
                      <a:ea typeface="ＭＳ Ｐゴシック"/>
                    </a:rPr>
                    <a:t> </a:t>
                  </a:r>
                  <a:r>
                    <a:rPr lang="en-US" altLang="ja-JP" b="1" dirty="0" smtClean="0">
                      <a:ln w="900" cmpd="sng">
                        <a:solidFill>
                          <a:srgbClr val="4F81BD">
                            <a:satMod val="190000"/>
                            <a:alpha val="55000"/>
                          </a:srgbClr>
                        </a:solidFill>
                        <a:prstDash val="solid"/>
                      </a:ln>
                      <a:solidFill>
                        <a:srgbClr val="4F81BD">
                          <a:satMod val="200000"/>
                          <a:tint val="3000"/>
                        </a:srgbClr>
                      </a:solidFill>
                      <a:effectLst>
                        <a:innerShdw blurRad="101600" dist="76200" dir="5400000">
                          <a:srgbClr val="4F81BD">
                            <a:satMod val="190000"/>
                            <a:tint val="100000"/>
                            <a:alpha val="74000"/>
                          </a:srgbClr>
                        </a:innerShdw>
                      </a:effectLst>
                      <a:latin typeface="Calibri"/>
                      <a:ea typeface="ＭＳ Ｐゴシック"/>
                      <a:sym typeface="Wingdings" pitchFamily="2" charset="2"/>
                    </a:rPr>
                    <a:t> e Conversion</a:t>
                  </a:r>
                  <a:endParaRPr lang="en-US" altLang="ja-JP" b="1" dirty="0" smtClean="0">
                    <a:ln w="900" cmpd="sng">
                      <a:solidFill>
                        <a:srgbClr val="4F81BD">
                          <a:satMod val="190000"/>
                          <a:alpha val="55000"/>
                        </a:srgbClr>
                      </a:solidFill>
                      <a:prstDash val="solid"/>
                    </a:ln>
                    <a:solidFill>
                      <a:srgbClr val="4F81BD">
                        <a:satMod val="200000"/>
                        <a:tint val="3000"/>
                      </a:srgbClr>
                    </a:solidFill>
                    <a:effectLst>
                      <a:innerShdw blurRad="101600" dist="76200" dir="5400000">
                        <a:srgbClr val="4F81BD">
                          <a:satMod val="190000"/>
                          <a:tint val="100000"/>
                          <a:alpha val="74000"/>
                        </a:srgbClr>
                      </a:innerShdw>
                    </a:effectLst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49" name="正方形/長方形 48"/>
                <p:cNvSpPr/>
                <p:nvPr/>
              </p:nvSpPr>
              <p:spPr>
                <a:xfrm>
                  <a:off x="4856144" y="4000399"/>
                  <a:ext cx="3244248" cy="338554"/>
                </a:xfrm>
                <a:prstGeom prst="rect">
                  <a:avLst/>
                </a:prstGeom>
                <a:solidFill>
                  <a:srgbClr val="0000FF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sz="1600" b="1" dirty="0" smtClean="0">
                      <a:solidFill>
                        <a:srgbClr val="00FFFF"/>
                      </a:solidFill>
                    </a:rPr>
                    <a:t>Signal : </a:t>
                  </a:r>
                  <a:r>
                    <a:rPr lang="en-US" altLang="ja-JP" sz="1600" b="1" dirty="0">
                      <a:solidFill>
                        <a:srgbClr val="00FFFF"/>
                      </a:solidFill>
                    </a:rPr>
                    <a:t> </a:t>
                  </a:r>
                  <a:r>
                    <a:rPr lang="en-US" altLang="ja-JP" sz="1600" b="1" dirty="0" smtClean="0">
                      <a:solidFill>
                        <a:srgbClr val="00FFFF"/>
                      </a:solidFill>
                      <a:latin typeface="Symbol" charset="2"/>
                      <a:cs typeface="Symbol" charset="2"/>
                    </a:rPr>
                    <a:t>m</a:t>
                  </a:r>
                  <a:r>
                    <a:rPr lang="en-US" altLang="ja-JP" sz="1600" b="1" dirty="0" smtClean="0">
                      <a:solidFill>
                        <a:srgbClr val="00FFFF"/>
                      </a:solidFill>
                    </a:rPr>
                    <a:t>- </a:t>
                  </a:r>
                  <a:r>
                    <a:rPr lang="en-US" altLang="ja-JP" sz="1600" b="1" dirty="0" smtClean="0">
                      <a:solidFill>
                        <a:srgbClr val="00FFFF"/>
                      </a:solidFill>
                      <a:latin typeface="Times New Roman"/>
                      <a:cs typeface="Times New Roman"/>
                    </a:rPr>
                    <a:t>+ (A,Z) </a:t>
                  </a:r>
                  <a:r>
                    <a:rPr lang="ja-JP" altLang="en-US" sz="1600" b="1" dirty="0" smtClean="0">
                      <a:solidFill>
                        <a:srgbClr val="00FFFF"/>
                      </a:solidFill>
                      <a:latin typeface="Times New Roman"/>
                      <a:cs typeface="Times New Roman"/>
                      <a:sym typeface="Wingdings"/>
                    </a:rPr>
                    <a:t></a:t>
                  </a:r>
                  <a:r>
                    <a:rPr lang="en-US" altLang="ja-JP" sz="1600" b="1" dirty="0" smtClean="0">
                      <a:solidFill>
                        <a:srgbClr val="00FFFF"/>
                      </a:solidFill>
                      <a:latin typeface="Times New Roman"/>
                      <a:cs typeface="Times New Roman"/>
                      <a:sym typeface="Wingdings"/>
                    </a:rPr>
                    <a:t> </a:t>
                  </a:r>
                  <a:r>
                    <a:rPr lang="en-US" altLang="ja-JP" sz="1600" b="1" i="1" dirty="0" smtClean="0">
                      <a:solidFill>
                        <a:srgbClr val="00FFFF"/>
                      </a:solidFill>
                      <a:latin typeface="Times New Roman"/>
                      <a:cs typeface="Times New Roman"/>
                      <a:sym typeface="Wingdings"/>
                    </a:rPr>
                    <a:t>e</a:t>
                  </a:r>
                  <a:r>
                    <a:rPr lang="en-US" altLang="ja-JP" sz="1600" b="1" dirty="0" smtClean="0">
                      <a:solidFill>
                        <a:srgbClr val="00FFFF"/>
                      </a:solidFill>
                      <a:latin typeface="Times New Roman"/>
                      <a:cs typeface="Times New Roman"/>
                      <a:sym typeface="Wingdings"/>
                    </a:rPr>
                    <a:t>- + (A,Z)</a:t>
                  </a:r>
                </a:p>
              </p:txBody>
            </p:sp>
          </p:grpSp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0" y="3262181"/>
                <a:ext cx="1928090" cy="910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下矢印 4"/>
            <p:cNvSpPr/>
            <p:nvPr/>
          </p:nvSpPr>
          <p:spPr>
            <a:xfrm rot="8640000">
              <a:off x="856034" y="3838075"/>
              <a:ext cx="216024" cy="1473071"/>
            </a:xfrm>
            <a:prstGeom prst="downArrow">
              <a:avLst/>
            </a:prstGeom>
            <a:solidFill>
              <a:srgbClr val="CCC1DA">
                <a:alpha val="54118"/>
              </a:srgb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46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hline_image.PNG"/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340000">
            <a:off x="924083" y="1446204"/>
            <a:ext cx="1722932" cy="29215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1134" y="456986"/>
            <a:ext cx="5703354" cy="270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3750935" y="78014"/>
            <a:ext cx="5242531" cy="2352634"/>
            <a:chOff x="3750935" y="78014"/>
            <a:chExt cx="5242531" cy="2352634"/>
          </a:xfrm>
        </p:grpSpPr>
        <p:pic>
          <p:nvPicPr>
            <p:cNvPr id="31" name="図 1" descr="スクリーンショット 2013-07-27 20.46.0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140653"/>
              <a:ext cx="3917410" cy="2289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3750935" y="78014"/>
              <a:ext cx="1872208" cy="31114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64291" tIns="32146" rIns="64291" bIns="32146"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solidFill>
                    <a:prstClr val="white"/>
                  </a:solidFill>
                  <a:latin typeface="Calibri"/>
                  <a:ea typeface="ＭＳ Ｐゴシック"/>
                </a:rPr>
                <a:t>Intended Schedule</a:t>
              </a:r>
              <a:endParaRPr lang="ja-JP" altLang="en-US" sz="1600" dirty="0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10" name="図 9" descr="FJPPL201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47"/>
            <a:ext cx="3059832" cy="507245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1885" y="3409757"/>
            <a:ext cx="4911581" cy="33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83236" y="543990"/>
            <a:ext cx="2232248" cy="1466535"/>
            <a:chOff x="232595" y="543990"/>
            <a:chExt cx="2232248" cy="146653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95" y="543990"/>
              <a:ext cx="2232248" cy="14665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円/楕円 16"/>
            <p:cNvSpPr/>
            <p:nvPr/>
          </p:nvSpPr>
          <p:spPr>
            <a:xfrm>
              <a:off x="1095757" y="997735"/>
              <a:ext cx="868318" cy="490294"/>
            </a:xfrm>
            <a:prstGeom prst="ellipse">
              <a:avLst/>
            </a:prstGeom>
            <a:noFill/>
            <a:ln w="5715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108662" y="3645024"/>
            <a:ext cx="4463338" cy="1831744"/>
            <a:chOff x="108662" y="3645024"/>
            <a:chExt cx="4463338" cy="183174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/>
            <a:stretch/>
          </p:blipFill>
          <p:spPr bwMode="auto">
            <a:xfrm>
              <a:off x="108662" y="3968129"/>
              <a:ext cx="2206822" cy="1508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直線矢印コネクタ 4"/>
            <p:cNvCxnSpPr/>
            <p:nvPr/>
          </p:nvCxnSpPr>
          <p:spPr>
            <a:xfrm flipH="1">
              <a:off x="2315484" y="3645024"/>
              <a:ext cx="2256516" cy="72008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/>
          <p:cNvGrpSpPr/>
          <p:nvPr/>
        </p:nvGrpSpPr>
        <p:grpSpPr>
          <a:xfrm>
            <a:off x="1938427" y="3645024"/>
            <a:ext cx="4174385" cy="2853601"/>
            <a:chOff x="1938427" y="3645024"/>
            <a:chExt cx="4174385" cy="285360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38427" y="4941168"/>
              <a:ext cx="2143458" cy="1557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直線矢印コネクタ 17"/>
            <p:cNvCxnSpPr/>
            <p:nvPr/>
          </p:nvCxnSpPr>
          <p:spPr>
            <a:xfrm flipH="1">
              <a:off x="3563888" y="3645024"/>
              <a:ext cx="2548924" cy="136815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118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49" y="0"/>
            <a:ext cx="46482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2120" y="629767"/>
            <a:ext cx="2443952" cy="185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220072" y="46365"/>
            <a:ext cx="3074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err="1" smtClean="0"/>
              <a:t>Muon</a:t>
            </a:r>
            <a:r>
              <a:rPr kumimoji="1" lang="en-US" altLang="ja-JP" b="1" dirty="0" smtClean="0"/>
              <a:t> g-2/EDM</a:t>
            </a:r>
          </a:p>
          <a:p>
            <a:pPr algn="ctr"/>
            <a:r>
              <a:rPr kumimoji="1" lang="en-US" altLang="ja-JP" dirty="0" smtClean="0"/>
              <a:t>98 members from 21 institutes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1946017" y="2480041"/>
            <a:ext cx="6064842" cy="4340832"/>
            <a:chOff x="1946017" y="2480041"/>
            <a:chExt cx="6064842" cy="4340832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1946017" y="2480041"/>
              <a:ext cx="6064842" cy="4340832"/>
              <a:chOff x="1751052" y="2403353"/>
              <a:chExt cx="6064842" cy="434083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751052" y="2403353"/>
                <a:ext cx="6064842" cy="434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テキスト ボックス 1"/>
              <p:cNvSpPr txBox="1"/>
              <p:nvPr/>
            </p:nvSpPr>
            <p:spPr>
              <a:xfrm>
                <a:off x="1861373" y="3893707"/>
                <a:ext cx="186198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b="1" dirty="0" smtClean="0">
                    <a:solidFill>
                      <a:srgbClr val="0000FF"/>
                    </a:solidFill>
                  </a:rPr>
                  <a:t>KEK, Osaka, </a:t>
                </a:r>
              </a:p>
              <a:p>
                <a:pPr algn="ctr"/>
                <a:r>
                  <a:rPr kumimoji="1" lang="en-US" altLang="ja-JP" sz="1600" b="1" dirty="0" smtClean="0">
                    <a:solidFill>
                      <a:srgbClr val="0000FF"/>
                    </a:solidFill>
                  </a:rPr>
                  <a:t>TRIUMF, Winnipeg, </a:t>
                </a:r>
              </a:p>
              <a:p>
                <a:pPr algn="ctr"/>
                <a:r>
                  <a:rPr lang="en-US" altLang="ja-JP" sz="1600" b="1" dirty="0" smtClean="0">
                    <a:solidFill>
                      <a:srgbClr val="0000FF"/>
                    </a:solidFill>
                  </a:rPr>
                  <a:t>(Manitoba, UBC)</a:t>
                </a:r>
                <a:endParaRPr kumimoji="1" lang="ja-JP" altLang="en-US" sz="16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2" name="正方形/長方形 11"/>
            <p:cNvSpPr/>
            <p:nvPr/>
          </p:nvSpPr>
          <p:spPr>
            <a:xfrm>
              <a:off x="1946017" y="2480041"/>
              <a:ext cx="6064842" cy="4340832"/>
            </a:xfrm>
            <a:prstGeom prst="rect">
              <a:avLst/>
            </a:prstGeom>
            <a:noFill/>
            <a:ln w="28575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845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1628800"/>
            <a:ext cx="9144000" cy="4176464"/>
          </a:xfrm>
          <a:prstGeom prst="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 bwMode="auto">
          <a:xfrm>
            <a:off x="1500166" y="534983"/>
            <a:ext cx="614366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en-US" altLang="ja-JP" sz="4000" b="0" u="sng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Outline</a:t>
            </a:r>
            <a:endParaRPr lang="en-US" altLang="ja-JP" sz="4000" b="0" u="sng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93323" y="1916832"/>
            <a:ext cx="695735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Strategy of JHEP Project</a:t>
            </a:r>
          </a:p>
          <a:p>
            <a:pPr marL="457200" indent="-457200"/>
            <a:endParaRPr lang="en-US" altLang="ja-JP" sz="24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Large Projects (1): ILC &amp; LHC Upgrade </a:t>
            </a:r>
            <a:endParaRPr kumimoji="1" lang="en-US" altLang="ja-JP" sz="24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 startAt="2"/>
            </a:pPr>
            <a:endParaRPr lang="en-US" altLang="ja-JP" sz="24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altLang="ja-JP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Large Projects </a:t>
            </a:r>
            <a:r>
              <a:rPr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(2): Large Neutrino Detector</a:t>
            </a:r>
            <a:endParaRPr kumimoji="1" lang="en-US" altLang="ja-JP" sz="24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 startAt="3"/>
            </a:pPr>
            <a:endParaRPr lang="en-US" altLang="ja-JP" sz="24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AutoNum type="arabicPeriod" startAt="3"/>
            </a:pPr>
            <a:r>
              <a:rPr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Medium/Small Projects</a:t>
            </a:r>
          </a:p>
          <a:p>
            <a:pPr marL="457200" indent="-457200">
              <a:buFontTx/>
              <a:buAutoNum type="arabicPeriod" startAt="3"/>
            </a:pPr>
            <a:endParaRPr lang="en-US" altLang="ja-JP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AutoNum type="arabicPeriod" startAt="3"/>
            </a:pPr>
            <a:r>
              <a:rPr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kumimoji="1" lang="en-US" altLang="ja-JP" sz="2400" b="1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kumimoji="1" lang="en-US" altLang="ja-JP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kumimoji="1" lang="ja-JP" altLang="en-US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769"/>
            <a:ext cx="4788024" cy="60797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latin typeface="+mn-lt"/>
              </a:rPr>
              <a:t>XMASS</a:t>
            </a:r>
            <a:endParaRPr kumimoji="1" lang="ja-JP" altLang="en-US" sz="3200" b="1" dirty="0">
              <a:latin typeface="+mn-lt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" y="3245783"/>
            <a:ext cx="1835256" cy="2235676"/>
          </a:xfrm>
          <a:prstGeom prst="rect">
            <a:avLst/>
          </a:prstGeom>
        </p:spPr>
      </p:pic>
      <p:pic>
        <p:nvPicPr>
          <p:cNvPr id="4" name="Picture 4" descr="https://www-sk.icrr.u-tokyo.ac.jp/~xmass/illust/20100317/XMASS800kg_vessel_v9_trans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1" y="4561327"/>
            <a:ext cx="1806552" cy="225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線コネクタ 8"/>
          <p:cNvCxnSpPr/>
          <p:nvPr/>
        </p:nvCxnSpPr>
        <p:spPr>
          <a:xfrm>
            <a:off x="925517" y="4238209"/>
            <a:ext cx="684520" cy="630951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869302" y="4561327"/>
            <a:ext cx="56215" cy="632610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utoShape 2" descr="data:image/jpeg;base64,/9j/4AAQSkZJRgABAQAAAQABAAD/2wCEAAkGBggGDw4IBw0SEBQRERYQFRAPEBAPDRkPGBAhFBcQEhUYHioqIxkjGRMVHy8sJygpLC0sFSo9QTAqOSkrLCkBCQoKDQwOGg8PGTIjHiQ0NTUxMjIsLDU0LC8wLCw0MjU1KSwuKTUvMywsLCwxNSwvNS4vNDUsMCwsNTEsLCw1NP/AABEIALgBEgMBIgACEQEDEQH/xAAcAAEAAwEBAQEBAAAAAAAAAAAAAwYHAQgFBAL/xABCEAABAgIGAwsKBQUBAQAAAAAAAQIDBAUGF2SU0gcRcxIhMTIzNWFysbK0EyJBUVJicYGRoSNCQ5KiFDRjgsHhU//EABsBAQACAwEBAAAAAAAAAAAAAAACBgEEBQMH/8QANREBAAEDAQMJBgUFAAAAAAAAAAECAxEEBRIxBiFBUWFxkcHREzKhseHwFBUjM0IWIlJigf/aAAwDAQACEQMRAD8A+xo9qDRNZqPZSVJumXRHxY6KrZyYY3U2ZcxNSI71NQstkdXL1jprMc0O8zwdtM+LeXUyKXZHVy9Y6azCyOrl6x01mLoD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LI6uXrHTWYugApdkdXL1jprMRxtEtXWNc5P6reaq/wB9NerrF4IpniP6q9gHmCQpGcdBhKseLybf1Ynsp0g/PR/IwdmzuoCY3fQ7zPB20z4t5dSlaHeZ4O2mfFvLqQAAAAAAAAAAAAAAAAAAAAAAAAAAAAAAAAAAAAAAAAAimeI/qr2EpFM8R/VXsA8sUfyMHZs7qAUfyMHZs7qAmN30O8zwdtM+LeXUpWh3meDtpnxby6kAAAAAAAAAAAAAAAAABDNTkvItWNNRGw2pwue5Gt+qlXpDSZQ8rrbLJEjr62N3DPq7V9kU867tFv3pw2bGkv3/ANqiZ++tbgZxF0sRlX8GTaie9FVV+zTjNLEyi+fJs1dEVyL3TW/H6f8Ay+Euh+R67HufGPVpAKVI6UqNjamzkGJC6U1RWfbUv2LTR1LyNLN8pIRmRE9O5Xzk6ycKfM97d+3c92rLRv6LUaf92iY+XjwfsAB7NQAAAAAAAAAAAAACKZ4j+qvYSkUzxH9VewDyxR/IwdmzuoBR/IwdmzuoCY3fQ7zPB20z4t5dSlaHeZ4O2mfFvLqQAAAAAAAAAAAAAAKjWuvsChldKSCJFjJvKvDCYvvauF3Qnz9RBX2uDqLRaNo92qK5PPenCxipwJ7yp9E+KGYcO+crWa3cnct8evqWjZOx4uxF6/H9vRHX2z2fPufqpGlZyl3+Xn4roi+jdL5qdDW8CJ8D8gBw5qmqcyudNNNEbtMYgABFkJZeZjSjkjSz3McnA5iq1yfNCIGYnHPBMRMYlodWNI+7VsrTqonoSOiak1/5ETg+KfT0mgNej0RWrrRd9FTfTV6zz4XaoVcXSLmUXSDvw3LuYb3fkcvA1V9lfsvRwdnR66ZncueKp7V2LTuze08Y649PTwaeDiHTsqeAAAAAAAAAAARTPEf1V7CUimeI/qr2AeWKP5GDs2d1AKP5GDs2d1ATG76HeZ4O2mfFvLqUrQ7zPB20z4t5dSAAAAAAAAAAAAfOrBS7KDlos7E39ymprV9MRd5rfr9j6Jm+lSk1e+BRzF3mp5Zye8vmt+iI79xr6m77K3NTf2dpfxOoptzw6e6PvCjTExFm3vjx3bpz3K5zl4Vcq61UjAKrM555fTYiIjEAAMAAAAAAAADXag1gWmZbyMddcSBqY5V4VZq8x6/JFRelvSWgx2oNJrR09Caq+bG/Bd8V32/yRE+ZsRZ9Fe9rajPGOZ872zpY0+pnd4Vc8efxAAbjjgAAAAAAABFM8R/VXsJSKZ4j+qvYB5Yo/kYOzZ3UAo/kYOzZ3UBMbvod5ng7aZ8W8upStDvM8HbTPi3l1IAAAAAAAAAAABjFeJlZqkJlfZckNPg1iJ26/qbOph9av7+c2zu05e05/TiO1ZuTlMe3rns84fKABwF2AAAAAAAAAABJLxllnsjt4WOR6fFq6/8Ah6Aa7dJrT07557U3+TRzYcNH8KMbr+O5O1suffju81S5S0x+lPf5JgAdlUAAAAAAAAAimeI/qr2EpFM8R/VXsA8sUfyMHZs7qAUfyMHZs7qAmN30O8zwdtM+LeXUpWh3meDtpnxby6kAAAAAAAAAAAAxyv8AKrK0hHXVvREbET5sRF/k1xsZQdKdFK9kCkoacRfJP6qrrav11p/saG0Le/ZnHRzu5sK/FrVxE/yjHn5M4ABW30AAAAAAAAAAAH6KPlVnY0GWb+pEaz9zkT/pvibxk+jeilnpz+qcnmwG7ro8o5Ny1O8vyNZO/sy3u25q6/JSOUV+K71NuP4x8Z+kQAA6itAAAAAAAABFM8R/VXsJSKZ4j+qvYB5Yo/kYOzZ3UAo/kYOzZ3UBMbvod5ng7aZ8W8upStDvM8HbTPi3l1IAAAAAAAAAAAB+akpCDSkKJJzCa2xGq1fX0KnSi6l+R+kGJiJjEs01TTMVRxhg1LUZHoeNEkppPOYvD6Fb6Hp0Km+fjNjrhVSHWOFuoWpsZiLuHLwKnD5N3Qv2X5mRTUrGkXul5pise1dStcmpUUrOq002auyeD6Ps3aFGst/7Rxjz7kIANN1AAAAAAP6hw3xlSHDRVVyoiIia1VVXUiJ0nERV3k/9NNqLUpaO1UlSbfxPyQ1/Ii/md7/Z8eDZ0+nqvVYjh0tHXa23o7e/Xx6I65fdqlQKVflmS7tW7d58RU9tU4E6ETUnyPtAFoopiimKY4Q+a3btV2ublfGQAEnmAAAAAAAAEUzxH9VewlIpniP6q9gHlij+Rg7NndQCj+Rg7NndQExu+h3meDtpnxby6lK0O8zwdtM+LeXUgAAAAAAAAAAAAAAfGrDVaRrE3czLdy9E1Nit1eUToX1p0L9j7II1U01xiqMw9LV2u1VFdE4mGM05UmlaEVXrD8rDT9SEiuTV7zeFOzpPgHoU+XSFWaJpRVdOS0Nyr+ZE3D/3N1Kcq7syJ57c471o03KOYjF+jPbHow4GsRdGVBxN9nlWdWJrT+SKfyzRhQreM6M74xETsaav5be7HS/qDR46fD6spPqUPVqk6cVEkoKq3/6O82En+y8Py1qatJVMoOQ1OhSrFX2omuKv8tZ9pERu8hsW9mdNyrwaGo5RxjFij/s+keqsVYqLJ0FqmI6+Wje2qamNX/G319K7/wAC0agDrW7dNuN2mMQq9/UXdRXv3JzIACbwAAAAAAAAAAAIpniP6q9hKRTPEf1V7APLFH8jB2bO6gFH8jB2bO6gJjd9DvM8HbTPi3l1KVod5ng7aZ8W8upAAAAAAAAAAAAAAAAAAAAAAAAAAAAAAAAAAAAAAAAACKZ4j+qvYSkUzxH9VewDyxR/IwdmzuoBR/IwdmzuoCY3fQ7zPB20z4t5dSlaHeZ4O2mfFvLqQAAAAAAAAAAAAAAAAAAAAAAAAAAAAAAAAAAAAAAAAAimeI/qr2EpFM8R/VXsA8sUfyMHZs7qAUfyMHZs7qAmNT0e1+omrNHso2k2zLYjIsdVRsnMPbqdMuempUb6nIWW1yrl6wM1lOAxgdtcq5esDNZRa5Vy9YGaynAMDtrlXL1gZrKLXKuXrAzWU4Bgdtcq5esDNZRa5Vy9YGaynAMDtrlXL1gZrKLXKuXrAzWU4Bgdtcq5esDNZRa5Vy9YGaynAMDtrlXL1gZrKLXKuXrAzWU4Bgdtcq5esDNZRa5Vy9YGaynAMDtrlXL1gZrKLXKuXrAzWU4Bgdtcq5esDNZRa5Vy9YGaynAMDtrlXL1gZrKLXKuXrAzWU4Bgdtcq5esDNZRa5Vy9YGaynAMDtrlXL1gZrKLXKuXrAzWU4Bgdtcq5esDNZRa5Vy9YGaynAMDtrlXL1gZrKLXKuXrAzWU4Bgdtcq5esDNZRa5Vy9YGaynAMDtrlXL1gZrKRxtLVXXtc1P6rfaqf2M16uqdAwMSkKOnGwYSLAi8m39KJ7KdAAJYYf/Z"/>
          <p:cNvSpPr>
            <a:spLocks noChangeAspect="1" noChangeArrowheads="1"/>
          </p:cNvSpPr>
          <p:nvPr/>
        </p:nvSpPr>
        <p:spPr bwMode="auto">
          <a:xfrm>
            <a:off x="63500" y="-847725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4345" y="662219"/>
            <a:ext cx="4783539" cy="269477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1800" b="1" dirty="0" smtClean="0">
                <a:solidFill>
                  <a:srgbClr val="0000FF"/>
                </a:solidFill>
              </a:rPr>
              <a:t>Phase-1</a:t>
            </a:r>
            <a:r>
              <a:rPr lang="en-US" altLang="ja-JP" sz="1800" dirty="0" smtClean="0">
                <a:solidFill>
                  <a:srgbClr val="002060"/>
                </a:solidFill>
              </a:rPr>
              <a:t>: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100kg</a:t>
            </a:r>
            <a:r>
              <a:rPr lang="en-US" altLang="ja-JP" sz="1800" dirty="0" smtClean="0">
                <a:solidFill>
                  <a:srgbClr val="002060"/>
                </a:solidFill>
              </a:rPr>
              <a:t> liq. </a:t>
            </a:r>
            <a:r>
              <a:rPr lang="en-US" altLang="ja-JP" sz="1800" dirty="0" err="1" smtClean="0">
                <a:solidFill>
                  <a:srgbClr val="002060"/>
                </a:solidFill>
              </a:rPr>
              <a:t>Xe</a:t>
            </a:r>
            <a:r>
              <a:rPr lang="en-US" altLang="ja-JP" sz="1800" dirty="0" smtClean="0">
                <a:solidFill>
                  <a:srgbClr val="002060"/>
                </a:solidFill>
              </a:rPr>
              <a:t> for dark matter search </a:t>
            </a:r>
            <a:endParaRPr lang="en-US" altLang="ja-JP" sz="18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altLang="ja-JP" sz="1800" dirty="0" smtClean="0">
                <a:solidFill>
                  <a:srgbClr val="002060"/>
                </a:solidFill>
                <a:latin typeface="Arial"/>
                <a:cs typeface="Arial"/>
              </a:rPr>
              <a:t>     </a:t>
            </a:r>
            <a:r>
              <a:rPr lang="en-US" altLang="ja-JP" sz="1800" dirty="0" smtClean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altLang="ja-JP" sz="180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ja-JP" sz="1800" dirty="0" smtClean="0">
                <a:solidFill>
                  <a:srgbClr val="002060"/>
                </a:solidFill>
                <a:cs typeface="Arial"/>
              </a:rPr>
              <a:t>now running</a:t>
            </a:r>
            <a:endParaRPr lang="en-US" altLang="ja-JP" sz="18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1800" b="1" dirty="0" smtClean="0">
                <a:solidFill>
                  <a:srgbClr val="0000FF"/>
                </a:solidFill>
              </a:rPr>
              <a:t>XMASS1.5</a:t>
            </a:r>
            <a:r>
              <a:rPr lang="en-US" altLang="ja-JP" sz="1800" dirty="0" smtClean="0">
                <a:solidFill>
                  <a:srgbClr val="002060"/>
                </a:solidFill>
              </a:rPr>
              <a:t> : upgrade to 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5t </a:t>
            </a:r>
            <a:r>
              <a:rPr lang="en-US" altLang="ja-JP" sz="1800" dirty="0" smtClean="0">
                <a:solidFill>
                  <a:srgbClr val="002060"/>
                </a:solidFill>
              </a:rPr>
              <a:t>for better </a:t>
            </a:r>
          </a:p>
          <a:p>
            <a:pPr marL="0" indent="0">
              <a:buNone/>
            </a:pPr>
            <a:r>
              <a:rPr lang="en-US" altLang="ja-JP" sz="1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     </a:t>
            </a:r>
            <a:r>
              <a:rPr lang="en-US" altLang="ja-JP" sz="1800" dirty="0" smtClean="0">
                <a:solidFill>
                  <a:srgbClr val="002060"/>
                </a:solidFill>
              </a:rPr>
              <a:t>sensitivity </a:t>
            </a:r>
            <a:r>
              <a:rPr lang="en-US" altLang="ja-JP" sz="1800" dirty="0" err="1">
                <a:solidFill>
                  <a:srgbClr val="002060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sz="1800" baseline="-25000" dirty="0" err="1">
                <a:solidFill>
                  <a:srgbClr val="002060"/>
                </a:solidFill>
              </a:rPr>
              <a:t>SI</a:t>
            </a:r>
            <a:r>
              <a:rPr lang="en-US" altLang="ja-JP" sz="1800" dirty="0">
                <a:solidFill>
                  <a:srgbClr val="002060"/>
                </a:solidFill>
              </a:rPr>
              <a:t>&lt; 10</a:t>
            </a:r>
            <a:r>
              <a:rPr lang="en-US" altLang="ja-JP" sz="1800" baseline="30000" dirty="0">
                <a:solidFill>
                  <a:srgbClr val="002060"/>
                </a:solidFill>
              </a:rPr>
              <a:t>-46</a:t>
            </a:r>
            <a:r>
              <a:rPr lang="en-US" altLang="ja-JP" sz="1800" dirty="0">
                <a:solidFill>
                  <a:srgbClr val="002060"/>
                </a:solidFill>
              </a:rPr>
              <a:t> cm</a:t>
            </a:r>
            <a:r>
              <a:rPr lang="en-US" altLang="ja-JP" sz="1800" baseline="30000" dirty="0">
                <a:solidFill>
                  <a:srgbClr val="002060"/>
                </a:solidFill>
              </a:rPr>
              <a:t>2</a:t>
            </a:r>
            <a:r>
              <a:rPr lang="en-US" altLang="ja-JP" sz="1800" dirty="0">
                <a:solidFill>
                  <a:srgbClr val="002060"/>
                </a:solidFill>
              </a:rPr>
              <a:t> (at m</a:t>
            </a:r>
            <a:r>
              <a:rPr lang="en-US" altLang="ja-JP" sz="1800" baseline="-25000" dirty="0">
                <a:solidFill>
                  <a:srgbClr val="002060"/>
                </a:solidFill>
                <a:latin typeface="Symbol" charset="2"/>
                <a:cs typeface="Symbol" charset="2"/>
              </a:rPr>
              <a:t>c</a:t>
            </a:r>
            <a:r>
              <a:rPr lang="en-US" altLang="ja-JP" sz="1800" dirty="0">
                <a:solidFill>
                  <a:srgbClr val="00206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1800" dirty="0">
                <a:solidFill>
                  <a:srgbClr val="002060"/>
                </a:solidFill>
              </a:rPr>
              <a:t>100 </a:t>
            </a:r>
            <a:r>
              <a:rPr lang="en-US" altLang="ja-JP" sz="1800" dirty="0" err="1" smtClean="0">
                <a:solidFill>
                  <a:srgbClr val="002060"/>
                </a:solidFill>
              </a:rPr>
              <a:t>GeV</a:t>
            </a:r>
            <a:r>
              <a:rPr lang="en-US" altLang="ja-JP" sz="1800" dirty="0" smtClean="0">
                <a:solidFill>
                  <a:srgbClr val="002060"/>
                </a:solidFill>
              </a:rPr>
              <a:t>)</a:t>
            </a:r>
            <a:endParaRPr lang="en-US" altLang="ja-JP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ja-JP" sz="1800" dirty="0" smtClean="0">
                <a:solidFill>
                  <a:srgbClr val="002060"/>
                </a:solidFill>
              </a:rPr>
              <a:t>       to be launched in 2015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1800" dirty="0" smtClean="0">
                <a:solidFill>
                  <a:srgbClr val="002060"/>
                </a:solidFill>
              </a:rPr>
              <a:t> 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Final Goal</a:t>
            </a:r>
            <a:r>
              <a:rPr kumimoji="1" lang="en-US" altLang="ja-JP" sz="1800" dirty="0" smtClean="0">
                <a:solidFill>
                  <a:srgbClr val="002060"/>
                </a:solidFill>
              </a:rPr>
              <a:t>: </a:t>
            </a:r>
            <a:r>
              <a:rPr kumimoji="1" lang="en-US" altLang="ja-JP" sz="1800" b="1" dirty="0" smtClean="0">
                <a:solidFill>
                  <a:srgbClr val="FF0000"/>
                </a:solidFill>
              </a:rPr>
              <a:t>10t</a:t>
            </a:r>
            <a:r>
              <a:rPr kumimoji="1" lang="en-US" altLang="ja-JP" sz="1800" dirty="0" smtClean="0">
                <a:solidFill>
                  <a:srgbClr val="002060"/>
                </a:solidFill>
              </a:rPr>
              <a:t> fiducial mass</a:t>
            </a:r>
            <a:endParaRPr lang="en-US" altLang="ja-JP" sz="1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     </a:t>
            </a:r>
            <a:r>
              <a:rPr lang="en-US" altLang="ja-JP" sz="1800" dirty="0" smtClean="0">
                <a:solidFill>
                  <a:srgbClr val="002060"/>
                </a:solidFill>
              </a:rPr>
              <a:t>Dark Matter (</a:t>
            </a:r>
            <a:r>
              <a:rPr lang="en-US" altLang="ja-JP" sz="1800" dirty="0">
                <a:solidFill>
                  <a:srgbClr val="002060"/>
                </a:solidFill>
              </a:rPr>
              <a:t>sensitivity </a:t>
            </a:r>
            <a:r>
              <a:rPr lang="en-US" altLang="ja-JP" sz="1800" dirty="0" err="1">
                <a:solidFill>
                  <a:srgbClr val="002060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sz="1800" baseline="-25000" dirty="0" err="1">
                <a:solidFill>
                  <a:srgbClr val="002060"/>
                </a:solidFill>
              </a:rPr>
              <a:t>SI</a:t>
            </a:r>
            <a:r>
              <a:rPr lang="en-US" altLang="ja-JP" sz="1800" dirty="0">
                <a:solidFill>
                  <a:srgbClr val="002060"/>
                </a:solidFill>
              </a:rPr>
              <a:t>&lt; 10</a:t>
            </a:r>
            <a:r>
              <a:rPr lang="en-US" altLang="ja-JP" sz="1800" baseline="30000" dirty="0">
                <a:solidFill>
                  <a:srgbClr val="002060"/>
                </a:solidFill>
              </a:rPr>
              <a:t>-</a:t>
            </a:r>
            <a:r>
              <a:rPr lang="en-US" altLang="ja-JP" sz="1800" baseline="30000" dirty="0" smtClean="0">
                <a:solidFill>
                  <a:srgbClr val="002060"/>
                </a:solidFill>
              </a:rPr>
              <a:t>47</a:t>
            </a:r>
            <a:r>
              <a:rPr lang="en-US" altLang="ja-JP" sz="1800" dirty="0" smtClean="0">
                <a:solidFill>
                  <a:srgbClr val="002060"/>
                </a:solidFill>
              </a:rPr>
              <a:t> </a:t>
            </a:r>
            <a:r>
              <a:rPr lang="en-US" altLang="ja-JP" sz="1800" dirty="0">
                <a:solidFill>
                  <a:srgbClr val="002060"/>
                </a:solidFill>
              </a:rPr>
              <a:t>cm</a:t>
            </a:r>
            <a:r>
              <a:rPr lang="en-US" altLang="ja-JP" sz="1800" baseline="30000" dirty="0">
                <a:solidFill>
                  <a:srgbClr val="002060"/>
                </a:solidFill>
              </a:rPr>
              <a:t>2</a:t>
            </a:r>
            <a:r>
              <a:rPr lang="en-US" altLang="ja-JP" sz="1800" dirty="0">
                <a:solidFill>
                  <a:srgbClr val="002060"/>
                </a:solidFill>
              </a:rPr>
              <a:t> </a:t>
            </a:r>
            <a:r>
              <a:rPr lang="en-US" altLang="ja-JP" sz="1800" dirty="0" smtClean="0">
                <a:solidFill>
                  <a:srgbClr val="002060"/>
                </a:solidFill>
              </a:rPr>
              <a:t>), </a:t>
            </a:r>
            <a:r>
              <a:rPr lang="en-US" altLang="ja-JP" sz="1800" dirty="0">
                <a:solidFill>
                  <a:srgbClr val="002060"/>
                </a:solidFill>
              </a:rPr>
              <a:t> </a:t>
            </a:r>
            <a:r>
              <a:rPr lang="en-US" altLang="ja-JP" sz="1800" dirty="0" smtClean="0">
                <a:solidFill>
                  <a:srgbClr val="002060"/>
                </a:solidFill>
              </a:rPr>
              <a:t>    </a:t>
            </a:r>
          </a:p>
          <a:p>
            <a:pPr marL="0" indent="0">
              <a:buNone/>
            </a:pPr>
            <a:r>
              <a:rPr lang="en-US" altLang="ja-JP" sz="1800" dirty="0">
                <a:solidFill>
                  <a:srgbClr val="002060"/>
                </a:solidFill>
              </a:rPr>
              <a:t> </a:t>
            </a:r>
            <a:r>
              <a:rPr lang="en-US" altLang="ja-JP" sz="1800" dirty="0" smtClean="0">
                <a:solidFill>
                  <a:srgbClr val="002060"/>
                </a:solidFill>
              </a:rPr>
              <a:t>     </a:t>
            </a:r>
            <a:r>
              <a:rPr lang="en-US" altLang="ja-JP" sz="18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1800" dirty="0" smtClean="0">
                <a:solidFill>
                  <a:srgbClr val="002060"/>
                </a:solidFill>
              </a:rPr>
              <a:t>Double Beta decay and pp-</a:t>
            </a:r>
            <a:r>
              <a:rPr lang="en-US" altLang="ja-JP" sz="1800" baseline="30000" dirty="0" smtClean="0">
                <a:solidFill>
                  <a:srgbClr val="002060"/>
                </a:solidFill>
              </a:rPr>
              <a:t>7</a:t>
            </a:r>
            <a:r>
              <a:rPr lang="en-US" altLang="ja-JP" sz="1800" dirty="0" smtClean="0">
                <a:solidFill>
                  <a:srgbClr val="002060"/>
                </a:solidFill>
              </a:rPr>
              <a:t>Be solar </a:t>
            </a:r>
            <a:r>
              <a:rPr lang="en-US" altLang="ja-JP" sz="1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1800" dirty="0" smtClean="0">
                <a:solidFill>
                  <a:srgbClr val="002060"/>
                </a:solidFill>
              </a:rPr>
              <a:t>s  </a:t>
            </a:r>
          </a:p>
        </p:txBody>
      </p:sp>
      <p:pic>
        <p:nvPicPr>
          <p:cNvPr id="25" name="コンテンツ プレースホルダー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992616"/>
            <a:ext cx="2526080" cy="240264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 rot="21149199">
            <a:off x="3407288" y="5831641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6600CC"/>
                </a:solidFill>
              </a:rPr>
              <a:t>XMASS1.5</a:t>
            </a:r>
            <a:endParaRPr kumimoji="1" lang="ja-JP" altLang="en-US" sz="1200" b="1" dirty="0">
              <a:solidFill>
                <a:srgbClr val="6600CC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788024" y="0"/>
            <a:ext cx="4419691" cy="6886575"/>
            <a:chOff x="4788024" y="0"/>
            <a:chExt cx="4419691" cy="6886575"/>
          </a:xfrm>
        </p:grpSpPr>
        <p:grpSp>
          <p:nvGrpSpPr>
            <p:cNvPr id="19" name="Group 13"/>
            <p:cNvGrpSpPr>
              <a:grpSpLocks/>
            </p:cNvGrpSpPr>
            <p:nvPr/>
          </p:nvGrpSpPr>
          <p:grpSpPr bwMode="auto">
            <a:xfrm>
              <a:off x="4942584" y="640173"/>
              <a:ext cx="2016223" cy="2609218"/>
              <a:chOff x="0" y="0"/>
              <a:chExt cx="2120" cy="2947"/>
            </a:xfrm>
          </p:grpSpPr>
          <p:pic>
            <p:nvPicPr>
              <p:cNvPr id="20" name="Picture 1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20" cy="29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" name="Group 9"/>
              <p:cNvGrpSpPr>
                <a:grpSpLocks/>
              </p:cNvGrpSpPr>
              <p:nvPr/>
            </p:nvGrpSpPr>
            <p:grpSpPr bwMode="auto">
              <a:xfrm>
                <a:off x="888" y="553"/>
                <a:ext cx="348" cy="1398"/>
                <a:chOff x="0" y="0"/>
                <a:chExt cx="348" cy="1397"/>
              </a:xfrm>
            </p:grpSpPr>
            <p:pic>
              <p:nvPicPr>
                <p:cNvPr id="30" name="Picture 7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94"/>
                  <a:ext cx="348" cy="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" name="Line 8"/>
                <p:cNvSpPr>
                  <a:spLocks noChangeShapeType="1"/>
                </p:cNvSpPr>
                <p:nvPr/>
              </p:nvSpPr>
              <p:spPr bwMode="auto">
                <a:xfrm>
                  <a:off x="176" y="0"/>
                  <a:ext cx="0" cy="905"/>
                </a:xfrm>
                <a:prstGeom prst="line">
                  <a:avLst/>
                </a:prstGeom>
                <a:noFill/>
                <a:ln w="508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en-US" sz="2800">
                    <a:solidFill>
                      <a:srgbClr val="000000"/>
                    </a:solidFill>
                    <a:sym typeface="Gill Sans" charset="0"/>
                  </a:endParaRPr>
                </a:p>
              </p:txBody>
            </p:sp>
          </p:grpSp>
        </p:grpSp>
        <p:sp>
          <p:nvSpPr>
            <p:cNvPr id="32" name="Rectangle 15"/>
            <p:cNvSpPr>
              <a:spLocks/>
            </p:cNvSpPr>
            <p:nvPr/>
          </p:nvSpPr>
          <p:spPr bwMode="auto">
            <a:xfrm>
              <a:off x="4788024" y="0"/>
              <a:ext cx="4341567" cy="59057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 dirty="0" err="1">
                  <a:solidFill>
                    <a:srgbClr val="000000"/>
                  </a:solidFill>
                  <a:sym typeface="Gill Sans" charset="0"/>
                </a:rPr>
                <a:t>KamLAND</a:t>
              </a:r>
              <a:r>
                <a:rPr kumimoji="0" lang="en-US" altLang="ja-JP" sz="3200" b="1" dirty="0">
                  <a:solidFill>
                    <a:srgbClr val="000000"/>
                  </a:solidFill>
                  <a:sym typeface="Gill Sans" charset="0"/>
                </a:rPr>
                <a:t>-Zen</a:t>
              </a:r>
            </a:p>
          </p:txBody>
        </p:sp>
        <p:sp>
          <p:nvSpPr>
            <p:cNvPr id="33" name="Rectangle 16"/>
            <p:cNvSpPr>
              <a:spLocks/>
            </p:cNvSpPr>
            <p:nvPr/>
          </p:nvSpPr>
          <p:spPr bwMode="auto">
            <a:xfrm>
              <a:off x="6527960" y="661470"/>
              <a:ext cx="2536031" cy="250031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100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Ze</a:t>
              </a:r>
              <a:r>
                <a:rPr kumimoji="0" lang="en-US" altLang="ja-JP" sz="1100">
                  <a:solidFill>
                    <a:srgbClr val="000000"/>
                  </a:solidFill>
                  <a:latin typeface="Helvetica" charset="0"/>
                  <a:cs typeface="Helvetica" charset="0"/>
                  <a:sym typeface="Helvetica" charset="0"/>
                </a:rPr>
                <a:t>ro </a:t>
              </a:r>
              <a:r>
                <a:rPr kumimoji="0" lang="en-US" altLang="ja-JP" sz="1100">
                  <a:solidFill>
                    <a:srgbClr val="FF0000"/>
                  </a:solidFill>
                  <a:latin typeface="Helvetica" charset="0"/>
                  <a:cs typeface="Helvetica" charset="0"/>
                  <a:sym typeface="Helvetica" charset="0"/>
                </a:rPr>
                <a:t>N</a:t>
              </a:r>
              <a:r>
                <a:rPr kumimoji="0" lang="en-US" altLang="ja-JP" sz="1100">
                  <a:solidFill>
                    <a:srgbClr val="000000"/>
                  </a:solidFill>
                  <a:latin typeface="Helvetica" charset="0"/>
                  <a:cs typeface="Helvetica" charset="0"/>
                  <a:sym typeface="Helvetica" charset="0"/>
                </a:rPr>
                <a:t>eutrino double beta decay search</a:t>
              </a: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4788024" y="640173"/>
              <a:ext cx="0" cy="6246402"/>
            </a:xfrm>
            <a:prstGeom prst="line">
              <a:avLst/>
            </a:prstGeom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17"/>
            <p:cNvSpPr>
              <a:spLocks/>
            </p:cNvSpPr>
            <p:nvPr/>
          </p:nvSpPr>
          <p:spPr bwMode="auto">
            <a:xfrm>
              <a:off x="4872062" y="3356992"/>
              <a:ext cx="2577833" cy="32007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600" b="1" dirty="0">
                  <a:solidFill>
                    <a:srgbClr val="6600CC"/>
                  </a:solidFill>
                  <a:sym typeface="Gill Sans" charset="0"/>
                </a:rPr>
                <a:t>R</a:t>
              </a:r>
              <a:r>
                <a:rPr kumimoji="0" lang="en-US" altLang="ja-JP" sz="1600" b="1" dirty="0" smtClean="0">
                  <a:solidFill>
                    <a:srgbClr val="6600CC"/>
                  </a:solidFill>
                  <a:sym typeface="Gill Sans" charset="0"/>
                </a:rPr>
                <a:t>esults </a:t>
              </a:r>
              <a:r>
                <a:rPr kumimoji="0" lang="en-US" altLang="ja-JP" sz="1600" b="1" dirty="0">
                  <a:solidFill>
                    <a:srgbClr val="6600CC"/>
                  </a:solidFill>
                  <a:sym typeface="Gill Sans" charset="0"/>
                </a:rPr>
                <a:t>from </a:t>
              </a:r>
              <a:r>
                <a:rPr kumimoji="0" lang="en-US" altLang="ja-JP" sz="1600" b="1" dirty="0" smtClean="0">
                  <a:solidFill>
                    <a:srgbClr val="6600CC"/>
                  </a:solidFill>
                  <a:sym typeface="Gill Sans" charset="0"/>
                </a:rPr>
                <a:t> 89.5kg-yr </a:t>
              </a:r>
              <a:r>
                <a:rPr kumimoji="0" lang="en-US" altLang="ja-JP" sz="1600" b="1" dirty="0">
                  <a:solidFill>
                    <a:srgbClr val="6600CC"/>
                  </a:solidFill>
                  <a:sym typeface="Gill Sans" charset="0"/>
                </a:rPr>
                <a:t>data</a:t>
              </a: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12488" y="3763375"/>
              <a:ext cx="4395227" cy="312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078487" y="1484912"/>
              <a:ext cx="1949474" cy="1440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5220073" y="5805264"/>
              <a:ext cx="1858414" cy="1028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Rectangle 23"/>
            <p:cNvSpPr>
              <a:spLocks/>
            </p:cNvSpPr>
            <p:nvPr/>
          </p:nvSpPr>
          <p:spPr bwMode="auto">
            <a:xfrm>
              <a:off x="5611031" y="6009467"/>
              <a:ext cx="1224136" cy="692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750028" algn="l"/>
                </a:tabLst>
              </a:pPr>
              <a:r>
                <a:rPr kumimoji="0" lang="en-US" altLang="ja-JP" dirty="0">
                  <a:solidFill>
                    <a:srgbClr val="000000"/>
                  </a:solidFill>
                  <a:sym typeface="Gill Sans" charset="0"/>
                </a:rPr>
                <a:t>〈m</a:t>
              </a:r>
              <a:r>
                <a:rPr kumimoji="0" lang="en-US" altLang="ja-JP" baseline="-6000" dirty="0">
                  <a:solidFill>
                    <a:srgbClr val="000000"/>
                  </a:solidFill>
                  <a:sym typeface="Gill Sans" charset="0"/>
                </a:rPr>
                <a:t>ββ</a:t>
              </a:r>
              <a:r>
                <a:rPr kumimoji="0" lang="en-US" altLang="ja-JP" dirty="0" smtClean="0">
                  <a:solidFill>
                    <a:srgbClr val="000000"/>
                  </a:solidFill>
                  <a:sym typeface="Gill Sans" charset="0"/>
                </a:rPr>
                <a:t>〉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750028" algn="l"/>
                </a:tabLst>
              </a:pPr>
              <a:r>
                <a:rPr kumimoji="0" lang="en-US" altLang="ja-JP" sz="1600" dirty="0" smtClean="0">
                  <a:solidFill>
                    <a:srgbClr val="000000"/>
                  </a:solidFill>
                  <a:sym typeface="Gill Sans" charset="0"/>
                </a:rPr>
                <a:t>&lt;0.12~0.25 </a:t>
              </a:r>
              <a:r>
                <a:rPr kumimoji="0" lang="en-US" altLang="ja-JP" sz="1600" dirty="0" err="1">
                  <a:solidFill>
                    <a:srgbClr val="000000"/>
                  </a:solidFill>
                  <a:sym typeface="Gill Sans" charset="0"/>
                </a:rPr>
                <a:t>eV</a:t>
              </a:r>
              <a:r>
                <a:rPr kumimoji="0" lang="en-US" altLang="ja-JP" sz="1600" dirty="0">
                  <a:solidFill>
                    <a:srgbClr val="000000"/>
                  </a:solidFill>
                  <a:sym typeface="Gill Sans" charset="0"/>
                </a:rPr>
                <a:t>  </a:t>
              </a:r>
              <a:endParaRPr kumimoji="0" lang="en-US" altLang="ja-JP" sz="1600" dirty="0" smtClean="0">
                <a:solidFill>
                  <a:srgbClr val="000000"/>
                </a:solidFill>
                <a:sym typeface="Gill Sans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750028" algn="l"/>
                </a:tabLst>
              </a:pPr>
              <a:r>
                <a:rPr kumimoji="0" lang="en-US" altLang="ja-JP" sz="1400" dirty="0" smtClean="0">
                  <a:solidFill>
                    <a:srgbClr val="000000"/>
                  </a:solidFill>
                  <a:sym typeface="Gill Sans" charset="0"/>
                </a:rPr>
                <a:t>   @</a:t>
              </a:r>
              <a:r>
                <a:rPr kumimoji="0" lang="en-US" altLang="ja-JP" sz="1400" dirty="0">
                  <a:solidFill>
                    <a:srgbClr val="000000"/>
                  </a:solidFill>
                  <a:sym typeface="Gill Sans" charset="0"/>
                </a:rPr>
                <a:t>90% C.L.</a:t>
              </a:r>
            </a:p>
          </p:txBody>
        </p:sp>
        <p:cxnSp>
          <p:nvCxnSpPr>
            <p:cNvPr id="10" name="直線矢印コネクタ 9"/>
            <p:cNvCxnSpPr>
              <a:stCxn id="40" idx="0"/>
            </p:cNvCxnSpPr>
            <p:nvPr/>
          </p:nvCxnSpPr>
          <p:spPr>
            <a:xfrm flipV="1">
              <a:off x="6223099" y="4725144"/>
              <a:ext cx="77093" cy="128432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/>
            <p:cNvSpPr txBox="1"/>
            <p:nvPr/>
          </p:nvSpPr>
          <p:spPr>
            <a:xfrm>
              <a:off x="7475732" y="3240155"/>
              <a:ext cx="12506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b="1" i="1" dirty="0" smtClean="0"/>
                <a:t>PRL 110:</a:t>
              </a:r>
            </a:p>
            <a:p>
              <a:pPr algn="ctr"/>
              <a:r>
                <a:rPr kumimoji="1" lang="en-US" altLang="ja-JP" sz="1400" b="1" i="1" dirty="0" smtClean="0"/>
                <a:t>062502 (2013)</a:t>
              </a:r>
              <a:endParaRPr kumimoji="1" lang="ja-JP" altLang="en-US" sz="1400" b="1" i="1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 rot="16200000">
            <a:off x="2175560" y="6017763"/>
            <a:ext cx="336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SI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057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84" y="0"/>
            <a:ext cx="5084253" cy="380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263213" y="2924944"/>
            <a:ext cx="2232248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6600CC"/>
                </a:solidFill>
              </a:rPr>
              <a:t>Berkeley, LBNL, Colorado, APC, San Diego, Imperial C., KEK, McGill, Cardiff</a:t>
            </a:r>
            <a:endParaRPr kumimoji="1" lang="ja-JP" altLang="en-US" sz="1400" b="1" dirty="0">
              <a:solidFill>
                <a:srgbClr val="66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5799" y="260648"/>
            <a:ext cx="376671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6011385" y="2470016"/>
            <a:ext cx="194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2060"/>
                </a:solidFill>
              </a:rPr>
              <a:t>Size of CMB Fluctuation</a:t>
            </a:r>
            <a:endParaRPr kumimoji="1" lang="ja-JP" altLang="en-US" sz="1400" b="1" dirty="0">
              <a:solidFill>
                <a:srgbClr val="002060"/>
              </a:solidFill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0" y="3817552"/>
            <a:ext cx="9144000" cy="3129795"/>
            <a:chOff x="0" y="3817552"/>
            <a:chExt cx="9144000" cy="3129795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0" y="3817552"/>
              <a:ext cx="9144000" cy="3129795"/>
              <a:chOff x="0" y="3807624"/>
              <a:chExt cx="9144000" cy="3129795"/>
            </a:xfrm>
          </p:grpSpPr>
          <p:grpSp>
            <p:nvGrpSpPr>
              <p:cNvPr id="11" name="グループ化 10"/>
              <p:cNvGrpSpPr/>
              <p:nvPr/>
            </p:nvGrpSpPr>
            <p:grpSpPr>
              <a:xfrm>
                <a:off x="0" y="3807624"/>
                <a:ext cx="9144000" cy="3129795"/>
                <a:chOff x="0" y="3807624"/>
                <a:chExt cx="9144000" cy="3129795"/>
              </a:xfrm>
            </p:grpSpPr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807624"/>
                  <a:ext cx="9144000" cy="3050376"/>
                </a:xfrm>
                <a:prstGeom prst="rect">
                  <a:avLst/>
                </a:prstGeom>
              </p:spPr>
            </p:pic>
            <p:grpSp>
              <p:nvGrpSpPr>
                <p:cNvPr id="5" name="グループ化 4"/>
                <p:cNvGrpSpPr/>
                <p:nvPr/>
              </p:nvGrpSpPr>
              <p:grpSpPr>
                <a:xfrm>
                  <a:off x="107504" y="4068297"/>
                  <a:ext cx="5576935" cy="2869122"/>
                  <a:chOff x="1617169" y="417175"/>
                  <a:chExt cx="5576935" cy="2869122"/>
                </a:xfrm>
              </p:grpSpPr>
              <p:pic>
                <p:nvPicPr>
                  <p:cNvPr id="6" name="図 5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606868" y="2132856"/>
                    <a:ext cx="1584357" cy="543207"/>
                  </a:xfrm>
                  <a:prstGeom prst="rect">
                    <a:avLst/>
                  </a:prstGeom>
                </p:spPr>
              </p:pic>
              <p:pic>
                <p:nvPicPr>
                  <p:cNvPr id="7" name="図 6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617169" y="417175"/>
                    <a:ext cx="3923552" cy="2806891"/>
                  </a:xfrm>
                  <a:prstGeom prst="rect">
                    <a:avLst/>
                  </a:prstGeom>
                </p:spPr>
              </p:pic>
              <p:pic>
                <p:nvPicPr>
                  <p:cNvPr id="8" name="図 7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5609747" y="836712"/>
                    <a:ext cx="1584357" cy="656631"/>
                  </a:xfrm>
                  <a:prstGeom prst="rect">
                    <a:avLst/>
                  </a:prstGeom>
                </p:spPr>
              </p:pic>
              <p:pic>
                <p:nvPicPr>
                  <p:cNvPr id="9" name="図 8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1617169" y="2903768"/>
                    <a:ext cx="2272420" cy="38252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" name="図 2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651979" y="4355176"/>
                  <a:ext cx="2310263" cy="2377146"/>
                </a:xfrm>
                <a:prstGeom prst="rect">
                  <a:avLst/>
                </a:prstGeom>
              </p:spPr>
            </p:pic>
          </p:grpSp>
          <p:sp>
            <p:nvSpPr>
              <p:cNvPr id="10" name="正方形/長方形 9"/>
              <p:cNvSpPr/>
              <p:nvPr/>
            </p:nvSpPr>
            <p:spPr>
              <a:xfrm>
                <a:off x="440027" y="3934199"/>
                <a:ext cx="1651799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altLang="ja-JP" sz="3200" b="1" cap="none" spc="200" dirty="0" err="1" smtClean="0">
                    <a:ln w="29210">
                      <a:solidFill>
                        <a:schemeClr val="accent3">
                          <a:tint val="10000"/>
                        </a:schemeClr>
                      </a:solidFill>
                    </a:ln>
                    <a:solidFill>
                      <a:schemeClr val="accent3">
                        <a:satMod val="200000"/>
                        <a:alpha val="50000"/>
                      </a:schemeClr>
                    </a:solidFill>
                    <a:effectLst>
                      <a:innerShdw blurRad="50800" dist="50800" dir="8100000">
                        <a:srgbClr val="7D7D7D">
                          <a:alpha val="73000"/>
                        </a:srgbClr>
                      </a:innerShdw>
                    </a:effectLst>
                  </a:rPr>
                  <a:t>SuMIRe</a:t>
                </a:r>
                <a:endParaRPr lang="ja-JP" altLang="en-US" sz="3200" b="1" cap="none" spc="200" dirty="0">
                  <a:ln w="29210">
                    <a:solidFill>
                      <a:schemeClr val="accent3">
                        <a:tint val="10000"/>
                      </a:schemeClr>
                    </a:solidFill>
                  </a:ln>
                  <a:solidFill>
                    <a:schemeClr val="accent3">
                      <a:satMod val="200000"/>
                      <a:alpha val="50000"/>
                    </a:schemeClr>
                  </a:solidFill>
                  <a:effectLst>
                    <a:innerShdw blurRad="50800" dist="50800" dir="8100000">
                      <a:srgbClr val="7D7D7D">
                        <a:alpha val="73000"/>
                      </a:srgbClr>
                    </a:innerShdw>
                  </a:effectLst>
                </a:endParaRPr>
              </a:p>
            </p:txBody>
          </p:sp>
        </p:grpSp>
        <p:sp>
          <p:nvSpPr>
            <p:cNvPr id="14" name="テキスト ボックス 13"/>
            <p:cNvSpPr txBox="1"/>
            <p:nvPr/>
          </p:nvSpPr>
          <p:spPr>
            <a:xfrm>
              <a:off x="2312780" y="3944127"/>
              <a:ext cx="4017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u="sng" dirty="0" smtClean="0">
                  <a:solidFill>
                    <a:srgbClr val="FFFF00"/>
                  </a:solidFill>
                </a:rPr>
                <a:t>Subaru Measurement of Images and Redshifts</a:t>
              </a:r>
              <a:endParaRPr kumimoji="1" lang="ja-JP" altLang="en-US" sz="1600" u="sng" dirty="0">
                <a:solidFill>
                  <a:srgbClr val="FFFF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804248" y="3817552"/>
              <a:ext cx="18369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chemeClr val="bg1"/>
                  </a:solidFill>
                </a:rPr>
                <a:t>CERN COURIER</a:t>
              </a:r>
            </a:p>
            <a:p>
              <a:pPr algn="ctr"/>
              <a:r>
                <a:rPr lang="en-US" altLang="ja-JP" sz="1600" b="1" dirty="0" smtClean="0">
                  <a:solidFill>
                    <a:schemeClr val="bg1"/>
                  </a:solidFill>
                </a:rPr>
                <a:t>53, 8, October 2013</a:t>
              </a:r>
              <a:endParaRPr kumimoji="1" lang="ja-JP" altLang="en-US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49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286151" y="724578"/>
            <a:ext cx="4787706" cy="66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62008" y="1052736"/>
            <a:ext cx="585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Time line of particle physics program in Japan</a:t>
            </a:r>
            <a:endParaRPr kumimoji="1" lang="ja-JP" altLang="en-US" sz="2400" dirty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2447764" y="157567"/>
            <a:ext cx="42484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kern="600" spc="16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4</a:t>
            </a: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.  Summary</a:t>
            </a:r>
          </a:p>
        </p:txBody>
      </p:sp>
    </p:spTree>
    <p:extLst>
      <p:ext uri="{BB962C8B-B14F-4D97-AF65-F5344CB8AC3E}">
        <p14:creationId xmlns:p14="http://schemas.microsoft.com/office/powerpoint/2010/main" val="27671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286151" y="724578"/>
            <a:ext cx="4787706" cy="669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962008" y="1052736"/>
            <a:ext cx="585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Time line of particle physics program in Japan</a:t>
            </a:r>
            <a:endParaRPr kumimoji="1" lang="ja-JP" altLang="en-US" sz="2400" dirty="0"/>
          </a:p>
        </p:txBody>
      </p:sp>
      <p:sp>
        <p:nvSpPr>
          <p:cNvPr id="5" name="正方形/長方形 4"/>
          <p:cNvSpPr/>
          <p:nvPr/>
        </p:nvSpPr>
        <p:spPr bwMode="auto">
          <a:xfrm>
            <a:off x="2447764" y="157567"/>
            <a:ext cx="42484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kern="600" spc="16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5</a:t>
            </a: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.  Summary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3995936" y="2276872"/>
            <a:ext cx="4344901" cy="3597944"/>
            <a:chOff x="3995936" y="1700808"/>
            <a:chExt cx="5040560" cy="4174008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3995936" y="1700808"/>
              <a:ext cx="5040560" cy="4174008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9" name="グループ化 17"/>
            <p:cNvGrpSpPr>
              <a:grpSpLocks/>
            </p:cNvGrpSpPr>
            <p:nvPr/>
          </p:nvGrpSpPr>
          <p:grpSpPr bwMode="auto">
            <a:xfrm>
              <a:off x="4214813" y="1928813"/>
              <a:ext cx="4643437" cy="3787775"/>
              <a:chOff x="4286250" y="1929606"/>
              <a:chExt cx="4419600" cy="3643313"/>
            </a:xfrm>
          </p:grpSpPr>
          <p:pic>
            <p:nvPicPr>
              <p:cNvPr id="10" name="図 19" descr="525783113_57d5d8e566_o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4938" y="1929606"/>
                <a:ext cx="3490912" cy="3643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右矢印 16"/>
              <p:cNvSpPr>
                <a:spLocks noChangeArrowheads="1"/>
              </p:cNvSpPr>
              <p:nvPr/>
            </p:nvSpPr>
            <p:spPr bwMode="auto">
              <a:xfrm>
                <a:off x="4286250" y="3251200"/>
                <a:ext cx="714375" cy="100012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6" name="グループ化 25"/>
          <p:cNvGrpSpPr/>
          <p:nvPr/>
        </p:nvGrpSpPr>
        <p:grpSpPr>
          <a:xfrm>
            <a:off x="768295" y="2284489"/>
            <a:ext cx="3227641" cy="3597944"/>
            <a:chOff x="768295" y="2284489"/>
            <a:chExt cx="3227641" cy="3597944"/>
          </a:xfrm>
        </p:grpSpPr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768295" y="2284489"/>
              <a:ext cx="3227641" cy="3597944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12" name="グループ化 18"/>
            <p:cNvGrpSpPr>
              <a:grpSpLocks/>
            </p:cNvGrpSpPr>
            <p:nvPr/>
          </p:nvGrpSpPr>
          <p:grpSpPr bwMode="auto">
            <a:xfrm>
              <a:off x="873963" y="2449664"/>
              <a:ext cx="2976282" cy="3265016"/>
              <a:chOff x="2070876" y="928670"/>
              <a:chExt cx="4953802" cy="5144330"/>
            </a:xfrm>
          </p:grpSpPr>
          <p:grpSp>
            <p:nvGrpSpPr>
              <p:cNvPr id="13" name="グループ化 7"/>
              <p:cNvGrpSpPr>
                <a:grpSpLocks/>
              </p:cNvGrpSpPr>
              <p:nvPr/>
            </p:nvGrpSpPr>
            <p:grpSpPr bwMode="auto">
              <a:xfrm>
                <a:off x="2071670" y="928670"/>
                <a:ext cx="4953008" cy="1714512"/>
                <a:chOff x="2071670" y="928670"/>
                <a:chExt cx="4953008" cy="1714512"/>
              </a:xfrm>
            </p:grpSpPr>
            <p:pic>
              <p:nvPicPr>
                <p:cNvPr id="23" name="図 1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7818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図 3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14744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図 4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1670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4" name="グループ化 8"/>
              <p:cNvGrpSpPr>
                <a:grpSpLocks/>
              </p:cNvGrpSpPr>
              <p:nvPr/>
            </p:nvGrpSpPr>
            <p:grpSpPr bwMode="auto">
              <a:xfrm>
                <a:off x="2071670" y="2643182"/>
                <a:ext cx="4953008" cy="1714512"/>
                <a:chOff x="2071670" y="928670"/>
                <a:chExt cx="4953008" cy="1714512"/>
              </a:xfrm>
            </p:grpSpPr>
            <p:pic>
              <p:nvPicPr>
                <p:cNvPr id="20" name="図 9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7818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図 10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14744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図 11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1670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グループ化 12"/>
              <p:cNvGrpSpPr>
                <a:grpSpLocks/>
              </p:cNvGrpSpPr>
              <p:nvPr/>
            </p:nvGrpSpPr>
            <p:grpSpPr bwMode="auto">
              <a:xfrm>
                <a:off x="2071670" y="4357694"/>
                <a:ext cx="4953008" cy="1714512"/>
                <a:chOff x="2071670" y="928670"/>
                <a:chExt cx="4953008" cy="1714512"/>
              </a:xfrm>
            </p:grpSpPr>
            <p:pic>
              <p:nvPicPr>
                <p:cNvPr id="17" name="図 13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7818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図 14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14744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図 15" descr="525783113_57d5d8e566_o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1670" y="928670"/>
                  <a:ext cx="1666860" cy="1714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6" name="直線コネクタ 17"/>
              <p:cNvCxnSpPr>
                <a:cxnSpLocks noChangeShapeType="1"/>
              </p:cNvCxnSpPr>
              <p:nvPr/>
            </p:nvCxnSpPr>
            <p:spPr bwMode="auto">
              <a:xfrm rot="5400000">
                <a:off x="-500098" y="3500438"/>
                <a:ext cx="5143536" cy="1588"/>
              </a:xfrm>
              <a:prstGeom prst="line">
                <a:avLst/>
              </a:prstGeom>
              <a:noFill/>
              <a:ln w="38100" algn="ctr">
                <a:solidFill>
                  <a:srgbClr val="000066"/>
                </a:solidFill>
                <a:round/>
                <a:headEnd/>
                <a:tailEnd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271897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475656" y="260648"/>
            <a:ext cx="61926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 algn="ctr">
              <a:buAutoNum type="arabicPeriod"/>
              <a:defRPr/>
            </a:pP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Strategy</a:t>
            </a:r>
            <a:r>
              <a:rPr lang="en-US" altLang="ja-JP" sz="3200" b="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 of </a:t>
            </a: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JHEP Project</a:t>
            </a:r>
            <a:endParaRPr lang="en-US" altLang="ja-JP" sz="3200" b="0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079612" y="1268760"/>
            <a:ext cx="6984776" cy="5201429"/>
            <a:chOff x="1079612" y="1268760"/>
            <a:chExt cx="6984776" cy="5201429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9612" y="1268760"/>
              <a:ext cx="6984776" cy="5201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20090" y="5807382"/>
              <a:ext cx="2344298" cy="57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49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57"/>
          <p:cNvGrpSpPr/>
          <p:nvPr/>
        </p:nvGrpSpPr>
        <p:grpSpPr>
          <a:xfrm>
            <a:off x="2428860" y="3857628"/>
            <a:ext cx="5072063" cy="2786063"/>
            <a:chOff x="-928726" y="571480"/>
            <a:chExt cx="5072063" cy="2786063"/>
          </a:xfrm>
        </p:grpSpPr>
        <p:grpSp>
          <p:nvGrpSpPr>
            <p:cNvPr id="6" name="グループ化 52"/>
            <p:cNvGrpSpPr/>
            <p:nvPr/>
          </p:nvGrpSpPr>
          <p:grpSpPr>
            <a:xfrm>
              <a:off x="-928726" y="571480"/>
              <a:ext cx="5072063" cy="2786063"/>
              <a:chOff x="-928726" y="571480"/>
              <a:chExt cx="5072063" cy="2786063"/>
            </a:xfrm>
          </p:grpSpPr>
          <p:pic>
            <p:nvPicPr>
              <p:cNvPr id="2051" name="Picture 8" descr="Particl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28726" y="571480"/>
                <a:ext cx="5072063" cy="278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テキスト ボックス 50"/>
              <p:cNvSpPr txBox="1"/>
              <p:nvPr/>
            </p:nvSpPr>
            <p:spPr>
              <a:xfrm rot="4778291">
                <a:off x="-883890" y="846721"/>
                <a:ext cx="89319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>
                    <a:latin typeface="Forte" pitchFamily="66" charset="0"/>
                  </a:rPr>
                  <a:t>Lepton</a:t>
                </a:r>
                <a:endParaRPr kumimoji="1" lang="ja-JP" altLang="en-US" sz="2000" dirty="0">
                  <a:latin typeface="Forte" pitchFamily="66" charset="0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 rot="5555308">
                <a:off x="2367352" y="874820"/>
                <a:ext cx="84670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latin typeface="Forte" pitchFamily="66" charset="0"/>
                  </a:rPr>
                  <a:t>Quark</a:t>
                </a:r>
                <a:endParaRPr kumimoji="1" lang="ja-JP" altLang="en-US" sz="2000" dirty="0">
                  <a:latin typeface="Forte" pitchFamily="66" charset="0"/>
                </a:endParaRPr>
              </a:p>
            </p:txBody>
          </p:sp>
        </p:grpSp>
        <p:sp>
          <p:nvSpPr>
            <p:cNvPr id="54" name="円/楕円 53"/>
            <p:cNvSpPr/>
            <p:nvPr/>
          </p:nvSpPr>
          <p:spPr>
            <a:xfrm>
              <a:off x="1285852" y="3000372"/>
              <a:ext cx="785818" cy="285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円/楕円 55"/>
            <p:cNvSpPr/>
            <p:nvPr/>
          </p:nvSpPr>
          <p:spPr>
            <a:xfrm rot="488953">
              <a:off x="157671" y="3003670"/>
              <a:ext cx="1074818" cy="285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50" name="AutoShape 53"/>
          <p:cNvSpPr>
            <a:spLocks noChangeArrowheads="1"/>
          </p:cNvSpPr>
          <p:nvPr/>
        </p:nvSpPr>
        <p:spPr bwMode="auto">
          <a:xfrm>
            <a:off x="0" y="214290"/>
            <a:ext cx="8763000" cy="6477000"/>
          </a:xfrm>
          <a:prstGeom prst="triangle">
            <a:avLst>
              <a:gd name="adj" fmla="val 49875"/>
            </a:avLst>
          </a:prstGeom>
          <a:solidFill>
            <a:srgbClr val="9999FF">
              <a:alpha val="29804"/>
            </a:srgbClr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3214688" y="4500563"/>
            <a:ext cx="430212" cy="3016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3071813" y="4786313"/>
            <a:ext cx="430212" cy="3016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3143250" y="5072063"/>
            <a:ext cx="430213" cy="301625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 sz="1800">
              <a:latin typeface="Calibri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071813" y="4929188"/>
            <a:ext cx="503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n</a:t>
            </a:r>
            <a:r>
              <a:rPr lang="en-US" altLang="ja-JP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00375" y="4572000"/>
            <a:ext cx="50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n</a:t>
            </a:r>
            <a:r>
              <a:rPr lang="en-US" altLang="ja-JP" sz="2800" b="1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m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214688" y="4357688"/>
            <a:ext cx="4746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n</a:t>
            </a:r>
            <a:r>
              <a:rPr lang="en-US" altLang="ja-JP" sz="2800" b="1" baseline="-25000" dirty="0" err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t</a:t>
            </a:r>
            <a:endParaRPr lang="en-US" altLang="ja-JP" sz="2800" b="1" baseline="-2500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  <a:ea typeface="+mn-ea"/>
            </a:endParaRPr>
          </a:p>
        </p:txBody>
      </p:sp>
      <p:sp>
        <p:nvSpPr>
          <p:cNvPr id="2069" name="Text Box 15"/>
          <p:cNvSpPr txBox="1">
            <a:spLocks noChangeArrowheads="1"/>
          </p:cNvSpPr>
          <p:nvPr/>
        </p:nvSpPr>
        <p:spPr bwMode="auto">
          <a:xfrm>
            <a:off x="3707904" y="5517232"/>
            <a:ext cx="1714512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[Origin of Force]</a:t>
            </a:r>
            <a:endParaRPr lang="ja-JP" altLang="en-US" sz="1600" b="1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2070" name="Text Box 17"/>
          <p:cNvSpPr txBox="1">
            <a:spLocks noChangeArrowheads="1"/>
          </p:cNvSpPr>
          <p:nvPr/>
        </p:nvSpPr>
        <p:spPr bwMode="auto">
          <a:xfrm>
            <a:off x="2993524" y="6303050"/>
            <a:ext cx="3143272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Higgs Particle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[Origin of Mass] </a:t>
            </a:r>
            <a:endParaRPr lang="ja-JP" altLang="en-US" sz="1600" b="1" dirty="0">
              <a:solidFill>
                <a:srgbClr val="FF0000"/>
              </a:solidFill>
              <a:ea typeface="+mn-ea"/>
            </a:endParaRPr>
          </a:p>
        </p:txBody>
      </p:sp>
      <p:pic>
        <p:nvPicPr>
          <p:cNvPr id="2081" name="Picture 19" descr="nanbu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5572140"/>
            <a:ext cx="928710" cy="114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21" descr="p01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572125"/>
            <a:ext cx="9286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グループ化 60"/>
          <p:cNvGrpSpPr/>
          <p:nvPr/>
        </p:nvGrpSpPr>
        <p:grpSpPr>
          <a:xfrm>
            <a:off x="2857489" y="0"/>
            <a:ext cx="3000396" cy="1571611"/>
            <a:chOff x="3000364" y="0"/>
            <a:chExt cx="3000396" cy="1571611"/>
          </a:xfrm>
        </p:grpSpPr>
        <p:grpSp>
          <p:nvGrpSpPr>
            <p:cNvPr id="15" name="グループ化 43"/>
            <p:cNvGrpSpPr/>
            <p:nvPr/>
          </p:nvGrpSpPr>
          <p:grpSpPr>
            <a:xfrm>
              <a:off x="3286116" y="0"/>
              <a:ext cx="2500330" cy="1571611"/>
              <a:chOff x="714348" y="1071546"/>
              <a:chExt cx="1571636" cy="1960536"/>
            </a:xfrm>
          </p:grpSpPr>
          <p:pic>
            <p:nvPicPr>
              <p:cNvPr id="45" name="Picture 24" descr="ilcM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348" y="1257257"/>
                <a:ext cx="1571623" cy="1774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直角三角形 47"/>
              <p:cNvSpPr/>
              <p:nvPr/>
            </p:nvSpPr>
            <p:spPr>
              <a:xfrm flipV="1">
                <a:off x="714348" y="1071546"/>
                <a:ext cx="571504" cy="185738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直角三角形 49"/>
              <p:cNvSpPr/>
              <p:nvPr/>
            </p:nvSpPr>
            <p:spPr>
              <a:xfrm flipH="1" flipV="1">
                <a:off x="1714480" y="1071546"/>
                <a:ext cx="571504" cy="185738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テキスト ボックス 70"/>
            <p:cNvSpPr txBox="1">
              <a:spLocks noChangeArrowheads="1"/>
            </p:cNvSpPr>
            <p:nvPr/>
          </p:nvSpPr>
          <p:spPr bwMode="auto">
            <a:xfrm>
              <a:off x="3000364" y="142852"/>
              <a:ext cx="3000396" cy="646331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International Linear Collider</a:t>
              </a:r>
              <a:r>
                <a:rPr lang="ja-JP" altLang="en-US" b="1" i="1" u="sng" dirty="0" smtClean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（</a:t>
              </a:r>
              <a:r>
                <a:rPr lang="en-US" altLang="ja-JP" b="1" i="1" u="sng" dirty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ILC</a:t>
              </a:r>
              <a:r>
                <a:rPr lang="ja-JP" altLang="en-US" b="1" i="1" u="sng" dirty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）</a:t>
              </a:r>
            </a:p>
          </p:txBody>
        </p:sp>
      </p:grpSp>
      <p:sp>
        <p:nvSpPr>
          <p:cNvPr id="2071" name="Text Box 18"/>
          <p:cNvSpPr txBox="1">
            <a:spLocks noChangeArrowheads="1"/>
          </p:cNvSpPr>
          <p:nvPr/>
        </p:nvSpPr>
        <p:spPr bwMode="auto">
          <a:xfrm>
            <a:off x="3762681" y="4357688"/>
            <a:ext cx="1761515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[Origin of Matter]</a:t>
            </a:r>
            <a:endParaRPr lang="ja-JP" altLang="en-US" sz="1600" b="1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2" name="テキスト ボックス 34"/>
          <p:cNvSpPr txBox="1"/>
          <p:nvPr/>
        </p:nvSpPr>
        <p:spPr>
          <a:xfrm>
            <a:off x="6643702" y="4929198"/>
            <a:ext cx="2143125" cy="336550"/>
          </a:xfrm>
          <a:prstGeom prst="rect">
            <a:avLst/>
          </a:prstGeom>
          <a:solidFill>
            <a:srgbClr val="669900">
              <a:alpha val="4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1" charset="-128"/>
              </a:rPr>
              <a:t>Quest for 6 Quarks</a:t>
            </a:r>
            <a:endParaRPr lang="ja-JP" alt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1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42976" y="4786322"/>
            <a:ext cx="18736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1" charset="-128"/>
              </a:rPr>
              <a:t>Quest for Neutrinos</a:t>
            </a:r>
            <a:endParaRPr lang="ja-JP" altLang="en-US" sz="16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1" charset="-128"/>
            </a:endParaRPr>
          </a:p>
        </p:txBody>
      </p:sp>
      <p:pic>
        <p:nvPicPr>
          <p:cNvPr id="2080" name="Picture 20" descr="kobayashi-masukaw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857628"/>
            <a:ext cx="185737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グループ化 59"/>
          <p:cNvGrpSpPr>
            <a:grpSpLocks/>
          </p:cNvGrpSpPr>
          <p:nvPr/>
        </p:nvGrpSpPr>
        <p:grpSpPr bwMode="auto">
          <a:xfrm>
            <a:off x="3786190" y="2500313"/>
            <a:ext cx="2000250" cy="1450975"/>
            <a:chOff x="3286116" y="1142984"/>
            <a:chExt cx="2071702" cy="1522522"/>
          </a:xfrm>
        </p:grpSpPr>
        <p:pic>
          <p:nvPicPr>
            <p:cNvPr id="2090" name="Picture 44" descr="ph07-1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142984"/>
              <a:ext cx="2071702" cy="152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 Box 13"/>
            <p:cNvSpPr txBox="1">
              <a:spLocks noChangeArrowheads="1"/>
            </p:cNvSpPr>
            <p:nvPr/>
          </p:nvSpPr>
          <p:spPr bwMode="auto">
            <a:xfrm>
              <a:off x="4785634" y="2357337"/>
              <a:ext cx="554099" cy="308169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LHC</a:t>
              </a:r>
              <a:endParaRPr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endParaRPr>
            </a:p>
          </p:txBody>
        </p:sp>
      </p:grpSp>
      <p:grpSp>
        <p:nvGrpSpPr>
          <p:cNvPr id="18" name="グループ化 57"/>
          <p:cNvGrpSpPr/>
          <p:nvPr/>
        </p:nvGrpSpPr>
        <p:grpSpPr>
          <a:xfrm>
            <a:off x="5786446" y="1643050"/>
            <a:ext cx="3143254" cy="2359031"/>
            <a:chOff x="5786446" y="1643050"/>
            <a:chExt cx="3143254" cy="2359031"/>
          </a:xfrm>
        </p:grpSpPr>
        <p:pic>
          <p:nvPicPr>
            <p:cNvPr id="2063" name="Picture 15" descr="kekair05-01H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446" y="2428868"/>
              <a:ext cx="2481263" cy="157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テキスト ボックス 53"/>
            <p:cNvSpPr txBox="1">
              <a:spLocks noChangeArrowheads="1"/>
            </p:cNvSpPr>
            <p:nvPr/>
          </p:nvSpPr>
          <p:spPr bwMode="auto">
            <a:xfrm>
              <a:off x="6357950" y="1643050"/>
              <a:ext cx="2571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b="1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ＭＳ Ｐゴシック" pitchFamily="1" charset="-128"/>
                </a:rPr>
                <a:t>Beyond Standard Physics</a:t>
              </a:r>
              <a:endParaRPr lang="ja-JP" altLang="en-US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1" charset="-128"/>
              </a:endParaRPr>
            </a:p>
          </p:txBody>
        </p:sp>
        <p:sp>
          <p:nvSpPr>
            <p:cNvPr id="71" name="テキスト ボックス 70"/>
            <p:cNvSpPr txBox="1">
              <a:spLocks noChangeArrowheads="1"/>
            </p:cNvSpPr>
            <p:nvPr/>
          </p:nvSpPr>
          <p:spPr bwMode="auto">
            <a:xfrm>
              <a:off x="6715140" y="2071678"/>
              <a:ext cx="1600200" cy="369332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  <a:latin typeface="+mn-lt"/>
                  <a:ea typeface="+mn-ea"/>
                </a:rPr>
                <a:t>SuperKEKB</a:t>
              </a:r>
              <a:endParaRPr lang="ja-JP" altLang="en-US" b="1" i="1" u="sng" dirty="0">
                <a:solidFill>
                  <a:srgbClr val="0000FF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テキスト ボックス 53"/>
            <p:cNvSpPr txBox="1">
              <a:spLocks noChangeArrowheads="1"/>
            </p:cNvSpPr>
            <p:nvPr/>
          </p:nvSpPr>
          <p:spPr bwMode="auto">
            <a:xfrm>
              <a:off x="6286512" y="3214686"/>
              <a:ext cx="1785959" cy="584775"/>
            </a:xfrm>
            <a:prstGeom prst="rect">
              <a:avLst/>
            </a:prstGeom>
            <a:solidFill>
              <a:srgbClr val="FFFF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ea typeface="ＭＳ Ｐゴシック" pitchFamily="1" charset="-128"/>
                </a:rPr>
                <a:t>Quark CP Asymmetry</a:t>
              </a:r>
              <a:endParaRPr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1" charset="-128"/>
              </a:endParaRPr>
            </a:p>
          </p:txBody>
        </p:sp>
        <p:sp>
          <p:nvSpPr>
            <p:cNvPr id="55" name="Text Box 13"/>
            <p:cNvSpPr txBox="1">
              <a:spLocks noChangeArrowheads="1"/>
            </p:cNvSpPr>
            <p:nvPr/>
          </p:nvSpPr>
          <p:spPr bwMode="auto">
            <a:xfrm>
              <a:off x="6072198" y="2643182"/>
              <a:ext cx="754062" cy="307975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KEK-B</a:t>
              </a:r>
            </a:p>
          </p:txBody>
        </p:sp>
      </p:grpSp>
      <p:grpSp>
        <p:nvGrpSpPr>
          <p:cNvPr id="19" name="グループ化 59"/>
          <p:cNvGrpSpPr/>
          <p:nvPr/>
        </p:nvGrpSpPr>
        <p:grpSpPr>
          <a:xfrm>
            <a:off x="467544" y="1124744"/>
            <a:ext cx="8098260" cy="5328240"/>
            <a:chOff x="454900" y="1042840"/>
            <a:chExt cx="8098260" cy="5328240"/>
          </a:xfrm>
        </p:grpSpPr>
        <p:sp>
          <p:nvSpPr>
            <p:cNvPr id="2073" name="AutoShape 45"/>
            <p:cNvSpPr>
              <a:spLocks noChangeArrowheads="1"/>
            </p:cNvSpPr>
            <p:nvPr/>
          </p:nvSpPr>
          <p:spPr bwMode="auto">
            <a:xfrm>
              <a:off x="4071934" y="1500174"/>
              <a:ext cx="928688" cy="1285889"/>
            </a:xfrm>
            <a:prstGeom prst="upArrow">
              <a:avLst>
                <a:gd name="adj1" fmla="val 50000"/>
                <a:gd name="adj2" fmla="val 91590"/>
              </a:avLst>
            </a:prstGeom>
            <a:solidFill>
              <a:srgbClr val="FFCC99">
                <a:alpha val="7097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2" name="AutoShape 42"/>
            <p:cNvSpPr>
              <a:spLocks noChangeArrowheads="1"/>
            </p:cNvSpPr>
            <p:nvPr/>
          </p:nvSpPr>
          <p:spPr bwMode="auto">
            <a:xfrm rot="-2154647" flipH="1">
              <a:off x="6379502" y="1083604"/>
              <a:ext cx="571475" cy="4643438"/>
            </a:xfrm>
            <a:prstGeom prst="upArrow">
              <a:avLst>
                <a:gd name="adj1" fmla="val 50000"/>
                <a:gd name="adj2" fmla="val 119082"/>
              </a:avLst>
            </a:prstGeom>
            <a:solidFill>
              <a:srgbClr val="FFCC99">
                <a:alpha val="7058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" name="AutoShape 42"/>
            <p:cNvSpPr>
              <a:spLocks noChangeArrowheads="1"/>
            </p:cNvSpPr>
            <p:nvPr/>
          </p:nvSpPr>
          <p:spPr bwMode="auto">
            <a:xfrm rot="2154647" flipH="1">
              <a:off x="1843134" y="1042840"/>
              <a:ext cx="644176" cy="4545013"/>
            </a:xfrm>
            <a:prstGeom prst="upArrow">
              <a:avLst>
                <a:gd name="adj1" fmla="val 50000"/>
                <a:gd name="adj2" fmla="val 119071"/>
              </a:avLst>
            </a:prstGeom>
            <a:solidFill>
              <a:srgbClr val="FFCC99">
                <a:alpha val="7097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8" name="Oval 51"/>
            <p:cNvSpPr>
              <a:spLocks noChangeArrowheads="1"/>
            </p:cNvSpPr>
            <p:nvPr/>
          </p:nvSpPr>
          <p:spPr bwMode="auto">
            <a:xfrm rot="-1363854">
              <a:off x="5024147" y="1467985"/>
              <a:ext cx="3529013" cy="4898435"/>
            </a:xfrm>
            <a:prstGeom prst="ellipse">
              <a:avLst/>
            </a:prstGeom>
            <a:solidFill>
              <a:srgbClr val="00CCFF">
                <a:alpha val="23921"/>
              </a:srgbClr>
            </a:soli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7" name="Oval 51"/>
            <p:cNvSpPr>
              <a:spLocks noChangeArrowheads="1"/>
            </p:cNvSpPr>
            <p:nvPr/>
          </p:nvSpPr>
          <p:spPr bwMode="auto">
            <a:xfrm rot="1363854" flipH="1">
              <a:off x="454900" y="1463012"/>
              <a:ext cx="3505211" cy="4908068"/>
            </a:xfrm>
            <a:prstGeom prst="ellipse">
              <a:avLst/>
            </a:prstGeom>
            <a:solidFill>
              <a:srgbClr val="00CCFF">
                <a:alpha val="23921"/>
              </a:srgbClr>
            </a:solidFill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2786050" y="1500174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Scientific Activities</a:t>
            </a:r>
          </a:p>
          <a:p>
            <a:pPr algn="ctr"/>
            <a:r>
              <a:rPr kumimoji="1"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Technology Innovations</a:t>
            </a:r>
            <a:endParaRPr lang="en-US" altLang="ja-JP" b="1" dirty="0" smtClean="0">
              <a:solidFill>
                <a:srgbClr val="FF0000"/>
              </a:solidFill>
              <a:latin typeface="Forte" pitchFamily="66" charset="0"/>
            </a:endParaRP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Talented</a:t>
            </a:r>
            <a:r>
              <a:rPr kumimoji="1"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 Human Resources</a:t>
            </a:r>
            <a:endParaRPr kumimoji="1" lang="ja-JP" altLang="en-US" b="1" dirty="0">
              <a:solidFill>
                <a:srgbClr val="FF0000"/>
              </a:solidFill>
              <a:latin typeface="Forte" pitchFamily="66" charset="0"/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179512" y="1700808"/>
            <a:ext cx="3599384" cy="2278961"/>
            <a:chOff x="179512" y="1700808"/>
            <a:chExt cx="3599384" cy="2278961"/>
          </a:xfrm>
        </p:grpSpPr>
        <p:sp>
          <p:nvSpPr>
            <p:cNvPr id="2061" name="テキスト ボックス 53"/>
            <p:cNvSpPr txBox="1">
              <a:spLocks noChangeArrowheads="1"/>
            </p:cNvSpPr>
            <p:nvPr/>
          </p:nvSpPr>
          <p:spPr bwMode="auto">
            <a:xfrm>
              <a:off x="179512" y="1700808"/>
              <a:ext cx="27146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Lepton CP</a:t>
              </a:r>
              <a:r>
                <a:rPr lang="ja-JP" altLang="en-US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altLang="ja-JP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Asymmetry</a:t>
              </a:r>
            </a:p>
          </p:txBody>
        </p:sp>
        <p:sp>
          <p:nvSpPr>
            <p:cNvPr id="5" name="テキスト ボックス 70"/>
            <p:cNvSpPr txBox="1">
              <a:spLocks noChangeArrowheads="1"/>
            </p:cNvSpPr>
            <p:nvPr/>
          </p:nvSpPr>
          <p:spPr bwMode="auto">
            <a:xfrm>
              <a:off x="539552" y="2132856"/>
              <a:ext cx="1728192" cy="369332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  <a:latin typeface="+mn-lt"/>
                  <a:ea typeface="ＭＳ Ｐゴシック" pitchFamily="1" charset="-128"/>
                </a:rPr>
                <a:t>Power-Upgrade</a:t>
              </a:r>
            </a:p>
          </p:txBody>
        </p:sp>
        <p:pic>
          <p:nvPicPr>
            <p:cNvPr id="60" name="Picture 3" descr="2008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2513260"/>
              <a:ext cx="1943200" cy="1466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13"/>
            <p:cNvSpPr txBox="1">
              <a:spLocks noChangeArrowheads="1"/>
            </p:cNvSpPr>
            <p:nvPr/>
          </p:nvSpPr>
          <p:spPr bwMode="auto">
            <a:xfrm>
              <a:off x="2843808" y="2564904"/>
              <a:ext cx="846138" cy="304800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J-PARC</a:t>
              </a:r>
              <a:endParaRPr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endParaRPr>
            </a:p>
          </p:txBody>
        </p:sp>
      </p:grpSp>
      <p:sp>
        <p:nvSpPr>
          <p:cNvPr id="58" name="テキスト ボックス 57"/>
          <p:cNvSpPr txBox="1">
            <a:spLocks noChangeArrowheads="1"/>
          </p:cNvSpPr>
          <p:nvPr/>
        </p:nvSpPr>
        <p:spPr bwMode="auto">
          <a:xfrm>
            <a:off x="71424" y="141706"/>
            <a:ext cx="2571749" cy="120032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4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ea typeface="ＭＳ Ｐゴシック" pitchFamily="1" charset="-128"/>
                <a:cs typeface="Helvetica" panose="020B0604020202020204" pitchFamily="34" charset="0"/>
              </a:rPr>
              <a:t>Prioritization of Accelerator Project</a:t>
            </a:r>
          </a:p>
        </p:txBody>
      </p:sp>
    </p:spTree>
    <p:extLst>
      <p:ext uri="{BB962C8B-B14F-4D97-AF65-F5344CB8AC3E}">
        <p14:creationId xmlns:p14="http://schemas.microsoft.com/office/powerpoint/2010/main" val="22261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42" y="608102"/>
            <a:ext cx="4211960" cy="315896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713" y="608102"/>
            <a:ext cx="4140912" cy="315896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15516" y="21215"/>
            <a:ext cx="8712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High Energy Physics Committee i</a:t>
            </a:r>
            <a:r>
              <a:rPr lang="en-US" altLang="ja-JP" sz="32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 Japan (2012)</a:t>
            </a:r>
            <a:endParaRPr lang="ja-JP" altLang="en-US" sz="3200" b="1" u="sng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773" y="3961711"/>
            <a:ext cx="4211960" cy="2875606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4606023" y="3798368"/>
            <a:ext cx="4537978" cy="3065213"/>
            <a:chOff x="4606023" y="3798368"/>
            <a:chExt cx="4537978" cy="3065213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7898274" y="4242226"/>
              <a:ext cx="1245727" cy="2154224"/>
              <a:chOff x="6876255" y="2463888"/>
              <a:chExt cx="1816496" cy="2727589"/>
            </a:xfrm>
          </p:grpSpPr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255" y="3126368"/>
                <a:ext cx="1661767" cy="2065109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7017252" y="2463888"/>
                <a:ext cx="1675499" cy="662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1400" dirty="0" smtClean="0"/>
                  <a:t>Dr. H. </a:t>
                </a:r>
                <a:r>
                  <a:rPr lang="en-US" altLang="ja-JP" sz="1400" dirty="0" err="1" smtClean="0"/>
                  <a:t>Weerts</a:t>
                </a:r>
                <a:endParaRPr lang="en-US" altLang="ja-JP" sz="1400" dirty="0" smtClean="0"/>
              </a:p>
              <a:p>
                <a:pPr algn="ctr"/>
                <a:r>
                  <a:rPr kumimoji="1" lang="en-US" altLang="ja-JP" sz="1400" dirty="0" smtClean="0"/>
                  <a:t>(ANL)</a:t>
                </a:r>
                <a:endParaRPr kumimoji="1" lang="ja-JP" altLang="en-US" sz="1400" dirty="0"/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06023" y="3798368"/>
              <a:ext cx="3412887" cy="306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7769906" y="3832204"/>
              <a:ext cx="1260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u="sng" dirty="0" smtClean="0"/>
                <a:t>April 2, 2013</a:t>
              </a:r>
              <a:endParaRPr kumimoji="1" lang="ja-JP" altLang="en-US" sz="1600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5645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1140983" y="260648"/>
            <a:ext cx="688768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indent="-742950" algn="ctr">
              <a:buAutoNum type="arabicPeriod" startAt="2"/>
              <a:defRPr/>
            </a:pP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Large Projects (1) </a:t>
            </a:r>
          </a:p>
          <a:p>
            <a:pPr algn="ctr">
              <a:defRPr/>
            </a:pP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:</a:t>
            </a:r>
          </a:p>
          <a:p>
            <a:pPr algn="ctr">
              <a:defRPr/>
            </a:pPr>
            <a:r>
              <a:rPr lang="en-US" altLang="ja-JP" sz="36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ILC &amp; LHC Upgrade</a:t>
            </a:r>
            <a:endParaRPr lang="en-US" altLang="ja-JP" sz="3600" b="0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7" y="2083083"/>
            <a:ext cx="3817983" cy="148551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056" y="2055629"/>
            <a:ext cx="3528392" cy="342835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36" y="5485414"/>
            <a:ext cx="2376264" cy="1330709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336162" y="3720214"/>
            <a:ext cx="4392681" cy="3105462"/>
            <a:chOff x="4742912" y="89761"/>
            <a:chExt cx="4392681" cy="310546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42912" y="89761"/>
              <a:ext cx="4392681" cy="310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150345" y="1268760"/>
              <a:ext cx="3562065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Staging Extension</a:t>
              </a:r>
            </a:p>
            <a:p>
              <a:pPr algn="ctr"/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250 </a:t>
              </a:r>
              <a:r>
                <a:rPr kumimoji="1" lang="en-US" altLang="ja-JP" sz="1600" b="1" dirty="0" err="1" smtClean="0">
                  <a:solidFill>
                    <a:srgbClr val="002060"/>
                  </a:solidFill>
                </a:rPr>
                <a:t>GeV</a:t>
              </a:r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 -&gt; 370 </a:t>
              </a:r>
              <a:r>
                <a:rPr kumimoji="1" lang="en-US" altLang="ja-JP" sz="1600" b="1" dirty="0" err="1" smtClean="0">
                  <a:solidFill>
                    <a:srgbClr val="002060"/>
                  </a:solidFill>
                </a:rPr>
                <a:t>GeV</a:t>
              </a:r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 -&gt; 500 </a:t>
              </a:r>
              <a:r>
                <a:rPr kumimoji="1" lang="en-US" altLang="ja-JP" sz="1600" b="1" dirty="0" err="1" smtClean="0">
                  <a:solidFill>
                    <a:srgbClr val="002060"/>
                  </a:solidFill>
                </a:rPr>
                <a:t>GeV</a:t>
              </a:r>
              <a:r>
                <a:rPr kumimoji="1" lang="en-US" altLang="ja-JP" sz="1600" b="1" dirty="0" smtClean="0">
                  <a:solidFill>
                    <a:srgbClr val="002060"/>
                  </a:solidFill>
                </a:rPr>
                <a:t> -&gt; 1 </a:t>
              </a:r>
              <a:r>
                <a:rPr kumimoji="1" lang="en-US" altLang="ja-JP" sz="1600" b="1" dirty="0" err="1" smtClean="0">
                  <a:solidFill>
                    <a:srgbClr val="002060"/>
                  </a:solidFill>
                </a:rPr>
                <a:t>TeV</a:t>
              </a:r>
              <a:endParaRPr kumimoji="1" lang="ja-JP" altLang="en-US" sz="1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00" y="5494967"/>
            <a:ext cx="1999700" cy="13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705055" cy="328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3" y="31010"/>
            <a:ext cx="4173722" cy="3329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下矢印 2"/>
          <p:cNvSpPr/>
          <p:nvPr/>
        </p:nvSpPr>
        <p:spPr>
          <a:xfrm>
            <a:off x="7164288" y="2996952"/>
            <a:ext cx="360040" cy="792088"/>
          </a:xfrm>
          <a:prstGeom prst="downArrow">
            <a:avLst/>
          </a:prstGeom>
          <a:solidFill>
            <a:srgbClr val="CCC1DA">
              <a:alpha val="54902"/>
            </a:srgbClr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96136" y="3833263"/>
            <a:ext cx="3237618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sz="1600" b="1" dirty="0" smtClean="0">
                <a:solidFill>
                  <a:srgbClr val="0000FF"/>
                </a:solidFill>
              </a:rPr>
              <a:t>Accelerator/Detector R&amp;D</a:t>
            </a:r>
            <a:endParaRPr lang="en-US" altLang="ja-JP" sz="1600" b="1" strike="dblStrike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1600" b="1" dirty="0" smtClean="0">
                <a:solidFill>
                  <a:srgbClr val="0000FF"/>
                </a:solidFill>
              </a:rPr>
              <a:t>Detailed Design for Construction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1600" b="1" dirty="0" smtClean="0">
                <a:solidFill>
                  <a:srgbClr val="0000FF"/>
                </a:solidFill>
              </a:rPr>
              <a:t>Project Proposal</a:t>
            </a:r>
            <a:endParaRPr lang="en-US" altLang="ja-JP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1600" b="1" dirty="0">
                <a:solidFill>
                  <a:srgbClr val="0000FF"/>
                </a:solidFill>
              </a:rPr>
              <a:t>Detailed Design for ILC Lab.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1600" b="1" dirty="0">
                <a:solidFill>
                  <a:srgbClr val="0000FF"/>
                </a:solidFill>
              </a:rPr>
              <a:t>Chart-out of Approval Process</a:t>
            </a:r>
          </a:p>
          <a:p>
            <a:r>
              <a:rPr lang="en-US" altLang="ja-JP" sz="1600" b="1" dirty="0">
                <a:solidFill>
                  <a:srgbClr val="0000FF"/>
                </a:solidFill>
              </a:rPr>
              <a:t>       for instance, ICFA</a:t>
            </a:r>
            <a:r>
              <a:rPr lang="en-US" altLang="ja-JP" sz="1600" b="1" dirty="0">
                <a:solidFill>
                  <a:srgbClr val="0000FF"/>
                </a:solidFill>
                <a:sym typeface="Wingdings" pitchFamily="2" charset="2"/>
              </a:rPr>
              <a:t>IUPAP </a:t>
            </a:r>
          </a:p>
          <a:p>
            <a:r>
              <a:rPr lang="en-US" altLang="ja-JP" sz="1600" b="1" dirty="0">
                <a:solidFill>
                  <a:srgbClr val="0000FF"/>
                </a:solidFill>
                <a:sym typeface="Wingdings" pitchFamily="2" charset="2"/>
              </a:rPr>
              <a:t>       OECD   Governmental Board </a:t>
            </a:r>
            <a:r>
              <a:rPr lang="en-US" altLang="ja-JP" sz="1600" b="1" dirty="0" smtClean="0">
                <a:solidFill>
                  <a:srgbClr val="0000FF"/>
                </a:solidFill>
              </a:rPr>
              <a:t> </a:t>
            </a:r>
            <a:endParaRPr lang="en-US" altLang="ja-JP" sz="1600" b="1" dirty="0">
              <a:solidFill>
                <a:srgbClr val="0000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19" y="3501008"/>
            <a:ext cx="4136931" cy="193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グループ化 4"/>
          <p:cNvGrpSpPr/>
          <p:nvPr/>
        </p:nvGrpSpPr>
        <p:grpSpPr>
          <a:xfrm>
            <a:off x="14690" y="5525868"/>
            <a:ext cx="5389639" cy="1197056"/>
            <a:chOff x="14690" y="5525868"/>
            <a:chExt cx="5389639" cy="1197056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2411759" y="5583157"/>
              <a:ext cx="2992570" cy="11168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14690" y="5525868"/>
              <a:ext cx="2297595" cy="1197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48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949108" y="2323390"/>
            <a:ext cx="25962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Set-up JLCB and JLCB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0" y="28913"/>
            <a:ext cx="5546839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Toward ILC Construction </a:t>
            </a: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:</a:t>
            </a: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Japan Activities</a:t>
            </a:r>
            <a:endParaRPr lang="ja-JP" altLang="en-US" sz="2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6207" y="2925209"/>
            <a:ext cx="13797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</a:t>
            </a:r>
          </a:p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 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1017573" y="1199374"/>
            <a:ext cx="74332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500744" y="983350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156106" y="8942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2012</a:t>
            </a:r>
            <a:endParaRPr kumimoji="1" lang="ja-JP" altLang="en-US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6742" y="8942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2013</a:t>
            </a:r>
            <a:endParaRPr kumimoji="1" lang="ja-JP" altLang="en-US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36692" y="9023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2014</a:t>
            </a:r>
            <a:endParaRPr kumimoji="1" lang="ja-JP" altLang="en-US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36397" y="89056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2015~6</a:t>
            </a:r>
            <a:endParaRPr kumimoji="1" lang="ja-JP" altLang="en-US" b="1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7476791" y="967216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941835" y="2961541"/>
            <a:ext cx="18766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Cite Decision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Design ILC Lab.</a:t>
            </a:r>
            <a:endParaRPr lang="en-US" altLang="ja-JP" b="1" dirty="0">
              <a:solidFill>
                <a:srgbClr val="0000FF"/>
              </a:solidFill>
            </a:endParaRPr>
          </a:p>
        </p:txBody>
      </p:sp>
      <p:sp>
        <p:nvSpPr>
          <p:cNvPr id="12" name="右中かっこ 11"/>
          <p:cNvSpPr/>
          <p:nvPr/>
        </p:nvSpPr>
        <p:spPr>
          <a:xfrm>
            <a:off x="4021128" y="3209885"/>
            <a:ext cx="521073" cy="2451363"/>
          </a:xfrm>
          <a:prstGeom prst="rightBrace">
            <a:avLst>
              <a:gd name="adj1" fmla="val 8333"/>
              <a:gd name="adj2" fmla="val 60463"/>
            </a:avLst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6716" y="5445114"/>
            <a:ext cx="14108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 Policy Council</a:t>
            </a:r>
          </a:p>
        </p:txBody>
      </p:sp>
      <p:sp>
        <p:nvSpPr>
          <p:cNvPr id="30" name="星 5 29"/>
          <p:cNvSpPr/>
          <p:nvPr/>
        </p:nvSpPr>
        <p:spPr>
          <a:xfrm>
            <a:off x="2385684" y="1285260"/>
            <a:ext cx="933367" cy="784830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08849" y="1285409"/>
            <a:ext cx="2009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メイリオ" pitchFamily="50" charset="-128"/>
              </a:rPr>
              <a:t>Positive Reference</a:t>
            </a:r>
          </a:p>
          <a:p>
            <a:pPr algn="ctr"/>
            <a:r>
              <a:rPr lang="en-US" altLang="ja-JP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itchFamily="50" charset="-128"/>
                <a:cs typeface="メイリオ" pitchFamily="50" charset="-128"/>
              </a:rPr>
              <a:t>from New Prime Minister</a:t>
            </a:r>
          </a:p>
          <a:p>
            <a:pPr algn="ctr"/>
            <a:endParaRPr kumimoji="1" lang="en-US" altLang="ja-JP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966388" y="5168116"/>
            <a:ext cx="182758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Detailed Design of International Country 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32684" y="3864787"/>
            <a:ext cx="222398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Project Proposal to Science Council of Japan </a:t>
            </a:r>
          </a:p>
        </p:txBody>
      </p:sp>
      <p:sp>
        <p:nvSpPr>
          <p:cNvPr id="8" name="左中かっこ 7"/>
          <p:cNvSpPr/>
          <p:nvPr/>
        </p:nvSpPr>
        <p:spPr>
          <a:xfrm>
            <a:off x="1549468" y="2485738"/>
            <a:ext cx="369121" cy="1794548"/>
          </a:xfrm>
          <a:prstGeom prst="leftBrace">
            <a:avLst/>
          </a:prstGeom>
          <a:ln w="28575"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4235877" y="3494348"/>
            <a:ext cx="2453558" cy="892054"/>
            <a:chOff x="3533456" y="4091006"/>
            <a:chExt cx="2182277" cy="784830"/>
          </a:xfrm>
        </p:grpSpPr>
        <p:sp>
          <p:nvSpPr>
            <p:cNvPr id="31" name="星 5 30"/>
            <p:cNvSpPr/>
            <p:nvPr/>
          </p:nvSpPr>
          <p:spPr>
            <a:xfrm>
              <a:off x="4228906" y="4091006"/>
              <a:ext cx="765301" cy="784830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533456" y="4415507"/>
              <a:ext cx="2182277" cy="46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Formal Message</a:t>
              </a:r>
            </a:p>
            <a:p>
              <a:pPr algn="ctr"/>
              <a:r>
                <a:rPr lang="en-US" altLang="ja-JP" sz="1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o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n Hosting ILC in Japan</a:t>
              </a: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5616116" y="2102780"/>
            <a:ext cx="13056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Establish ILC Pre-</a:t>
            </a:r>
          </a:p>
          <a:p>
            <a:r>
              <a:rPr lang="en-US" altLang="ja-JP" b="1" dirty="0">
                <a:solidFill>
                  <a:srgbClr val="0000FF"/>
                </a:solidFill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</a:rPr>
              <a:t>     J-Lab.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96203" y="4521784"/>
            <a:ext cx="223982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ILC Host Recommendation to Government</a:t>
            </a:r>
          </a:p>
        </p:txBody>
      </p:sp>
      <p:cxnSp>
        <p:nvCxnSpPr>
          <p:cNvPr id="35" name="直線矢印コネクタ 34"/>
          <p:cNvCxnSpPr/>
          <p:nvPr/>
        </p:nvCxnSpPr>
        <p:spPr>
          <a:xfrm flipV="1">
            <a:off x="5616116" y="3026110"/>
            <a:ext cx="420576" cy="581762"/>
          </a:xfrm>
          <a:prstGeom prst="straightConnector1">
            <a:avLst/>
          </a:prstGeom>
          <a:ln w="28575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右矢印 3"/>
          <p:cNvSpPr/>
          <p:nvPr/>
        </p:nvSpPr>
        <p:spPr>
          <a:xfrm>
            <a:off x="4692440" y="2425136"/>
            <a:ext cx="923676" cy="20698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/>
          <p:cNvGrpSpPr/>
          <p:nvPr/>
        </p:nvGrpSpPr>
        <p:grpSpPr>
          <a:xfrm>
            <a:off x="7319384" y="3068191"/>
            <a:ext cx="1242759" cy="1273649"/>
            <a:chOff x="6785386" y="2191340"/>
            <a:chExt cx="1242759" cy="1273649"/>
          </a:xfrm>
        </p:grpSpPr>
        <p:sp>
          <p:nvSpPr>
            <p:cNvPr id="38" name="星 5 37"/>
            <p:cNvSpPr/>
            <p:nvPr/>
          </p:nvSpPr>
          <p:spPr>
            <a:xfrm>
              <a:off x="6785386" y="2191340"/>
              <a:ext cx="1241957" cy="1273649"/>
            </a:xfrm>
            <a:prstGeom prst="star5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921495" y="2669703"/>
              <a:ext cx="11066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4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C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ite</a:t>
              </a:r>
              <a:r>
                <a:rPr kumimoji="1"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/</a:t>
              </a:r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Host</a:t>
              </a:r>
              <a:endParaRPr kumimoji="1" lang="en-US" altLang="ja-JP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  <a:p>
              <a:pPr algn="ctr"/>
              <a:r>
                <a:rPr lang="en-US" altLang="ja-JP" sz="1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Establish</a:t>
              </a:r>
              <a:endParaRPr kumimoji="1" lang="ja-JP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40" name="右矢印 39"/>
          <p:cNvSpPr/>
          <p:nvPr/>
        </p:nvSpPr>
        <p:spPr>
          <a:xfrm>
            <a:off x="7059028" y="2460953"/>
            <a:ext cx="667110" cy="206984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726138" y="2170455"/>
            <a:ext cx="130569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ja-JP" b="1" dirty="0" smtClean="0">
                <a:solidFill>
                  <a:srgbClr val="0000FF"/>
                </a:solidFill>
              </a:rPr>
              <a:t>Establish ILC -Lab.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15049" y="64397"/>
            <a:ext cx="3082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i="1" dirty="0"/>
              <a:t>a</a:t>
            </a:r>
            <a:r>
              <a:rPr kumimoji="1" lang="en-US" altLang="ja-JP" b="1" i="1" dirty="0" smtClean="0"/>
              <a:t>t European Strategy Meeting</a:t>
            </a:r>
          </a:p>
          <a:p>
            <a:pPr algn="ctr"/>
            <a:r>
              <a:rPr kumimoji="1" lang="en-US" altLang="ja-JP" b="1" i="1" dirty="0" smtClean="0"/>
              <a:t>Dec. 11, 2012</a:t>
            </a:r>
            <a:endParaRPr kumimoji="1" lang="ja-JP" altLang="en-US" b="1" i="1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81662" y="1271656"/>
            <a:ext cx="3327390" cy="1055362"/>
            <a:chOff x="81662" y="1271656"/>
            <a:chExt cx="3327390" cy="1055362"/>
          </a:xfrm>
        </p:grpSpPr>
        <p:sp>
          <p:nvSpPr>
            <p:cNvPr id="43" name="正方形/長方形 42"/>
            <p:cNvSpPr/>
            <p:nvPr/>
          </p:nvSpPr>
          <p:spPr>
            <a:xfrm>
              <a:off x="2218328" y="1310692"/>
              <a:ext cx="1190724" cy="792088"/>
            </a:xfrm>
            <a:prstGeom prst="rect">
              <a:avLst/>
            </a:prstGeom>
            <a:solidFill>
              <a:srgbClr val="FFFF00">
                <a:alpha val="27059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Picture 2" descr="ILC責任者による表敬を受ける安倍総理２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62" y="1271656"/>
              <a:ext cx="1836927" cy="105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0" name="直線コネクタ 19"/>
          <p:cNvCxnSpPr/>
          <p:nvPr/>
        </p:nvCxnSpPr>
        <p:spPr>
          <a:xfrm>
            <a:off x="5004083" y="973224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5004083" y="973224"/>
            <a:ext cx="0" cy="2160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>
            <a:off x="1949361" y="2961541"/>
            <a:ext cx="1861643" cy="351493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1918589" y="3873995"/>
            <a:ext cx="2238075" cy="914121"/>
          </a:xfrm>
          <a:prstGeom prst="rect">
            <a:avLst/>
          </a:prstGeom>
          <a:solidFill>
            <a:srgbClr val="FFFF00">
              <a:alpha val="2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004081" y="3483383"/>
            <a:ext cx="1152093" cy="369332"/>
          </a:xfrm>
          <a:prstGeom prst="rect">
            <a:avLst/>
          </a:prstGeom>
          <a:solidFill>
            <a:srgbClr val="F2DCDB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</a:rPr>
              <a:t>～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2013.9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4520077" y="4542688"/>
            <a:ext cx="2238075" cy="1373143"/>
            <a:chOff x="4520077" y="4542688"/>
            <a:chExt cx="2238075" cy="1373143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5117466" y="5546499"/>
              <a:ext cx="970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/>
                <a:t>Oct</a:t>
              </a:r>
              <a:r>
                <a:rPr kumimoji="1" lang="en-US" altLang="ja-JP" b="1" dirty="0" smtClean="0"/>
                <a:t>. 16  </a:t>
              </a:r>
              <a:endParaRPr kumimoji="1" lang="ja-JP" altLang="en-US" b="1" dirty="0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4520077" y="4542688"/>
              <a:ext cx="2238075" cy="914121"/>
            </a:xfrm>
            <a:prstGeom prst="rect">
              <a:avLst/>
            </a:prstGeom>
            <a:solidFill>
              <a:srgbClr val="FFFF00">
                <a:alpha val="27059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7" name="正方形/長方形 56"/>
          <p:cNvSpPr/>
          <p:nvPr/>
        </p:nvSpPr>
        <p:spPr>
          <a:xfrm>
            <a:off x="4353348" y="3852715"/>
            <a:ext cx="2407770" cy="47086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" name="グループ化 65"/>
          <p:cNvGrpSpPr/>
          <p:nvPr/>
        </p:nvGrpSpPr>
        <p:grpSpPr>
          <a:xfrm>
            <a:off x="4575850" y="2007698"/>
            <a:ext cx="4568150" cy="1060493"/>
            <a:chOff x="4575850" y="2007698"/>
            <a:chExt cx="4568150" cy="1060493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4575850" y="2007698"/>
              <a:ext cx="4568150" cy="1060493"/>
              <a:chOff x="4341451" y="5884892"/>
              <a:chExt cx="4568150" cy="1060493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4341451" y="5884892"/>
                <a:ext cx="4568150" cy="10604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8" name="グループ化 57"/>
              <p:cNvGrpSpPr/>
              <p:nvPr/>
            </p:nvGrpSpPr>
            <p:grpSpPr>
              <a:xfrm>
                <a:off x="4392166" y="5953473"/>
                <a:ext cx="4466721" cy="923330"/>
                <a:chOff x="4605387" y="2083189"/>
                <a:chExt cx="4466721" cy="923330"/>
              </a:xfrm>
            </p:grpSpPr>
            <p:sp>
              <p:nvSpPr>
                <p:cNvPr id="59" name="テキスト ボックス 58"/>
                <p:cNvSpPr txBox="1"/>
                <p:nvPr/>
              </p:nvSpPr>
              <p:spPr>
                <a:xfrm>
                  <a:off x="5017779" y="2083189"/>
                  <a:ext cx="1305695" cy="92333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itchFamily="2" charset="2"/>
                    <a:buChar char="l"/>
                  </a:pPr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Establish ILC Pre-</a:t>
                  </a:r>
                </a:p>
                <a:p>
                  <a:r>
                    <a:rPr lang="en-US" altLang="ja-JP" b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     J-Lab.</a:t>
                  </a:r>
                </a:p>
              </p:txBody>
            </p:sp>
            <p:sp>
              <p:nvSpPr>
                <p:cNvPr id="60" name="右矢印 59"/>
                <p:cNvSpPr/>
                <p:nvPr/>
              </p:nvSpPr>
              <p:spPr>
                <a:xfrm>
                  <a:off x="4605387" y="2445303"/>
                  <a:ext cx="443621" cy="199102"/>
                </a:xfrm>
                <a:prstGeom prst="right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8009822" y="2360188"/>
                  <a:ext cx="1062286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ILC -Lab.</a:t>
                  </a:r>
                </a:p>
              </p:txBody>
            </p:sp>
            <p:sp>
              <p:nvSpPr>
                <p:cNvPr id="62" name="右矢印 61"/>
                <p:cNvSpPr/>
                <p:nvPr/>
              </p:nvSpPr>
              <p:spPr>
                <a:xfrm>
                  <a:off x="6211170" y="2445303"/>
                  <a:ext cx="443621" cy="199102"/>
                </a:xfrm>
                <a:prstGeom prst="right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テキスト ボックス 62"/>
                <p:cNvSpPr txBox="1"/>
                <p:nvPr/>
              </p:nvSpPr>
              <p:spPr>
                <a:xfrm>
                  <a:off x="6654791" y="2221689"/>
                  <a:ext cx="942436" cy="64633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b="1" dirty="0" smtClean="0">
                      <a:solidFill>
                        <a:srgbClr val="0000FF"/>
                      </a:solidFill>
                    </a:rPr>
                    <a:t>ILC Pre-Lab.</a:t>
                  </a:r>
                </a:p>
              </p:txBody>
            </p:sp>
            <p:sp>
              <p:nvSpPr>
                <p:cNvPr id="64" name="右矢印 63"/>
                <p:cNvSpPr/>
                <p:nvPr/>
              </p:nvSpPr>
              <p:spPr>
                <a:xfrm>
                  <a:off x="7619122" y="2445303"/>
                  <a:ext cx="443621" cy="199102"/>
                </a:xfrm>
                <a:prstGeom prst="right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65" name="正方形/長方形 64"/>
            <p:cNvSpPr/>
            <p:nvPr/>
          </p:nvSpPr>
          <p:spPr>
            <a:xfrm>
              <a:off x="5045324" y="2091085"/>
              <a:ext cx="1310276" cy="903739"/>
            </a:xfrm>
            <a:prstGeom prst="rect">
              <a:avLst/>
            </a:prstGeom>
            <a:solidFill>
              <a:srgbClr val="66CCFF">
                <a:alpha val="27059"/>
              </a:srgb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3856549" y="2323390"/>
            <a:ext cx="6002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JLCC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1949108" y="1359116"/>
            <a:ext cx="3867460" cy="1343041"/>
            <a:chOff x="1949108" y="1359116"/>
            <a:chExt cx="3867460" cy="1343041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563888" y="1359116"/>
              <a:ext cx="2252680" cy="1086187"/>
              <a:chOff x="3563888" y="1359116"/>
              <a:chExt cx="2252680" cy="1086187"/>
            </a:xfrm>
          </p:grpSpPr>
          <p:sp>
            <p:nvSpPr>
              <p:cNvPr id="48" name="テキスト ボックス 47"/>
              <p:cNvSpPr txBox="1"/>
              <p:nvPr/>
            </p:nvSpPr>
            <p:spPr>
              <a:xfrm>
                <a:off x="3852761" y="1359116"/>
                <a:ext cx="1963807" cy="584775"/>
              </a:xfrm>
              <a:prstGeom prst="rect">
                <a:avLst/>
              </a:prstGeom>
              <a:noFill/>
              <a:ln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rbel" panose="020B0503020204020204" pitchFamily="34" charset="0"/>
                  </a:rPr>
                  <a:t>ILC Project Office</a:t>
                </a:r>
              </a:p>
              <a:p>
                <a:r>
                  <a:rPr kumimoji="1" lang="en-US" altLang="ja-JP" sz="1600" b="1" dirty="0" smtClean="0">
                    <a:latin typeface="Corbel" panose="020B0503020204020204" pitchFamily="34" charset="0"/>
                  </a:rPr>
                  <a:t>ILC Strategy Council</a:t>
                </a:r>
                <a:endParaRPr kumimoji="1" lang="ja-JP" altLang="en-US" sz="1600" b="1" dirty="0">
                  <a:latin typeface="Corbel" panose="020B0503020204020204" pitchFamily="34" charset="0"/>
                </a:endParaRPr>
              </a:p>
            </p:txBody>
          </p:sp>
          <p:cxnSp>
            <p:nvCxnSpPr>
              <p:cNvPr id="49" name="直線矢印コネクタ 48"/>
              <p:cNvCxnSpPr/>
              <p:nvPr/>
            </p:nvCxnSpPr>
            <p:spPr>
              <a:xfrm flipV="1">
                <a:off x="3563888" y="1965617"/>
                <a:ext cx="457240" cy="479686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正方形/長方形 46"/>
            <p:cNvSpPr/>
            <p:nvPr/>
          </p:nvSpPr>
          <p:spPr>
            <a:xfrm>
              <a:off x="1949108" y="2312604"/>
              <a:ext cx="2575813" cy="389553"/>
            </a:xfrm>
            <a:prstGeom prst="rect">
              <a:avLst/>
            </a:prstGeom>
            <a:solidFill>
              <a:srgbClr val="FFFF00">
                <a:alpha val="27059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" name="グループ化 66"/>
          <p:cNvGrpSpPr/>
          <p:nvPr/>
        </p:nvGrpSpPr>
        <p:grpSpPr>
          <a:xfrm>
            <a:off x="6454158" y="4323583"/>
            <a:ext cx="2438321" cy="2229527"/>
            <a:chOff x="6454158" y="4323583"/>
            <a:chExt cx="2438321" cy="2229527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6454158" y="5629780"/>
              <a:ext cx="24383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2060"/>
                  </a:solidFill>
                </a:rPr>
                <a:t>s</a:t>
              </a:r>
              <a:r>
                <a:rPr lang="en-US" altLang="ja-JP" b="1" dirty="0" smtClean="0">
                  <a:solidFill>
                    <a:srgbClr val="002060"/>
                  </a:solidFill>
                </a:rPr>
                <a:t>tarting governmental negotiations toward hosting ILC in Japan  </a:t>
              </a:r>
              <a:r>
                <a:rPr kumimoji="1" lang="en-US" altLang="ja-JP" b="1" dirty="0" smtClean="0">
                  <a:solidFill>
                    <a:srgbClr val="002060"/>
                  </a:solidFill>
                </a:rPr>
                <a:t> </a:t>
              </a:r>
              <a:endParaRPr kumimoji="1" lang="ja-JP" alt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56" name="直線矢印コネクタ 55"/>
            <p:cNvCxnSpPr/>
            <p:nvPr/>
          </p:nvCxnSpPr>
          <p:spPr>
            <a:xfrm>
              <a:off x="6761118" y="4323583"/>
              <a:ext cx="558266" cy="133766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75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8437"/>
            <a:ext cx="4134050" cy="310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正方形/長方形 1"/>
          <p:cNvSpPr/>
          <p:nvPr/>
        </p:nvSpPr>
        <p:spPr>
          <a:xfrm>
            <a:off x="3294436" y="95819"/>
            <a:ext cx="226709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LHC Upgrade </a:t>
            </a:r>
            <a:endParaRPr lang="ja-JP" altLang="en-US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09844"/>
            <a:ext cx="4113434" cy="303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3" y="3724038"/>
            <a:ext cx="4198429" cy="313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99" y="3724038"/>
            <a:ext cx="4263143" cy="307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90" y="1730354"/>
            <a:ext cx="4949971" cy="361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線矢印コネクタ 8"/>
          <p:cNvCxnSpPr/>
          <p:nvPr/>
        </p:nvCxnSpPr>
        <p:spPr>
          <a:xfrm flipV="1">
            <a:off x="3995936" y="908720"/>
            <a:ext cx="720080" cy="201622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1835696" y="3212976"/>
            <a:ext cx="792088" cy="64807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1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624</Words>
  <Application>Microsoft Office PowerPoint</Application>
  <PresentationFormat>画面に合わせる (4:3)</PresentationFormat>
  <Paragraphs>169</Paragraphs>
  <Slides>23</Slides>
  <Notes>7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23</vt:i4>
      </vt:variant>
    </vt:vector>
  </HeadingPairs>
  <TitlesOfParts>
    <vt:vector size="25" baseType="lpstr">
      <vt:lpstr>Office ​​テーマ</vt:lpstr>
      <vt:lpstr>20_デザインの設定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XMASS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suzuki</dc:creator>
  <cp:lastModifiedBy>suzuki</cp:lastModifiedBy>
  <cp:revision>190</cp:revision>
  <cp:lastPrinted>2013-11-01T03:08:09Z</cp:lastPrinted>
  <dcterms:created xsi:type="dcterms:W3CDTF">2013-05-19T01:51:58Z</dcterms:created>
  <dcterms:modified xsi:type="dcterms:W3CDTF">2013-11-02T18:27:41Z</dcterms:modified>
</cp:coreProperties>
</file>