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0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1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22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23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24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25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26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27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28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9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0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1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65" r:id="rId2"/>
    <p:sldMasterId id="2147484041" r:id="rId3"/>
    <p:sldMasterId id="2147484301" r:id="rId4"/>
    <p:sldMasterId id="2147484863" r:id="rId5"/>
    <p:sldMasterId id="2147485658" r:id="rId6"/>
    <p:sldMasterId id="2147486318" r:id="rId7"/>
    <p:sldMasterId id="2147486551" r:id="rId8"/>
    <p:sldMasterId id="2147487155" r:id="rId9"/>
    <p:sldMasterId id="2147487350" r:id="rId10"/>
    <p:sldMasterId id="2147487493" r:id="rId11"/>
    <p:sldMasterId id="2147487549" r:id="rId12"/>
    <p:sldMasterId id="2147487640" r:id="rId13"/>
    <p:sldMasterId id="2147487664" r:id="rId14"/>
    <p:sldMasterId id="2147487875" r:id="rId15"/>
    <p:sldMasterId id="2147487911" r:id="rId16"/>
    <p:sldMasterId id="2147487926" r:id="rId17"/>
    <p:sldMasterId id="2147487938" r:id="rId18"/>
    <p:sldMasterId id="2147487950" r:id="rId19"/>
    <p:sldMasterId id="2147488019" r:id="rId20"/>
    <p:sldMasterId id="2147488031" r:id="rId21"/>
    <p:sldMasterId id="2147488043" r:id="rId22"/>
    <p:sldMasterId id="2147488110" r:id="rId23"/>
    <p:sldMasterId id="2147488138" r:id="rId24"/>
    <p:sldMasterId id="2147488145" r:id="rId25"/>
    <p:sldMasterId id="2147488152" r:id="rId26"/>
    <p:sldMasterId id="2147488164" r:id="rId27"/>
    <p:sldMasterId id="2147488168" r:id="rId28"/>
    <p:sldMasterId id="2147488175" r:id="rId29"/>
    <p:sldMasterId id="2147488189" r:id="rId30"/>
    <p:sldMasterId id="2147488196" r:id="rId31"/>
    <p:sldMasterId id="2147488209" r:id="rId32"/>
  </p:sldMasterIdLst>
  <p:notesMasterIdLst>
    <p:notesMasterId r:id="rId65"/>
  </p:notesMasterIdLst>
  <p:handoutMasterIdLst>
    <p:handoutMasterId r:id="rId66"/>
  </p:handoutMasterIdLst>
  <p:sldIdLst>
    <p:sldId id="929" r:id="rId33"/>
    <p:sldId id="995" r:id="rId34"/>
    <p:sldId id="945" r:id="rId35"/>
    <p:sldId id="998" r:id="rId36"/>
    <p:sldId id="1003" r:id="rId37"/>
    <p:sldId id="1001" r:id="rId38"/>
    <p:sldId id="958" r:id="rId39"/>
    <p:sldId id="1026" r:id="rId40"/>
    <p:sldId id="1014" r:id="rId41"/>
    <p:sldId id="1024" r:id="rId42"/>
    <p:sldId id="1013" r:id="rId43"/>
    <p:sldId id="1016" r:id="rId44"/>
    <p:sldId id="1015" r:id="rId45"/>
    <p:sldId id="1020" r:id="rId46"/>
    <p:sldId id="1027" r:id="rId47"/>
    <p:sldId id="1006" r:id="rId48"/>
    <p:sldId id="1005" r:id="rId49"/>
    <p:sldId id="1007" r:id="rId50"/>
    <p:sldId id="1021" r:id="rId51"/>
    <p:sldId id="1029" r:id="rId52"/>
    <p:sldId id="1030" r:id="rId53"/>
    <p:sldId id="1009" r:id="rId54"/>
    <p:sldId id="1011" r:id="rId55"/>
    <p:sldId id="1028" r:id="rId56"/>
    <p:sldId id="951" r:id="rId57"/>
    <p:sldId id="1019" r:id="rId58"/>
    <p:sldId id="1018" r:id="rId59"/>
    <p:sldId id="993" r:id="rId60"/>
    <p:sldId id="953" r:id="rId61"/>
    <p:sldId id="992" r:id="rId62"/>
    <p:sldId id="1022" r:id="rId63"/>
    <p:sldId id="987" r:id="rId6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596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6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799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9CEE5"/>
    <a:srgbClr val="CC99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 autoAdjust="0"/>
    <p:restoredTop sz="94660"/>
  </p:normalViewPr>
  <p:slideViewPr>
    <p:cSldViewPr>
      <p:cViewPr>
        <p:scale>
          <a:sx n="70" d="100"/>
          <a:sy n="70" d="100"/>
        </p:scale>
        <p:origin x="-140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61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2DC906-1C9C-4F2B-B82F-EE101EF8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8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18" y="4715827"/>
            <a:ext cx="5436841" cy="44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8A115F-B9CE-439E-B08C-4DE178A01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3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6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9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D52CA-8CC4-8C4E-A809-8F69200F260D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EF8D4E0B-4F63-B444-BCF0-980A6CD5F8E4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1</a:t>
            </a:fld>
            <a:endParaRPr lang="en-GB" sz="120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2" y="4716707"/>
            <a:ext cx="5438775" cy="4467701"/>
          </a:xfrm>
          <a:prstGeom prst="rect">
            <a:avLst/>
          </a:prstGeom>
        </p:spPr>
        <p:txBody>
          <a:bodyPr lIns="92283" tIns="46142" rIns="92283" bIns="46142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8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10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24B83-6DBD-014C-844E-8BD18F37FD4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9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1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5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6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7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5.tiff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8125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6774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317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4267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7957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2178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5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 dirty="0">
              <a:solidFill>
                <a:srgbClr val="000000"/>
              </a:solidFill>
              <a:latin typeface="Helvetica" pitchFamily="-112" charset="0"/>
              <a:ea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4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80"/>
            <a:ext cx="4437062" cy="3114675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3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050A221-74B7-8C47-8AA4-71333A7DE8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361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B7BFF4-EACD-1849-A505-2FA578E8A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DB0392-D367-E741-B340-F7ADD9806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842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3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3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14368C-B9EF-CE41-B9BC-D7E4CF63D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511270-7BAC-8C4E-990C-90E6F6778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58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2EE6B2-36FF-8A44-B33D-03AF27C06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33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01E38B-A15D-7041-B06E-66FB55CE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308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731C7C-73F1-2D4A-B00B-7A5C2E984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13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B32F0F-0698-7144-A901-6146273FB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90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EFC30-DAC2-5945-913C-8311DCABC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08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80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3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3CD7E-6359-1341-9318-64CD0DCC8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title4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6" y="2296893"/>
            <a:ext cx="65671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title5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9" y="2296363"/>
            <a:ext cx="5450702" cy="22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title6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9" y="2292445"/>
            <a:ext cx="5448515" cy="22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3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703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49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573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715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195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64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822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89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443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958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68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5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107" indent="0" algn="ctr">
              <a:buNone/>
              <a:defRPr/>
            </a:lvl2pPr>
            <a:lvl3pPr marL="910229" indent="0" algn="ctr">
              <a:buNone/>
              <a:defRPr/>
            </a:lvl3pPr>
            <a:lvl4pPr marL="1365342" indent="0" algn="ctr">
              <a:buNone/>
              <a:defRPr/>
            </a:lvl4pPr>
            <a:lvl5pPr marL="1820454" indent="0" algn="ctr">
              <a:buNone/>
              <a:defRPr/>
            </a:lvl5pPr>
            <a:lvl6pPr marL="2275568" indent="0" algn="ctr">
              <a:buNone/>
              <a:defRPr/>
            </a:lvl6pPr>
            <a:lvl7pPr marL="2730688" indent="0" algn="ctr">
              <a:buNone/>
              <a:defRPr/>
            </a:lvl7pPr>
            <a:lvl8pPr marL="3185790" indent="0" algn="ctr">
              <a:buNone/>
              <a:defRPr/>
            </a:lvl8pPr>
            <a:lvl9pPr marL="36409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4341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9177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07" indent="0">
              <a:buNone/>
              <a:defRPr sz="1800"/>
            </a:lvl2pPr>
            <a:lvl3pPr marL="910229" indent="0">
              <a:buNone/>
              <a:defRPr sz="1600"/>
            </a:lvl3pPr>
            <a:lvl4pPr marL="1365342" indent="0">
              <a:buNone/>
              <a:defRPr sz="1400"/>
            </a:lvl4pPr>
            <a:lvl5pPr marL="1820454" indent="0">
              <a:buNone/>
              <a:defRPr sz="1400"/>
            </a:lvl5pPr>
            <a:lvl6pPr marL="2275568" indent="0">
              <a:buNone/>
              <a:defRPr sz="1400"/>
            </a:lvl6pPr>
            <a:lvl7pPr marL="2730688" indent="0">
              <a:buNone/>
              <a:defRPr sz="1400"/>
            </a:lvl7pPr>
            <a:lvl8pPr marL="3185790" indent="0">
              <a:buNone/>
              <a:defRPr sz="1400"/>
            </a:lvl8pPr>
            <a:lvl9pPr marL="36409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1120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500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07" indent="0">
              <a:buNone/>
              <a:defRPr sz="2000" b="1"/>
            </a:lvl2pPr>
            <a:lvl3pPr marL="910229" indent="0">
              <a:buNone/>
              <a:defRPr sz="1800" b="1"/>
            </a:lvl3pPr>
            <a:lvl4pPr marL="1365342" indent="0">
              <a:buNone/>
              <a:defRPr sz="1600" b="1"/>
            </a:lvl4pPr>
            <a:lvl5pPr marL="1820454" indent="0">
              <a:buNone/>
              <a:defRPr sz="1600" b="1"/>
            </a:lvl5pPr>
            <a:lvl6pPr marL="2275568" indent="0">
              <a:buNone/>
              <a:defRPr sz="1600" b="1"/>
            </a:lvl6pPr>
            <a:lvl7pPr marL="2730688" indent="0">
              <a:buNone/>
              <a:defRPr sz="1600" b="1"/>
            </a:lvl7pPr>
            <a:lvl8pPr marL="3185790" indent="0">
              <a:buNone/>
              <a:defRPr sz="1600" b="1"/>
            </a:lvl8pPr>
            <a:lvl9pPr marL="36409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07" indent="0">
              <a:buNone/>
              <a:defRPr sz="2000" b="1"/>
            </a:lvl2pPr>
            <a:lvl3pPr marL="910229" indent="0">
              <a:buNone/>
              <a:defRPr sz="1800" b="1"/>
            </a:lvl3pPr>
            <a:lvl4pPr marL="1365342" indent="0">
              <a:buNone/>
              <a:defRPr sz="1600" b="1"/>
            </a:lvl4pPr>
            <a:lvl5pPr marL="1820454" indent="0">
              <a:buNone/>
              <a:defRPr sz="1600" b="1"/>
            </a:lvl5pPr>
            <a:lvl6pPr marL="2275568" indent="0">
              <a:buNone/>
              <a:defRPr sz="1600" b="1"/>
            </a:lvl6pPr>
            <a:lvl7pPr marL="2730688" indent="0">
              <a:buNone/>
              <a:defRPr sz="1600" b="1"/>
            </a:lvl7pPr>
            <a:lvl8pPr marL="3185790" indent="0">
              <a:buNone/>
              <a:defRPr sz="1600" b="1"/>
            </a:lvl8pPr>
            <a:lvl9pPr marL="36409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066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0764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384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107" indent="0">
              <a:buNone/>
              <a:defRPr sz="1200"/>
            </a:lvl2pPr>
            <a:lvl3pPr marL="910229" indent="0">
              <a:buNone/>
              <a:defRPr sz="1000"/>
            </a:lvl3pPr>
            <a:lvl4pPr marL="1365342" indent="0">
              <a:buNone/>
              <a:defRPr sz="900"/>
            </a:lvl4pPr>
            <a:lvl5pPr marL="1820454" indent="0">
              <a:buNone/>
              <a:defRPr sz="900"/>
            </a:lvl5pPr>
            <a:lvl6pPr marL="2275568" indent="0">
              <a:buNone/>
              <a:defRPr sz="900"/>
            </a:lvl6pPr>
            <a:lvl7pPr marL="2730688" indent="0">
              <a:buNone/>
              <a:defRPr sz="900"/>
            </a:lvl7pPr>
            <a:lvl8pPr marL="3185790" indent="0">
              <a:buNone/>
              <a:defRPr sz="900"/>
            </a:lvl8pPr>
            <a:lvl9pPr marL="36409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930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107" indent="0">
              <a:buNone/>
              <a:defRPr sz="2800"/>
            </a:lvl2pPr>
            <a:lvl3pPr marL="910229" indent="0">
              <a:buNone/>
              <a:defRPr sz="2400"/>
            </a:lvl3pPr>
            <a:lvl4pPr marL="1365342" indent="0">
              <a:buNone/>
              <a:defRPr sz="2000"/>
            </a:lvl4pPr>
            <a:lvl5pPr marL="1820454" indent="0">
              <a:buNone/>
              <a:defRPr sz="2000"/>
            </a:lvl5pPr>
            <a:lvl6pPr marL="2275568" indent="0">
              <a:buNone/>
              <a:defRPr sz="2000"/>
            </a:lvl6pPr>
            <a:lvl7pPr marL="2730688" indent="0">
              <a:buNone/>
              <a:defRPr sz="2000"/>
            </a:lvl7pPr>
            <a:lvl8pPr marL="3185790" indent="0">
              <a:buNone/>
              <a:defRPr sz="2000"/>
            </a:lvl8pPr>
            <a:lvl9pPr marL="36409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107" indent="0">
              <a:buNone/>
              <a:defRPr sz="1200"/>
            </a:lvl2pPr>
            <a:lvl3pPr marL="910229" indent="0">
              <a:buNone/>
              <a:defRPr sz="1000"/>
            </a:lvl3pPr>
            <a:lvl4pPr marL="1365342" indent="0">
              <a:buNone/>
              <a:defRPr sz="900"/>
            </a:lvl4pPr>
            <a:lvl5pPr marL="1820454" indent="0">
              <a:buNone/>
              <a:defRPr sz="900"/>
            </a:lvl5pPr>
            <a:lvl6pPr marL="2275568" indent="0">
              <a:buNone/>
              <a:defRPr sz="900"/>
            </a:lvl6pPr>
            <a:lvl7pPr marL="2730688" indent="0">
              <a:buNone/>
              <a:defRPr sz="900"/>
            </a:lvl7pPr>
            <a:lvl8pPr marL="3185790" indent="0">
              <a:buNone/>
              <a:defRPr sz="900"/>
            </a:lvl8pPr>
            <a:lvl9pPr marL="36409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69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617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8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1065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51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253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395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962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794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88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606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11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37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670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89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935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5D2683-2F0F-2446-99D1-A0802C5B4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240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EE52-1FD5-0444-B1B0-480D52BAC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47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FAE4-284E-2941-A149-06B637F9B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8D65B-60A3-C84B-8BC8-3C90B8ADA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1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A0B1-CD90-8C47-BD08-F809D9FB4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018C5-193D-CD47-931C-48C326503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70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A1B4B-8DC9-9C4C-8520-0CD7202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4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1177F-C83F-5A4E-9568-0CDEB981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012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F576-DDBC-4943-A452-734A4C949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50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F739-F9C9-1849-ABEF-F55FD7898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984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2104B-3026-6544-9979-135BE6693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417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title4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9" y="2296893"/>
            <a:ext cx="65671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1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title5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83" y="2296364"/>
            <a:ext cx="5450702" cy="22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87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title6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9" y="2292445"/>
            <a:ext cx="5448515" cy="22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49421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77"/>
            <a:ext cx="6629400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59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024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9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616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861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5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765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4719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1503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60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56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206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864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327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058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0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15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34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33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999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582147" cy="70609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46" y="99143"/>
            <a:ext cx="685678" cy="8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26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389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710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39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381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12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561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14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2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6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3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20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013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73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72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4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999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4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72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90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5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22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60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27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09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3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95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3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31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0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081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002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555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2870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99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80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06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44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07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06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34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5102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73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7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207006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51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265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2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2747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286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83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9707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148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3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42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4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19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53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7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1368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34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727018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3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34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5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346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9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662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377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0943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659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2527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6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4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37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1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5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6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27032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00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9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7243980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00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424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3099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2308" cy="70609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4"/>
            <a:ext cx="8229600" cy="492941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13" y="55880"/>
            <a:ext cx="16287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41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67046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7013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2754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10123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14988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3066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7706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30449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63121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10800000">
            <a:off x="0" y="6142038"/>
            <a:ext cx="9144000" cy="7159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1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D0DEF-63DD-2645-9F4F-A40D2EA38D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21489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757CD-23D4-6840-93FF-0E72387922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169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"/>
            <a:ext cx="8610600" cy="7159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91000" cy="5562600"/>
          </a:xfrm>
        </p:spPr>
        <p:txBody>
          <a:bodyPr/>
          <a:lstStyle>
            <a:lvl1pPr marL="185738" indent="-185738">
              <a:defRPr sz="2000"/>
            </a:lvl1pPr>
            <a:lvl2pPr marL="542925" indent="-277813">
              <a:defRPr sz="1800"/>
            </a:lvl2pPr>
            <a:lvl3pPr marL="806450" indent="-184150">
              <a:defRPr sz="1800"/>
            </a:lvl3pPr>
            <a:lvl4pPr marL="1163638" indent="-263525">
              <a:defRPr sz="1800"/>
            </a:lvl4pPr>
            <a:lvl5pPr marL="1520825" indent="-263525"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990600"/>
            <a:ext cx="4267200" cy="5562600"/>
          </a:xfrm>
        </p:spPr>
        <p:txBody>
          <a:bodyPr/>
          <a:lstStyle>
            <a:lvl1pPr marL="185738" indent="-185738">
              <a:defRPr sz="2000"/>
            </a:lvl1pPr>
            <a:lvl2pPr marL="542925" indent="-277813">
              <a:defRPr sz="1800"/>
            </a:lvl2pPr>
            <a:lvl3pPr marL="806450" indent="-184150">
              <a:defRPr sz="1800"/>
            </a:lvl3pPr>
            <a:lvl4pPr marL="1163638" indent="-263525">
              <a:defRPr sz="1800"/>
            </a:lvl4pPr>
            <a:lvl5pPr marL="1520825" indent="-263525"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EFF47-D971-3343-8A6C-51796FB173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9184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2212F-70EA-B940-92AD-5D6FB1A00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1988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B14D-CABD-BA45-B278-3653598FE0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3763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B17D-D8B5-FB40-95BE-A940C3FA7E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080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8453B-DE8D-D34F-BC92-991AD78E7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4707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4D06-DAAD-2041-9AA9-31E48428B2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887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AA1A1-66B0-F942-B24F-646591D257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5972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128E7-4B43-474B-8A48-FF50AEE6A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11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9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6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1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6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6916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8602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3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7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6807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7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06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3720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99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1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4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54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9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7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1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2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7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2508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2105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8982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250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5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12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83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7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37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2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60018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8134733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8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16156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1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165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5477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1092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4393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55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0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0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45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41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4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3859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13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4219969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9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6814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57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5502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7303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859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555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8204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43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34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16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61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92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42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2417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1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2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8371136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74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Chiara Mariotti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8660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208" y="2169000"/>
            <a:ext cx="2556000" cy="25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07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8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2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0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93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1" y="2515819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1" y="1329869"/>
            <a:ext cx="6629400" cy="1066688"/>
          </a:xfrm>
        </p:spPr>
        <p:txBody>
          <a:bodyPr lIns="45715" tIns="0" rIns="45715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80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2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8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8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74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71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02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5"/>
            <a:ext cx="2743200" cy="914400"/>
          </a:xfrm>
        </p:spPr>
        <p:txBody>
          <a:bodyPr lIns="45715" tIns="0" rIns="45715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795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8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15" rIns="45715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52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14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4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8382000" cy="5211763"/>
          </a:xfrm>
        </p:spPr>
        <p:txBody>
          <a:bodyPr/>
          <a:lstStyle>
            <a:lvl1pPr>
              <a:defRPr lang="en-US" sz="3200" kern="12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Ian.Bird@cern.ch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8FA168C2-9F18-4032-8801-50E4CEA0EA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3124200" y="3124201"/>
            <a:ext cx="6858000" cy="60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WLCG-TextOnly_black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588020" y="5250180"/>
            <a:ext cx="1752600" cy="548640"/>
          </a:xfrm>
          <a:prstGeom prst="rect">
            <a:avLst/>
          </a:prstGeom>
        </p:spPr>
      </p:pic>
      <p:pic>
        <p:nvPicPr>
          <p:cNvPr id="10" name="Picture 9" descr="WLCG-logo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6200" y="6324600"/>
            <a:ext cx="457200" cy="457200"/>
          </a:xfrm>
          <a:prstGeom prst="rect">
            <a:avLst/>
          </a:prstGeom>
        </p:spPr>
      </p:pic>
      <p:pic>
        <p:nvPicPr>
          <p:cNvPr id="13" name="Picture 12" descr="01 nyte - globe encounters.tif"/>
          <p:cNvPicPr>
            <a:picLocks noChangeAspect="1"/>
          </p:cNvPicPr>
          <p:nvPr userDrawn="1"/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7951" y="2057400"/>
            <a:ext cx="601649" cy="914400"/>
          </a:xfrm>
          <a:prstGeom prst="rect">
            <a:avLst/>
          </a:prstGeom>
        </p:spPr>
      </p:pic>
      <p:pic>
        <p:nvPicPr>
          <p:cNvPr id="14" name="Picture 13" descr="stacks_banner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0" y="0"/>
            <a:ext cx="609600" cy="762000"/>
          </a:xfrm>
          <a:prstGeom prst="rect">
            <a:avLst/>
          </a:prstGeom>
        </p:spPr>
      </p:pic>
      <p:pic>
        <p:nvPicPr>
          <p:cNvPr id="15" name="Picture 14" descr="0804041_30.tif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609600" cy="685800"/>
          </a:xfrm>
          <a:prstGeom prst="rect">
            <a:avLst/>
          </a:prstGeom>
        </p:spPr>
      </p:pic>
      <p:pic>
        <p:nvPicPr>
          <p:cNvPr id="16" name="Picture 15" descr="blueinstall.jp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>
          <a:xfrm>
            <a:off x="0" y="76200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09600" y="0"/>
            <a:ext cx="85344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69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00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0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37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0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2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399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008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0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2083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0575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53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0636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7243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7075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2216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65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2119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6154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5265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02/11/2013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8082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8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9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6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9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722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50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0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3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1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8153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88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7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8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877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988103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965424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918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96751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6324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169310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75717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586568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34739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740543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532252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079331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9A25-38D7-6747-AE66-11A03E59929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85617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D03E-1DA8-D540-9EDF-80A0349CF7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12894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97E8-4613-6E41-85D5-E163091A57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34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5884-EFCE-754C-AA39-485AB0378A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43837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C4AF-FF93-FE45-B19E-27BC0D6348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11147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AA3A-D1AF-9942-99D9-48BD4E2668A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52185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81B1-4790-1C41-922F-E0707D89B9E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39948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98F6-7B53-984C-A6AC-41DC408DF1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50635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B4C5-6358-0D49-B597-9C149826889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78048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8C4F-BB24-DF4F-B7F4-F44325F0E7B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44108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2830-29BA-154E-99AD-8BD967BB890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7161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685800"/>
          </a:xfrm>
          <a:ln w="76200"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69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6B28E-F09F-496C-A41C-F73F3129DC8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AB83-BC8E-4956-9DE7-E05EDEE23A5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8998-D909-4913-B039-1B36AB56057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5F83-3A56-4E36-B51B-D00272204F3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323C2-9769-44AC-B961-A4408729303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7AC5-D6CC-43E5-A151-A9965EF3D13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810CE-7767-4554-9D1A-24609BB3421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66A39-3EF3-428A-B20E-0A7209F9477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B0EA-510C-486F-82E2-980CE62881D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F039-DFB7-4F11-AA9A-D3EB569E634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3E27-6A4A-417E-9BD8-0D1D0988C03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1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883A-1DC5-49EC-96F3-59680CF93FD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6B28E-F09F-496C-A41C-F73F3129DC8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AB83-BC8E-4956-9DE7-E05EDEE23A5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8998-D909-4913-B039-1B36AB56057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5F83-3A56-4E36-B51B-D00272204F3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323C2-9769-44AC-B961-A4408729303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7AC5-D6CC-43E5-A151-A9965EF3D13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810CE-7767-4554-9D1A-24609BB3421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66A39-3EF3-428A-B20E-0A7209F9477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B0EA-510C-486F-82E2-980CE62881D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F039-DFB7-4F11-AA9A-D3EB569E634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3E27-6A4A-417E-9BD8-0D1D0988C03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1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883A-1DC5-49EC-96F3-59680CF93FD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6" name="Rectangle 4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282575" y="1"/>
            <a:ext cx="8520113" cy="717452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8683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6023"/>
            <a:ext cx="9143999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24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8801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258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07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0867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257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223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472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25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14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332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6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6" name="Rectangle 4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282575" y="1"/>
            <a:ext cx="8520113" cy="717452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3885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6023"/>
            <a:ext cx="9143999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1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24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092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4855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9904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10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9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20.xml"/><Relationship Id="rId34" Type="http://schemas.openxmlformats.org/officeDocument/2006/relationships/slideLayout" Target="../slideLayouts/slideLayout233.xml"/><Relationship Id="rId42" Type="http://schemas.openxmlformats.org/officeDocument/2006/relationships/slideLayout" Target="../slideLayouts/slideLayout241.xml"/><Relationship Id="rId47" Type="http://schemas.openxmlformats.org/officeDocument/2006/relationships/slideLayout" Target="../slideLayouts/slideLayout246.xml"/><Relationship Id="rId50" Type="http://schemas.openxmlformats.org/officeDocument/2006/relationships/slideLayout" Target="../slideLayouts/slideLayout249.xml"/><Relationship Id="rId55" Type="http://schemas.openxmlformats.org/officeDocument/2006/relationships/slideLayout" Target="../slideLayouts/slideLayout254.xml"/><Relationship Id="rId63" Type="http://schemas.openxmlformats.org/officeDocument/2006/relationships/slideLayout" Target="../slideLayouts/slideLayout262.xml"/><Relationship Id="rId68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37" Type="http://schemas.openxmlformats.org/officeDocument/2006/relationships/slideLayout" Target="../slideLayouts/slideLayout236.xml"/><Relationship Id="rId40" Type="http://schemas.openxmlformats.org/officeDocument/2006/relationships/slideLayout" Target="../slideLayouts/slideLayout239.xml"/><Relationship Id="rId45" Type="http://schemas.openxmlformats.org/officeDocument/2006/relationships/slideLayout" Target="../slideLayouts/slideLayout244.xml"/><Relationship Id="rId53" Type="http://schemas.openxmlformats.org/officeDocument/2006/relationships/slideLayout" Target="../slideLayouts/slideLayout252.xml"/><Relationship Id="rId58" Type="http://schemas.openxmlformats.org/officeDocument/2006/relationships/slideLayout" Target="../slideLayouts/slideLayout257.xml"/><Relationship Id="rId6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36" Type="http://schemas.openxmlformats.org/officeDocument/2006/relationships/slideLayout" Target="../slideLayouts/slideLayout235.xml"/><Relationship Id="rId49" Type="http://schemas.openxmlformats.org/officeDocument/2006/relationships/slideLayout" Target="../slideLayouts/slideLayout248.xml"/><Relationship Id="rId57" Type="http://schemas.openxmlformats.org/officeDocument/2006/relationships/slideLayout" Target="../slideLayouts/slideLayout256.xml"/><Relationship Id="rId61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4" Type="http://schemas.openxmlformats.org/officeDocument/2006/relationships/slideLayout" Target="../slideLayouts/slideLayout243.xml"/><Relationship Id="rId52" Type="http://schemas.openxmlformats.org/officeDocument/2006/relationships/slideLayout" Target="../slideLayouts/slideLayout251.xml"/><Relationship Id="rId60" Type="http://schemas.openxmlformats.org/officeDocument/2006/relationships/slideLayout" Target="../slideLayouts/slideLayout259.xml"/><Relationship Id="rId6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35" Type="http://schemas.openxmlformats.org/officeDocument/2006/relationships/slideLayout" Target="../slideLayouts/slideLayout234.xml"/><Relationship Id="rId43" Type="http://schemas.openxmlformats.org/officeDocument/2006/relationships/slideLayout" Target="../slideLayouts/slideLayout242.xml"/><Relationship Id="rId48" Type="http://schemas.openxmlformats.org/officeDocument/2006/relationships/slideLayout" Target="../slideLayouts/slideLayout247.xml"/><Relationship Id="rId56" Type="http://schemas.openxmlformats.org/officeDocument/2006/relationships/slideLayout" Target="../slideLayouts/slideLayout255.xml"/><Relationship Id="rId64" Type="http://schemas.openxmlformats.org/officeDocument/2006/relationships/slideLayout" Target="../slideLayouts/slideLayout263.xml"/><Relationship Id="rId69" Type="http://schemas.openxmlformats.org/officeDocument/2006/relationships/theme" Target="../theme/theme19.xml"/><Relationship Id="rId8" Type="http://schemas.openxmlformats.org/officeDocument/2006/relationships/slideLayout" Target="../slideLayouts/slideLayout207.xml"/><Relationship Id="rId51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slideLayout" Target="../slideLayouts/slideLayout232.xml"/><Relationship Id="rId38" Type="http://schemas.openxmlformats.org/officeDocument/2006/relationships/slideLayout" Target="../slideLayouts/slideLayout237.xml"/><Relationship Id="rId46" Type="http://schemas.openxmlformats.org/officeDocument/2006/relationships/slideLayout" Target="../slideLayouts/slideLayout245.xml"/><Relationship Id="rId59" Type="http://schemas.openxmlformats.org/officeDocument/2006/relationships/slideLayout" Target="../slideLayouts/slideLayout258.xml"/><Relationship Id="rId67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19.xml"/><Relationship Id="rId41" Type="http://schemas.openxmlformats.org/officeDocument/2006/relationships/slideLayout" Target="../slideLayouts/slideLayout240.xml"/><Relationship Id="rId54" Type="http://schemas.openxmlformats.org/officeDocument/2006/relationships/slideLayout" Target="../slideLayouts/slideLayout253.xml"/><Relationship Id="rId62" Type="http://schemas.openxmlformats.org/officeDocument/2006/relationships/slideLayout" Target="../slideLayouts/slideLayout261.xml"/><Relationship Id="rId70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63" Type="http://schemas.openxmlformats.org/officeDocument/2006/relationships/slideLayout" Target="../slideLayouts/slideLayout352.xml"/><Relationship Id="rId68" Type="http://schemas.openxmlformats.org/officeDocument/2006/relationships/image" Target="../media/image14.png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9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66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slideLayout" Target="../slideLayouts/slideLayout349.xml"/><Relationship Id="rId65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64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slideLayout" Target="../slideLayouts/slideLayout348.xml"/><Relationship Id="rId67" Type="http://schemas.openxmlformats.org/officeDocument/2006/relationships/theme" Target="../theme/theme22.xml"/><Relationship Id="rId20" Type="http://schemas.openxmlformats.org/officeDocument/2006/relationships/slideLayout" Target="../slideLayouts/slideLayout309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slideLayout" Target="../slideLayouts/slideLayout35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8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357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slideLayout" Target="../slideLayouts/slideLayout36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373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379.xml"/><Relationship Id="rId7" Type="http://schemas.openxmlformats.org/officeDocument/2006/relationships/theme" Target="../theme/theme25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8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5" Type="http://schemas.openxmlformats.org/officeDocument/2006/relationships/image" Target="../media/image27.emf"/><Relationship Id="rId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399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40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405.xml"/><Relationship Id="rId7" Type="http://schemas.openxmlformats.org/officeDocument/2006/relationships/theme" Target="../theme/theme29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411.xml"/><Relationship Id="rId7" Type="http://schemas.openxmlformats.org/officeDocument/2006/relationships/theme" Target="../theme/theme3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1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4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07180" y="6457950"/>
            <a:ext cx="883681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r>
              <a:rPr lang="en-GB" sz="900" b="1" dirty="0" smtClean="0">
                <a:solidFill>
                  <a:srgbClr val="808080"/>
                </a:solidFill>
                <a:ea typeface="ＭＳ Ｐゴシック" charset="-128"/>
              </a:rPr>
              <a:t>J. </a:t>
            </a:r>
            <a:r>
              <a:rPr lang="en-GB" sz="900" b="1" dirty="0" err="1">
                <a:solidFill>
                  <a:srgbClr val="808080"/>
                </a:solidFill>
                <a:ea typeface="ＭＳ Ｐゴシック" charset="-128"/>
              </a:rPr>
              <a:t>Mnich</a:t>
            </a:r>
            <a:r>
              <a:rPr lang="en-GB" sz="900" b="1" dirty="0">
                <a:solidFill>
                  <a:srgbClr val="808080"/>
                </a:solidFill>
                <a:ea typeface="ＭＳ Ｐゴシック" charset="-128"/>
              </a:rPr>
              <a:t>  </a:t>
            </a:r>
            <a:r>
              <a:rPr lang="en-GB" sz="900" dirty="0">
                <a:solidFill>
                  <a:srgbClr val="808080"/>
                </a:solidFill>
                <a:ea typeface="ＭＳ Ｐゴシック" charset="-128"/>
              </a:rPr>
              <a:t>|  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Das Higgs-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Teilchen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: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Eine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Jahrhundertendeckung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|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Öffentlicher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Abendvortrag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DESY           		                              August 2012 </a:t>
            </a:r>
            <a:r>
              <a:rPr lang="en-GB" sz="900" dirty="0">
                <a:solidFill>
                  <a:srgbClr val="808080"/>
                </a:solidFill>
                <a:ea typeface="ＭＳ Ｐゴシック" charset="-128"/>
              </a:rPr>
              <a:t>|  </a:t>
            </a:r>
            <a:r>
              <a:rPr lang="en-GB" sz="900" b="1" dirty="0" err="1">
                <a:solidFill>
                  <a:srgbClr val="808080"/>
                </a:solidFill>
                <a:ea typeface="ＭＳ Ｐゴシック" charset="-128"/>
              </a:rPr>
              <a:t>Seite</a:t>
            </a:r>
            <a:r>
              <a:rPr lang="en-GB" sz="900" b="1" dirty="0">
                <a:solidFill>
                  <a:srgbClr val="808080"/>
                </a:solidFill>
                <a:ea typeface="ＭＳ Ｐゴシック" charset="-128"/>
              </a:rPr>
              <a:t> </a:t>
            </a:r>
            <a:fld id="{8E1DBE65-F621-4E58-8948-D49C24AA7067}" type="slidenum">
              <a:rPr lang="en-GB" sz="900" b="1">
                <a:solidFill>
                  <a:srgbClr val="808080"/>
                </a:solidFill>
                <a:ea typeface="ＭＳ Ｐゴシック" charset="-128"/>
              </a:rPr>
              <a:pPr/>
              <a:t>‹#›</a:t>
            </a:fld>
            <a:endParaRPr lang="en-GB" sz="900" b="1" dirty="0">
              <a:solidFill>
                <a:srgbClr val="80808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8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51" r:id="rId1"/>
    <p:sldLayoutId id="2147487352" r:id="rId2"/>
    <p:sldLayoutId id="2147487353" r:id="rId3"/>
    <p:sldLayoutId id="2147487354" r:id="rId4"/>
    <p:sldLayoutId id="2147487355" r:id="rId5"/>
    <p:sldLayoutId id="2147487356" r:id="rId6"/>
    <p:sldLayoutId id="2147487357" r:id="rId7"/>
    <p:sldLayoutId id="2147487358" r:id="rId8"/>
    <p:sldLayoutId id="2147487359" r:id="rId9"/>
    <p:sldLayoutId id="2147487360" r:id="rId10"/>
    <p:sldLayoutId id="2147487361" r:id="rId11"/>
    <p:sldLayoutId id="2147487362" r:id="rId12"/>
    <p:sldLayoutId id="214748736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2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8" y="1295403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12" charset="0"/>
              </a:defRPr>
            </a:lvl1pPr>
          </a:lstStyle>
          <a:p>
            <a:r>
              <a:rPr lang="en-US" dirty="0" smtClean="0">
                <a:ea typeface="ＭＳ Ｐゴシック" pitchFamily="-112" charset="-128"/>
              </a:rPr>
              <a:t>Glion Colloquium /  June 2009</a:t>
            </a:r>
            <a:endParaRPr lang="en-US" dirty="0">
              <a:ea typeface="ＭＳ Ｐゴシック" pitchFamily="-112" charset="-128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+mn-lt"/>
              </a:defRPr>
            </a:lvl1pPr>
          </a:lstStyle>
          <a:p>
            <a:pPr>
              <a:defRPr/>
            </a:pPr>
            <a:fld id="{DB846EAF-ABA6-F846-B316-71100192A1CD}" type="slidenum">
              <a:rPr lang="en-US">
                <a:ea typeface="ＭＳ Ｐゴシック" pitchFamily="-112" charset="-128"/>
              </a:rPr>
              <a:pPr>
                <a:defRPr/>
              </a:pPr>
              <a:t>‹#›</a:t>
            </a:fld>
            <a:endParaRPr lang="en-US">
              <a:ea typeface="ＭＳ Ｐゴシック" pitchFamily="-112" charset="-128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5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 dirty="0">
              <a:solidFill>
                <a:srgbClr val="000000"/>
              </a:solidFill>
              <a:latin typeface="Helvetica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81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94" r:id="rId1"/>
    <p:sldLayoutId id="2147487495" r:id="rId2"/>
    <p:sldLayoutId id="2147487496" r:id="rId3"/>
    <p:sldLayoutId id="2147487497" r:id="rId4"/>
    <p:sldLayoutId id="2147487498" r:id="rId5"/>
    <p:sldLayoutId id="2147487499" r:id="rId6"/>
    <p:sldLayoutId id="2147487500" r:id="rId7"/>
    <p:sldLayoutId id="2147487501" r:id="rId8"/>
    <p:sldLayoutId id="2147487502" r:id="rId9"/>
    <p:sldLayoutId id="2147487503" r:id="rId10"/>
    <p:sldLayoutId id="214748750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0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6pPr>
      <a:lvl7pPr marL="9141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7pPr>
      <a:lvl8pPr marL="137129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8pPr>
      <a:lvl9pPr marL="1828398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-112" charset="2"/>
        <a:buChar char="n"/>
        <a:defRPr sz="2800">
          <a:solidFill>
            <a:schemeClr val="tx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86" indent="-28568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12" charset="2"/>
        <a:buChar char="n"/>
        <a:defRPr sz="24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2749" indent="-2285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3pPr>
      <a:lvl4pPr marL="1599848" indent="-2285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2" name="Image 1" descr="bande3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99"/>
            <a:ext cx="9153137" cy="6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50" r:id="rId1"/>
    <p:sldLayoutId id="2147487551" r:id="rId2"/>
    <p:sldLayoutId id="2147487552" r:id="rId3"/>
    <p:sldLayoutId id="2147487553" r:id="rId4"/>
    <p:sldLayoutId id="2147487554" r:id="rId5"/>
    <p:sldLayoutId id="2147487555" r:id="rId6"/>
    <p:sldLayoutId id="2147487556" r:id="rId7"/>
    <p:sldLayoutId id="2147487557" r:id="rId8"/>
    <p:sldLayoutId id="2147487558" r:id="rId9"/>
    <p:sldLayoutId id="2147487559" r:id="rId10"/>
    <p:sldLayoutId id="2147487560" r:id="rId11"/>
    <p:sldLayoutId id="2147487561" r:id="rId12"/>
    <p:sldLayoutId id="2147487562" r:id="rId13"/>
    <p:sldLayoutId id="2147487563" r:id="rId14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9" tIns="45492" rIns="90979" bIns="454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9" tIns="45492" rIns="90979" bIns="45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404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9" tIns="45492" rIns="90979" bIns="454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5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41" r:id="rId1"/>
    <p:sldLayoutId id="2147487642" r:id="rId2"/>
    <p:sldLayoutId id="2147487643" r:id="rId3"/>
    <p:sldLayoutId id="2147487644" r:id="rId4"/>
    <p:sldLayoutId id="2147487645" r:id="rId5"/>
    <p:sldLayoutId id="2147487646" r:id="rId6"/>
    <p:sldLayoutId id="2147487647" r:id="rId7"/>
    <p:sldLayoutId id="2147487648" r:id="rId8"/>
    <p:sldLayoutId id="2147487649" r:id="rId9"/>
    <p:sldLayoutId id="2147487650" r:id="rId10"/>
    <p:sldLayoutId id="2147487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1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2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3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4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832" indent="-3398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138" indent="-28293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58" indent="-2260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652" indent="-2260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6880" indent="-2260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125" indent="-227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8236" indent="-227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3352" indent="-227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8467" indent="-227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07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29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342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454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568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688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79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913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65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65" r:id="rId1"/>
    <p:sldLayoutId id="2147487666" r:id="rId2"/>
    <p:sldLayoutId id="2147487667" r:id="rId3"/>
    <p:sldLayoutId id="2147487668" r:id="rId4"/>
    <p:sldLayoutId id="2147487669" r:id="rId5"/>
    <p:sldLayoutId id="2147487670" r:id="rId6"/>
    <p:sldLayoutId id="2147487671" r:id="rId7"/>
    <p:sldLayoutId id="2147487672" r:id="rId8"/>
    <p:sldLayoutId id="2147487673" r:id="rId9"/>
    <p:sldLayoutId id="2147487674" r:id="rId10"/>
    <p:sldLayoutId id="2147487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spect="1" noChangeArrowheads="1"/>
          </p:cNvSpPr>
          <p:nvPr userDrawn="1"/>
        </p:nvSpPr>
        <p:spPr bwMode="auto">
          <a:xfrm>
            <a:off x="0" y="-8920"/>
            <a:ext cx="9192000" cy="6894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10" name="Picture 9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</a:blip>
          <a:stretch>
            <a:fillRect/>
          </a:stretch>
        </p:blipFill>
        <p:spPr>
          <a:xfrm>
            <a:off x="77630" y="6341852"/>
            <a:ext cx="479594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76" r:id="rId1"/>
    <p:sldLayoutId id="2147487877" r:id="rId2"/>
    <p:sldLayoutId id="2147487878" r:id="rId3"/>
    <p:sldLayoutId id="2147487879" r:id="rId4"/>
    <p:sldLayoutId id="2147487880" r:id="rId5"/>
    <p:sldLayoutId id="2147487881" r:id="rId6"/>
    <p:sldLayoutId id="2147487882" r:id="rId7"/>
    <p:sldLayoutId id="2147487883" r:id="rId8"/>
    <p:sldLayoutId id="2147487884" r:id="rId9"/>
    <p:sldLayoutId id="2147487885" r:id="rId10"/>
    <p:sldLayoutId id="214748788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2" name="Image 1" descr="bande3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202539"/>
            <a:ext cx="9153137" cy="6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12" r:id="rId1"/>
    <p:sldLayoutId id="2147487913" r:id="rId2"/>
    <p:sldLayoutId id="2147487914" r:id="rId3"/>
    <p:sldLayoutId id="2147487915" r:id="rId4"/>
    <p:sldLayoutId id="2147487916" r:id="rId5"/>
    <p:sldLayoutId id="2147487917" r:id="rId6"/>
    <p:sldLayoutId id="2147487918" r:id="rId7"/>
    <p:sldLayoutId id="2147487919" r:id="rId8"/>
    <p:sldLayoutId id="2147487920" r:id="rId9"/>
    <p:sldLayoutId id="2147487921" r:id="rId10"/>
    <p:sldLayoutId id="2147487922" r:id="rId11"/>
    <p:sldLayoutId id="2147487923" r:id="rId12"/>
    <p:sldLayoutId id="2147487924" r:id="rId13"/>
    <p:sldLayoutId id="2147487925" r:id="rId14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3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65" y="1636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38" y="1636"/>
            <a:ext cx="504363" cy="5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7" r:id="rId1"/>
    <p:sldLayoutId id="2147487928" r:id="rId2"/>
    <p:sldLayoutId id="2147487929" r:id="rId3"/>
    <p:sldLayoutId id="2147487930" r:id="rId4"/>
    <p:sldLayoutId id="2147487931" r:id="rId5"/>
    <p:sldLayoutId id="2147487932" r:id="rId6"/>
    <p:sldLayoutId id="2147487933" r:id="rId7"/>
    <p:sldLayoutId id="2147487934" r:id="rId8"/>
    <p:sldLayoutId id="2147487935" r:id="rId9"/>
    <p:sldLayoutId id="2147487936" r:id="rId10"/>
    <p:sldLayoutId id="214748793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6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9" r:id="rId1"/>
    <p:sldLayoutId id="2147487940" r:id="rId2"/>
    <p:sldLayoutId id="2147487941" r:id="rId3"/>
    <p:sldLayoutId id="2147487942" r:id="rId4"/>
    <p:sldLayoutId id="2147487943" r:id="rId5"/>
    <p:sldLayoutId id="2147487944" r:id="rId6"/>
    <p:sldLayoutId id="2147487945" r:id="rId7"/>
    <p:sldLayoutId id="2147487946" r:id="rId8"/>
    <p:sldLayoutId id="2147487947" r:id="rId9"/>
    <p:sldLayoutId id="2147487948" r:id="rId10"/>
    <p:sldLayoutId id="21474879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42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4741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951" r:id="rId1"/>
    <p:sldLayoutId id="2147487952" r:id="rId2"/>
    <p:sldLayoutId id="2147487953" r:id="rId3"/>
    <p:sldLayoutId id="2147487954" r:id="rId4"/>
    <p:sldLayoutId id="2147487955" r:id="rId5"/>
    <p:sldLayoutId id="2147487956" r:id="rId6"/>
    <p:sldLayoutId id="2147487957" r:id="rId7"/>
    <p:sldLayoutId id="2147487958" r:id="rId8"/>
    <p:sldLayoutId id="2147487959" r:id="rId9"/>
    <p:sldLayoutId id="2147487960" r:id="rId10"/>
    <p:sldLayoutId id="2147487961" r:id="rId11"/>
    <p:sldLayoutId id="2147487962" r:id="rId12"/>
    <p:sldLayoutId id="2147487963" r:id="rId13"/>
    <p:sldLayoutId id="2147487964" r:id="rId14"/>
    <p:sldLayoutId id="2147487965" r:id="rId15"/>
    <p:sldLayoutId id="2147487966" r:id="rId16"/>
    <p:sldLayoutId id="2147487967" r:id="rId17"/>
    <p:sldLayoutId id="2147487968" r:id="rId18"/>
    <p:sldLayoutId id="2147487969" r:id="rId19"/>
    <p:sldLayoutId id="2147487970" r:id="rId20"/>
    <p:sldLayoutId id="2147487971" r:id="rId21"/>
    <p:sldLayoutId id="2147487972" r:id="rId22"/>
    <p:sldLayoutId id="2147487973" r:id="rId23"/>
    <p:sldLayoutId id="2147487974" r:id="rId24"/>
    <p:sldLayoutId id="2147487975" r:id="rId25"/>
    <p:sldLayoutId id="2147487976" r:id="rId26"/>
    <p:sldLayoutId id="2147487977" r:id="rId27"/>
    <p:sldLayoutId id="2147487978" r:id="rId28"/>
    <p:sldLayoutId id="2147487979" r:id="rId29"/>
    <p:sldLayoutId id="2147487980" r:id="rId30"/>
    <p:sldLayoutId id="2147487981" r:id="rId31"/>
    <p:sldLayoutId id="2147487982" r:id="rId32"/>
    <p:sldLayoutId id="2147487983" r:id="rId33"/>
    <p:sldLayoutId id="2147487984" r:id="rId34"/>
    <p:sldLayoutId id="2147487985" r:id="rId35"/>
    <p:sldLayoutId id="2147487986" r:id="rId36"/>
    <p:sldLayoutId id="2147487987" r:id="rId37"/>
    <p:sldLayoutId id="2147487988" r:id="rId38"/>
    <p:sldLayoutId id="2147487989" r:id="rId39"/>
    <p:sldLayoutId id="2147487990" r:id="rId40"/>
    <p:sldLayoutId id="2147487991" r:id="rId41"/>
    <p:sldLayoutId id="2147487992" r:id="rId42"/>
    <p:sldLayoutId id="2147487993" r:id="rId43"/>
    <p:sldLayoutId id="2147487994" r:id="rId44"/>
    <p:sldLayoutId id="2147487995" r:id="rId45"/>
    <p:sldLayoutId id="2147487996" r:id="rId46"/>
    <p:sldLayoutId id="2147487997" r:id="rId47"/>
    <p:sldLayoutId id="2147487998" r:id="rId48"/>
    <p:sldLayoutId id="2147487999" r:id="rId49"/>
    <p:sldLayoutId id="2147488000" r:id="rId50"/>
    <p:sldLayoutId id="2147488001" r:id="rId51"/>
    <p:sldLayoutId id="2147488002" r:id="rId52"/>
    <p:sldLayoutId id="2147488003" r:id="rId53"/>
    <p:sldLayoutId id="2147488004" r:id="rId54"/>
    <p:sldLayoutId id="2147488005" r:id="rId55"/>
    <p:sldLayoutId id="2147488006" r:id="rId56"/>
    <p:sldLayoutId id="2147488007" r:id="rId57"/>
    <p:sldLayoutId id="2147488008" r:id="rId58"/>
    <p:sldLayoutId id="2147488009" r:id="rId59"/>
    <p:sldLayoutId id="2147488010" r:id="rId60"/>
    <p:sldLayoutId id="2147488011" r:id="rId61"/>
    <p:sldLayoutId id="2147488012" r:id="rId62"/>
    <p:sldLayoutId id="2147488013" r:id="rId63"/>
    <p:sldLayoutId id="2147488014" r:id="rId64"/>
    <p:sldLayoutId id="2147488015" r:id="rId65"/>
    <p:sldLayoutId id="2147488016" r:id="rId66"/>
    <p:sldLayoutId id="2147488017" r:id="rId67"/>
    <p:sldLayoutId id="2147488018" r:id="rId68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4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52D9AE-0AFA-47E2-823B-5E2ACAC0AF8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64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"/>
            <a:ext cx="8229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8000" y="641669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>
              <a:defRPr/>
            </a:pPr>
            <a:fld id="{3109E86D-878E-4D42-B87E-E3A510D1E76F}" type="slidenum">
              <a:rPr lang="en-GB">
                <a:ea typeface="ＭＳ Ｐゴシック" charset="0"/>
                <a:cs typeface="ＭＳ Ｐゴシック" charset="0"/>
              </a:rPr>
              <a:pPr defTabSz="457200"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32" r:id="rId1"/>
    <p:sldLayoutId id="2147488033" r:id="rId2"/>
    <p:sldLayoutId id="2147488034" r:id="rId3"/>
    <p:sldLayoutId id="2147488035" r:id="rId4"/>
    <p:sldLayoutId id="2147488036" r:id="rId5"/>
    <p:sldLayoutId id="2147488037" r:id="rId6"/>
    <p:sldLayoutId id="2147488038" r:id="rId7"/>
    <p:sldLayoutId id="2147488039" r:id="rId8"/>
    <p:sldLayoutId id="2147488040" r:id="rId9"/>
    <p:sldLayoutId id="2147488041" r:id="rId10"/>
    <p:sldLayoutId id="2147488042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90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000090"/>
          </a:solidFill>
          <a:latin typeface="Arial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76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October  2013   CMS Upgrades Plan      Resource Review Board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3430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  <p:sldLayoutId id="2147488055" r:id="rId12"/>
    <p:sldLayoutId id="2147488056" r:id="rId13"/>
    <p:sldLayoutId id="2147488057" r:id="rId14"/>
    <p:sldLayoutId id="2147488058" r:id="rId15"/>
    <p:sldLayoutId id="2147488059" r:id="rId16"/>
    <p:sldLayoutId id="2147488060" r:id="rId17"/>
    <p:sldLayoutId id="2147488061" r:id="rId18"/>
    <p:sldLayoutId id="2147488062" r:id="rId19"/>
    <p:sldLayoutId id="2147488063" r:id="rId20"/>
    <p:sldLayoutId id="2147488064" r:id="rId21"/>
    <p:sldLayoutId id="2147488065" r:id="rId22"/>
    <p:sldLayoutId id="2147488066" r:id="rId23"/>
    <p:sldLayoutId id="2147488067" r:id="rId24"/>
    <p:sldLayoutId id="2147488068" r:id="rId25"/>
    <p:sldLayoutId id="2147488069" r:id="rId26"/>
    <p:sldLayoutId id="2147488070" r:id="rId27"/>
    <p:sldLayoutId id="2147488071" r:id="rId28"/>
    <p:sldLayoutId id="2147488072" r:id="rId29"/>
    <p:sldLayoutId id="2147488073" r:id="rId30"/>
    <p:sldLayoutId id="2147488074" r:id="rId31"/>
    <p:sldLayoutId id="2147488075" r:id="rId32"/>
    <p:sldLayoutId id="2147488076" r:id="rId33"/>
    <p:sldLayoutId id="2147488077" r:id="rId34"/>
    <p:sldLayoutId id="2147488078" r:id="rId35"/>
    <p:sldLayoutId id="2147488079" r:id="rId36"/>
    <p:sldLayoutId id="2147488080" r:id="rId37"/>
    <p:sldLayoutId id="2147488081" r:id="rId38"/>
    <p:sldLayoutId id="2147488082" r:id="rId39"/>
    <p:sldLayoutId id="2147488083" r:id="rId40"/>
    <p:sldLayoutId id="2147488084" r:id="rId41"/>
    <p:sldLayoutId id="2147488085" r:id="rId42"/>
    <p:sldLayoutId id="2147488086" r:id="rId43"/>
    <p:sldLayoutId id="2147488087" r:id="rId44"/>
    <p:sldLayoutId id="2147488088" r:id="rId45"/>
    <p:sldLayoutId id="2147488089" r:id="rId46"/>
    <p:sldLayoutId id="2147488090" r:id="rId47"/>
    <p:sldLayoutId id="2147488091" r:id="rId48"/>
    <p:sldLayoutId id="2147488092" r:id="rId49"/>
    <p:sldLayoutId id="2147488093" r:id="rId50"/>
    <p:sldLayoutId id="2147488094" r:id="rId51"/>
    <p:sldLayoutId id="2147488095" r:id="rId52"/>
    <p:sldLayoutId id="2147488096" r:id="rId53"/>
    <p:sldLayoutId id="2147488097" r:id="rId54"/>
    <p:sldLayoutId id="2147488098" r:id="rId55"/>
    <p:sldLayoutId id="2147488099" r:id="rId56"/>
    <p:sldLayoutId id="2147488100" r:id="rId57"/>
    <p:sldLayoutId id="2147488101" r:id="rId58"/>
    <p:sldLayoutId id="2147488102" r:id="rId59"/>
    <p:sldLayoutId id="2147488103" r:id="rId60"/>
    <p:sldLayoutId id="2147488104" r:id="rId61"/>
    <p:sldLayoutId id="2147488105" r:id="rId62"/>
    <p:sldLayoutId id="2147488106" r:id="rId63"/>
    <p:sldLayoutId id="2147488107" r:id="rId64"/>
    <p:sldLayoutId id="2147488108" r:id="rId65"/>
    <p:sldLayoutId id="2147488109" r:id="rId66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15" tIns="45715" rIns="45715" bIns="45715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7"/>
            <a:ext cx="8226854" cy="4667421"/>
          </a:xfrm>
          <a:prstGeom prst="rect">
            <a:avLst/>
          </a:prstGeom>
        </p:spPr>
        <p:txBody>
          <a:bodyPr vert="horz" lIns="91430" tIns="45715" rIns="91430" bIns="45715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" y="6124203"/>
            <a:ext cx="9144000" cy="707202"/>
          </a:xfrm>
          <a:prstGeom prst="rect">
            <a:avLst/>
          </a:prstGeom>
        </p:spPr>
      </p:pic>
      <p:sp>
        <p:nvSpPr>
          <p:cNvPr id="5" name="Espace réservé pour une image  4"/>
          <p:cNvSpPr txBox="1">
            <a:spLocks/>
          </p:cNvSpPr>
          <p:nvPr/>
        </p:nvSpPr>
        <p:spPr>
          <a:xfrm>
            <a:off x="996950" y="6238680"/>
            <a:ext cx="2513062" cy="552450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6576" indent="0" algn="l" rtl="0" eaLnBrk="1" latinLnBrk="0" hangingPunct="1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 fontAlgn="auto">
              <a:spcAft>
                <a:spcPts val="0"/>
              </a:spcAft>
              <a:buClr>
                <a:srgbClr val="DDDDDD"/>
              </a:buClr>
            </a:pPr>
            <a:endParaRPr lang="fr-FR" dirty="0">
              <a:solidFill>
                <a:srgbClr val="0C377B"/>
              </a:solidFill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1"/>
            <a:ext cx="50142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fontAlgn="auto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30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73" y="6142013"/>
            <a:ext cx="886541" cy="6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3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1" r:id="rId1"/>
    <p:sldLayoutId id="2147488112" r:id="rId2"/>
    <p:sldLayoutId id="2147488113" r:id="rId3"/>
    <p:sldLayoutId id="2147488114" r:id="rId4"/>
    <p:sldLayoutId id="2147488115" r:id="rId5"/>
    <p:sldLayoutId id="2147488116" r:id="rId6"/>
    <p:sldLayoutId id="2147488117" r:id="rId7"/>
    <p:sldLayoutId id="2147488118" r:id="rId8"/>
    <p:sldLayoutId id="2147488119" r:id="rId9"/>
    <p:sldLayoutId id="2147488120" r:id="rId10"/>
    <p:sldLayoutId id="2147488121" r:id="rId11"/>
    <p:sldLayoutId id="2147488122" r:id="rId12"/>
    <p:sldLayoutId id="2147488123" r:id="rId13"/>
    <p:sldLayoutId id="2147488124" r:id="rId14"/>
    <p:sldLayoutId id="2147488125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25" indent="-457153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162" indent="-457153" algn="l" rtl="0" eaLnBrk="1" latinLnBrk="0" hangingPunct="1">
        <a:spcBef>
          <a:spcPct val="20000"/>
        </a:spcBef>
        <a:buClr>
          <a:schemeClr val="accent1"/>
        </a:buClr>
        <a:buSzPct val="90000"/>
        <a:buFont typeface="Lucida Grande"/>
        <a:buChar char="-"/>
        <a:defRPr kumimoji="0" sz="260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92595" indent="-34286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173" indent="-342865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321" indent="-34286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607" indent="-182861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041" indent="-182861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474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478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146669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39" r:id="rId1"/>
    <p:sldLayoutId id="2147488140" r:id="rId2"/>
    <p:sldLayoutId id="2147488141" r:id="rId3"/>
    <p:sldLayoutId id="2147488142" r:id="rId4"/>
    <p:sldLayoutId id="2147488143" r:id="rId5"/>
    <p:sldLayoutId id="2147488144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148414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6" r:id="rId1"/>
    <p:sldLayoutId id="2147488147" r:id="rId2"/>
    <p:sldLayoutId id="2147488148" r:id="rId3"/>
    <p:sldLayoutId id="2147488149" r:id="rId4"/>
    <p:sldLayoutId id="2147488150" r:id="rId5"/>
    <p:sldLayoutId id="2147488151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08A3BD-6197-47D6-A270-09F4EE6DE2BA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FE6153-DFB5-40A9-9C0C-7D4975730AF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76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3" r:id="rId1"/>
    <p:sldLayoutId id="2147488154" r:id="rId2"/>
    <p:sldLayoutId id="2147488155" r:id="rId3"/>
    <p:sldLayoutId id="2147488156" r:id="rId4"/>
    <p:sldLayoutId id="2147488157" r:id="rId5"/>
    <p:sldLayoutId id="2147488158" r:id="rId6"/>
    <p:sldLayoutId id="2147488159" r:id="rId7"/>
    <p:sldLayoutId id="2147488160" r:id="rId8"/>
    <p:sldLayoutId id="2147488161" r:id="rId9"/>
    <p:sldLayoutId id="2147488162" r:id="rId10"/>
    <p:sldLayoutId id="2147488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413266"/>
            <a:ext cx="464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 smtClean="0">
                <a:solidFill>
                  <a:srgbClr val="FFFFFF"/>
                </a:solidFill>
                <a:latin typeface="Arial"/>
              </a:rPr>
              <a:t>Future Circular Colliders – Conceptual Design Study</a:t>
            </a:r>
            <a:br>
              <a:rPr lang="en-GB" sz="1000" b="1" dirty="0" smtClean="0">
                <a:solidFill>
                  <a:srgbClr val="FFFFFF"/>
                </a:solidFill>
                <a:latin typeface="Arial"/>
              </a:rPr>
            </a:br>
            <a:endParaRPr lang="en-GB" sz="100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5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5" r:id="rId1"/>
    <p:sldLayoutId id="2147488166" r:id="rId2"/>
    <p:sldLayoutId id="2147488167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417080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9" r:id="rId1"/>
    <p:sldLayoutId id="2147488170" r:id="rId2"/>
    <p:sldLayoutId id="2147488171" r:id="rId3"/>
    <p:sldLayoutId id="2147488172" r:id="rId4"/>
    <p:sldLayoutId id="2147488173" r:id="rId5"/>
    <p:sldLayoutId id="2147488174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42157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6" r:id="rId1"/>
    <p:sldLayoutId id="2147488177" r:id="rId2"/>
    <p:sldLayoutId id="2147488178" r:id="rId3"/>
    <p:sldLayoutId id="2147488179" r:id="rId4"/>
    <p:sldLayoutId id="2147488180" r:id="rId5"/>
    <p:sldLayoutId id="2147488181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4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13761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TextBox 3"/>
          <p:cNvSpPr txBox="1">
            <a:spLocks noChangeArrowheads="1"/>
          </p:cNvSpPr>
          <p:nvPr userDrawn="1"/>
        </p:nvSpPr>
        <p:spPr bwMode="auto">
          <a:xfrm>
            <a:off x="8686800" y="6477000"/>
            <a:ext cx="4572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09094D3-F06C-C448-9616-0BF87A4986F1}" type="slidenum">
              <a:rPr lang="en-US" sz="1800">
                <a:solidFill>
                  <a:srgbClr val="FF0000"/>
                </a:solidFill>
                <a:latin typeface="Calibri" charset="0"/>
                <a:cs typeface="ＭＳ Ｐゴシック" charset="0"/>
              </a:rPr>
              <a:pPr eaLnBrk="1" hangingPunct="1"/>
              <a:t>‹#›</a:t>
            </a:fld>
            <a:endParaRPr lang="en-US" sz="1800">
              <a:solidFill>
                <a:srgbClr val="FF0000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4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7" r:id="rId1"/>
    <p:sldLayoutId id="2147488198" r:id="rId2"/>
    <p:sldLayoutId id="2147488199" r:id="rId3"/>
    <p:sldLayoutId id="2147488200" r:id="rId4"/>
    <p:sldLayoutId id="2147488201" r:id="rId5"/>
    <p:sldLayoutId id="2147488202" r:id="rId6"/>
    <p:sldLayoutId id="2147488203" r:id="rId7"/>
    <p:sldLayoutId id="2147488204" r:id="rId8"/>
    <p:sldLayoutId id="2147488205" r:id="rId9"/>
    <p:sldLayoutId id="2147488206" r:id="rId10"/>
    <p:sldLayoutId id="2147488207" r:id="rId11"/>
    <p:sldLayoutId id="214748820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F1C860C-8570-E34D-91BD-A48064DF7E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A417524-CE76-2140-A0CE-B1AA6C6C3E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6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0" r:id="rId1"/>
    <p:sldLayoutId id="2147488211" r:id="rId2"/>
    <p:sldLayoutId id="2147488212" r:id="rId3"/>
    <p:sldLayoutId id="2147488213" r:id="rId4"/>
    <p:sldLayoutId id="2147488214" r:id="rId5"/>
    <p:sldLayoutId id="2147488215" r:id="rId6"/>
    <p:sldLayoutId id="2147488216" r:id="rId7"/>
    <p:sldLayoutId id="2147488217" r:id="rId8"/>
    <p:sldLayoutId id="2147488218" r:id="rId9"/>
    <p:sldLayoutId id="2147488219" r:id="rId10"/>
    <p:sldLayoutId id="2147488220" r:id="rId11"/>
    <p:sldLayoutId id="2147488221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9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6728" y="6559550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2B519A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2B519A"/>
                </a:solidFill>
              </a:defRPr>
            </a:lvl1pPr>
          </a:lstStyle>
          <a:p>
            <a:fld id="{917F6AEB-532F-48EF-BC1F-97AEEB3F7973}" type="slidenum">
              <a:rPr lang="en-GB" smtClean="0">
                <a:ea typeface="ＭＳ Ｐゴシック" charset="-128"/>
              </a:rPr>
              <a:pPr/>
              <a:t>‹#›</a:t>
            </a:fld>
            <a:endParaRPr lang="en-GB" smtClean="0">
              <a:ea typeface="ＭＳ Ｐゴシック" charset="-128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81" y="974725"/>
            <a:ext cx="858996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774831" y="687388"/>
            <a:ext cx="7369175" cy="146050"/>
          </a:xfrm>
          <a:prstGeom prst="rect">
            <a:avLst/>
          </a:prstGeom>
          <a:solidFill>
            <a:srgbClr val="2B519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 sz="2400">
              <a:solidFill>
                <a:srgbClr val="2B519A"/>
              </a:solidFill>
              <a:latin typeface="Verdana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94" y="644537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3" y="66675"/>
            <a:ext cx="6734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5" y="6583375"/>
            <a:ext cx="22383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</a:pPr>
            <a:r>
              <a:rPr lang="en-GB" sz="1200" smtClean="0">
                <a:solidFill>
                  <a:srgbClr val="2B519A"/>
                </a:solidFill>
                <a:ea typeface="ＭＳ Ｐゴシック" charset="-128"/>
              </a:rPr>
              <a:t>EGEE-III INFSO-RI-222667</a:t>
            </a:r>
            <a:endParaRPr lang="en-GB" sz="800" smtClean="0">
              <a:solidFill>
                <a:srgbClr val="2B519A"/>
              </a:solidFill>
              <a:latin typeface="Verdana" charset="0"/>
              <a:ea typeface="ＭＳ Ｐゴシック" charset="-128"/>
            </a:endParaRPr>
          </a:p>
        </p:txBody>
      </p:sp>
      <p:pic>
        <p:nvPicPr>
          <p:cNvPr id="31757" name="Picture 17" descr="eg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5" y="184150"/>
            <a:ext cx="2009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charset="2"/>
        <a:buChar char="§"/>
        <a:defRPr sz="1900">
          <a:solidFill>
            <a:srgbClr val="00338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i="1">
          <a:solidFill>
            <a:srgbClr val="00338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1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  <p:sldLayoutId id="2147485666" r:id="rId8"/>
    <p:sldLayoutId id="2147485667" r:id="rId9"/>
    <p:sldLayoutId id="2147485668" r:id="rId10"/>
    <p:sldLayoutId id="21474856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962DB43-26DC-4890-845F-EE3B6166435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19" r:id="rId1"/>
    <p:sldLayoutId id="2147486320" r:id="rId2"/>
    <p:sldLayoutId id="2147486321" r:id="rId3"/>
    <p:sldLayoutId id="2147486322" r:id="rId4"/>
    <p:sldLayoutId id="2147486323" r:id="rId5"/>
    <p:sldLayoutId id="2147486324" r:id="rId6"/>
    <p:sldLayoutId id="2147486325" r:id="rId7"/>
    <p:sldLayoutId id="2147486326" r:id="rId8"/>
    <p:sldLayoutId id="2147486327" r:id="rId9"/>
    <p:sldLayoutId id="2147486328" r:id="rId10"/>
    <p:sldLayoutId id="2147486329" r:id="rId11"/>
    <p:sldLayoutId id="21474863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962DB43-26DC-4890-845F-EE3B6166435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52" r:id="rId1"/>
    <p:sldLayoutId id="2147486553" r:id="rId2"/>
    <p:sldLayoutId id="2147486554" r:id="rId3"/>
    <p:sldLayoutId id="2147486555" r:id="rId4"/>
    <p:sldLayoutId id="2147486556" r:id="rId5"/>
    <p:sldLayoutId id="2147486557" r:id="rId6"/>
    <p:sldLayoutId id="2147486558" r:id="rId7"/>
    <p:sldLayoutId id="2147486559" r:id="rId8"/>
    <p:sldLayoutId id="2147486560" r:id="rId9"/>
    <p:sldLayoutId id="2147486561" r:id="rId10"/>
    <p:sldLayoutId id="2147486562" r:id="rId11"/>
    <p:sldLayoutId id="21474865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07180" y="6457950"/>
            <a:ext cx="883681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r>
              <a:rPr lang="en-GB" sz="900" b="1" dirty="0" smtClean="0">
                <a:solidFill>
                  <a:srgbClr val="808080"/>
                </a:solidFill>
                <a:ea typeface="ＭＳ Ｐゴシック" charset="-128"/>
              </a:rPr>
              <a:t>J. </a:t>
            </a:r>
            <a:r>
              <a:rPr lang="en-GB" sz="900" b="1" dirty="0" err="1">
                <a:solidFill>
                  <a:srgbClr val="808080"/>
                </a:solidFill>
                <a:ea typeface="ＭＳ Ｐゴシック" charset="-128"/>
              </a:rPr>
              <a:t>Mnich</a:t>
            </a:r>
            <a:r>
              <a:rPr lang="en-GB" sz="900" b="1" dirty="0">
                <a:solidFill>
                  <a:srgbClr val="808080"/>
                </a:solidFill>
                <a:ea typeface="ＭＳ Ｐゴシック" charset="-128"/>
              </a:rPr>
              <a:t>  </a:t>
            </a:r>
            <a:r>
              <a:rPr lang="en-GB" sz="900" dirty="0">
                <a:solidFill>
                  <a:srgbClr val="808080"/>
                </a:solidFill>
                <a:ea typeface="ＭＳ Ｐゴシック" charset="-128"/>
              </a:rPr>
              <a:t>|  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Das Higgs-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Teilchen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: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Eine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Jahrhundertendeckung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|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Öffentlicher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ＭＳ Ｐゴシック" charset="-128"/>
              </a:rPr>
              <a:t>Abendvortrag</a:t>
            </a:r>
            <a:r>
              <a:rPr lang="en-GB" sz="900" dirty="0" smtClean="0">
                <a:solidFill>
                  <a:srgbClr val="808080"/>
                </a:solidFill>
                <a:ea typeface="ＭＳ Ｐゴシック" charset="-128"/>
              </a:rPr>
              <a:t> DESY           		                              August 2012 </a:t>
            </a:r>
            <a:r>
              <a:rPr lang="en-GB" sz="900" dirty="0">
                <a:solidFill>
                  <a:srgbClr val="808080"/>
                </a:solidFill>
                <a:ea typeface="ＭＳ Ｐゴシック" charset="-128"/>
              </a:rPr>
              <a:t>|  </a:t>
            </a:r>
            <a:r>
              <a:rPr lang="en-GB" sz="900" b="1" dirty="0" err="1">
                <a:solidFill>
                  <a:srgbClr val="808080"/>
                </a:solidFill>
                <a:ea typeface="ＭＳ Ｐゴシック" charset="-128"/>
              </a:rPr>
              <a:t>Seite</a:t>
            </a:r>
            <a:r>
              <a:rPr lang="en-GB" sz="900" b="1" dirty="0">
                <a:solidFill>
                  <a:srgbClr val="808080"/>
                </a:solidFill>
                <a:ea typeface="ＭＳ Ｐゴシック" charset="-128"/>
              </a:rPr>
              <a:t> </a:t>
            </a:r>
            <a:fld id="{8E1DBE65-F621-4E58-8948-D49C24AA7067}" type="slidenum">
              <a:rPr lang="en-GB" sz="900" b="1">
                <a:solidFill>
                  <a:srgbClr val="808080"/>
                </a:solidFill>
                <a:ea typeface="ＭＳ Ｐゴシック" charset="-128"/>
              </a:rPr>
              <a:pPr/>
              <a:t>‹#›</a:t>
            </a:fld>
            <a:endParaRPr lang="en-GB" sz="900" b="1" dirty="0">
              <a:solidFill>
                <a:srgbClr val="80808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2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56" r:id="rId1"/>
    <p:sldLayoutId id="2147487157" r:id="rId2"/>
    <p:sldLayoutId id="2147487158" r:id="rId3"/>
    <p:sldLayoutId id="2147487159" r:id="rId4"/>
    <p:sldLayoutId id="2147487160" r:id="rId5"/>
    <p:sldLayoutId id="2147487161" r:id="rId6"/>
    <p:sldLayoutId id="2147487162" r:id="rId7"/>
    <p:sldLayoutId id="2147487163" r:id="rId8"/>
    <p:sldLayoutId id="2147487164" r:id="rId9"/>
    <p:sldLayoutId id="2147487165" r:id="rId10"/>
    <p:sldLayoutId id="2147487166" r:id="rId11"/>
    <p:sldLayoutId id="2147487167" r:id="rId12"/>
    <p:sldLayoutId id="214748716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3330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hyperlink" Target="https://cds.cern.ch/record/144388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9.xml"/><Relationship Id="rId1" Type="http://schemas.openxmlformats.org/officeDocument/2006/relationships/tags" Target="../tags/tag1.xml"/><Relationship Id="rId6" Type="http://schemas.openxmlformats.org/officeDocument/2006/relationships/image" Target="../media/image50.tif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8.xml"/><Relationship Id="rId4" Type="http://schemas.openxmlformats.org/officeDocument/2006/relationships/hyperlink" Target="http://cern.ch/hilumilh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ED0D00-34FF-3E42-8C7B-C58827C23128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t="9630" b="25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5715000"/>
            <a:ext cx="9144000" cy="685800"/>
          </a:xfrm>
          <a:prstGeom prst="rect">
            <a:avLst/>
          </a:prstGeom>
          <a:solidFill>
            <a:srgbClr val="A17453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71483"/>
            <a:ext cx="9144000" cy="98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4000" b="1" i="1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           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en-GB" sz="2800" b="1" i="1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Accelerating Science and Innovation</a:t>
            </a:r>
            <a:endParaRPr lang="en-US" sz="3600" b="1" dirty="0">
              <a:solidFill>
                <a:srgbClr val="FF0A1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algn="ctr">
              <a:defRPr/>
            </a:pPr>
            <a:endParaRPr lang="en-US" b="1" dirty="0">
              <a:solidFill>
                <a:srgbClr val="FFFC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2" charset="0"/>
              <a:ea typeface="ＭＳ Ｐゴシック" pitchFamily="-112" charset="-128"/>
            </a:endParaRPr>
          </a:p>
        </p:txBody>
      </p:sp>
      <p:pic>
        <p:nvPicPr>
          <p:cNvPr id="615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3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860" y="6324603"/>
            <a:ext cx="8858280" cy="369312"/>
          </a:xfrm>
          <a:prstGeom prst="rect">
            <a:avLst/>
          </a:prstGeom>
          <a:solidFill>
            <a:srgbClr val="002060"/>
          </a:solidFill>
        </p:spPr>
        <p:txBody>
          <a:bodyPr wrap="square" lIns="91420" tIns="45710" rIns="91420" bIns="45710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R.-D. Heuer, CERN                                                               </a:t>
            </a:r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P5, </a:t>
            </a:r>
            <a:r>
              <a:rPr lang="en-GB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Fermilab</a:t>
            </a:r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, Nov 2, 2013</a:t>
            </a:r>
            <a:endParaRPr lang="en-US" dirty="0">
              <a:solidFill>
                <a:srgbClr val="FFFFFF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-12510" y="2438400"/>
            <a:ext cx="9144000" cy="25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 lIns="91420" tIns="45710" rIns="91420" bIns="45710">
            <a:prstTxWarp prst="textNoShape">
              <a:avLst/>
            </a:prstTxWarp>
            <a:spAutoFit/>
          </a:bodyPr>
          <a:lstStyle/>
          <a:p>
            <a:pPr marL="742786" indent="-742786" algn="ctr" eaLnBrk="0" hangingPunct="0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marL="742786" indent="-742786" algn="ctr" eaLnBrk="0" hangingPunct="0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The European Strategy for Particle Physics and CERN</a:t>
            </a:r>
          </a:p>
          <a:p>
            <a:pPr marL="742786" indent="-742786" algn="ctr" eaLnBrk="0" hangingPunct="0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2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563" y="1207970"/>
            <a:ext cx="5263933" cy="377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181" y="260648"/>
            <a:ext cx="5983869" cy="70609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HL-LHC Project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89306" y="1594559"/>
            <a:ext cx="3452843" cy="3624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600" dirty="0">
                <a:solidFill>
                  <a:srgbClr val="0C377B"/>
                </a:solidFill>
              </a:rPr>
              <a:t>New IR-quads </a:t>
            </a:r>
            <a:r>
              <a:rPr lang="en-GB" sz="2600" dirty="0" smtClean="0">
                <a:solidFill>
                  <a:srgbClr val="0C377B"/>
                </a:solidFill>
              </a:rPr>
              <a:t>Nb</a:t>
            </a:r>
            <a:r>
              <a:rPr lang="en-GB" sz="2600" baseline="-25000" dirty="0" smtClean="0">
                <a:solidFill>
                  <a:srgbClr val="0C377B"/>
                </a:solidFill>
              </a:rPr>
              <a:t>3</a:t>
            </a:r>
            <a:r>
              <a:rPr lang="en-GB" sz="2600" dirty="0" smtClean="0">
                <a:solidFill>
                  <a:srgbClr val="0C377B"/>
                </a:solidFill>
              </a:rPr>
              <a:t>Sn (</a:t>
            </a:r>
            <a:r>
              <a:rPr lang="en-GB" sz="2600" dirty="0">
                <a:solidFill>
                  <a:srgbClr val="0C377B"/>
                </a:solidFill>
              </a:rPr>
              <a:t>inner triplets)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New 11 </a:t>
            </a:r>
            <a:r>
              <a:rPr lang="en-GB" sz="2600" dirty="0">
                <a:solidFill>
                  <a:srgbClr val="0C377B"/>
                </a:solidFill>
              </a:rPr>
              <a:t>T Nb</a:t>
            </a:r>
            <a:r>
              <a:rPr lang="en-GB" sz="2600" baseline="-25000" dirty="0">
                <a:solidFill>
                  <a:srgbClr val="0C377B"/>
                </a:solidFill>
              </a:rPr>
              <a:t>3</a:t>
            </a:r>
            <a:r>
              <a:rPr lang="en-GB" sz="2600" dirty="0">
                <a:solidFill>
                  <a:srgbClr val="0C377B"/>
                </a:solidFill>
              </a:rPr>
              <a:t>Sn (short) </a:t>
            </a:r>
            <a:r>
              <a:rPr lang="en-GB" sz="2600" dirty="0" smtClean="0">
                <a:solidFill>
                  <a:srgbClr val="0C377B"/>
                </a:solidFill>
              </a:rPr>
              <a:t>dipoles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Collimation upgrade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>
                <a:solidFill>
                  <a:srgbClr val="0C377B"/>
                </a:solidFill>
              </a:rPr>
              <a:t>Cryogenics </a:t>
            </a:r>
            <a:r>
              <a:rPr lang="en-GB" sz="2600" dirty="0" smtClean="0">
                <a:solidFill>
                  <a:srgbClr val="0C377B"/>
                </a:solidFill>
              </a:rPr>
              <a:t>upgrade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Crab Cavities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Cold powering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Machine protection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</a:pPr>
            <a:r>
              <a:rPr lang="en-GB" sz="2600" dirty="0" smtClean="0">
                <a:solidFill>
                  <a:srgbClr val="0C377B"/>
                </a:solidFill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99295" y="2225318"/>
            <a:ext cx="2330424" cy="6641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6912" y="5110876"/>
            <a:ext cx="8180402" cy="8639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GB" sz="2400" b="1" dirty="0">
                <a:solidFill>
                  <a:srgbClr val="FFFFFF"/>
                </a:solidFill>
                <a:sym typeface="Wingdings"/>
              </a:rPr>
              <a:t>Major intervention on more than 1.2 km of the LHC </a:t>
            </a:r>
            <a:endParaRPr lang="en-GB" sz="1800" b="1" dirty="0">
              <a:solidFill>
                <a:srgbClr val="FFFFFF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8830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1" y="2240874"/>
            <a:ext cx="8244408" cy="25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42614" y="3175711"/>
            <a:ext cx="648986" cy="3161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8282" y="2861004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0C377B"/>
                </a:solidFill>
                <a:latin typeface="Arial"/>
              </a:rPr>
              <a:t>Q4</a:t>
            </a:r>
            <a:endParaRPr lang="fr-FR" sz="1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656" y="5229200"/>
            <a:ext cx="60628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srgbClr val="0C377B"/>
                </a:solidFill>
                <a:latin typeface="Arial"/>
              </a:rPr>
              <a:t>Baseline layout of HL-LHC IR region</a:t>
            </a:r>
            <a:endParaRPr lang="en-GB" sz="28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945" y="260648"/>
            <a:ext cx="6026009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FFFFFF"/>
                </a:solidFill>
                <a:latin typeface="Arial"/>
              </a:rPr>
              <a:t>Setting up International collaboration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414" y="1597709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C377B"/>
                </a:solidFill>
                <a:latin typeface="Arial"/>
              </a:rPr>
              <a:t>with national laboratories but also involving industrial firms </a:t>
            </a:r>
            <a:endParaRPr lang="en-GB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26" name="Picture 2" descr="http://medias.doublet.pro/medias/images/produits/bd4b68f999ac2c4f0c7a1384b3f0bd2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1512" y="3173186"/>
            <a:ext cx="558263" cy="3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87419" cy="1143000"/>
          </a:xfrm>
        </p:spPr>
        <p:txBody>
          <a:bodyPr>
            <a:noAutofit/>
          </a:bodyPr>
          <a:lstStyle/>
          <a:p>
            <a:r>
              <a:rPr lang="fr-CH" sz="3200" dirty="0" smtClean="0"/>
              <a:t>US leads high </a:t>
            </a:r>
            <a:r>
              <a:rPr lang="fr-CH" sz="3200" dirty="0" err="1" smtClean="0"/>
              <a:t>field</a:t>
            </a:r>
            <a:r>
              <a:rPr lang="fr-CH" sz="3200" dirty="0" smtClean="0"/>
              <a:t> </a:t>
            </a:r>
            <a:r>
              <a:rPr lang="fr-CH" sz="3200" dirty="0" err="1" smtClean="0"/>
              <a:t>magnet</a:t>
            </a:r>
            <a:r>
              <a:rPr lang="fr-CH" sz="3200" dirty="0" smtClean="0"/>
              <a:t> </a:t>
            </a:r>
            <a:r>
              <a:rPr lang="fr-CH" sz="3200" dirty="0" err="1" smtClean="0"/>
              <a:t>development</a:t>
            </a:r>
            <a:r>
              <a:rPr lang="fr-CH" sz="3200" dirty="0" smtClean="0"/>
              <a:t/>
            </a:r>
            <a:br>
              <a:rPr lang="fr-CH" sz="3200" dirty="0" smtClean="0"/>
            </a:br>
            <a:r>
              <a:rPr lang="fr-CH" sz="3200" dirty="0" err="1"/>
              <a:t>t</a:t>
            </a:r>
            <a:r>
              <a:rPr lang="fr-CH" sz="3200" dirty="0" err="1" smtClean="0"/>
              <a:t>hanks</a:t>
            </a:r>
            <a:r>
              <a:rPr lang="fr-CH" sz="3200" dirty="0" smtClean="0"/>
              <a:t> to Basic Programs and LARP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44" y="0"/>
            <a:ext cx="1129055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94" y="1484784"/>
            <a:ext cx="7926138" cy="49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3140968"/>
            <a:ext cx="1259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Exemples of LARP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magnets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in Nb3Sn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7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7868" y="286172"/>
            <a:ext cx="7178568" cy="5847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srgbClr val="FFFFFF"/>
                </a:solidFill>
                <a:latin typeface="Arial"/>
              </a:rPr>
              <a:t>Next Milestones: High Luminosity LHC</a:t>
            </a:r>
            <a:endParaRPr lang="en-GB" sz="3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028343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Jun. 2014: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PDR (Preliminary Design Report) and 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C377B"/>
                </a:solidFill>
                <a:latin typeface="Arial"/>
              </a:rPr>
              <a:t>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re-baseline (costing, time) of the project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Sep. 2015: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First short model QXF (inner triplet)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Nov. 2015: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TDR and end of FP7 Design Study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Sep. 2016: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First full size MQXF (long triplet Quad)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2016-17: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Test Crab Cavities in SPS</a:t>
            </a:r>
            <a:br>
              <a:rPr lang="en-GB" sz="2400" dirty="0" smtClean="0">
                <a:solidFill>
                  <a:srgbClr val="0C377B"/>
                </a:solidFill>
                <a:latin typeface="Arial"/>
              </a:rPr>
            </a:b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Start Construction </a:t>
            </a:r>
            <a:endParaRPr lang="en-GB" sz="2400" b="1" dirty="0" smtClean="0">
              <a:solidFill>
                <a:srgbClr val="0C377B"/>
              </a:solidFill>
              <a:latin typeface="Arial"/>
            </a:endParaRP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LS2 </a:t>
            </a:r>
            <a:r>
              <a:rPr lang="en-GB" dirty="0" smtClean="0">
                <a:solidFill>
                  <a:srgbClr val="C00000"/>
                </a:solidFill>
                <a:latin typeface="Arial"/>
              </a:rPr>
              <a:t>(2018)</a:t>
            </a: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: 	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I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nstallation in LS2 of Cryogenics P4, SC horizontal link P7, 11 T dipole and DS collimators in P2, 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first 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Molybdenum collimators</a:t>
            </a: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endParaRPr lang="en-GB" sz="1400" dirty="0" smtClean="0">
              <a:solidFill>
                <a:srgbClr val="C00000"/>
              </a:solidFill>
              <a:latin typeface="Arial"/>
            </a:endParaRPr>
          </a:p>
          <a:p>
            <a:pPr marL="1885950" indent="-188595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LS3 </a:t>
            </a:r>
            <a:r>
              <a:rPr lang="en-GB" dirty="0" smtClean="0">
                <a:solidFill>
                  <a:srgbClr val="C00000"/>
                </a:solidFill>
                <a:latin typeface="Arial"/>
              </a:rPr>
              <a:t>(2022-23) </a:t>
            </a:r>
            <a:r>
              <a:rPr lang="en-GB" sz="2400" dirty="0" smtClean="0">
                <a:solidFill>
                  <a:srgbClr val="C00000"/>
                </a:solidFill>
                <a:latin typeface="Arial"/>
              </a:rPr>
              <a:t>: 	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installation of all HL-LHC hardware synchronized with experiments’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upgrades</a:t>
            </a:r>
            <a:endParaRPr lang="en-GB" sz="2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5824011"/>
            <a:ext cx="65532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Schedule will be updated early 2014 after alignment of experiments’ and accelerators shutdown requirements and decision on length of Xmas technical stops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127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Experiments </a:t>
            </a:r>
            <a:r>
              <a:rPr lang="en-US" sz="3600" dirty="0"/>
              <a:t>f</a:t>
            </a:r>
            <a:r>
              <a:rPr lang="en-US" sz="3600" dirty="0" smtClean="0"/>
              <a:t>rom LHC to</a:t>
            </a:r>
            <a:r>
              <a:rPr lang="en-US" sz="3600" dirty="0" smtClean="0">
                <a:sym typeface="Wingdings"/>
              </a:rPr>
              <a:t> HL-LHC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473370" cy="55626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An extensive and rich physics program</a:t>
            </a:r>
          </a:p>
          <a:p>
            <a:r>
              <a:rPr lang="en-US" dirty="0" smtClean="0"/>
              <a:t>Maintain full sensitivity for discovery </a:t>
            </a:r>
          </a:p>
          <a:p>
            <a:pPr lvl="1"/>
            <a:r>
              <a:rPr lang="en-US" dirty="0" smtClean="0"/>
              <a:t>And precision measurements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Pileup</a:t>
            </a:r>
          </a:p>
          <a:p>
            <a:pPr lvl="1"/>
            <a:r>
              <a:rPr lang="en-US" dirty="0" smtClean="0"/>
              <a:t>&lt;PU</a:t>
            </a:r>
            <a:r>
              <a:rPr lang="en-US" dirty="0"/>
              <a:t>&gt; ≈ </a:t>
            </a:r>
            <a:r>
              <a:rPr lang="en-US" dirty="0" smtClean="0"/>
              <a:t>50 events per crossing by LS2</a:t>
            </a:r>
          </a:p>
          <a:p>
            <a:pPr lvl="1"/>
            <a:r>
              <a:rPr lang="en-US" dirty="0" smtClean="0"/>
              <a:t>&lt;PU&gt; ≈ </a:t>
            </a:r>
            <a:r>
              <a:rPr lang="en-US" dirty="0"/>
              <a:t>60 events per crossing by </a:t>
            </a:r>
            <a:r>
              <a:rPr lang="en-US" dirty="0" smtClean="0"/>
              <a:t>LS3</a:t>
            </a:r>
          </a:p>
          <a:p>
            <a:pPr lvl="1"/>
            <a:r>
              <a:rPr lang="en-US" dirty="0" smtClean="0"/>
              <a:t>&lt;PU</a:t>
            </a:r>
            <a:r>
              <a:rPr lang="en-US" dirty="0"/>
              <a:t>&gt; ≈ 140 events per </a:t>
            </a:r>
            <a:r>
              <a:rPr lang="en-US" dirty="0" smtClean="0"/>
              <a:t>crossing by HL-LHC</a:t>
            </a:r>
          </a:p>
          <a:p>
            <a:pPr lvl="2"/>
            <a:r>
              <a:rPr lang="en-US" dirty="0" smtClean="0"/>
              <a:t>Lumi-leveling at 5x10</a:t>
            </a:r>
            <a:r>
              <a:rPr lang="en-US" baseline="30000" dirty="0" smtClean="0"/>
              <a:t>34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Radiation damage</a:t>
            </a:r>
          </a:p>
          <a:p>
            <a:pPr lvl="1"/>
            <a:r>
              <a:rPr lang="en-US" dirty="0"/>
              <a:t>Requires work to maintain calibration</a:t>
            </a:r>
          </a:p>
          <a:p>
            <a:pPr lvl="1"/>
            <a:r>
              <a:rPr lang="en-US" dirty="0"/>
              <a:t>Limits </a:t>
            </a:r>
            <a:r>
              <a:rPr lang="en-US" dirty="0" smtClean="0"/>
              <a:t>performance</a:t>
            </a:r>
            <a:r>
              <a:rPr lang="en-US" dirty="0"/>
              <a:t>-lifetime of the detectors</a:t>
            </a:r>
          </a:p>
          <a:p>
            <a:pPr lvl="2"/>
            <a:r>
              <a:rPr lang="en-US" dirty="0" smtClean="0"/>
              <a:t>Light loss (calorimeters) </a:t>
            </a:r>
          </a:p>
          <a:p>
            <a:pPr lvl="2"/>
            <a:r>
              <a:rPr lang="en-US" dirty="0" smtClean="0"/>
              <a:t>Increased leakage current (silicon detectors)</a:t>
            </a:r>
          </a:p>
        </p:txBody>
      </p:sp>
    </p:spTree>
    <p:extLst>
      <p:ext uri="{BB962C8B-B14F-4D97-AF65-F5344CB8AC3E}">
        <p14:creationId xmlns:p14="http://schemas.microsoft.com/office/powerpoint/2010/main" val="42937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990600"/>
            <a:ext cx="8686800" cy="5257800"/>
          </a:xfrm>
          <a:prstGeom prst="rect">
            <a:avLst/>
          </a:prstGeom>
        </p:spPr>
        <p:txBody>
          <a:bodyPr vert="horz" lIns="91407" tIns="45704" rIns="91407" bIns="45704">
            <a:normAutofit fontScale="85000" lnSpcReduction="10000"/>
          </a:bodyPr>
          <a:lstStyle>
            <a:lvl1pPr marL="320040" indent="-338328" algn="l" rtl="0" eaLnBrk="1" latinLnBrk="0" hangingPunct="1">
              <a:spcBef>
                <a:spcPts val="300"/>
              </a:spcBef>
              <a:buClrTx/>
              <a:buSzPct val="95000"/>
              <a:buFont typeface="Wingdings"/>
              <a:buChar char="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784" indent="-283464" algn="l" rtl="0" eaLnBrk="1" latinLnBrk="0" hangingPunct="1">
              <a:spcBef>
                <a:spcPts val="300"/>
              </a:spcBef>
              <a:buClrTx/>
              <a:buSzPct val="90000"/>
              <a:buFont typeface="Wingdings" pitchFamily="2" charset="2"/>
              <a:buChar char="§"/>
              <a:defRPr sz="26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2pPr>
            <a:lvl3pPr marL="722376" indent="-228517" algn="l" rtl="0" eaLnBrk="1" latinLnBrk="0" hangingPunct="1">
              <a:spcBef>
                <a:spcPts val="300"/>
              </a:spcBef>
              <a:buClrTx/>
              <a:buFont typeface="Wingdings 2"/>
              <a:buChar char="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87552" indent="-228517" algn="l" rtl="0" eaLnBrk="1" latinLnBrk="0" hangingPunct="1">
              <a:spcBef>
                <a:spcPts val="300"/>
              </a:spcBef>
              <a:buClrTx/>
              <a:buFont typeface="Wingdings 3"/>
              <a:buChar char=""/>
              <a:defRPr sz="2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1133856" indent="-210236" algn="l" rtl="0" eaLnBrk="1" latinLnBrk="0" hangingPunct="1">
              <a:spcBef>
                <a:spcPts val="300"/>
              </a:spcBef>
              <a:buClrTx/>
              <a:buFont typeface="Wingdings 2"/>
              <a:buChar char="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09316" indent="-21023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272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226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5181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3832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 typeface="Wingdings"/>
              <a:buChar char="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</a:rPr>
              <a:t>R&amp;D is key to cost-effective solutions to high radiation, PU</a:t>
            </a:r>
          </a:p>
          <a:p>
            <a:pPr marL="557784" marR="0" lvl="1" indent="-28346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rbel"/>
              </a:rPr>
              <a:t>R&amp;D has been ongoing for many years in some cases </a:t>
            </a:r>
          </a:p>
          <a:p>
            <a:pPr marL="722376" marR="0" lvl="2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2"/>
              <a:buChar char="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</a:rPr>
              <a:t>Tracker, Track Processor, Trigger, Calorimeters, </a:t>
            </a:r>
            <a:r>
              <a:rPr lang="en-US" dirty="0" err="1" smtClean="0">
                <a:latin typeface="Corbel"/>
              </a:rPr>
              <a:t>etc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</a:rPr>
              <a:t>. </a:t>
            </a:r>
          </a:p>
          <a:p>
            <a:pPr marL="557784" marR="0" lvl="1" indent="-28346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rbel"/>
              </a:rPr>
              <a:t>Final design choices needed in 3-4 years for current baseline schedule </a:t>
            </a:r>
          </a:p>
          <a:p>
            <a:pPr marL="557784" marR="0" lvl="1" indent="-283464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rbel"/>
              </a:rPr>
              <a:t>Key areas of development include</a:t>
            </a: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Radiation tolerant silicon sensors (pixels and strips)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Radiation tolerant ASIC development (including 65 nm processing)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High bandwidth and radiation tolerant optical data transmission</a:t>
            </a: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Radiation tolerant powering scheme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Light structures, detector assemblies, high density interconnections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Fast processors for track-triggers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Rad-tolerant crystals, tiles, fibres, photo-detectors for calorimeters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High rate gas chambers with improved spatial and timing resolution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Demonstration of high precision timing in calorimeter pre-sampling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rbel"/>
            </a:endParaRPr>
          </a:p>
          <a:p>
            <a:pPr marL="987552" marR="0" lvl="3" indent="-228517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rbel"/>
              </a:rPr>
              <a:t>Software for new technologies (multicore processing, GPU, etc…)</a:t>
            </a:r>
          </a:p>
          <a:p>
            <a:pPr marL="320040" marR="0" lvl="0" indent="-33832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</a:rPr>
              <a:t>Many of these areas are common between experiments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smtClean="0">
                <a:ln>
                  <a:noFill/>
                </a:ln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rbel"/>
              </a:rPr>
              <a:t>R&amp;D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srgbClr val="0D0D0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59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Rectangle 11"/>
          <p:cNvSpPr>
            <a:spLocks noGrp="1" noChangeArrowheads="1"/>
          </p:cNvSpPr>
          <p:nvPr>
            <p:ph type="title"/>
          </p:nvPr>
        </p:nvSpPr>
        <p:spPr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700" dirty="0" smtClean="0">
                <a:cs typeface="Gill Sans Light" charset="0"/>
              </a:rPr>
              <a:t>A general </a:t>
            </a:r>
            <a:r>
              <a:rPr lang="en-US" sz="3700" dirty="0">
                <a:cs typeface="Gill Sans Light" charset="0"/>
              </a:rPr>
              <a:t>o</a:t>
            </a:r>
            <a:r>
              <a:rPr lang="en-US" sz="3700" dirty="0" smtClean="0">
                <a:cs typeface="Gill Sans Light" charset="0"/>
              </a:rPr>
              <a:t>verlook (ATLAS)</a:t>
            </a:r>
            <a:endParaRPr lang="en-US" sz="3700" dirty="0"/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0" y="6572667"/>
            <a:ext cx="2133600" cy="365125"/>
          </a:xfrm>
        </p:spPr>
        <p:txBody>
          <a:bodyPr/>
          <a:lstStyle/>
          <a:p>
            <a:fld id="{18430340-086D-034A-8668-D74BD53CE1FC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" name="Oval Callout 1"/>
          <p:cNvSpPr/>
          <p:nvPr/>
        </p:nvSpPr>
        <p:spPr>
          <a:xfrm>
            <a:off x="1835700" y="4365124"/>
            <a:ext cx="3780420" cy="2242165"/>
          </a:xfrm>
          <a:prstGeom prst="wedgeEllipseCallout">
            <a:avLst>
              <a:gd name="adj1" fmla="val -66057"/>
              <a:gd name="adj2" fmla="val -83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rmAutofit fontScale="8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2000" b="1" u="sng" dirty="0" smtClean="0">
                <a:solidFill>
                  <a:prstClr val="black"/>
                </a:solidFill>
                <a:latin typeface="Arial"/>
                <a:cs typeface="Arial"/>
              </a:rPr>
              <a:t>Phase-2</a:t>
            </a:r>
          </a:p>
          <a:p>
            <a:pPr algn="ctr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Prepare for &lt;µ&gt;=200</a:t>
            </a:r>
          </a:p>
          <a:p>
            <a:pPr algn="ctr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Replace Inner Tracker</a:t>
            </a:r>
          </a:p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rgbClr val="000090"/>
                </a:solidFill>
                <a:latin typeface="Arial"/>
                <a:cs typeface="Arial"/>
              </a:rPr>
              <a:t>New L0/L1 trigger </a:t>
            </a: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scheme</a:t>
            </a:r>
          </a:p>
          <a:p>
            <a:pPr algn="ctr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Upgrade </a:t>
            </a:r>
            <a:r>
              <a:rPr lang="en-GB" sz="2000" dirty="0" err="1" smtClean="0">
                <a:solidFill>
                  <a:srgbClr val="000090"/>
                </a:solidFill>
                <a:latin typeface="Arial"/>
                <a:cs typeface="Arial"/>
              </a:rPr>
              <a:t>muon</a:t>
            </a: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/calorimeter electronics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583"/>
          <a:stretch/>
        </p:blipFill>
        <p:spPr bwMode="auto">
          <a:xfrm>
            <a:off x="218995" y="958852"/>
            <a:ext cx="1001520" cy="5450417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655138" y="984190"/>
            <a:ext cx="3312368" cy="1994346"/>
          </a:xfrm>
          <a:prstGeom prst="wedgeEllipseCallout">
            <a:avLst>
              <a:gd name="adj1" fmla="val -66536"/>
              <a:gd name="adj2" fmla="val 380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algn="ctr">
              <a:lnSpc>
                <a:spcPct val="150000"/>
              </a:lnSpc>
            </a:pPr>
            <a:r>
              <a:rPr lang="en-GB" sz="2400" b="1" u="sng" dirty="0" smtClean="0">
                <a:solidFill>
                  <a:prstClr val="black"/>
                </a:solidFill>
                <a:latin typeface="Arial"/>
                <a:cs typeface="Arial"/>
              </a:rPr>
              <a:t>Phase-0</a:t>
            </a: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New inner pixel layer</a:t>
            </a: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Detector consolidation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283968" y="2420888"/>
            <a:ext cx="3808040" cy="2088232"/>
          </a:xfrm>
          <a:prstGeom prst="wedgeEllipseCallout">
            <a:avLst>
              <a:gd name="adj1" fmla="val -132009"/>
              <a:gd name="adj2" fmla="val 293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rmAutofit fontScale="8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GB" sz="2400" b="1" u="sng" dirty="0" smtClean="0">
                <a:solidFill>
                  <a:prstClr val="black"/>
                </a:solidFill>
                <a:latin typeface="Arial"/>
                <a:cs typeface="Arial"/>
              </a:rPr>
              <a:t>Phase-1</a:t>
            </a: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Improve L1 Trigger capabilities to cope with higher rates</a:t>
            </a:r>
          </a:p>
        </p:txBody>
      </p:sp>
    </p:spTree>
    <p:extLst>
      <p:ext uri="{BB962C8B-B14F-4D97-AF65-F5344CB8AC3E}">
        <p14:creationId xmlns:p14="http://schemas.microsoft.com/office/powerpoint/2010/main" val="12063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ATLAS Phase-2 Upgrades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626968" cy="5400600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cs typeface="Arial" panose="020B0604020202020204" pitchFamily="34" charset="0"/>
              </a:rPr>
              <a:t>Key goals for HL-LHC physics will be 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measure the H(125) in as many production and decay modes as possible, and to measure HH production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extend the mass reach for new particle searches by ~1 </a:t>
            </a:r>
            <a:r>
              <a:rPr lang="en-GB" dirty="0" err="1" smtClean="0">
                <a:cs typeface="Arial" panose="020B0604020202020204" pitchFamily="34" charset="0"/>
              </a:rPr>
              <a:t>TeV</a:t>
            </a:r>
            <a:endParaRPr lang="en-GB" dirty="0" smtClean="0">
              <a:cs typeface="Arial" panose="020B0604020202020204" pitchFamily="34" charset="0"/>
            </a:endParaRP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study any further new physics discovered in Run-2 and Run-3</a:t>
            </a:r>
          </a:p>
          <a:p>
            <a:r>
              <a:rPr lang="en-GB" dirty="0" smtClean="0">
                <a:cs typeface="Arial" panose="020B0604020202020204" pitchFamily="34" charset="0"/>
              </a:rPr>
              <a:t>In ATLAS, the main changes planned are: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Replace the inner detector, which cannot handle pileup above 80 (front-end chips), and will be reaching end-of-life after ~15 years of operation and ~350 fb</a:t>
            </a:r>
            <a:r>
              <a:rPr lang="en-GB" baseline="30000" dirty="0" smtClean="0">
                <a:cs typeface="Arial" panose="020B0604020202020204" pitchFamily="34" charset="0"/>
              </a:rPr>
              <a:t>-1</a:t>
            </a:r>
            <a:r>
              <a:rPr lang="en-GB" dirty="0" smtClean="0">
                <a:cs typeface="Arial" panose="020B0604020202020204" pitchFamily="34" charset="0"/>
              </a:rPr>
              <a:t> of data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Allow for a higher-rate hardware trigger to allow to keep thresholds low for specific event topologies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Introduce a “level-0”/“level-1” trigger split to enable inclusion of tracking at level-1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Replacement of </a:t>
            </a:r>
            <a:r>
              <a:rPr lang="en-GB" dirty="0" err="1" smtClean="0">
                <a:cs typeface="Arial" panose="020B0604020202020204" pitchFamily="34" charset="0"/>
              </a:rPr>
              <a:t>LAr</a:t>
            </a:r>
            <a:r>
              <a:rPr lang="en-GB" dirty="0" smtClean="0">
                <a:cs typeface="Arial" panose="020B0604020202020204" pitchFamily="34" charset="0"/>
              </a:rPr>
              <a:t> analogue readout electronics with all-digital system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Substantial changes to readout architecture and readout electronics of all systems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Potentially install a new small forward calorimeter replacing, or in addition to, the existing one, which otherwise risks major degradation at the highest luminosities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03" y="851822"/>
            <a:ext cx="2426631" cy="39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05" y="4992037"/>
            <a:ext cx="2625130" cy="18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6" y="4345172"/>
            <a:ext cx="2067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prstClr val="black"/>
                </a:solidFill>
                <a:latin typeface="Calibri"/>
              </a:rPr>
              <a:t>Higgs coupling precisions for 300 and 3000 fb</a:t>
            </a:r>
            <a:r>
              <a:rPr lang="en-GB" sz="1000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sz="1000" dirty="0">
                <a:solidFill>
                  <a:prstClr val="black"/>
                </a:solidFill>
                <a:latin typeface="Calibri"/>
              </a:rPr>
              <a:t>, with different systematic error assumptions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3" y="6327545"/>
            <a:ext cx="29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Example </a:t>
            </a:r>
            <a:r>
              <a:rPr lang="en-GB" sz="1000" dirty="0">
                <a:solidFill>
                  <a:prstClr val="black"/>
                </a:solidFill>
                <a:latin typeface="Calibri"/>
              </a:rPr>
              <a:t>search sensitivity (95%CL ) for sample SUSY model with </a:t>
            </a:r>
            <a:r>
              <a:rPr lang="en-GB" sz="1000" dirty="0" err="1">
                <a:solidFill>
                  <a:prstClr val="black"/>
                </a:solidFill>
                <a:latin typeface="Calibri"/>
              </a:rPr>
              <a:t>Ewino</a:t>
            </a:r>
            <a:r>
              <a:rPr lang="en-GB" sz="1000" dirty="0">
                <a:solidFill>
                  <a:prstClr val="black"/>
                </a:solidFill>
                <a:latin typeface="Calibri"/>
              </a:rPr>
              <a:t> production and decays including 3 prompt leptons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956376" y="5877272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6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CMS Upgrade program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>
                <a:solidFill>
                  <a:srgbClr val="C0504D"/>
                </a:solidFill>
                <a:latin typeface="Calibri"/>
              </a:rPr>
              <a:pPr/>
              <a:t>18</a:t>
            </a:fld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cxnSp>
        <p:nvCxnSpPr>
          <p:cNvPr id="33" name="Straight Arrow Connector 32"/>
          <p:cNvCxnSpPr>
            <a:stCxn id="36" idx="2"/>
            <a:endCxn id="37" idx="0"/>
          </p:cNvCxnSpPr>
          <p:nvPr/>
        </p:nvCxnSpPr>
        <p:spPr>
          <a:xfrm rot="5400000">
            <a:off x="-77200" y="2801331"/>
            <a:ext cx="1471711" cy="4542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50362" y="4293096"/>
            <a:ext cx="6049" cy="1106084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65106" y="1221399"/>
            <a:ext cx="991648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LS1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2013-14           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30616" y="3539430"/>
            <a:ext cx="1051532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LS2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2018             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29932" y="5394964"/>
            <a:ext cx="1051532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LS3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2022-23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191233" y="1612961"/>
            <a:ext cx="274274" cy="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65506" y="839702"/>
            <a:ext cx="7526094" cy="2677656"/>
          </a:xfrm>
          <a:prstGeom prst="rect">
            <a:avLst/>
          </a:prstGeom>
          <a:solidFill>
            <a:srgbClr val="FCF9E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LS1 consolidation: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Complete/consolidate for nominal LHC beam conditions:  			      </a:t>
            </a:r>
            <a:endParaRPr lang="en-US" sz="2000" dirty="0" smtClean="0">
              <a:solidFill>
                <a:srgbClr val="A90000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Prepare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for: 13 TeV, 1 x 10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Ave. Pileup (&lt;PU&gt;)∼25</a:t>
            </a: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Complete Muon system (4</a:t>
            </a:r>
            <a:r>
              <a:rPr lang="en-US" baseline="300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endcap station) and improve readout electronics</a:t>
            </a: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Replace HCAL photo-detectors and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  <a:sym typeface="Wingdings"/>
              </a:rPr>
              <a:t> backend electronics in a couple of regions</a:t>
            </a: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Make it possible to operate the Tracker -20∘C (almost 30 C colder than before)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5506" y="2702157"/>
            <a:ext cx="7526094" cy="2431435"/>
          </a:xfrm>
          <a:prstGeom prst="rect">
            <a:avLst/>
          </a:prstGeom>
          <a:solidFill>
            <a:srgbClr val="FCF9EC"/>
          </a:solidFill>
          <a:ln>
            <a:solidFill>
              <a:srgbClr val="263B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63B86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Phase 1 upgrades: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Prepare for 1.6 x 10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&lt;PU&gt; ∼40, </a:t>
            </a:r>
            <a:r>
              <a:rPr lang="en-US" sz="2000" dirty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  <a:sym typeface="Symbol"/>
              </a:rPr>
              <a:t></a:t>
            </a:r>
            <a:r>
              <a:rPr lang="en-US" sz="2000" dirty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200 fb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by LS2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			 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        Prepare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for 2.5 x 10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&lt;PU&gt; ∼ 60, </a:t>
            </a:r>
            <a:r>
              <a:rPr lang="en-US" sz="2000" dirty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  <a:sym typeface="Symbol"/>
              </a:rPr>
              <a:t></a:t>
            </a:r>
            <a:r>
              <a:rPr lang="en-US" sz="2000" dirty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500 fb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by LS3 </a:t>
            </a:r>
            <a:endParaRPr lang="en-US" sz="2000" dirty="0">
              <a:solidFill>
                <a:srgbClr val="263B86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New L1-trigger system ready for 2016 data taking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New Pixel detector ready for installation in 2016 Year End Technical Stop (YETS)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Install new HCAL photodetectors and electronics in 2015 YETS and LS2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8443" y="4596537"/>
            <a:ext cx="7526094" cy="2246769"/>
          </a:xfrm>
          <a:prstGeom prst="rect">
            <a:avLst/>
          </a:prstGeom>
          <a:solidFill>
            <a:srgbClr val="FCF9E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63B86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Phase 2 upgrades: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Prepare for ≳ 5 x 10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&lt;PU&gt; ∼140 </a:t>
            </a:r>
          </a:p>
          <a:p>
            <a:pPr marL="912813" lvl="2" indent="1588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		  Total of 3000 fb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in ∼10 yrs operation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Replace subsystems that no longer function due to radiation damage</a:t>
            </a:r>
          </a:p>
          <a:p>
            <a:pPr marL="1257300" lvl="2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Tracker including Pixels, Endcap calorimeters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Maintain physics performance very high PU </a:t>
            </a:r>
          </a:p>
          <a:p>
            <a:pPr marL="1257300" lvl="2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New Electronics and Trigger, enhanced detector coverage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1156781" y="2067783"/>
            <a:ext cx="307847" cy="2324415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197779" y="5834950"/>
            <a:ext cx="274274" cy="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199" y="274638"/>
            <a:ext cx="7582147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US Engagement in </a:t>
            </a:r>
            <a:r>
              <a:rPr lang="en-GB" dirty="0" smtClean="0">
                <a:solidFill>
                  <a:sysClr val="windowText" lastClr="000000"/>
                </a:solidFill>
              </a:rPr>
              <a:t>ATLAS/CMS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Upgrades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96752"/>
            <a:ext cx="8147248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 smtClean="0">
                <a:cs typeface="Arial" panose="020B0604020202020204" pitchFamily="34" charset="0"/>
              </a:rPr>
              <a:t>US-ATLAS/CMS technical and physics expertise is crucial for the successful, timely implementation of the upgrades, as it has been both in the construction and operation/analysis phases to date</a:t>
            </a:r>
          </a:p>
          <a:p>
            <a:pPr fontAlgn="auto">
              <a:spcAft>
                <a:spcPts val="0"/>
              </a:spcAft>
            </a:pPr>
            <a:endParaRPr lang="en-GB" dirty="0" smtClean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dirty="0" smtClean="0">
                <a:cs typeface="Arial" panose="020B0604020202020204" pitchFamily="34" charset="0"/>
              </a:rPr>
              <a:t>US-ATLAS/CMS is already investing in essential R&amp;D for Phase-2 upgrades, has key expertise, and a leading role in substantial areas</a:t>
            </a:r>
          </a:p>
          <a:p>
            <a:pPr fontAlgn="auto">
              <a:spcAft>
                <a:spcPts val="0"/>
              </a:spcAft>
            </a:pPr>
            <a:endParaRPr lang="en-GB" dirty="0" smtClean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dirty="0" smtClean="0">
                <a:cs typeface="Arial" panose="020B0604020202020204" pitchFamily="34" charset="0"/>
              </a:rPr>
              <a:t>The scale of the upgrades needs investment by all partners to fully exploit the unparalleled physics opportunities at the HL-LHC</a:t>
            </a:r>
          </a:p>
          <a:p>
            <a:pPr fontAlgn="auto">
              <a:spcAft>
                <a:spcPts val="0"/>
              </a:spcAft>
            </a:pPr>
            <a:endParaRPr lang="en-GB" dirty="0" smtClean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The US, at its current share, is a backbone of ATLAS and CMS</a:t>
            </a:r>
          </a:p>
        </p:txBody>
      </p:sp>
    </p:spTree>
    <p:extLst>
      <p:ext uri="{BB962C8B-B14F-4D97-AF65-F5344CB8AC3E}">
        <p14:creationId xmlns:p14="http://schemas.microsoft.com/office/powerpoint/2010/main" val="6401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European Strategy for Particle Physics </a:t>
            </a:r>
            <a:r>
              <a:rPr lang="en-GB" sz="2400" dirty="0" smtClean="0"/>
              <a:t>approved May 2013 by CERN Council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Strategy of Europe for Particle Physics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Strategy in a </a:t>
            </a:r>
            <a:r>
              <a:rPr lang="en-GB" dirty="0" smtClean="0">
                <a:solidFill>
                  <a:srgbClr val="FF0000"/>
                </a:solidFill>
              </a:rPr>
              <a:t>global context</a:t>
            </a:r>
          </a:p>
          <a:p>
            <a:r>
              <a:rPr lang="en-GB" dirty="0" smtClean="0"/>
              <a:t>Strategy developed with international input</a:t>
            </a:r>
          </a:p>
          <a:p>
            <a:pPr marL="36576" indent="0">
              <a:buNone/>
            </a:pPr>
            <a:endParaRPr lang="en-GB" dirty="0" smtClean="0"/>
          </a:p>
          <a:p>
            <a:r>
              <a:rPr lang="en-GB" dirty="0" smtClean="0"/>
              <a:t>CERN is essential in executing this strategy in and for Europe</a:t>
            </a:r>
          </a:p>
        </p:txBody>
      </p:sp>
    </p:spTree>
    <p:extLst>
      <p:ext uri="{BB962C8B-B14F-4D97-AF65-F5344CB8AC3E}">
        <p14:creationId xmlns:p14="http://schemas.microsoft.com/office/powerpoint/2010/main" val="37165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6200" y="765175"/>
            <a:ext cx="8991600" cy="574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rgbClr val="C00000"/>
                </a:solidFill>
                <a:cs typeface="Calibri" pitchFamily="34" charset="0"/>
              </a:rPr>
              <a:t>The upgrade plan entails building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New, high-resolution, low-material ITS              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Upgrade of TPC with replacement of MWPCs with                                          GEMs and new pipelined readout electronics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Upgrade of readout electronics of: TRD, TOF, </a:t>
            </a:r>
            <a:r>
              <a:rPr lang="en-US" sz="2000" dirty="0">
                <a:solidFill>
                  <a:srgbClr val="336699"/>
                </a:solidFill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                                                 </a:t>
            </a:r>
            <a:r>
              <a:rPr lang="en-US" sz="2000" dirty="0" err="1" smtClean="0">
                <a:solidFill>
                  <a:srgbClr val="336699"/>
                </a:solidFill>
                <a:cs typeface="Calibri" pitchFamily="34" charset="0"/>
              </a:rPr>
              <a:t>Muon</a:t>
            </a: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 Spectrometer, ZDC 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Upgrade of the forward trigger detectors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Upgrade of the online systems 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99"/>
                </a:solidFill>
                <a:cs typeface="Calibri" pitchFamily="34" charset="0"/>
              </a:rPr>
              <a:t>Upgrade of the offline reconstruction and analysis framework</a:t>
            </a:r>
          </a:p>
          <a:p>
            <a:pPr lvl="1">
              <a:spcBef>
                <a:spcPts val="1800"/>
              </a:spcBef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rgbClr val="AAE2CA">
                    <a:lumMod val="75000"/>
                  </a:srgbClr>
                </a:solidFill>
                <a:cs typeface="Calibri" pitchFamily="34" charset="0"/>
              </a:rPr>
              <a:t>New 5-plane silicon telescope in front of the hadron absorber               covering the acceptance of the  </a:t>
            </a:r>
            <a:r>
              <a:rPr lang="en-US" sz="2000" dirty="0" err="1">
                <a:solidFill>
                  <a:srgbClr val="AAE2CA">
                    <a:lumMod val="75000"/>
                  </a:srgbClr>
                </a:solidFill>
                <a:cs typeface="Symbol" charset="2"/>
              </a:rPr>
              <a:t>M</a:t>
            </a:r>
            <a:r>
              <a:rPr lang="en-US" sz="2000" dirty="0" err="1" smtClean="0">
                <a:solidFill>
                  <a:srgbClr val="AAE2CA">
                    <a:lumMod val="75000"/>
                  </a:srgbClr>
                </a:solidFill>
                <a:cs typeface="Symbol" charset="2"/>
              </a:rPr>
              <a:t>uon</a:t>
            </a:r>
            <a:r>
              <a:rPr lang="en-US" sz="2000" dirty="0" smtClean="0">
                <a:solidFill>
                  <a:srgbClr val="AAE2CA">
                    <a:lumMod val="75000"/>
                  </a:srgbClr>
                </a:solidFill>
                <a:cs typeface="Calibri" pitchFamily="34" charset="0"/>
              </a:rPr>
              <a:t> Spectrometer</a:t>
            </a:r>
          </a:p>
          <a:p>
            <a:pPr>
              <a:spcBef>
                <a:spcPts val="1200"/>
              </a:spcBef>
              <a:buFont typeface="Courier New" pitchFamily="49" charset="0"/>
              <a:buChar char="o"/>
              <a:defRPr/>
            </a:pPr>
            <a:endParaRPr lang="en-US" sz="2000" dirty="0" smtClean="0">
              <a:solidFill>
                <a:srgbClr val="C00000"/>
              </a:solidFill>
              <a:cs typeface="Calibri" pitchFamily="34" charset="0"/>
            </a:endParaRPr>
          </a:p>
          <a:p>
            <a:pPr>
              <a:spcBef>
                <a:spcPts val="1200"/>
              </a:spcBef>
              <a:buFont typeface="Courier New" pitchFamily="49" charset="0"/>
              <a:buChar char="o"/>
              <a:defRPr/>
            </a:pPr>
            <a:r>
              <a:rPr lang="en-US" sz="2000" b="1" dirty="0" smtClean="0">
                <a:solidFill>
                  <a:srgbClr val="C00000"/>
                </a:solidFill>
                <a:cs typeface="Calibri" pitchFamily="34" charset="0"/>
              </a:rPr>
              <a:t>It targets 2018/19 </a:t>
            </a:r>
            <a:r>
              <a:rPr lang="en-US" sz="2000" b="1" dirty="0" smtClean="0">
                <a:solidFill>
                  <a:srgbClr val="C00000"/>
                </a:solidFill>
                <a:cs typeface="Calibri" pitchFamily="34" charset="0"/>
              </a:rPr>
              <a:t>LS2</a:t>
            </a:r>
            <a:endParaRPr lang="en-US" sz="20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76200" y="128588"/>
            <a:ext cx="8312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600" b="1" dirty="0">
                <a:solidFill>
                  <a:srgbClr val="FF0000"/>
                </a:solidFill>
              </a:rPr>
              <a:t>ALICE Upgrade </a:t>
            </a:r>
            <a:r>
              <a:rPr lang="en-US" sz="3600" b="1" dirty="0" smtClean="0">
                <a:solidFill>
                  <a:srgbClr val="FF0000"/>
                </a:solidFill>
              </a:rPr>
              <a:t>Strategy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0292" name="Immagine 7" descr="acquia_marina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60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Brace 2"/>
          <p:cNvSpPr>
            <a:spLocks/>
          </p:cNvSpPr>
          <p:nvPr/>
        </p:nvSpPr>
        <p:spPr bwMode="auto">
          <a:xfrm>
            <a:off x="7315200" y="1260475"/>
            <a:ext cx="279400" cy="3594100"/>
          </a:xfrm>
          <a:prstGeom prst="rightBrace">
            <a:avLst>
              <a:gd name="adj1" fmla="val 8338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83602" y="2721009"/>
            <a:ext cx="1409498" cy="646331"/>
          </a:xfrm>
          <a:prstGeom prst="rect">
            <a:avLst/>
          </a:prstGeom>
          <a:gradFill rotWithShape="1">
            <a:gsLst>
              <a:gs pos="0">
                <a:srgbClr val="00AD7B"/>
              </a:gs>
              <a:gs pos="80000">
                <a:srgbClr val="00E3A3"/>
              </a:gs>
              <a:gs pos="100000">
                <a:srgbClr val="00E9A6"/>
              </a:gs>
            </a:gsLst>
            <a:lin ang="162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Calibri"/>
              </a:rPr>
              <a:t>LoI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 approved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in 2012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882320" y="5172109"/>
            <a:ext cx="1047019" cy="646331"/>
          </a:xfrm>
          <a:prstGeom prst="rect">
            <a:avLst/>
          </a:prstGeom>
          <a:gradFill rotWithShape="1">
            <a:gsLst>
              <a:gs pos="0">
                <a:srgbClr val="00AD7B"/>
              </a:gs>
              <a:gs pos="80000">
                <a:srgbClr val="00E3A3"/>
              </a:gs>
              <a:gs pos="100000">
                <a:srgbClr val="00E9A6"/>
              </a:gs>
            </a:gsLst>
            <a:lin ang="162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Add.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LoI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Sep 2013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5503" y="1235075"/>
            <a:ext cx="5492750" cy="13335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5500" y="4987925"/>
            <a:ext cx="6489700" cy="901700"/>
          </a:xfrm>
          <a:prstGeom prst="rect">
            <a:avLst/>
          </a:prstGeom>
          <a:noFill/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 rot="789512">
            <a:off x="5679955" y="1004242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Strong US participation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4610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688632" cy="45720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Gill Sans"/>
                <a:cs typeface="Gill Sans"/>
              </a:rPr>
              <a:t>Roadmap of the LHCb upgrade</a:t>
            </a:r>
            <a:endParaRPr lang="en-GB" sz="2400" dirty="0">
              <a:latin typeface="Gill Sans"/>
              <a:cs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>
                <a:solidFill>
                  <a:srgbClr val="919191"/>
                </a:solidFill>
                <a:latin typeface="Gill Sans"/>
                <a:cs typeface="Gill Sans"/>
              </a:rPr>
              <a:pPr>
                <a:defRPr/>
              </a:pPr>
              <a:t>21</a:t>
            </a:fld>
            <a:endParaRPr lang="fr-FR" sz="140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249028" y="794972"/>
            <a:ext cx="7098644" cy="41440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  <a:defRPr sz="22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361950" indent="-361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Font typeface="Wingdings" pitchFamily="2" charset="2"/>
              <a:buChar char="Ø"/>
              <a:defRPr sz="2000" b="1">
                <a:solidFill>
                  <a:srgbClr val="008000"/>
                </a:solidFill>
                <a:latin typeface="+mn-lt"/>
              </a:defRPr>
            </a:lvl2pPr>
            <a:lvl3pPr marL="627063" indent="-265113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2000" b="1">
                <a:solidFill>
                  <a:srgbClr val="C00000"/>
                </a:solidFill>
                <a:latin typeface="+mn-lt"/>
              </a:defRPr>
            </a:lvl3pPr>
            <a:lvl4pPr marL="201930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2" charset="2"/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38125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Comic Sans MS" pitchFamily="66" charset="0"/>
              </a:defRPr>
            </a:lvl5pPr>
            <a:lvl6pPr marL="283845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itchFamily="66" charset="0"/>
              </a:defRPr>
            </a:lvl6pPr>
            <a:lvl7pPr marL="329565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itchFamily="66" charset="0"/>
              </a:defRPr>
            </a:lvl7pPr>
            <a:lvl8pPr marL="375285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itchFamily="66" charset="0"/>
              </a:defRPr>
            </a:lvl8pPr>
            <a:lvl9pPr marL="4210050" indent="-2667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latin typeface="Gill Sans"/>
                <a:cs typeface="Gill Sans"/>
              </a:rPr>
              <a:t>2011 - </a:t>
            </a:r>
            <a:r>
              <a:rPr lang="en-US" sz="1800" b="0" kern="0" dirty="0" err="1" smtClean="0">
                <a:latin typeface="Gill Sans"/>
                <a:cs typeface="Gill Sans"/>
              </a:rPr>
              <a:t>LoI</a:t>
            </a:r>
            <a:r>
              <a:rPr lang="en-US" sz="1800" b="0" kern="0" dirty="0" smtClean="0">
                <a:latin typeface="Gill Sans"/>
                <a:cs typeface="Gill Sans"/>
              </a:rPr>
              <a:t> submitted: LHCC </a:t>
            </a:r>
            <a:r>
              <a:rPr lang="en-US" sz="1800" b="0" kern="0" dirty="0" smtClean="0">
                <a:latin typeface="Gill Sans"/>
                <a:cs typeface="Gill Sans"/>
                <a:sym typeface="Wingdings" pitchFamily="2" charset="2"/>
              </a:rPr>
              <a:t>encouraged to proceed to TDRs</a:t>
            </a:r>
          </a:p>
          <a:p>
            <a:pPr marL="0" lvl="1" indent="0" defTabSz="457200">
              <a:lnSpc>
                <a:spcPct val="100000"/>
              </a:lnSpc>
              <a:spcBef>
                <a:spcPts val="500"/>
              </a:spcBef>
              <a:buFont typeface="Wingdings" pitchFamily="2" charset="2"/>
              <a:buNone/>
              <a:tabLst>
                <a:tab pos="896938" algn="l"/>
                <a:tab pos="1790700" algn="l"/>
              </a:tabLst>
            </a:pPr>
            <a:r>
              <a:rPr lang="en-US" sz="18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2012 - “</a:t>
            </a:r>
            <a:r>
              <a:rPr lang="en-US" sz="1800" b="0" kern="0" dirty="0">
                <a:solidFill>
                  <a:srgbClr val="FF0000"/>
                </a:solidFill>
                <a:latin typeface="Gill Sans"/>
                <a:cs typeface="Gill Sans"/>
              </a:rPr>
              <a:t>Framework TDR” </a:t>
            </a:r>
            <a:r>
              <a:rPr lang="en-US" sz="18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with costing (~57 MSF envelope) and technical options submitted</a:t>
            </a:r>
            <a:r>
              <a:rPr lang="en-US" sz="1800" b="0" kern="0" dirty="0">
                <a:solidFill>
                  <a:srgbClr val="FF0000"/>
                </a:solidFill>
                <a:latin typeface="Gill Sans"/>
                <a:cs typeface="Gill Sans"/>
              </a:rPr>
              <a:t>.</a:t>
            </a:r>
            <a:r>
              <a:rPr lang="en-US" sz="18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 Endorsed (LHCC) &amp; approved (RB</a:t>
            </a:r>
            <a:r>
              <a:rPr lang="en-US" sz="1800" b="0" kern="0" dirty="0">
                <a:solidFill>
                  <a:srgbClr val="FF0000"/>
                </a:solidFill>
                <a:latin typeface="Gill Sans"/>
                <a:cs typeface="Gill Sans"/>
              </a:rPr>
              <a:t>:</a:t>
            </a:r>
            <a:r>
              <a:rPr lang="en-US" sz="18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en-US" sz="1800" b="0" i="1" kern="0" dirty="0" smtClean="0">
                <a:solidFill>
                  <a:srgbClr val="000000"/>
                </a:solidFill>
                <a:latin typeface="Gill Sans"/>
                <a:cs typeface="Gill Sans"/>
                <a:sym typeface="Wingdings" pitchFamily="2" charset="2"/>
              </a:rPr>
              <a:t>“</a:t>
            </a:r>
            <a:r>
              <a:rPr lang="en-US" sz="18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LHCb upgrade approved to </a:t>
            </a:r>
            <a:r>
              <a:rPr lang="en-US" sz="1800" b="0" i="1" dirty="0">
                <a:solidFill>
                  <a:srgbClr val="000000"/>
                </a:solidFill>
                <a:latin typeface="Gill Sans"/>
                <a:cs typeface="Gill Sans"/>
              </a:rPr>
              <a:t>be part </a:t>
            </a:r>
            <a:r>
              <a:rPr lang="en-US" sz="18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of the long-term exploitation </a:t>
            </a:r>
            <a:r>
              <a:rPr lang="en-US" sz="1800" b="0" i="1" dirty="0">
                <a:solidFill>
                  <a:srgbClr val="000000"/>
                </a:solidFill>
                <a:latin typeface="Gill Sans"/>
                <a:cs typeface="Gill Sans"/>
              </a:rPr>
              <a:t>of the </a:t>
            </a:r>
            <a:r>
              <a:rPr lang="en-US" sz="18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LHC”</a:t>
            </a:r>
            <a:r>
              <a:rPr lang="en-US" sz="1800" b="0" dirty="0" smtClean="0">
                <a:solidFill>
                  <a:srgbClr val="FF0000"/>
                </a:solidFill>
                <a:latin typeface="Gill Sans"/>
                <a:cs typeface="Gill Sans"/>
              </a:rPr>
              <a:t>)</a:t>
            </a:r>
            <a:r>
              <a:rPr lang="en-US" sz="1800" b="0" i="1" kern="0" dirty="0">
                <a:solidFill>
                  <a:srgbClr val="000000"/>
                </a:solidFill>
                <a:latin typeface="Gill Sans"/>
                <a:cs typeface="Gill Sans"/>
              </a:rPr>
              <a:t> </a:t>
            </a:r>
            <a:r>
              <a:rPr lang="en-US" sz="1800" b="0" i="1" kern="0" dirty="0" smtClean="0">
                <a:solidFill>
                  <a:srgbClr val="000000"/>
                </a:solidFill>
                <a:latin typeface="Gill Sans"/>
                <a:cs typeface="Gill Sans"/>
              </a:rPr>
              <a:t>         </a:t>
            </a:r>
            <a:r>
              <a:rPr lang="en-US" sz="1800" b="0" kern="0" dirty="0" smtClean="0">
                <a:solidFill>
                  <a:prstClr val="black"/>
                </a:solidFill>
                <a:latin typeface="Gill Sans"/>
                <a:cs typeface="Gill Sans"/>
              </a:rPr>
              <a:t>Submission of Addendum to </a:t>
            </a:r>
            <a:r>
              <a:rPr lang="en-US" sz="1800" b="0" kern="0" dirty="0" err="1" smtClean="0">
                <a:solidFill>
                  <a:prstClr val="black"/>
                </a:solidFill>
                <a:latin typeface="Gill Sans"/>
                <a:cs typeface="Gill Sans"/>
              </a:rPr>
              <a:t>MoU</a:t>
            </a:r>
            <a:r>
              <a:rPr lang="en-US" sz="1800" b="0" kern="0" dirty="0" smtClean="0">
                <a:solidFill>
                  <a:prstClr val="black"/>
                </a:solidFill>
                <a:latin typeface="Gill Sans"/>
                <a:cs typeface="Gill Sans"/>
              </a:rPr>
              <a:t> for Common Projects</a:t>
            </a:r>
          </a:p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solidFill>
                  <a:srgbClr val="0000FF"/>
                </a:solidFill>
                <a:latin typeface="Gill Sans"/>
                <a:cs typeface="Gill Sans"/>
              </a:rPr>
              <a:t>2012/13 - R&amp;D </a:t>
            </a:r>
            <a:r>
              <a:rPr lang="en-US" sz="1800" b="0" kern="0" dirty="0">
                <a:solidFill>
                  <a:srgbClr val="0000FF"/>
                </a:solidFill>
                <a:latin typeface="Gill Sans"/>
                <a:cs typeface="Gill Sans"/>
              </a:rPr>
              <a:t>towards technical </a:t>
            </a:r>
            <a:r>
              <a:rPr lang="en-US" sz="1800" b="0" kern="0" dirty="0" smtClean="0">
                <a:solidFill>
                  <a:srgbClr val="0000FF"/>
                </a:solidFill>
                <a:latin typeface="Gill Sans"/>
                <a:cs typeface="Gill Sans"/>
              </a:rPr>
              <a:t>choices </a:t>
            </a:r>
          </a:p>
          <a:p>
            <a:pPr marL="0" lvl="1" indent="0" defTabSz="457200">
              <a:lnSpc>
                <a:spcPct val="10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latin typeface="Gill Sans"/>
                <a:cs typeface="Gill Sans"/>
              </a:rPr>
              <a:t>2013/14</a:t>
            </a:r>
            <a:r>
              <a:rPr lang="en-US" sz="1800" b="0" kern="0" dirty="0">
                <a:latin typeface="Gill Sans"/>
                <a:cs typeface="Gill Sans"/>
              </a:rPr>
              <a:t> </a:t>
            </a:r>
            <a:r>
              <a:rPr lang="en-US" sz="1800" b="0" kern="0" dirty="0" smtClean="0">
                <a:latin typeface="Gill Sans"/>
                <a:cs typeface="Gill Sans"/>
              </a:rPr>
              <a:t>- Technical Design Reports &amp; </a:t>
            </a:r>
            <a:r>
              <a:rPr lang="en-US" sz="1800" b="0" kern="0" dirty="0" err="1" smtClean="0">
                <a:latin typeface="Gill Sans"/>
                <a:cs typeface="Gill Sans"/>
              </a:rPr>
              <a:t>MoUs</a:t>
            </a:r>
            <a:r>
              <a:rPr lang="en-US" sz="1800" b="0" kern="0" dirty="0" smtClean="0">
                <a:latin typeface="Gill Sans"/>
                <a:cs typeface="Gill Sans"/>
              </a:rPr>
              <a:t> of sub-systems (updated costs still within the evaluation of the FTDR)</a:t>
            </a:r>
          </a:p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2014 - Prototype validation &amp; Engineering Design Reviews </a:t>
            </a:r>
            <a:endParaRPr lang="en-US" sz="1800" b="0" kern="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solidFill>
                  <a:prstClr val="black"/>
                </a:solidFill>
                <a:latin typeface="Gill Sans"/>
                <a:cs typeface="Gill Sans"/>
              </a:rPr>
              <a:t>2014/16</a:t>
            </a:r>
            <a:r>
              <a:rPr lang="en-US" sz="1800" b="0" kern="0" dirty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r>
              <a:rPr lang="en-US" sz="1800" b="0" kern="0" dirty="0" smtClean="0">
                <a:solidFill>
                  <a:prstClr val="black"/>
                </a:solidFill>
                <a:latin typeface="Gill Sans"/>
                <a:cs typeface="Gill Sans"/>
              </a:rPr>
              <a:t>- Tendering </a:t>
            </a:r>
            <a:r>
              <a:rPr lang="en-US" sz="1800" b="0" kern="0" dirty="0">
                <a:solidFill>
                  <a:prstClr val="black"/>
                </a:solidFill>
                <a:latin typeface="Gill Sans"/>
                <a:cs typeface="Gill Sans"/>
              </a:rPr>
              <a:t>&amp; serial production</a:t>
            </a:r>
          </a:p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solidFill>
                  <a:srgbClr val="0000FF"/>
                </a:solidFill>
                <a:latin typeface="Gill Sans"/>
                <a:cs typeface="Gill Sans"/>
              </a:rPr>
              <a:t>2016/17</a:t>
            </a:r>
            <a:r>
              <a:rPr lang="en-US" sz="1800" b="0" kern="0" dirty="0">
                <a:solidFill>
                  <a:srgbClr val="0000FF"/>
                </a:solidFill>
                <a:latin typeface="Gill Sans"/>
                <a:cs typeface="Gill Sans"/>
              </a:rPr>
              <a:t> </a:t>
            </a:r>
            <a:r>
              <a:rPr lang="en-US" sz="1800" b="0" kern="0" dirty="0" smtClean="0">
                <a:solidFill>
                  <a:srgbClr val="0000FF"/>
                </a:solidFill>
                <a:latin typeface="Gill Sans"/>
                <a:cs typeface="Gill Sans"/>
              </a:rPr>
              <a:t>- Quality </a:t>
            </a:r>
            <a:r>
              <a:rPr lang="en-US" sz="1800" b="0" kern="0" dirty="0">
                <a:solidFill>
                  <a:srgbClr val="0000FF"/>
                </a:solidFill>
                <a:latin typeface="Gill Sans"/>
                <a:cs typeface="Gill Sans"/>
              </a:rPr>
              <a:t>control &amp; acceptance tests</a:t>
            </a:r>
          </a:p>
          <a:p>
            <a:pPr marL="0" lvl="1" indent="0" defTabSz="457200">
              <a:lnSpc>
                <a:spcPct val="120000"/>
              </a:lnSpc>
              <a:spcBef>
                <a:spcPts val="500"/>
              </a:spcBef>
              <a:buFont typeface="Wingdings" pitchFamily="2" charset="2"/>
              <a:buNone/>
              <a:tabLst>
                <a:tab pos="1258888" algn="l"/>
                <a:tab pos="1790700" algn="l"/>
              </a:tabLst>
            </a:pPr>
            <a:r>
              <a:rPr lang="en-US" sz="1800" b="0" kern="0" dirty="0" smtClean="0">
                <a:latin typeface="Gill Sans"/>
                <a:cs typeface="Gill Sans"/>
              </a:rPr>
              <a:t>2018/19 -18 months installation during LS2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4028" y="5156055"/>
            <a:ext cx="8232772" cy="1200329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  <a:latin typeface="Gill Sans"/>
                <a:cs typeface="Gill Sans"/>
              </a:rPr>
              <a:t>18 months installation time during LS2 is </a:t>
            </a:r>
            <a:r>
              <a:rPr lang="en-GB" u="sng" dirty="0">
                <a:solidFill>
                  <a:prstClr val="black"/>
                </a:solidFill>
                <a:latin typeface="Gill Sans"/>
                <a:cs typeface="Gill Sans"/>
              </a:rPr>
              <a:t>mandatory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  <a:latin typeface="Gill Sans"/>
                <a:cs typeface="Gill Sans"/>
              </a:rPr>
              <a:t>a later start of LS2 in 2019 would be </a:t>
            </a:r>
            <a:r>
              <a:rPr lang="en-GB" u="sng" dirty="0">
                <a:solidFill>
                  <a:prstClr val="black"/>
                </a:solidFill>
                <a:latin typeface="Gill Sans"/>
                <a:cs typeface="Gill Sans"/>
              </a:rPr>
              <a:t>advantageous</a:t>
            </a:r>
            <a:r>
              <a:rPr lang="en-GB" dirty="0">
                <a:solidFill>
                  <a:prstClr val="black"/>
                </a:solidFill>
                <a:latin typeface="Gill Sans"/>
                <a:cs typeface="Gill Sans"/>
              </a:rPr>
              <a:t> for LHCb (for contingency in construction and for funding availability)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dirty="0">
                <a:solidFill>
                  <a:prstClr val="black"/>
                </a:solidFill>
                <a:latin typeface="Gill Sans"/>
                <a:cs typeface="Gill Sans"/>
              </a:rPr>
              <a:t>further delay of the start of LS2 beyond 2019 would be </a:t>
            </a:r>
            <a:r>
              <a:rPr lang="en-GB" u="sng" dirty="0">
                <a:solidFill>
                  <a:prstClr val="black"/>
                </a:solidFill>
                <a:latin typeface="Gill Sans"/>
                <a:cs typeface="Gill Sans"/>
              </a:rPr>
              <a:t>disfavoured</a:t>
            </a:r>
            <a:r>
              <a:rPr lang="en-GB" dirty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47649" y="689757"/>
            <a:ext cx="1616816" cy="4276445"/>
            <a:chOff x="7347672" y="857881"/>
            <a:chExt cx="1616816" cy="4276445"/>
          </a:xfrm>
        </p:grpSpPr>
        <p:sp>
          <p:nvSpPr>
            <p:cNvPr id="8" name="object 22"/>
            <p:cNvSpPr txBox="1"/>
            <p:nvPr/>
          </p:nvSpPr>
          <p:spPr>
            <a:xfrm rot="5400000">
              <a:off x="7824083" y="1782842"/>
              <a:ext cx="2065366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57200" fontAlgn="auto">
                <a:spcBef>
                  <a:spcPts val="20"/>
                </a:spcBef>
                <a:spcAft>
                  <a:spcPts val="0"/>
                </a:spcAft>
              </a:pPr>
              <a:r>
                <a:rPr sz="1400" u="sng" spc="-30" dirty="0">
                  <a:solidFill>
                    <a:srgbClr val="FF0000"/>
                  </a:solidFill>
                  <a:latin typeface="Gill Sans"/>
                  <a:cs typeface="Gill Sans"/>
                  <a:hlinkClick r:id="rId3"/>
                </a:rPr>
                <a:t>CERN-LHCC-20</a:t>
              </a:r>
              <a:r>
                <a:rPr lang="en-GB" sz="1400" u="sng" spc="-30" dirty="0">
                  <a:solidFill>
                    <a:srgbClr val="FF0000"/>
                  </a:solidFill>
                  <a:latin typeface="Gill Sans"/>
                  <a:cs typeface="Gill Sans"/>
                </a:rPr>
                <a:t>11-001</a:t>
              </a:r>
              <a:endParaRPr sz="1400" u="sng" dirty="0">
                <a:solidFill>
                  <a:srgbClr val="FF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1" name="object 24"/>
            <p:cNvSpPr txBox="1"/>
            <p:nvPr/>
          </p:nvSpPr>
          <p:spPr>
            <a:xfrm rot="5400000">
              <a:off x="7824083" y="3993921"/>
              <a:ext cx="2065366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57200" fontAlgn="auto">
                <a:spcBef>
                  <a:spcPts val="20"/>
                </a:spcBef>
                <a:spcAft>
                  <a:spcPts val="0"/>
                </a:spcAft>
              </a:pPr>
              <a:r>
                <a:rPr sz="1400" spc="-20" dirty="0">
                  <a:solidFill>
                    <a:srgbClr val="0096FF"/>
                  </a:solidFill>
                  <a:latin typeface="Gill Sans"/>
                  <a:cs typeface="Gill Sans"/>
                  <a:hlinkClick r:id="rId4"/>
                </a:rPr>
                <a:t>CERN-LHCC-2012-007</a:t>
              </a:r>
              <a:endParaRPr sz="1400" dirty="0">
                <a:solidFill>
                  <a:prstClr val="black"/>
                </a:solidFill>
                <a:latin typeface="Gill Sans"/>
                <a:cs typeface="Gill Sans"/>
              </a:endParaRPr>
            </a:p>
          </p:txBody>
        </p:sp>
        <p:sp>
          <p:nvSpPr>
            <p:cNvPr id="13" name="object 26"/>
            <p:cNvSpPr/>
            <p:nvPr/>
          </p:nvSpPr>
          <p:spPr>
            <a:xfrm>
              <a:off x="7347672" y="965677"/>
              <a:ext cx="1256776" cy="276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Gill Sans"/>
                <a:cs typeface="Gill Sans"/>
              </a:endParaRPr>
            </a:p>
          </p:txBody>
        </p:sp>
        <p:sp>
          <p:nvSpPr>
            <p:cNvPr id="15" name="object 28"/>
            <p:cNvSpPr>
              <a:spLocks/>
            </p:cNvSpPr>
            <p:nvPr/>
          </p:nvSpPr>
          <p:spPr>
            <a:xfrm>
              <a:off x="7347672" y="3140968"/>
              <a:ext cx="1246980" cy="2769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8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 Model update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515886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Goals:</a:t>
            </a:r>
          </a:p>
          <a:p>
            <a:pPr lvl="1"/>
            <a:r>
              <a:rPr lang="en-GB" dirty="0" smtClean="0"/>
              <a:t>Optimise use of resources</a:t>
            </a:r>
          </a:p>
          <a:p>
            <a:pPr lvl="1"/>
            <a:r>
              <a:rPr lang="en-GB" dirty="0" smtClean="0"/>
              <a:t>Reduce operational costs (effort at grid sites, ease of deployment and operation, support and maintenance of grid middleware)</a:t>
            </a:r>
          </a:p>
          <a:p>
            <a:r>
              <a:rPr lang="en-GB" dirty="0" smtClean="0"/>
              <a:t>Evolution of computing models – significant improvements that have already been done; areas of work now and anticipated; including several common projects</a:t>
            </a:r>
          </a:p>
          <a:p>
            <a:r>
              <a:rPr lang="en-GB" dirty="0" smtClean="0"/>
              <a:t>Evolution of grid model: use of new technologies </a:t>
            </a:r>
          </a:p>
          <a:p>
            <a:pPr lvl="1"/>
            <a:r>
              <a:rPr lang="en-GB" dirty="0" smtClean="0"/>
              <a:t>Cloud/virtualisation</a:t>
            </a:r>
          </a:p>
          <a:p>
            <a:pPr lvl="1"/>
            <a:r>
              <a:rPr lang="en-GB" dirty="0" smtClean="0"/>
              <a:t>Data federations, intelligent data placement/caching, data popularity service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22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1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Moore’s law only helps us if we can make use of the new multi-core CPUs with specialised accelerators etc. (</a:t>
            </a:r>
            <a:r>
              <a:rPr lang="en-GB" dirty="0" err="1" smtClean="0"/>
              <a:t>Vectorisation</a:t>
            </a:r>
            <a:r>
              <a:rPr lang="en-GB" dirty="0" smtClean="0"/>
              <a:t>, GPUs, …)</a:t>
            </a:r>
          </a:p>
          <a:p>
            <a:pPr lvl="1"/>
            <a:r>
              <a:rPr lang="en-GB" dirty="0" smtClean="0"/>
              <a:t>No longer benefit from simple increases in clock speed</a:t>
            </a:r>
          </a:p>
          <a:p>
            <a:r>
              <a:rPr lang="en-GB" dirty="0" smtClean="0"/>
              <a:t>Ultimately this requires HEP software to be re-engineered to make use of parallelism at all levels</a:t>
            </a:r>
          </a:p>
          <a:p>
            <a:pPr lvl="1"/>
            <a:r>
              <a:rPr lang="en-GB" dirty="0" smtClean="0"/>
              <a:t>Vectors, instruction pipelining, instruction level pipelining, hardware threading, multi-core, multi-socket.</a:t>
            </a:r>
          </a:p>
          <a:p>
            <a:r>
              <a:rPr lang="en-GB" dirty="0" smtClean="0"/>
              <a:t>Need to focus on commonalities:</a:t>
            </a:r>
          </a:p>
          <a:p>
            <a:pPr lvl="1"/>
            <a:r>
              <a:rPr lang="en-GB" dirty="0" smtClean="0"/>
              <a:t>GEANT, ROOT, build up common libraries</a:t>
            </a:r>
          </a:p>
          <a:p>
            <a:r>
              <a:rPr lang="en-GB" dirty="0" smtClean="0"/>
              <a:t>This requires significant effort and investment in the HEP community</a:t>
            </a:r>
          </a:p>
          <a:p>
            <a:pPr lvl="1"/>
            <a:r>
              <a:rPr lang="en-GB" dirty="0" smtClean="0"/>
              <a:t>Concurrency forum already initiated</a:t>
            </a:r>
          </a:p>
          <a:p>
            <a:pPr lvl="1"/>
            <a:r>
              <a:rPr lang="en-GB" dirty="0" smtClean="0"/>
              <a:t>Ideas to strengthen this as a collaboration to provide roadmap and incorporate &amp; credit additional effort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23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0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5"/>
            <a:ext cx="859155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Impact" pitchFamily="34" charset="0"/>
              </a:rPr>
              <a:t>Key message </a:t>
            </a:r>
            <a:endParaRPr lang="en-US" b="1" smtClean="0">
              <a:solidFill>
                <a:schemeClr val="tx1"/>
              </a:solidFill>
            </a:endParaRPr>
          </a:p>
        </p:txBody>
      </p:sp>
      <p:sp>
        <p:nvSpPr>
          <p:cNvPr id="354308" name="Rectangle 5"/>
          <p:cNvSpPr>
            <a:spLocks noChangeArrowheads="1"/>
          </p:cNvSpPr>
          <p:nvPr/>
        </p:nvSpPr>
        <p:spPr bwMode="auto">
          <a:xfrm>
            <a:off x="250917" y="260355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9" tIns="45492" rIns="90979" bIns="45492"/>
          <a:lstStyle/>
          <a:p>
            <a:pPr marL="605370" indent="-605370">
              <a:lnSpc>
                <a:spcPct val="12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HL-LHC</a:t>
            </a:r>
            <a:endParaRPr 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4309" name="TextBox 5"/>
          <p:cNvSpPr txBox="1">
            <a:spLocks noChangeArrowheads="1"/>
          </p:cNvSpPr>
          <p:nvPr/>
        </p:nvSpPr>
        <p:spPr bwMode="auto">
          <a:xfrm>
            <a:off x="1835242" y="3428999"/>
            <a:ext cx="6913563" cy="206169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027" tIns="45516" rIns="91027" bIns="45516"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We need a strong engagement by all partners to make HL-LHC a success and to fully exploit its unique physics capabilities</a:t>
            </a:r>
            <a:endParaRPr lang="en-GB" sz="3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80276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" y="152400"/>
            <a:ext cx="90441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European </a:t>
            </a:r>
            <a:r>
              <a:rPr lang="en-GB" sz="2000" b="1" dirty="0"/>
              <a:t>Strategy for Particle Physics </a:t>
            </a:r>
          </a:p>
          <a:p>
            <a:endParaRPr lang="en-GB" sz="2000" b="1" dirty="0"/>
          </a:p>
          <a:p>
            <a:r>
              <a:rPr lang="en-GB" sz="2000" b="1" dirty="0" smtClean="0"/>
              <a:t>High-priority </a:t>
            </a:r>
            <a:r>
              <a:rPr lang="en-GB" sz="2000" b="1" dirty="0"/>
              <a:t>large-scale scientific activities</a:t>
            </a:r>
          </a:p>
          <a:p>
            <a:endParaRPr lang="en-GB" sz="2000" dirty="0" smtClean="0"/>
          </a:p>
          <a:p>
            <a:r>
              <a:rPr lang="en-GB" sz="2000" dirty="0" smtClean="0"/>
              <a:t>After </a:t>
            </a:r>
            <a:r>
              <a:rPr lang="en-GB" sz="2000" dirty="0"/>
              <a:t>careful analysis of many possible large-scale scientific activities </a:t>
            </a:r>
            <a:r>
              <a:rPr lang="en-GB" sz="2000" dirty="0" smtClean="0"/>
              <a:t>requiring significant </a:t>
            </a:r>
            <a:r>
              <a:rPr lang="en-GB" sz="2000" dirty="0"/>
              <a:t>resources, sizeable collaborations and sustained commitment, </a:t>
            </a:r>
            <a:r>
              <a:rPr lang="en-GB" sz="2000" dirty="0" smtClean="0"/>
              <a:t>the following </a:t>
            </a:r>
            <a:r>
              <a:rPr lang="en-GB" sz="2000" dirty="0"/>
              <a:t>four activities have been identified as carrying the highest priority.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d</a:t>
            </a:r>
            <a:r>
              <a:rPr lang="en-GB" sz="2000" dirty="0"/>
              <a:t>) To stay at the forefront of particle physics, Europe needs to be in a position </a:t>
            </a:r>
            <a:r>
              <a:rPr lang="en-GB" sz="2000" dirty="0" smtClean="0"/>
              <a:t>to propose </a:t>
            </a:r>
            <a:r>
              <a:rPr lang="en-GB" sz="2000" dirty="0"/>
              <a:t>an ambitious post-LHC accelerator project at CERN by the time of </a:t>
            </a:r>
            <a:r>
              <a:rPr lang="en-GB" sz="2000" dirty="0" smtClean="0"/>
              <a:t>the next </a:t>
            </a:r>
            <a:r>
              <a:rPr lang="en-GB" sz="2000" dirty="0"/>
              <a:t>Strategy update, when physics results from the LHC running at 14 </a:t>
            </a:r>
            <a:r>
              <a:rPr lang="en-GB" sz="2000" dirty="0" err="1"/>
              <a:t>TeV</a:t>
            </a:r>
            <a:r>
              <a:rPr lang="en-GB" sz="2000" dirty="0"/>
              <a:t> </a:t>
            </a:r>
            <a:r>
              <a:rPr lang="en-GB" sz="2000" dirty="0" smtClean="0"/>
              <a:t>will be </a:t>
            </a:r>
            <a:r>
              <a:rPr lang="en-GB" sz="2000" dirty="0"/>
              <a:t>available. </a:t>
            </a:r>
            <a:r>
              <a:rPr lang="en-GB" sz="2000" b="1" i="1" dirty="0">
                <a:solidFill>
                  <a:srgbClr val="FF0000"/>
                </a:solidFill>
              </a:rPr>
              <a:t>CERN should undertake design studies for accelerator projects in </a:t>
            </a:r>
            <a:r>
              <a:rPr lang="en-GB" sz="2000" b="1" i="1" dirty="0" smtClean="0">
                <a:solidFill>
                  <a:srgbClr val="FF0000"/>
                </a:solidFill>
              </a:rPr>
              <a:t>a global </a:t>
            </a:r>
            <a:r>
              <a:rPr lang="en-GB" sz="2000" b="1" i="1" dirty="0">
                <a:solidFill>
                  <a:srgbClr val="FF0000"/>
                </a:solidFill>
              </a:rPr>
              <a:t>context, with emphasis on proton-proton and electron-positron </a:t>
            </a:r>
            <a:r>
              <a:rPr lang="en-GB" sz="2000" b="1" i="1" dirty="0" smtClean="0">
                <a:solidFill>
                  <a:srgbClr val="FF0000"/>
                </a:solidFill>
              </a:rPr>
              <a:t>high energy </a:t>
            </a:r>
            <a:r>
              <a:rPr lang="en-GB" sz="2000" b="1" i="1" dirty="0">
                <a:solidFill>
                  <a:srgbClr val="FF0000"/>
                </a:solidFill>
              </a:rPr>
              <a:t>frontier machines. These design studies should be coupled to a </a:t>
            </a:r>
            <a:r>
              <a:rPr lang="en-GB" sz="2000" b="1" i="1" dirty="0" smtClean="0">
                <a:solidFill>
                  <a:srgbClr val="FF0000"/>
                </a:solidFill>
              </a:rPr>
              <a:t>vigorous accelerator  R&amp;D </a:t>
            </a:r>
            <a:r>
              <a:rPr lang="en-GB" sz="2000" b="1" i="1" dirty="0">
                <a:solidFill>
                  <a:srgbClr val="FF0000"/>
                </a:solidFill>
              </a:rPr>
              <a:t>programme, including high-field magnets and </a:t>
            </a:r>
            <a:r>
              <a:rPr lang="en-GB" sz="2000" b="1" i="1" dirty="0" smtClean="0">
                <a:solidFill>
                  <a:srgbClr val="FF0000"/>
                </a:solidFill>
              </a:rPr>
              <a:t>high-gradient accelerating </a:t>
            </a:r>
            <a:r>
              <a:rPr lang="en-GB" sz="2000" b="1" i="1" dirty="0">
                <a:solidFill>
                  <a:srgbClr val="FF0000"/>
                </a:solidFill>
              </a:rPr>
              <a:t>structures, in collaboration with national institutes, laboratories </a:t>
            </a:r>
            <a:r>
              <a:rPr lang="en-GB" sz="2000" b="1" i="1" dirty="0" smtClean="0">
                <a:solidFill>
                  <a:srgbClr val="FF0000"/>
                </a:solidFill>
              </a:rPr>
              <a:t>and </a:t>
            </a:r>
            <a:r>
              <a:rPr lang="en-GB" sz="2000" b="1" i="1" dirty="0">
                <a:solidFill>
                  <a:srgbClr val="FF0000"/>
                </a:solidFill>
              </a:rPr>
              <a:t>universities worldwide</a:t>
            </a:r>
            <a:r>
              <a:rPr lang="en-GB" sz="2000" b="1" i="1" dirty="0" smtClean="0">
                <a:solidFill>
                  <a:srgbClr val="FF0000"/>
                </a:solidFill>
              </a:rPr>
              <a:t>.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277" y="1480333"/>
            <a:ext cx="8718550" cy="24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4405814" y="22858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Arial"/>
              </a:rPr>
              <a:t>today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747" y="116632"/>
            <a:ext cx="8701528" cy="113877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smtClean="0">
                <a:solidFill>
                  <a:srgbClr val="FFFFFF"/>
                </a:solidFill>
                <a:latin typeface="Times-Italic"/>
              </a:rPr>
              <a:t>“CERN </a:t>
            </a:r>
            <a:r>
              <a:rPr lang="en-GB" sz="2000" i="1" dirty="0">
                <a:solidFill>
                  <a:srgbClr val="FFFFFF"/>
                </a:solidFill>
                <a:latin typeface="Times-Italic"/>
              </a:rPr>
              <a:t>should undertake design studies for accelerator projects in a global context, with emphasis on</a:t>
            </a:r>
            <a:r>
              <a:rPr lang="en-GB" sz="2000" b="1" i="1" dirty="0">
                <a:solidFill>
                  <a:srgbClr val="FFFFFF"/>
                </a:solidFill>
                <a:latin typeface="Times-Italic"/>
              </a:rPr>
              <a:t> </a:t>
            </a:r>
            <a:r>
              <a:rPr lang="en-GB" sz="2400" b="1" i="1" dirty="0">
                <a:solidFill>
                  <a:srgbClr val="FFFFFF"/>
                </a:solidFill>
                <a:latin typeface="Times-Italic"/>
              </a:rPr>
              <a:t>proton-proton</a:t>
            </a:r>
            <a:r>
              <a:rPr lang="en-GB" sz="2000" i="1" dirty="0">
                <a:solidFill>
                  <a:srgbClr val="FFFFFF"/>
                </a:solidFill>
                <a:latin typeface="Times-Italic"/>
              </a:rPr>
              <a:t> and </a:t>
            </a:r>
            <a:r>
              <a:rPr lang="en-GB" sz="2000" i="1" dirty="0" smtClean="0">
                <a:solidFill>
                  <a:srgbClr val="FFFFFF"/>
                </a:solidFill>
                <a:latin typeface="Times-Italic"/>
              </a:rPr>
              <a:t>electron- positron </a:t>
            </a:r>
            <a:r>
              <a:rPr lang="en-GB" sz="2400" b="1" i="1" dirty="0">
                <a:solidFill>
                  <a:srgbClr val="FFFFFF"/>
                </a:solidFill>
                <a:latin typeface="Times-Italic"/>
              </a:rPr>
              <a:t>high-energy frontier machines</a:t>
            </a:r>
            <a:r>
              <a:rPr lang="en-GB" sz="2000" b="1" i="1" dirty="0" smtClean="0">
                <a:solidFill>
                  <a:srgbClr val="FFFFFF"/>
                </a:solidFill>
                <a:latin typeface="Times-Italic"/>
              </a:rPr>
              <a:t>.”</a:t>
            </a:r>
            <a:endParaRPr lang="en-GB" sz="2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87"/>
          <a:stretch/>
        </p:blipFill>
        <p:spPr bwMode="auto">
          <a:xfrm>
            <a:off x="4761472" y="3853990"/>
            <a:ext cx="4237707" cy="72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72703" y="3394071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Project</a:t>
            </a:r>
            <a:endParaRPr lang="en-GB" sz="28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4514221"/>
            <a:ext cx="505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0" indent="-142875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Arial"/>
              </a:rPr>
              <a:t>FCC Study :</a:t>
            </a:r>
            <a:r>
              <a:rPr lang="en-GB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Arial"/>
              </a:rPr>
              <a:t>p-p towards 100 </a:t>
            </a:r>
            <a:r>
              <a:rPr lang="en-GB" sz="2400" b="1" dirty="0" err="1" smtClean="0">
                <a:solidFill>
                  <a:srgbClr val="FF0000"/>
                </a:solidFill>
                <a:latin typeface="Arial"/>
              </a:rPr>
              <a:t>TeV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66" y="3958103"/>
            <a:ext cx="367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790700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C377B"/>
                </a:solidFill>
                <a:latin typeface="Arial"/>
              </a:rPr>
              <a:t>Kick-off meeting: 11</a:t>
            </a:r>
            <a:r>
              <a:rPr lang="en-GB" b="1" baseline="30000" dirty="0" smtClean="0">
                <a:solidFill>
                  <a:srgbClr val="0C377B"/>
                </a:solidFill>
                <a:latin typeface="Arial"/>
              </a:rPr>
              <a:t>th</a:t>
            </a:r>
            <a:r>
              <a:rPr lang="en-GB" b="1" dirty="0" smtClean="0">
                <a:solidFill>
                  <a:srgbClr val="0C377B"/>
                </a:solidFill>
                <a:latin typeface="Arial"/>
              </a:rPr>
              <a:t> Nov. 2013 (</a:t>
            </a:r>
            <a:r>
              <a:rPr lang="en-GB" b="1" dirty="0" err="1" smtClean="0">
                <a:solidFill>
                  <a:srgbClr val="0C377B"/>
                </a:solidFill>
                <a:latin typeface="Arial"/>
              </a:rPr>
              <a:t>Daresbury</a:t>
            </a:r>
            <a:r>
              <a:rPr lang="en-GB" b="1" dirty="0" smtClean="0">
                <a:solidFill>
                  <a:srgbClr val="0C377B"/>
                </a:solidFill>
                <a:latin typeface="Arial"/>
              </a:rPr>
              <a:t>)</a:t>
            </a:r>
            <a:endParaRPr lang="en-GB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5915" y="4961188"/>
            <a:ext cx="54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7907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Arial"/>
              </a:rPr>
              <a:t>Kick-off meeting: mid-February 2014</a:t>
            </a:r>
            <a:endParaRPr lang="en-GB" sz="2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5661248"/>
            <a:ext cx="4612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Arial"/>
              </a:rPr>
              <a:t>FCC: Future Circular Colliders</a:t>
            </a:r>
            <a:endParaRPr lang="fr-FR" sz="24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72173" y="1910482"/>
            <a:ext cx="0" cy="255674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3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3937"/>
            <a:ext cx="9252520" cy="5561447"/>
          </a:xfrm>
          <a:prstGeom prst="rect">
            <a:avLst/>
          </a:prstGeom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70597" y="3240048"/>
            <a:ext cx="3600400" cy="3600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20" y="1484784"/>
            <a:ext cx="6019597" cy="95410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FFFFFF"/>
                </a:solidFill>
                <a:latin typeface="Arial"/>
              </a:rPr>
              <a:t>Conceptual Design Report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FFFFFF"/>
                </a:solidFill>
                <a:latin typeface="Arial"/>
              </a:rPr>
              <a:t>cost review for the next ESU </a:t>
            </a:r>
            <a:r>
              <a:rPr lang="en-GB" sz="2000" b="1" i="1" dirty="0" smtClean="0">
                <a:solidFill>
                  <a:srgbClr val="FFFFFF"/>
                </a:solidFill>
                <a:latin typeface="Arial"/>
              </a:rPr>
              <a:t>(≥2018)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413"/>
            <a:ext cx="9143999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80-100 km </a:t>
            </a:r>
            <a:r>
              <a:rPr lang="en-US" sz="2800" b="1" dirty="0">
                <a:solidFill>
                  <a:srgbClr val="FFFF00"/>
                </a:solidFill>
                <a:latin typeface="Arial"/>
                <a:cs typeface="Calibri" pitchFamily="34" charset="0"/>
              </a:rPr>
              <a:t>tunnel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infrastructure in Geneva </a:t>
            </a:r>
            <a:r>
              <a:rPr lang="en-US" sz="2800" b="1" dirty="0">
                <a:solidFill>
                  <a:srgbClr val="FFFF00"/>
                </a:solidFill>
                <a:latin typeface="Arial"/>
                <a:cs typeface="Calibri" pitchFamily="34" charset="0"/>
              </a:rPr>
              <a:t>area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–            design driven by </a:t>
            </a:r>
            <a:r>
              <a:rPr lang="en-US" sz="2800" b="1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-collider requirements </a:t>
            </a:r>
            <a:endParaRPr lang="en-US" sz="3200" b="1" dirty="0" smtClean="0">
              <a:solidFill>
                <a:srgbClr val="FFFF00"/>
              </a:solidFill>
              <a:latin typeface="Arial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with possibility of e+-e- (TLEP) and p-e (</a:t>
            </a:r>
            <a:r>
              <a:rPr lang="en-US" sz="280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VLHeC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)</a:t>
            </a:r>
            <a:endParaRPr lang="en-GB" sz="280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15004"/>
            <a:ext cx="29496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b="1" dirty="0" smtClean="0">
                <a:solidFill>
                  <a:srgbClr val="0C377B"/>
                </a:solidFill>
              </a:rPr>
              <a:t>15 T </a:t>
            </a:r>
            <a:r>
              <a:rPr lang="fr-CH" b="1" dirty="0" smtClean="0">
                <a:solidFill>
                  <a:srgbClr val="0C377B"/>
                </a:solidFill>
                <a:sym typeface="Symbol"/>
              </a:rPr>
              <a:t> 100 </a:t>
            </a:r>
            <a:r>
              <a:rPr lang="fr-CH" b="1" dirty="0" err="1" smtClean="0">
                <a:solidFill>
                  <a:srgbClr val="0C377B"/>
                </a:solidFill>
                <a:sym typeface="Symbol"/>
              </a:rPr>
              <a:t>TeV</a:t>
            </a:r>
            <a:r>
              <a:rPr lang="fr-CH" b="1" dirty="0" smtClean="0">
                <a:solidFill>
                  <a:srgbClr val="0C377B"/>
                </a:solidFill>
                <a:sym typeface="Symbol"/>
              </a:rPr>
              <a:t> in 100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b="1" dirty="0" smtClean="0">
                <a:solidFill>
                  <a:srgbClr val="0C377B"/>
                </a:solidFill>
                <a:sym typeface="Symbol"/>
              </a:rPr>
              <a:t>20 T </a:t>
            </a:r>
            <a:r>
              <a:rPr lang="fr-CH" b="1" dirty="0">
                <a:solidFill>
                  <a:srgbClr val="0C377B"/>
                </a:solidFill>
                <a:sym typeface="Symbol"/>
              </a:rPr>
              <a:t> 100 </a:t>
            </a:r>
            <a:r>
              <a:rPr lang="fr-CH" b="1" dirty="0" err="1">
                <a:solidFill>
                  <a:srgbClr val="0C377B"/>
                </a:solidFill>
                <a:sym typeface="Symbol"/>
              </a:rPr>
              <a:t>TeV</a:t>
            </a:r>
            <a:r>
              <a:rPr lang="fr-CH" b="1" dirty="0">
                <a:solidFill>
                  <a:srgbClr val="0C377B"/>
                </a:solidFill>
                <a:sym typeface="Symbol"/>
              </a:rPr>
              <a:t> in </a:t>
            </a:r>
            <a:r>
              <a:rPr lang="fr-CH" b="1" dirty="0" smtClean="0">
                <a:solidFill>
                  <a:srgbClr val="0C377B"/>
                </a:solidFill>
                <a:sym typeface="Symbol"/>
              </a:rPr>
              <a:t>80 km</a:t>
            </a:r>
            <a:endParaRPr lang="fr-CH" b="1" dirty="0">
              <a:solidFill>
                <a:srgbClr val="0C377B"/>
              </a:solidFill>
              <a:sym typeface="Symbo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6512" y="3376731"/>
            <a:ext cx="3862948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Arial"/>
              </a:rPr>
              <a:t>FCC Design Study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Arial"/>
              </a:rPr>
              <a:t>Kick-off Meeting: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Arial"/>
              </a:rPr>
              <a:t>12-14. February 2014 </a:t>
            </a:r>
            <a:r>
              <a:rPr lang="en-US" sz="2800" b="1" i="1" dirty="0">
                <a:solidFill>
                  <a:srgbClr val="FF0000"/>
                </a:solidFill>
                <a:latin typeface="Arial"/>
              </a:rPr>
              <a:t>in Geneva area</a:t>
            </a:r>
          </a:p>
          <a:p>
            <a:pPr marL="188913" indent="-188913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200" b="1" i="1" dirty="0">
                <a:solidFill>
                  <a:srgbClr val="0033CC"/>
                </a:solidFill>
                <a:latin typeface="Arial"/>
              </a:rPr>
              <a:t>Establishing international collaborations </a:t>
            </a:r>
          </a:p>
          <a:p>
            <a:pPr marL="188913" indent="-188913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200" b="1" i="1" dirty="0">
                <a:solidFill>
                  <a:srgbClr val="0033CC"/>
                </a:solidFill>
                <a:latin typeface="Arial"/>
              </a:rPr>
              <a:t>Set-up study groups and </a:t>
            </a:r>
            <a:r>
              <a:rPr lang="en-US" sz="2200" b="1" i="1" dirty="0" smtClean="0">
                <a:solidFill>
                  <a:srgbClr val="0033CC"/>
                </a:solidFill>
                <a:latin typeface="Arial"/>
              </a:rPr>
              <a:t>committees</a:t>
            </a:r>
            <a:endParaRPr lang="en-US" sz="2200" b="1" i="1" dirty="0">
              <a:solidFill>
                <a:srgbClr val="0033CC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200" b="1" i="1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607"/>
            <a:ext cx="9144000" cy="6493213"/>
          </a:xfrm>
          <a:prstGeom prst="rect">
            <a:avLst/>
          </a:prstGeom>
        </p:spPr>
      </p:pic>
      <p:pic>
        <p:nvPicPr>
          <p:cNvPr id="3" name="Picture 2" descr="clic-profi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37" y="2400300"/>
            <a:ext cx="2501901" cy="167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108700" y="6356390"/>
            <a:ext cx="2133600" cy="365125"/>
          </a:xfrm>
          <a:prstGeom prst="rect">
            <a:avLst/>
          </a:prstGeom>
        </p:spPr>
        <p:txBody>
          <a:bodyPr/>
          <a:lstStyle/>
          <a:p>
            <a:fld id="{7FAA5BBC-A80E-B143-9FDB-149ED2838ED2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/>
              <a:t>28</a:t>
            </a:fld>
            <a:endParaRPr lang="en-GB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" name="Image 3" descr="Figure9-3.tif"/>
          <p:cNvPicPr>
            <a:picLocks noGrp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667503" y="4784586"/>
            <a:ext cx="2477718" cy="1571764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042498" y="4076740"/>
            <a:ext cx="31027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Tunnel implementations  (laser straight)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6267" y="6356390"/>
            <a:ext cx="301371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Central MDI &amp; Interaction Region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98523" y="-7620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 near CERN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65757" y="3756331"/>
            <a:ext cx="7487643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Conceptual Design Report published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en-GB" sz="2800" dirty="0" smtClean="0">
                <a:solidFill>
                  <a:prstClr val="black"/>
                </a:solidFill>
                <a:sym typeface="Wingdings" pitchFamily="2" charset="2"/>
              </a:rPr>
              <a:t>R&amp;D continues (accelerator and detector)</a:t>
            </a:r>
          </a:p>
          <a:p>
            <a:r>
              <a:rPr lang="en-GB" sz="2800" dirty="0" smtClean="0">
                <a:solidFill>
                  <a:prstClr val="black"/>
                </a:solidFill>
                <a:sym typeface="Wingdings" pitchFamily="2" charset="2"/>
              </a:rPr>
              <a:t>in the framework of the LC effort and the   </a:t>
            </a:r>
          </a:p>
          <a:p>
            <a:r>
              <a:rPr lang="en-GB" sz="2800" dirty="0" smtClean="0">
                <a:solidFill>
                  <a:prstClr val="black"/>
                </a:solidFill>
                <a:sym typeface="Wingdings" pitchFamily="2" charset="2"/>
              </a:rPr>
              <a:t>CLIC collaboration</a:t>
            </a:r>
          </a:p>
          <a:p>
            <a:r>
              <a:rPr lang="en-GB" sz="2800" dirty="0" smtClean="0">
                <a:solidFill>
                  <a:prstClr val="black"/>
                </a:solidFill>
                <a:sym typeface="Wingdings" pitchFamily="2" charset="2"/>
              </a:rPr>
              <a:t>(e.g. high gradient accelerating structures)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1000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 smtClean="0">
                <a:solidFill>
                  <a:srgbClr val="0C377B"/>
                </a:solidFill>
              </a:rPr>
              <a:t>European </a:t>
            </a:r>
            <a:r>
              <a:rPr lang="en-GB" sz="2000" b="1" dirty="0">
                <a:solidFill>
                  <a:srgbClr val="0C377B"/>
                </a:solidFill>
              </a:rPr>
              <a:t>Strategy for Particle Physics </a:t>
            </a:r>
          </a:p>
          <a:p>
            <a:pPr lvl="0"/>
            <a:endParaRPr lang="en-GB" sz="2000" b="1" dirty="0">
              <a:solidFill>
                <a:srgbClr val="0C377B"/>
              </a:solidFill>
            </a:endParaRPr>
          </a:p>
          <a:p>
            <a:pPr lvl="0"/>
            <a:r>
              <a:rPr lang="en-GB" sz="2000" b="1" dirty="0">
                <a:solidFill>
                  <a:srgbClr val="0C377B"/>
                </a:solidFill>
              </a:rPr>
              <a:t>High-priority large-scale scientific activities</a:t>
            </a:r>
          </a:p>
          <a:p>
            <a:pPr lvl="0"/>
            <a:endParaRPr lang="en-GB" sz="2000" dirty="0">
              <a:solidFill>
                <a:srgbClr val="0C377B"/>
              </a:solidFill>
            </a:endParaRPr>
          </a:p>
          <a:p>
            <a:pPr lvl="0"/>
            <a:r>
              <a:rPr lang="en-GB" sz="2000" dirty="0">
                <a:solidFill>
                  <a:srgbClr val="0C377B"/>
                </a:solidFill>
              </a:rPr>
              <a:t>After careful analysis of many possible large-scale scientific activities requiring significant resources, sizeable collaborations and sustained commitment, the following four activities have been identified as carrying the highest priority.</a:t>
            </a:r>
          </a:p>
          <a:p>
            <a:endParaRPr lang="en-GB" sz="1600" dirty="0" smtClean="0"/>
          </a:p>
          <a:p>
            <a:r>
              <a:rPr lang="en-GB" sz="2000" dirty="0" smtClean="0"/>
              <a:t>e</a:t>
            </a:r>
            <a:r>
              <a:rPr lang="en-GB" sz="2000" dirty="0"/>
              <a:t>) There is a strong scientific case for an electron-positron collider</a:t>
            </a:r>
            <a:r>
              <a:rPr lang="en-GB" sz="2000" dirty="0" smtClean="0"/>
              <a:t>, complementary </a:t>
            </a:r>
            <a:r>
              <a:rPr lang="en-GB" sz="2000" dirty="0"/>
              <a:t>to the LHC, that can study the properties of the Higgs boson </a:t>
            </a:r>
            <a:r>
              <a:rPr lang="en-GB" sz="2000" dirty="0" smtClean="0"/>
              <a:t>and other </a:t>
            </a:r>
            <a:r>
              <a:rPr lang="en-GB" sz="2000" dirty="0"/>
              <a:t>particles with unprecedented precision and whose energy can </a:t>
            </a:r>
            <a:r>
              <a:rPr lang="en-GB" sz="2000" dirty="0" smtClean="0"/>
              <a:t>be upgraded</a:t>
            </a:r>
            <a:r>
              <a:rPr lang="en-GB" sz="2000" dirty="0"/>
              <a:t>. </a:t>
            </a:r>
            <a:r>
              <a:rPr lang="en-GB" sz="2000" dirty="0">
                <a:solidFill>
                  <a:srgbClr val="C00000"/>
                </a:solidFill>
              </a:rPr>
              <a:t>The Technical Design Report of the International Linear Collider (ILC</a:t>
            </a:r>
            <a:r>
              <a:rPr lang="en-GB" sz="2000" dirty="0" smtClean="0">
                <a:solidFill>
                  <a:srgbClr val="C00000"/>
                </a:solidFill>
              </a:rPr>
              <a:t>)  has </a:t>
            </a:r>
            <a:r>
              <a:rPr lang="en-GB" sz="2000" dirty="0">
                <a:solidFill>
                  <a:srgbClr val="C00000"/>
                </a:solidFill>
              </a:rPr>
              <a:t>been completed</a:t>
            </a:r>
            <a:r>
              <a:rPr lang="en-GB" sz="2000" dirty="0"/>
              <a:t>, with large European participation. The initiative from </a:t>
            </a:r>
            <a:r>
              <a:rPr lang="en-GB" sz="2000" dirty="0" smtClean="0"/>
              <a:t>the Japanese </a:t>
            </a:r>
            <a:r>
              <a:rPr lang="en-GB" sz="2000" dirty="0"/>
              <a:t>particle physics community to host the ILC in Japan is most welcome</a:t>
            </a:r>
            <a:r>
              <a:rPr lang="en-GB" sz="2000" dirty="0" smtClean="0"/>
              <a:t>,  and </a:t>
            </a:r>
            <a:r>
              <a:rPr lang="en-GB" sz="2000" dirty="0"/>
              <a:t>European groups are eager to participate. </a:t>
            </a:r>
            <a:r>
              <a:rPr lang="en-GB" sz="2000" b="1" i="1" dirty="0">
                <a:solidFill>
                  <a:srgbClr val="C00000"/>
                </a:solidFill>
              </a:rPr>
              <a:t>Europe looks forward to a </a:t>
            </a:r>
            <a:r>
              <a:rPr lang="en-GB" sz="2000" b="1" i="1" dirty="0" smtClean="0">
                <a:solidFill>
                  <a:srgbClr val="C00000"/>
                </a:solidFill>
              </a:rPr>
              <a:t>proposal from </a:t>
            </a:r>
            <a:r>
              <a:rPr lang="en-GB" sz="2000" b="1" i="1" dirty="0">
                <a:solidFill>
                  <a:srgbClr val="C00000"/>
                </a:solidFill>
              </a:rPr>
              <a:t>Japan to discuss a possible participation</a:t>
            </a:r>
            <a:r>
              <a:rPr lang="en-GB" sz="2000" b="1" i="1" dirty="0" smtClean="0"/>
              <a:t>.</a:t>
            </a:r>
          </a:p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 rot="20533657">
            <a:off x="1025578" y="1974800"/>
            <a:ext cx="6347187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C377B"/>
                </a:solidFill>
              </a:rPr>
              <a:t>A</a:t>
            </a:r>
            <a:r>
              <a:rPr lang="en-GB" sz="3200" dirty="0" smtClean="0">
                <a:solidFill>
                  <a:srgbClr val="0C377B"/>
                </a:solidFill>
              </a:rPr>
              <a:t>t CERN ILC efforts continue </a:t>
            </a:r>
          </a:p>
          <a:p>
            <a:r>
              <a:rPr lang="en-GB" sz="3200" dirty="0" smtClean="0">
                <a:solidFill>
                  <a:srgbClr val="0C377B"/>
                </a:solidFill>
              </a:rPr>
              <a:t>in the framework of the LC efforts.</a:t>
            </a:r>
          </a:p>
          <a:p>
            <a:r>
              <a:rPr lang="en-GB" sz="3200" dirty="0" smtClean="0">
                <a:solidFill>
                  <a:srgbClr val="0C377B"/>
                </a:solidFill>
              </a:rPr>
              <a:t>Hosting LCC Directorate at CERN</a:t>
            </a:r>
            <a:endParaRPr lang="en-GB" sz="3200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" y="228600"/>
            <a:ext cx="90441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European </a:t>
            </a:r>
            <a:r>
              <a:rPr lang="en-GB" sz="2000" b="1" dirty="0"/>
              <a:t>Strategy for Particle Physics </a:t>
            </a:r>
          </a:p>
          <a:p>
            <a:endParaRPr lang="en-GB" sz="2000" b="1" dirty="0"/>
          </a:p>
          <a:p>
            <a:r>
              <a:rPr lang="en-GB" sz="2000" b="1" dirty="0" smtClean="0"/>
              <a:t>Organisational Issues</a:t>
            </a:r>
            <a:endParaRPr lang="en-GB" sz="2000" b="1" dirty="0"/>
          </a:p>
          <a:p>
            <a:endParaRPr lang="en-GB" sz="2000" dirty="0" smtClean="0"/>
          </a:p>
          <a:p>
            <a:pPr lvl="0"/>
            <a:r>
              <a:rPr lang="en-US" sz="2000" b="1" dirty="0"/>
              <a:t>Future major facilities in Europe and elsewhere require </a:t>
            </a:r>
            <a:r>
              <a:rPr lang="en-US" sz="2000" b="1" dirty="0" smtClean="0"/>
              <a:t>collaboration on a  </a:t>
            </a:r>
            <a:r>
              <a:rPr lang="en-US" sz="2000" b="1" dirty="0"/>
              <a:t>global </a:t>
            </a:r>
            <a:r>
              <a:rPr lang="en-US" sz="2000" b="1" dirty="0" smtClean="0"/>
              <a:t>scale</a:t>
            </a:r>
            <a:r>
              <a:rPr lang="en-US" sz="2000" b="1" dirty="0"/>
              <a:t>.  </a:t>
            </a:r>
            <a:endParaRPr lang="en-US" sz="2000" b="1" dirty="0" smtClean="0"/>
          </a:p>
          <a:p>
            <a:pPr lvl="0"/>
            <a:endParaRPr lang="en-US" sz="2000" dirty="0" smtClean="0"/>
          </a:p>
          <a:p>
            <a:pPr lvl="0"/>
            <a:r>
              <a:rPr lang="en-US" sz="2000" b="1" i="1" dirty="0" smtClean="0">
                <a:solidFill>
                  <a:srgbClr val="FF0000"/>
                </a:solidFill>
              </a:rPr>
              <a:t>CERN </a:t>
            </a:r>
            <a:r>
              <a:rPr lang="en-US" sz="2000" b="1" i="1" dirty="0">
                <a:solidFill>
                  <a:srgbClr val="FF0000"/>
                </a:solidFill>
              </a:rPr>
              <a:t>should be the framework within which to </a:t>
            </a:r>
            <a:r>
              <a:rPr lang="en-US" sz="2000" b="1" i="1" dirty="0" err="1">
                <a:solidFill>
                  <a:srgbClr val="FF0000"/>
                </a:solidFill>
              </a:rPr>
              <a:t>organise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 a </a:t>
            </a:r>
            <a:r>
              <a:rPr lang="en-US" sz="2000" b="1" i="1" dirty="0">
                <a:solidFill>
                  <a:srgbClr val="FF0000"/>
                </a:solidFill>
              </a:rPr>
              <a:t>global particle physics accelerator project in Europe, and should also be the </a:t>
            </a:r>
            <a:r>
              <a:rPr lang="en-US" sz="2000" b="1" i="1" u="sng" dirty="0">
                <a:solidFill>
                  <a:srgbClr val="FF0000"/>
                </a:solidFill>
              </a:rPr>
              <a:t>leading European partner in global  particle  physics  accelerator projects elsewhere</a:t>
            </a:r>
            <a:r>
              <a:rPr lang="en-US" sz="2000" b="1" i="1" dirty="0">
                <a:solidFill>
                  <a:srgbClr val="FF0000"/>
                </a:solidFill>
              </a:rPr>
              <a:t>. Possible additional contributions to such projects from CERN’s Member and Associate Member States in Europe should be coordinated with CERN</a:t>
            </a:r>
            <a:r>
              <a:rPr lang="en-US" sz="2000" b="1" i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4722295"/>
            <a:ext cx="7444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Strategy comprises </a:t>
            </a:r>
            <a:r>
              <a:rPr lang="en-GB" sz="2400" b="1" dirty="0">
                <a:solidFill>
                  <a:srgbClr val="FF0000"/>
                </a:solidFill>
              </a:rPr>
              <a:t>four high priority items </a:t>
            </a:r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400" dirty="0" smtClean="0"/>
              <a:t>for </a:t>
            </a:r>
            <a:r>
              <a:rPr lang="en-GB" sz="2400" dirty="0"/>
              <a:t>large-scale scientific </a:t>
            </a:r>
            <a:r>
              <a:rPr lang="en-GB" sz="2400" dirty="0" smtClean="0"/>
              <a:t>activities which could/should </a:t>
            </a:r>
          </a:p>
          <a:p>
            <a:r>
              <a:rPr lang="en-GB" sz="2400" dirty="0" smtClean="0"/>
              <a:t>be organised as international projects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89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20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 smtClean="0">
              <a:solidFill>
                <a:srgbClr val="0C377B"/>
              </a:solidFill>
            </a:endParaRPr>
          </a:p>
          <a:p>
            <a:pPr algn="ctr"/>
            <a:r>
              <a:rPr lang="en-GB" sz="2000" b="1" dirty="0" smtClean="0">
                <a:solidFill>
                  <a:srgbClr val="0C377B"/>
                </a:solidFill>
              </a:rPr>
              <a:t>European </a:t>
            </a:r>
            <a:r>
              <a:rPr lang="en-GB" sz="2000" b="1" dirty="0">
                <a:solidFill>
                  <a:srgbClr val="0C377B"/>
                </a:solidFill>
              </a:rPr>
              <a:t>Strategy for Particle Physics </a:t>
            </a:r>
          </a:p>
          <a:p>
            <a:endParaRPr lang="en-GB" sz="2000" b="1" dirty="0">
              <a:solidFill>
                <a:srgbClr val="0C377B"/>
              </a:solidFill>
            </a:endParaRPr>
          </a:p>
          <a:p>
            <a:r>
              <a:rPr lang="en-GB" sz="2000" b="1" dirty="0">
                <a:solidFill>
                  <a:srgbClr val="0C377B"/>
                </a:solidFill>
              </a:rPr>
              <a:t>High-priority large-scale scientific activities</a:t>
            </a:r>
          </a:p>
          <a:p>
            <a:endParaRPr lang="en-GB" sz="2000" dirty="0">
              <a:solidFill>
                <a:srgbClr val="0C377B"/>
              </a:solidFill>
            </a:endParaRPr>
          </a:p>
          <a:p>
            <a:r>
              <a:rPr lang="en-GB" sz="2000" dirty="0">
                <a:solidFill>
                  <a:srgbClr val="0C377B"/>
                </a:solidFill>
              </a:rPr>
              <a:t>After careful analysis of many possible large-scale scientific activities requiring significant resources, sizeable collaborations and sustained commitment, the following four activities have been identified as carrying the highest priority.</a:t>
            </a:r>
          </a:p>
          <a:p>
            <a:endParaRPr lang="en-GB" sz="2000" dirty="0">
              <a:solidFill>
                <a:srgbClr val="0C377B"/>
              </a:solidFill>
            </a:endParaRPr>
          </a:p>
          <a:p>
            <a:endParaRPr lang="en-GB" sz="2000" dirty="0">
              <a:solidFill>
                <a:srgbClr val="0C377B"/>
              </a:solidFill>
            </a:endParaRPr>
          </a:p>
          <a:p>
            <a:r>
              <a:rPr lang="en-GB" sz="2000" dirty="0">
                <a:solidFill>
                  <a:srgbClr val="0C377B"/>
                </a:solidFill>
              </a:rPr>
              <a:t>f) Rapid progress in neutrino oscillation physics, with significant </a:t>
            </a:r>
            <a:r>
              <a:rPr lang="en-GB" sz="2000" dirty="0" smtClean="0">
                <a:solidFill>
                  <a:srgbClr val="0C377B"/>
                </a:solidFill>
              </a:rPr>
              <a:t>European involvement</a:t>
            </a:r>
            <a:r>
              <a:rPr lang="en-GB" sz="2000" dirty="0">
                <a:solidFill>
                  <a:srgbClr val="0C377B"/>
                </a:solidFill>
              </a:rPr>
              <a:t>, has established a strong scientific case for a long-baseline </a:t>
            </a:r>
            <a:r>
              <a:rPr lang="en-GB" sz="2000" dirty="0" smtClean="0">
                <a:solidFill>
                  <a:srgbClr val="0C377B"/>
                </a:solidFill>
              </a:rPr>
              <a:t>neutrino programme </a:t>
            </a:r>
            <a:r>
              <a:rPr lang="en-GB" sz="2000" dirty="0">
                <a:solidFill>
                  <a:srgbClr val="0C377B"/>
                </a:solidFill>
              </a:rPr>
              <a:t>exploring CP violation and the mass hierarchy in the neutrino sector.</a:t>
            </a:r>
          </a:p>
          <a:p>
            <a:r>
              <a:rPr lang="en-GB" sz="2000" b="1" i="1" dirty="0">
                <a:solidFill>
                  <a:srgbClr val="C00000"/>
                </a:solidFill>
              </a:rPr>
              <a:t>CERN should develop a neutrino programme to pave the way for a </a:t>
            </a:r>
            <a:r>
              <a:rPr lang="en-GB" sz="2000" b="1" i="1" dirty="0" smtClean="0">
                <a:solidFill>
                  <a:srgbClr val="C00000"/>
                </a:solidFill>
              </a:rPr>
              <a:t>substantial European </a:t>
            </a:r>
            <a:r>
              <a:rPr lang="en-GB" sz="2000" b="1" i="1" dirty="0">
                <a:solidFill>
                  <a:srgbClr val="C00000"/>
                </a:solidFill>
              </a:rPr>
              <a:t>role in future long-baseline experiments. Europe should explore </a:t>
            </a:r>
            <a:r>
              <a:rPr lang="en-GB" sz="2000" b="1" i="1" dirty="0" smtClean="0">
                <a:solidFill>
                  <a:srgbClr val="C00000"/>
                </a:solidFill>
              </a:rPr>
              <a:t>the possibility </a:t>
            </a:r>
            <a:r>
              <a:rPr lang="en-GB" sz="2000" b="1" i="1" dirty="0">
                <a:solidFill>
                  <a:srgbClr val="C00000"/>
                </a:solidFill>
              </a:rPr>
              <a:t>of major participation in leading long-baseline neutrino projects in </a:t>
            </a:r>
            <a:r>
              <a:rPr lang="en-GB" sz="2000" b="1" i="1" dirty="0" smtClean="0">
                <a:solidFill>
                  <a:srgbClr val="C00000"/>
                </a:solidFill>
              </a:rPr>
              <a:t>the US </a:t>
            </a:r>
            <a:r>
              <a:rPr lang="en-GB" sz="2000" b="1" i="1" dirty="0">
                <a:solidFill>
                  <a:srgbClr val="C00000"/>
                </a:solidFill>
              </a:rPr>
              <a:t>and Japan</a:t>
            </a:r>
            <a:r>
              <a:rPr lang="en-GB" sz="2000" b="1" i="1" dirty="0">
                <a:solidFill>
                  <a:srgbClr val="0C37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1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434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CERN Neutrino “Platform”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C377B"/>
                </a:solidFill>
              </a:rPr>
              <a:t>- enable large scale detector development and tests for   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neutrino detectors: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WA104 refurbish ICARUS T600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             R&amp;D on new Large </a:t>
            </a:r>
            <a:r>
              <a:rPr lang="en-GB" sz="2400" dirty="0" err="1" smtClean="0">
                <a:solidFill>
                  <a:srgbClr val="0C377B"/>
                </a:solidFill>
              </a:rPr>
              <a:t>LAr</a:t>
            </a:r>
            <a:r>
              <a:rPr lang="en-GB" sz="2400" dirty="0" smtClean="0">
                <a:solidFill>
                  <a:srgbClr val="0C377B"/>
                </a:solidFill>
              </a:rPr>
              <a:t> detector (“ICARUS++”)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             R&amp;D for air core </a:t>
            </a:r>
            <a:r>
              <a:rPr lang="en-GB" sz="2400" dirty="0" err="1" smtClean="0">
                <a:solidFill>
                  <a:srgbClr val="0C377B"/>
                </a:solidFill>
              </a:rPr>
              <a:t>muon</a:t>
            </a:r>
            <a:r>
              <a:rPr lang="en-GB" sz="2400" dirty="0" smtClean="0">
                <a:solidFill>
                  <a:srgbClr val="0C377B"/>
                </a:solidFill>
              </a:rPr>
              <a:t> detector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WA105 R&amp;D on 2-phase </a:t>
            </a:r>
            <a:r>
              <a:rPr lang="en-GB" sz="2400" dirty="0" err="1" smtClean="0">
                <a:solidFill>
                  <a:srgbClr val="0C377B"/>
                </a:solidFill>
              </a:rPr>
              <a:t>LAr</a:t>
            </a:r>
            <a:r>
              <a:rPr lang="en-GB" sz="2400" dirty="0" smtClean="0">
                <a:solidFill>
                  <a:srgbClr val="0C377B"/>
                </a:solidFill>
              </a:rPr>
              <a:t> prototype</a:t>
            </a:r>
          </a:p>
          <a:p>
            <a:endParaRPr lang="en-GB" sz="2400" dirty="0" smtClean="0">
              <a:solidFill>
                <a:srgbClr val="0C377B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0C377B"/>
                </a:solidFill>
              </a:rPr>
              <a:t>study for a neutrino (test)beam in the North Area started</a:t>
            </a:r>
          </a:p>
          <a:p>
            <a:pPr marL="342900" indent="-342900">
              <a:buFontTx/>
              <a:buChar char="-"/>
            </a:pPr>
            <a:endParaRPr lang="en-GB" sz="2400" dirty="0" smtClean="0">
              <a:solidFill>
                <a:srgbClr val="0C377B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0C377B"/>
                </a:solidFill>
              </a:rPr>
              <a:t>Discussion with US (</a:t>
            </a:r>
            <a:r>
              <a:rPr lang="en-GB" sz="2400" dirty="0" err="1" smtClean="0">
                <a:solidFill>
                  <a:srgbClr val="0C377B"/>
                </a:solidFill>
              </a:rPr>
              <a:t>Fermilab</a:t>
            </a:r>
            <a:r>
              <a:rPr lang="en-GB" sz="2400" dirty="0" smtClean="0">
                <a:solidFill>
                  <a:srgbClr val="0C377B"/>
                </a:solidFill>
              </a:rPr>
              <a:t>) started concerning LBNE</a:t>
            </a:r>
          </a:p>
          <a:p>
            <a:r>
              <a:rPr lang="en-GB" sz="2400" dirty="0">
                <a:solidFill>
                  <a:srgbClr val="0C377B"/>
                </a:solidFill>
              </a:rPr>
              <a:t> </a:t>
            </a:r>
            <a:r>
              <a:rPr lang="en-GB" sz="2400" dirty="0" smtClean="0">
                <a:solidFill>
                  <a:srgbClr val="0C377B"/>
                </a:solidFill>
              </a:rPr>
              <a:t>   common efforts  on detector AND accelerator </a:t>
            </a:r>
            <a:r>
              <a:rPr lang="en-GB" sz="2400" dirty="0" smtClean="0">
                <a:solidFill>
                  <a:srgbClr val="0C377B"/>
                </a:solidFill>
              </a:rPr>
              <a:t>topics</a:t>
            </a:r>
            <a:endParaRPr lang="en-GB" sz="2400" dirty="0" smtClean="0">
              <a:solidFill>
                <a:srgbClr val="0C377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450384"/>
            <a:ext cx="66294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C377B"/>
                </a:solidFill>
              </a:rPr>
              <a:t>Needs global collaboration and                    long-term sustained efforts and support </a:t>
            </a:r>
          </a:p>
        </p:txBody>
      </p:sp>
    </p:spTree>
    <p:extLst>
      <p:ext uri="{BB962C8B-B14F-4D97-AF65-F5344CB8AC3E}">
        <p14:creationId xmlns:p14="http://schemas.microsoft.com/office/powerpoint/2010/main" val="31938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457200" y="314325"/>
            <a:ext cx="4876800" cy="44767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180000" tIns="0" rIns="180000" bIns="36000" numCol="1" anchor="t" anchorCtr="0" compatLnSpc="1">
            <a:prstTxWarp prst="textNoShape">
              <a:avLst/>
            </a:prstTxWarp>
            <a:noAutofit/>
          </a:bodyPr>
          <a:lstStyle/>
          <a:p>
            <a:pPr marL="357188" indent="-357188">
              <a:lnSpc>
                <a:spcPct val="85000"/>
              </a:lnSpc>
              <a:spcBef>
                <a:spcPct val="100000"/>
              </a:spcBef>
              <a:buClr>
                <a:srgbClr val="FFFFFF"/>
              </a:buClr>
              <a:buSzPct val="25000"/>
              <a:buFontTx/>
              <a:buChar char="•"/>
              <a:defRPr/>
            </a:pPr>
            <a:r>
              <a:rPr lang="fr-FR" sz="2000" b="1" i="1" kern="0" dirty="0" smtClean="0">
                <a:solidFill>
                  <a:srgbClr val="0066CC"/>
                </a:solidFill>
                <a:latin typeface="Arial Narrow"/>
              </a:rPr>
              <a:t> </a:t>
            </a:r>
            <a:r>
              <a:rPr lang="fr-FR" sz="3200" kern="0" dirty="0" smtClean="0">
                <a:solidFill>
                  <a:srgbClr val="FFFFFF"/>
                </a:solidFill>
                <a:latin typeface="Calibri" pitchFamily="34" charset="0"/>
              </a:rPr>
              <a:t>Global Collaboration</a:t>
            </a:r>
          </a:p>
          <a:p>
            <a:pPr marL="357188" indent="-357188">
              <a:lnSpc>
                <a:spcPct val="85000"/>
              </a:lnSpc>
              <a:spcBef>
                <a:spcPct val="100000"/>
              </a:spcBef>
              <a:buClr>
                <a:srgbClr val="FFFFFF"/>
              </a:buClr>
              <a:buSzPct val="25000"/>
              <a:buFontTx/>
              <a:buChar char="•"/>
              <a:defRPr/>
            </a:pPr>
            <a:r>
              <a:rPr lang="fr-FR" sz="2000" b="1" kern="0" dirty="0" smtClean="0">
                <a:solidFill>
                  <a:srgbClr val="FFFF00"/>
                </a:solidFill>
                <a:latin typeface="Calibri" pitchFamily="34" charset="0"/>
              </a:rPr>
              <a:t>                                          </a:t>
            </a:r>
          </a:p>
          <a:p>
            <a:pPr marL="357188" indent="-357188">
              <a:lnSpc>
                <a:spcPct val="85000"/>
              </a:lnSpc>
              <a:spcBef>
                <a:spcPct val="100000"/>
              </a:spcBef>
              <a:buClr>
                <a:srgbClr val="FFFFFF"/>
              </a:buClr>
              <a:buSzPct val="25000"/>
              <a:buFontTx/>
              <a:buChar char="•"/>
              <a:defRPr/>
            </a:pPr>
            <a:r>
              <a:rPr lang="fr-FR" sz="2000" b="1" i="1" kern="0" dirty="0" smtClean="0">
                <a:solidFill>
                  <a:srgbClr val="0066CC"/>
                </a:solidFill>
                <a:latin typeface="Calibri" pitchFamily="34" charset="0"/>
              </a:rPr>
              <a:t>	</a:t>
            </a:r>
          </a:p>
          <a:p>
            <a:pPr marL="357188" indent="-357188">
              <a:lnSpc>
                <a:spcPct val="85000"/>
              </a:lnSpc>
              <a:spcBef>
                <a:spcPct val="100000"/>
              </a:spcBef>
              <a:buClr>
                <a:srgbClr val="FFFFFF"/>
              </a:buClr>
              <a:buSzPct val="25000"/>
              <a:buFont typeface="Arial Narrow" pitchFamily="34" charset="0"/>
              <a:buChar char=" "/>
              <a:defRPr/>
            </a:pPr>
            <a:endParaRPr lang="fr-FR" b="1" i="1" kern="0" dirty="0" smtClean="0">
              <a:solidFill>
                <a:srgbClr val="1B1B51"/>
              </a:solidFill>
              <a:latin typeface="Calibri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200" y="1142998"/>
            <a:ext cx="899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 pitchFamily="34" charset="0"/>
              </a:rPr>
              <a:t>To realise our ambitious accelerator based large scale facilities and to fully exploit their excellent physics capabilities we need</a:t>
            </a:r>
            <a:endParaRPr lang="en-GB" sz="2400" dirty="0">
              <a:solidFill>
                <a:srgbClr val="FFFFFF"/>
              </a:solidFill>
              <a:latin typeface="Arial" pitchFamily="34" charset="0"/>
            </a:endParaRPr>
          </a:p>
          <a:p>
            <a:endParaRPr lang="en-GB" sz="2400" dirty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sz="24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DE" sz="2400" dirty="0" smtClean="0">
                <a:solidFill>
                  <a:srgbClr val="FFFF00"/>
                </a:solidFill>
                <a:latin typeface="Arial" pitchFamily="34" charset="0"/>
              </a:rPr>
              <a:t>coherent and strong efforts </a:t>
            </a:r>
            <a:r>
              <a:rPr lang="de-DE" sz="2400" dirty="0">
                <a:solidFill>
                  <a:srgbClr val="FFFF00"/>
                </a:solidFill>
                <a:latin typeface="Arial" pitchFamily="34" charset="0"/>
              </a:rPr>
              <a:t>in all </a:t>
            </a:r>
            <a:r>
              <a:rPr lang="de-DE" sz="2400" dirty="0" smtClean="0">
                <a:solidFill>
                  <a:srgbClr val="FFFF00"/>
                </a:solidFill>
                <a:latin typeface="Arial" pitchFamily="34" charset="0"/>
              </a:rPr>
              <a:t>regions;</a:t>
            </a:r>
            <a:endParaRPr lang="de-DE" sz="2400" dirty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de-DE" sz="2400" dirty="0">
                <a:solidFill>
                  <a:srgbClr val="FFFF00"/>
                </a:solidFill>
                <a:latin typeface="Arial" pitchFamily="34" charset="0"/>
              </a:rPr>
              <a:t>                 </a:t>
            </a:r>
            <a:endParaRPr lang="en-GB" sz="2400" dirty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en-GB" sz="24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</a:rPr>
              <a:t>long </a:t>
            </a:r>
            <a:r>
              <a:rPr lang="en-GB" sz="2400" dirty="0">
                <a:solidFill>
                  <a:srgbClr val="FFFF00"/>
                </a:solidFill>
                <a:latin typeface="Arial" pitchFamily="34" charset="0"/>
              </a:rPr>
              <a:t>term stability and support in </a:t>
            </a: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</a:rPr>
              <a:t>all regions;</a:t>
            </a:r>
            <a:endParaRPr lang="en-GB" sz="2400" dirty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de-DE" sz="2400" dirty="0">
                <a:solidFill>
                  <a:srgbClr val="FFFF00"/>
                </a:solidFill>
                <a:latin typeface="Arial" pitchFamily="34" charset="0"/>
              </a:rPr>
              <a:t>                  </a:t>
            </a:r>
            <a:endParaRPr lang="de-DE" sz="2400" dirty="0">
              <a:solidFill>
                <a:srgbClr val="FFFF00"/>
              </a:solidFill>
              <a:latin typeface="Arial" pitchFamily="34" charset="0"/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de-DE" sz="2400" dirty="0">
                <a:solidFill>
                  <a:srgbClr val="FFFF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de-DE" sz="2400" dirty="0" smtClean="0">
                <a:solidFill>
                  <a:srgbClr val="FFFF00"/>
                </a:solidFill>
                <a:latin typeface="Arial" pitchFamily="34" charset="0"/>
                <a:sym typeface="Wingdings" pitchFamily="2" charset="2"/>
              </a:rPr>
              <a:t>careful adjustment of schedules for these facilities</a:t>
            </a:r>
            <a:endParaRPr lang="en-GB" sz="1600" b="1" dirty="0">
              <a:solidFill>
                <a:srgbClr val="292929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633134">
            <a:off x="5122464" y="3998506"/>
            <a:ext cx="3366627" cy="224676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Global collaboration</a:t>
            </a:r>
          </a:p>
          <a:p>
            <a:pPr algn="ctr"/>
            <a:r>
              <a:rPr lang="en-GB" sz="2800" dirty="0" smtClean="0"/>
              <a:t>≡</a:t>
            </a:r>
          </a:p>
          <a:p>
            <a:pPr algn="ctr"/>
            <a:r>
              <a:rPr lang="en-GB" sz="2800" dirty="0" smtClean="0"/>
              <a:t>Global Partnership</a:t>
            </a:r>
          </a:p>
          <a:p>
            <a:pPr algn="ctr"/>
            <a:r>
              <a:rPr lang="en-GB" sz="2800" dirty="0" smtClean="0"/>
              <a:t>with</a:t>
            </a:r>
          </a:p>
          <a:p>
            <a:pPr algn="ctr"/>
            <a:r>
              <a:rPr lang="en-GB" sz="2800" dirty="0"/>
              <a:t>l</a:t>
            </a:r>
            <a:r>
              <a:rPr lang="en-GB" sz="2800" dirty="0" smtClean="0"/>
              <a:t>ong-term support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528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" y="228600"/>
            <a:ext cx="9044152" cy="610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European </a:t>
            </a:r>
            <a:r>
              <a:rPr lang="en-GB" sz="2000" b="1" dirty="0"/>
              <a:t>Strategy for Particle Physics </a:t>
            </a:r>
          </a:p>
          <a:p>
            <a:endParaRPr lang="en-GB" sz="2000" b="1" dirty="0"/>
          </a:p>
          <a:p>
            <a:r>
              <a:rPr lang="en-GB" sz="2000" b="1" dirty="0" smtClean="0"/>
              <a:t>High-priority </a:t>
            </a:r>
            <a:r>
              <a:rPr lang="en-GB" sz="2000" b="1" dirty="0"/>
              <a:t>large-scale scientific activities</a:t>
            </a:r>
          </a:p>
          <a:p>
            <a:endParaRPr lang="en-GB" sz="2000" dirty="0" smtClean="0"/>
          </a:p>
          <a:p>
            <a:r>
              <a:rPr lang="en-GB" sz="2000" dirty="0" smtClean="0"/>
              <a:t>After </a:t>
            </a:r>
            <a:r>
              <a:rPr lang="en-GB" sz="2000" dirty="0"/>
              <a:t>careful analysis of many possible large-scale scientific activities </a:t>
            </a:r>
            <a:r>
              <a:rPr lang="en-GB" sz="2000" dirty="0" smtClean="0"/>
              <a:t>requiring significant </a:t>
            </a:r>
            <a:r>
              <a:rPr lang="en-GB" sz="2000" dirty="0"/>
              <a:t>resources, sizeable collaborations and sustained commitment, </a:t>
            </a:r>
            <a:r>
              <a:rPr lang="en-GB" sz="2000" dirty="0" smtClean="0"/>
              <a:t>the following </a:t>
            </a:r>
            <a:r>
              <a:rPr lang="en-GB" sz="2000" dirty="0"/>
              <a:t>four activities have been identified as carrying the highest priority.</a:t>
            </a:r>
          </a:p>
          <a:p>
            <a:endParaRPr lang="en-GB" sz="2000" dirty="0" smtClean="0"/>
          </a:p>
          <a:p>
            <a:r>
              <a:rPr lang="en-GB" sz="2000" dirty="0" smtClean="0"/>
              <a:t>c</a:t>
            </a:r>
            <a:r>
              <a:rPr lang="en-GB" sz="2000" dirty="0"/>
              <a:t>) The discovery of the Higgs boson is the start of a major programme of work </a:t>
            </a:r>
            <a:r>
              <a:rPr lang="en-GB" sz="2000" dirty="0" smtClean="0"/>
              <a:t>to measure </a:t>
            </a:r>
            <a:r>
              <a:rPr lang="en-GB" sz="2000" dirty="0"/>
              <a:t>this particle’s properties with the highest possible precision for </a:t>
            </a:r>
            <a:r>
              <a:rPr lang="en-GB" sz="2000" dirty="0" smtClean="0"/>
              <a:t>testing the </a:t>
            </a:r>
            <a:r>
              <a:rPr lang="en-GB" sz="2000" dirty="0"/>
              <a:t>validity of the Standard Model and to search for further new physics at </a:t>
            </a:r>
            <a:r>
              <a:rPr lang="en-GB" sz="2000" dirty="0" smtClean="0"/>
              <a:t>the energy </a:t>
            </a:r>
            <a:r>
              <a:rPr lang="en-GB" sz="2000" dirty="0"/>
              <a:t>frontier. The LHC is in a unique position to pursue this programme.</a:t>
            </a:r>
          </a:p>
          <a:p>
            <a:r>
              <a:rPr lang="en-GB" sz="2000" b="1" i="1" u="sng" dirty="0">
                <a:solidFill>
                  <a:srgbClr val="FF0000"/>
                </a:solidFill>
              </a:rPr>
              <a:t>Europe’s top priority </a:t>
            </a:r>
            <a:r>
              <a:rPr lang="en-GB" sz="2000" b="1" i="1" dirty="0">
                <a:solidFill>
                  <a:srgbClr val="FF0000"/>
                </a:solidFill>
              </a:rPr>
              <a:t>should be the exploitation of the full potential of the LHC</a:t>
            </a:r>
            <a:r>
              <a:rPr lang="en-GB" sz="2000" b="1" i="1" dirty="0" smtClean="0">
                <a:solidFill>
                  <a:srgbClr val="FF0000"/>
                </a:solidFill>
              </a:rPr>
              <a:t>, including </a:t>
            </a:r>
            <a:r>
              <a:rPr lang="en-GB" sz="2000" b="1" i="1" dirty="0">
                <a:solidFill>
                  <a:srgbClr val="FF0000"/>
                </a:solidFill>
              </a:rPr>
              <a:t>the high-luminosity upgrade of the machine and detectors with a </a:t>
            </a:r>
            <a:r>
              <a:rPr lang="en-GB" sz="2000" b="1" i="1" dirty="0" smtClean="0">
                <a:solidFill>
                  <a:srgbClr val="FF0000"/>
                </a:solidFill>
              </a:rPr>
              <a:t>view to </a:t>
            </a:r>
            <a:r>
              <a:rPr lang="en-GB" sz="2000" b="1" i="1" dirty="0">
                <a:solidFill>
                  <a:srgbClr val="FF0000"/>
                </a:solidFill>
              </a:rPr>
              <a:t>collecting ten times more data than in the initial design, by around 2030. </a:t>
            </a:r>
            <a:r>
              <a:rPr lang="en-GB" sz="2000" b="1" i="1" dirty="0" smtClean="0">
                <a:solidFill>
                  <a:srgbClr val="FF0000"/>
                </a:solidFill>
              </a:rPr>
              <a:t>This upgrade </a:t>
            </a:r>
            <a:r>
              <a:rPr lang="en-GB" sz="2000" b="1" i="1" dirty="0">
                <a:solidFill>
                  <a:srgbClr val="FF0000"/>
                </a:solidFill>
              </a:rPr>
              <a:t>programme will also provide further exciting opportunities for the </a:t>
            </a:r>
            <a:r>
              <a:rPr lang="en-GB" sz="2000" b="1" i="1" dirty="0" smtClean="0">
                <a:solidFill>
                  <a:srgbClr val="FF0000"/>
                </a:solidFill>
              </a:rPr>
              <a:t>study of </a:t>
            </a:r>
            <a:r>
              <a:rPr lang="en-GB" sz="2000" b="1" i="1" dirty="0">
                <a:solidFill>
                  <a:srgbClr val="FF0000"/>
                </a:solidFill>
              </a:rPr>
              <a:t>flavour physics and the quark-gluon plasma.</a:t>
            </a:r>
          </a:p>
          <a:p>
            <a:endParaRPr lang="en-GB" sz="1050" dirty="0" smtClean="0"/>
          </a:p>
        </p:txBody>
      </p:sp>
    </p:spTree>
    <p:extLst>
      <p:ext uri="{BB962C8B-B14F-4D97-AF65-F5344CB8AC3E}">
        <p14:creationId xmlns:p14="http://schemas.microsoft.com/office/powerpoint/2010/main" val="34895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113" y="1052736"/>
            <a:ext cx="5512296" cy="51845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Good reasons to expect more </a:t>
            </a:r>
          </a:p>
          <a:p>
            <a:pPr lvl="1"/>
            <a:r>
              <a:rPr lang="en-US" dirty="0" smtClean="0"/>
              <a:t>We have really just begun the searches</a:t>
            </a:r>
          </a:p>
          <a:p>
            <a:pPr lvl="1"/>
            <a:r>
              <a:rPr lang="en-US" dirty="0" smtClean="0"/>
              <a:t>Much space has yet to be accessed</a:t>
            </a:r>
          </a:p>
          <a:p>
            <a:pPr lvl="1"/>
            <a:r>
              <a:rPr lang="en-US" dirty="0" smtClean="0"/>
              <a:t>And there are important new physics models yet-to-be invented</a:t>
            </a:r>
          </a:p>
          <a:p>
            <a:r>
              <a:rPr lang="en-US" dirty="0" smtClean="0"/>
              <a:t>Precision and rare physics </a:t>
            </a:r>
          </a:p>
          <a:p>
            <a:pPr lvl="1"/>
            <a:r>
              <a:rPr lang="en-US" dirty="0" smtClean="0"/>
              <a:t>Beyond our direct production </a:t>
            </a:r>
            <a:r>
              <a:rPr lang="en-US" dirty="0"/>
              <a:t>reach </a:t>
            </a:r>
            <a:endParaRPr lang="en-US" dirty="0" smtClean="0"/>
          </a:p>
          <a:p>
            <a:pPr lvl="3"/>
            <a:r>
              <a:rPr lang="en-US" dirty="0" smtClean="0"/>
              <a:t>LHC is a </a:t>
            </a:r>
            <a:r>
              <a:rPr lang="en-US" dirty="0"/>
              <a:t>superb intensity frontier </a:t>
            </a:r>
            <a:r>
              <a:rPr lang="en-US" dirty="0" smtClean="0"/>
              <a:t>machine</a:t>
            </a:r>
          </a:p>
          <a:p>
            <a:r>
              <a:rPr lang="en-US" dirty="0"/>
              <a:t>Investment is critical</a:t>
            </a:r>
          </a:p>
          <a:p>
            <a:pPr lvl="1"/>
            <a:r>
              <a:rPr lang="en-US" dirty="0"/>
              <a:t>Powerful detectors, triggers, computing </a:t>
            </a:r>
          </a:p>
          <a:p>
            <a:pPr lvl="2"/>
            <a:r>
              <a:rPr lang="en-US" dirty="0"/>
              <a:t>A sustained period of important results</a:t>
            </a:r>
          </a:p>
          <a:p>
            <a:pPr lvl="2"/>
            <a:r>
              <a:rPr lang="en-US" dirty="0"/>
              <a:t>And practical applications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post- H(126)-discovery </a:t>
            </a:r>
            <a:endParaRPr lang="en-US" dirty="0"/>
          </a:p>
        </p:txBody>
      </p:sp>
      <p:pic>
        <p:nvPicPr>
          <p:cNvPr id="32771" name="Content Placeholder 5" descr="cms_IMG_9799.jpg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8800" y="1219200"/>
            <a:ext cx="3373802" cy="492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982382"/>
            <a:ext cx="591573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813"/>
            <a:r>
              <a:rPr lang="en-US" sz="2400" dirty="0" smtClean="0">
                <a:solidFill>
                  <a:srgbClr val="000000"/>
                </a:solidFill>
              </a:rPr>
              <a:t>The LHC is the </a:t>
            </a:r>
            <a:r>
              <a:rPr lang="en-US" sz="2400" dirty="0">
                <a:solidFill>
                  <a:srgbClr val="000000"/>
                </a:solidFill>
              </a:rPr>
              <a:t>only Higgs, (top, Z, W…) factory on the planet for many years to come!</a:t>
            </a:r>
          </a:p>
        </p:txBody>
      </p:sp>
    </p:spTree>
    <p:extLst>
      <p:ext uri="{BB962C8B-B14F-4D97-AF65-F5344CB8AC3E}">
        <p14:creationId xmlns:p14="http://schemas.microsoft.com/office/powerpoint/2010/main" val="11656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03265"/>
            <a:ext cx="2880320" cy="198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HL-LHC 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5626968" cy="424847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cs typeface="Arial" panose="020B0604020202020204" pitchFamily="34" charset="0"/>
              </a:rPr>
              <a:t>The HL-LHC data sample of 3000 fb</a:t>
            </a:r>
            <a:r>
              <a:rPr lang="en-GB" baseline="30000" dirty="0" smtClean="0">
                <a:cs typeface="Arial" panose="020B0604020202020204" pitchFamily="34" charset="0"/>
              </a:rPr>
              <a:t>-1</a:t>
            </a:r>
            <a:r>
              <a:rPr lang="en-GB" dirty="0" smtClean="0">
                <a:cs typeface="Arial" panose="020B0604020202020204" pitchFamily="34" charset="0"/>
              </a:rPr>
              <a:t> at 14 </a:t>
            </a:r>
            <a:r>
              <a:rPr lang="en-GB" dirty="0" err="1" smtClean="0">
                <a:cs typeface="Arial" panose="020B0604020202020204" pitchFamily="34" charset="0"/>
              </a:rPr>
              <a:t>TeV</a:t>
            </a:r>
            <a:r>
              <a:rPr lang="en-GB" dirty="0" smtClean="0">
                <a:cs typeface="Arial" panose="020B0604020202020204" pitchFamily="34" charset="0"/>
              </a:rPr>
              <a:t> centre-of-mass energy will provide unprecedented and unparalleled physics opportunities at the energy frontier: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measure the H(125) in many production and decay modes, and to measure HH production in order to probe the HHH coupling</a:t>
            </a:r>
          </a:p>
          <a:p>
            <a:pPr lvl="1"/>
            <a:r>
              <a:rPr lang="en-GB" dirty="0">
                <a:cs typeface="Arial" panose="020B0604020202020204" pitchFamily="34" charset="0"/>
              </a:rPr>
              <a:t>t</a:t>
            </a:r>
            <a:r>
              <a:rPr lang="en-GB" dirty="0" smtClean="0">
                <a:cs typeface="Arial" panose="020B0604020202020204" pitchFamily="34" charset="0"/>
              </a:rPr>
              <a:t>o extend the mass reach for new particle searches by ~1 </a:t>
            </a:r>
            <a:r>
              <a:rPr lang="en-GB" dirty="0" err="1" smtClean="0">
                <a:cs typeface="Arial" panose="020B0604020202020204" pitchFamily="34" charset="0"/>
              </a:rPr>
              <a:t>TeV</a:t>
            </a:r>
            <a:endParaRPr lang="en-GB" dirty="0" smtClean="0">
              <a:cs typeface="Arial" panose="020B0604020202020204" pitchFamily="34" charset="0"/>
            </a:endParaRP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probe for new physics in longitudinal vector-boson scattering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to study in depth further new physics which may be discovered at the LHC in the next decade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80" y="894999"/>
            <a:ext cx="2295978" cy="372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04" y="4992003"/>
            <a:ext cx="2625130" cy="18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1512" y="4293096"/>
            <a:ext cx="2067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Higgs coupling precisions for 300 and 3000 fb</a:t>
            </a:r>
            <a:r>
              <a:rPr lang="en-GB" sz="1000" baseline="30000" dirty="0" smtClean="0">
                <a:solidFill>
                  <a:prstClr val="black"/>
                </a:solidFill>
                <a:latin typeface="Calibri"/>
              </a:rPr>
              <a:t>-1</a:t>
            </a: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, with different systematic error assumptions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ATLAS-PHYS-PUB-2013-014</a:t>
            </a:r>
            <a:endParaRPr lang="en-GB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4440" y="5380552"/>
            <a:ext cx="1178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Example search sensitivity (95%CL ) for sample SUSY model with EW-</a:t>
            </a:r>
            <a:r>
              <a:rPr lang="en-GB" sz="1000" dirty="0" err="1" smtClean="0">
                <a:solidFill>
                  <a:prstClr val="black"/>
                </a:solidFill>
                <a:latin typeface="Calibri"/>
              </a:rPr>
              <a:t>ino</a:t>
            </a: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 production and decays including 3 prompt leptons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ATLAS-PHYS-PUB-2013-011</a:t>
            </a:r>
            <a:endParaRPr lang="en-GB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956376" y="5877272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2685" y="5272750"/>
            <a:ext cx="1178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Invariant mass distribution for vector-boson scattering , in SM and with anomalous coupling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Calibri"/>
              </a:rPr>
              <a:t>ATLAS-PHYS-PUB-2013-007</a:t>
            </a:r>
            <a:endParaRPr lang="en-GB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5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5"/>
            <a:ext cx="859155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Impact" pitchFamily="34" charset="0"/>
              </a:rPr>
              <a:t>Key message </a:t>
            </a:r>
            <a:endParaRPr lang="en-US" b="1" smtClean="0">
              <a:solidFill>
                <a:schemeClr val="tx1"/>
              </a:solidFill>
            </a:endParaRPr>
          </a:p>
        </p:txBody>
      </p:sp>
      <p:sp>
        <p:nvSpPr>
          <p:cNvPr id="354308" name="Rectangle 5"/>
          <p:cNvSpPr>
            <a:spLocks noChangeArrowheads="1"/>
          </p:cNvSpPr>
          <p:nvPr/>
        </p:nvSpPr>
        <p:spPr bwMode="auto">
          <a:xfrm>
            <a:off x="250917" y="260355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9" tIns="45492" rIns="90979" bIns="45492"/>
          <a:lstStyle/>
          <a:p>
            <a:pPr marL="605370" indent="-605370">
              <a:lnSpc>
                <a:spcPct val="12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LHC</a:t>
            </a:r>
            <a:endParaRPr 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4309" name="TextBox 5"/>
          <p:cNvSpPr txBox="1">
            <a:spLocks noChangeArrowheads="1"/>
          </p:cNvSpPr>
          <p:nvPr/>
        </p:nvSpPr>
        <p:spPr bwMode="auto">
          <a:xfrm>
            <a:off x="1835242" y="3428999"/>
            <a:ext cx="6913563" cy="309312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027" tIns="45516" rIns="91027" bIns="45516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There is a program at the energy frontier with the LHC </a:t>
            </a:r>
            <a:r>
              <a:rPr lang="en-GB" sz="32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beyond 2030:</a:t>
            </a:r>
            <a:endParaRPr lang="en-GB" sz="3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  <a:p>
            <a:endParaRPr lang="en-GB" sz="3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  <a:p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7 and 8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TeV</a:t>
            </a:r>
            <a:endParaRPr lang="en-GB" sz="3200" dirty="0">
              <a:solidFill>
                <a:srgbClr val="0070C0"/>
              </a:solidFill>
              <a:latin typeface="Calibri" pitchFamily="34" charset="0"/>
              <a:ea typeface="ＭＳ Ｐゴシック" pitchFamily="34" charset="-128"/>
            </a:endParaRPr>
          </a:p>
          <a:p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14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TeV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 design luminosity</a:t>
            </a:r>
          </a:p>
          <a:p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14 </a:t>
            </a:r>
            <a:r>
              <a:rPr lang="en-GB" sz="3200" dirty="0" err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TeV</a:t>
            </a:r>
            <a:r>
              <a:rPr lang="en-GB" sz="3200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 high luminosity (HL-LHC)</a:t>
            </a:r>
          </a:p>
        </p:txBody>
      </p:sp>
      <p:sp>
        <p:nvSpPr>
          <p:cNvPr id="2" name="TextBox 1"/>
          <p:cNvSpPr txBox="1"/>
          <p:nvPr/>
        </p:nvSpPr>
        <p:spPr>
          <a:xfrm rot="20563992">
            <a:off x="625975" y="3348336"/>
            <a:ext cx="8395247" cy="138499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Upgrades to accelerator complex,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d</a:t>
            </a:r>
            <a:r>
              <a:rPr lang="en-GB" sz="2800" b="1" dirty="0" smtClean="0">
                <a:solidFill>
                  <a:srgbClr val="C00000"/>
                </a:solidFill>
              </a:rPr>
              <a:t>etectors, and computing Grid are</a:t>
            </a:r>
          </a:p>
          <a:p>
            <a:r>
              <a:rPr lang="en-GB" sz="2800" b="1" dirty="0" smtClean="0">
                <a:solidFill>
                  <a:srgbClr val="C00000"/>
                </a:solidFill>
              </a:rPr>
              <a:t>vital to fully exploit the physics potential of LHC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8048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15" y="751243"/>
            <a:ext cx="8352928" cy="367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324659"/>
            <a:ext cx="7901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Total </a:t>
            </a: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integrated luminosity of 3000 fb</a:t>
            </a:r>
            <a:r>
              <a:rPr lang="en-GB" sz="2000" b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for p-p by 2035, with LSs taken into account and 1 month for ion physics per year.</a:t>
            </a:r>
            <a:endParaRPr lang="en-GB" sz="20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31640" y="155885"/>
            <a:ext cx="6120680" cy="536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800" dirty="0" smtClean="0">
                <a:solidFill>
                  <a:srgbClr val="FFFFFF"/>
                </a:solidFill>
              </a:rPr>
              <a:t>Possible plan </a:t>
            </a:r>
            <a:r>
              <a:rPr lang="en-GB" sz="2800" dirty="0">
                <a:solidFill>
                  <a:srgbClr val="FFFFFF"/>
                </a:solidFill>
              </a:rPr>
              <a:t>of HL-LHC (baseline)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060" y="4245111"/>
            <a:ext cx="841541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C377B"/>
                </a:solidFill>
                <a:latin typeface="Arial"/>
              </a:rPr>
              <a:t>Levelling at </a:t>
            </a:r>
            <a:r>
              <a:rPr lang="en-GB" sz="2000" b="1" dirty="0">
                <a:solidFill>
                  <a:srgbClr val="FF0000"/>
                </a:solidFill>
                <a:latin typeface="Arial"/>
              </a:rPr>
              <a:t>5 10</a:t>
            </a:r>
            <a:r>
              <a:rPr lang="en-GB" sz="2000" b="1" baseline="30000" dirty="0">
                <a:solidFill>
                  <a:srgbClr val="FF0000"/>
                </a:solidFill>
                <a:latin typeface="Arial"/>
              </a:rPr>
              <a:t>34</a:t>
            </a:r>
            <a:r>
              <a:rPr lang="en-GB" sz="2000" b="1" dirty="0">
                <a:solidFill>
                  <a:srgbClr val="FF0000"/>
                </a:solidFill>
                <a:latin typeface="Arial"/>
              </a:rPr>
              <a:t> cm</a:t>
            </a:r>
            <a:r>
              <a:rPr lang="en-GB" sz="2000" b="1" baseline="30000" dirty="0">
                <a:solidFill>
                  <a:srgbClr val="FF0000"/>
                </a:solidFill>
                <a:latin typeface="Arial"/>
              </a:rPr>
              <a:t>-2</a:t>
            </a:r>
            <a:r>
              <a:rPr lang="en-GB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s</a:t>
            </a:r>
            <a:r>
              <a:rPr lang="en-GB" sz="2000" b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: 140 events/crossing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in average, at 25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ns; several scenarios under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study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to limit to 1.0 →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1.3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event/mm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3124200"/>
            <a:ext cx="498591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Very preliminary and very likely to change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8260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277" y="1480333"/>
            <a:ext cx="8718550" cy="24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972173" y="1910482"/>
            <a:ext cx="0" cy="244827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4405814" y="22858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Arial"/>
              </a:rPr>
              <a:t>today</a:t>
            </a:r>
            <a:endParaRPr lang="en-GB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747" y="116632"/>
            <a:ext cx="8701528" cy="120032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i="1" dirty="0">
                <a:solidFill>
                  <a:srgbClr val="FFFFFF"/>
                </a:solidFill>
                <a:latin typeface="Times-Italic"/>
              </a:rPr>
              <a:t>“…exploitation of the full potential of the LHC, including the high-luminosity upgrade of the machine and </a:t>
            </a:r>
            <a:r>
              <a:rPr lang="en-GB" sz="2400" i="1" dirty="0" smtClean="0">
                <a:solidFill>
                  <a:srgbClr val="FFFFFF"/>
                </a:solidFill>
                <a:latin typeface="Times-Italic"/>
              </a:rPr>
              <a:t>detectors…”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i="1" dirty="0" smtClean="0">
                <a:solidFill>
                  <a:srgbClr val="FFFFFF"/>
                </a:solidFill>
                <a:latin typeface="Times-Italic"/>
              </a:rPr>
              <a:t>=&gt; High Luminosity LHC project</a:t>
            </a:r>
            <a:endParaRPr lang="en-GB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2703" y="3394071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Project</a:t>
            </a:r>
            <a:endParaRPr lang="en-GB" sz="28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66" y="3958103"/>
            <a:ext cx="3406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7907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C377B"/>
                </a:solidFill>
                <a:latin typeface="Arial"/>
              </a:rPr>
              <a:t>Kick-off meeting: 11</a:t>
            </a:r>
            <a:r>
              <a:rPr lang="en-GB" baseline="30000" dirty="0" smtClean="0">
                <a:solidFill>
                  <a:srgbClr val="0C377B"/>
                </a:solidFill>
                <a:latin typeface="Arial"/>
              </a:rPr>
              <a:t>th</a:t>
            </a:r>
            <a:r>
              <a:rPr lang="en-GB" dirty="0" smtClean="0">
                <a:solidFill>
                  <a:srgbClr val="0C377B"/>
                </a:solidFill>
                <a:latin typeface="Arial"/>
              </a:rPr>
              <a:t> Nov. 2013 (</a:t>
            </a:r>
            <a:r>
              <a:rPr lang="en-GB" dirty="0" err="1" smtClean="0">
                <a:solidFill>
                  <a:srgbClr val="0C377B"/>
                </a:solidFill>
                <a:latin typeface="Arial"/>
              </a:rPr>
              <a:t>Daresbury</a:t>
            </a:r>
            <a:r>
              <a:rPr lang="en-GB" dirty="0" smtClean="0">
                <a:solidFill>
                  <a:srgbClr val="0C377B"/>
                </a:solidFill>
                <a:latin typeface="Arial"/>
              </a:rPr>
              <a:t>)</a:t>
            </a:r>
            <a:endParaRPr lang="en-GB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1960" y="-15307"/>
            <a:ext cx="4948808" cy="686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2539" y="573325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  <a:hlinkClick r:id="rId4"/>
              </a:rPr>
              <a:t>http://cern.ch/hilumilhc</a:t>
            </a:r>
            <a:r>
              <a:rPr lang="fr-FR" dirty="0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           </a:t>
            </a:r>
            <a:endParaRPr lang="fr-FR" dirty="0">
              <a:solidFill>
                <a:srgbClr val="0C377B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hèmeCERN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ThèmeCERN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lIns="0" tIns="0" rIns="0" bIns="0" rtlCol="0" anchor="ctr"/>
      <a:lstStyle>
        <a:defPPr marL="179388" indent="-179388" algn="ctr">
          <a:buFont typeface="Arial"/>
          <a:buChar char="•"/>
          <a:defRPr sz="1600" dirty="0" smtClean="0">
            <a:latin typeface="Arial"/>
            <a:cs typeface="Arial"/>
          </a:defRPr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4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3.xml><?xml version="1.0" encoding="utf-8"?>
<a:theme xmlns:a="http://schemas.openxmlformats.org/drawingml/2006/main" name="CERNCobranding(4-3)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3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4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B96"/>
        </a:solidFill>
        <a:ln w="9525" cap="flat" cmpd="sng" algn="ctr">
          <a:solidFill>
            <a:srgbClr val="800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80004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B96"/>
        </a:solidFill>
        <a:ln w="9525" cap="flat" cmpd="sng" algn="ctr">
          <a:solidFill>
            <a:srgbClr val="800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80004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B96"/>
        </a:solidFill>
        <a:ln w="9525" cap="flat" cmpd="sng" algn="ctr">
          <a:solidFill>
            <a:srgbClr val="800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80004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B96"/>
        </a:solidFill>
        <a:ln w="9525" cap="flat" cmpd="sng" algn="ctr">
          <a:solidFill>
            <a:srgbClr val="800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80004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TemplatePresCERN</Template>
  <TotalTime>4996</TotalTime>
  <Words>2674</Words>
  <Application>Microsoft Office PowerPoint</Application>
  <PresentationFormat>On-screen Show (4:3)</PresentationFormat>
  <Paragraphs>342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32</vt:i4>
      </vt:variant>
      <vt:variant>
        <vt:lpstr>Slide Titles</vt:lpstr>
      </vt:variant>
      <vt:variant>
        <vt:i4>32</vt:i4>
      </vt:variant>
    </vt:vector>
  </HeadingPairs>
  <TitlesOfParts>
    <vt:vector size="64" baseType="lpstr">
      <vt:lpstr>1_Default Design</vt:lpstr>
      <vt:lpstr>2_Default Design</vt:lpstr>
      <vt:lpstr>15_Default Design</vt:lpstr>
      <vt:lpstr>4_Default Design</vt:lpstr>
      <vt:lpstr>3_EGEE_template</vt:lpstr>
      <vt:lpstr>9_Default Design</vt:lpstr>
      <vt:lpstr>20_Default Design</vt:lpstr>
      <vt:lpstr>12_Default Design</vt:lpstr>
      <vt:lpstr>3_DESY_Vortrag_3-1</vt:lpstr>
      <vt:lpstr>2_DESY_Vortrag_3-1</vt:lpstr>
      <vt:lpstr>5_Bold Stripes</vt:lpstr>
      <vt:lpstr>ThèmeCERN</vt:lpstr>
      <vt:lpstr>8_Default Design</vt:lpstr>
      <vt:lpstr>16_Default Design</vt:lpstr>
      <vt:lpstr>Bold Stripes</vt:lpstr>
      <vt:lpstr>2_ThèmeCERN</vt:lpstr>
      <vt:lpstr>1_Office Theme</vt:lpstr>
      <vt:lpstr>Office Theme</vt:lpstr>
      <vt:lpstr>3_IntroducingPowerPoint2007</vt:lpstr>
      <vt:lpstr>3_Office Theme</vt:lpstr>
      <vt:lpstr>5_Office Theme</vt:lpstr>
      <vt:lpstr>4_IntroducingPowerPoint2007</vt:lpstr>
      <vt:lpstr>CERNCobranding(4-3)</vt:lpstr>
      <vt:lpstr>FC5643-CERN3027 - Scale of contributions</vt:lpstr>
      <vt:lpstr>1_FC5643-CERN3027 - Scale of contributions</vt:lpstr>
      <vt:lpstr>6_Office Theme</vt:lpstr>
      <vt:lpstr>2_FC5643-CERN3027 - Scale of contributions</vt:lpstr>
      <vt:lpstr>3_FC5643-CERN3027 - Scale of contributions</vt:lpstr>
      <vt:lpstr>4_FC5643-CERN3027 - Scale of contributions</vt:lpstr>
      <vt:lpstr>6_FC5643-CERN3027 - Scale of contributions</vt:lpstr>
      <vt:lpstr>3_Default Design</vt:lpstr>
      <vt:lpstr>2_Office Theme</vt:lpstr>
      <vt:lpstr>PowerPoint Presentation</vt:lpstr>
      <vt:lpstr>European Strategy for Particle Physics approved May 2013 by CERN Council</vt:lpstr>
      <vt:lpstr>PowerPoint Presentation</vt:lpstr>
      <vt:lpstr>PowerPoint Presentation</vt:lpstr>
      <vt:lpstr>post- H(126)-discovery </vt:lpstr>
      <vt:lpstr>HL-LHC Physics</vt:lpstr>
      <vt:lpstr>Key message </vt:lpstr>
      <vt:lpstr>PowerPoint Presentation</vt:lpstr>
      <vt:lpstr>PowerPoint Presentation</vt:lpstr>
      <vt:lpstr>The HL-LHC Project</vt:lpstr>
      <vt:lpstr>PowerPoint Presentation</vt:lpstr>
      <vt:lpstr>US leads high field magnet development thanks to Basic Programs and LARP</vt:lpstr>
      <vt:lpstr>PowerPoint Presentation</vt:lpstr>
      <vt:lpstr>Experiments from LHC to HL-LHC</vt:lpstr>
      <vt:lpstr>PowerPoint Presentation</vt:lpstr>
      <vt:lpstr>A general overlook (ATLAS)</vt:lpstr>
      <vt:lpstr>ATLAS Phase-2 Upgrades</vt:lpstr>
      <vt:lpstr>CMS Upgrade program</vt:lpstr>
      <vt:lpstr>PowerPoint Presentation</vt:lpstr>
      <vt:lpstr>PowerPoint Presentation</vt:lpstr>
      <vt:lpstr>Roadmap of the LHCb upgrade</vt:lpstr>
      <vt:lpstr>Computing Model update</vt:lpstr>
      <vt:lpstr>Software</vt:lpstr>
      <vt:lpstr>Key message </vt:lpstr>
      <vt:lpstr>PowerPoint Presentation</vt:lpstr>
      <vt:lpstr>PowerPoint Presentation</vt:lpstr>
      <vt:lpstr>PowerPoint Presentation</vt:lpstr>
      <vt:lpstr>CLIC near CERN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Infrastructure Services</dc:title>
  <dc:creator>duke</dc:creator>
  <cp:lastModifiedBy>Rolf Heuer</cp:lastModifiedBy>
  <cp:revision>365</cp:revision>
  <dcterms:created xsi:type="dcterms:W3CDTF">2008-11-20T16:07:12Z</dcterms:created>
  <dcterms:modified xsi:type="dcterms:W3CDTF">2013-11-02T18:42:07Z</dcterms:modified>
</cp:coreProperties>
</file>