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6858000" type="screen4x3"/>
  <p:notesSz cx="6781800" cy="9067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9427" autoAdjust="0"/>
  </p:normalViewPr>
  <p:slideViewPr>
    <p:cSldViewPr snapToGrid="0" snapToObjects="1">
      <p:cViewPr>
        <p:scale>
          <a:sx n="92" d="100"/>
          <a:sy n="92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C70E08C5-A32F-3C41-BAA0-EEB218506FD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837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0" y="8612837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8949E0D8-5555-DE4B-9648-682075868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76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49259F0F-6C05-0040-8204-889F74859342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679450"/>
            <a:ext cx="4533900" cy="3400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2" tIns="45281" rIns="90562" bIns="452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307206"/>
            <a:ext cx="5425440" cy="4080510"/>
          </a:xfrm>
          <a:prstGeom prst="rect">
            <a:avLst/>
          </a:prstGeom>
        </p:spPr>
        <p:txBody>
          <a:bodyPr vert="horz" lIns="90562" tIns="45281" rIns="90562" bIns="452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2837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0" y="8612837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6F8120CD-7DB0-D545-BD09-FE8BD4915A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8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572112157"/>
              </p:ext>
            </p:extLst>
          </p:nvPr>
        </p:nvGraphicFramePr>
        <p:xfrm>
          <a:off x="0" y="978599"/>
          <a:ext cx="9144000" cy="57917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064307">
                <a:tc rowSpan="2"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Milestone Status (Progress)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Resource Conflicts, Plan Changes</a:t>
                      </a:r>
                      <a:r>
                        <a:rPr lang="en-US" sz="1400" b="1" u="sng" baseline="0" dirty="0" smtClean="0"/>
                        <a:t> and Issues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="0" u="none" dirty="0" smtClean="0"/>
                        <a:t> </a:t>
                      </a:r>
                      <a:endParaRPr lang="en-US" sz="1200" b="0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62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baseline="0" dirty="0" smtClean="0"/>
                        <a:t>Late Items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593">
                <a:tc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Summary of Previous Month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u="sng" baseline="0" smtClean="0"/>
                        <a:t>Quarterly </a:t>
                      </a:r>
                      <a:r>
                        <a:rPr lang="en-US" sz="1400" b="1" u="sng" baseline="0" dirty="0" smtClean="0"/>
                        <a:t>Plans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593">
                <a:tc>
                  <a:txBody>
                    <a:bodyPr/>
                    <a:lstStyle/>
                    <a:p>
                      <a:r>
                        <a:rPr lang="en-US" sz="1400" b="1" u="sng" baseline="0" dirty="0" smtClean="0"/>
                        <a:t>Upcoming Work (Next Month)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u="none" dirty="0" smtClean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="0" u="none" dirty="0" smtClean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0" y="82818"/>
            <a:ext cx="8310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3588" algn="l"/>
              </a:tabLst>
            </a:pPr>
            <a:r>
              <a:rPr lang="en-US" sz="2800" dirty="0" smtClean="0">
                <a:solidFill>
                  <a:srgbClr val="000090"/>
                </a:solidFill>
              </a:rPr>
              <a:t>Monthly L2 Status Report - </a:t>
            </a:r>
            <a:br>
              <a:rPr lang="en-US" sz="2800" dirty="0" smtClean="0">
                <a:solidFill>
                  <a:srgbClr val="000090"/>
                </a:solidFill>
              </a:rPr>
            </a:br>
            <a:r>
              <a:rPr lang="en-US" sz="2000" dirty="0" smtClean="0">
                <a:solidFill>
                  <a:srgbClr val="000090"/>
                </a:solidFill>
              </a:rPr>
              <a:t>WBS:  	Presenter:  </a:t>
            </a:r>
            <a:endParaRPr lang="en-US" sz="24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0" y="1223903"/>
            <a:ext cx="4555320" cy="1776041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0" y="3253570"/>
            <a:ext cx="4555320" cy="1605236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0" y="5146692"/>
            <a:ext cx="4555320" cy="1605236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4588680" y="3271973"/>
            <a:ext cx="4555320" cy="3505345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4588680" y="2272963"/>
            <a:ext cx="4555320" cy="726981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4588680" y="1223904"/>
            <a:ext cx="4555320" cy="809800"/>
          </a:xfrm>
        </p:spPr>
        <p:txBody>
          <a:bodyPr>
            <a:noAutofit/>
          </a:bodyPr>
          <a:lstStyle>
            <a:lvl1pPr marL="111125" indent="-111125">
              <a:defRPr sz="1200"/>
            </a:lvl1pPr>
            <a:lvl2pPr marL="230188" indent="-119063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4684803" y="119626"/>
            <a:ext cx="3625206" cy="441717"/>
          </a:xfrm>
        </p:spPr>
        <p:txBody>
          <a:bodyPr anchor="ctr">
            <a:noAutofit/>
          </a:bodyPr>
          <a:lstStyle>
            <a:lvl1pPr marL="0" indent="0">
              <a:buNone/>
              <a:defRPr sz="28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smtClean="0"/>
              <a:t>1 September 2012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7" hasCustomPrompt="1"/>
          </p:nvPr>
        </p:nvSpPr>
        <p:spPr>
          <a:xfrm>
            <a:off x="723620" y="579747"/>
            <a:ext cx="3831700" cy="239259"/>
          </a:xfrm>
        </p:spPr>
        <p:txBody>
          <a:bodyPr anchor="ctr">
            <a:noAutofit/>
          </a:bodyPr>
          <a:lstStyle>
            <a:lvl1pPr marL="0" indent="0">
              <a:buNone/>
              <a:defRPr sz="20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err="1" smtClean="0"/>
              <a:t>x.y</a:t>
            </a:r>
            <a:r>
              <a:rPr lang="en-US" dirty="0" smtClean="0"/>
              <a:t> - Title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817853" y="561343"/>
            <a:ext cx="2492156" cy="283505"/>
          </a:xfrm>
        </p:spPr>
        <p:txBody>
          <a:bodyPr anchor="ctr">
            <a:noAutofit/>
          </a:bodyPr>
          <a:lstStyle>
            <a:lvl1pPr marL="0" indent="0">
              <a:buNone/>
              <a:defRPr sz="2000" baseline="0">
                <a:solidFill>
                  <a:srgbClr val="000090"/>
                </a:solidFill>
              </a:defRPr>
            </a:lvl1pPr>
          </a:lstStyle>
          <a:p>
            <a:pPr lvl="0"/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9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CE61-5EEF-054B-8CE6-1FACAEA84158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7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ECA3-1A4A-9349-913F-46D59F6C7FE8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831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76DA-49D0-5448-8589-B7EEB1133536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96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77920-CAB2-C64D-8B79-D3BB49394B68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3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C1FE-F7FB-2A48-85D7-CDDAA29E36CE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37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49CE-5E6A-8042-8721-5F3998D61E7B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23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8F1D6-957B-2949-94AF-786CD7ED917D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A61D-DAD9-AD46-B8C3-AFD71D34C3E8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E42A-818B-684C-B6EB-4CD61C9C314E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C960-C0E3-D04D-AFEA-6E1579116133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Bi-Weekly Planning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3C95-1EE9-DC48-A086-9FAA3E32F6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4380"/>
            <a:ext cx="9151934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02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8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4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90"/>
                </a:solidFill>
              </a:defRPr>
            </a:lvl1pPr>
          </a:lstStyle>
          <a:p>
            <a:fld id="{E877982C-E10B-0645-AD5D-B45CF301C158}" type="datetime1">
              <a:rPr lang="en-US" smtClean="0"/>
              <a:pPr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4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90"/>
                </a:solidFill>
              </a:defRPr>
            </a:lvl1pPr>
          </a:lstStyle>
          <a:p>
            <a:r>
              <a:rPr lang="en-US" dirty="0" smtClean="0"/>
              <a:t>MAP Bi-Weekly Planning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4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90"/>
                </a:solidFill>
              </a:defRPr>
            </a:lvl1pPr>
          </a:lstStyle>
          <a:p>
            <a:fld id="{95AF3C95-1EE9-DC48-A086-9FAA3E32F6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32397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views/streetview/cern?gl=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24810"/>
            <a:ext cx="4555320" cy="954152"/>
          </a:xfrm>
        </p:spPr>
        <p:txBody>
          <a:bodyPr/>
          <a:lstStyle/>
          <a:p>
            <a:pPr marL="0" indent="0">
              <a:spcBef>
                <a:spcPts val="150"/>
              </a:spcBef>
              <a:buNone/>
            </a:pPr>
            <a:endParaRPr lang="en-US" sz="85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676400"/>
            <a:ext cx="4555320" cy="2708564"/>
          </a:xfr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/>
          <a:lstStyle/>
          <a:p>
            <a:pPr marL="0" indent="0">
              <a:lnSpc>
                <a:spcPts val="1020"/>
              </a:lnSpc>
              <a:spcBef>
                <a:spcPts val="150"/>
              </a:spcBef>
              <a:buNone/>
            </a:pPr>
            <a:r>
              <a:rPr lang="en-US" sz="1400" b="1" u="sng" dirty="0" smtClean="0"/>
              <a:t>Summary of Previous Month</a:t>
            </a:r>
          </a:p>
          <a:p>
            <a:pPr lvl="0"/>
            <a:r>
              <a:rPr lang="en-US" sz="800" b="1" u="sng" dirty="0" smtClean="0">
                <a:solidFill>
                  <a:srgbClr val="002060"/>
                </a:solidFill>
              </a:rPr>
              <a:t>HTS (2212) Program</a:t>
            </a:r>
            <a:r>
              <a:rPr lang="en-US" sz="800" b="1" dirty="0" smtClean="0">
                <a:solidFill>
                  <a:srgbClr val="002060"/>
                </a:solidFill>
              </a:rPr>
              <a:t> </a:t>
            </a:r>
            <a:r>
              <a:rPr lang="en-US" sz="800" b="1" dirty="0" smtClean="0"/>
              <a:t>– </a:t>
            </a:r>
            <a:r>
              <a:rPr lang="en-US" sz="800" dirty="0"/>
              <a:t>The second coil was tested at 4.2 K, self field and 12 T.  The coil </a:t>
            </a:r>
            <a:r>
              <a:rPr lang="en-US" sz="800" dirty="0" smtClean="0"/>
              <a:t>reached </a:t>
            </a:r>
            <a:r>
              <a:rPr lang="en-US" sz="800" dirty="0"/>
              <a:t>416 A at 12 T, </a:t>
            </a:r>
            <a:r>
              <a:rPr lang="en-US" sz="800" dirty="0" smtClean="0"/>
              <a:t>when the </a:t>
            </a:r>
            <a:r>
              <a:rPr lang="en-US" sz="800" dirty="0"/>
              <a:t>background low-temperature superconducting magnet (T2) quenched</a:t>
            </a:r>
            <a:r>
              <a:rPr lang="en-US" sz="800" b="1" dirty="0" smtClean="0"/>
              <a:t>.</a:t>
            </a:r>
            <a:endParaRPr lang="en-US" sz="800" b="1" dirty="0" smtClean="0">
              <a:solidFill>
                <a:srgbClr val="002060"/>
              </a:solidFill>
            </a:endParaRPr>
          </a:p>
          <a:p>
            <a:pPr lvl="0"/>
            <a:r>
              <a:rPr lang="en-US" sz="800" b="1" u="sng" dirty="0" smtClean="0">
                <a:solidFill>
                  <a:srgbClr val="002060"/>
                </a:solidFill>
              </a:rPr>
              <a:t>HTS </a:t>
            </a:r>
            <a:r>
              <a:rPr lang="en-US" sz="800" b="1" u="sng" dirty="0">
                <a:solidFill>
                  <a:srgbClr val="002060"/>
                </a:solidFill>
              </a:rPr>
              <a:t>Magnets / </a:t>
            </a:r>
            <a:r>
              <a:rPr lang="en-US" sz="800" b="1" u="sng" dirty="0" err="1" smtClean="0">
                <a:solidFill>
                  <a:srgbClr val="002060"/>
                </a:solidFill>
              </a:rPr>
              <a:t>ReBCO</a:t>
            </a:r>
            <a:r>
              <a:rPr lang="en-US" sz="800" b="1" u="sng" dirty="0" smtClean="0">
                <a:solidFill>
                  <a:srgbClr val="002060"/>
                </a:solidFill>
              </a:rPr>
              <a:t> </a:t>
            </a:r>
            <a:r>
              <a:rPr lang="en-US" sz="800" b="1" dirty="0" smtClean="0"/>
              <a:t>– </a:t>
            </a:r>
            <a:r>
              <a:rPr 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 activity last month; scheduling limitations</a:t>
            </a:r>
          </a:p>
          <a:p>
            <a:pPr>
              <a:lnSpc>
                <a:spcPts val="1020"/>
              </a:lnSpc>
              <a:spcBef>
                <a:spcPts val="150"/>
              </a:spcBef>
            </a:pPr>
            <a:r>
              <a:rPr lang="en-US" sz="800" b="1" u="sng" dirty="0" smtClean="0">
                <a:solidFill>
                  <a:srgbClr val="002060"/>
                </a:solidFill>
              </a:rPr>
              <a:t>Helical </a:t>
            </a:r>
            <a:r>
              <a:rPr lang="en-US" sz="800" b="1" u="sng" dirty="0">
                <a:solidFill>
                  <a:srgbClr val="002060"/>
                </a:solidFill>
              </a:rPr>
              <a:t>Solenoid (</a:t>
            </a:r>
            <a:r>
              <a:rPr lang="en-US" sz="800" b="1" u="sng" dirty="0" smtClean="0">
                <a:solidFill>
                  <a:srgbClr val="002060"/>
                </a:solidFill>
              </a:rPr>
              <a:t>HCC- Nb3Sn</a:t>
            </a:r>
            <a:r>
              <a:rPr lang="en-US" sz="800" b="1" dirty="0" smtClean="0">
                <a:solidFill>
                  <a:srgbClr val="002060"/>
                </a:solidFill>
              </a:rPr>
              <a:t>) </a:t>
            </a:r>
            <a:r>
              <a:rPr lang="en-US" sz="800" b="1" dirty="0" smtClean="0"/>
              <a:t>–  </a:t>
            </a:r>
            <a:r>
              <a:rPr lang="en-US" sz="800" dirty="0" smtClean="0"/>
              <a:t>A</a:t>
            </a:r>
            <a:r>
              <a:rPr lang="en-US" sz="800" b="1" dirty="0" smtClean="0"/>
              <a:t> </a:t>
            </a:r>
            <a:r>
              <a:rPr lang="en-US" sz="800" dirty="0" smtClean="0"/>
              <a:t>solid </a:t>
            </a:r>
            <a:r>
              <a:rPr lang="en-US" sz="800" dirty="0"/>
              <a:t>model of the mechanical parts </a:t>
            </a:r>
            <a:r>
              <a:rPr lang="en-US" sz="800" dirty="0" smtClean="0"/>
              <a:t>has been developed; the model </a:t>
            </a:r>
            <a:r>
              <a:rPr lang="en-US" sz="800" dirty="0"/>
              <a:t>was reviewed </a:t>
            </a:r>
            <a:r>
              <a:rPr lang="en-US" sz="800" dirty="0" smtClean="0"/>
              <a:t>internally with useful </a:t>
            </a:r>
            <a:r>
              <a:rPr lang="en-US" sz="800" dirty="0"/>
              <a:t>feedback </a:t>
            </a:r>
            <a:r>
              <a:rPr lang="en-US" sz="800" dirty="0" smtClean="0"/>
              <a:t>.  Completed </a:t>
            </a:r>
            <a:r>
              <a:rPr lang="en-US" sz="800" dirty="0"/>
              <a:t>a design of a 0.5 m period section (~2 m</a:t>
            </a:r>
            <a:r>
              <a:rPr lang="en-US" sz="800" dirty="0" smtClean="0"/>
              <a:t>); </a:t>
            </a:r>
            <a:r>
              <a:rPr lang="en-US" sz="800" dirty="0"/>
              <a:t>t</a:t>
            </a:r>
            <a:r>
              <a:rPr lang="en-US" sz="800" dirty="0" smtClean="0"/>
              <a:t>he </a:t>
            </a:r>
            <a:r>
              <a:rPr lang="en-US" sz="800" dirty="0"/>
              <a:t>aperture is </a:t>
            </a:r>
            <a:r>
              <a:rPr lang="en-US" sz="800" dirty="0" smtClean="0"/>
              <a:t>210 </a:t>
            </a:r>
            <a:r>
              <a:rPr lang="en-US" sz="800" dirty="0"/>
              <a:t>mm </a:t>
            </a:r>
            <a:r>
              <a:rPr lang="en-US" sz="800" dirty="0" smtClean="0"/>
              <a:t> but  the </a:t>
            </a:r>
            <a:r>
              <a:rPr lang="en-US" sz="800" dirty="0"/>
              <a:t>operation margin is around 30%. Increasing the bore will decrease this margin considerably</a:t>
            </a:r>
            <a:endParaRPr lang="en-US" sz="800" dirty="0" smtClean="0"/>
          </a:p>
          <a:p>
            <a:pPr>
              <a:lnSpc>
                <a:spcPts val="1020"/>
              </a:lnSpc>
              <a:spcBef>
                <a:spcPts val="150"/>
              </a:spcBef>
            </a:pPr>
            <a:r>
              <a:rPr lang="en-US" sz="800" b="1" u="sng" dirty="0" smtClean="0">
                <a:solidFill>
                  <a:srgbClr val="002060"/>
                </a:solidFill>
              </a:rPr>
              <a:t>General </a:t>
            </a:r>
            <a:r>
              <a:rPr lang="en-US" sz="800" b="1" u="sng" dirty="0">
                <a:solidFill>
                  <a:srgbClr val="002060"/>
                </a:solidFill>
              </a:rPr>
              <a:t>Magnet </a:t>
            </a:r>
            <a:r>
              <a:rPr lang="en-US" sz="800" b="1" u="sng" dirty="0" smtClean="0">
                <a:solidFill>
                  <a:srgbClr val="002060"/>
                </a:solidFill>
              </a:rPr>
              <a:t>Design</a:t>
            </a:r>
            <a:r>
              <a:rPr lang="en-US" sz="800" b="1" dirty="0"/>
              <a:t> </a:t>
            </a:r>
            <a:r>
              <a:rPr lang="en-US" sz="800" b="1" dirty="0" smtClean="0"/>
              <a:t>–</a:t>
            </a:r>
            <a:r>
              <a:rPr lang="en-US" sz="800" dirty="0"/>
              <a:t> </a:t>
            </a:r>
            <a:r>
              <a:rPr lang="en-US" sz="800" dirty="0" smtClean="0"/>
              <a:t>Conceptual </a:t>
            </a:r>
            <a:r>
              <a:rPr lang="en-US" sz="800" dirty="0"/>
              <a:t>design studies of HF Storage Ring magnets were continued. Dipole and </a:t>
            </a:r>
            <a:r>
              <a:rPr lang="en-US" sz="800" dirty="0" err="1"/>
              <a:t>quadrupole</a:t>
            </a:r>
            <a:r>
              <a:rPr lang="en-US" sz="800" dirty="0"/>
              <a:t> magnet concepts for the matching sections, chromaticity correction areas and </a:t>
            </a:r>
            <a:r>
              <a:rPr lang="en-US" sz="800" dirty="0" smtClean="0"/>
              <a:t>arcs have </a:t>
            </a:r>
            <a:r>
              <a:rPr lang="en-US" sz="800" dirty="0"/>
              <a:t>been developed. </a:t>
            </a:r>
            <a:endParaRPr lang="en-US" sz="800" dirty="0" smtClean="0"/>
          </a:p>
          <a:p>
            <a:pPr>
              <a:lnSpc>
                <a:spcPts val="1020"/>
              </a:lnSpc>
              <a:spcBef>
                <a:spcPts val="150"/>
              </a:spcBef>
            </a:pPr>
            <a:r>
              <a:rPr lang="en-US" sz="800" b="1" u="sng" dirty="0" smtClean="0">
                <a:solidFill>
                  <a:srgbClr val="002060"/>
                </a:solidFill>
              </a:rPr>
              <a:t>Rapid </a:t>
            </a:r>
            <a:r>
              <a:rPr lang="en-US" sz="800" b="1" u="sng" dirty="0">
                <a:solidFill>
                  <a:srgbClr val="002060"/>
                </a:solidFill>
              </a:rPr>
              <a:t>Cycling Magnets / </a:t>
            </a:r>
            <a:r>
              <a:rPr lang="en-US" sz="800" b="1" u="sng" dirty="0" err="1">
                <a:solidFill>
                  <a:srgbClr val="002060"/>
                </a:solidFill>
              </a:rPr>
              <a:t>Conv</a:t>
            </a:r>
            <a:r>
              <a:rPr lang="en-US" sz="800" b="1" u="sng" dirty="0">
                <a:solidFill>
                  <a:srgbClr val="002060"/>
                </a:solidFill>
              </a:rPr>
              <a:t> </a:t>
            </a:r>
            <a:r>
              <a:rPr lang="en-US" sz="800" b="1" dirty="0" smtClean="0"/>
              <a:t>–</a:t>
            </a:r>
            <a:r>
              <a:rPr lang="en-US" sz="800" dirty="0" smtClean="0"/>
              <a:t>FEMM </a:t>
            </a:r>
            <a:r>
              <a:rPr lang="en-US" sz="800" dirty="0"/>
              <a:t>simulations of pole face shapes to improve the accuracy of our ultra low carbon steel dipole</a:t>
            </a:r>
            <a:r>
              <a:rPr lang="en-US" sz="800" dirty="0" smtClean="0"/>
              <a:t> have been carried out.</a:t>
            </a:r>
            <a:endParaRPr lang="en-US" sz="800" b="1" u="sng" dirty="0" smtClean="0">
              <a:solidFill>
                <a:srgbClr val="002060"/>
              </a:solidFill>
            </a:endParaRPr>
          </a:p>
          <a:p>
            <a:r>
              <a:rPr lang="en-US" sz="800" b="1" u="sng" dirty="0" smtClean="0">
                <a:solidFill>
                  <a:srgbClr val="002060"/>
                </a:solidFill>
              </a:rPr>
              <a:t>Rapid Cycling Magnets / HTS </a:t>
            </a:r>
            <a:r>
              <a:rPr lang="en-US" sz="800" b="1" dirty="0" smtClean="0"/>
              <a:t>– </a:t>
            </a:r>
            <a:r>
              <a:rPr lang="en-US" sz="800" dirty="0" smtClean="0"/>
              <a:t>Continued fabrication of magnet and power lead cryostat components; preparation for the HTS cable and leads splicing.  Completed analysis of HTS-based rapid cycling magnet design for MAP; comparison with NC magnets w/ larger beam gap was made.</a:t>
            </a:r>
            <a:endParaRPr lang="en-US" sz="800" dirty="0"/>
          </a:p>
          <a:p>
            <a:pPr marL="0" indent="0">
              <a:lnSpc>
                <a:spcPts val="1020"/>
              </a:lnSpc>
              <a:spcBef>
                <a:spcPts val="150"/>
              </a:spcBef>
              <a:buNone/>
            </a:pPr>
            <a:endParaRPr lang="en-US" sz="8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0" y="4267199"/>
            <a:ext cx="4555320" cy="2483427"/>
          </a:xfr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/>
          <a:lstStyle/>
          <a:p>
            <a:pPr marL="0" indent="0">
              <a:lnSpc>
                <a:spcPts val="1020"/>
              </a:lnSpc>
              <a:spcBef>
                <a:spcPts val="150"/>
              </a:spcBef>
              <a:buNone/>
            </a:pPr>
            <a:r>
              <a:rPr lang="en-US" b="1" u="sng" dirty="0" smtClean="0"/>
              <a:t>Upcoming Work (Next Month)</a:t>
            </a:r>
          </a:p>
          <a:p>
            <a:r>
              <a:rPr lang="en-US" sz="800" b="1" u="sng" dirty="0" smtClean="0">
                <a:solidFill>
                  <a:srgbClr val="002060"/>
                </a:solidFill>
              </a:rPr>
              <a:t>HTS </a:t>
            </a:r>
            <a:r>
              <a:rPr lang="en-US" sz="800" b="1" u="sng" dirty="0">
                <a:solidFill>
                  <a:srgbClr val="002060"/>
                </a:solidFill>
              </a:rPr>
              <a:t>(2212) Program</a:t>
            </a:r>
            <a:r>
              <a:rPr lang="en-US" sz="800" b="1" dirty="0">
                <a:solidFill>
                  <a:srgbClr val="002060"/>
                </a:solidFill>
              </a:rPr>
              <a:t> </a:t>
            </a:r>
            <a:r>
              <a:rPr lang="en-US" sz="1000" b="1" dirty="0" smtClean="0"/>
              <a:t>–</a:t>
            </a:r>
            <a:r>
              <a:rPr lang="en-US" sz="800" b="1" dirty="0"/>
              <a:t>-	The coil’s critical current will be re-tested at 4.2 K up to 12 T and its quench characteristics will also be tested</a:t>
            </a:r>
            <a:endParaRPr lang="en-US" sz="800" b="1" dirty="0" smtClean="0"/>
          </a:p>
          <a:p>
            <a:r>
              <a:rPr lang="en-US" sz="800" b="1" u="sng" dirty="0" smtClean="0">
                <a:solidFill>
                  <a:srgbClr val="002060"/>
                </a:solidFill>
              </a:rPr>
              <a:t>HTS </a:t>
            </a:r>
            <a:r>
              <a:rPr lang="en-US" sz="800" b="1" u="sng" dirty="0">
                <a:solidFill>
                  <a:srgbClr val="002060"/>
                </a:solidFill>
              </a:rPr>
              <a:t>Magnets / </a:t>
            </a:r>
            <a:r>
              <a:rPr lang="en-US" sz="800" b="1" u="sng" dirty="0" err="1">
                <a:solidFill>
                  <a:srgbClr val="002060"/>
                </a:solidFill>
              </a:rPr>
              <a:t>ReBCO</a:t>
            </a:r>
            <a:r>
              <a:rPr lang="en-US" sz="800" b="1" dirty="0">
                <a:solidFill>
                  <a:srgbClr val="002060"/>
                </a:solidFill>
              </a:rPr>
              <a:t> </a:t>
            </a:r>
            <a:r>
              <a:rPr lang="en-US" sz="800" b="1" dirty="0" smtClean="0"/>
              <a:t>– </a:t>
            </a:r>
            <a:r>
              <a:rPr 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 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activity </a:t>
            </a:r>
            <a:r>
              <a:rPr 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planned; scheduling limitations</a:t>
            </a:r>
          </a:p>
          <a:p>
            <a:pPr lvl="0"/>
            <a:r>
              <a:rPr lang="en-US" sz="800" b="1" u="sng" dirty="0" smtClean="0">
                <a:solidFill>
                  <a:srgbClr val="002060"/>
                </a:solidFill>
              </a:rPr>
              <a:t>Helical </a:t>
            </a:r>
            <a:r>
              <a:rPr lang="en-US" sz="800" b="1" u="sng" dirty="0">
                <a:solidFill>
                  <a:srgbClr val="002060"/>
                </a:solidFill>
              </a:rPr>
              <a:t>Solenoid (HCC- Nb3Sn</a:t>
            </a:r>
            <a:r>
              <a:rPr lang="en-US" sz="800" b="1" dirty="0" smtClean="0">
                <a:solidFill>
                  <a:srgbClr val="002060"/>
                </a:solidFill>
              </a:rPr>
              <a:t>)</a:t>
            </a:r>
            <a:r>
              <a:rPr lang="en-US" sz="800" b="1" dirty="0" smtClean="0"/>
              <a:t> – </a:t>
            </a:r>
            <a:r>
              <a:rPr lang="en-US" sz="800" dirty="0" smtClean="0"/>
              <a:t>Finish </a:t>
            </a:r>
            <a:r>
              <a:rPr lang="en-US" sz="800" dirty="0"/>
              <a:t>the model with more </a:t>
            </a:r>
            <a:r>
              <a:rPr lang="en-US" sz="800" dirty="0" smtClean="0"/>
              <a:t>details;  e.g., in </a:t>
            </a:r>
            <a:r>
              <a:rPr lang="en-US" sz="800" dirty="0"/>
              <a:t>and outlets for impregnation, holes for bolts etc. A report with the manufacturing procedure will be </a:t>
            </a:r>
            <a:r>
              <a:rPr lang="en-US" sz="800" dirty="0" smtClean="0"/>
              <a:t>written. Continue design studies.</a:t>
            </a:r>
            <a:endParaRPr lang="en-US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en-US" sz="800" b="1" u="sng" dirty="0" smtClean="0">
                <a:solidFill>
                  <a:srgbClr val="002060"/>
                </a:solidFill>
              </a:rPr>
              <a:t>General </a:t>
            </a:r>
            <a:r>
              <a:rPr lang="en-US" sz="800" b="1" u="sng" dirty="0">
                <a:solidFill>
                  <a:srgbClr val="002060"/>
                </a:solidFill>
              </a:rPr>
              <a:t>Magnet </a:t>
            </a:r>
            <a:r>
              <a:rPr lang="en-US" sz="800" b="1" u="sng" dirty="0" smtClean="0">
                <a:solidFill>
                  <a:srgbClr val="002060"/>
                </a:solidFill>
              </a:rPr>
              <a:t>Desig</a:t>
            </a:r>
            <a:r>
              <a:rPr lang="en-US" sz="800" b="1" dirty="0" smtClean="0">
                <a:solidFill>
                  <a:srgbClr val="002060"/>
                </a:solidFill>
              </a:rPr>
              <a:t>n</a:t>
            </a:r>
            <a:r>
              <a:rPr lang="en-US" sz="800" b="1" dirty="0" smtClean="0"/>
              <a:t> </a:t>
            </a:r>
            <a:r>
              <a:rPr lang="en-US" sz="800" b="1" dirty="0"/>
              <a:t>– </a:t>
            </a:r>
            <a:r>
              <a:rPr lang="en-US" sz="800" dirty="0" smtClean="0"/>
              <a:t>Protection </a:t>
            </a:r>
            <a:r>
              <a:rPr lang="en-US" sz="800" dirty="0"/>
              <a:t>of HF SR magnets from radiation and reduction of the dynamic heat load in the cold part of magnet cryostat </a:t>
            </a:r>
            <a:r>
              <a:rPr lang="en-US" sz="800" dirty="0" smtClean="0"/>
              <a:t>is </a:t>
            </a:r>
            <a:r>
              <a:rPr lang="en-US" sz="800" dirty="0"/>
              <a:t>a serious problem and </a:t>
            </a:r>
            <a:r>
              <a:rPr lang="en-US" sz="800" dirty="0" smtClean="0"/>
              <a:t>further </a:t>
            </a:r>
            <a:r>
              <a:rPr lang="en-US" sz="800" dirty="0"/>
              <a:t>investigations and </a:t>
            </a:r>
            <a:r>
              <a:rPr lang="en-US" sz="800" dirty="0" smtClean="0"/>
              <a:t>improvements continue;</a:t>
            </a:r>
            <a:r>
              <a:rPr lang="en-US" sz="800" dirty="0"/>
              <a:t> </a:t>
            </a:r>
            <a:r>
              <a:rPr lang="en-US" sz="800" dirty="0" smtClean="0"/>
              <a:t>iteration </a:t>
            </a:r>
            <a:r>
              <a:rPr lang="en-US" sz="800" dirty="0"/>
              <a:t>of the SR magnet system </a:t>
            </a:r>
            <a:r>
              <a:rPr lang="en-US" sz="800" dirty="0" smtClean="0"/>
              <a:t>design continues in FY14</a:t>
            </a:r>
          </a:p>
          <a:p>
            <a:pPr lvl="0"/>
            <a:r>
              <a:rPr lang="en-US" sz="800" b="1" u="sng" dirty="0" smtClean="0">
                <a:solidFill>
                  <a:srgbClr val="002060"/>
                </a:solidFill>
              </a:rPr>
              <a:t>Rapid </a:t>
            </a:r>
            <a:r>
              <a:rPr lang="en-US" sz="800" b="1" u="sng" dirty="0">
                <a:solidFill>
                  <a:srgbClr val="002060"/>
                </a:solidFill>
              </a:rPr>
              <a:t>Cycling Magnets / </a:t>
            </a:r>
            <a:r>
              <a:rPr lang="en-US" sz="800" b="1" u="sng" dirty="0" err="1">
                <a:solidFill>
                  <a:srgbClr val="002060"/>
                </a:solidFill>
              </a:rPr>
              <a:t>Conv</a:t>
            </a:r>
            <a:r>
              <a:rPr lang="en-US" sz="800" b="1" u="sng" dirty="0">
                <a:solidFill>
                  <a:srgbClr val="002060"/>
                </a:solidFill>
              </a:rPr>
              <a:t> </a:t>
            </a:r>
            <a:r>
              <a:rPr lang="en-US" sz="800" b="1" dirty="0" smtClean="0">
                <a:solidFill>
                  <a:srgbClr val="002060"/>
                </a:solidFill>
              </a:rPr>
              <a:t>– </a:t>
            </a:r>
            <a:r>
              <a:rPr lang="en-US" sz="800" dirty="0"/>
              <a:t>continue with pole shaping simulations and </a:t>
            </a:r>
            <a:r>
              <a:rPr lang="en-US" sz="800" dirty="0" smtClean="0"/>
              <a:t>obtain access </a:t>
            </a:r>
            <a:r>
              <a:rPr lang="en-US" sz="800" dirty="0"/>
              <a:t>to a floating OPERA-2D </a:t>
            </a:r>
            <a:r>
              <a:rPr lang="en-US" sz="800" dirty="0" smtClean="0"/>
              <a:t>license for studies</a:t>
            </a:r>
            <a:endParaRPr lang="en-US" sz="800" b="1" u="sng" dirty="0"/>
          </a:p>
          <a:p>
            <a:r>
              <a:rPr lang="en-US" sz="800" b="1" u="sng" dirty="0" smtClean="0">
                <a:solidFill>
                  <a:srgbClr val="002060"/>
                </a:solidFill>
              </a:rPr>
              <a:t>Rapid </a:t>
            </a:r>
            <a:r>
              <a:rPr lang="en-US" sz="800" b="1" u="sng" dirty="0">
                <a:solidFill>
                  <a:srgbClr val="002060"/>
                </a:solidFill>
              </a:rPr>
              <a:t>Cycling Magnets </a:t>
            </a:r>
            <a:r>
              <a:rPr lang="en-US" sz="800" b="1" u="sng" dirty="0" smtClean="0">
                <a:solidFill>
                  <a:srgbClr val="002060"/>
                </a:solidFill>
              </a:rPr>
              <a:t>/HTS </a:t>
            </a:r>
            <a:r>
              <a:rPr lang="en-US" sz="800" b="1" dirty="0"/>
              <a:t>– </a:t>
            </a:r>
            <a:r>
              <a:rPr lang="en-US" sz="800" dirty="0"/>
              <a:t> Perform splicing of magnet cable HTS strands to power </a:t>
            </a:r>
            <a:r>
              <a:rPr lang="en-US" sz="800" dirty="0" smtClean="0"/>
              <a:t>leads;  Complete </a:t>
            </a:r>
            <a:r>
              <a:rPr lang="en-US" sz="800" dirty="0"/>
              <a:t>fabrication of cryostat components for magnet and </a:t>
            </a:r>
            <a:r>
              <a:rPr lang="en-US" sz="800" dirty="0" smtClean="0"/>
              <a:t>leads; continue </a:t>
            </a:r>
            <a:r>
              <a:rPr lang="en-US" sz="800" dirty="0"/>
              <a:t>study of HTS-based rapid cycling magnet technology for </a:t>
            </a:r>
            <a:r>
              <a:rPr lang="en-US" sz="800" dirty="0" err="1"/>
              <a:t>Muon</a:t>
            </a:r>
            <a:r>
              <a:rPr lang="en-US" sz="800" dirty="0"/>
              <a:t>  Accelerators</a:t>
            </a:r>
          </a:p>
          <a:p>
            <a:endParaRPr lang="en-US" sz="800" dirty="0" smtClean="0"/>
          </a:p>
          <a:p>
            <a:endParaRPr lang="en-US" sz="300" b="1" dirty="0"/>
          </a:p>
          <a:p>
            <a:pPr>
              <a:spcBef>
                <a:spcPts val="150"/>
              </a:spcBef>
            </a:pPr>
            <a:endParaRPr lang="en-US" sz="1050" b="1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55320" y="3255817"/>
            <a:ext cx="4588679" cy="3494809"/>
          </a:xfrm>
        </p:spPr>
        <p:txBody>
          <a:bodyPr/>
          <a:lstStyle/>
          <a:p>
            <a:pPr lvl="0">
              <a:spcAft>
                <a:spcPts val="300"/>
              </a:spcAft>
            </a:pPr>
            <a:r>
              <a:rPr lang="en-US" sz="950" b="1" u="sng" dirty="0" smtClean="0"/>
              <a:t>HTS (2212 ) Program</a:t>
            </a:r>
            <a:r>
              <a:rPr lang="en-US" sz="950" b="1" dirty="0" smtClean="0"/>
              <a:t> – </a:t>
            </a:r>
            <a:r>
              <a:rPr lang="en-US" sz="900" i="1" dirty="0" smtClean="0"/>
              <a:t>Continue coils studies;  receipt of new high pressure furnace anticipated  which will improve </a:t>
            </a:r>
            <a:r>
              <a:rPr lang="en-US" sz="900" i="1" dirty="0" err="1" smtClean="0"/>
              <a:t>J</a:t>
            </a:r>
            <a:r>
              <a:rPr lang="en-US" sz="900" i="1" baseline="-25000" dirty="0" err="1" smtClean="0"/>
              <a:t>c</a:t>
            </a:r>
            <a:r>
              <a:rPr lang="en-US" sz="900" i="1" baseline="-25000" dirty="0" smtClean="0"/>
              <a:t> </a:t>
            </a:r>
            <a:r>
              <a:rPr lang="en-US" sz="900" i="1" dirty="0" smtClean="0"/>
              <a:t>of reacted wire; further studies of acoustic emission sensors for quench location determination</a:t>
            </a:r>
            <a:endParaRPr lang="en-US" sz="850" i="1" dirty="0" smtClean="0"/>
          </a:p>
          <a:p>
            <a:pPr lvl="0">
              <a:spcAft>
                <a:spcPts val="300"/>
              </a:spcAft>
            </a:pPr>
            <a:r>
              <a:rPr lang="en-US" sz="950" b="1" u="sng" dirty="0" smtClean="0"/>
              <a:t>HTS Magnets/</a:t>
            </a:r>
            <a:r>
              <a:rPr lang="en-US" sz="950" b="1" u="sng" dirty="0" err="1" smtClean="0"/>
              <a:t>ReBCO</a:t>
            </a:r>
            <a:r>
              <a:rPr lang="en-US" sz="950" b="1" dirty="0" smtClean="0"/>
              <a:t> – </a:t>
            </a:r>
            <a:r>
              <a:rPr lang="en-US" sz="900" i="1" dirty="0" smtClean="0"/>
              <a:t>Effort will resume w/ new fiscal year and funding is available</a:t>
            </a:r>
          </a:p>
          <a:p>
            <a:pPr lvl="0">
              <a:spcAft>
                <a:spcPts val="300"/>
              </a:spcAft>
            </a:pPr>
            <a:r>
              <a:rPr lang="en-US" sz="950" b="1" u="sng" dirty="0" smtClean="0"/>
              <a:t>Helical </a:t>
            </a:r>
            <a:r>
              <a:rPr lang="en-US" sz="950" b="1" u="sng" dirty="0"/>
              <a:t>Solenoid (HCC</a:t>
            </a:r>
            <a:r>
              <a:rPr lang="en-US" sz="950" b="1" dirty="0" smtClean="0">
                <a:solidFill>
                  <a:srgbClr val="002060"/>
                </a:solidFill>
              </a:rPr>
              <a:t>)</a:t>
            </a:r>
            <a:r>
              <a:rPr lang="en-US" sz="950" b="1" dirty="0"/>
              <a:t> </a:t>
            </a:r>
            <a:r>
              <a:rPr lang="en-US" sz="900" b="1" dirty="0" smtClean="0"/>
              <a:t>–</a:t>
            </a:r>
            <a:br>
              <a:rPr lang="en-US" sz="900" b="1" dirty="0" smtClean="0"/>
            </a:br>
            <a:r>
              <a:rPr lang="en-US" sz="900" i="1" dirty="0" smtClean="0"/>
              <a:t>Finish </a:t>
            </a:r>
            <a:r>
              <a:rPr lang="en-US" sz="900" i="1" dirty="0"/>
              <a:t>the model and produce the drawings necessary to start the manufacturing of the support structure.</a:t>
            </a:r>
            <a:br>
              <a:rPr lang="en-US" sz="900" i="1" dirty="0"/>
            </a:br>
            <a:r>
              <a:rPr lang="en-US" sz="900" i="1" dirty="0"/>
              <a:t>Finalize the simulation of the one stage HS. Simulations including the end effects (fringe fields).</a:t>
            </a:r>
            <a:endParaRPr lang="en-US" sz="900" b="1" i="1" dirty="0" smtClean="0"/>
          </a:p>
          <a:p>
            <a:pPr lvl="0">
              <a:spcAft>
                <a:spcPts val="300"/>
              </a:spcAft>
            </a:pPr>
            <a:r>
              <a:rPr lang="en-US" sz="1000" b="1" u="sng" dirty="0" smtClean="0"/>
              <a:t>General </a:t>
            </a:r>
            <a:r>
              <a:rPr lang="en-US" sz="1000" b="1" u="sng" dirty="0"/>
              <a:t>Magnet </a:t>
            </a:r>
            <a:r>
              <a:rPr lang="en-US" sz="1000" b="1" u="sng" dirty="0" smtClean="0"/>
              <a:t>Design</a:t>
            </a:r>
            <a:r>
              <a:rPr lang="en-US" sz="950" b="1" dirty="0"/>
              <a:t> </a:t>
            </a:r>
            <a:r>
              <a:rPr lang="en-US" sz="950" b="1" dirty="0" smtClean="0"/>
              <a:t>–</a:t>
            </a:r>
            <a:br>
              <a:rPr lang="en-US" sz="950" b="1" dirty="0" smtClean="0"/>
            </a:br>
            <a:r>
              <a:rPr lang="en-US" sz="900" i="1" dirty="0"/>
              <a:t>P</a:t>
            </a:r>
            <a:r>
              <a:rPr lang="en-US" sz="900" i="1" dirty="0" smtClean="0"/>
              <a:t>rotection </a:t>
            </a:r>
            <a:r>
              <a:rPr lang="en-US" sz="900" i="1" dirty="0"/>
              <a:t>of HF SR magnets from radiation and reduction of the dynamic heat load in the cold part of magnet cryostat present a serious problem and need further investigations and improvements including reiteration of the SR magnet system </a:t>
            </a:r>
            <a:r>
              <a:rPr lang="en-US" sz="900" i="1" dirty="0" smtClean="0"/>
              <a:t>design</a:t>
            </a:r>
          </a:p>
          <a:p>
            <a:pPr lvl="0">
              <a:spcAft>
                <a:spcPts val="300"/>
              </a:spcAft>
            </a:pPr>
            <a:r>
              <a:rPr lang="en-US" sz="900" dirty="0" smtClean="0"/>
              <a:t> </a:t>
            </a:r>
            <a:r>
              <a:rPr lang="en-US" sz="950" b="1" u="sng" dirty="0" smtClean="0"/>
              <a:t>Rapid </a:t>
            </a:r>
            <a:r>
              <a:rPr lang="en-US" sz="950" b="1" u="sng" dirty="0"/>
              <a:t>Cycling Magnets </a:t>
            </a:r>
            <a:r>
              <a:rPr lang="en-US" sz="950" b="1" u="sng" dirty="0" smtClean="0"/>
              <a:t>– </a:t>
            </a:r>
            <a:r>
              <a:rPr lang="en-US" sz="950" b="1" u="sng" dirty="0" err="1" smtClean="0"/>
              <a:t>Conv</a:t>
            </a:r>
            <a:r>
              <a:rPr lang="en-US" sz="950" b="1" dirty="0"/>
              <a:t> </a:t>
            </a:r>
            <a:r>
              <a:rPr lang="en-US" sz="950" b="1" dirty="0" smtClean="0"/>
              <a:t>– </a:t>
            </a:r>
            <a:br>
              <a:rPr lang="en-US" sz="950" b="1" dirty="0" smtClean="0"/>
            </a:br>
            <a:r>
              <a:rPr lang="en-US" sz="900" i="1" dirty="0" smtClean="0"/>
              <a:t>Continue improvement of magnetic properties; pole shaping; etc.</a:t>
            </a:r>
            <a:endParaRPr lang="en-US" sz="900" b="1" i="1" dirty="0" smtClean="0"/>
          </a:p>
          <a:p>
            <a:pPr lvl="0">
              <a:spcAft>
                <a:spcPts val="300"/>
              </a:spcAft>
            </a:pPr>
            <a:r>
              <a:rPr lang="en-US" sz="950" b="1" u="sng" dirty="0" smtClean="0"/>
              <a:t>Rapid Cycling Magnets – HTS </a:t>
            </a:r>
            <a:br>
              <a:rPr lang="en-US" sz="950" b="1" u="sng" dirty="0" smtClean="0"/>
            </a:br>
            <a:r>
              <a:rPr lang="en-US" sz="900" i="1" dirty="0" smtClean="0"/>
              <a:t>Fabricate </a:t>
            </a:r>
            <a:r>
              <a:rPr lang="en-US" sz="900" i="1" dirty="0"/>
              <a:t>cryostats for magnet and </a:t>
            </a:r>
            <a:r>
              <a:rPr lang="en-US" sz="900" i="1" dirty="0" smtClean="0"/>
              <a:t>leads; </a:t>
            </a:r>
            <a:br>
              <a:rPr lang="en-US" sz="900" i="1" dirty="0" smtClean="0"/>
            </a:br>
            <a:r>
              <a:rPr lang="en-US" sz="900" i="1" dirty="0" smtClean="0"/>
              <a:t>Continue </a:t>
            </a:r>
            <a:r>
              <a:rPr lang="en-US" sz="900" i="1" dirty="0"/>
              <a:t>study of HTS-based rapid cycling magnet technology for </a:t>
            </a:r>
            <a:r>
              <a:rPr lang="en-US" sz="900" i="1" dirty="0" err="1" smtClean="0"/>
              <a:t>Muon</a:t>
            </a:r>
            <a:r>
              <a:rPr lang="en-US" sz="900" i="1" dirty="0" smtClean="0"/>
              <a:t> Accelerator</a:t>
            </a:r>
            <a:br>
              <a:rPr lang="en-US" sz="900" i="1" dirty="0" smtClean="0"/>
            </a:br>
            <a:r>
              <a:rPr lang="en-US" sz="900" i="1" dirty="0" smtClean="0"/>
              <a:t>Write </a:t>
            </a:r>
            <a:r>
              <a:rPr lang="en-US" sz="900" i="1" dirty="0"/>
              <a:t>a APC Note on the feasibility of </a:t>
            </a:r>
            <a:r>
              <a:rPr lang="en-US" sz="900" i="1" dirty="0" err="1"/>
              <a:t>Muon</a:t>
            </a:r>
            <a:r>
              <a:rPr lang="en-US" sz="900" i="1" dirty="0"/>
              <a:t> Accelerator with HTS-based rapid-cycling magnet technology   </a:t>
            </a:r>
          </a:p>
          <a:p>
            <a:pPr lvl="0">
              <a:spcAft>
                <a:spcPts val="600"/>
              </a:spcAft>
            </a:pPr>
            <a:endParaRPr lang="en-US" sz="950" b="1" u="sng" dirty="0" smtClean="0"/>
          </a:p>
          <a:p>
            <a:pPr marL="0" lvl="0" indent="0">
              <a:spcAft>
                <a:spcPts val="600"/>
              </a:spcAft>
              <a:buNone/>
            </a:pPr>
            <a:endParaRPr lang="en-US" sz="950" b="1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588680" y="2272964"/>
            <a:ext cx="4555320" cy="5949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i="1" dirty="0" smtClean="0"/>
              <a:t>[….]</a:t>
            </a:r>
            <a:endParaRPr lang="en-US" b="1" i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Oct 11, 2013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J. Tompkins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723620" y="605589"/>
            <a:ext cx="3831700" cy="239259"/>
          </a:xfrm>
        </p:spPr>
        <p:txBody>
          <a:bodyPr/>
          <a:lstStyle/>
          <a:p>
            <a:r>
              <a:rPr lang="en-US" dirty="0"/>
              <a:t>Magnets – 03-03</a:t>
            </a:r>
          </a:p>
        </p:txBody>
      </p:sp>
    </p:spTree>
    <p:extLst>
      <p:ext uri="{BB962C8B-B14F-4D97-AF65-F5344CB8AC3E}">
        <p14:creationId xmlns:p14="http://schemas.microsoft.com/office/powerpoint/2010/main" val="256966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392113"/>
            <a:ext cx="244475" cy="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  <a:t>0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0" y="2212217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0" dirty="0" smtClean="0">
                <a:hlinkClick r:id="rId2"/>
              </a:rPr>
              <a:t>CERN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8896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_L2_Managers_MonthlyRepor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MAP_L2_Managers_MonthlyReport_Template.potx</Template>
  <TotalTime>1394</TotalTime>
  <Words>309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MAP_L2_Managers_MonthlyReport_Template</vt:lpstr>
      <vt:lpstr>PowerPoint Presentation</vt:lpstr>
      <vt:lpstr>PowerPoint Presentation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Palmer</dc:creator>
  <cp:lastModifiedBy>John Tompkins x5260 02487N</cp:lastModifiedBy>
  <cp:revision>209</cp:revision>
  <cp:lastPrinted>2013-08-08T21:44:40Z</cp:lastPrinted>
  <dcterms:created xsi:type="dcterms:W3CDTF">2012-09-01T16:43:44Z</dcterms:created>
  <dcterms:modified xsi:type="dcterms:W3CDTF">2013-10-11T17:42:49Z</dcterms:modified>
</cp:coreProperties>
</file>