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64" r:id="rId3"/>
    <p:sldId id="265" r:id="rId4"/>
    <p:sldId id="266" r:id="rId5"/>
    <p:sldId id="305" r:id="rId6"/>
    <p:sldId id="306" r:id="rId7"/>
    <p:sldId id="263" r:id="rId8"/>
    <p:sldId id="307" r:id="rId9"/>
    <p:sldId id="311" r:id="rId10"/>
    <p:sldId id="309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6" autoAdjust="0"/>
    <p:restoredTop sz="94603" autoAdjust="0"/>
  </p:normalViewPr>
  <p:slideViewPr>
    <p:cSldViewPr snapToGrid="0" snapToObjects="1">
      <p:cViewPr varScale="1">
        <p:scale>
          <a:sx n="59" d="100"/>
          <a:sy n="59" d="100"/>
        </p:scale>
        <p:origin x="-206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08C5-A32F-3C41-BAA0-EEB218506FD3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9E0D8-5555-DE4B-9648-682075868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9F0F-6C05-0040-8204-889F74859342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20CD-7DB0-D545-BD09-FE8BD4915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72112157"/>
              </p:ext>
            </p:extLst>
          </p:nvPr>
        </p:nvGraphicFramePr>
        <p:xfrm>
          <a:off x="0" y="978599"/>
          <a:ext cx="9144000" cy="5791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4307"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Milestone Status (Progress)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Resource Conflicts, Plan Changes</a:t>
                      </a:r>
                      <a:r>
                        <a:rPr lang="en-US" sz="1400" b="1" u="sng" baseline="0" dirty="0" smtClean="0"/>
                        <a:t> and Issues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u="none" dirty="0" smtClean="0"/>
                        <a:t> </a:t>
                      </a:r>
                      <a:endParaRPr lang="en-US" sz="1200" b="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Late Items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Summary of Previous Month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u="sng" baseline="0" smtClean="0"/>
                        <a:t>Quarterly </a:t>
                      </a:r>
                      <a:r>
                        <a:rPr lang="en-US" sz="1400" b="1" u="sng" baseline="0" dirty="0" smtClean="0"/>
                        <a:t>Plans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Upcoming Work (Next Month)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="0" u="none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0" y="82818"/>
            <a:ext cx="831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3588" algn="l"/>
              </a:tabLst>
            </a:pPr>
            <a:r>
              <a:rPr lang="en-US" sz="2800" dirty="0" smtClean="0">
                <a:solidFill>
                  <a:srgbClr val="000090"/>
                </a:solidFill>
              </a:rPr>
              <a:t>Monthly L2 Status Report -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WBS:  	Presenter:  </a:t>
            </a:r>
            <a:endParaRPr lang="en-US" sz="2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223903"/>
            <a:ext cx="4555320" cy="177604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0" y="3253570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0" y="5146692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88680" y="3271973"/>
            <a:ext cx="4555320" cy="3505345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8680" y="2272963"/>
            <a:ext cx="4555320" cy="72698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84803" y="119626"/>
            <a:ext cx="3625206" cy="441717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1 September 2012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3620" y="579747"/>
            <a:ext cx="3831700" cy="239259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r>
              <a:rPr lang="en-US" dirty="0" smtClean="0"/>
              <a:t> - Title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817853" y="561343"/>
            <a:ext cx="2492156" cy="283505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CE61-5EEF-054B-8CE6-1FACAEA84158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ECA3-1A4A-9349-913F-46D59F6C7FE8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3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76DA-49D0-5448-8589-B7EEB1133536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6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Monthly Report: NCRF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66090075"/>
              </p:ext>
            </p:extLst>
          </p:nvPr>
        </p:nvGraphicFramePr>
        <p:xfrm>
          <a:off x="0" y="978599"/>
          <a:ext cx="9144000" cy="67049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4307"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Milestone Status (Progress)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Resource Conflicts, Plan Changes</a:t>
                      </a:r>
                      <a:r>
                        <a:rPr lang="en-US" sz="1400" b="1" u="sng" baseline="0" dirty="0" smtClean="0"/>
                        <a:t> and Issues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u="none" dirty="0" smtClean="0"/>
                        <a:t> </a:t>
                      </a:r>
                      <a:endParaRPr lang="en-US" sz="1200" b="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Late Items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3777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Summary of Previous Month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Quarterly Plans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Upcoming Work (Next Month)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="0" u="none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0" y="82818"/>
            <a:ext cx="831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3588" algn="l"/>
              </a:tabLst>
            </a:pPr>
            <a:r>
              <a:rPr lang="en-US" sz="2800" dirty="0" smtClean="0">
                <a:solidFill>
                  <a:srgbClr val="000090"/>
                </a:solidFill>
              </a:rPr>
              <a:t>Monthly L2 Status Report -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WBS:  	Presenter: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223903"/>
            <a:ext cx="4555320" cy="177604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0" y="3253570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0" y="6206836"/>
            <a:ext cx="4588680" cy="545092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88680" y="3271973"/>
            <a:ext cx="4555320" cy="3505345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8680" y="2272963"/>
            <a:ext cx="4555320" cy="72698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84803" y="119626"/>
            <a:ext cx="3625206" cy="441717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1 September 2012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3620" y="579747"/>
            <a:ext cx="3831700" cy="239259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r>
              <a:rPr lang="en-US" dirty="0" smtClean="0"/>
              <a:t> - Title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817853" y="561343"/>
            <a:ext cx="2492156" cy="283505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920-CAB2-C64D-8B79-D3BB49394B68}" type="datetime1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C1FE-F7FB-2A48-85D7-CDDAA29E36CE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9CE-5E6A-8042-8721-5F3998D61E7B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Friday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1D6-957B-2949-94AF-786CD7ED917D}" type="datetime1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5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61D-DAD9-AD46-B8C3-AFD71D34C3E8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 Friday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E42A-818B-684C-B6EB-4CD61C9C314E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C960-C0E3-D04D-AFEA-6E1579116133}" type="datetime1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E877982C-E10B-0645-AD5D-B45CF301C158}" type="datetime1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MAP Bi-Weekly Planning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0"/>
                </a:solidFill>
              </a:defRPr>
            </a:lvl1pPr>
          </a:lstStyle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39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E877982C-E10B-0645-AD5D-B45CF301C158}" type="datetime1">
              <a:rPr lang="en-US" smtClean="0"/>
              <a:pPr/>
              <a:t>10/11/2013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MAP Bi-Weekly Planning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0"/>
                </a:solidFill>
              </a:defRPr>
            </a:lvl1pPr>
          </a:lstStyle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391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Technology Development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MAP Friday Meeting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Harold Kirk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Brookhaven National Laboratory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October 11, 2013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222749" y="5938850"/>
            <a:ext cx="207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Tuners on cavity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0814" y="5938850"/>
            <a:ext cx="165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tube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53881" y="843810"/>
            <a:ext cx="183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ASC in solenoid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21476" y="3533854"/>
            <a:ext cx="251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MICE cavity assembly in Lab-6 clean room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8933" y="21174"/>
            <a:ext cx="420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MuCool</a:t>
            </a:r>
            <a:r>
              <a:rPr lang="en-US" sz="2400" dirty="0" smtClean="0">
                <a:solidFill>
                  <a:srgbClr val="000090"/>
                </a:solidFill>
              </a:rPr>
              <a:t> Test Area − Oct 2013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27" name="Picture 26" descr="yt5_9575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455"/>
          <a:stretch/>
        </p:blipFill>
        <p:spPr>
          <a:xfrm>
            <a:off x="-4227" y="4294716"/>
            <a:ext cx="1956816" cy="1485900"/>
          </a:xfrm>
          <a:prstGeom prst="rect">
            <a:avLst/>
          </a:prstGeom>
        </p:spPr>
      </p:pic>
      <p:pic>
        <p:nvPicPr>
          <p:cNvPr id="28" name="Picture 27" descr="yt5_9598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49" y="4303188"/>
            <a:ext cx="2235200" cy="1485900"/>
          </a:xfrm>
          <a:prstGeom prst="rect">
            <a:avLst/>
          </a:prstGeom>
        </p:spPr>
      </p:pic>
      <p:pic>
        <p:nvPicPr>
          <p:cNvPr id="29" name="Picture 28" descr="x9645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4294716"/>
            <a:ext cx="2743200" cy="1828800"/>
          </a:xfrm>
          <a:prstGeom prst="rect">
            <a:avLst/>
          </a:prstGeom>
        </p:spPr>
      </p:pic>
      <p:pic>
        <p:nvPicPr>
          <p:cNvPr id="32" name="Picture 31" descr="i4_1298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83" y="1300963"/>
            <a:ext cx="1536700" cy="2057400"/>
          </a:xfrm>
          <a:prstGeom prst="rect">
            <a:avLst/>
          </a:prstGeom>
        </p:spPr>
      </p:pic>
      <p:pic>
        <p:nvPicPr>
          <p:cNvPr id="39" name="Picture 38" descr="i4_1296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" y="1300963"/>
            <a:ext cx="1536700" cy="2057400"/>
          </a:xfrm>
          <a:prstGeom prst="rect">
            <a:avLst/>
          </a:prstGeom>
        </p:spPr>
      </p:pic>
      <p:pic>
        <p:nvPicPr>
          <p:cNvPr id="41" name="Picture 40" descr="i4_1264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27" y="1300963"/>
            <a:ext cx="1536700" cy="2057400"/>
          </a:xfrm>
          <a:prstGeom prst="rect">
            <a:avLst/>
          </a:prstGeom>
        </p:spPr>
      </p:pic>
      <p:pic>
        <p:nvPicPr>
          <p:cNvPr id="42" name="Picture 41" descr="i4_1212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49" y="1300963"/>
            <a:ext cx="1536700" cy="2057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48211" y="847352"/>
            <a:ext cx="327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Looking good at NA-PAC’13</a:t>
            </a:r>
            <a:endParaRPr lang="en-US" dirty="0"/>
          </a:p>
        </p:txBody>
      </p:sp>
      <p:pic>
        <p:nvPicPr>
          <p:cNvPr id="44" name="Picture 43" descr="i4_1234s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3"/>
          <a:stretch/>
        </p:blipFill>
        <p:spPr>
          <a:xfrm>
            <a:off x="2016539" y="4303188"/>
            <a:ext cx="2057400" cy="14447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56883" y="5950286"/>
            <a:ext cx="17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Machined fork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323" y="1338682"/>
            <a:ext cx="6928088" cy="4114024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TD Highlights</a:t>
            </a:r>
          </a:p>
          <a:p>
            <a:r>
              <a:rPr lang="en-US" dirty="0" smtClean="0"/>
              <a:t>L2 Summary reports</a:t>
            </a:r>
          </a:p>
          <a:p>
            <a:r>
              <a:rPr lang="en-US" dirty="0" smtClean="0"/>
              <a:t>Topical Report –</a:t>
            </a:r>
            <a:r>
              <a:rPr lang="en-US" i="1" dirty="0" smtClean="0"/>
              <a:t> The MICE Cavity at the </a:t>
            </a:r>
            <a:r>
              <a:rPr lang="en-US" i="1" dirty="0" smtClean="0"/>
              <a:t>MTA </a:t>
            </a:r>
            <a:r>
              <a:rPr lang="en-US" i="1" dirty="0" smtClean="0"/>
              <a:t>, Ralph Pasquinelli, FNAL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Harold Kirk, BNL | 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22" y="0"/>
            <a:ext cx="7296362" cy="12284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Technology Development Highlights for </a:t>
            </a:r>
            <a:r>
              <a:rPr lang="en-US" dirty="0" smtClean="0">
                <a:solidFill>
                  <a:srgbClr val="C00000"/>
                </a:solidFill>
              </a:rPr>
              <a:t>Past Month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RF Studies</a:t>
            </a:r>
          </a:p>
          <a:p>
            <a:pPr lvl="1"/>
            <a:r>
              <a:rPr lang="en-US" dirty="0" smtClean="0"/>
              <a:t>805MHz Modular Cavity  delivery to FNAL delayed one month. Now end of October/ beginning of November (SLAC, LBNL)</a:t>
            </a:r>
          </a:p>
          <a:p>
            <a:pPr lvl="1"/>
            <a:r>
              <a:rPr lang="en-US" dirty="0" smtClean="0"/>
              <a:t>201MHz Single-Cavity </a:t>
            </a:r>
            <a:r>
              <a:rPr lang="en-US" dirty="0" err="1" smtClean="0"/>
              <a:t>TiN</a:t>
            </a:r>
            <a:r>
              <a:rPr lang="en-US" dirty="0" smtClean="0"/>
              <a:t> processing of coupler still pending  (LBNL,NTA)</a:t>
            </a:r>
          </a:p>
          <a:p>
            <a:r>
              <a:rPr lang="en-US" dirty="0" smtClean="0"/>
              <a:t>Magnets</a:t>
            </a:r>
          </a:p>
          <a:p>
            <a:pPr lvl="1"/>
            <a:r>
              <a:rPr lang="en-US" dirty="0" smtClean="0"/>
              <a:t>BISSCO 2212 coil tested </a:t>
            </a:r>
            <a:r>
              <a:rPr lang="en-US" dirty="0" smtClean="0"/>
              <a:t>to 416A </a:t>
            </a:r>
            <a:r>
              <a:rPr lang="en-US" dirty="0" smtClean="0"/>
              <a:t>at </a:t>
            </a:r>
            <a:r>
              <a:rPr lang="en-US" dirty="0" smtClean="0"/>
              <a:t>4K, 12T. </a:t>
            </a:r>
            <a:endParaRPr lang="en-US" dirty="0" smtClean="0"/>
          </a:p>
          <a:p>
            <a:r>
              <a:rPr lang="en-US" dirty="0" smtClean="0"/>
              <a:t>15 TD Papers presented at NA-PAC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Harold Kirk, BNL | 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Modular cavity (collaboration with SLAC)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Cavity system scheduled to be delivered to </a:t>
            </a:r>
            <a:r>
              <a:rPr lang="en-US" sz="1100" dirty="0" err="1" smtClean="0"/>
              <a:t>Fermilab</a:t>
            </a:r>
            <a:r>
              <a:rPr lang="en-US" sz="1100" dirty="0" smtClean="0"/>
              <a:t> by end of FY13, but will be delayed, most likely later October or early November 2013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Test plan developed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Interface document ready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201 MHz MICE prototype cavity</a:t>
            </a:r>
            <a:endParaRPr lang="en-US" sz="11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Coupler fabrication continues at LBNL  </a:t>
            </a:r>
          </a:p>
          <a:p>
            <a:pPr marL="569913" lvl="2" indent="-173038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 Most parts made, dry assembly tested.</a:t>
            </a:r>
          </a:p>
          <a:p>
            <a:pPr marL="569913" lvl="2" indent="-173038">
              <a:spcBef>
                <a:spcPts val="0"/>
              </a:spcBef>
            </a:pPr>
            <a:r>
              <a:rPr lang="en-US" sz="1100" dirty="0" err="1" smtClean="0">
                <a:solidFill>
                  <a:schemeClr val="tx2"/>
                </a:solidFill>
              </a:rPr>
              <a:t>TiN</a:t>
            </a:r>
            <a:r>
              <a:rPr lang="en-US" sz="1100" dirty="0" smtClean="0">
                <a:solidFill>
                  <a:schemeClr val="tx2"/>
                </a:solidFill>
              </a:rPr>
              <a:t>-coating setup is in progress.</a:t>
            </a:r>
          </a:p>
          <a:p>
            <a:pPr lvl="1">
              <a:spcBef>
                <a:spcPts val="0"/>
              </a:spcBef>
            </a:pPr>
            <a:endParaRPr lang="en-US" sz="1100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224688"/>
            <a:ext cx="4555320" cy="16052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/>
              <a:t>Modular cavity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Fabrication at SLAC continues</a:t>
            </a:r>
            <a:endParaRPr lang="en-US" sz="1050" u="sng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Bi-weekly meetings at SLAC to monitor/oversee fabrication progress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Daily report from SLAC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Face-to-face meeting once a month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LBNL support of the single cavity installation at MTA, Fermilab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MP simulation studies (reported at NA-PAC-2013)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Fabrication progress of the 201-MHz coupler at LBNL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Cryostat (vacuum vessel) prototype fabrication for MICE CC magnet continued at LBNL, and delayed due to some technical issues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Currently on-hold due to budget shortage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Continue the fabrication of the modular cavity, and low power RF measurement of the cavity at SLAC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Support of the 201 MHz installation at MTA, Fermilab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Oversight of the 201-MHz cavity coupler fabrication at LBNL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TiN</a:t>
            </a:r>
            <a:r>
              <a:rPr lang="en-US" dirty="0" smtClean="0">
                <a:solidFill>
                  <a:schemeClr val="tx2"/>
                </a:solidFill>
              </a:rPr>
              <a:t>-coating of the coupler setup testing at LBNL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Oversight of the CC cryostat fabrication at LBNL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Continue MP simulation studies of the </a:t>
            </a:r>
            <a:r>
              <a:rPr lang="en-US" dirty="0" err="1" smtClean="0">
                <a:solidFill>
                  <a:schemeClr val="tx2"/>
                </a:solidFill>
              </a:rPr>
              <a:t>MuCool</a:t>
            </a:r>
            <a:r>
              <a:rPr lang="en-US" dirty="0" smtClean="0">
                <a:solidFill>
                  <a:schemeClr val="tx2"/>
                </a:solidFill>
              </a:rPr>
              <a:t>/MICE 201 MHz cavities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Continue the modular cavity fabrication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u="sng" dirty="0" smtClean="0"/>
              <a:t>EP of the remaining MICE cavities at LBNL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Development of the modular cavity testing plan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Data analysis of previous 805 MHz testing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MP simulation studies of the MICE cavity and coupler with external magnetic fields and explore other possible solutions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Fabrication of two 201 MHz RF couplers for the first MICE cavity in preparation for the testing at MTA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Support MTA RF testing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PO of Be plates for the modular cavity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Delay in modular cavity fabrication at SLAC due to layoffs and etc..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endParaRPr lang="en-US" sz="11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MICE magnets: SS and CC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Oversight of the fabrication of RF couplers for MICE prototype cavity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48200" y="119626"/>
            <a:ext cx="3661809" cy="441717"/>
          </a:xfrm>
        </p:spPr>
        <p:txBody>
          <a:bodyPr/>
          <a:lstStyle/>
          <a:p>
            <a:r>
              <a:rPr lang="en-US" dirty="0" smtClean="0"/>
              <a:t>October 11, 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03 01: Normal Conducting 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Derun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vity with tuners in clean 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1050" y="3789106"/>
            <a:ext cx="3733800" cy="2649794"/>
          </a:xfrm>
          <a:prstGeom prst="rect">
            <a:avLst/>
          </a:prstGeom>
        </p:spPr>
      </p:pic>
      <p:pic>
        <p:nvPicPr>
          <p:cNvPr id="16" name="Picture 15" descr="Cryostat standing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825" y="3714750"/>
            <a:ext cx="3657600" cy="2743200"/>
          </a:xfrm>
          <a:prstGeom prst="rect">
            <a:avLst/>
          </a:prstGeom>
        </p:spPr>
      </p:pic>
      <p:pic>
        <p:nvPicPr>
          <p:cNvPr id="19" name="Picture 18" descr="sa-701-263-23-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886" y="914400"/>
            <a:ext cx="3672714" cy="2743200"/>
          </a:xfrm>
          <a:prstGeom prst="rect">
            <a:avLst/>
          </a:prstGeom>
        </p:spPr>
      </p:pic>
      <p:pic>
        <p:nvPicPr>
          <p:cNvPr id="15" name="Picture 14" descr="sa-701-263-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3086" y="914400"/>
            <a:ext cx="3672714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905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Modular Cavity and MICE Coupler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Monthly Report: NCRF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71600" y="3163669"/>
            <a:ext cx="7010400" cy="3301663"/>
            <a:chOff x="1111880" y="3163669"/>
            <a:chExt cx="7010400" cy="3301663"/>
          </a:xfrm>
        </p:grpSpPr>
        <p:sp>
          <p:nvSpPr>
            <p:cNvPr id="10" name="TextBox 9"/>
            <p:cNvSpPr txBox="1"/>
            <p:nvPr/>
          </p:nvSpPr>
          <p:spPr>
            <a:xfrm>
              <a:off x="4419600" y="6096000"/>
              <a:ext cx="3702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Fabrication of the CC cryostat at LBNL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1880" y="3163669"/>
              <a:ext cx="5715000" cy="646331"/>
            </a:xfrm>
            <a:prstGeom prst="rect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  <a:alpha val="38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805 MHz modular cavity fabrication progress:  cavity body 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and waveguide flange and end copper plate at SLAC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93120" y="6019800"/>
            <a:ext cx="381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 MHz cavity installation at Fermilab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Work continues </a:t>
            </a:r>
            <a:r>
              <a:rPr lang="en-US" dirty="0" smtClean="0"/>
              <a:t>with </a:t>
            </a:r>
            <a:r>
              <a:rPr lang="en-US" dirty="0" smtClean="0"/>
              <a:t>welding of </a:t>
            </a:r>
            <a:r>
              <a:rPr lang="en-US" dirty="0" smtClean="0"/>
              <a:t>beam tubes onto </a:t>
            </a:r>
            <a:r>
              <a:rPr lang="en-US" dirty="0"/>
              <a:t>a</a:t>
            </a:r>
            <a:r>
              <a:rPr lang="en-US" dirty="0" smtClean="0"/>
              <a:t> test</a:t>
            </a:r>
            <a:r>
              <a:rPr lang="en-US" dirty="0" smtClean="0"/>
              <a:t> 500MHz cavity  </a:t>
            </a:r>
            <a:r>
              <a:rPr lang="en-US" dirty="0" smtClean="0"/>
              <a:t>(Research Instruments)</a:t>
            </a:r>
          </a:p>
          <a:p>
            <a:r>
              <a:rPr lang="en-US" dirty="0" smtClean="0"/>
              <a:t>Discussions with </a:t>
            </a:r>
            <a:r>
              <a:rPr lang="en-US" dirty="0" err="1" smtClean="0"/>
              <a:t>Epner</a:t>
            </a:r>
            <a:r>
              <a:rPr lang="en-US" dirty="0" smtClean="0"/>
              <a:t> Technologies to do testing of  methods for electroforming of Cu on Nb.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Continued work by Research Instruments toward welding of the 500 MHz SRF cavity</a:t>
            </a:r>
          </a:p>
          <a:p>
            <a:r>
              <a:rPr lang="en-US" dirty="0" smtClean="0"/>
              <a:t>Continue studies of techniques for electroforming Cu on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Testing of 500 MHz explosion-bonded </a:t>
            </a:r>
            <a:r>
              <a:rPr lang="en-US" dirty="0" smtClean="0"/>
              <a:t>cavities  </a:t>
            </a:r>
            <a:endParaRPr lang="en-US" dirty="0" smtClean="0"/>
          </a:p>
          <a:p>
            <a:r>
              <a:rPr lang="en-US" dirty="0" smtClean="0"/>
              <a:t>Preparation of Cu </a:t>
            </a:r>
            <a:r>
              <a:rPr lang="en-US" dirty="0"/>
              <a:t>on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smtClean="0"/>
              <a:t>electroforming on an available 1.3GHz single cavity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Instruments shipment of 500 MHz </a:t>
            </a:r>
            <a:r>
              <a:rPr lang="en-US" dirty="0" smtClean="0"/>
              <a:t>cavities</a:t>
            </a:r>
          </a:p>
          <a:p>
            <a:r>
              <a:rPr lang="en-US" dirty="0" smtClean="0"/>
              <a:t>Electroforming Cu on </a:t>
            </a:r>
            <a:r>
              <a:rPr lang="en-US" dirty="0"/>
              <a:t>1.3GHz </a:t>
            </a:r>
            <a:r>
              <a:rPr lang="en-US" dirty="0" err="1" smtClean="0"/>
              <a:t>Nb</a:t>
            </a:r>
            <a:r>
              <a:rPr lang="en-US" dirty="0" smtClean="0"/>
              <a:t> cavity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October 11, 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3.2 – Superconducting 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Don </a:t>
            </a:r>
            <a:r>
              <a:rPr lang="en-US" dirty="0" err="1" smtClean="0"/>
              <a:t>Hartill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24810"/>
            <a:ext cx="4555320" cy="954152"/>
          </a:xfrm>
        </p:spPr>
        <p:txBody>
          <a:bodyPr/>
          <a:lstStyle/>
          <a:p>
            <a:pPr marL="0" indent="0">
              <a:spcBef>
                <a:spcPts val="150"/>
              </a:spcBef>
              <a:buNone/>
            </a:pPr>
            <a:endParaRPr lang="en-US" sz="85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676400"/>
            <a:ext cx="4555320" cy="2708564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ts val="1020"/>
              </a:lnSpc>
              <a:spcBef>
                <a:spcPts val="150"/>
              </a:spcBef>
              <a:buNone/>
            </a:pPr>
            <a:r>
              <a:rPr lang="en-US" sz="1400" b="1" u="sng" dirty="0" smtClean="0"/>
              <a:t>Summary of Previous Month</a:t>
            </a:r>
          </a:p>
          <a:p>
            <a:pPr lvl="0"/>
            <a:r>
              <a:rPr lang="en-US" sz="800" b="1" u="sng" dirty="0" smtClean="0">
                <a:solidFill>
                  <a:srgbClr val="002060"/>
                </a:solidFill>
              </a:rPr>
              <a:t>HTS (2212) Program</a:t>
            </a:r>
            <a:r>
              <a:rPr lang="en-US" sz="800" b="1" dirty="0" smtClean="0">
                <a:solidFill>
                  <a:srgbClr val="002060"/>
                </a:solidFill>
              </a:rPr>
              <a:t> </a:t>
            </a:r>
            <a:r>
              <a:rPr lang="en-US" sz="800" b="1" dirty="0" smtClean="0"/>
              <a:t>– </a:t>
            </a:r>
            <a:r>
              <a:rPr lang="en-US" sz="800" dirty="0"/>
              <a:t>The second coil was tested at 4.2 K, self field and 12 T.  The coil </a:t>
            </a:r>
            <a:r>
              <a:rPr lang="en-US" sz="800" dirty="0" smtClean="0"/>
              <a:t>reached </a:t>
            </a:r>
            <a:r>
              <a:rPr lang="en-US" sz="800" dirty="0"/>
              <a:t>416 A at 12 T, </a:t>
            </a:r>
            <a:r>
              <a:rPr lang="en-US" sz="800" dirty="0" smtClean="0"/>
              <a:t>when the </a:t>
            </a:r>
            <a:r>
              <a:rPr lang="en-US" sz="800" dirty="0"/>
              <a:t>background low-temperature superconducting magnet (T2) quenched</a:t>
            </a:r>
            <a:r>
              <a:rPr lang="en-US" sz="800" b="1" dirty="0" smtClean="0"/>
              <a:t>.</a:t>
            </a:r>
            <a:endParaRPr lang="en-US" sz="800" b="1" dirty="0" smtClean="0">
              <a:solidFill>
                <a:srgbClr val="002060"/>
              </a:solidFill>
            </a:endParaRPr>
          </a:p>
          <a:p>
            <a:pPr lvl="0"/>
            <a:r>
              <a:rPr lang="en-US" sz="800" b="1" u="sng" dirty="0" smtClean="0">
                <a:solidFill>
                  <a:srgbClr val="002060"/>
                </a:solidFill>
              </a:rPr>
              <a:t>HTS </a:t>
            </a:r>
            <a:r>
              <a:rPr lang="en-US" sz="800" b="1" u="sng" dirty="0">
                <a:solidFill>
                  <a:srgbClr val="002060"/>
                </a:solidFill>
              </a:rPr>
              <a:t>Magnets / </a:t>
            </a:r>
            <a:r>
              <a:rPr lang="en-US" sz="800" b="1" u="sng" dirty="0" err="1" smtClean="0">
                <a:solidFill>
                  <a:srgbClr val="002060"/>
                </a:solidFill>
              </a:rPr>
              <a:t>ReBCO</a:t>
            </a:r>
            <a:r>
              <a:rPr lang="en-US" sz="800" b="1" u="sng" dirty="0" smtClean="0">
                <a:solidFill>
                  <a:srgbClr val="002060"/>
                </a:solidFill>
              </a:rPr>
              <a:t> </a:t>
            </a:r>
            <a:r>
              <a:rPr lang="en-US" sz="800" b="1" dirty="0" smtClean="0"/>
              <a:t>–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activity last month; scheduling limitations</a:t>
            </a:r>
          </a:p>
          <a:p>
            <a:pPr>
              <a:lnSpc>
                <a:spcPts val="1020"/>
              </a:lnSpc>
              <a:spcBef>
                <a:spcPts val="150"/>
              </a:spcBef>
            </a:pPr>
            <a:r>
              <a:rPr lang="en-US" sz="800" b="1" u="sng" dirty="0" smtClean="0">
                <a:solidFill>
                  <a:srgbClr val="002060"/>
                </a:solidFill>
              </a:rPr>
              <a:t>Helical </a:t>
            </a:r>
            <a:r>
              <a:rPr lang="en-US" sz="800" b="1" u="sng" dirty="0">
                <a:solidFill>
                  <a:srgbClr val="002060"/>
                </a:solidFill>
              </a:rPr>
              <a:t>Solenoid (</a:t>
            </a:r>
            <a:r>
              <a:rPr lang="en-US" sz="800" b="1" u="sng" dirty="0" smtClean="0">
                <a:solidFill>
                  <a:srgbClr val="002060"/>
                </a:solidFill>
              </a:rPr>
              <a:t>HCC- Nb3Sn</a:t>
            </a:r>
            <a:r>
              <a:rPr lang="en-US" sz="800" b="1" dirty="0" smtClean="0">
                <a:solidFill>
                  <a:srgbClr val="002060"/>
                </a:solidFill>
              </a:rPr>
              <a:t>) </a:t>
            </a:r>
            <a:r>
              <a:rPr lang="en-US" sz="800" b="1" dirty="0" smtClean="0"/>
              <a:t>–  </a:t>
            </a:r>
            <a:r>
              <a:rPr lang="en-US" sz="800" dirty="0" smtClean="0"/>
              <a:t>A</a:t>
            </a:r>
            <a:r>
              <a:rPr lang="en-US" sz="800" b="1" dirty="0" smtClean="0"/>
              <a:t> </a:t>
            </a:r>
            <a:r>
              <a:rPr lang="en-US" sz="800" dirty="0" smtClean="0"/>
              <a:t>solid </a:t>
            </a:r>
            <a:r>
              <a:rPr lang="en-US" sz="800" dirty="0"/>
              <a:t>model of the mechanical parts </a:t>
            </a:r>
            <a:r>
              <a:rPr lang="en-US" sz="800" dirty="0" smtClean="0"/>
              <a:t>has been developed; the model </a:t>
            </a:r>
            <a:r>
              <a:rPr lang="en-US" sz="800" dirty="0"/>
              <a:t>was reviewed </a:t>
            </a:r>
            <a:r>
              <a:rPr lang="en-US" sz="800" dirty="0" smtClean="0"/>
              <a:t>internally with useful </a:t>
            </a:r>
            <a:r>
              <a:rPr lang="en-US" sz="800" dirty="0"/>
              <a:t>feedback </a:t>
            </a:r>
            <a:r>
              <a:rPr lang="en-US" sz="800" dirty="0" smtClean="0"/>
              <a:t>.  Completed </a:t>
            </a:r>
            <a:r>
              <a:rPr lang="en-US" sz="800" dirty="0"/>
              <a:t>a design of a 0.5 m period section (~2 m</a:t>
            </a:r>
            <a:r>
              <a:rPr lang="en-US" sz="800" dirty="0" smtClean="0"/>
              <a:t>); </a:t>
            </a:r>
            <a:r>
              <a:rPr lang="en-US" sz="800" dirty="0"/>
              <a:t>t</a:t>
            </a:r>
            <a:r>
              <a:rPr lang="en-US" sz="800" dirty="0" smtClean="0"/>
              <a:t>he </a:t>
            </a:r>
            <a:r>
              <a:rPr lang="en-US" sz="800" dirty="0"/>
              <a:t>aperture is </a:t>
            </a:r>
            <a:r>
              <a:rPr lang="en-US" sz="800" dirty="0" smtClean="0"/>
              <a:t>210 </a:t>
            </a:r>
            <a:r>
              <a:rPr lang="en-US" sz="800" dirty="0"/>
              <a:t>mm </a:t>
            </a:r>
            <a:r>
              <a:rPr lang="en-US" sz="800" dirty="0" smtClean="0"/>
              <a:t> but  the </a:t>
            </a:r>
            <a:r>
              <a:rPr lang="en-US" sz="800" dirty="0"/>
              <a:t>operation margin is around 30%. Increasing the bore will decrease this margin considerably</a:t>
            </a:r>
            <a:endParaRPr lang="en-US" sz="800" dirty="0" smtClean="0"/>
          </a:p>
          <a:p>
            <a:pPr>
              <a:lnSpc>
                <a:spcPts val="1020"/>
              </a:lnSpc>
              <a:spcBef>
                <a:spcPts val="150"/>
              </a:spcBef>
            </a:pPr>
            <a:r>
              <a:rPr lang="en-US" sz="800" b="1" u="sng" dirty="0" smtClean="0">
                <a:solidFill>
                  <a:srgbClr val="002060"/>
                </a:solidFill>
              </a:rPr>
              <a:t>General </a:t>
            </a:r>
            <a:r>
              <a:rPr lang="en-US" sz="800" b="1" u="sng" dirty="0">
                <a:solidFill>
                  <a:srgbClr val="002060"/>
                </a:solidFill>
              </a:rPr>
              <a:t>Magnet </a:t>
            </a:r>
            <a:r>
              <a:rPr lang="en-US" sz="800" b="1" u="sng" dirty="0" smtClean="0">
                <a:solidFill>
                  <a:srgbClr val="002060"/>
                </a:solidFill>
              </a:rPr>
              <a:t>Design</a:t>
            </a:r>
            <a:r>
              <a:rPr lang="en-US" sz="800" b="1" dirty="0"/>
              <a:t> </a:t>
            </a:r>
            <a:r>
              <a:rPr lang="en-US" sz="800" b="1" dirty="0" smtClean="0"/>
              <a:t>–</a:t>
            </a:r>
            <a:r>
              <a:rPr lang="en-US" sz="800" dirty="0"/>
              <a:t> </a:t>
            </a:r>
            <a:r>
              <a:rPr lang="en-US" sz="800" dirty="0" smtClean="0"/>
              <a:t>Conceptual </a:t>
            </a:r>
            <a:r>
              <a:rPr lang="en-US" sz="800" dirty="0"/>
              <a:t>design studies of HF Storage Ring magnets were continued. Dipole and </a:t>
            </a:r>
            <a:r>
              <a:rPr lang="en-US" sz="800" dirty="0" err="1"/>
              <a:t>quadrupole</a:t>
            </a:r>
            <a:r>
              <a:rPr lang="en-US" sz="800" dirty="0"/>
              <a:t> magnet concepts for the matching sections, chromaticity correction areas and </a:t>
            </a:r>
            <a:r>
              <a:rPr lang="en-US" sz="800" dirty="0" smtClean="0"/>
              <a:t>arcs have </a:t>
            </a:r>
            <a:r>
              <a:rPr lang="en-US" sz="800" dirty="0"/>
              <a:t>been developed. </a:t>
            </a:r>
            <a:endParaRPr lang="en-US" sz="800" dirty="0" smtClean="0"/>
          </a:p>
          <a:p>
            <a:pPr>
              <a:lnSpc>
                <a:spcPts val="1020"/>
              </a:lnSpc>
              <a:spcBef>
                <a:spcPts val="150"/>
              </a:spcBef>
            </a:pPr>
            <a:r>
              <a:rPr lang="en-US" sz="800" b="1" u="sng" dirty="0" smtClean="0">
                <a:solidFill>
                  <a:srgbClr val="002060"/>
                </a:solidFill>
              </a:rPr>
              <a:t>Rapid </a:t>
            </a:r>
            <a:r>
              <a:rPr lang="en-US" sz="800" b="1" u="sng" dirty="0">
                <a:solidFill>
                  <a:srgbClr val="002060"/>
                </a:solidFill>
              </a:rPr>
              <a:t>Cycling Magnets / </a:t>
            </a:r>
            <a:r>
              <a:rPr lang="en-US" sz="800" b="1" u="sng" dirty="0" err="1">
                <a:solidFill>
                  <a:srgbClr val="002060"/>
                </a:solidFill>
              </a:rPr>
              <a:t>Conv</a:t>
            </a:r>
            <a:r>
              <a:rPr lang="en-US" sz="800" b="1" u="sng" dirty="0">
                <a:solidFill>
                  <a:srgbClr val="002060"/>
                </a:solidFill>
              </a:rPr>
              <a:t> </a:t>
            </a:r>
            <a:r>
              <a:rPr lang="en-US" sz="800" b="1" dirty="0" smtClean="0"/>
              <a:t>–</a:t>
            </a:r>
            <a:r>
              <a:rPr lang="en-US" sz="800" dirty="0" smtClean="0"/>
              <a:t>FEMM </a:t>
            </a:r>
            <a:r>
              <a:rPr lang="en-US" sz="800" dirty="0"/>
              <a:t>simulations of pole face shapes to improve the accuracy of our ultra low carbon steel dipole</a:t>
            </a:r>
            <a:r>
              <a:rPr lang="en-US" sz="800" dirty="0" smtClean="0"/>
              <a:t> have been carried out.</a:t>
            </a:r>
            <a:endParaRPr lang="en-US" sz="800" b="1" u="sng" dirty="0" smtClean="0">
              <a:solidFill>
                <a:srgbClr val="002060"/>
              </a:solidFill>
            </a:endParaRPr>
          </a:p>
          <a:p>
            <a:r>
              <a:rPr lang="en-US" sz="800" b="1" u="sng" dirty="0" smtClean="0">
                <a:solidFill>
                  <a:srgbClr val="002060"/>
                </a:solidFill>
              </a:rPr>
              <a:t>Rapid Cycling Magnets / HTS </a:t>
            </a:r>
            <a:r>
              <a:rPr lang="en-US" sz="800" b="1" dirty="0" smtClean="0"/>
              <a:t>– </a:t>
            </a:r>
            <a:r>
              <a:rPr lang="en-US" sz="800" dirty="0" smtClean="0"/>
              <a:t>Continued fabrication of magnet and power lead cryostat components; preparation for the HTS cable and leads splicing.  Completed analysis of HTS-based rapid cycling magnet design for MAP; comparison with NC magnets w/ larger beam gap was made.</a:t>
            </a:r>
            <a:endParaRPr lang="en-US" sz="800" dirty="0"/>
          </a:p>
          <a:p>
            <a:pPr marL="0" indent="0">
              <a:lnSpc>
                <a:spcPts val="1020"/>
              </a:lnSpc>
              <a:spcBef>
                <a:spcPts val="150"/>
              </a:spcBef>
              <a:buNone/>
            </a:pPr>
            <a:endParaRPr lang="en-US" sz="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4267199"/>
            <a:ext cx="4555320" cy="2483427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ts val="1020"/>
              </a:lnSpc>
              <a:spcBef>
                <a:spcPts val="150"/>
              </a:spcBef>
              <a:buNone/>
            </a:pPr>
            <a:r>
              <a:rPr lang="en-US" b="1" u="sng" dirty="0" smtClean="0"/>
              <a:t>Upcoming Work (Next Month)</a:t>
            </a:r>
          </a:p>
          <a:p>
            <a:r>
              <a:rPr lang="en-US" sz="800" b="1" u="sng" dirty="0" smtClean="0">
                <a:solidFill>
                  <a:srgbClr val="002060"/>
                </a:solidFill>
              </a:rPr>
              <a:t>HTS </a:t>
            </a:r>
            <a:r>
              <a:rPr lang="en-US" sz="800" b="1" u="sng" dirty="0">
                <a:solidFill>
                  <a:srgbClr val="002060"/>
                </a:solidFill>
              </a:rPr>
              <a:t>(2212) Program</a:t>
            </a:r>
            <a:r>
              <a:rPr lang="en-US" sz="800" b="1" dirty="0">
                <a:solidFill>
                  <a:srgbClr val="002060"/>
                </a:solidFill>
              </a:rPr>
              <a:t> </a:t>
            </a:r>
            <a:r>
              <a:rPr lang="en-US" sz="1000" b="1" dirty="0" smtClean="0"/>
              <a:t>–</a:t>
            </a:r>
            <a:r>
              <a:rPr lang="en-US" sz="800" b="1" dirty="0"/>
              <a:t>-	The coil’s critical current will be re-tested at 4.2 K up to 12 T and its quench characteristics will also be tested</a:t>
            </a:r>
            <a:endParaRPr lang="en-US" sz="800" b="1" dirty="0" smtClean="0"/>
          </a:p>
          <a:p>
            <a:r>
              <a:rPr lang="en-US" sz="800" b="1" u="sng" dirty="0" smtClean="0">
                <a:solidFill>
                  <a:srgbClr val="002060"/>
                </a:solidFill>
              </a:rPr>
              <a:t>HTS </a:t>
            </a:r>
            <a:r>
              <a:rPr lang="en-US" sz="800" b="1" u="sng" dirty="0">
                <a:solidFill>
                  <a:srgbClr val="002060"/>
                </a:solidFill>
              </a:rPr>
              <a:t>Magnets / </a:t>
            </a:r>
            <a:r>
              <a:rPr lang="en-US" sz="800" b="1" u="sng" dirty="0" err="1">
                <a:solidFill>
                  <a:srgbClr val="002060"/>
                </a:solidFill>
              </a:rPr>
              <a:t>ReBCO</a:t>
            </a:r>
            <a:r>
              <a:rPr lang="en-US" sz="800" b="1" dirty="0">
                <a:solidFill>
                  <a:srgbClr val="002060"/>
                </a:solidFill>
              </a:rPr>
              <a:t> </a:t>
            </a:r>
            <a:r>
              <a:rPr lang="en-US" sz="800" b="1" dirty="0" smtClean="0"/>
              <a:t>–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activity 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planned; scheduling limitations</a:t>
            </a:r>
          </a:p>
          <a:p>
            <a:pPr lvl="0"/>
            <a:r>
              <a:rPr lang="en-US" sz="800" b="1" u="sng" dirty="0" smtClean="0">
                <a:solidFill>
                  <a:srgbClr val="002060"/>
                </a:solidFill>
              </a:rPr>
              <a:t>Helical </a:t>
            </a:r>
            <a:r>
              <a:rPr lang="en-US" sz="800" b="1" u="sng" dirty="0">
                <a:solidFill>
                  <a:srgbClr val="002060"/>
                </a:solidFill>
              </a:rPr>
              <a:t>Solenoid (HCC- Nb3Sn</a:t>
            </a:r>
            <a:r>
              <a:rPr lang="en-US" sz="800" b="1" dirty="0" smtClean="0">
                <a:solidFill>
                  <a:srgbClr val="002060"/>
                </a:solidFill>
              </a:rPr>
              <a:t>)</a:t>
            </a:r>
            <a:r>
              <a:rPr lang="en-US" sz="800" b="1" dirty="0" smtClean="0"/>
              <a:t> – </a:t>
            </a:r>
            <a:r>
              <a:rPr lang="en-US" sz="800" dirty="0" smtClean="0"/>
              <a:t>Finish </a:t>
            </a:r>
            <a:r>
              <a:rPr lang="en-US" sz="800" dirty="0"/>
              <a:t>the model with more </a:t>
            </a:r>
            <a:r>
              <a:rPr lang="en-US" sz="800" dirty="0" smtClean="0"/>
              <a:t>details;  e.g., in </a:t>
            </a:r>
            <a:r>
              <a:rPr lang="en-US" sz="800" dirty="0"/>
              <a:t>and outlets for impregnation, holes for bolts etc. A report with the manufacturing procedure will be </a:t>
            </a:r>
            <a:r>
              <a:rPr lang="en-US" sz="800" dirty="0" smtClean="0"/>
              <a:t>written. Continue design studies.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800" b="1" u="sng" dirty="0" smtClean="0">
                <a:solidFill>
                  <a:srgbClr val="002060"/>
                </a:solidFill>
              </a:rPr>
              <a:t>General </a:t>
            </a:r>
            <a:r>
              <a:rPr lang="en-US" sz="800" b="1" u="sng" dirty="0">
                <a:solidFill>
                  <a:srgbClr val="002060"/>
                </a:solidFill>
              </a:rPr>
              <a:t>Magnet </a:t>
            </a:r>
            <a:r>
              <a:rPr lang="en-US" sz="800" b="1" u="sng" dirty="0" smtClean="0">
                <a:solidFill>
                  <a:srgbClr val="002060"/>
                </a:solidFill>
              </a:rPr>
              <a:t>Desig</a:t>
            </a:r>
            <a:r>
              <a:rPr lang="en-US" sz="800" b="1" dirty="0" smtClean="0">
                <a:solidFill>
                  <a:srgbClr val="002060"/>
                </a:solidFill>
              </a:rPr>
              <a:t>n</a:t>
            </a:r>
            <a:r>
              <a:rPr lang="en-US" sz="800" b="1" dirty="0" smtClean="0"/>
              <a:t> </a:t>
            </a:r>
            <a:r>
              <a:rPr lang="en-US" sz="800" b="1" dirty="0"/>
              <a:t>– </a:t>
            </a:r>
            <a:r>
              <a:rPr lang="en-US" sz="800" dirty="0" smtClean="0"/>
              <a:t>Protection </a:t>
            </a:r>
            <a:r>
              <a:rPr lang="en-US" sz="800" dirty="0"/>
              <a:t>of HF SR magnets from radiation and reduction of the dynamic heat load in the cold part of magnet cryostat </a:t>
            </a:r>
            <a:r>
              <a:rPr lang="en-US" sz="800" dirty="0" smtClean="0"/>
              <a:t>is </a:t>
            </a:r>
            <a:r>
              <a:rPr lang="en-US" sz="800" dirty="0"/>
              <a:t>a serious problem and </a:t>
            </a:r>
            <a:r>
              <a:rPr lang="en-US" sz="800" dirty="0" smtClean="0"/>
              <a:t>further </a:t>
            </a:r>
            <a:r>
              <a:rPr lang="en-US" sz="800" dirty="0"/>
              <a:t>investigations and </a:t>
            </a:r>
            <a:r>
              <a:rPr lang="en-US" sz="800" dirty="0" smtClean="0"/>
              <a:t>improvements continue;</a:t>
            </a:r>
            <a:r>
              <a:rPr lang="en-US" sz="800" dirty="0"/>
              <a:t> </a:t>
            </a:r>
            <a:r>
              <a:rPr lang="en-US" sz="800" dirty="0" smtClean="0"/>
              <a:t>iteration </a:t>
            </a:r>
            <a:r>
              <a:rPr lang="en-US" sz="800" dirty="0"/>
              <a:t>of the SR magnet system </a:t>
            </a:r>
            <a:r>
              <a:rPr lang="en-US" sz="800" dirty="0" smtClean="0"/>
              <a:t>design continues in FY14</a:t>
            </a:r>
          </a:p>
          <a:p>
            <a:pPr lvl="0"/>
            <a:r>
              <a:rPr lang="en-US" sz="800" b="1" u="sng" dirty="0" smtClean="0">
                <a:solidFill>
                  <a:srgbClr val="002060"/>
                </a:solidFill>
              </a:rPr>
              <a:t>Rapid </a:t>
            </a:r>
            <a:r>
              <a:rPr lang="en-US" sz="800" b="1" u="sng" dirty="0">
                <a:solidFill>
                  <a:srgbClr val="002060"/>
                </a:solidFill>
              </a:rPr>
              <a:t>Cycling Magnets / </a:t>
            </a:r>
            <a:r>
              <a:rPr lang="en-US" sz="800" b="1" u="sng" dirty="0" err="1">
                <a:solidFill>
                  <a:srgbClr val="002060"/>
                </a:solidFill>
              </a:rPr>
              <a:t>Conv</a:t>
            </a:r>
            <a:r>
              <a:rPr lang="en-US" sz="800" b="1" u="sng" dirty="0">
                <a:solidFill>
                  <a:srgbClr val="002060"/>
                </a:solidFill>
              </a:rPr>
              <a:t> </a:t>
            </a:r>
            <a:r>
              <a:rPr lang="en-US" sz="800" b="1" dirty="0" smtClean="0">
                <a:solidFill>
                  <a:srgbClr val="002060"/>
                </a:solidFill>
              </a:rPr>
              <a:t>– </a:t>
            </a:r>
            <a:r>
              <a:rPr lang="en-US" sz="800" dirty="0"/>
              <a:t>continue with pole shaping simulations and </a:t>
            </a:r>
            <a:r>
              <a:rPr lang="en-US" sz="800" dirty="0" smtClean="0"/>
              <a:t>obtain access </a:t>
            </a:r>
            <a:r>
              <a:rPr lang="en-US" sz="800" dirty="0"/>
              <a:t>to a floating OPERA-2D </a:t>
            </a:r>
            <a:r>
              <a:rPr lang="en-US" sz="800" dirty="0" smtClean="0"/>
              <a:t>license for studies</a:t>
            </a:r>
            <a:endParaRPr lang="en-US" sz="800" b="1" u="sng" dirty="0"/>
          </a:p>
          <a:p>
            <a:r>
              <a:rPr lang="en-US" sz="800" b="1" u="sng" dirty="0" smtClean="0">
                <a:solidFill>
                  <a:srgbClr val="002060"/>
                </a:solidFill>
              </a:rPr>
              <a:t>Rapid </a:t>
            </a:r>
            <a:r>
              <a:rPr lang="en-US" sz="800" b="1" u="sng" dirty="0">
                <a:solidFill>
                  <a:srgbClr val="002060"/>
                </a:solidFill>
              </a:rPr>
              <a:t>Cycling Magnets </a:t>
            </a:r>
            <a:r>
              <a:rPr lang="en-US" sz="800" b="1" u="sng" dirty="0" smtClean="0">
                <a:solidFill>
                  <a:srgbClr val="002060"/>
                </a:solidFill>
              </a:rPr>
              <a:t>/HTS </a:t>
            </a:r>
            <a:r>
              <a:rPr lang="en-US" sz="800" b="1" dirty="0"/>
              <a:t>– </a:t>
            </a:r>
            <a:r>
              <a:rPr lang="en-US" sz="800" dirty="0"/>
              <a:t> Perform splicing of magnet cable HTS strands to power </a:t>
            </a:r>
            <a:r>
              <a:rPr lang="en-US" sz="800" dirty="0" smtClean="0"/>
              <a:t>leads;  Complete </a:t>
            </a:r>
            <a:r>
              <a:rPr lang="en-US" sz="800" dirty="0"/>
              <a:t>fabrication of cryostat components for magnet and </a:t>
            </a:r>
            <a:r>
              <a:rPr lang="en-US" sz="800" dirty="0" smtClean="0"/>
              <a:t>leads; continue </a:t>
            </a:r>
            <a:r>
              <a:rPr lang="en-US" sz="800" dirty="0"/>
              <a:t>study of HTS-based rapid cycling magnet technology for </a:t>
            </a:r>
            <a:r>
              <a:rPr lang="en-US" sz="800" dirty="0" err="1"/>
              <a:t>Muon</a:t>
            </a:r>
            <a:r>
              <a:rPr lang="en-US" sz="800" dirty="0"/>
              <a:t>  Accelerators</a:t>
            </a:r>
          </a:p>
          <a:p>
            <a:endParaRPr lang="en-US" sz="800" dirty="0" smtClean="0"/>
          </a:p>
          <a:p>
            <a:endParaRPr lang="en-US" sz="300" b="1" dirty="0"/>
          </a:p>
          <a:p>
            <a:pPr>
              <a:spcBef>
                <a:spcPts val="150"/>
              </a:spcBef>
            </a:pPr>
            <a:endParaRPr lang="en-US" sz="1050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55320" y="3255817"/>
            <a:ext cx="4588679" cy="3494809"/>
          </a:xfrm>
        </p:spPr>
        <p:txBody>
          <a:bodyPr/>
          <a:lstStyle/>
          <a:p>
            <a:pPr lvl="0">
              <a:spcAft>
                <a:spcPts val="300"/>
              </a:spcAft>
            </a:pPr>
            <a:r>
              <a:rPr lang="en-US" sz="950" b="1" u="sng" dirty="0" smtClean="0"/>
              <a:t>HTS (2212 ) Program</a:t>
            </a:r>
            <a:r>
              <a:rPr lang="en-US" sz="950" b="1" dirty="0" smtClean="0"/>
              <a:t> – </a:t>
            </a:r>
            <a:r>
              <a:rPr lang="en-US" sz="900" i="1" dirty="0" smtClean="0"/>
              <a:t>Continue coils studies;  receipt of new high pressure furnace anticipated  which will improve </a:t>
            </a:r>
            <a:r>
              <a:rPr lang="en-US" sz="900" i="1" dirty="0" err="1" smtClean="0"/>
              <a:t>J</a:t>
            </a:r>
            <a:r>
              <a:rPr lang="en-US" sz="900" i="1" baseline="-25000" dirty="0" err="1" smtClean="0"/>
              <a:t>c</a:t>
            </a:r>
            <a:r>
              <a:rPr lang="en-US" sz="900" i="1" baseline="-25000" dirty="0" smtClean="0"/>
              <a:t> </a:t>
            </a:r>
            <a:r>
              <a:rPr lang="en-US" sz="900" i="1" dirty="0" smtClean="0"/>
              <a:t>of reacted wire; further studies of acoustic emission sensors for quench location determination</a:t>
            </a:r>
            <a:endParaRPr lang="en-US" sz="850" i="1" dirty="0" smtClean="0"/>
          </a:p>
          <a:p>
            <a:pPr lvl="0">
              <a:spcAft>
                <a:spcPts val="300"/>
              </a:spcAft>
            </a:pPr>
            <a:r>
              <a:rPr lang="en-US" sz="950" b="1" u="sng" dirty="0" smtClean="0"/>
              <a:t>HTS Magnets/</a:t>
            </a:r>
            <a:r>
              <a:rPr lang="en-US" sz="950" b="1" u="sng" dirty="0" err="1" smtClean="0"/>
              <a:t>ReBCO</a:t>
            </a:r>
            <a:r>
              <a:rPr lang="en-US" sz="950" b="1" dirty="0" smtClean="0"/>
              <a:t> – </a:t>
            </a:r>
            <a:r>
              <a:rPr lang="en-US" sz="900" i="1" dirty="0" smtClean="0"/>
              <a:t>Effort will resume w/ new fiscal year and funding is available</a:t>
            </a:r>
          </a:p>
          <a:p>
            <a:pPr lvl="0">
              <a:spcAft>
                <a:spcPts val="300"/>
              </a:spcAft>
            </a:pPr>
            <a:r>
              <a:rPr lang="en-US" sz="950" b="1" u="sng" dirty="0" smtClean="0"/>
              <a:t>Helical </a:t>
            </a:r>
            <a:r>
              <a:rPr lang="en-US" sz="950" b="1" u="sng" dirty="0"/>
              <a:t>Solenoid (HCC</a:t>
            </a:r>
            <a:r>
              <a:rPr lang="en-US" sz="950" b="1" dirty="0" smtClean="0">
                <a:solidFill>
                  <a:srgbClr val="002060"/>
                </a:solidFill>
              </a:rPr>
              <a:t>)</a:t>
            </a:r>
            <a:r>
              <a:rPr lang="en-US" sz="950" b="1" dirty="0"/>
              <a:t> </a:t>
            </a:r>
            <a:r>
              <a:rPr lang="en-US" sz="900" b="1" dirty="0" smtClean="0"/>
              <a:t>–</a:t>
            </a:r>
            <a:br>
              <a:rPr lang="en-US" sz="900" b="1" dirty="0" smtClean="0"/>
            </a:br>
            <a:r>
              <a:rPr lang="en-US" sz="900" i="1" dirty="0" smtClean="0"/>
              <a:t>Finish </a:t>
            </a:r>
            <a:r>
              <a:rPr lang="en-US" sz="900" i="1" dirty="0"/>
              <a:t>the model and produce the drawings necessary to start the manufacturing of the support structure.</a:t>
            </a:r>
            <a:br>
              <a:rPr lang="en-US" sz="900" i="1" dirty="0"/>
            </a:br>
            <a:r>
              <a:rPr lang="en-US" sz="900" i="1" dirty="0"/>
              <a:t>Finalize the simulation of the one stage HS. Simulations including the end effects (fringe fields).</a:t>
            </a:r>
            <a:endParaRPr lang="en-US" sz="900" b="1" i="1" dirty="0" smtClean="0"/>
          </a:p>
          <a:p>
            <a:pPr lvl="0">
              <a:spcAft>
                <a:spcPts val="300"/>
              </a:spcAft>
            </a:pPr>
            <a:r>
              <a:rPr lang="en-US" sz="1000" b="1" u="sng" dirty="0" smtClean="0"/>
              <a:t>General </a:t>
            </a:r>
            <a:r>
              <a:rPr lang="en-US" sz="1000" b="1" u="sng" dirty="0"/>
              <a:t>Magnet </a:t>
            </a:r>
            <a:r>
              <a:rPr lang="en-US" sz="1000" b="1" u="sng" dirty="0" smtClean="0"/>
              <a:t>Design</a:t>
            </a:r>
            <a:r>
              <a:rPr lang="en-US" sz="950" b="1" dirty="0"/>
              <a:t> </a:t>
            </a:r>
            <a:r>
              <a:rPr lang="en-US" sz="950" b="1" dirty="0" smtClean="0"/>
              <a:t>–</a:t>
            </a:r>
            <a:br>
              <a:rPr lang="en-US" sz="950" b="1" dirty="0" smtClean="0"/>
            </a:br>
            <a:r>
              <a:rPr lang="en-US" sz="900" i="1" dirty="0"/>
              <a:t>P</a:t>
            </a:r>
            <a:r>
              <a:rPr lang="en-US" sz="900" i="1" dirty="0" smtClean="0"/>
              <a:t>rotection </a:t>
            </a:r>
            <a:r>
              <a:rPr lang="en-US" sz="900" i="1" dirty="0"/>
              <a:t>of HF SR magnets from radiation and reduction of the dynamic heat load in the cold part of magnet cryostat present a serious problem and need further investigations and improvements including reiteration of the SR magnet system </a:t>
            </a:r>
            <a:r>
              <a:rPr lang="en-US" sz="900" i="1" dirty="0" smtClean="0"/>
              <a:t>design</a:t>
            </a:r>
          </a:p>
          <a:p>
            <a:pPr lvl="0">
              <a:spcAft>
                <a:spcPts val="300"/>
              </a:spcAft>
            </a:pPr>
            <a:r>
              <a:rPr lang="en-US" sz="900" dirty="0" smtClean="0"/>
              <a:t> </a:t>
            </a:r>
            <a:r>
              <a:rPr lang="en-US" sz="950" b="1" u="sng" dirty="0" smtClean="0"/>
              <a:t>Rapid </a:t>
            </a:r>
            <a:r>
              <a:rPr lang="en-US" sz="950" b="1" u="sng" dirty="0"/>
              <a:t>Cycling Magnets </a:t>
            </a:r>
            <a:r>
              <a:rPr lang="en-US" sz="950" b="1" u="sng" dirty="0" smtClean="0"/>
              <a:t>– </a:t>
            </a:r>
            <a:r>
              <a:rPr lang="en-US" sz="950" b="1" u="sng" dirty="0" err="1" smtClean="0"/>
              <a:t>Conv</a:t>
            </a:r>
            <a:r>
              <a:rPr lang="en-US" sz="950" b="1" dirty="0"/>
              <a:t> </a:t>
            </a:r>
            <a:r>
              <a:rPr lang="en-US" sz="950" b="1" dirty="0" smtClean="0"/>
              <a:t>– </a:t>
            </a:r>
            <a:br>
              <a:rPr lang="en-US" sz="950" b="1" dirty="0" smtClean="0"/>
            </a:br>
            <a:r>
              <a:rPr lang="en-US" sz="900" i="1" dirty="0" smtClean="0"/>
              <a:t>Continue improvement of magnetic properties; pole shaping; etc.</a:t>
            </a:r>
            <a:endParaRPr lang="en-US" sz="900" b="1" i="1" dirty="0" smtClean="0"/>
          </a:p>
          <a:p>
            <a:pPr lvl="0">
              <a:spcAft>
                <a:spcPts val="300"/>
              </a:spcAft>
            </a:pPr>
            <a:r>
              <a:rPr lang="en-US" sz="950" b="1" u="sng" dirty="0" smtClean="0"/>
              <a:t>Rapid Cycling Magnets – HTS </a:t>
            </a:r>
            <a:br>
              <a:rPr lang="en-US" sz="950" b="1" u="sng" dirty="0" smtClean="0"/>
            </a:br>
            <a:r>
              <a:rPr lang="en-US" sz="900" i="1" dirty="0" smtClean="0"/>
              <a:t>Fabricate </a:t>
            </a:r>
            <a:r>
              <a:rPr lang="en-US" sz="900" i="1" dirty="0"/>
              <a:t>cryostats for magnet and </a:t>
            </a:r>
            <a:r>
              <a:rPr lang="en-US" sz="900" i="1" dirty="0" smtClean="0"/>
              <a:t>leads; </a:t>
            </a:r>
            <a:br>
              <a:rPr lang="en-US" sz="900" i="1" dirty="0" smtClean="0"/>
            </a:br>
            <a:r>
              <a:rPr lang="en-US" sz="900" i="1" dirty="0" smtClean="0"/>
              <a:t>Continue </a:t>
            </a:r>
            <a:r>
              <a:rPr lang="en-US" sz="900" i="1" dirty="0"/>
              <a:t>study of HTS-based rapid cycling magnet technology for </a:t>
            </a:r>
            <a:r>
              <a:rPr lang="en-US" sz="900" i="1" dirty="0" err="1" smtClean="0"/>
              <a:t>Muon</a:t>
            </a:r>
            <a:r>
              <a:rPr lang="en-US" sz="900" i="1" dirty="0" smtClean="0"/>
              <a:t> Accelerator</a:t>
            </a:r>
            <a:br>
              <a:rPr lang="en-US" sz="900" i="1" dirty="0" smtClean="0"/>
            </a:br>
            <a:r>
              <a:rPr lang="en-US" sz="900" i="1" dirty="0" smtClean="0"/>
              <a:t>Write </a:t>
            </a:r>
            <a:r>
              <a:rPr lang="en-US" sz="900" i="1" dirty="0"/>
              <a:t>a APC Note on the feasibility of </a:t>
            </a:r>
            <a:r>
              <a:rPr lang="en-US" sz="900" i="1" dirty="0" err="1"/>
              <a:t>Muon</a:t>
            </a:r>
            <a:r>
              <a:rPr lang="en-US" sz="900" i="1" dirty="0"/>
              <a:t> Accelerator with HTS-based rapid-cycling magnet technology   </a:t>
            </a:r>
          </a:p>
          <a:p>
            <a:pPr lvl="0">
              <a:spcAft>
                <a:spcPts val="600"/>
              </a:spcAft>
            </a:pPr>
            <a:endParaRPr lang="en-US" sz="950" b="1" u="sng" dirty="0" smtClean="0"/>
          </a:p>
          <a:p>
            <a:pPr marL="0" lvl="0" indent="0">
              <a:spcAft>
                <a:spcPts val="600"/>
              </a:spcAft>
              <a:buNone/>
            </a:pPr>
            <a:endParaRPr lang="en-US" sz="950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88680" y="2272964"/>
            <a:ext cx="4555320" cy="594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i="1" dirty="0" smtClean="0"/>
              <a:t>[….]</a:t>
            </a:r>
            <a:endParaRPr lang="en-US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11, 2013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J. Tompkins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3620" y="605589"/>
            <a:ext cx="3831700" cy="239259"/>
          </a:xfrm>
        </p:spPr>
        <p:txBody>
          <a:bodyPr/>
          <a:lstStyle/>
          <a:p>
            <a:r>
              <a:rPr lang="en-US" dirty="0"/>
              <a:t>Magnets – 03-03</a:t>
            </a:r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Ding: NAPAC13 THPMA11 on particle production.; continued clarification of best MARS switches for 3 </a:t>
            </a:r>
            <a:r>
              <a:rPr lang="en-US" dirty="0" err="1"/>
              <a:t>Gev</a:t>
            </a:r>
            <a:r>
              <a:rPr lang="en-US" dirty="0"/>
              <a:t>.</a:t>
            </a:r>
          </a:p>
          <a:p>
            <a:r>
              <a:rPr lang="en-US" dirty="0"/>
              <a:t>McDonald: Edit NAPAC13 </a:t>
            </a:r>
            <a:r>
              <a:rPr lang="en-US" dirty="0" err="1"/>
              <a:t>Targetry</a:t>
            </a:r>
            <a:r>
              <a:rPr lang="en-US" dirty="0"/>
              <a:t> papers.</a:t>
            </a:r>
          </a:p>
          <a:p>
            <a:r>
              <a:rPr lang="en-US" dirty="0"/>
              <a:t>Sayed: NAPAC13 TUPBA10, TUPBA11, THPHO11 on global optimization of Front End</a:t>
            </a:r>
          </a:p>
          <a:p>
            <a:r>
              <a:rPr lang="en-US" dirty="0" err="1"/>
              <a:t>Samulyak</a:t>
            </a:r>
            <a:r>
              <a:rPr lang="en-US" dirty="0"/>
              <a:t>: NAPAC13 TUPBA09 on simulations of liquid jet disruption by proton beams.</a:t>
            </a:r>
          </a:p>
          <a:p>
            <a:r>
              <a:rPr lang="en-US" dirty="0"/>
              <a:t>Snopok: NAPAC13 THPMA10 on energy deposition in chicane magnets.</a:t>
            </a:r>
          </a:p>
          <a:p>
            <a:r>
              <a:rPr lang="en-US" dirty="0"/>
              <a:t>Zhan: Continued validation of the Level-set coding for ANSYS-FLUENT modeling.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Extend target system conceptual design up to start of </a:t>
            </a:r>
            <a:r>
              <a:rPr lang="en-US" dirty="0" err="1"/>
              <a:t>buncher</a:t>
            </a:r>
            <a:r>
              <a:rPr lang="en-US" dirty="0"/>
              <a:t> (including chicane in decay/drift region).</a:t>
            </a:r>
          </a:p>
          <a:p>
            <a:r>
              <a:rPr lang="en-US" dirty="0"/>
              <a:t>Begin studies of Staging Scenarios that start with a   3-GeV beam @ 1MW.  Need more coordination with Proton Driver team to specify possible multiple beams on target.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October 11, 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03.04  Targets and Absorbers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Kirk T. McDonald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201-MHz vacuum RF: assembly work in progress</a:t>
            </a:r>
          </a:p>
          <a:p>
            <a:r>
              <a:rPr lang="en-US" dirty="0" smtClean="0"/>
              <a:t>805-MHz vacuum RF: preparations for modular cavity on schedule; ASC running</a:t>
            </a:r>
          </a:p>
          <a:p>
            <a:r>
              <a:rPr lang="en-US" dirty="0" smtClean="0"/>
              <a:t>Infrastructure – still slipping: </a:t>
            </a:r>
            <a:r>
              <a:rPr lang="en-US" dirty="0" err="1" smtClean="0"/>
              <a:t>beamline</a:t>
            </a:r>
            <a:r>
              <a:rPr lang="en-US" dirty="0" smtClean="0"/>
              <a:t> upgrade, RF switch, station-2 vacuum system</a:t>
            </a:r>
          </a:p>
          <a:p>
            <a:r>
              <a:rPr lang="en-US" dirty="0" smtClean="0"/>
              <a:t>Data analysis: all-season cavity data under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All-season cavity: re-installed in solenoid, ~30 MV/m @ B=0 (A. </a:t>
            </a:r>
            <a:r>
              <a:rPr lang="en-US" dirty="0" err="1" smtClean="0"/>
              <a:t>Moretti</a:t>
            </a:r>
            <a:r>
              <a:rPr lang="en-US" dirty="0" smtClean="0"/>
              <a:t>, D. Peterson, YT)</a:t>
            </a:r>
          </a:p>
          <a:p>
            <a:r>
              <a:rPr lang="en-US" dirty="0" smtClean="0"/>
              <a:t>Modular cavity: instrumentation interface designed (YT)</a:t>
            </a:r>
          </a:p>
          <a:p>
            <a:r>
              <a:rPr lang="en-US" dirty="0" smtClean="0"/>
              <a:t>201-MHz Single-Cavity Module: coupler fabrication in progress (A. </a:t>
            </a:r>
            <a:r>
              <a:rPr lang="en-US" dirty="0" err="1" smtClean="0"/>
              <a:t>DeMello</a:t>
            </a:r>
            <a:r>
              <a:rPr lang="en-US" dirty="0" smtClean="0"/>
              <a:t>); progress on instrumentation (L. </a:t>
            </a:r>
            <a:r>
              <a:rPr lang="en-US" dirty="0" err="1" smtClean="0"/>
              <a:t>Somaschini</a:t>
            </a:r>
            <a:r>
              <a:rPr lang="en-US" dirty="0" smtClean="0"/>
              <a:t>, D. Peterson, R. </a:t>
            </a:r>
            <a:r>
              <a:rPr lang="en-US" dirty="0" err="1" smtClean="0"/>
              <a:t>Pasquinelli</a:t>
            </a:r>
            <a:r>
              <a:rPr lang="en-US" dirty="0" smtClean="0"/>
              <a:t>, A. </a:t>
            </a:r>
            <a:r>
              <a:rPr lang="en-US" dirty="0" err="1" smtClean="0"/>
              <a:t>Moretti</a:t>
            </a:r>
            <a:r>
              <a:rPr lang="en-US" dirty="0" smtClean="0"/>
              <a:t>, P. Lane, P. </a:t>
            </a:r>
            <a:r>
              <a:rPr lang="en-US" dirty="0" err="1" smtClean="0"/>
              <a:t>Snopok</a:t>
            </a:r>
            <a:r>
              <a:rPr lang="en-US" dirty="0" smtClean="0"/>
              <a:t>, YT); clean room prepared (YT), assembly continuing in Lab-6, water feed-</a:t>
            </a:r>
            <a:r>
              <a:rPr lang="en-US" dirty="0" err="1" smtClean="0"/>
              <a:t>throughs</a:t>
            </a:r>
            <a:r>
              <a:rPr lang="en-US" dirty="0" smtClean="0"/>
              <a:t> installed, tuner forks installed, surveyed (J. </a:t>
            </a:r>
            <a:r>
              <a:rPr lang="en-US" dirty="0" err="1" smtClean="0"/>
              <a:t>Gaynier</a:t>
            </a:r>
            <a:r>
              <a:rPr lang="en-US" dirty="0" smtClean="0"/>
              <a:t>, R. </a:t>
            </a:r>
            <a:r>
              <a:rPr lang="en-US" dirty="0" err="1" smtClean="0"/>
              <a:t>Pasquinelli</a:t>
            </a:r>
            <a:r>
              <a:rPr lang="en-US" dirty="0" smtClean="0"/>
              <a:t>, R. Schultz)</a:t>
            </a:r>
          </a:p>
          <a:p>
            <a:r>
              <a:rPr lang="en-US" dirty="0" smtClean="0"/>
              <a:t>NA-PAC 2013: 7 MTA abstracts presented (M. Chung, B. </a:t>
            </a:r>
            <a:r>
              <a:rPr lang="en-US" dirty="0" err="1" smtClean="0"/>
              <a:t>Freemire</a:t>
            </a:r>
            <a:r>
              <a:rPr lang="en-US" dirty="0" smtClean="0"/>
              <a:t>, M. Jana, T. </a:t>
            </a:r>
            <a:r>
              <a:rPr lang="en-US" dirty="0" err="1" smtClean="0"/>
              <a:t>Luo</a:t>
            </a:r>
            <a:r>
              <a:rPr lang="en-US" dirty="0" smtClean="0"/>
              <a:t>, D. Peterson, L. </a:t>
            </a:r>
            <a:r>
              <a:rPr lang="en-US" dirty="0" err="1" smtClean="0"/>
              <a:t>Somaschini,YT</a:t>
            </a:r>
            <a:r>
              <a:rPr lang="en-US" dirty="0" smtClean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805-MHz all-season </a:t>
            </a:r>
            <a:r>
              <a:rPr lang="en-US" dirty="0" smtClean="0"/>
              <a:t>cavity: </a:t>
            </a:r>
            <a:r>
              <a:rPr lang="en-US" dirty="0"/>
              <a:t>operation </a:t>
            </a:r>
            <a:r>
              <a:rPr lang="en-US" dirty="0" smtClean="0"/>
              <a:t>in B&gt;3T</a:t>
            </a:r>
          </a:p>
          <a:p>
            <a:r>
              <a:rPr lang="en-US" dirty="0" smtClean="0"/>
              <a:t>DL-HPRF cavity: retesting without/with dielectric rod</a:t>
            </a:r>
          </a:p>
          <a:p>
            <a:r>
              <a:rPr lang="en-US" dirty="0" smtClean="0"/>
              <a:t>Old pillbox cavity: install grid windows</a:t>
            </a:r>
            <a:endParaRPr lang="en-US" dirty="0"/>
          </a:p>
          <a:p>
            <a:r>
              <a:rPr lang="en-US" dirty="0" smtClean="0"/>
              <a:t>201-MHz Single-Cavity module: instrumentation tests, install cavity in vessel, tuner transfer function measurement</a:t>
            </a:r>
          </a:p>
          <a:p>
            <a:r>
              <a:rPr lang="en-US" dirty="0" smtClean="0"/>
              <a:t>Modular cavity: instrumentation and inspection setup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analysis/publication</a:t>
            </a:r>
          </a:p>
          <a:p>
            <a:pPr lvl="1"/>
            <a:r>
              <a:rPr lang="en-US" dirty="0" smtClean="0"/>
              <a:t>magnetic insulation</a:t>
            </a:r>
          </a:p>
          <a:p>
            <a:pPr lvl="1"/>
            <a:r>
              <a:rPr lang="en-US" dirty="0" smtClean="0"/>
              <a:t>Be-Cu buttons</a:t>
            </a:r>
          </a:p>
          <a:p>
            <a:pPr lvl="1"/>
            <a:r>
              <a:rPr lang="en-US" dirty="0" smtClean="0"/>
              <a:t>HPRF beam test</a:t>
            </a:r>
          </a:p>
          <a:p>
            <a:r>
              <a:rPr lang="en-US" dirty="0" smtClean="0"/>
              <a:t>Current program</a:t>
            </a:r>
          </a:p>
          <a:p>
            <a:pPr lvl="1"/>
            <a:r>
              <a:rPr lang="en-US" dirty="0" smtClean="0"/>
              <a:t>All-season cavity in magnetic field</a:t>
            </a:r>
          </a:p>
          <a:p>
            <a:pPr lvl="2"/>
            <a:r>
              <a:rPr lang="en-US" dirty="0" smtClean="0"/>
              <a:t>B &gt; 3T</a:t>
            </a:r>
          </a:p>
          <a:p>
            <a:pPr lvl="1"/>
            <a:r>
              <a:rPr lang="en-US" dirty="0" smtClean="0"/>
              <a:t>Dielectric-loaded HPRF</a:t>
            </a:r>
          </a:p>
          <a:p>
            <a:r>
              <a:rPr lang="en-US" dirty="0" smtClean="0"/>
              <a:t>Next on the list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rid windows on pillbox cavity</a:t>
            </a:r>
          </a:p>
          <a:p>
            <a:pPr lvl="1"/>
            <a:r>
              <a:rPr lang="en-US" dirty="0" smtClean="0"/>
              <a:t>201-MHz Single-Cavity Module</a:t>
            </a:r>
          </a:p>
          <a:p>
            <a:pPr lvl="1"/>
            <a:r>
              <a:rPr lang="en-US" dirty="0" smtClean="0"/>
              <a:t>New 805-MHz modular cavity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err="1" smtClean="0"/>
              <a:t>Beamline</a:t>
            </a:r>
            <a:r>
              <a:rPr lang="en-US" dirty="0" smtClean="0"/>
              <a:t> commissioning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Single-Cavity Module assembly, installation</a:t>
            </a:r>
          </a:p>
          <a:p>
            <a:r>
              <a:rPr lang="en-US" dirty="0" smtClean="0"/>
              <a:t>Pillbox with grid windows, </a:t>
            </a:r>
            <a:r>
              <a:rPr lang="en-US" dirty="0"/>
              <a:t>a</a:t>
            </a:r>
            <a:r>
              <a:rPr lang="en-US" dirty="0" smtClean="0"/>
              <a:t>ll-season cavity high-B run</a:t>
            </a:r>
          </a:p>
          <a:p>
            <a:r>
              <a:rPr lang="en-US" dirty="0" err="1" smtClean="0"/>
              <a:t>Beamline</a:t>
            </a:r>
            <a:r>
              <a:rPr lang="en-US" dirty="0" smtClean="0"/>
              <a:t> commissioning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echanical support for RF program</a:t>
            </a:r>
            <a:endParaRPr lang="en-US" dirty="0"/>
          </a:p>
          <a:p>
            <a:r>
              <a:rPr lang="en-US" dirty="0" smtClean="0"/>
              <a:t>Electrical support for </a:t>
            </a:r>
            <a:r>
              <a:rPr lang="en-US" dirty="0" err="1" smtClean="0"/>
              <a:t>beamline</a:t>
            </a:r>
            <a:r>
              <a:rPr lang="en-US" dirty="0"/>
              <a:t> </a:t>
            </a:r>
            <a:r>
              <a:rPr lang="en-US" dirty="0" smtClean="0"/>
              <a:t>upgrade</a:t>
            </a:r>
          </a:p>
          <a:p>
            <a:r>
              <a:rPr lang="en-US" dirty="0" smtClean="0"/>
              <a:t>FY14 funding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October 11,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3.5 – </a:t>
            </a:r>
            <a:r>
              <a:rPr lang="en-US" dirty="0" err="1" smtClean="0"/>
              <a:t>MuCool</a:t>
            </a:r>
            <a:r>
              <a:rPr lang="en-US" dirty="0" smtClean="0"/>
              <a:t> Test Area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Yağmur</a:t>
            </a:r>
            <a:r>
              <a:rPr lang="en-US" dirty="0" smtClean="0"/>
              <a:t> Torun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_L2_Managers_MonthlyRepor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P_L2_Managers_MonthlyRepor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MAP_L2_Managers_MonthlyReport_Template.potx</Template>
  <TotalTime>13473</TotalTime>
  <Words>1345</Words>
  <Application>Microsoft Office PowerPoint</Application>
  <PresentationFormat>On-screen Show (4:3)</PresentationFormat>
  <Paragraphs>157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MAP_L2_Managers_MonthlyReport_Template</vt:lpstr>
      <vt:lpstr>1_MAP_L2_Managers_MonthlyReport_Template</vt:lpstr>
      <vt:lpstr>Technology Development MAP Friday Meeting</vt:lpstr>
      <vt:lpstr>Outline</vt:lpstr>
      <vt:lpstr>Technology Development Highlights for Past Month</vt:lpstr>
      <vt:lpstr>PowerPoint Presentation</vt:lpstr>
      <vt:lpstr>Modular Cavity and MICE Coupler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Harold Kirk</cp:lastModifiedBy>
  <cp:revision>149</cp:revision>
  <dcterms:created xsi:type="dcterms:W3CDTF">2012-09-01T16:43:44Z</dcterms:created>
  <dcterms:modified xsi:type="dcterms:W3CDTF">2013-10-11T17:17:40Z</dcterms:modified>
</cp:coreProperties>
</file>