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pdf" ContentType="application/pdf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5" r:id="rId2"/>
  </p:sldMasterIdLst>
  <p:notesMasterIdLst>
    <p:notesMasterId r:id="rId37"/>
  </p:notesMasterIdLst>
  <p:sldIdLst>
    <p:sldId id="258" r:id="rId3"/>
    <p:sldId id="562" r:id="rId4"/>
    <p:sldId id="563" r:id="rId5"/>
    <p:sldId id="564" r:id="rId6"/>
    <p:sldId id="565" r:id="rId7"/>
    <p:sldId id="568" r:id="rId8"/>
    <p:sldId id="569" r:id="rId9"/>
    <p:sldId id="572" r:id="rId10"/>
    <p:sldId id="571" r:id="rId11"/>
    <p:sldId id="573" r:id="rId12"/>
    <p:sldId id="592" r:id="rId13"/>
    <p:sldId id="596" r:id="rId14"/>
    <p:sldId id="593" r:id="rId15"/>
    <p:sldId id="594" r:id="rId16"/>
    <p:sldId id="595" r:id="rId17"/>
    <p:sldId id="575" r:id="rId18"/>
    <p:sldId id="576" r:id="rId19"/>
    <p:sldId id="577" r:id="rId20"/>
    <p:sldId id="578" r:id="rId21"/>
    <p:sldId id="579" r:id="rId22"/>
    <p:sldId id="580" r:id="rId23"/>
    <p:sldId id="581" r:id="rId24"/>
    <p:sldId id="582" r:id="rId25"/>
    <p:sldId id="583" r:id="rId26"/>
    <p:sldId id="584" r:id="rId27"/>
    <p:sldId id="586" r:id="rId28"/>
    <p:sldId id="589" r:id="rId29"/>
    <p:sldId id="585" r:id="rId30"/>
    <p:sldId id="590" r:id="rId31"/>
    <p:sldId id="570" r:id="rId32"/>
    <p:sldId id="591" r:id="rId33"/>
    <p:sldId id="472" r:id="rId34"/>
    <p:sldId id="507" r:id="rId35"/>
    <p:sldId id="539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64AF6"/>
    <a:srgbClr val="0000FF"/>
    <a:srgbClr val="FF0000"/>
    <a:srgbClr val="006600"/>
    <a:srgbClr val="CC3300"/>
    <a:srgbClr val="7F7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71" autoAdjust="0"/>
    <p:restoredTop sz="94607" autoAdjust="0"/>
  </p:normalViewPr>
  <p:slideViewPr>
    <p:cSldViewPr>
      <p:cViewPr>
        <p:scale>
          <a:sx n="70" d="100"/>
          <a:sy n="70" d="100"/>
        </p:scale>
        <p:origin x="-780" y="1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10D5299-1AB7-4FF9-BC1F-229D0E8A7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84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A2D9DDA-21E2-4F3F-9BF2-D46A6C0C1A34}" type="slidenum">
              <a:rPr lang="en-US" sz="1200" smtClean="0"/>
              <a:pPr/>
              <a:t>1</a:t>
            </a:fld>
            <a:endParaRPr lang="en-US" sz="12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1BE68AC-EFE5-420D-8F7F-5AE68369AF61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1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C8875D3-2902-4E00-A47F-E75C2D6338B9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46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76D4DEE-FE96-480F-BBDD-248B4A6A31FC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48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E0C0731-A8F3-4757-B004-88A94A70E4DD}" type="slidenum">
              <a:rPr lang="en-US" sz="1200" smtClean="0"/>
              <a:pPr/>
              <a:t>32</a:t>
            </a:fld>
            <a:endParaRPr lang="en-U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609600" y="1981200"/>
            <a:ext cx="8153400" cy="0"/>
          </a:xfrm>
          <a:prstGeom prst="line">
            <a:avLst/>
          </a:prstGeom>
          <a:noFill/>
          <a:ln w="57150" cmpd="thickThin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43200" y="5715000"/>
            <a:ext cx="6019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mtClean="0"/>
              <a:t>Harold G. Kirk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mtClean="0"/>
              <a:t>Brookhaven National Laboratory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609600" y="57150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2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7150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871538" cy="9906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09800"/>
            <a:ext cx="8077200" cy="33528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4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4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04800"/>
            <a:ext cx="2044700" cy="5619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81700" cy="5619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5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248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13200" cy="470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219200"/>
            <a:ext cx="4013200" cy="470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53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56CCE-464C-494C-B5A5-CA85C9197EAC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E2662-7132-4C55-B3BF-0E58CDCF3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99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97647-8D0F-401A-BA0B-E0FF5A6A83BA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9B67A-539C-419E-994D-41C02478F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47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3F8FE-C8B6-434B-AFFC-62601428C88F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6D702-B0FD-469F-AC3E-E78C43C54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66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2309F-570E-46BA-BB8E-64AC9CA74DCD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9A2BA-F837-42B6-8FB8-72121E8E2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8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E4129-383F-47D7-B9A7-0BA094EEDCBE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BD88E-7AF4-436D-8E84-36669A586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57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9E729-319B-462D-9369-4B1BC37CED2C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74121-BDF3-4C26-BCDA-902CB39FC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45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182AA-2B65-46B7-ACB2-8AE997838441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CE1B-E78F-4ED0-804F-C92EEB4FB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84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1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29CC5-C046-4B42-BB6F-C91EED72FFE6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5F642-29C2-4572-B24E-66CD67514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21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7FC9D-2355-4E49-A837-D0193EB9414F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9C238-2D16-411B-88ED-1A6BA3B57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2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C5C61-3BC3-4785-BC38-7D58DF0F536B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EE113-CAE6-4978-8C1D-9A02311F0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6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81EF7-D1B5-4218-981F-845EDF99D57A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F4EF-DBAC-484A-8554-8168A6941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2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12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13200" cy="470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219200"/>
            <a:ext cx="4013200" cy="470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4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7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9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34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4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76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304800"/>
            <a:ext cx="6248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1788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028"/>
          <p:cNvSpPr>
            <a:spLocks noChangeShapeType="1"/>
          </p:cNvSpPr>
          <p:nvPr/>
        </p:nvSpPr>
        <p:spPr bwMode="auto">
          <a:xfrm>
            <a:off x="457200" y="1066800"/>
            <a:ext cx="8153400" cy="0"/>
          </a:xfrm>
          <a:prstGeom prst="line">
            <a:avLst/>
          </a:prstGeom>
          <a:noFill/>
          <a:ln w="57150" cmpd="thickThin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9" name="Object 1029"/>
          <p:cNvGraphicFramePr>
            <a:graphicFrameLocks noChangeAspect="1"/>
          </p:cNvGraphicFramePr>
          <p:nvPr/>
        </p:nvGraphicFramePr>
        <p:xfrm>
          <a:off x="457200" y="60198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Document" r:id="rId15" imgW="1943100" imgH="723900" progId="Word.Document.8">
                  <p:embed/>
                </p:oleObj>
              </mc:Choice>
              <mc:Fallback>
                <p:oleObj name="Document" r:id="rId15" imgW="1943100" imgH="723900" progId="Word.Document.8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0198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1030"/>
          <p:cNvSpPr txBox="1">
            <a:spLocks noChangeArrowheads="1"/>
          </p:cNvSpPr>
          <p:nvPr/>
        </p:nvSpPr>
        <p:spPr bwMode="auto">
          <a:xfrm>
            <a:off x="7315200" y="6096000"/>
            <a:ext cx="1265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>
              <a:defRPr/>
            </a:pPr>
            <a:r>
              <a:rPr lang="en-US" sz="1400" dirty="0" smtClean="0"/>
              <a:t>Harold G. Kirk</a:t>
            </a:r>
          </a:p>
        </p:txBody>
      </p:sp>
      <p:sp>
        <p:nvSpPr>
          <p:cNvPr id="1031" name="Text Box 1036"/>
          <p:cNvSpPr txBox="1">
            <a:spLocks noChangeArrowheads="1"/>
          </p:cNvSpPr>
          <p:nvPr/>
        </p:nvSpPr>
        <p:spPr bwMode="auto">
          <a:xfrm>
            <a:off x="7924800" y="6400800"/>
            <a:ext cx="42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>
              <a:defRPr/>
            </a:pPr>
            <a:fld id="{8982F433-3B1D-4927-8224-B140BF5EFE04}" type="slidenum">
              <a:rPr lang="en-US" smtClean="0"/>
              <a:pPr>
                <a:defRPr/>
              </a:pPr>
              <a:t>‹#›</a:t>
            </a:fld>
            <a:endParaRPr lang="en-US" smtClean="0"/>
          </a:p>
        </p:txBody>
      </p:sp>
      <p:pic>
        <p:nvPicPr>
          <p:cNvPr id="9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52400" y="152400"/>
            <a:ext cx="671513" cy="762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630032" y="6230521"/>
            <a:ext cx="4477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</a:t>
            </a:r>
            <a:r>
              <a:rPr lang="en-US" baseline="0" dirty="0" smtClean="0"/>
              <a:t> Collaboration Meeting</a:t>
            </a:r>
            <a:r>
              <a:rPr lang="en-US" dirty="0" smtClean="0"/>
              <a:t>, FNAL,  June 22, </a:t>
            </a:r>
            <a:r>
              <a:rPr lang="en-US" dirty="0" smtClean="0"/>
              <a:t>2013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Monotype Sorts" pitchFamily="2" charset="2"/>
        <a:defRPr kumimoji="1" sz="2000">
          <a:solidFill>
            <a:srgbClr val="0000CC"/>
          </a:solidFill>
          <a:latin typeface="+mn-lt"/>
          <a:ea typeface="+mn-ea"/>
          <a:cs typeface="+mn-cs"/>
        </a:defRPr>
      </a:lvl1pPr>
      <a:lvl2pPr marL="447675" indent="-223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l"/>
        <a:defRPr kumimoji="1" sz="2000">
          <a:solidFill>
            <a:srgbClr val="0000CC"/>
          </a:solidFill>
          <a:latin typeface="+mn-lt"/>
        </a:defRPr>
      </a:lvl2pPr>
      <a:lvl3pPr marL="914400" indent="-223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latin typeface="+mn-lt"/>
        </a:defRPr>
      </a:lvl3pPr>
      <a:lvl4pPr marL="1363663" indent="-223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m"/>
        <a:defRPr kumimoji="1" sz="2000">
          <a:solidFill>
            <a:schemeClr val="tx1"/>
          </a:solidFill>
          <a:latin typeface="+mn-lt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5pPr>
      <a:lvl6pPr marL="2286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6pPr>
      <a:lvl7pPr marL="2743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7pPr>
      <a:lvl8pPr marL="3200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8pPr>
      <a:lvl9pPr marL="3657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F7E06ED8-1C89-4BD7-928C-1B7F63AB7D89}" type="datetimeFigureOut">
              <a:rPr lang="en-US"/>
              <a:pPr>
                <a:defRPr/>
              </a:pPr>
              <a:t>6/20/2013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7768D267-8BC1-428E-85BC-A091882F5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df"/><Relationship Id="rId5" Type="http://schemas.openxmlformats.org/officeDocument/2006/relationships/image" Target="../media/image38.png"/><Relationship Id="rId4" Type="http://schemas.openxmlformats.org/officeDocument/2006/relationships/image" Target="../media/image3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609600"/>
            <a:ext cx="8305800" cy="1143000"/>
          </a:xfrm>
          <a:noFill/>
        </p:spPr>
        <p:txBody>
          <a:bodyPr/>
          <a:lstStyle/>
          <a:p>
            <a:r>
              <a:rPr lang="en-US" sz="4400" dirty="0" smtClean="0"/>
              <a:t>Technology Development Summary</a:t>
            </a:r>
            <a:endParaRPr lang="en-US" sz="44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133600"/>
            <a:ext cx="7848600" cy="3200400"/>
          </a:xfrm>
        </p:spPr>
        <p:txBody>
          <a:bodyPr/>
          <a:lstStyle/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endParaRPr lang="en-US" dirty="0" smtClean="0"/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r>
              <a:rPr lang="en-US" dirty="0" smtClean="0"/>
              <a:t>   </a:t>
            </a:r>
            <a:r>
              <a:rPr lang="en-US" sz="3200" dirty="0" smtClean="0"/>
              <a:t>              </a:t>
            </a:r>
            <a:r>
              <a:rPr lang="en-US" sz="3200" b="1" dirty="0" smtClean="0"/>
              <a:t>MAP Collaboration 2013</a:t>
            </a:r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endParaRPr lang="en-US" sz="3200" b="1" dirty="0" smtClean="0"/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r>
              <a:rPr lang="en-US" sz="3200" b="1" dirty="0" smtClean="0"/>
              <a:t>                   </a:t>
            </a:r>
            <a:r>
              <a:rPr lang="en-US" sz="3200" b="1" dirty="0" smtClean="0"/>
              <a:t>           </a:t>
            </a:r>
            <a:r>
              <a:rPr lang="en-US" sz="3200" b="1" dirty="0" smtClean="0"/>
              <a:t>FNAL</a:t>
            </a:r>
            <a:endParaRPr lang="en-US" sz="3200" b="1" dirty="0" smtClean="0"/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r>
              <a:rPr lang="en-US" sz="3200" b="1" dirty="0" smtClean="0"/>
              <a:t>       </a:t>
            </a:r>
          </a:p>
          <a:p>
            <a:pPr marL="223838" lvl="1" indent="0">
              <a:spcBef>
                <a:spcPct val="0"/>
              </a:spcBef>
              <a:buFont typeface="Monotype Sorts" pitchFamily="2" charset="2"/>
              <a:buNone/>
            </a:pPr>
            <a:r>
              <a:rPr lang="en-US" sz="3200" b="1" dirty="0" smtClean="0"/>
              <a:t>                      </a:t>
            </a:r>
            <a:r>
              <a:rPr lang="en-US" sz="3200" b="1" dirty="0" smtClean="0"/>
              <a:t>June</a:t>
            </a:r>
            <a:r>
              <a:rPr lang="en-US" sz="3200" b="1" dirty="0" smtClean="0"/>
              <a:t> </a:t>
            </a:r>
            <a:r>
              <a:rPr lang="en-US" sz="3200" b="1" dirty="0" smtClean="0"/>
              <a:t>22</a:t>
            </a:r>
            <a:r>
              <a:rPr lang="en-US" sz="3200" b="1" dirty="0" smtClean="0"/>
              <a:t>, </a:t>
            </a:r>
            <a:r>
              <a:rPr lang="en-US" sz="3200" b="1" dirty="0" smtClean="0"/>
              <a:t>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 Simulation Studies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2189"/>
            <a:ext cx="9067800" cy="5181600"/>
          </a:xfrm>
        </p:spPr>
        <p:txBody>
          <a:bodyPr/>
          <a:lstStyle/>
          <a:p>
            <a:pPr marL="223837" lvl="1" indent="0">
              <a:spcBef>
                <a:spcPts val="0"/>
              </a:spcBef>
              <a:buNone/>
            </a:pPr>
            <a:r>
              <a:rPr lang="en-US" sz="2000" b="1" dirty="0" smtClean="0"/>
              <a:t>Collaboration </a:t>
            </a:r>
            <a:r>
              <a:rPr lang="en-US" sz="2000" b="1" dirty="0" smtClean="0"/>
              <a:t>with SLAC using </a:t>
            </a:r>
            <a:r>
              <a:rPr lang="en-US" sz="2000" b="1" dirty="0" smtClean="0">
                <a:solidFill>
                  <a:srgbClr val="C00000"/>
                </a:solidFill>
              </a:rPr>
              <a:t>ACE3P</a:t>
            </a:r>
            <a:r>
              <a:rPr lang="en-US" sz="2000" b="1" dirty="0" smtClean="0"/>
              <a:t>, including some code </a:t>
            </a:r>
            <a:r>
              <a:rPr lang="en-US" sz="2000" b="1" dirty="0" smtClean="0"/>
              <a:t>development</a:t>
            </a:r>
          </a:p>
          <a:p>
            <a:pPr marL="223837" lvl="1" indent="0">
              <a:spcBef>
                <a:spcPts val="0"/>
              </a:spcBef>
              <a:buNone/>
            </a:pPr>
            <a:endParaRPr lang="en-US" sz="2000" b="1" dirty="0" smtClean="0"/>
          </a:p>
          <a:p>
            <a:pPr marL="223837" lvl="1" indent="0">
              <a:spcBef>
                <a:spcPts val="0"/>
              </a:spcBef>
              <a:buNone/>
            </a:pPr>
            <a:r>
              <a:rPr lang="en-US" sz="2000" b="1" dirty="0" smtClean="0"/>
              <a:t>Simulation studies using MICE B-field map &amp; cavity and coupler geometry </a:t>
            </a:r>
          </a:p>
        </p:txBody>
      </p:sp>
      <p:pic>
        <p:nvPicPr>
          <p:cNvPr id="8" name="Picture 7" descr="Screen Shot 2013-05-23 at 4.15.43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743200"/>
            <a:ext cx="852158" cy="2743200"/>
          </a:xfrm>
          <a:prstGeom prst="rect">
            <a:avLst/>
          </a:prstGeom>
        </p:spPr>
      </p:pic>
      <p:pic>
        <p:nvPicPr>
          <p:cNvPr id="9" name="Picture 8" descr="bfield-in-c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750" y="2743201"/>
            <a:ext cx="4248050" cy="2133600"/>
          </a:xfrm>
          <a:prstGeom prst="rect">
            <a:avLst/>
          </a:prstGeom>
        </p:spPr>
      </p:pic>
      <p:pic>
        <p:nvPicPr>
          <p:cNvPr id="7" name="Picture 6" descr="Screen Shot 2013-05-21 at 11.40.45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36" y="2743200"/>
            <a:ext cx="2707147" cy="236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4665" y="5562600"/>
            <a:ext cx="9026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Studies providing valuable insight into high-power </a:t>
            </a:r>
            <a:r>
              <a:rPr lang="en-US" sz="2400" b="1" dirty="0" err="1" smtClean="0">
                <a:solidFill>
                  <a:srgbClr val="C00000"/>
                </a:solidFill>
              </a:rPr>
              <a:t>rf</a:t>
            </a:r>
            <a:r>
              <a:rPr lang="en-US" sz="2400" b="1" dirty="0" smtClean="0">
                <a:solidFill>
                  <a:srgbClr val="C00000"/>
                </a:solidFill>
              </a:rPr>
              <a:t> coupler issues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alc_rins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>
            <a:fillRect/>
          </a:stretch>
        </p:blipFill>
        <p:spPr bwMode="auto">
          <a:xfrm>
            <a:off x="1066800" y="2209800"/>
            <a:ext cx="407670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 descr="sputtering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37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2133600" y="2209800"/>
            <a:ext cx="2819400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Electro-polished half cell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4343400" y="6172200"/>
            <a:ext cx="4648200" cy="4000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Magnetron Nb film (1-2 </a:t>
            </a:r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chemeClr val="bg1"/>
                </a:solidFill>
              </a:rPr>
              <a:t>m) sputtering</a:t>
            </a: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1295400" y="4419600"/>
            <a:ext cx="32369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/>
              <a:t> DC voltage: 400-650 V</a:t>
            </a:r>
          </a:p>
          <a:p>
            <a:pPr eaLnBrk="1" hangingPunct="1">
              <a:buFontTx/>
              <a:buChar char="•"/>
            </a:pPr>
            <a:r>
              <a:rPr lang="en-US" sz="1800"/>
              <a:t> Gas pressure: 2 mTorr</a:t>
            </a:r>
          </a:p>
          <a:p>
            <a:pPr eaLnBrk="1" hangingPunct="1">
              <a:buFontTx/>
              <a:buChar char="•"/>
            </a:pPr>
            <a:r>
              <a:rPr lang="en-US" sz="1800"/>
              <a:t> Substrate T: 100 </a:t>
            </a:r>
            <a:r>
              <a:rPr lang="en-US" sz="1800">
                <a:cs typeface="Times New Roman" pitchFamily="18" charset="0"/>
              </a:rPr>
              <a:t>°</a:t>
            </a:r>
            <a:r>
              <a:rPr lang="en-US" sz="1800"/>
              <a:t>C</a:t>
            </a:r>
          </a:p>
          <a:p>
            <a:pPr eaLnBrk="1" hangingPunct="1">
              <a:buFontTx/>
              <a:buChar char="•"/>
            </a:pPr>
            <a:r>
              <a:rPr lang="en-US" sz="1800"/>
              <a:t> RRR = 11</a:t>
            </a:r>
          </a:p>
          <a:p>
            <a:pPr eaLnBrk="1" hangingPunct="1">
              <a:buFontTx/>
              <a:buChar char="•"/>
            </a:pPr>
            <a:r>
              <a:rPr lang="en-US" sz="1800"/>
              <a:t> Tc = 9.5 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248400" cy="609600"/>
          </a:xfrm>
        </p:spPr>
        <p:txBody>
          <a:bodyPr/>
          <a:lstStyle/>
          <a:p>
            <a:r>
              <a:rPr lang="en-US" sz="4000" dirty="0" smtClean="0"/>
              <a:t>The 200 MHz SRF Cavity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6934200" cy="457200"/>
          </a:xfrm>
        </p:spPr>
        <p:txBody>
          <a:bodyPr/>
          <a:lstStyle/>
          <a:p>
            <a:r>
              <a:rPr lang="en-US" sz="4000" dirty="0" smtClean="0"/>
              <a:t>Search for </a:t>
            </a:r>
            <a:r>
              <a:rPr lang="en-US" sz="4000" dirty="0" err="1" smtClean="0"/>
              <a:t>Nb</a:t>
            </a:r>
            <a:r>
              <a:rPr lang="en-US" sz="4000" dirty="0"/>
              <a:t>/</a:t>
            </a:r>
            <a:r>
              <a:rPr lang="en-US" sz="4000" dirty="0" smtClean="0"/>
              <a:t>Cu </a:t>
            </a:r>
            <a:r>
              <a:rPr lang="en-US" sz="4000" dirty="0"/>
              <a:t>B</a:t>
            </a:r>
            <a:r>
              <a:rPr lang="en-US" sz="4000" dirty="0" smtClean="0"/>
              <a:t>onding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8458200" cy="4933950"/>
          </a:xfrm>
        </p:spPr>
        <p:txBody>
          <a:bodyPr/>
          <a:lstStyle/>
          <a:p>
            <a:r>
              <a:rPr lang="en-US" sz="3600" b="1" dirty="0" smtClean="0"/>
              <a:t>Two technologies are under consideration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/>
              <a:t>Explosion Bonding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/>
              <a:t>Electro-forming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496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 descr="spinning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" y="1143000"/>
            <a:ext cx="796412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Spinning Process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314450"/>
            <a:ext cx="8178800" cy="470535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spinnin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"/>
          <a:stretch>
            <a:fillRect/>
          </a:stretch>
        </p:blipFill>
        <p:spPr bwMode="auto">
          <a:xfrm>
            <a:off x="142875" y="1066800"/>
            <a:ext cx="88487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spinnin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66800"/>
            <a:ext cx="88931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5" descr="ii28_6-90-56-je450-i100-165-128-je350-o180-215-200-je800-bmod1"/>
          <p:cNvPicPr>
            <a:picLocks noChangeAspect="1" noChangeArrowheads="1"/>
          </p:cNvPicPr>
          <p:nvPr/>
        </p:nvPicPr>
        <p:blipFill>
          <a:blip r:embed="rId2" cstate="print"/>
          <a:srcRect r="26582" b="1318"/>
          <a:stretch>
            <a:fillRect/>
          </a:stretch>
        </p:blipFill>
        <p:spPr bwMode="auto">
          <a:xfrm>
            <a:off x="4611986" y="2709068"/>
            <a:ext cx="44196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76200"/>
            <a:ext cx="7736186" cy="762000"/>
          </a:xfrm>
        </p:spPr>
        <p:txBody>
          <a:bodyPr/>
          <a:lstStyle/>
          <a:p>
            <a:r>
              <a:rPr lang="en-US" sz="3600" dirty="0" smtClean="0"/>
              <a:t>Path to Demonstrate a 30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 T Solenoid</a:t>
            </a:r>
            <a:endParaRPr lang="en-US" sz="3600" dirty="0" smtClean="0">
              <a:solidFill>
                <a:srgbClr val="006600"/>
              </a:solidFill>
            </a:endParaRPr>
          </a:p>
        </p:txBody>
      </p:sp>
      <p:sp>
        <p:nvSpPr>
          <p:cNvPr id="7171" name="Rectangle 3" descr="Water droplets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90600"/>
            <a:ext cx="8991600" cy="1981200"/>
          </a:xfrm>
        </p:spPr>
        <p:txBody>
          <a:bodyPr/>
          <a:lstStyle/>
          <a:p>
            <a:pPr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n-US" sz="2400" b="1" u="sng" dirty="0" smtClean="0"/>
              <a:t>Step-by-step R&amp;D approach consisting of three (or more) coils:</a:t>
            </a:r>
            <a:endParaRPr lang="en-US" sz="2400" b="1" dirty="0" smtClean="0"/>
          </a:p>
          <a:p>
            <a:pPr>
              <a:lnSpc>
                <a:spcPts val="3800"/>
              </a:lnSpc>
              <a:spcBef>
                <a:spcPct val="0"/>
              </a:spcBef>
              <a:buFont typeface="Comic Sans MS" pitchFamily="66" charset="0"/>
              <a:buAutoNum type="arabicPeriod"/>
            </a:pPr>
            <a:r>
              <a:rPr lang="en-US" sz="2400" b="1" dirty="0"/>
              <a:t>&gt;</a:t>
            </a:r>
            <a:r>
              <a:rPr lang="en-US" sz="2400" b="1" dirty="0" smtClean="0"/>
              <a:t>10 T HTS solenoid (</a:t>
            </a:r>
            <a:r>
              <a:rPr lang="en-US" sz="2400" b="1" dirty="0" err="1" smtClean="0"/>
              <a:t>midsert</a:t>
            </a:r>
            <a:r>
              <a:rPr lang="en-US" sz="2400" b="1" dirty="0" smtClean="0"/>
              <a:t>): SBIR Phase II with PBL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pPr>
              <a:lnSpc>
                <a:spcPts val="3800"/>
              </a:lnSpc>
              <a:spcBef>
                <a:spcPct val="0"/>
              </a:spcBef>
              <a:buFont typeface="Comic Sans MS" pitchFamily="66" charset="0"/>
              <a:buAutoNum type="arabicPeriod"/>
            </a:pPr>
            <a:r>
              <a:rPr lang="en-US" sz="2400" b="1" dirty="0" smtClean="0"/>
              <a:t>&gt;12 T HTS (insert): SBIR Phase II with PBL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pPr>
              <a:lnSpc>
                <a:spcPts val="3800"/>
              </a:lnSpc>
              <a:spcBef>
                <a:spcPct val="0"/>
              </a:spcBef>
              <a:buFont typeface="Comic Sans MS" pitchFamily="66" charset="0"/>
              <a:buAutoNum type="arabicPeriod"/>
            </a:pPr>
            <a:r>
              <a:rPr lang="en-US" sz="2400" b="1" dirty="0" smtClean="0"/>
              <a:t>&gt;8 T LTS (</a:t>
            </a:r>
            <a:r>
              <a:rPr lang="en-US" sz="2400" b="1" dirty="0" err="1" smtClean="0"/>
              <a:t>outsert</a:t>
            </a:r>
            <a:r>
              <a:rPr lang="en-US" sz="2400" b="1" dirty="0" smtClean="0"/>
              <a:t>):  Not yet started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pPr>
              <a:lnSpc>
                <a:spcPts val="3800"/>
              </a:lnSpc>
              <a:spcBef>
                <a:spcPct val="0"/>
              </a:spcBef>
              <a:buFontTx/>
              <a:buNone/>
            </a:pPr>
            <a:endParaRPr lang="en-US" sz="2000" b="1" dirty="0" smtClean="0">
              <a:solidFill>
                <a:srgbClr val="006600"/>
              </a:solidFill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7086600" y="3475038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7467600" y="4419600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8305800" y="3886200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76200" y="2972044"/>
            <a:ext cx="4572000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≥20</a:t>
            </a:r>
            <a:r>
              <a:rPr lang="en-US" sz="2400" b="1" u="sng" baseline="300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T </a:t>
            </a: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HTS 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Solenoid (1 &amp; 2):</a:t>
            </a:r>
          </a:p>
          <a:p>
            <a:pPr eaLnBrk="0" hangingPunct="0">
              <a:spcBef>
                <a:spcPct val="20000"/>
              </a:spcBef>
            </a:pP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≥30 </a:t>
            </a:r>
            <a:r>
              <a:rPr lang="en-US" sz="2400" b="1" u="sng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T </a:t>
            </a: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Solenoid (1, 2 and 3</a:t>
            </a:r>
            <a:r>
              <a:rPr lang="en-US" sz="2400" b="1" u="sng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):</a:t>
            </a:r>
            <a:endParaRPr lang="en-US" sz="2400" b="1" u="sng" dirty="0">
              <a:solidFill>
                <a:srgbClr val="C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6705600" cy="808037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Fully Constructed (insert + </a:t>
            </a:r>
            <a:r>
              <a:rPr lang="en-US" dirty="0" err="1" smtClean="0">
                <a:solidFill>
                  <a:srgbClr val="C00000"/>
                </a:solidFill>
              </a:rPr>
              <a:t>midsert</a:t>
            </a:r>
            <a:r>
              <a:rPr lang="en-US" dirty="0" smtClean="0">
                <a:solidFill>
                  <a:srgbClr val="C00000"/>
                </a:solidFill>
              </a:rPr>
              <a:t>) HTS </a:t>
            </a:r>
            <a:r>
              <a:rPr lang="en-US" dirty="0" smtClean="0">
                <a:solidFill>
                  <a:srgbClr val="C00000"/>
                </a:solidFill>
              </a:rPr>
              <a:t>Solenoids </a:t>
            </a:r>
            <a:r>
              <a:rPr lang="en-US" dirty="0" smtClean="0">
                <a:solidFill>
                  <a:srgbClr val="C00000"/>
                </a:solidFill>
              </a:rPr>
              <a:t>for 20+ T Test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 descr="D0101012a"/>
          <p:cNvPicPr>
            <a:picLocks noChangeAspect="1"/>
          </p:cNvPicPr>
          <p:nvPr/>
        </p:nvPicPr>
        <p:blipFill rotWithShape="1">
          <a:blip r:embed="rId2" cstate="print"/>
          <a:srcRect l="13776" t="16000" r="22057" b="1666"/>
          <a:stretch/>
        </p:blipFill>
        <p:spPr bwMode="auto">
          <a:xfrm>
            <a:off x="2133600" y="1066800"/>
            <a:ext cx="4937760" cy="451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371600"/>
            <a:ext cx="217055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Achieved </a:t>
            </a:r>
            <a:r>
              <a:rPr lang="en-US" sz="2400" b="1" u="sng" dirty="0" smtClean="0">
                <a:solidFill>
                  <a:srgbClr val="0000CC"/>
                </a:solidFill>
              </a:rPr>
              <a:t>6</a:t>
            </a:r>
            <a:r>
              <a:rPr lang="en-US" sz="2400" b="1" u="sng" dirty="0" smtClean="0">
                <a:solidFill>
                  <a:srgbClr val="0000CC"/>
                </a:solidFill>
              </a:rPr>
              <a:t>T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with </a:t>
            </a:r>
            <a:r>
              <a:rPr lang="en-US" sz="2000" b="1" dirty="0" smtClean="0">
                <a:solidFill>
                  <a:srgbClr val="C00000"/>
                </a:solidFill>
              </a:rPr>
              <a:t>12 of 24 </a:t>
            </a:r>
            <a:r>
              <a:rPr lang="en-US" sz="2000" b="1" dirty="0" smtClean="0">
                <a:solidFill>
                  <a:srgbClr val="C00000"/>
                </a:solidFill>
              </a:rPr>
              <a:t>pancakes (each pancake made with 100 m HTS)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1025" y="1371600"/>
            <a:ext cx="2032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Achieved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800" b="1" u="sng" dirty="0" smtClean="0">
                <a:solidFill>
                  <a:srgbClr val="0000CC"/>
                </a:solidFill>
              </a:rPr>
              <a:t>15T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with </a:t>
            </a:r>
            <a:r>
              <a:rPr lang="en-US" sz="2000" b="1" dirty="0" smtClean="0">
                <a:solidFill>
                  <a:srgbClr val="C00000"/>
                </a:solidFill>
              </a:rPr>
              <a:t>14 pancakes  (each pancake made with 50 m HTS)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762000" y="3733800"/>
            <a:ext cx="810768" cy="4003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0800000">
            <a:off x="7550034" y="3257289"/>
            <a:ext cx="810768" cy="4003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03" t="2878" r="9460" b="2878"/>
          <a:stretch/>
        </p:blipFill>
        <p:spPr bwMode="auto">
          <a:xfrm>
            <a:off x="76200" y="1129477"/>
            <a:ext cx="7132320" cy="465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133600" y="90488"/>
            <a:ext cx="670401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r>
              <a:rPr lang="en-US" dirty="0" smtClean="0">
                <a:solidFill>
                  <a:srgbClr val="C00000"/>
                </a:solidFill>
              </a:rPr>
              <a:t>77 K Test of Full HTS </a:t>
            </a:r>
            <a:r>
              <a:rPr lang="en-US" dirty="0" err="1" smtClean="0">
                <a:solidFill>
                  <a:srgbClr val="C00000"/>
                </a:solidFill>
              </a:rPr>
              <a:t>Midsert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(full </a:t>
            </a:r>
            <a:r>
              <a:rPr lang="en-US" dirty="0" err="1" smtClean="0">
                <a:solidFill>
                  <a:srgbClr val="C00000"/>
                </a:solidFill>
              </a:rPr>
              <a:t>midsert</a:t>
            </a:r>
            <a:r>
              <a:rPr lang="en-US" dirty="0" smtClean="0">
                <a:solidFill>
                  <a:srgbClr val="C00000"/>
                </a:solidFill>
              </a:rPr>
              <a:t> contains 24 pancakes)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5022" y="3458795"/>
            <a:ext cx="1665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Tests performed in Nov. 2012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1188720"/>
            <a:ext cx="8946000" cy="469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473" y="381000"/>
            <a:ext cx="7513440" cy="457200"/>
          </a:xfrm>
        </p:spPr>
        <p:txBody>
          <a:bodyPr/>
          <a:lstStyle/>
          <a:p>
            <a:r>
              <a:rPr lang="en-US" sz="44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4400" dirty="0" smtClean="0"/>
              <a:t>Resent Retest at 77</a:t>
            </a:r>
            <a:r>
              <a:rPr lang="en-US" sz="4400" baseline="30000" dirty="0" smtClean="0"/>
              <a:t>0</a:t>
            </a:r>
            <a:r>
              <a:rPr lang="en-US" sz="4400" dirty="0" smtClean="0"/>
              <a:t> K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1800" y="1371600"/>
            <a:ext cx="44114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16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34200" y="2590800"/>
            <a:ext cx="44114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15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3276600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8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3962400"/>
            <a:ext cx="42697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11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4495800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0" y="5029200"/>
            <a:ext cx="31290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1676400"/>
            <a:ext cx="2178394" cy="707886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+mj-lt"/>
              </a:rPr>
              <a:t>6 out of 24 coils show </a:t>
            </a:r>
            <a:r>
              <a:rPr lang="en-US" sz="2000" b="1" dirty="0" smtClean="0">
                <a:solidFill>
                  <a:srgbClr val="006600"/>
                </a:solidFill>
                <a:latin typeface="+mj-lt"/>
              </a:rPr>
              <a:t>degradation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98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Technical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High-gradient, Low-frequency (200-1000 MHz) RF Cavities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High-field Solenoids (≥ 20T)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Muon beam decay in storage rings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Fast-pulsed (400Hz)  RCS dipoles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569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Repairing of the Coils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440" y="1066800"/>
            <a:ext cx="4389120" cy="263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43200"/>
            <a:ext cx="4389120" cy="263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3440" y="3931920"/>
            <a:ext cx="4389120" cy="263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2400" y="1157862"/>
            <a:ext cx="4511040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0000"/>
                </a:solidFill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tart with coil #15&amp;#16 (the worst pair).</a:t>
            </a:r>
          </a:p>
          <a:p>
            <a:pPr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</a:rPr>
              <a:t> Splice joint is replaced with a new type of diagonal joint (used in another program)</a:t>
            </a:r>
          </a:p>
          <a:p>
            <a:pPr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</a:rPr>
              <a:t> First turn is removed from each </a:t>
            </a:r>
            <a:r>
              <a:rPr lang="en-US" sz="1600" b="1" dirty="0" smtClean="0">
                <a:solidFill>
                  <a:srgbClr val="008000"/>
                </a:solidFill>
              </a:rPr>
              <a:t>pancake</a:t>
            </a:r>
            <a:endParaRPr lang="en-US" sz="1600" b="1" dirty="0" smtClean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4572000"/>
            <a:ext cx="1371600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Became Good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3505200"/>
            <a:ext cx="955711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Was Bad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895600"/>
            <a:ext cx="1371600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Became Good</a:t>
            </a:r>
            <a:endParaRPr lang="en-US" sz="14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1828800"/>
            <a:ext cx="955711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Was Bad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5410200"/>
            <a:ext cx="1600200" cy="49244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  <a:latin typeface="+mj-lt"/>
              </a:rPr>
              <a:t>Became Better </a:t>
            </a:r>
            <a:r>
              <a:rPr lang="en-US" sz="1000" dirty="0" smtClean="0">
                <a:solidFill>
                  <a:srgbClr val="006600"/>
                </a:solidFill>
                <a:latin typeface="+mj-lt"/>
              </a:rPr>
              <a:t>(b</a:t>
            </a:r>
            <a:r>
              <a:rPr lang="en-US" sz="1000" dirty="0" smtClean="0">
                <a:solidFill>
                  <a:srgbClr val="006600"/>
                </a:solidFill>
              </a:rPr>
              <a:t>ut </a:t>
            </a:r>
            <a:r>
              <a:rPr lang="en-US" sz="1200" dirty="0">
                <a:solidFill>
                  <a:srgbClr val="006600"/>
                </a:solidFill>
              </a:rPr>
              <a:t>n</a:t>
            </a:r>
            <a:r>
              <a:rPr lang="en-US" sz="1200" dirty="0" smtClean="0">
                <a:solidFill>
                  <a:srgbClr val="006600"/>
                </a:solidFill>
              </a:rPr>
              <a:t>ot </a:t>
            </a:r>
            <a:r>
              <a:rPr lang="en-US" sz="1200" dirty="0">
                <a:solidFill>
                  <a:srgbClr val="006600"/>
                </a:solidFill>
              </a:rPr>
              <a:t>g</a:t>
            </a:r>
            <a:r>
              <a:rPr lang="en-US" sz="1200" dirty="0" smtClean="0">
                <a:solidFill>
                  <a:srgbClr val="006600"/>
                </a:solidFill>
              </a:rPr>
              <a:t>ood enough)</a:t>
            </a:r>
            <a:endParaRPr lang="en-US" sz="1200" dirty="0">
              <a:solidFill>
                <a:srgbClr val="00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4876800"/>
            <a:ext cx="955711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Was Bad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838200"/>
            <a:ext cx="8001000" cy="4572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The cable </a:t>
            </a:r>
            <a:r>
              <a:rPr lang="en-US" sz="2000" b="1" dirty="0" err="1" smtClean="0"/>
              <a:t>J</a:t>
            </a:r>
            <a:r>
              <a:rPr lang="en-US" sz="2000" b="1" baseline="-25000" dirty="0" err="1" smtClean="0"/>
              <a:t>c</a:t>
            </a:r>
            <a:r>
              <a:rPr lang="en-US" sz="2000" b="1" dirty="0" smtClean="0"/>
              <a:t> </a:t>
            </a:r>
            <a:r>
              <a:rPr lang="en-US" sz="2000" dirty="0"/>
              <a:t>i</a:t>
            </a:r>
            <a:r>
              <a:rPr lang="en-US" sz="2000" b="1" dirty="0" smtClean="0"/>
              <a:t>s </a:t>
            </a:r>
            <a:r>
              <a:rPr lang="en-US" sz="2000" b="1" dirty="0" smtClean="0"/>
              <a:t>significantly improved by overpressure processing</a:t>
            </a:r>
            <a:endParaRPr lang="en-US" sz="2000" dirty="0"/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2" descr="C:\Users\tshen\Desktop\120817-10 bar-cable spiral.JPG"/>
          <p:cNvPicPr>
            <a:picLocks noChangeAspect="1" noChangeArrowheads="1"/>
          </p:cNvPicPr>
          <p:nvPr/>
        </p:nvPicPr>
        <p:blipFill>
          <a:blip r:embed="rId4" cstate="print"/>
          <a:srcRect l="10448" t="7111" r="11940" b="18221"/>
          <a:stretch>
            <a:fillRect/>
          </a:stretch>
        </p:blipFill>
        <p:spPr bwMode="auto">
          <a:xfrm>
            <a:off x="838200" y="1371600"/>
            <a:ext cx="2971800" cy="2095500"/>
          </a:xfrm>
          <a:prstGeom prst="rect">
            <a:avLst/>
          </a:prstGeom>
          <a:noFill/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2209800" y="1371600"/>
            <a:ext cx="1600200" cy="738664"/>
          </a:xfrm>
          <a:prstGeom prst="rect">
            <a:avLst/>
          </a:prstGeom>
          <a:solidFill>
            <a:srgbClr val="FF6600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Lucida Sans" pitchFamily="34" charset="0"/>
                <a:ea typeface="宋体" pitchFamily="2" charset="-122"/>
              </a:rPr>
              <a:t>OP 10 bar</a:t>
            </a:r>
          </a:p>
          <a:p>
            <a:r>
              <a:rPr lang="en-US" altLang="zh-CN" sz="1400" b="1" dirty="0" smtClean="0">
                <a:latin typeface="Lucida Sans" pitchFamily="34" charset="0"/>
                <a:ea typeface="宋体" pitchFamily="2" charset="-122"/>
              </a:rPr>
              <a:t>Ends sealed; no leakage</a:t>
            </a:r>
            <a:endParaRPr lang="en-US" altLang="zh-CN" sz="1400" b="1" dirty="0">
              <a:latin typeface="Lucida Sans" pitchFamily="34" charset="0"/>
              <a:ea typeface="宋体" pitchFamily="2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038600" y="1817876"/>
            <a:ext cx="4191000" cy="58477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10 bar overpressure processing increased the J</a:t>
            </a:r>
            <a:r>
              <a:rPr lang="en-US" altLang="zh-CN" sz="1600" b="1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</a:t>
            </a:r>
            <a:r>
              <a:rPr lang="en-US" altLang="zh-CN" sz="1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by 4 times, and improved n-values.</a:t>
            </a:r>
            <a:endParaRPr lang="en-US" altLang="zh-CN" sz="16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838200" y="2667000"/>
            <a:ext cx="7239000" cy="3598253"/>
            <a:chOff x="0" y="2667000"/>
            <a:chExt cx="7239000" cy="3598253"/>
          </a:xfrm>
        </p:grpSpPr>
        <p:graphicFrame>
          <p:nvGraphicFramePr>
            <p:cNvPr id="71681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9789698"/>
                </p:ext>
              </p:extLst>
            </p:nvPr>
          </p:nvGraphicFramePr>
          <p:xfrm>
            <a:off x="0" y="3459555"/>
            <a:ext cx="3505200" cy="28056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00" name="Graph" r:id="rId5" imgW="4023360" imgH="3108960" progId="Origin50.Graph">
                    <p:embed/>
                  </p:oleObj>
                </mc:Choice>
                <mc:Fallback>
                  <p:oleObj name="Graph" r:id="rId5" imgW="4023360" imgH="3108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59555"/>
                          <a:ext cx="3505200" cy="280569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68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1596154"/>
                </p:ext>
              </p:extLst>
            </p:nvPr>
          </p:nvGraphicFramePr>
          <p:xfrm>
            <a:off x="3581400" y="3276600"/>
            <a:ext cx="3657600" cy="28166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01" name="Graph" r:id="rId7" imgW="4023360" imgH="3108960" progId="Origin50.Graph">
                    <p:embed/>
                  </p:oleObj>
                </mc:Choice>
                <mc:Fallback>
                  <p:oleObj name="Graph" r:id="rId7" imgW="4023360" imgH="3108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1400" y="3276600"/>
                          <a:ext cx="3657600" cy="28166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4381500" y="2667000"/>
              <a:ext cx="1828800" cy="26161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 smtClean="0">
                  <a:latin typeface="Lucida Sans" pitchFamily="34" charset="0"/>
                </a:rPr>
                <a:t>Shen (FNAL), Jiang (FSU)</a:t>
              </a: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453656" y="152400"/>
            <a:ext cx="8229600" cy="68225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Bi2212 </a:t>
            </a: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Solenoids</a:t>
            </a:r>
            <a:endParaRPr lang="en-US" sz="32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2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Tengming Shen, FNAL</a:t>
            </a:r>
            <a:endParaRPr lang="en-US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166BFC-7877-4E6B-86F4-25DE6BAA0E48}" type="slidenum">
              <a:rPr lang="en-US" b="1" i="1" smtClean="0">
                <a:solidFill>
                  <a:srgbClr val="002060"/>
                </a:solidFill>
              </a:rPr>
              <a:t>21</a:t>
            </a:fld>
            <a:endParaRPr lang="en-US" b="1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587110" cy="838200"/>
          </a:xfrm>
          <a:ln w="19050" cmpd="dbl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Fast Pulsed Magnets</a:t>
            </a:r>
            <a:b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Don Summers, </a:t>
            </a:r>
            <a:r>
              <a:rPr lang="en-US" sz="28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UMiss</a:t>
            </a:r>
            <a:endParaRPr lang="en-US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47" y="809115"/>
            <a:ext cx="8229600" cy="5052900"/>
          </a:xfrm>
        </p:spPr>
        <p:txBody>
          <a:bodyPr>
            <a:normAutofit/>
          </a:bodyPr>
          <a:lstStyle/>
          <a:p>
            <a:endParaRPr lang="en-US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1143000"/>
            <a:ext cx="39613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FF"/>
                </a:solidFill>
              </a:rPr>
              <a:t>Grain oriented steel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>
                <a:solidFill>
                  <a:srgbClr val="0000FF"/>
                </a:solidFill>
              </a:rPr>
              <a:t>±</a:t>
            </a:r>
            <a:r>
              <a:rPr lang="en-US" sz="3200" b="1" dirty="0" smtClean="0">
                <a:solidFill>
                  <a:srgbClr val="0000FF"/>
                </a:solidFill>
              </a:rPr>
              <a:t>1.8T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FF"/>
                </a:solidFill>
              </a:rPr>
              <a:t>1410 Hz achieved</a:t>
            </a:r>
            <a:endParaRPr lang="en-US" sz="3200" b="1" dirty="0" smtClean="0">
              <a:solidFill>
                <a:srgbClr val="0000FF"/>
              </a:solidFill>
            </a:endParaRPr>
          </a:p>
        </p:txBody>
      </p:sp>
      <p:pic>
        <p:nvPicPr>
          <p:cNvPr id="11" name="Picture 10" descr="THPPD020f8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5047" y="1416009"/>
            <a:ext cx="2369685" cy="1919556"/>
          </a:xfrm>
          <a:prstGeom prst="rect">
            <a:avLst/>
          </a:prstGeom>
        </p:spPr>
      </p:pic>
      <p:pic>
        <p:nvPicPr>
          <p:cNvPr id="14" name="Picture 13" descr="THPPD020f5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71600" y="3433817"/>
            <a:ext cx="3124199" cy="2624169"/>
          </a:xfrm>
          <a:prstGeom prst="rect">
            <a:avLst/>
          </a:prstGeom>
        </p:spPr>
      </p:pic>
      <p:pic>
        <p:nvPicPr>
          <p:cNvPr id="15" name="Picture 14" descr="THPPD020f11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29200" y="3335303"/>
            <a:ext cx="3464897" cy="27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00307" y="936718"/>
            <a:ext cx="5381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Segoe UI Semibold" pitchFamily="34" charset="0"/>
              </a:rPr>
              <a:t>Test magnet construction status</a:t>
            </a:r>
            <a:endParaRPr lang="en-US" sz="2800" b="1" dirty="0">
              <a:solidFill>
                <a:srgbClr val="002060"/>
              </a:solidFill>
              <a:latin typeface="Segoe UI Semibold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1015" y="1524000"/>
            <a:ext cx="8398899" cy="4627478"/>
            <a:chOff x="420981" y="1510546"/>
            <a:chExt cx="8665587" cy="4843573"/>
          </a:xfrm>
        </p:grpSpPr>
        <p:sp>
          <p:nvSpPr>
            <p:cNvPr id="9" name="TextBox 8"/>
            <p:cNvSpPr txBox="1"/>
            <p:nvPr/>
          </p:nvSpPr>
          <p:spPr>
            <a:xfrm>
              <a:off x="4637945" y="4780641"/>
              <a:ext cx="4448623" cy="112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CC"/>
                  </a:solidFill>
                </a:rPr>
                <a:t>0 to 1.8 T pulses</a:t>
              </a:r>
            </a:p>
            <a:p>
              <a:r>
                <a:rPr lang="en-US" sz="3200" b="1" dirty="0" smtClean="0">
                  <a:solidFill>
                    <a:srgbClr val="0000CC"/>
                  </a:solidFill>
                </a:rPr>
                <a:t>40 Hz Achieved</a:t>
              </a:r>
              <a:endParaRPr lang="en-US" sz="3200" b="1" dirty="0" smtClean="0">
                <a:solidFill>
                  <a:srgbClr val="0000CC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70062" y="1510546"/>
              <a:ext cx="3703834" cy="2373035"/>
              <a:chOff x="215464" y="1510546"/>
              <a:chExt cx="3703834" cy="2373035"/>
            </a:xfrm>
          </p:grpSpPr>
          <p:pic>
            <p:nvPicPr>
              <p:cNvPr id="10" name="Picture 9" descr="P3140001-2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5464" y="1510546"/>
                <a:ext cx="3703834" cy="2034284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76369" y="3575804"/>
                <a:ext cx="31820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HTS coil being inserted into magnet core</a:t>
                </a:r>
                <a:endParaRPr lang="en-US" sz="1400" b="1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20981" y="4012058"/>
              <a:ext cx="3659306" cy="2342061"/>
              <a:chOff x="215464" y="4012058"/>
              <a:chExt cx="3659306" cy="2342061"/>
            </a:xfrm>
          </p:grpSpPr>
          <p:pic>
            <p:nvPicPr>
              <p:cNvPr id="11" name="Picture 10" descr="P3260002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464" y="4012058"/>
                <a:ext cx="3659306" cy="203428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46524" y="6046342"/>
                <a:ext cx="25971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HTS coil installed in magnet core</a:t>
                </a:r>
                <a:endParaRPr lang="en-US" sz="1400" b="1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827714" y="1510546"/>
              <a:ext cx="3703321" cy="2905900"/>
              <a:chOff x="4965669" y="1619547"/>
              <a:chExt cx="3703321" cy="2905900"/>
            </a:xfrm>
          </p:grpSpPr>
          <p:pic>
            <p:nvPicPr>
              <p:cNvPr id="8" name="Picture 7" descr="HP-CERN-5-MODIFIED[1]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5669" y="1619547"/>
                <a:ext cx="3703321" cy="2598123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103623" y="4217670"/>
                <a:ext cx="34274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Rapid-cycling HTS magnet test arrangement</a:t>
                </a:r>
                <a:endParaRPr lang="en-US" sz="1400" b="1" dirty="0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7107587" y="3745081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Magnet cryostat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332502" y="3267831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Leads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746544" y="1848980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Ramping PS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583680" y="3086100"/>
            <a:ext cx="748822" cy="658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0"/>
          </p:cNvCxnSpPr>
          <p:nvPr/>
        </p:nvCxnSpPr>
        <p:spPr>
          <a:xfrm flipH="1" flipV="1">
            <a:off x="7332502" y="2766060"/>
            <a:ext cx="300724" cy="5017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746544" y="2125979"/>
            <a:ext cx="187405" cy="3200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444834" y="153054"/>
            <a:ext cx="8229600" cy="7620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Rapid </a:t>
            </a:r>
            <a:r>
              <a:rPr lang="en-US" sz="27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Cycling HTS Magnet </a:t>
            </a: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Henryk Piekarz, FNAL</a:t>
            </a:r>
            <a:endParaRPr lang="en-US" sz="22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1369408" y="152400"/>
            <a:ext cx="7325519" cy="803349"/>
          </a:xfrm>
          <a:ln w="19050" cmpd="dbl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2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Radiation-Hard Insulation Studies </a:t>
            </a:r>
            <a: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A. Zlobin, FNAL</a:t>
            </a:r>
            <a:endParaRPr lang="en-US" sz="44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152400" y="1041400"/>
            <a:ext cx="4953000" cy="5240338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Epoxy limits magnet radiation life-time</a:t>
            </a:r>
          </a:p>
          <a:p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Search for radiation-hard material to replace epoxy started at FNAL 10 years ago (</a:t>
            </a:r>
            <a:r>
              <a:rPr lang="en-US" sz="20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D. </a:t>
            </a:r>
            <a:r>
              <a:rPr lang="en-US" sz="2000" b="1" i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Chichili</a:t>
            </a:r>
            <a:r>
              <a:rPr lang="en-US" sz="2000" b="1" i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et al, ASC 2002</a:t>
            </a:r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</a:p>
          <a:p>
            <a:pPr lvl="1"/>
            <a:r>
              <a:rPr lang="en-US" sz="2600" b="1" u="sng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MATRIMID 5292 </a:t>
            </a:r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- a </a:t>
            </a:r>
            <a:r>
              <a:rPr lang="en-US" sz="1600" b="1" dirty="0" err="1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bismaleimide</a:t>
            </a:r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solution 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 radiation resistance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tolerable viscosity and pot-life 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excellent mechanical, electrical and thermal properties </a:t>
            </a:r>
          </a:p>
          <a:p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 1 m long Nb</a:t>
            </a:r>
            <a:r>
              <a:rPr lang="en-US" sz="2000" b="1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Sn </a:t>
            </a:r>
            <a:r>
              <a:rPr lang="en-US" sz="20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quadrupole</a:t>
            </a:r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coil was impregnated with </a:t>
            </a:r>
            <a:r>
              <a:rPr lang="en-US" sz="2600" b="1" u="sng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MATRIMID</a:t>
            </a:r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and tested in 2012 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excellent impregnation quality</a:t>
            </a:r>
          </a:p>
          <a:p>
            <a:pPr lvl="1"/>
            <a:r>
              <a:rPr lang="en-US" sz="1600" b="1" dirty="0" err="1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quadrupole</a:t>
            </a:r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mirror structure (FNAL)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good quench performance</a:t>
            </a:r>
          </a:p>
          <a:p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MATRIMID is a potting material for future Nb</a:t>
            </a:r>
            <a:r>
              <a:rPr lang="en-US" sz="2000" b="1" baseline="-2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Sn accelerator magnets </a:t>
            </a:r>
          </a:p>
          <a:p>
            <a:pPr lvl="1"/>
            <a:r>
              <a:rPr lang="en-US" sz="1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LHC IRQ, ILC BDS, MC-NF-HF</a:t>
            </a:r>
          </a:p>
          <a:p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18439" name="TextBox 5"/>
          <p:cNvSpPr txBox="1">
            <a:spLocks noChangeArrowheads="1"/>
          </p:cNvSpPr>
          <p:nvPr/>
        </p:nvSpPr>
        <p:spPr bwMode="auto">
          <a:xfrm>
            <a:off x="5294088" y="955749"/>
            <a:ext cx="32797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i="1" dirty="0"/>
              <a:t>R. </a:t>
            </a:r>
            <a:r>
              <a:rPr lang="en-US" sz="1200" i="1" dirty="0" err="1"/>
              <a:t>Bossert</a:t>
            </a:r>
            <a:r>
              <a:rPr lang="en-US" sz="1200" i="1" dirty="0"/>
              <a:t> et al., ASC2012, September 2012.</a:t>
            </a:r>
          </a:p>
        </p:txBody>
      </p:sp>
      <p:sp>
        <p:nvSpPr>
          <p:cNvPr id="18442" name="TextBox 1"/>
          <p:cNvSpPr txBox="1">
            <a:spLocks noChangeArrowheads="1"/>
          </p:cNvSpPr>
          <p:nvPr/>
        </p:nvSpPr>
        <p:spPr bwMode="auto">
          <a:xfrm>
            <a:off x="7548563" y="3978275"/>
            <a:ext cx="7731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Matrimid</a:t>
            </a:r>
          </a:p>
        </p:txBody>
      </p:sp>
      <p:sp>
        <p:nvSpPr>
          <p:cNvPr id="18443" name="TextBox 2"/>
          <p:cNvSpPr txBox="1">
            <a:spLocks noChangeArrowheads="1"/>
          </p:cNvSpPr>
          <p:nvPr/>
        </p:nvSpPr>
        <p:spPr bwMode="auto">
          <a:xfrm>
            <a:off x="6705600" y="4799013"/>
            <a:ext cx="1309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</a:rPr>
              <a:t>CTD101K epoxy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19917" y="2625799"/>
            <a:ext cx="3405188" cy="1379021"/>
            <a:chOff x="5294088" y="2625799"/>
            <a:chExt cx="3405188" cy="1379021"/>
          </a:xfrm>
        </p:grpSpPr>
        <p:pic>
          <p:nvPicPr>
            <p:cNvPr id="18440" name="Picture 12" descr="Q:\HFM\LARP\TQ\TQM04\Final Assy Pictures\2010-04-08-1238-14\DSC0245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251" y="2625799"/>
              <a:ext cx="1851025" cy="113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94088" y="2625799"/>
              <a:ext cx="1403350" cy="1131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8444" name="TextBox 3"/>
            <p:cNvSpPr txBox="1">
              <a:spLocks noChangeArrowheads="1"/>
            </p:cNvSpPr>
            <p:nvPr/>
          </p:nvSpPr>
          <p:spPr bwMode="auto">
            <a:xfrm>
              <a:off x="5614988" y="3728595"/>
              <a:ext cx="27908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/>
                <a:t>Coil Test Structure (</a:t>
              </a:r>
              <a:r>
                <a:rPr lang="en-US" sz="1200" dirty="0" err="1"/>
                <a:t>quadrupole</a:t>
              </a:r>
              <a:r>
                <a:rPr lang="en-US" sz="1200" dirty="0"/>
                <a:t> mirror)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05363" y="4004820"/>
            <a:ext cx="3434297" cy="2405263"/>
            <a:chOff x="5302250" y="3810000"/>
            <a:chExt cx="3438525" cy="2514600"/>
          </a:xfrm>
        </p:grpSpPr>
        <p:pic>
          <p:nvPicPr>
            <p:cNvPr id="2253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02250" y="3810000"/>
              <a:ext cx="3438525" cy="222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8446" name="TextBox 1"/>
            <p:cNvSpPr txBox="1">
              <a:spLocks noChangeArrowheads="1"/>
            </p:cNvSpPr>
            <p:nvPr/>
          </p:nvSpPr>
          <p:spPr bwMode="auto">
            <a:xfrm>
              <a:off x="6096000" y="6048375"/>
              <a:ext cx="18272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/>
                <a:t>Coil training comparison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03249" y="1228799"/>
            <a:ext cx="3438525" cy="1345765"/>
            <a:chOff x="5260751" y="1228799"/>
            <a:chExt cx="3438525" cy="1345765"/>
          </a:xfrm>
        </p:grpSpPr>
        <p:pic>
          <p:nvPicPr>
            <p:cNvPr id="18447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751" y="1228799"/>
              <a:ext cx="3438525" cy="1092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TextBox 3"/>
            <p:cNvSpPr txBox="1">
              <a:spLocks noChangeArrowheads="1"/>
            </p:cNvSpPr>
            <p:nvPr/>
          </p:nvSpPr>
          <p:spPr bwMode="auto">
            <a:xfrm>
              <a:off x="5404903" y="2297565"/>
              <a:ext cx="315022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 err="1" smtClean="0"/>
                <a:t>Quadrupole</a:t>
              </a:r>
              <a:r>
                <a:rPr lang="en-US" sz="1200" dirty="0" smtClean="0"/>
                <a:t> coil impregnated with </a:t>
              </a:r>
              <a:r>
                <a:rPr lang="en-US" sz="1200" dirty="0" err="1" smtClean="0"/>
                <a:t>Matrimid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14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25598"/>
            <a:ext cx="5989561" cy="813031"/>
          </a:xfrm>
          <a:ln w="19050" cmpd="dbl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MATRIMID </a:t>
            </a:r>
            <a:r>
              <a:rPr lang="en-US" sz="36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Coil </a:t>
            </a:r>
            <a: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Next Steps </a:t>
            </a:r>
            <a:r>
              <a:rPr lang="en-US" sz="3600" dirty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3600" dirty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</a:t>
            </a:r>
            <a:r>
              <a:rPr lang="en-US" sz="36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Zlobin, FNAL</a:t>
            </a:r>
            <a:endParaRPr lang="en-US" sz="36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7515" y="1069735"/>
            <a:ext cx="8602663" cy="5171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Technology scale up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2-m long Nb3Sn dipole coil with 60 mm</a:t>
            </a:r>
            <a:b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bore and 15 mm wide cable has been  </a:t>
            </a:r>
            <a:b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impregnated with MATRIMID in Feb 2013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Coil inspection is in progress</a:t>
            </a:r>
          </a:p>
          <a:p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When resources allow 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5.5 m long dipole practice coil impregnation with MATRIMID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1-2 m dipole coil fabrication and test in dipole mirror struct</a:t>
            </a:r>
            <a:r>
              <a:rPr lang="en-US" sz="18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ure</a:t>
            </a:r>
          </a:p>
          <a:p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test stack program will be completed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mechanical, thermal and electrical testing</a:t>
            </a:r>
            <a:b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of stacks at room temperature and 4.5 K </a:t>
            </a:r>
            <a:b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using cables of various types</a:t>
            </a:r>
            <a:r>
              <a:rPr lang="en-US" sz="18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Radiation testing of MATRIMID coil samples </a:t>
            </a:r>
            <a:b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is planned in collaboration with CERN</a:t>
            </a:r>
          </a:p>
          <a:p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‘Synergistic’ interaction with LARP program</a:t>
            </a:r>
          </a:p>
          <a:p>
            <a:pPr lvl="1"/>
            <a:r>
              <a:rPr lang="en-US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directly applicable to MAP IR Magnets </a:t>
            </a:r>
            <a:endParaRPr lang="en-US" sz="2000" b="1" dirty="0" smtClean="0">
              <a:solidFill>
                <a:srgbClr val="C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6" descr="Q:\HFM\LHCD-11T\MBH Coil &amp; Magnet info &amp; pictures\MATRIMID 2 METER COIL MBH04\DSC06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5628"/>
            <a:ext cx="2986615" cy="16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139217" y="938629"/>
            <a:ext cx="26467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/>
              <a:t>A.V. </a:t>
            </a:r>
            <a:r>
              <a:rPr lang="en-US" sz="1200" b="1" i="1" dirty="0" err="1" smtClean="0"/>
              <a:t>Zlobin</a:t>
            </a:r>
            <a:r>
              <a:rPr lang="en-US" sz="1200" b="1" i="1" dirty="0" smtClean="0"/>
              <a:t> et al., IPAC2013, May 2013</a:t>
            </a:r>
            <a:r>
              <a:rPr lang="en-US" sz="1200" i="1" dirty="0" smtClean="0"/>
              <a:t>.</a:t>
            </a:r>
            <a:endParaRPr lang="en-US" sz="12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994530" y="3739469"/>
            <a:ext cx="3049992" cy="1790700"/>
            <a:chOff x="5937596" y="4325898"/>
            <a:chExt cx="3049992" cy="1790700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596" y="4592598"/>
              <a:ext cx="3049992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994530" y="4325898"/>
              <a:ext cx="29361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smtClean="0"/>
                <a:t>R. </a:t>
              </a:r>
              <a:r>
                <a:rPr lang="en-US" sz="1200" i="1" dirty="0" err="1" smtClean="0"/>
                <a:t>Bossert</a:t>
              </a:r>
              <a:r>
                <a:rPr lang="en-US" sz="1200" i="1" dirty="0" smtClean="0"/>
                <a:t> et al., CEC/ICMC2013,  June 2013.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74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6858000" cy="762000"/>
          </a:xfrm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The High-Power-Target </a:t>
            </a: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System</a:t>
            </a:r>
            <a:r>
              <a:rPr lang="en-US" sz="2800" dirty="0" smtClean="0">
                <a:latin typeface="Comic Sans MS" pitchFamily="66" charset="0"/>
              </a:rPr>
              <a:t/>
            </a:r>
            <a:br>
              <a:rPr lang="en-US" sz="2800" dirty="0" smtClean="0">
                <a:latin typeface="Comic Sans MS" pitchFamily="66" charset="0"/>
              </a:rPr>
            </a:br>
            <a:endParaRPr lang="en-US" dirty="0" smtClean="0">
              <a:latin typeface="Comic Sans MS" pitchFamily="66" charset="0"/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-48725" y="1371600"/>
            <a:ext cx="9756776" cy="4391024"/>
            <a:chOff x="0" y="2816932"/>
            <a:chExt cx="9144000" cy="3858188"/>
          </a:xfrm>
        </p:grpSpPr>
        <p:pic>
          <p:nvPicPr>
            <p:cNvPr id="3077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36" b="618"/>
            <a:stretch>
              <a:fillRect/>
            </a:stretch>
          </p:blipFill>
          <p:spPr bwMode="auto">
            <a:xfrm>
              <a:off x="0" y="3017520"/>
              <a:ext cx="91440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0" y="2816932"/>
              <a:ext cx="3203227" cy="1224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16082" y="2968972"/>
              <a:ext cx="2187062" cy="747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00800" y="4495800"/>
            <a:ext cx="2118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Graves, ORNL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Taper Length Study</a:t>
            </a:r>
            <a:endParaRPr lang="en-US" sz="4000" dirty="0"/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6" y="1524000"/>
            <a:ext cx="4579370" cy="357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0" y="1524000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H. Sayed, BNL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5564832"/>
            <a:ext cx="422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Taper Lengths 5 to 7m optimal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808288" y="-1588"/>
            <a:ext cx="48253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800" b="1" dirty="0"/>
              <a:t>Magnet Coil Configurations</a:t>
            </a: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808288" y="473169"/>
            <a:ext cx="46974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Bob Weggel (MORE/PBL) [IPAC13, TUPFI073]</a:t>
            </a: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16000"/>
            <a:ext cx="39751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010025"/>
            <a:ext cx="329406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41438"/>
            <a:ext cx="280828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990975"/>
            <a:ext cx="3617912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1"/>
          <p:cNvSpPr txBox="1">
            <a:spLocks noChangeArrowheads="1"/>
          </p:cNvSpPr>
          <p:nvPr/>
        </p:nvSpPr>
        <p:spPr bwMode="auto">
          <a:xfrm>
            <a:off x="1790700" y="858838"/>
            <a:ext cx="1952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Baseline (IDS-NF)</a:t>
            </a:r>
          </a:p>
        </p:txBody>
      </p:sp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4464050" y="3536950"/>
            <a:ext cx="4068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Revised coil configuration has essentially no ``stops bands (H. Sayed):</a:t>
            </a:r>
          </a:p>
        </p:txBody>
      </p:sp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4356100" y="765175"/>
            <a:ext cx="4645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Field perturbations at the ends of the 5-m-long Decay channel magnets can lead to “stop bands.”</a:t>
            </a:r>
          </a:p>
        </p:txBody>
      </p:sp>
      <p:sp>
        <p:nvSpPr>
          <p:cNvPr id="12299" name="TextBox 11"/>
          <p:cNvSpPr txBox="1">
            <a:spLocks noChangeArrowheads="1"/>
          </p:cNvSpPr>
          <p:nvPr/>
        </p:nvSpPr>
        <p:spPr bwMode="auto">
          <a:xfrm>
            <a:off x="719138" y="3702050"/>
            <a:ext cx="3508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Axial field profile for a 7-m taper:</a:t>
            </a:r>
          </a:p>
        </p:txBody>
      </p:sp>
      <p:sp>
        <p:nvSpPr>
          <p:cNvPr id="12300" name="TextBox 12"/>
          <p:cNvSpPr txBox="1">
            <a:spLocks noChangeArrowheads="1"/>
          </p:cNvSpPr>
          <p:nvPr/>
        </p:nvSpPr>
        <p:spPr bwMode="auto">
          <a:xfrm>
            <a:off x="900113" y="2730500"/>
            <a:ext cx="4583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2 configurations with 7-m taper and 15-T peak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6858000" cy="6096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Comparison of </a:t>
            </a:r>
            <a:r>
              <a:rPr lang="en-US" sz="3600" dirty="0" smtClean="0">
                <a:solidFill>
                  <a:srgbClr val="C00000"/>
                </a:solidFill>
              </a:rPr>
              <a:t>Meson Production</a:t>
            </a:r>
            <a:endParaRPr lang="en-US" sz="3600" dirty="0" smtClean="0">
              <a:solidFill>
                <a:srgbClr val="C00000"/>
              </a:solidFill>
            </a:endParaRPr>
          </a:p>
        </p:txBody>
      </p:sp>
      <p:pic>
        <p:nvPicPr>
          <p:cNvPr id="23555" name="Content Placeholder 5" descr="meson_KE_HG_GA_C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2" b="4546"/>
          <a:stretch>
            <a:fillRect/>
          </a:stretch>
        </p:blipFill>
        <p:spPr>
          <a:xfrm>
            <a:off x="228600" y="1171575"/>
            <a:ext cx="6994525" cy="5184775"/>
          </a:xfrm>
        </p:spPr>
      </p:pic>
      <p:sp>
        <p:nvSpPr>
          <p:cNvPr id="23556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6/13/13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FE4CA22-D467-426A-8AA9-21AA802232D0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6553200" y="2362200"/>
            <a:ext cx="236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800" b="1" dirty="0"/>
              <a:t>At 3 </a:t>
            </a:r>
            <a:r>
              <a:rPr lang="en-US" sz="1800" b="1" dirty="0" err="1"/>
              <a:t>GeV</a:t>
            </a:r>
            <a:r>
              <a:rPr lang="en-US" sz="1800" b="1" dirty="0"/>
              <a:t>, </a:t>
            </a:r>
          </a:p>
          <a:p>
            <a:pPr eaLnBrk="1" hangingPunct="1"/>
            <a:r>
              <a:rPr lang="en-US" sz="1800" b="1" dirty="0"/>
              <a:t>Carbon gives more production than </a:t>
            </a:r>
            <a:r>
              <a:rPr lang="en-US" sz="1800" b="1" dirty="0" err="1"/>
              <a:t>Ga</a:t>
            </a:r>
            <a:r>
              <a:rPr lang="en-US" sz="1800" b="1" dirty="0"/>
              <a:t> or Hg.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67465" y="1295400"/>
            <a:ext cx="18902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X. Ding, UCLA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Preliminary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RF Program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/>
              <a:t>N</a:t>
            </a:r>
            <a:r>
              <a:rPr lang="en-US" sz="4000" b="1" dirty="0" smtClean="0"/>
              <a:t>CRF</a:t>
            </a:r>
          </a:p>
          <a:p>
            <a:pPr marL="1028700" lvl="2" indent="-457200">
              <a:buFont typeface="Arial" pitchFamily="34" charset="0"/>
              <a:buChar char="•"/>
            </a:pPr>
            <a:r>
              <a:rPr lang="en-US" sz="3600" b="1" dirty="0" smtClean="0"/>
              <a:t>Vacuum RF</a:t>
            </a:r>
          </a:p>
          <a:p>
            <a:pPr marL="1477963" lvl="3" indent="-457200">
              <a:buFont typeface="Arial" pitchFamily="34" charset="0"/>
              <a:buChar char="•"/>
            </a:pPr>
            <a:r>
              <a:rPr lang="en-US" sz="3600" b="1" dirty="0" smtClean="0"/>
              <a:t>201 MHZ</a:t>
            </a:r>
          </a:p>
          <a:p>
            <a:pPr marL="1477963" lvl="3" indent="-457200">
              <a:buFont typeface="Arial" pitchFamily="34" charset="0"/>
              <a:buChar char="•"/>
            </a:pPr>
            <a:r>
              <a:rPr lang="en-US" sz="3600" b="1" dirty="0" smtClean="0"/>
              <a:t>805 MHz</a:t>
            </a:r>
          </a:p>
          <a:p>
            <a:pPr marL="1028700" lvl="2" indent="-457200">
              <a:buFont typeface="Arial" pitchFamily="34" charset="0"/>
              <a:buChar char="•"/>
            </a:pPr>
            <a:r>
              <a:rPr lang="en-US" sz="3600" b="1" dirty="0" smtClean="0"/>
              <a:t>HPRF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4000" b="1" dirty="0" smtClean="0"/>
              <a:t>SRF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1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858000" cy="533400"/>
          </a:xfrm>
        </p:spPr>
        <p:txBody>
          <a:bodyPr/>
          <a:lstStyle/>
          <a:p>
            <a:r>
              <a:rPr lang="en-US" sz="4400" dirty="0" smtClean="0"/>
              <a:t>Looking Forward  FY 14,15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NCRF</a:t>
            </a:r>
            <a:endParaRPr lang="en-US" sz="32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Retest of 805 RF cavities up to 5T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Testing of MICE prototype  201 MHz cavity (with CC by end of FY15)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Testing the 805 Modular cavity at the MTA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Design, fabricate and test dielectric loaded HPRF cavity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Goal—test HPRF cavity with 2x 10</a:t>
            </a:r>
            <a:r>
              <a:rPr lang="en-US" sz="2400" b="1" baseline="30000" dirty="0" smtClean="0"/>
              <a:t>12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ppp</a:t>
            </a:r>
            <a:endParaRPr lang="en-US" sz="2400" b="1" dirty="0" smtClean="0"/>
          </a:p>
          <a:p>
            <a:pPr marL="0" indent="0"/>
            <a:endParaRPr lang="en-US" sz="2800" b="1" dirty="0" smtClean="0"/>
          </a:p>
          <a:p>
            <a:pPr marL="0" indent="0"/>
            <a:r>
              <a:rPr lang="en-US" sz="2800" b="1" dirty="0" smtClean="0"/>
              <a:t>SRF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Test of bonding techniques (explosion, electroforming)</a:t>
            </a:r>
          </a:p>
          <a:p>
            <a:pPr marL="0" indent="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6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858000" cy="533400"/>
          </a:xfrm>
        </p:spPr>
        <p:txBody>
          <a:bodyPr/>
          <a:lstStyle/>
          <a:p>
            <a:r>
              <a:rPr lang="en-US" sz="4400" dirty="0" smtClean="0"/>
              <a:t>Looking Forward  FY 14,15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800" b="1" dirty="0" smtClean="0"/>
              <a:t>Magnets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25T Solenoid demonstration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Design of 35T Solenoid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Design of fast-pulsed dipole system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100+m of </a:t>
            </a:r>
            <a:r>
              <a:rPr lang="en-US" sz="2400" b="1" dirty="0" err="1" smtClean="0"/>
              <a:t>Biscco</a:t>
            </a:r>
            <a:r>
              <a:rPr lang="en-US" sz="2400" b="1" dirty="0" smtClean="0"/>
              <a:t> cable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Radiation reduction in ring magnet cold-mass</a:t>
            </a:r>
          </a:p>
          <a:p>
            <a:pPr marL="0" indent="0"/>
            <a:endParaRPr lang="en-US" sz="2400" b="1" dirty="0" smtClean="0"/>
          </a:p>
          <a:p>
            <a:pPr marL="0" indent="0"/>
            <a:r>
              <a:rPr lang="en-US" sz="2800" b="1" dirty="0" smtClean="0"/>
              <a:t>Target Systems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Target configuration for 1MW, 3GeV proton beam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18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Backup Slides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315200" cy="533400"/>
          </a:xfrm>
        </p:spPr>
        <p:txBody>
          <a:bodyPr/>
          <a:lstStyle/>
          <a:p>
            <a:r>
              <a:rPr lang="en-US" dirty="0" smtClean="0"/>
              <a:t>Two Solenoids are being built and tested</a:t>
            </a:r>
            <a:endParaRPr lang="en-US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3688605" cy="312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19200"/>
            <a:ext cx="4242189" cy="327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0800" y="4813012"/>
            <a:ext cx="153118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Solenoid #1</a:t>
            </a:r>
          </a:p>
          <a:p>
            <a:r>
              <a:rPr lang="en-US" sz="2000" b="1" dirty="0" smtClean="0"/>
              <a:t>(Mid-</a:t>
            </a:r>
            <a:r>
              <a:rPr lang="en-US" sz="2000" b="1" dirty="0" err="1" smtClean="0"/>
              <a:t>sert</a:t>
            </a:r>
            <a:r>
              <a:rPr lang="en-US" sz="2000" b="1" dirty="0" smtClean="0"/>
              <a:t>)</a:t>
            </a:r>
          </a:p>
          <a:p>
            <a:r>
              <a:rPr lang="en-US" sz="2000" b="1" dirty="0" smtClean="0"/>
              <a:t>ID = 10cm</a:t>
            </a:r>
          </a:p>
          <a:p>
            <a:r>
              <a:rPr lang="en-US" sz="2000" b="1" dirty="0" smtClean="0"/>
              <a:t>OD=17cm</a:t>
            </a:r>
          </a:p>
          <a:p>
            <a:r>
              <a:rPr lang="en-US" sz="2000" b="1" dirty="0" smtClean="0"/>
              <a:t>24 Pancakes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07428" y="4813012"/>
            <a:ext cx="198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/>
              <a:t>Solenoid #2</a:t>
            </a:r>
          </a:p>
          <a:p>
            <a:r>
              <a:rPr lang="en-US" sz="1800" b="1" dirty="0" smtClean="0"/>
              <a:t>(Insert)</a:t>
            </a:r>
          </a:p>
          <a:p>
            <a:r>
              <a:rPr lang="en-US" sz="1800" b="1" dirty="0" smtClean="0"/>
              <a:t>ID = 2.5cm</a:t>
            </a:r>
          </a:p>
          <a:p>
            <a:r>
              <a:rPr lang="en-US" sz="1800" b="1" dirty="0" smtClean="0"/>
              <a:t>OD=9.1cm</a:t>
            </a:r>
          </a:p>
          <a:p>
            <a:r>
              <a:rPr lang="en-US" sz="1800" b="1" dirty="0" smtClean="0"/>
              <a:t>14 Pancakes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1447800" y="2971800"/>
            <a:ext cx="1600200" cy="18412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3472543" y="3055265"/>
            <a:ext cx="1600200" cy="18412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3810000" y="2209800"/>
            <a:ext cx="2188028" cy="26032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6248400" y="2667000"/>
            <a:ext cx="1524000" cy="2057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79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6629400" cy="990600"/>
          </a:xfrm>
        </p:spPr>
        <p:txBody>
          <a:bodyPr>
            <a:noAutofit/>
          </a:bodyPr>
          <a:lstStyle/>
          <a:p>
            <a:r>
              <a:rPr lang="en-US" sz="4400" dirty="0" smtClean="0"/>
              <a:t>The Capture Solenoid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851900" cy="5183270"/>
          </a:xfrm>
        </p:spPr>
        <p:txBody>
          <a:bodyPr>
            <a:normAutofit/>
          </a:bodyPr>
          <a:lstStyle/>
          <a:p>
            <a:r>
              <a:rPr lang="en-US" b="1" dirty="0" smtClean="0"/>
              <a:t>A Neutrino Factory and/or </a:t>
            </a:r>
            <a:r>
              <a:rPr lang="en-US" b="1" dirty="0" err="1" smtClean="0"/>
              <a:t>Muon</a:t>
            </a:r>
            <a:r>
              <a:rPr lang="en-US" b="1" dirty="0" smtClean="0"/>
              <a:t> Collider Facility requires challenging magnet design in several areas:</a:t>
            </a:r>
          </a:p>
          <a:p>
            <a:pPr lvl="1"/>
            <a:r>
              <a:rPr lang="en-US" b="1" dirty="0" smtClean="0"/>
              <a:t>Target Capture SC Solenoid (15T with large aperture) </a:t>
            </a:r>
          </a:p>
          <a:p>
            <a:pPr lvl="1"/>
            <a:r>
              <a:rPr lang="en-US" b="1" dirty="0" smtClean="0"/>
              <a:t>Stored Energy ~ </a:t>
            </a:r>
            <a:r>
              <a:rPr lang="en-US" b="1" dirty="0"/>
              <a:t>3 </a:t>
            </a:r>
            <a:r>
              <a:rPr lang="en-US" b="1" dirty="0" smtClean="0"/>
              <a:t>GJ</a:t>
            </a:r>
          </a:p>
          <a:p>
            <a:pPr lvl="1"/>
            <a:r>
              <a:rPr lang="en-US" b="1" dirty="0"/>
              <a:t>10MW, 5T resistive </a:t>
            </a:r>
            <a:br>
              <a:rPr lang="en-US" b="1" dirty="0"/>
            </a:br>
            <a:r>
              <a:rPr lang="en-US" b="1" dirty="0"/>
              <a:t>coil in high radiation</a:t>
            </a:r>
            <a:br>
              <a:rPr lang="en-US" b="1" dirty="0"/>
            </a:br>
            <a:r>
              <a:rPr lang="en-US" b="1" dirty="0"/>
              <a:t>environment</a:t>
            </a:r>
          </a:p>
          <a:p>
            <a:pPr lvl="1"/>
            <a:r>
              <a:rPr lang="en-US" b="1" dirty="0" smtClean="0"/>
              <a:t>Liquid Hg Jet</a:t>
            </a:r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r>
              <a:rPr lang="en-US" b="1" dirty="0" smtClean="0"/>
              <a:t>Possible application </a:t>
            </a:r>
          </a:p>
          <a:p>
            <a:pPr marL="457200" lvl="1" indent="0">
              <a:buNone/>
            </a:pPr>
            <a:r>
              <a:rPr lang="en-US" b="1" dirty="0" smtClean="0"/>
              <a:t>for High </a:t>
            </a:r>
          </a:p>
          <a:p>
            <a:pPr marL="457200" lvl="1" indent="0">
              <a:buNone/>
            </a:pPr>
            <a:r>
              <a:rPr lang="en-US" b="1" dirty="0" smtClean="0"/>
              <a:t>Temperature</a:t>
            </a:r>
            <a:br>
              <a:rPr lang="en-US" b="1" dirty="0" smtClean="0"/>
            </a:br>
            <a:r>
              <a:rPr lang="en-US" b="1" dirty="0" smtClean="0"/>
              <a:t>Superconducting</a:t>
            </a:r>
            <a:br>
              <a:rPr lang="en-US" b="1" dirty="0" smtClean="0"/>
            </a:br>
            <a:r>
              <a:rPr lang="en-US" b="1" dirty="0" smtClean="0"/>
              <a:t>magnet technology</a:t>
            </a:r>
            <a:endParaRPr lang="en-US" b="1" dirty="0"/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6014427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6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805 MHz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5105400" cy="4857750"/>
          </a:xfrm>
        </p:spPr>
        <p:txBody>
          <a:bodyPr/>
          <a:lstStyle/>
          <a:p>
            <a:r>
              <a:rPr lang="en-US" sz="2800" b="1" dirty="0" smtClean="0"/>
              <a:t>All-Season Cavity</a:t>
            </a:r>
            <a:endParaRPr lang="en-US" sz="2800" b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29 MV/m gradient achieved at B = 0T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20 </a:t>
            </a:r>
            <a:r>
              <a:rPr lang="en-US" sz="2800" b="1" dirty="0"/>
              <a:t>MV/m gradient achieved at </a:t>
            </a:r>
            <a:r>
              <a:rPr lang="en-US" sz="2800" b="1" dirty="0" smtClean="0"/>
              <a:t>B = 3T</a:t>
            </a:r>
            <a:endParaRPr lang="en-US" sz="2800" b="1" dirty="0"/>
          </a:p>
          <a:p>
            <a:pPr marL="0" indent="0"/>
            <a:endParaRPr lang="en-US" sz="2800" b="1" dirty="0" smtClean="0"/>
          </a:p>
          <a:p>
            <a:pPr marL="0" indent="0"/>
            <a:r>
              <a:rPr lang="en-US" sz="2800" b="1" dirty="0" smtClean="0">
                <a:solidFill>
                  <a:srgbClr val="C00000"/>
                </a:solidFill>
              </a:rPr>
              <a:t>La b G magnet re-trained to 5T Cavity will be re-measured with 5T background field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73" y="1219200"/>
            <a:ext cx="2707127" cy="362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20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805 MHz Modular Cavity</a:t>
            </a:r>
            <a:endParaRPr lang="en-US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40" y="1225236"/>
            <a:ext cx="3712842" cy="284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3125" y="3976141"/>
            <a:ext cx="792063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Cavity design at LBNL and SLAC with new coupler design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Cavity Fabrication at SLAC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Delivery to MTA at end of FY13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Test with different windows (Cu/Be) and body lengths</a:t>
            </a:r>
          </a:p>
          <a:p>
            <a:r>
              <a:rPr lang="en-US" sz="2800" b="1" u="sng" dirty="0" smtClean="0">
                <a:solidFill>
                  <a:srgbClr val="C00000"/>
                </a:solidFill>
              </a:rPr>
              <a:t>Cornerstone of FY 14, 15 vacuum RF program</a:t>
            </a:r>
            <a:endParaRPr lang="en-US" sz="2800" b="1" u="sng" dirty="0">
              <a:solidFill>
                <a:srgbClr val="C00000"/>
              </a:solidFill>
            </a:endParaRP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9928"/>
            <a:ext cx="4190635" cy="271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7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HPRF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           Beam test with 400 MeV proton beam (up to 3x10</a:t>
            </a:r>
            <a:r>
              <a:rPr lang="en-US" sz="2400" b="1" baseline="30000" dirty="0" smtClean="0"/>
              <a:t>11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0" y="1905001"/>
            <a:ext cx="4170904" cy="267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89" y="1905000"/>
            <a:ext cx="4365625" cy="277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775454"/>
            <a:ext cx="414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Beam induced plasma-loading effect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4775454"/>
            <a:ext cx="4442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Result with dopant (1% dry air) added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92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805 MHz HPRF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Goal:</a:t>
            </a:r>
          </a:p>
          <a:p>
            <a:r>
              <a:rPr lang="en-US" sz="2400" b="1" dirty="0" smtClean="0"/>
              <a:t>Demonstrate that HPRF cavities can be used in the HCC</a:t>
            </a:r>
          </a:p>
          <a:p>
            <a:r>
              <a:rPr lang="en-US" sz="2800" b="1" dirty="0" smtClean="0"/>
              <a:t>Results:</a:t>
            </a:r>
          </a:p>
          <a:p>
            <a:r>
              <a:rPr lang="en-US" sz="2400" b="1" dirty="0" smtClean="0"/>
              <a:t>50 MV/m gradient achieved with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gas above 400 PSI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No dependence on magnetic field observed up to B=3T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(Can now test to 5T)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 smtClean="0"/>
              <a:t>First test with dielectric material </a:t>
            </a:r>
          </a:p>
          <a:p>
            <a:r>
              <a:rPr lang="en-US" sz="2400" b="1" dirty="0" smtClean="0"/>
              <a:t>(Al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27031"/>
            <a:ext cx="2133600" cy="217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 bwMode="auto">
          <a:xfrm>
            <a:off x="2818646" y="4953000"/>
            <a:ext cx="30480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9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6934200" cy="685800"/>
          </a:xfrm>
        </p:spPr>
        <p:txBody>
          <a:bodyPr/>
          <a:lstStyle/>
          <a:p>
            <a:r>
              <a:rPr lang="en-US" sz="3600" dirty="0" smtClean="0"/>
              <a:t>Development of 201 MHz Cavity</a:t>
            </a:r>
            <a:endParaRPr lang="en-US" sz="3600" dirty="0"/>
          </a:p>
        </p:txBody>
      </p:sp>
      <p:pic>
        <p:nvPicPr>
          <p:cNvPr id="7" name="Picture 6" descr="P101004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24518" y="4519596"/>
            <a:ext cx="3370634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140447" y="4111836"/>
            <a:ext cx="3378200" cy="2220912"/>
            <a:chOff x="592" y="2071"/>
            <a:chExt cx="2257" cy="1505"/>
          </a:xfrm>
        </p:grpSpPr>
        <p:pic>
          <p:nvPicPr>
            <p:cNvPr id="9" name="Picture 7" descr="Be Windows (201-MHz) 019"/>
            <p:cNvPicPr>
              <a:picLocks noChangeAspect="1" noChangeArrowheads="1"/>
            </p:cNvPicPr>
            <p:nvPr/>
          </p:nvPicPr>
          <p:blipFill>
            <a:blip r:embed="rId3" cstate="screen">
              <a:lum bright="6000"/>
            </a:blip>
            <a:srcRect/>
            <a:stretch>
              <a:fillRect/>
            </a:stretch>
          </p:blipFill>
          <p:spPr bwMode="auto">
            <a:xfrm>
              <a:off x="592" y="2071"/>
              <a:ext cx="2257" cy="15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728" y="2754"/>
              <a:ext cx="1977" cy="32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503" y="2843"/>
              <a:ext cx="48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Calibri" pitchFamily="34" charset="0"/>
                  <a:cs typeface="宋体"/>
                </a:rPr>
                <a:t>42-cm</a:t>
              </a:r>
            </a:p>
          </p:txBody>
        </p:sp>
      </p:grpSp>
      <p:pic>
        <p:nvPicPr>
          <p:cNvPr id="12" name="Picture 8" descr="P505025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76191" y="2241926"/>
            <a:ext cx="220219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6" descr="Cavity_Exploded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2879" y="1295400"/>
            <a:ext cx="3757225" cy="258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670479" y="1157689"/>
            <a:ext cx="5168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Cavity fabrication technique development, in collaboration with </a:t>
            </a:r>
            <a:r>
              <a:rPr lang="en-US" sz="2000" dirty="0" err="1" smtClean="0"/>
              <a:t>JLab</a:t>
            </a:r>
            <a:r>
              <a:rPr lang="en-US" sz="2000" dirty="0" smtClean="0"/>
              <a:t>;  The cavity has been high power tested at MTA, Fermilab</a:t>
            </a:r>
            <a:endParaRPr lang="en-US" sz="20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screen"/>
          <a:srcRect t="8823" b="13399"/>
          <a:stretch>
            <a:fillRect/>
          </a:stretch>
        </p:blipFill>
        <p:spPr bwMode="auto">
          <a:xfrm>
            <a:off x="3631442" y="2379054"/>
            <a:ext cx="2948268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0" descr="extruded port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709079" y="4545354"/>
            <a:ext cx="1231298" cy="172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5" descr="P8280485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675639" y="4558233"/>
            <a:ext cx="1211598" cy="172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08081" cy="685800"/>
          </a:xfrm>
        </p:spPr>
        <p:txBody>
          <a:bodyPr/>
          <a:lstStyle/>
          <a:p>
            <a:r>
              <a:rPr lang="en-US" dirty="0" smtClean="0"/>
              <a:t>MICE</a:t>
            </a:r>
            <a:r>
              <a:rPr lang="en-US" dirty="0" smtClean="0"/>
              <a:t>  </a:t>
            </a:r>
            <a:r>
              <a:rPr lang="en-US" dirty="0" smtClean="0"/>
              <a:t>Prototype Cavity Test at MTA</a:t>
            </a:r>
            <a:endParaRPr lang="en-US" dirty="0"/>
          </a:p>
        </p:txBody>
      </p:sp>
      <p:pic>
        <p:nvPicPr>
          <p:cNvPr id="8" name="Picture 7" descr="CAVITY_INSTALL__DOOR_REMOVED_IS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9837" y="2667000"/>
            <a:ext cx="3196376" cy="2724912"/>
          </a:xfrm>
          <a:prstGeom prst="rect">
            <a:avLst/>
          </a:prstGeom>
        </p:spPr>
      </p:pic>
      <p:pic>
        <p:nvPicPr>
          <p:cNvPr id="9" name="Picture 8" descr="gcdejdi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89" y="2667000"/>
            <a:ext cx="3090809" cy="2574922"/>
          </a:xfrm>
          <a:prstGeom prst="rect">
            <a:avLst/>
          </a:prstGeom>
        </p:spPr>
      </p:pic>
      <p:pic>
        <p:nvPicPr>
          <p:cNvPr id="10" name="Picture 9" descr="bcehcig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12365"/>
            <a:ext cx="2832576" cy="2529557"/>
          </a:xfrm>
          <a:prstGeom prst="rect">
            <a:avLst/>
          </a:prstGeom>
        </p:spPr>
      </p:pic>
      <p:sp>
        <p:nvSpPr>
          <p:cNvPr id="11" name="Content Placeholder 8"/>
          <p:cNvSpPr>
            <a:spLocks noGrp="1"/>
          </p:cNvSpPr>
          <p:nvPr>
            <p:ph idx="1"/>
          </p:nvPr>
        </p:nvSpPr>
        <p:spPr>
          <a:xfrm>
            <a:off x="321971" y="1246831"/>
            <a:ext cx="8538693" cy="4525963"/>
          </a:xfrm>
        </p:spPr>
        <p:txBody>
          <a:bodyPr/>
          <a:lstStyle/>
          <a:p>
            <a:r>
              <a:rPr lang="en-US" sz="2800" b="1" dirty="0" smtClean="0"/>
              <a:t>Installation of required infrastructure at the MTA</a:t>
            </a:r>
            <a:endParaRPr lang="en-US" sz="2800" b="1" dirty="0"/>
          </a:p>
          <a:p>
            <a:r>
              <a:rPr lang="en-US" sz="2800" b="1" dirty="0" smtClean="0"/>
              <a:t>Testing to commence Q1 FY14</a:t>
            </a:r>
            <a:endParaRPr lang="en-US" sz="2800" b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gkirk">
  <a:themeElements>
    <a:clrScheme name="hgkirk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hgkir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hgkirk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gkirk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gkirk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gkirk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gkirk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gkirk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gkirk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Settings\kirk.BNL\Application Data\Microsoft\Templates\hgkirk.pot</Template>
  <TotalTime>86568</TotalTime>
  <Words>1101</Words>
  <Application>Microsoft Office PowerPoint</Application>
  <PresentationFormat>On-screen Show (4:3)</PresentationFormat>
  <Paragraphs>226</Paragraphs>
  <Slides>34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hgkirk</vt:lpstr>
      <vt:lpstr>Custom Design</vt:lpstr>
      <vt:lpstr>Document</vt:lpstr>
      <vt:lpstr>Graph</vt:lpstr>
      <vt:lpstr>Technology Development Summary</vt:lpstr>
      <vt:lpstr>The Key Technical Issues</vt:lpstr>
      <vt:lpstr>The RF Program</vt:lpstr>
      <vt:lpstr>805 MHz</vt:lpstr>
      <vt:lpstr>805 MHz Modular Cavity</vt:lpstr>
      <vt:lpstr>HPRF Program</vt:lpstr>
      <vt:lpstr>805 MHz HPRF </vt:lpstr>
      <vt:lpstr>Development of 201 MHz Cavity</vt:lpstr>
      <vt:lpstr>MICE  Prototype Cavity Test at MTA</vt:lpstr>
      <vt:lpstr>MP Simulation Studies</vt:lpstr>
      <vt:lpstr>The 200 MHz SRF Cavity</vt:lpstr>
      <vt:lpstr>Search for Nb/Cu Bonding</vt:lpstr>
      <vt:lpstr>The Spinning Process</vt:lpstr>
      <vt:lpstr>PowerPoint Presentation</vt:lpstr>
      <vt:lpstr>PowerPoint Presentation</vt:lpstr>
      <vt:lpstr>Path to Demonstrate a 30+ T Solenoid</vt:lpstr>
      <vt:lpstr>Fully Constructed (insert + midsert) HTS Solenoids for 20+ T Test</vt:lpstr>
      <vt:lpstr>PowerPoint Presentation</vt:lpstr>
      <vt:lpstr>  Resent Retest at 770 K</vt:lpstr>
      <vt:lpstr>Repairing of the Coils</vt:lpstr>
      <vt:lpstr>The cable Jc is significantly improved by overpressure processing</vt:lpstr>
      <vt:lpstr>Fast Pulsed Magnets Don Summers, UMiss</vt:lpstr>
      <vt:lpstr>PowerPoint Presentation</vt:lpstr>
      <vt:lpstr> Radiation-Hard Insulation Studies   A. Zlobin, FNAL</vt:lpstr>
      <vt:lpstr> MATRIMID Coil Next Steps  A. Zlobin, FNAL</vt:lpstr>
      <vt:lpstr>The High-Power-Target System </vt:lpstr>
      <vt:lpstr>Taper Length Study</vt:lpstr>
      <vt:lpstr>PowerPoint Presentation</vt:lpstr>
      <vt:lpstr>Comparison of Meson Production</vt:lpstr>
      <vt:lpstr>Looking Forward  FY 14,15</vt:lpstr>
      <vt:lpstr>Looking Forward  FY 14,15</vt:lpstr>
      <vt:lpstr>Backup Slides</vt:lpstr>
      <vt:lpstr>Two Solenoids are being built and tested</vt:lpstr>
      <vt:lpstr>The Capture Solenoid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Solenoid Collection Systems</dc:title>
  <dc:creator>Harold Kirk</dc:creator>
  <cp:lastModifiedBy>Harold Kirk</cp:lastModifiedBy>
  <cp:revision>486</cp:revision>
  <cp:lastPrinted>2012-06-07T18:55:50Z</cp:lastPrinted>
  <dcterms:created xsi:type="dcterms:W3CDTF">2003-05-29T13:42:59Z</dcterms:created>
  <dcterms:modified xsi:type="dcterms:W3CDTF">2013-06-22T15:03:42Z</dcterms:modified>
</cp:coreProperties>
</file>