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554" r:id="rId3"/>
    <p:sldId id="582" r:id="rId4"/>
    <p:sldId id="583" r:id="rId5"/>
    <p:sldId id="584" r:id="rId6"/>
    <p:sldId id="585" r:id="rId7"/>
    <p:sldId id="586" r:id="rId8"/>
    <p:sldId id="587" r:id="rId9"/>
    <p:sldId id="588" r:id="rId10"/>
    <p:sldId id="578" r:id="rId11"/>
    <p:sldId id="579" r:id="rId12"/>
    <p:sldId id="565" r:id="rId13"/>
    <p:sldId id="576" r:id="rId14"/>
    <p:sldId id="58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DFF3C"/>
    <a:srgbClr val="F23B1B"/>
    <a:srgbClr val="FFFE06"/>
    <a:srgbClr val="0E6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7982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040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DE7ED-7422-A54A-AFA4-34993901F360}" type="datetimeFigureOut">
              <a:rPr lang="en-US" smtClean="0">
                <a:latin typeface="Arial"/>
              </a:rPr>
              <a:t>6/22/13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FA70E-65FE-F64D-B53C-0E4BE7ADFCC5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21322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25ED446A-913C-684E-A7EE-E0D6D85A9573}" type="datetimeFigureOut">
              <a:rPr lang="en-US" smtClean="0"/>
              <a:pPr/>
              <a:t>6/22/13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7221AF4E-A08A-BE4F-8E27-DF04692668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660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6544" y="1051560"/>
            <a:ext cx="7544634" cy="1470025"/>
          </a:xfrm>
        </p:spPr>
        <p:txBody>
          <a:bodyPr anchor="t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0378" y="3017280"/>
            <a:ext cx="6400800" cy="1752600"/>
          </a:xfrm>
        </p:spPr>
        <p:txBody>
          <a:bodyPr/>
          <a:lstStyle>
            <a:lvl1pPr marL="0" indent="0" algn="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3960" y="6382512"/>
            <a:ext cx="5072811" cy="365125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MAP 2013 Collaboration Meeting</a:t>
            </a:r>
            <a:endParaRPr lang="en-US" dirty="0"/>
          </a:p>
        </p:txBody>
      </p:sp>
      <p:pic>
        <p:nvPicPr>
          <p:cNvPr id="6" name="Picture 49" descr="nsf4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07" y="5881696"/>
            <a:ext cx="91723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DOE_Se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3" y="5881696"/>
            <a:ext cx="91440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5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June 15,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MAP 2013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A8863F-9730-A244-9B23-8257BEF97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5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June 15,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MAP 2013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A8863F-9730-A244-9B23-8257BEF97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6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350" y="109538"/>
            <a:ext cx="6978650" cy="9318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206500"/>
            <a:ext cx="8851900" cy="500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10200" y="6389770"/>
            <a:ext cx="2006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 smtClean="0"/>
              <a:t>June 15,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0" y="6388100"/>
            <a:ext cx="5374640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MAP 2013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800" y="6388100"/>
            <a:ext cx="457200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fld id="{4FA8863F-9730-A244-9B23-8257BEF979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141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19850"/>
            <a:ext cx="1676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June 15,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2600" y="6419850"/>
            <a:ext cx="54483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MAP 2013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800" y="6419850"/>
            <a:ext cx="431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4FA8863F-9730-A244-9B23-8257BEF97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0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8700"/>
            <a:ext cx="4038600" cy="5365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8700"/>
            <a:ext cx="4038600" cy="5365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26100" y="6394450"/>
            <a:ext cx="18415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June 15,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000" y="6394450"/>
            <a:ext cx="5334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MAP 2013 Collaboration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400" y="6394450"/>
            <a:ext cx="457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4FA8863F-9730-A244-9B23-8257BEF979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9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June 15,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MAP 2013 Collaboration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A8863F-9730-A244-9B23-8257BEF97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9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June 15,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MAP 2013 Collaboration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A8863F-9730-A244-9B23-8257BEF97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97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June 15,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MAP 2013 Collaboration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A8863F-9730-A244-9B23-8257BEF97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23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June 15,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MAP 2013 Collaboration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A8863F-9730-A244-9B23-8257BEF97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7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June 15,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MAP 2013 Collaboration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A8863F-9730-A244-9B23-8257BEF97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5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10000"/>
              </a:schemeClr>
            </a:gs>
            <a:gs pos="100000">
              <a:schemeClr val="bg2">
                <a:lumMod val="10000"/>
              </a:schemeClr>
            </a:gs>
            <a:gs pos="14000">
              <a:schemeClr val="bg2">
                <a:lumMod val="25000"/>
              </a:schemeClr>
            </a:gs>
            <a:gs pos="71000">
              <a:schemeClr val="bg2">
                <a:lumMod val="2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8100" y="109538"/>
            <a:ext cx="6921500" cy="776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1066800"/>
            <a:ext cx="8896350" cy="514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2" descr="C:\Documents and Settings\sgeer\My Documents\MAP\MAP-LOGO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29600" y="76200"/>
            <a:ext cx="857250" cy="974725"/>
          </a:xfrm>
          <a:prstGeom prst="rect">
            <a:avLst/>
          </a:prstGeom>
          <a:noFill/>
          <a:ln w="50800">
            <a:solidFill>
              <a:srgbClr val="FFFFFF"/>
            </a:solidFill>
          </a:ln>
          <a:effectLst>
            <a:softEdge rad="6350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35000" y="6394450"/>
            <a:ext cx="5022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MAP 2013 Collaboration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5657663" y="6394450"/>
            <a:ext cx="1809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June 15,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0500" y="6394450"/>
            <a:ext cx="419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0471AF44-9188-6348-8E78-DE9B08E3A6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05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42060"/>
            <a:ext cx="9066278" cy="2199640"/>
          </a:xfrm>
        </p:spPr>
        <p:txBody>
          <a:bodyPr>
            <a:normAutofit fontScale="90000"/>
          </a:bodyPr>
          <a:lstStyle/>
          <a:p>
            <a:r>
              <a:rPr lang="en-US" sz="4900" smtClean="0"/>
              <a:t>Design </a:t>
            </a:r>
            <a:r>
              <a:rPr lang="en-US" sz="4900" dirty="0" smtClean="0"/>
              <a:t>&amp; Simulation:</a:t>
            </a:r>
            <a:br>
              <a:rPr lang="en-US" sz="4900" dirty="0" smtClean="0"/>
            </a:br>
            <a:r>
              <a:rPr lang="en-US" sz="4900" dirty="0" smtClean="0"/>
              <a:t>Summary and Outlook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9898" y="3003456"/>
            <a:ext cx="8090033" cy="269239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Robert D </a:t>
            </a:r>
            <a:r>
              <a:rPr lang="en-US" sz="3600" dirty="0" err="1" smtClean="0"/>
              <a:t>Ryne</a:t>
            </a:r>
            <a:endParaRPr lang="en-US" sz="3600" dirty="0" smtClean="0"/>
          </a:p>
          <a:p>
            <a:r>
              <a:rPr lang="en-US" dirty="0" smtClean="0"/>
              <a:t>Center for Beam Physics</a:t>
            </a:r>
          </a:p>
          <a:p>
            <a:r>
              <a:rPr lang="en-US" dirty="0" smtClean="0"/>
              <a:t>Accelerator and Fusion Research Division</a:t>
            </a:r>
          </a:p>
          <a:p>
            <a:r>
              <a:rPr lang="en-US" dirty="0" smtClean="0"/>
              <a:t>Lawrence Berkeley National Laboratory</a:t>
            </a:r>
          </a:p>
          <a:p>
            <a:r>
              <a:rPr lang="en-US" dirty="0" smtClean="0"/>
              <a:t>June 22, 2013</a:t>
            </a:r>
            <a:endParaRPr lang="en-US" dirty="0"/>
          </a:p>
        </p:txBody>
      </p:sp>
      <p:pic>
        <p:nvPicPr>
          <p:cNvPr id="4" name="Picture 3" descr="LBNL_Full_Logo_Fi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592" y="5851572"/>
            <a:ext cx="1179408" cy="100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15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Organizing the Cooling Selection Process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0500" y="1206500"/>
            <a:ext cx="8851900" cy="518327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2 basic candidates for 6D channel – Vacuum RF-based (several approaches)  and HPRF-based (HCC)</a:t>
            </a:r>
          </a:p>
          <a:p>
            <a:pPr lvl="1"/>
            <a:r>
              <a:rPr lang="en-US" dirty="0" smtClean="0"/>
              <a:t>MAP does not have the time or resources to continue supporting exploration of all vacuum RF approaches</a:t>
            </a:r>
          </a:p>
          <a:p>
            <a:pPr lvl="1"/>
            <a:r>
              <a:rPr lang="en-US" dirty="0" smtClean="0"/>
              <a:t>Vacuum RF efforts need to coalesce around 1 approach</a:t>
            </a:r>
          </a:p>
          <a:p>
            <a:pPr lvl="2"/>
            <a:r>
              <a:rPr lang="en-US" dirty="0" smtClean="0"/>
              <a:t>Need to focus on finalizing lattice designs with realistic simulations</a:t>
            </a:r>
          </a:p>
          <a:p>
            <a:pPr lvl="1"/>
            <a:r>
              <a:rPr lang="en-US" dirty="0" smtClean="0"/>
              <a:t>Engineering support</a:t>
            </a:r>
          </a:p>
          <a:p>
            <a:pPr lvl="2"/>
            <a:r>
              <a:rPr lang="en-US" dirty="0" smtClean="0"/>
              <a:t>HCC is presently receiving design support from FNAL TD</a:t>
            </a:r>
          </a:p>
          <a:p>
            <a:pPr lvl="2"/>
            <a:r>
              <a:rPr lang="en-US" dirty="0" smtClean="0"/>
              <a:t>The same can be provided for for the Snake effort</a:t>
            </a:r>
          </a:p>
          <a:p>
            <a:r>
              <a:rPr lang="en-US" dirty="0" smtClean="0"/>
              <a:t>JPD will form advisory panel to review selection criteria</a:t>
            </a:r>
          </a:p>
          <a:p>
            <a:pPr lvl="1"/>
            <a:r>
              <a:rPr lang="en-US" dirty="0" smtClean="0"/>
              <a:t>Take action on the timescale of </a:t>
            </a:r>
            <a:r>
              <a:rPr lang="en-US" dirty="0" err="1" smtClean="0"/>
              <a:t>MuPAC</a:t>
            </a:r>
            <a:r>
              <a:rPr lang="en-US" dirty="0" smtClean="0"/>
              <a:t> (Oct 2013)</a:t>
            </a:r>
          </a:p>
          <a:p>
            <a:pPr lvl="1"/>
            <a:r>
              <a:rPr lang="en-US" dirty="0" smtClean="0"/>
              <a:t>Full criteria and detailed process ready for presentation at DOE review (Jan 2013)</a:t>
            </a:r>
          </a:p>
          <a:p>
            <a:r>
              <a:rPr lang="en-US" dirty="0" smtClean="0"/>
              <a:t>Lattice files w/ S2E simulations requested by start of CY 2014 (7 months from now!)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dirty="0" smtClean="0"/>
              <a:t>June 22,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63F-9730-A244-9B23-8257BEF9790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0" y="6388100"/>
            <a:ext cx="5374640" cy="365125"/>
          </a:xfrm>
        </p:spPr>
        <p:txBody>
          <a:bodyPr/>
          <a:lstStyle/>
          <a:p>
            <a:r>
              <a:rPr lang="en-US" dirty="0" smtClean="0"/>
              <a:t>MAP 2013 Collaboration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454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Cooling Selection: Other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Technology:</a:t>
            </a:r>
          </a:p>
          <a:p>
            <a:pPr lvl="1"/>
            <a:r>
              <a:rPr lang="en-US" dirty="0" smtClean="0"/>
              <a:t>HPRF program showing good results</a:t>
            </a:r>
          </a:p>
          <a:p>
            <a:pPr lvl="2"/>
            <a:r>
              <a:rPr lang="en-US" dirty="0" smtClean="0"/>
              <a:t>Dielectric cavity development underway</a:t>
            </a:r>
          </a:p>
          <a:p>
            <a:pPr lvl="1"/>
            <a:r>
              <a:rPr lang="en-US" dirty="0" smtClean="0"/>
              <a:t>Vacuum RF program making progress</a:t>
            </a:r>
          </a:p>
          <a:p>
            <a:pPr lvl="2"/>
            <a:r>
              <a:rPr lang="en-US" dirty="0" smtClean="0"/>
              <a:t>Focus from here out will be on modular cavity demonstration</a:t>
            </a:r>
          </a:p>
          <a:p>
            <a:pPr lvl="1"/>
            <a:r>
              <a:rPr lang="en-US" dirty="0" smtClean="0"/>
              <a:t>Both efforts are strongly supported</a:t>
            </a:r>
          </a:p>
          <a:p>
            <a:r>
              <a:rPr lang="en-US" dirty="0" smtClean="0"/>
              <a:t>Full down-select </a:t>
            </a:r>
            <a:r>
              <a:rPr lang="en-US" dirty="0"/>
              <a:t>p</a:t>
            </a:r>
            <a:r>
              <a:rPr lang="en-US" dirty="0" smtClean="0"/>
              <a:t>rocess for 6D Cooling</a:t>
            </a:r>
          </a:p>
          <a:p>
            <a:pPr lvl="1"/>
            <a:r>
              <a:rPr lang="en-US" dirty="0" smtClean="0"/>
              <a:t>Internal delivery schedule to be determined by end of FY13</a:t>
            </a:r>
          </a:p>
          <a:p>
            <a:pPr lvl="1"/>
            <a:r>
              <a:rPr lang="en-US" dirty="0" smtClean="0"/>
              <a:t>Includes:</a:t>
            </a:r>
          </a:p>
          <a:p>
            <a:pPr lvl="2"/>
            <a:r>
              <a:rPr lang="en-US" dirty="0" smtClean="0"/>
              <a:t>Team deliverable dates</a:t>
            </a:r>
          </a:p>
          <a:p>
            <a:pPr lvl="2"/>
            <a:r>
              <a:rPr lang="en-US" dirty="0" smtClean="0"/>
              <a:t>Review sequence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22,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0" y="6388100"/>
            <a:ext cx="5374640" cy="365125"/>
          </a:xfrm>
        </p:spPr>
        <p:txBody>
          <a:bodyPr/>
          <a:lstStyle/>
          <a:p>
            <a:r>
              <a:rPr lang="en-US" dirty="0" smtClean="0"/>
              <a:t>MAP 2013 Collaboration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337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L2 areas: Schedule for Initial Baseline Selection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dirty="0" smtClean="0"/>
              <a:t>June 22,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2013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63F-9730-A244-9B23-8257BEF9790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1041400"/>
            <a:ext cx="9118600" cy="5245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Initial Cooling baseline selection by ~end of FY14; others before end FY15; all documented by end of FY15.</a:t>
            </a:r>
          </a:p>
          <a:p>
            <a:r>
              <a:rPr lang="en-US" dirty="0" smtClean="0"/>
              <a:t>MAP FPII (FY15-18): Paradigm shifts from exploring options to emphasis on strengthening baseline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ctivities strongly tied to results from Tech </a:t>
            </a:r>
            <a:r>
              <a:rPr lang="en-US" dirty="0" err="1" smtClean="0"/>
              <a:t>Dev</a:t>
            </a:r>
            <a:endParaRPr lang="en-US" dirty="0" smtClean="0"/>
          </a:p>
          <a:p>
            <a:pPr lvl="1"/>
            <a:r>
              <a:rPr lang="en-US" dirty="0" smtClean="0"/>
              <a:t>Cooling initial baseline selection strongly impacts 6D demo planning</a:t>
            </a:r>
          </a:p>
          <a:p>
            <a:pPr lvl="1"/>
            <a:r>
              <a:rPr lang="en-US" dirty="0" smtClean="0"/>
              <a:t>support for exploring alternatives significantly reduced</a:t>
            </a:r>
          </a:p>
          <a:p>
            <a:pPr lvl="2"/>
            <a:r>
              <a:rPr lang="en-US" sz="2400" dirty="0" smtClean="0"/>
              <a:t>only </a:t>
            </a:r>
            <a:r>
              <a:rPr lang="en-US" sz="2400" dirty="0" err="1" smtClean="0"/>
              <a:t>mgmt</a:t>
            </a:r>
            <a:r>
              <a:rPr lang="en-US" sz="2400" dirty="0" smtClean="0"/>
              <a:t>-approved, high-leverage alternatives</a:t>
            </a:r>
          </a:p>
        </p:txBody>
      </p:sp>
    </p:spTree>
    <p:extLst>
      <p:ext uri="{BB962C8B-B14F-4D97-AF65-F5344CB8AC3E}">
        <p14:creationId xmlns:p14="http://schemas.microsoft.com/office/powerpoint/2010/main" val="2689981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requires changes to D&amp;S effort to address staging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206500"/>
            <a:ext cx="8559800" cy="2032000"/>
          </a:xfrm>
        </p:spPr>
        <p:txBody>
          <a:bodyPr/>
          <a:lstStyle/>
          <a:p>
            <a:r>
              <a:rPr lang="en-US" dirty="0" smtClean="0"/>
              <a:t>There is already significant effort in HF and multi-</a:t>
            </a:r>
            <a:r>
              <a:rPr lang="en-US" dirty="0" err="1" smtClean="0"/>
              <a:t>TeV</a:t>
            </a:r>
            <a:r>
              <a:rPr lang="en-US" dirty="0" smtClean="0"/>
              <a:t> colliders</a:t>
            </a:r>
          </a:p>
          <a:p>
            <a:pPr lvl="1"/>
            <a:r>
              <a:rPr lang="en-US" dirty="0" smtClean="0"/>
              <a:t>Changes to address staging are mainly in Proton Driver, Target, Front End, Acceleration, and Decay Rings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dirty="0" smtClean="0"/>
              <a:t>June 22,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2013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63F-9730-A244-9B23-8257BEF9790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87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09538"/>
            <a:ext cx="6273800" cy="652462"/>
          </a:xfrm>
        </p:spPr>
        <p:txBody>
          <a:bodyPr/>
          <a:lstStyle/>
          <a:p>
            <a:r>
              <a:rPr lang="en-US" dirty="0" smtClean="0"/>
              <a:t>Action Items/Important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60399"/>
            <a:ext cx="9144000" cy="5940425"/>
          </a:xfrm>
        </p:spPr>
        <p:txBody>
          <a:bodyPr>
            <a:normAutofit/>
          </a:bodyPr>
          <a:lstStyle/>
          <a:p>
            <a:r>
              <a:rPr lang="en-US" sz="2000" dirty="0"/>
              <a:t>E</a:t>
            </a:r>
            <a:r>
              <a:rPr lang="en-US" sz="2000" dirty="0" smtClean="0"/>
              <a:t>nd of July: L2 </a:t>
            </a:r>
            <a:r>
              <a:rPr lang="en-US" sz="2000" dirty="0" err="1" smtClean="0"/>
              <a:t>mgrs</a:t>
            </a:r>
            <a:r>
              <a:rPr lang="en-US" sz="2000" dirty="0" smtClean="0"/>
              <a:t> provide MAP </a:t>
            </a:r>
            <a:r>
              <a:rPr lang="en-US" sz="2000" dirty="0" err="1" smtClean="0"/>
              <a:t>mgmt</a:t>
            </a:r>
            <a:r>
              <a:rPr lang="en-US" sz="2000" dirty="0" smtClean="0"/>
              <a:t> w/ any changes to </a:t>
            </a:r>
            <a:br>
              <a:rPr lang="en-US" sz="2000" dirty="0" smtClean="0"/>
            </a:br>
            <a:r>
              <a:rPr lang="en-US" sz="2000" dirty="0" smtClean="0"/>
              <a:t>work plans (personnel/tasks/effort)</a:t>
            </a:r>
          </a:p>
          <a:p>
            <a:pPr lvl="2"/>
            <a:r>
              <a:rPr lang="en-US" dirty="0" smtClean="0"/>
              <a:t>to address MASS</a:t>
            </a:r>
          </a:p>
          <a:p>
            <a:pPr lvl="2"/>
            <a:r>
              <a:rPr lang="en-US" dirty="0" smtClean="0"/>
              <a:t>to </a:t>
            </a:r>
            <a:r>
              <a:rPr lang="en-US" dirty="0"/>
              <a:t>refine planning for the Initial Baseline </a:t>
            </a:r>
            <a:r>
              <a:rPr lang="en-US" dirty="0" smtClean="0"/>
              <a:t>Selection</a:t>
            </a:r>
          </a:p>
          <a:p>
            <a:r>
              <a:rPr lang="en-US" sz="2000" dirty="0" smtClean="0"/>
              <a:t>End of Sept:</a:t>
            </a:r>
          </a:p>
          <a:p>
            <a:pPr lvl="1"/>
            <a:r>
              <a:rPr lang="en-US" sz="2000" dirty="0" smtClean="0"/>
              <a:t>TJR, w/ input from Cooling team, submit draft of cooling selection criteria</a:t>
            </a:r>
          </a:p>
          <a:p>
            <a:pPr lvl="1"/>
            <a:r>
              <a:rPr lang="en-US" sz="2000" dirty="0" smtClean="0"/>
              <a:t>JPD to form advisory panel to review cooling selection criteria</a:t>
            </a:r>
          </a:p>
          <a:p>
            <a:r>
              <a:rPr lang="en-US" sz="2000" dirty="0"/>
              <a:t>E</a:t>
            </a:r>
            <a:r>
              <a:rPr lang="en-US" sz="2000" dirty="0" smtClean="0"/>
              <a:t>nd of Oct: </a:t>
            </a:r>
            <a:r>
              <a:rPr lang="en-US" sz="2000" dirty="0"/>
              <a:t>Designers of cooling channel </a:t>
            </a:r>
            <a:r>
              <a:rPr lang="en-US" sz="2000" dirty="0" smtClean="0"/>
              <a:t>w/ </a:t>
            </a:r>
            <a:r>
              <a:rPr lang="en-US" sz="2000" dirty="0"/>
              <a:t>vacuum RF urged to join </a:t>
            </a:r>
            <a:r>
              <a:rPr lang="en-US" sz="2000" dirty="0" smtClean="0"/>
              <a:t>forces, agree </a:t>
            </a:r>
            <a:r>
              <a:rPr lang="en-US" sz="2000" dirty="0"/>
              <a:t>on one approach for which engineering concepts can be developed</a:t>
            </a:r>
            <a:endParaRPr lang="en-US" sz="2000" dirty="0" smtClean="0"/>
          </a:p>
          <a:p>
            <a:r>
              <a:rPr lang="en-US" sz="2000" dirty="0" smtClean="0"/>
              <a:t>Jan 2014: </a:t>
            </a:r>
            <a:r>
              <a:rPr lang="en-US" sz="2000" dirty="0"/>
              <a:t>Cooling channel lattice files </a:t>
            </a:r>
            <a:r>
              <a:rPr lang="en-US" sz="2000" dirty="0" smtClean="0"/>
              <a:t>w/ </a:t>
            </a:r>
            <a:r>
              <a:rPr lang="en-US" sz="2000" dirty="0"/>
              <a:t>S2E </a:t>
            </a:r>
            <a:r>
              <a:rPr lang="en-US" sz="2000" dirty="0" smtClean="0"/>
              <a:t>simulations </a:t>
            </a:r>
            <a:r>
              <a:rPr lang="en-US" sz="2000" dirty="0"/>
              <a:t>requested from all </a:t>
            </a:r>
            <a:r>
              <a:rPr lang="en-US" sz="2000" dirty="0" smtClean="0"/>
              <a:t>teams</a:t>
            </a:r>
          </a:p>
          <a:p>
            <a:r>
              <a:rPr lang="en-US" sz="2000" dirty="0" smtClean="0"/>
              <a:t>Other Important dates:</a:t>
            </a:r>
          </a:p>
          <a:p>
            <a:pPr lvl="1"/>
            <a:r>
              <a:rPr lang="en-US" sz="2000" dirty="0" smtClean="0"/>
              <a:t>Oct: </a:t>
            </a:r>
            <a:r>
              <a:rPr lang="en-US" sz="2000" dirty="0" err="1" smtClean="0"/>
              <a:t>MuPAC</a:t>
            </a:r>
            <a:r>
              <a:rPr lang="en-US" sz="2000" dirty="0" smtClean="0"/>
              <a:t> review</a:t>
            </a:r>
          </a:p>
          <a:p>
            <a:pPr lvl="1"/>
            <a:r>
              <a:rPr lang="en-US" sz="2000" dirty="0" smtClean="0"/>
              <a:t>Jan 2014: DOE review of MAP</a:t>
            </a:r>
            <a:endParaRPr lang="en-US" sz="2000" dirty="0"/>
          </a:p>
          <a:p>
            <a:pPr lvl="1"/>
            <a:r>
              <a:rPr lang="en-US" sz="2000" dirty="0" smtClean="0"/>
              <a:t>Sept 2014: 6D </a:t>
            </a:r>
            <a:r>
              <a:rPr lang="en-US" sz="2000" dirty="0"/>
              <a:t>Cooling initial baseline selection review underway</a:t>
            </a:r>
            <a:endParaRPr lang="en-US" sz="2000" dirty="0" smtClean="0"/>
          </a:p>
          <a:p>
            <a:pPr lvl="1"/>
            <a:r>
              <a:rPr lang="en-US" sz="2000" dirty="0" smtClean="0"/>
              <a:t>through Sept 2015: other baselines selected</a:t>
            </a:r>
          </a:p>
          <a:p>
            <a:pPr lvl="1"/>
            <a:r>
              <a:rPr lang="en-US" sz="2000" dirty="0" smtClean="0"/>
              <a:t>By Oct 2015: all baseline selections documented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48500" y="6364370"/>
            <a:ext cx="2006600" cy="365125"/>
          </a:xfrm>
        </p:spPr>
        <p:txBody>
          <a:bodyPr/>
          <a:lstStyle/>
          <a:p>
            <a:pPr algn="r"/>
            <a:r>
              <a:rPr lang="en-US" dirty="0" smtClean="0"/>
              <a:t>June 22,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13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D&amp;S Topics for this Meeting were: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overview of D&amp;S status</a:t>
            </a:r>
          </a:p>
          <a:p>
            <a:r>
              <a:rPr lang="en-US" dirty="0" smtClean="0"/>
              <a:t>Develop D&amp;S plan to account for developments in the </a:t>
            </a:r>
            <a:r>
              <a:rPr lang="en-US" dirty="0" err="1" smtClean="0"/>
              <a:t>Muon</a:t>
            </a:r>
            <a:r>
              <a:rPr lang="en-US" dirty="0" smtClean="0"/>
              <a:t> Accelerator Staging Study (MASS)</a:t>
            </a:r>
          </a:p>
          <a:p>
            <a:r>
              <a:rPr lang="en-US" dirty="0" smtClean="0"/>
              <a:t>Plan and prepare for Initial Baseline Selections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dirty="0" smtClean="0"/>
              <a:t>June 22,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2013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63F-9730-A244-9B23-8257BEF9790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266700" y="584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752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major D&amp;S advances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050" y="1384300"/>
            <a:ext cx="3397250" cy="45212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Front End</a:t>
            </a:r>
          </a:p>
          <a:p>
            <a:endParaRPr lang="en-US" dirty="0"/>
          </a:p>
          <a:p>
            <a:r>
              <a:rPr lang="en-US" sz="1600" dirty="0" smtClean="0"/>
              <a:t>325 MHz Front End</a:t>
            </a:r>
          </a:p>
          <a:p>
            <a:r>
              <a:rPr lang="en-US" sz="1600" dirty="0" smtClean="0"/>
              <a:t>chicane design, shielding, energy deposition</a:t>
            </a:r>
            <a:endParaRPr lang="en-US" sz="1600" dirty="0"/>
          </a:p>
          <a:p>
            <a:r>
              <a:rPr lang="en-US" sz="1600" dirty="0" smtClean="0"/>
              <a:t>taper optimization</a:t>
            </a:r>
            <a:endParaRPr lang="en-US" sz="1600" dirty="0"/>
          </a:p>
          <a:p>
            <a:r>
              <a:rPr lang="en-US" sz="1600" dirty="0" smtClean="0"/>
              <a:t>engineering constraints</a:t>
            </a:r>
            <a:endParaRPr lang="en-US" sz="1600" dirty="0"/>
          </a:p>
          <a:p>
            <a:r>
              <a:rPr lang="en-US" sz="1600" dirty="0" smtClean="0"/>
              <a:t>alternatives </a:t>
            </a:r>
            <a:r>
              <a:rPr lang="en-US" sz="1600" dirty="0"/>
              <a:t>w/ low B </a:t>
            </a:r>
            <a:r>
              <a:rPr lang="en-US" sz="1600" dirty="0" smtClean="0"/>
              <a:t>field</a:t>
            </a:r>
          </a:p>
          <a:p>
            <a:r>
              <a:rPr lang="en-US" sz="1600" dirty="0" smtClean="0"/>
              <a:t>particle production/taper optimization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dirty="0" smtClean="0"/>
              <a:t>June 22,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2013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63F-9730-A244-9B23-8257BEF9790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 descr="frontend325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" t="26852" b="17037"/>
          <a:stretch/>
        </p:blipFill>
        <p:spPr>
          <a:xfrm>
            <a:off x="3352800" y="1188841"/>
            <a:ext cx="5791200" cy="25163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37000" y="3168134"/>
            <a:ext cx="1852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325 MHz design</a:t>
            </a:r>
            <a:endParaRPr lang="en-US" dirty="0"/>
          </a:p>
        </p:txBody>
      </p:sp>
      <p:pic>
        <p:nvPicPr>
          <p:cNvPr id="9" name="Picture 8" descr="realistic_taper_coil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" t="20185" r="47197" b="27222"/>
          <a:stretch/>
        </p:blipFill>
        <p:spPr>
          <a:xfrm>
            <a:off x="3352800" y="4251089"/>
            <a:ext cx="2689226" cy="2151381"/>
          </a:xfrm>
          <a:prstGeom prst="rect">
            <a:avLst/>
          </a:prstGeom>
        </p:spPr>
      </p:pic>
      <p:sp>
        <p:nvSpPr>
          <p:cNvPr id="10" name="Date Placeholder 3"/>
          <p:cNvSpPr txBox="1">
            <a:spLocks/>
          </p:cNvSpPr>
          <p:nvPr/>
        </p:nvSpPr>
        <p:spPr>
          <a:xfrm>
            <a:off x="6042026" y="4870323"/>
            <a:ext cx="1625600" cy="151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/>
              <a:t>Realistic coil design for new taper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48758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" y="952500"/>
            <a:ext cx="3670300" cy="3022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HCC matching</a:t>
            </a:r>
          </a:p>
          <a:p>
            <a:r>
              <a:rPr lang="en-US" sz="1800" dirty="0" smtClean="0"/>
              <a:t>Guggenheim conversion to Rectilinear FOFO (R_FOFO)</a:t>
            </a:r>
          </a:p>
          <a:p>
            <a:r>
              <a:rPr lang="en-US" sz="1800" dirty="0" smtClean="0"/>
              <a:t>Planar snake</a:t>
            </a:r>
          </a:p>
          <a:p>
            <a:r>
              <a:rPr lang="en-US" sz="1800" dirty="0"/>
              <a:t>O</a:t>
            </a:r>
            <a:r>
              <a:rPr lang="en-US" sz="1800" dirty="0" smtClean="0"/>
              <a:t>ther rectilinear channels</a:t>
            </a:r>
          </a:p>
          <a:p>
            <a:r>
              <a:rPr lang="en-US" sz="1800" dirty="0" smtClean="0"/>
              <a:t>Current density estimates</a:t>
            </a:r>
          </a:p>
          <a:p>
            <a:r>
              <a:rPr lang="en-US" sz="1800" dirty="0" smtClean="0"/>
              <a:t>Final Cooling (PIC, Li Lens)</a:t>
            </a:r>
          </a:p>
          <a:p>
            <a:r>
              <a:rPr lang="en-US" sz="1800" dirty="0" smtClean="0"/>
              <a:t>Beam-plasma effects</a:t>
            </a:r>
          </a:p>
          <a:p>
            <a:r>
              <a:rPr lang="en-US" sz="1800" dirty="0" smtClean="0"/>
              <a:t>6D cooling w/ space charge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dirty="0" smtClean="0"/>
              <a:t>June 22,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2013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63F-9730-A244-9B23-8257BEF9790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 descr="rectilinear_fofo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" t="44259" b="13889"/>
          <a:stretch/>
        </p:blipFill>
        <p:spPr>
          <a:xfrm>
            <a:off x="4085590" y="2749585"/>
            <a:ext cx="3594099" cy="1200115"/>
          </a:xfrm>
          <a:prstGeom prst="rect">
            <a:avLst/>
          </a:prstGeom>
        </p:spPr>
      </p:pic>
      <p:pic>
        <p:nvPicPr>
          <p:cNvPr id="8" name="Picture 7" descr="rfofo_and_hcc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" t="10928" r="7130" b="33519"/>
          <a:stretch/>
        </p:blipFill>
        <p:spPr>
          <a:xfrm>
            <a:off x="4356100" y="4454850"/>
            <a:ext cx="3898900" cy="1933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warp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1" t="22407" r="8418" b="34630"/>
          <a:stretch/>
        </p:blipFill>
        <p:spPr>
          <a:xfrm>
            <a:off x="294640" y="3949700"/>
            <a:ext cx="2776154" cy="2213291"/>
          </a:xfrm>
          <a:prstGeom prst="rect">
            <a:avLst/>
          </a:prstGeom>
        </p:spPr>
      </p:pic>
      <p:pic>
        <p:nvPicPr>
          <p:cNvPr id="10" name="Picture 9" descr="hcc_matching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0" t="30741" r="9847" b="16111"/>
          <a:stretch/>
        </p:blipFill>
        <p:spPr>
          <a:xfrm>
            <a:off x="3492500" y="16547"/>
            <a:ext cx="2819401" cy="2379906"/>
          </a:xfrm>
          <a:prstGeom prst="rect">
            <a:avLst/>
          </a:prstGeom>
        </p:spPr>
      </p:pic>
      <p:sp>
        <p:nvSpPr>
          <p:cNvPr id="11" name="Date Placeholder 3"/>
          <p:cNvSpPr txBox="1">
            <a:spLocks/>
          </p:cNvSpPr>
          <p:nvPr/>
        </p:nvSpPr>
        <p:spPr>
          <a:xfrm>
            <a:off x="7679689" y="2749585"/>
            <a:ext cx="1362712" cy="11811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/>
              <a:t>R_FOFO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29329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" y="1206500"/>
            <a:ext cx="3556000" cy="5183270"/>
          </a:xfrm>
        </p:spPr>
        <p:txBody>
          <a:bodyPr/>
          <a:lstStyle/>
          <a:p>
            <a:r>
              <a:rPr lang="en-US" sz="1600" dirty="0" smtClean="0"/>
              <a:t>IDS-NF</a:t>
            </a:r>
          </a:p>
          <a:p>
            <a:pPr lvl="1"/>
            <a:r>
              <a:rPr lang="en-US" sz="1600" dirty="0" err="1" smtClean="0"/>
              <a:t>linac</a:t>
            </a:r>
            <a:endParaRPr lang="en-US" sz="1600" dirty="0" smtClean="0"/>
          </a:p>
          <a:p>
            <a:pPr lvl="1"/>
            <a:r>
              <a:rPr lang="en-US" sz="1600" dirty="0" smtClean="0"/>
              <a:t>RLA</a:t>
            </a:r>
          </a:p>
          <a:p>
            <a:pPr lvl="2"/>
            <a:r>
              <a:rPr lang="en-US" sz="1600" dirty="0" smtClean="0"/>
              <a:t>arcs, </a:t>
            </a:r>
            <a:r>
              <a:rPr lang="en-US" sz="1600" dirty="0" err="1" smtClean="0"/>
              <a:t>linac</a:t>
            </a:r>
            <a:r>
              <a:rPr lang="en-US" sz="1600" dirty="0" smtClean="0"/>
              <a:t>, switchyard</a:t>
            </a:r>
          </a:p>
          <a:p>
            <a:pPr lvl="1"/>
            <a:r>
              <a:rPr lang="en-US" sz="1600" dirty="0" smtClean="0"/>
              <a:t>Begun: adapt  10 </a:t>
            </a:r>
            <a:r>
              <a:rPr lang="en-US" sz="1600" dirty="0" err="1" smtClean="0"/>
              <a:t>GeV</a:t>
            </a:r>
            <a:r>
              <a:rPr lang="en-US" sz="1600" dirty="0" smtClean="0"/>
              <a:t> design to MASS 5 </a:t>
            </a:r>
            <a:r>
              <a:rPr lang="en-US" sz="1600" dirty="0" err="1" smtClean="0"/>
              <a:t>GeV</a:t>
            </a:r>
            <a:r>
              <a:rPr lang="en-US" sz="1600" dirty="0" smtClean="0"/>
              <a:t> @ 325 MHz</a:t>
            </a:r>
          </a:p>
          <a:p>
            <a:r>
              <a:rPr lang="en-US" sz="1600" dirty="0"/>
              <a:t>started design of Higgs Factory acceleration </a:t>
            </a:r>
            <a:r>
              <a:rPr lang="en-US" sz="1600" dirty="0" smtClean="0"/>
              <a:t>chain</a:t>
            </a:r>
          </a:p>
          <a:p>
            <a:r>
              <a:rPr lang="en-US" sz="1600" dirty="0" smtClean="0"/>
              <a:t>initial studies of shared proton-</a:t>
            </a:r>
            <a:r>
              <a:rPr lang="en-US" sz="1600" dirty="0" err="1" smtClean="0"/>
              <a:t>muon</a:t>
            </a:r>
            <a:r>
              <a:rPr lang="en-US" sz="1600" dirty="0" smtClean="0"/>
              <a:t> </a:t>
            </a:r>
            <a:r>
              <a:rPr lang="en-US" sz="1600" dirty="0" err="1" smtClean="0"/>
              <a:t>linac</a:t>
            </a:r>
            <a:endParaRPr lang="en-US" sz="1600" dirty="0"/>
          </a:p>
          <a:p>
            <a:r>
              <a:rPr lang="en-US" sz="1600" dirty="0" smtClean="0"/>
              <a:t>write</a:t>
            </a:r>
            <a:r>
              <a:rPr lang="en-US" sz="1600" dirty="0"/>
              <a:t>-up for IDS-NF RDR in progress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dirty="0" smtClean="0"/>
              <a:t>June 22,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2013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63F-9730-A244-9B23-8257BEF9790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 descr="IDS-NF_RLA_switchyard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6" b="12445"/>
          <a:stretch/>
        </p:blipFill>
        <p:spPr>
          <a:xfrm>
            <a:off x="4887259" y="4445000"/>
            <a:ext cx="3697941" cy="1943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IDS-NF_survey_diagram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34" t="18602" r="1167" b="2903"/>
          <a:stretch/>
        </p:blipFill>
        <p:spPr>
          <a:xfrm>
            <a:off x="3746500" y="1206500"/>
            <a:ext cx="5219700" cy="292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24172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206500"/>
            <a:ext cx="3556000" cy="52959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Current priority is 126 </a:t>
            </a:r>
            <a:r>
              <a:rPr lang="en-US" sz="1600" dirty="0" err="1" smtClean="0"/>
              <a:t>GeV</a:t>
            </a:r>
            <a:r>
              <a:rPr lang="en-US" sz="1600" dirty="0" smtClean="0"/>
              <a:t> Higgs Factory:</a:t>
            </a:r>
          </a:p>
          <a:p>
            <a:pPr lvl="1"/>
            <a:r>
              <a:rPr lang="en-US" sz="1600" dirty="0" smtClean="0"/>
              <a:t>FF </a:t>
            </a:r>
            <a:r>
              <a:rPr lang="en-US" sz="1600" dirty="0"/>
              <a:t>magnet design</a:t>
            </a:r>
          </a:p>
          <a:p>
            <a:pPr lvl="1"/>
            <a:r>
              <a:rPr lang="en-US" sz="1600" dirty="0" smtClean="0"/>
              <a:t>energy </a:t>
            </a:r>
            <a:r>
              <a:rPr lang="en-US" sz="1600" dirty="0"/>
              <a:t>deposition and detector backgrounds simulations</a:t>
            </a:r>
          </a:p>
          <a:p>
            <a:pPr lvl="1"/>
            <a:r>
              <a:rPr lang="en-US" sz="1600" dirty="0" smtClean="0"/>
              <a:t>simulations </a:t>
            </a:r>
            <a:r>
              <a:rPr lang="en-US" sz="1600" dirty="0"/>
              <a:t>of </a:t>
            </a:r>
            <a:r>
              <a:rPr lang="en-US" sz="1600" dirty="0" smtClean="0"/>
              <a:t>fringe field effects </a:t>
            </a:r>
            <a:r>
              <a:rPr lang="en-US" sz="1600" dirty="0"/>
              <a:t>and </a:t>
            </a:r>
            <a:r>
              <a:rPr lang="en-US" sz="1600" dirty="0" err="1"/>
              <a:t>multipole</a:t>
            </a:r>
            <a:r>
              <a:rPr lang="en-US" sz="1600" dirty="0"/>
              <a:t> errors </a:t>
            </a:r>
          </a:p>
          <a:p>
            <a:pPr lvl="1"/>
            <a:r>
              <a:rPr lang="en-US" sz="1600" dirty="0" smtClean="0"/>
              <a:t>Beam</a:t>
            </a:r>
            <a:r>
              <a:rPr lang="en-US" sz="1600" dirty="0"/>
              <a:t>-beam effect (both transverse and longitudinal) in long bunches</a:t>
            </a:r>
          </a:p>
          <a:p>
            <a:pPr lvl="1"/>
            <a:r>
              <a:rPr lang="en-US" sz="1600" dirty="0" smtClean="0"/>
              <a:t>beam </a:t>
            </a:r>
            <a:r>
              <a:rPr lang="en-US" sz="1600" dirty="0"/>
              <a:t>loading </a:t>
            </a:r>
            <a:r>
              <a:rPr lang="en-US" sz="1600" dirty="0" smtClean="0"/>
              <a:t>effects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June 15,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2013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63F-9730-A244-9B23-8257BEF97903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826872"/>
              </p:ext>
            </p:extLst>
          </p:nvPr>
        </p:nvGraphicFramePr>
        <p:xfrm>
          <a:off x="3840163" y="1262063"/>
          <a:ext cx="5303837" cy="54768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85532"/>
                <a:gridCol w="945437"/>
                <a:gridCol w="1036434"/>
                <a:gridCol w="1036434"/>
              </a:tblGrid>
              <a:tr h="3042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Parameter</a:t>
                      </a:r>
                      <a:endParaRPr lang="en-US" sz="1200" b="1" dirty="0"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Unit</a:t>
                      </a:r>
                      <a:endParaRPr lang="en-US" sz="1200" b="1" dirty="0"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Baseline</a:t>
                      </a:r>
                      <a:endParaRPr lang="en-US" sz="1200" b="1" dirty="0"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Upgrade</a:t>
                      </a:r>
                      <a:endParaRPr lang="en-US" sz="1200" b="1" dirty="0"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</a:tr>
              <a:tr h="3042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Beam energy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GeV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</a:tr>
              <a:tr h="3042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Average </a:t>
                      </a:r>
                      <a:r>
                        <a:rPr lang="en-GB" sz="1200" kern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luminosity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GB" sz="1200" kern="800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r>
                        <a:rPr lang="en-GB" sz="1200" kern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/cm</a:t>
                      </a:r>
                      <a:r>
                        <a:rPr lang="en-GB" sz="1200" kern="800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GB" sz="1200" kern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/s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1.7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8.0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</a:tr>
              <a:tr h="3042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Collision energy </a:t>
                      </a:r>
                      <a:r>
                        <a:rPr lang="en-GB" sz="1200" kern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spread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MeV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</a:tr>
              <a:tr h="3042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Circumference, C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300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</a:tr>
              <a:tr h="3042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 IPs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</a:tr>
              <a:tr h="3042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</a:t>
                      </a:r>
                      <a:r>
                        <a:rPr lang="en-GB" sz="1200" kern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>
                          <a:effectLst/>
                          <a:latin typeface="Arial" pitchFamily="34" charset="0"/>
                          <a:cs typeface="Arial" pitchFamily="34" charset="0"/>
                        </a:rPr>
                        <a:t>cm</a:t>
                      </a:r>
                      <a:endParaRPr lang="en-US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3.3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1.7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</a:tr>
              <a:tr h="3042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</a:t>
                      </a:r>
                      <a:r>
                        <a:rPr lang="en-GB" sz="1200" kern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muons</a:t>
                      </a:r>
                      <a:r>
                        <a:rPr lang="en-GB" sz="1200" kern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/ bunch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GB" sz="1200" kern="800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2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</a:tr>
              <a:tr h="3042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</a:t>
                      </a:r>
                      <a:r>
                        <a:rPr lang="en-GB" sz="1200" kern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bunches / beam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</a:tr>
              <a:tr h="3042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Beam energy </a:t>
                      </a:r>
                      <a:r>
                        <a:rPr lang="en-GB" sz="1200" kern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spread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0.003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0.004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</a:tr>
              <a:tr h="3042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Normalized </a:t>
                      </a:r>
                      <a:r>
                        <a:rPr lang="en-GB" sz="1200" kern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emittance</a:t>
                      </a:r>
                      <a:r>
                        <a:rPr lang="en-GB" sz="1200" kern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GB" sz="1200" kern="800" dirty="0"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</a:t>
                      </a:r>
                      <a:r>
                        <a:rPr lang="en-GB" sz="1200" kern="800" baseline="-25000" dirty="0"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</a:t>
                      </a:r>
                      <a:r>
                        <a:rPr lang="en-GB" sz="1200" kern="800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 smtClean="0"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</a:t>
                      </a:r>
                      <a:r>
                        <a:rPr lang="en-GB" sz="1200" kern="800" dirty="0" err="1" smtClean="0"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m</a:t>
                      </a:r>
                      <a:r>
                        <a:rPr lang="en-GB" sz="1200" kern="8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en-GB" sz="1200" kern="800" dirty="0" err="1" smtClean="0"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</a:t>
                      </a:r>
                      <a:r>
                        <a:rPr lang="en-GB" sz="1200" kern="8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rad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0.4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0.2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</a:tr>
              <a:tr h="30427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Longitudinal </a:t>
                      </a:r>
                      <a:r>
                        <a:rPr lang="en-GB" sz="1200" kern="8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emittance</a:t>
                      </a:r>
                      <a:r>
                        <a:rPr lang="en-GB" sz="1200" kern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GB" sz="1200" kern="800" dirty="0" smtClean="0"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</a:t>
                      </a:r>
                      <a:r>
                        <a:rPr lang="en-GB" sz="1200" kern="800" baseline="-25000" dirty="0" smtClean="0"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||</a:t>
                      </a:r>
                      <a:r>
                        <a:rPr lang="en-GB" sz="1200" kern="800" baseline="-25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en-US" sz="12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800" dirty="0" smtClean="0"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m</a:t>
                      </a:r>
                      <a:r>
                        <a:rPr lang="en-GB" sz="1200" kern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2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1.0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1.5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</a:tr>
              <a:tr h="3042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Bunch length, </a:t>
                      </a:r>
                      <a:r>
                        <a:rPr lang="en-GB" sz="1200" kern="800" dirty="0"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</a:t>
                      </a:r>
                      <a:r>
                        <a:rPr lang="en-GB" sz="1200" kern="800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cm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5.6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6.3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</a:tr>
              <a:tr h="3042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Beam size at IP, </a:t>
                      </a:r>
                      <a:r>
                        <a:rPr lang="en-US" sz="1200" dirty="0" err="1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r.m.s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mm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0.15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0.075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</a:tr>
              <a:tr h="3042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Beam size in IR quads, </a:t>
                      </a:r>
                      <a:r>
                        <a:rPr lang="en-US" sz="1200" dirty="0" err="1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r.m.s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cm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</a:tr>
              <a:tr h="3042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Beam-beam parameter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0.005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0.02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</a:tr>
              <a:tr h="3042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Repetition rate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Hz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</a:tr>
              <a:tr h="3042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Proton driver power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MW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734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Machine-Detector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206500"/>
            <a:ext cx="3492500" cy="5181600"/>
          </a:xfrm>
        </p:spPr>
        <p:txBody>
          <a:bodyPr>
            <a:normAutofit/>
          </a:bodyPr>
          <a:lstStyle/>
          <a:p>
            <a:r>
              <a:rPr lang="en-US" sz="1600" dirty="0"/>
              <a:t>Consistent MARS15 model of </a:t>
            </a:r>
            <a:r>
              <a:rPr lang="en-US" sz="1600" dirty="0" err="1"/>
              <a:t>Muon</a:t>
            </a:r>
            <a:r>
              <a:rPr lang="en-US" sz="1600" dirty="0"/>
              <a:t> Collider HF IR and MDI with large aperture Nb3Sn magnets and </a:t>
            </a:r>
            <a:r>
              <a:rPr lang="en-US" sz="1600" dirty="0" err="1"/>
              <a:t>SiD</a:t>
            </a:r>
            <a:r>
              <a:rPr lang="en-US" sz="1600" dirty="0"/>
              <a:t> </a:t>
            </a:r>
            <a:r>
              <a:rPr lang="en-US" sz="1600" dirty="0" err="1"/>
              <a:t>lcsim</a:t>
            </a:r>
            <a:r>
              <a:rPr lang="en-US" sz="1600" dirty="0"/>
              <a:t> detector built, with results on </a:t>
            </a:r>
            <a:r>
              <a:rPr lang="en-US" sz="1600" dirty="0" err="1"/>
              <a:t>muon</a:t>
            </a:r>
            <a:r>
              <a:rPr lang="en-US" sz="1600" dirty="0"/>
              <a:t>-decay detector backgrounds and heat loads to IRQ calculated. </a:t>
            </a:r>
          </a:p>
          <a:p>
            <a:r>
              <a:rPr lang="en-US" sz="1600" dirty="0"/>
              <a:t>MDI configuration further optimized matching </a:t>
            </a:r>
            <a:r>
              <a:rPr lang="en-US" sz="1600" dirty="0" err="1"/>
              <a:t>SiD</a:t>
            </a:r>
            <a:r>
              <a:rPr lang="en-US" sz="1600" dirty="0"/>
              <a:t> detector, with new nozzle etc. </a:t>
            </a:r>
          </a:p>
          <a:p>
            <a:r>
              <a:rPr lang="en-US" sz="1600" dirty="0"/>
              <a:t>Next steps: further improve tracking in strong magnetic fields; extend the MARS IR model to account for all Bethe- </a:t>
            </a:r>
            <a:r>
              <a:rPr lang="en-US" sz="1600" dirty="0" err="1"/>
              <a:t>Heitler</a:t>
            </a:r>
            <a:r>
              <a:rPr lang="en-US" sz="1600" dirty="0"/>
              <a:t> </a:t>
            </a:r>
            <a:r>
              <a:rPr lang="en-US" sz="1600" dirty="0" err="1"/>
              <a:t>muons</a:t>
            </a:r>
            <a:r>
              <a:rPr lang="en-US" sz="1600" dirty="0"/>
              <a:t>; MDI shielding optimization. </a:t>
            </a:r>
          </a:p>
          <a:p>
            <a:r>
              <a:rPr lang="en-US" sz="1600" dirty="0"/>
              <a:t>Produce background source files and launch HF detector response simulations with the MARS-generated source.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dirty="0" smtClean="0"/>
              <a:t>June 22,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2013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63F-9730-A244-9B23-8257BEF9790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 descr="hf_ir_mars15_model_2d_view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7" t="3148" r="22353" b="3148"/>
          <a:stretch/>
        </p:blipFill>
        <p:spPr>
          <a:xfrm>
            <a:off x="5208836" y="2781300"/>
            <a:ext cx="2566103" cy="45085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9" name="Picture 8" descr="hf_ir_3d_view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4" t="17592" r="14857" b="8517"/>
          <a:stretch/>
        </p:blipFill>
        <p:spPr>
          <a:xfrm>
            <a:off x="4436675" y="1206501"/>
            <a:ext cx="2980126" cy="2317876"/>
          </a:xfrm>
          <a:prstGeom prst="rect">
            <a:avLst/>
          </a:prstGeom>
        </p:spPr>
      </p:pic>
      <p:sp>
        <p:nvSpPr>
          <p:cNvPr id="10" name="Date Placeholder 3"/>
          <p:cNvSpPr txBox="1">
            <a:spLocks/>
          </p:cNvSpPr>
          <p:nvPr/>
        </p:nvSpPr>
        <p:spPr>
          <a:xfrm>
            <a:off x="7416801" y="2413000"/>
            <a:ext cx="1625600" cy="151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/>
              <a:t>Higgs Factory Interaction Region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45486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Decay 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041400"/>
            <a:ext cx="3479800" cy="4216400"/>
          </a:xfrm>
        </p:spPr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1800" dirty="0" err="1" smtClean="0"/>
              <a:t>nuSTORM</a:t>
            </a:r>
            <a:r>
              <a:rPr lang="en-US" sz="1800" dirty="0" smtClean="0"/>
              <a:t> </a:t>
            </a:r>
            <a:r>
              <a:rPr lang="en-US" sz="1800" dirty="0"/>
              <a:t>ring design: double bend </a:t>
            </a:r>
            <a:r>
              <a:rPr lang="en-US" sz="1800" dirty="0" err="1"/>
              <a:t>achromat</a:t>
            </a:r>
            <a:r>
              <a:rPr lang="en-US" sz="1800" dirty="0"/>
              <a:t>; beam combination section (BCS); chromaticity mitigation; injection/extraction systems; instrumentation studies</a:t>
            </a:r>
          </a:p>
          <a:p>
            <a:r>
              <a:rPr lang="en-US" sz="1800" dirty="0" smtClean="0"/>
              <a:t>IDS-NF ring design: injection insertion scheme adds to the ring circumference but allows realistic injection scenario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dirty="0" smtClean="0"/>
              <a:t>June 22,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MAP 2013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63F-9730-A244-9B23-8257BEF9790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 descr="nufac_injection_kicker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" t="46736" r="46624" b="4931"/>
          <a:stretch/>
        </p:blipFill>
        <p:spPr>
          <a:xfrm>
            <a:off x="5239702" y="1688994"/>
            <a:ext cx="3009901" cy="2146405"/>
          </a:xfrm>
          <a:prstGeom prst="rect">
            <a:avLst/>
          </a:prstGeom>
        </p:spPr>
      </p:pic>
      <p:pic>
        <p:nvPicPr>
          <p:cNvPr id="8" name="Picture 2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954670"/>
            <a:ext cx="8145463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935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206500"/>
            <a:ext cx="4419600" cy="3162300"/>
          </a:xfrm>
        </p:spPr>
        <p:txBody>
          <a:bodyPr/>
          <a:lstStyle/>
          <a:p>
            <a:r>
              <a:rPr lang="en-US" dirty="0" smtClean="0"/>
              <a:t>Parallel simulations</a:t>
            </a:r>
          </a:p>
          <a:p>
            <a:r>
              <a:rPr lang="en-US" dirty="0" smtClean="0"/>
              <a:t>Parallel optimization</a:t>
            </a:r>
          </a:p>
          <a:p>
            <a:r>
              <a:rPr lang="en-US" dirty="0" smtClean="0"/>
              <a:t>Beam dynamics and Electromagnetics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June 15,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2013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63F-9730-A244-9B23-8257BEF9790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1371600"/>
            <a:ext cx="3771900" cy="2619375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4790440" y="4010152"/>
            <a:ext cx="3683000" cy="590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/>
              <a:t>RF simulation studies with ACE3P</a:t>
            </a:r>
            <a:endParaRPr lang="en-US" sz="18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500" y="3911541"/>
            <a:ext cx="3628658" cy="247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6751541"/>
      </p:ext>
    </p:extLst>
  </p:cSld>
  <p:clrMapOvr>
    <a:masterClrMapping/>
  </p:clrMapOvr>
</p:sld>
</file>

<file path=ppt/theme/theme1.xml><?xml version="1.0" encoding="utf-8"?>
<a:theme xmlns:a="http://schemas.openxmlformats.org/drawingml/2006/main" name="MAP_FN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MAP_FNAL.potx</Template>
  <TotalTime>22503</TotalTime>
  <Words>991</Words>
  <Application>Microsoft Macintosh PowerPoint</Application>
  <PresentationFormat>On-screen Show (4:3)</PresentationFormat>
  <Paragraphs>219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MAP_FNAL</vt:lpstr>
      <vt:lpstr>Design &amp; Simulation: Summary and Outlook   </vt:lpstr>
      <vt:lpstr>D&amp;S Topics for this Meeting were:</vt:lpstr>
      <vt:lpstr>Many major D&amp;S advances</vt:lpstr>
      <vt:lpstr>Cooling</vt:lpstr>
      <vt:lpstr>Acceleration</vt:lpstr>
      <vt:lpstr>Collider</vt:lpstr>
      <vt:lpstr>Machine-Detector Interface</vt:lpstr>
      <vt:lpstr>Decay Rings</vt:lpstr>
      <vt:lpstr>Advanced Computing</vt:lpstr>
      <vt:lpstr>Organizing the Cooling Selection Process</vt:lpstr>
      <vt:lpstr>Cooling Selection: Other Issues</vt:lpstr>
      <vt:lpstr>All L2 areas: Schedule for Initial Baseline Selection</vt:lpstr>
      <vt:lpstr>MASS requires changes to D&amp;S effort to address staging scenario</vt:lpstr>
      <vt:lpstr>Action Items/Important Dates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Palmer</dc:creator>
  <cp:lastModifiedBy>Robert</cp:lastModifiedBy>
  <cp:revision>368</cp:revision>
  <cp:lastPrinted>2012-09-27T19:04:59Z</cp:lastPrinted>
  <dcterms:created xsi:type="dcterms:W3CDTF">2012-01-28T14:57:36Z</dcterms:created>
  <dcterms:modified xsi:type="dcterms:W3CDTF">2013-06-22T16:02:43Z</dcterms:modified>
</cp:coreProperties>
</file>