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7" r:id="rId3"/>
    <p:sldId id="319" r:id="rId4"/>
    <p:sldId id="320" r:id="rId5"/>
    <p:sldId id="326" r:id="rId6"/>
    <p:sldId id="327" r:id="rId7"/>
    <p:sldId id="318" r:id="rId8"/>
    <p:sldId id="309" r:id="rId9"/>
    <p:sldId id="308" r:id="rId10"/>
    <p:sldId id="276" r:id="rId11"/>
    <p:sldId id="288" r:id="rId12"/>
    <p:sldId id="313" r:id="rId13"/>
    <p:sldId id="290" r:id="rId14"/>
    <p:sldId id="314" r:id="rId15"/>
    <p:sldId id="317" r:id="rId16"/>
    <p:sldId id="322" r:id="rId17"/>
    <p:sldId id="323" r:id="rId18"/>
    <p:sldId id="299" r:id="rId19"/>
    <p:sldId id="303" r:id="rId20"/>
    <p:sldId id="310" r:id="rId21"/>
    <p:sldId id="305" r:id="rId22"/>
    <p:sldId id="271" r:id="rId23"/>
    <p:sldId id="31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0" autoAdjust="0"/>
    <p:restoredTop sz="94660"/>
  </p:normalViewPr>
  <p:slideViewPr>
    <p:cSldViewPr>
      <p:cViewPr varScale="1">
        <p:scale>
          <a:sx n="73" d="100"/>
          <a:sy n="73" d="100"/>
        </p:scale>
        <p:origin x="-3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DEF2C-4C70-4ED0-9FDF-70B852D66282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F6009-8071-43D7-94FA-075784816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6782-3C66-4CDC-BB31-1336050CAC1B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E492-B01B-41A6-8DFB-1E94AF2F4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6782-3C66-4CDC-BB31-1336050CAC1B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E492-B01B-41A6-8DFB-1E94AF2F4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6782-3C66-4CDC-BB31-1336050CAC1B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E492-B01B-41A6-8DFB-1E94AF2F4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6782-3C66-4CDC-BB31-1336050CAC1B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E492-B01B-41A6-8DFB-1E94AF2F4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6782-3C66-4CDC-BB31-1336050CAC1B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E492-B01B-41A6-8DFB-1E94AF2F4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6782-3C66-4CDC-BB31-1336050CAC1B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E492-B01B-41A6-8DFB-1E94AF2F4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6782-3C66-4CDC-BB31-1336050CAC1B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E492-B01B-41A6-8DFB-1E94AF2F4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6782-3C66-4CDC-BB31-1336050CAC1B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E492-B01B-41A6-8DFB-1E94AF2F4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6782-3C66-4CDC-BB31-1336050CAC1B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E492-B01B-41A6-8DFB-1E94AF2F4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6782-3C66-4CDC-BB31-1336050CAC1B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E492-B01B-41A6-8DFB-1E94AF2F4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6782-3C66-4CDC-BB31-1336050CAC1B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E492-B01B-41A6-8DFB-1E94AF2F4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26782-3C66-4CDC-BB31-1336050CAC1B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6E492-B01B-41A6-8DFB-1E94AF2F4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743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Coil Configurations</a:t>
            </a:r>
            <a:br>
              <a:rPr lang="en-US" dirty="0" smtClean="0"/>
            </a:br>
            <a:r>
              <a:rPr lang="en-US" dirty="0" smtClean="0"/>
              <a:t> for the Target/Front End</a:t>
            </a:r>
            <a:br>
              <a:rPr lang="en-US" dirty="0" smtClean="0"/>
            </a:br>
            <a:r>
              <a:rPr lang="en-US" dirty="0" smtClean="0"/>
              <a:t>of a Muon Collider</a:t>
            </a:r>
            <a:br>
              <a:rPr lang="en-US" dirty="0" smtClean="0"/>
            </a:br>
            <a:r>
              <a:rPr lang="en-US" dirty="0" smtClean="0"/>
              <a:t>or Neutrino Factory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95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Bob Weggel</a:t>
            </a:r>
          </a:p>
          <a:p>
            <a:r>
              <a:rPr lang="en-US" sz="2400" dirty="0" smtClean="0"/>
              <a:t>Particle Beam Lasers, Inc.</a:t>
            </a:r>
          </a:p>
          <a:p>
            <a:r>
              <a:rPr lang="en-US" sz="2400" dirty="0" smtClean="0"/>
              <a:t>   June 21, 2013</a:t>
            </a:r>
            <a:endParaRPr lang="en-US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38800"/>
            <a:ext cx="8077200" cy="762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B(z) of IDS120L20to1.5T7m, with 5-T, </a:t>
            </a:r>
            <a:r>
              <a:rPr lang="en-US" sz="2400" dirty="0" smtClean="0">
                <a:solidFill>
                  <a:srgbClr val="FF0000"/>
                </a:solidFill>
              </a:rPr>
              <a:t>9.8</a:t>
            </a:r>
            <a:r>
              <a:rPr lang="en-US" sz="2400" dirty="0" smtClean="0"/>
              <a:t>-MW resistive magnet; field error ∆B/B is 4.9% at 70 cm &amp; 1.2% at 11.9 m.</a:t>
            </a:r>
            <a:endParaRPr lang="en-US" sz="2400" baseline="300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12191" t="7994" r="11756" b="11876"/>
          <a:stretch>
            <a:fillRect/>
          </a:stretch>
        </p:blipFill>
        <p:spPr bwMode="auto">
          <a:xfrm>
            <a:off x="1600200" y="381000"/>
            <a:ext cx="6096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10200"/>
            <a:ext cx="7924800" cy="8382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B(z) of IDS120L20to1.5T6m: with </a:t>
            </a:r>
            <a:r>
              <a:rPr lang="en-US" sz="2400" dirty="0" smtClean="0">
                <a:solidFill>
                  <a:srgbClr val="FF0000"/>
                </a:solidFill>
              </a:rPr>
              <a:t>9.2</a:t>
            </a:r>
            <a:r>
              <a:rPr lang="en-US" sz="2400" dirty="0" smtClean="0"/>
              <a:t>-MW resistive magnet. ∆B/B  is 4.3% at 60 cm &amp; 1.1% at 12.2 m.</a:t>
            </a:r>
            <a:endParaRPr lang="en-US" sz="2400" baseline="300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11321" t="7994" r="13062" b="14845"/>
          <a:stretch>
            <a:fillRect/>
          </a:stretch>
        </p:blipFill>
        <p:spPr bwMode="auto">
          <a:xfrm>
            <a:off x="1752600" y="457200"/>
            <a:ext cx="5791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B(z) of IDS120L20to1.5T5m, with </a:t>
            </a:r>
            <a:r>
              <a:rPr lang="en-US" sz="2400" dirty="0" smtClean="0">
                <a:solidFill>
                  <a:srgbClr val="FF0000"/>
                </a:solidFill>
              </a:rPr>
              <a:t>8.5</a:t>
            </a:r>
            <a:r>
              <a:rPr lang="en-US" sz="2400" dirty="0" smtClean="0"/>
              <a:t>-MW resistive magnet. ∆B/B is 5.0% at 140 cm &amp; 1.4% at 11.2 m.</a:t>
            </a:r>
            <a:endParaRPr lang="en-US" sz="2400" baseline="300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11321" t="7994" r="14804" b="14845"/>
          <a:stretch>
            <a:fillRect/>
          </a:stretch>
        </p:blipFill>
        <p:spPr bwMode="auto">
          <a:xfrm>
            <a:off x="1752600" y="457200"/>
            <a:ext cx="5638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B(z) ramps from 15 T to 1.5 T at ~5.6 m; 210-cm gap after SC #1.</a:t>
            </a:r>
            <a:endParaRPr lang="en-US" sz="2400" baseline="30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1321" t="11401" r="14804" b="11971"/>
          <a:stretch>
            <a:fillRect/>
          </a:stretch>
        </p:blipFill>
        <p:spPr bwMode="auto">
          <a:xfrm>
            <a:off x="914400" y="575150"/>
            <a:ext cx="7391400" cy="513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1321" t="11401" r="14804" b="10831"/>
          <a:stretch>
            <a:fillRect/>
          </a:stretch>
        </p:blipFill>
        <p:spPr bwMode="auto">
          <a:xfrm>
            <a:off x="908657" y="516776"/>
            <a:ext cx="7313520" cy="512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3400" y="5691156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B(z) ramps from 15 T to 1.5 T at 6 m; 185-cm gap after SC #1.</a:t>
            </a:r>
            <a:endParaRPr lang="en-US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Field direction &amp; magnitude (left &amp; center) and hoop strain (right) of magnet with field that ramps from 15 to 1.5 T in 6 m.</a:t>
            </a:r>
            <a:endParaRPr lang="en-US" sz="2400" baseline="300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447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 l="6598" r="16495"/>
          <a:stretch>
            <a:fillRect/>
          </a:stretch>
        </p:blipFill>
        <p:spPr bwMode="auto">
          <a:xfrm>
            <a:off x="533400" y="990600"/>
            <a:ext cx="213169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print"/>
          <a:srcRect l="9290"/>
          <a:stretch>
            <a:fillRect/>
          </a:stretch>
        </p:blipFill>
        <p:spPr bwMode="auto">
          <a:xfrm>
            <a:off x="2895600" y="990600"/>
            <a:ext cx="267843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4" cstate="print"/>
          <a:srcRect l="9970" r="12819"/>
          <a:stretch>
            <a:fillRect/>
          </a:stretch>
        </p:blipFill>
        <p:spPr bwMode="auto">
          <a:xfrm>
            <a:off x="6096000" y="990600"/>
            <a:ext cx="247841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5691156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B(z) ramps from 15 T to 1.5 T at 5 m; 189-cm gap after SC #1.</a:t>
            </a: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0431" t="10898" r="21696" b="10257"/>
          <a:stretch>
            <a:fillRect/>
          </a:stretch>
        </p:blipFill>
        <p:spPr bwMode="auto">
          <a:xfrm>
            <a:off x="838200" y="457200"/>
            <a:ext cx="7467599" cy="50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7620000" cy="762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Field direction &amp; magnitude (left) and hoop strain (right) of magnet with field that ramps from 15 to 1.5 T in 5 m.</a:t>
            </a:r>
            <a:endParaRPr lang="en-US" sz="2400" baseline="300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447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 l="7094" r="10640"/>
          <a:stretch>
            <a:fillRect/>
          </a:stretch>
        </p:blipFill>
        <p:spPr bwMode="auto">
          <a:xfrm>
            <a:off x="4770142" y="658444"/>
            <a:ext cx="3688058" cy="441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/>
          <a:srcRect l="6545" r="12000"/>
          <a:stretch>
            <a:fillRect/>
          </a:stretch>
        </p:blipFill>
        <p:spPr bwMode="auto">
          <a:xfrm>
            <a:off x="609600" y="666703"/>
            <a:ext cx="3916681" cy="437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Mass, power consumption, and amortization, running &amp; total cost of hollow-conductor magnets for 1.5-T chicane 50 m long.</a:t>
            </a:r>
            <a:endParaRPr lang="en-US" sz="2400" baseline="300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11859" t="9531" r="12594" b="11113"/>
          <a:stretch>
            <a:fillRect/>
          </a:stretch>
        </p:blipFill>
        <p:spPr bwMode="auto">
          <a:xfrm>
            <a:off x="1600200" y="533400"/>
            <a:ext cx="5920536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0"/>
            <a:ext cx="8229600" cy="381000"/>
          </a:xfrm>
        </p:spPr>
        <p:txBody>
          <a:bodyPr>
            <a:noAutofit/>
          </a:bodyPr>
          <a:lstStyle/>
          <a:p>
            <a:pPr algn="ctr"/>
            <a:endParaRPr lang="en-US" sz="2400" baseline="300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11700" t="8511" r="11707" b="12532"/>
          <a:stretch>
            <a:fillRect/>
          </a:stretch>
        </p:blipFill>
        <p:spPr bwMode="auto">
          <a:xfrm>
            <a:off x="838200" y="533400"/>
            <a:ext cx="7391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to be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Illustrative Target-Magnet geometries</a:t>
            </a:r>
          </a:p>
          <a:p>
            <a:endParaRPr lang="en-US" dirty="0" smtClean="0"/>
          </a:p>
          <a:p>
            <a:r>
              <a:rPr lang="en-US" dirty="0" smtClean="0"/>
              <a:t>2) B(z): 15-20 T, ramping to 1.5-2.5 T in 5-15 m  </a:t>
            </a:r>
          </a:p>
          <a:p>
            <a:endParaRPr lang="en-US" dirty="0" smtClean="0"/>
          </a:p>
          <a:p>
            <a:r>
              <a:rPr lang="en-US" dirty="0" smtClean="0"/>
              <a:t>3) Coil cross sections; off-axis fields; stresses</a:t>
            </a:r>
          </a:p>
          <a:p>
            <a:endParaRPr lang="en-US" dirty="0" smtClean="0"/>
          </a:p>
          <a:p>
            <a:r>
              <a:rPr lang="en-US" dirty="0" smtClean="0"/>
              <a:t>4) Operating temperature vs. deposited power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Field magnitude &amp; direction of 50-cm section of 1.5-T chicane.  B(0,z) varies only 2% peak-to-peak; B</a:t>
            </a:r>
            <a:r>
              <a:rPr lang="en-US" sz="2400" baseline="-25000" dirty="0" smtClean="0"/>
              <a:t>max</a:t>
            </a:r>
            <a:r>
              <a:rPr lang="en-US" sz="2400" dirty="0" smtClean="0"/>
              <a:t> = 2.17 T.  </a:t>
            </a:r>
            <a:endParaRPr lang="en-US" sz="2400" baseline="300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447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2400" r="4800"/>
          <a:stretch>
            <a:fillRect/>
          </a:stretch>
        </p:blipFill>
        <p:spPr bwMode="auto">
          <a:xfrm>
            <a:off x="533400" y="1066800"/>
            <a:ext cx="426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 r="12308"/>
          <a:stretch>
            <a:fillRect/>
          </a:stretch>
        </p:blipFill>
        <p:spPr bwMode="auto">
          <a:xfrm>
            <a:off x="5029200" y="1066800"/>
            <a:ext cx="3505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305800" cy="4572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B(r=43cm, z) magnitude &amp; direction. B</a:t>
            </a:r>
            <a:r>
              <a:rPr lang="en-US" sz="2400" baseline="-25000" dirty="0" smtClean="0"/>
              <a:t>max</a:t>
            </a:r>
            <a:r>
              <a:rPr lang="en-US" sz="2400" dirty="0" smtClean="0"/>
              <a:t> = 2.17 T; </a:t>
            </a:r>
            <a:r>
              <a:rPr lang="el-GR" sz="2400" dirty="0" smtClean="0"/>
              <a:t>θ</a:t>
            </a:r>
            <a:r>
              <a:rPr lang="en-US" sz="2400" baseline="-25000" dirty="0" smtClean="0"/>
              <a:t>max</a:t>
            </a:r>
            <a:r>
              <a:rPr lang="en-US" sz="2400" dirty="0" smtClean="0"/>
              <a:t> = 27°.</a:t>
            </a:r>
            <a:endParaRPr lang="en-US" sz="2400" baseline="300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16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7924800" cy="8382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Left:  von Mises stress, 7.6 to 11.0 MPa.</a:t>
            </a:r>
            <a:br>
              <a:rPr lang="en-US" sz="2400" dirty="0" smtClean="0"/>
            </a:br>
            <a:r>
              <a:rPr lang="en-US" sz="2400" dirty="0" smtClean="0"/>
              <a:t>  Right:  Deformation (amplified 500 fold), 37 to 41 </a:t>
            </a:r>
            <a:r>
              <a:rPr lang="en-US" sz="2400" dirty="0" err="1" smtClean="0"/>
              <a:t>μ.m</a:t>
            </a:r>
            <a:r>
              <a:rPr lang="en-US" sz="2400" dirty="0" smtClean="0"/>
              <a:t>.  </a:t>
            </a:r>
            <a:endParaRPr lang="en-US" sz="2400" baseline="300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447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2400" r="4800"/>
          <a:stretch>
            <a:fillRect/>
          </a:stretch>
        </p:blipFill>
        <p:spPr bwMode="auto">
          <a:xfrm>
            <a:off x="685800" y="9906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 l="2400" r="4800"/>
          <a:stretch>
            <a:fillRect/>
          </a:stretch>
        </p:blipFill>
        <p:spPr bwMode="auto">
          <a:xfrm>
            <a:off x="4744250" y="990600"/>
            <a:ext cx="37139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7680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∆T with uniform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v</a:t>
            </a:r>
            <a:r>
              <a:rPr lang="en-US" sz="2400" dirty="0" smtClean="0"/>
              <a:t> = 500 kW/7.5 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= 66 </a:t>
            </a:r>
            <a:r>
              <a:rPr lang="en-US" sz="2400" dirty="0" err="1" smtClean="0"/>
              <a:t>mW</a:t>
            </a:r>
            <a:r>
              <a:rPr lang="en-US" sz="2400" dirty="0" smtClean="0"/>
              <a:t>/cm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Left:  Cooled only from outer radius; ∆T</a:t>
            </a:r>
            <a:r>
              <a:rPr lang="en-US" sz="2400" baseline="-25000" dirty="0" smtClean="0"/>
              <a:t>max</a:t>
            </a:r>
            <a:r>
              <a:rPr lang="en-US" sz="2400" dirty="0" smtClean="0"/>
              <a:t> = 0.75 K.</a:t>
            </a:r>
            <a:br>
              <a:rPr lang="en-US" sz="2400" dirty="0" smtClean="0"/>
            </a:br>
            <a:r>
              <a:rPr lang="en-US" sz="2400" dirty="0" smtClean="0"/>
              <a:t>  Right:  Cooled from inner &amp; outer radii; ∆T</a:t>
            </a:r>
            <a:r>
              <a:rPr lang="en-US" sz="2400" baseline="-25000" dirty="0" smtClean="0"/>
              <a:t>max</a:t>
            </a:r>
            <a:r>
              <a:rPr lang="en-US" sz="2400" dirty="0" smtClean="0"/>
              <a:t> = 0.24 K.</a:t>
            </a:r>
            <a:endParaRPr lang="en-US" sz="2400" baseline="300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447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2400" r="4800"/>
          <a:stretch>
            <a:fillRect/>
          </a:stretch>
        </p:blipFill>
        <p:spPr bwMode="auto">
          <a:xfrm>
            <a:off x="609600" y="838200"/>
            <a:ext cx="3633867" cy="35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 cstate="print"/>
          <a:srcRect l="2400" r="4800"/>
          <a:stretch>
            <a:fillRect/>
          </a:stretch>
        </p:blipFill>
        <p:spPr bwMode="auto">
          <a:xfrm>
            <a:off x="4724401" y="838200"/>
            <a:ext cx="3581400" cy="35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077200" cy="914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Magnets with B(z) ramping from B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to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min</a:t>
            </a:r>
            <a:r>
              <a:rPr lang="en-US" sz="2400" dirty="0" smtClean="0"/>
              <a:t> as B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/[1+</a:t>
            </a:r>
            <a:r>
              <a:rPr lang="el-GR" sz="2400" dirty="0" smtClean="0"/>
              <a:t>βζ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(3−2</a:t>
            </a:r>
            <a:r>
              <a:rPr lang="el-GR" sz="2400" dirty="0" smtClean="0"/>
              <a:t>ζ</a:t>
            </a:r>
            <a:r>
              <a:rPr lang="en-US" sz="2400" dirty="0" smtClean="0"/>
              <a:t>)], where </a:t>
            </a:r>
            <a:r>
              <a:rPr lang="el-GR" sz="2400" dirty="0" smtClean="0"/>
              <a:t>β</a:t>
            </a:r>
            <a:r>
              <a:rPr lang="en-US" sz="2400" dirty="0" smtClean="0"/>
              <a:t>=B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/B</a:t>
            </a:r>
            <a:r>
              <a:rPr lang="en-US" sz="2400" baseline="-25000" dirty="0" smtClean="0"/>
              <a:t>min</a:t>
            </a:r>
            <a:r>
              <a:rPr lang="en-US" sz="2400" dirty="0" smtClean="0"/>
              <a:t>−1, </a:t>
            </a:r>
            <a:r>
              <a:rPr lang="el-GR" sz="2400" dirty="0" smtClean="0"/>
              <a:t>ζ</a:t>
            </a:r>
            <a:r>
              <a:rPr lang="en-US" sz="2400" dirty="0" smtClean="0"/>
              <a:t>=(z+∆)/(L+∆), L=15m, ∆=37.5cm.</a:t>
            </a:r>
            <a:endParaRPr lang="en-US" sz="2400" baseline="30000" dirty="0"/>
          </a:p>
        </p:txBody>
      </p:sp>
      <p:pic>
        <p:nvPicPr>
          <p:cNvPr id="5" name="Picture 4" descr="C:\Users\Weggel\AppData\Local\Microsoft\Windows Live Mail\WLMDSS.tmp\WLMAA3E.tmp\120301 ids120hij iso.jpg"/>
          <p:cNvPicPr/>
          <p:nvPr/>
        </p:nvPicPr>
        <p:blipFill>
          <a:blip r:embed="rId2" cstate="print"/>
          <a:srcRect l="1133" t="3504" r="1133" b="1752"/>
          <a:stretch>
            <a:fillRect/>
          </a:stretch>
        </p:blipFill>
        <p:spPr bwMode="auto">
          <a:xfrm>
            <a:off x="838200" y="685800"/>
            <a:ext cx="75438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91200"/>
            <a:ext cx="76962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Field profiles of resistive, superconducting &amp; total magnet.</a:t>
            </a:r>
            <a:endParaRPr lang="en-US" sz="2400" baseline="30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0474" t="17575" r="14632" b="9764"/>
          <a:stretch>
            <a:fillRect/>
          </a:stretch>
        </p:blipFill>
        <p:spPr bwMode="auto">
          <a:xfrm>
            <a:off x="685800" y="609600"/>
            <a:ext cx="762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IDS120_15-1.5T7m3+4 Cryo1-2 Iso Cut</a:t>
            </a:r>
          </a:p>
        </p:txBody>
      </p:sp>
      <p:pic>
        <p:nvPicPr>
          <p:cNvPr id="17411" name="Picture 3" descr="130504 ids120_15-1.5T7m3+4 cryo1-2 angled iso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1057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81063"/>
          </a:xfrm>
        </p:spPr>
        <p:txBody>
          <a:bodyPr>
            <a:normAutofit fontScale="90000"/>
          </a:bodyPr>
          <a:lstStyle/>
          <a:p>
            <a:r>
              <a:rPr lang="en-US" smtClean="0"/>
              <a:t>IDS120_15-1.5T7m3+4 Cryo1-2 With Uncut Target Module</a:t>
            </a:r>
          </a:p>
        </p:txBody>
      </p:sp>
      <p:pic>
        <p:nvPicPr>
          <p:cNvPr id="18435" name="Picture 3" descr="130504 ids120_15-1.5T7m3+4 full hg vessel angled iso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1646238"/>
            <a:ext cx="7237413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91200"/>
            <a:ext cx="76200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Field profiles B(z) that ramp from 15 T to 1.5 T at 700 cm.</a:t>
            </a:r>
            <a:endParaRPr lang="en-US" sz="2700" baseline="300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9579" t="9121" r="24383" b="14822"/>
          <a:stretch>
            <a:fillRect/>
          </a:stretch>
        </p:blipFill>
        <p:spPr bwMode="auto">
          <a:xfrm>
            <a:off x="1676400" y="533400"/>
            <a:ext cx="588372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91200"/>
            <a:ext cx="76200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B(z) ramps to 1.5 T at 7 m, 2.0 T at 6 m, or 2.5 T at 5.3 m.</a:t>
            </a:r>
            <a:endParaRPr lang="en-US" sz="2400" baseline="30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1682" t="9183" r="11682" b="11343"/>
          <a:stretch>
            <a:fillRect/>
          </a:stretch>
        </p:blipFill>
        <p:spPr bwMode="auto">
          <a:xfrm>
            <a:off x="990600" y="609600"/>
            <a:ext cx="7162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0"/>
            <a:ext cx="7924800" cy="762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Field direction &amp; magnitude of magnets with field ramp from  20 T to (left to right) 1.5 T at 7 m, 2.0 T at 6 m or 2.5 T at 5 m.</a:t>
            </a:r>
            <a:endParaRPr lang="en-US" sz="2400" baseline="300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447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3681" r="7362"/>
          <a:stretch>
            <a:fillRect/>
          </a:stretch>
        </p:blipFill>
        <p:spPr bwMode="auto">
          <a:xfrm>
            <a:off x="762000" y="1066800"/>
            <a:ext cx="2438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 l="3922" r="8627"/>
          <a:stretch>
            <a:fillRect/>
          </a:stretch>
        </p:blipFill>
        <p:spPr bwMode="auto">
          <a:xfrm>
            <a:off x="3429000" y="685800"/>
            <a:ext cx="2438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 l="3681" r="7362"/>
          <a:stretch>
            <a:fillRect/>
          </a:stretch>
        </p:blipFill>
        <p:spPr bwMode="auto">
          <a:xfrm>
            <a:off x="6096000" y="1066800"/>
            <a:ext cx="2438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3084</TotalTime>
  <Words>456</Words>
  <Application>Microsoft Office PowerPoint</Application>
  <PresentationFormat>On-screen Show (4:3)</PresentationFormat>
  <Paragraphs>32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Coil Configurations  for the Target/Front End of a Muon Collider or Neutrino Factory</vt:lpstr>
      <vt:lpstr>Topics to be Covered</vt:lpstr>
      <vt:lpstr>Magnets with B(z) ramping from B0 to Bmin as B0/[1+βζ2(3−2ζ)], where β=B0/Bmin−1, ζ=(z+∆)/(L+∆), L=15m, ∆=37.5cm.</vt:lpstr>
      <vt:lpstr>Field profiles of resistive, superconducting &amp; total magnet.</vt:lpstr>
      <vt:lpstr>IDS120_15-1.5T7m3+4 Cryo1-2 Iso Cut</vt:lpstr>
      <vt:lpstr>IDS120_15-1.5T7m3+4 Cryo1-2 With Uncut Target Module</vt:lpstr>
      <vt:lpstr> Field profiles B(z) that ramp from 15 T to 1.5 T at 700 cm.</vt:lpstr>
      <vt:lpstr>B(z) ramps to 1.5 T at 7 m, 2.0 T at 6 m, or 2.5 T at 5.3 m.</vt:lpstr>
      <vt:lpstr>Field direction &amp; magnitude of magnets with field ramp from  20 T to (left to right) 1.5 T at 7 m, 2.0 T at 6 m or 2.5 T at 5 m.</vt:lpstr>
      <vt:lpstr>B(z) of IDS120L20to1.5T7m, with 5-T, 9.8-MW resistive magnet; field error ∆B/B is 4.9% at 70 cm &amp; 1.2% at 11.9 m.</vt:lpstr>
      <vt:lpstr>B(z) of IDS120L20to1.5T6m: with 9.2-MW resistive magnet. ∆B/B  is 4.3% at 60 cm &amp; 1.1% at 12.2 m.</vt:lpstr>
      <vt:lpstr>B(z) of IDS120L20to1.5T5m, with 8.5-MW resistive magnet. ∆B/B is 5.0% at 140 cm &amp; 1.4% at 11.2 m.</vt:lpstr>
      <vt:lpstr>B(z) ramps from 15 T to 1.5 T at ~5.6 m; 210-cm gap after SC #1.</vt:lpstr>
      <vt:lpstr>Slide 14</vt:lpstr>
      <vt:lpstr>Field direction &amp; magnitude (left &amp; center) and hoop strain (right) of magnet with field that ramps from 15 to 1.5 T in 6 m.</vt:lpstr>
      <vt:lpstr>Slide 16</vt:lpstr>
      <vt:lpstr>Field direction &amp; magnitude (left) and hoop strain (right) of magnet with field that ramps from 15 to 1.5 T in 5 m.</vt:lpstr>
      <vt:lpstr>Mass, power consumption, and amortization, running &amp; total cost of hollow-conductor magnets for 1.5-T chicane 50 m long.</vt:lpstr>
      <vt:lpstr>Slide 19</vt:lpstr>
      <vt:lpstr>Field magnitude &amp; direction of 50-cm section of 1.5-T chicane.  B(0,z) varies only 2% peak-to-peak; Bmax = 2.17 T.  </vt:lpstr>
      <vt:lpstr>B(r=43cm, z) magnitude &amp; direction. Bmax = 2.17 T; θmax = 27°.</vt:lpstr>
      <vt:lpstr>Left:  von Mises stress, 7.6 to 11.0 MPa.   Right:  Deformation (amplified 500 fold), 37 to 41 μ.m.  </vt:lpstr>
      <vt:lpstr>∆T with uniform wv = 500 kW/7.5 m3 = 66 mW/cm3. Left:  Cooled only from outer radius; ∆Tmax = 0.75 K.   Right:  Cooled from inner &amp; outer radii; ∆Tmax = 0.24 K.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Weggel</dc:creator>
  <cp:lastModifiedBy>Weggel</cp:lastModifiedBy>
  <cp:revision>143</cp:revision>
  <dcterms:created xsi:type="dcterms:W3CDTF">2013-05-19T03:29:20Z</dcterms:created>
  <dcterms:modified xsi:type="dcterms:W3CDTF">2013-06-21T14:23:42Z</dcterms:modified>
</cp:coreProperties>
</file>