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569" r:id="rId3"/>
    <p:sldId id="570" r:id="rId4"/>
    <p:sldId id="554" r:id="rId5"/>
    <p:sldId id="341" r:id="rId6"/>
    <p:sldId id="567" r:id="rId7"/>
    <p:sldId id="568" r:id="rId8"/>
    <p:sldId id="571" r:id="rId9"/>
    <p:sldId id="564" r:id="rId10"/>
    <p:sldId id="562" r:id="rId11"/>
    <p:sldId id="565" r:id="rId12"/>
    <p:sldId id="572" r:id="rId13"/>
    <p:sldId id="573" r:id="rId14"/>
    <p:sldId id="5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FF3C"/>
    <a:srgbClr val="F23B1B"/>
    <a:srgbClr val="FFFE06"/>
    <a:srgbClr val="0E6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798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E7ED-7422-A54A-AFA4-34993901F360}" type="datetimeFigureOut">
              <a:rPr lang="en-US" smtClean="0">
                <a:latin typeface="Arial"/>
              </a:rPr>
              <a:t>6/20/13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FA70E-65FE-F64D-B53C-0E4BE7ADFCC5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132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5ED446A-913C-684E-A7EE-E0D6D85A9573}" type="datetimeFigureOut">
              <a:rPr lang="en-US" smtClean="0"/>
              <a:pPr/>
              <a:t>6/20/13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7221AF4E-A08A-BE4F-8E27-DF0469266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6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544" y="1051560"/>
            <a:ext cx="7544634" cy="1470025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378" y="301728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960" y="6382512"/>
            <a:ext cx="5072811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MAP 2013 Collaboration Meeting</a:t>
            </a:r>
            <a:endParaRPr lang="en-US" dirty="0"/>
          </a:p>
        </p:txBody>
      </p:sp>
      <p:pic>
        <p:nvPicPr>
          <p:cNvPr id="6" name="Picture 49" descr="nsf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07" y="5881696"/>
            <a:ext cx="9172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DOE_Se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" y="5881696"/>
            <a:ext cx="9144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5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109538"/>
            <a:ext cx="6978650" cy="9318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06500"/>
            <a:ext cx="8851900" cy="500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389770"/>
            <a:ext cx="2006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0" y="6388100"/>
            <a:ext cx="537464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" y="6388100"/>
            <a:ext cx="457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4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198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2600" y="6419850"/>
            <a:ext cx="5448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" y="6419850"/>
            <a:ext cx="431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0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536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536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6100" y="6394450"/>
            <a:ext cx="18415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0" y="6394450"/>
            <a:ext cx="5334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00" y="6394450"/>
            <a:ext cx="457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9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2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7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MAP 2013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100000">
              <a:schemeClr val="bg2">
                <a:lumMod val="10000"/>
              </a:schemeClr>
            </a:gs>
            <a:gs pos="14000">
              <a:schemeClr val="bg2">
                <a:lumMod val="25000"/>
              </a:schemeClr>
            </a:gs>
            <a:gs pos="71000">
              <a:schemeClr val="bg2">
                <a:lumMod val="2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8100" y="109538"/>
            <a:ext cx="6921500" cy="77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066800"/>
            <a:ext cx="8896350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29600" y="76200"/>
            <a:ext cx="857250" cy="974725"/>
          </a:xfrm>
          <a:prstGeom prst="rect">
            <a:avLst/>
          </a:prstGeom>
          <a:noFill/>
          <a:ln w="50800">
            <a:solidFill>
              <a:srgbClr val="FFFFFF"/>
            </a:solidFill>
          </a:ln>
          <a:effectLst>
            <a:softEdge rad="63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5000" y="6394450"/>
            <a:ext cx="5022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MAP 2013 Collaboration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657663" y="6394450"/>
            <a:ext cx="1809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394450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0471AF44-9188-6348-8E78-DE9B08E3A6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5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2060"/>
            <a:ext cx="9066278" cy="219964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Design &amp; Simulation Overview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898" y="3003456"/>
            <a:ext cx="8090033" cy="26923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Robert D </a:t>
            </a:r>
            <a:r>
              <a:rPr lang="en-US" sz="3600" dirty="0" err="1" smtClean="0"/>
              <a:t>Ryne</a:t>
            </a:r>
            <a:endParaRPr lang="en-US" sz="3600" dirty="0" smtClean="0"/>
          </a:p>
          <a:p>
            <a:r>
              <a:rPr lang="en-US" dirty="0" smtClean="0"/>
              <a:t>Center for Beam Physics</a:t>
            </a:r>
          </a:p>
          <a:p>
            <a:r>
              <a:rPr lang="en-US" dirty="0" smtClean="0"/>
              <a:t>Accelerator and Fusion Research Division</a:t>
            </a:r>
          </a:p>
          <a:p>
            <a:r>
              <a:rPr lang="en-US" dirty="0" smtClean="0"/>
              <a:t>Lawrence Berkeley National Laboratory</a:t>
            </a:r>
          </a:p>
          <a:p>
            <a:r>
              <a:rPr lang="en-US" dirty="0" smtClean="0"/>
              <a:t>June 08, 2013</a:t>
            </a:r>
            <a:endParaRPr lang="en-US" dirty="0"/>
          </a:p>
        </p:txBody>
      </p:sp>
      <p:pic>
        <p:nvPicPr>
          <p:cNvPr id="4" name="Picture 3" descr="LBNL_Full_Logo_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92" y="5851572"/>
            <a:ext cx="1179408" cy="100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1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64" y="109538"/>
            <a:ext cx="7676837" cy="931862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Accelerator Staging Study (MASS)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sequence of staged </a:t>
            </a:r>
            <a:r>
              <a:rPr lang="en-US" sz="2400" dirty="0" err="1" smtClean="0"/>
              <a:t>muon</a:t>
            </a:r>
            <a:r>
              <a:rPr lang="en-US" sz="2400" dirty="0" smtClean="0"/>
              <a:t>-based facilities for neutrino physics and collider physics</a:t>
            </a:r>
          </a:p>
          <a:p>
            <a:pPr lvl="1"/>
            <a:r>
              <a:rPr lang="en-US" dirty="0" smtClean="0"/>
              <a:t>each stage does physics and provides a technology </a:t>
            </a:r>
            <a:r>
              <a:rPr lang="en-US" dirty="0" err="1" smtClean="0"/>
              <a:t>testbed</a:t>
            </a:r>
            <a:r>
              <a:rPr lang="en-US" dirty="0" smtClean="0"/>
              <a:t> for the next stage</a:t>
            </a:r>
          </a:p>
          <a:p>
            <a:r>
              <a:rPr lang="en-US" sz="2400" dirty="0" smtClean="0"/>
              <a:t>MASS Implications for MAP D&amp;S:</a:t>
            </a:r>
          </a:p>
          <a:p>
            <a:pPr lvl="1"/>
            <a:r>
              <a:rPr lang="en-US" dirty="0"/>
              <a:t>We are not designing just a single neutrino factory and a single </a:t>
            </a:r>
            <a:r>
              <a:rPr lang="en-US" dirty="0" smtClean="0"/>
              <a:t>collider</a:t>
            </a:r>
            <a:endParaRPr lang="en-US" dirty="0"/>
          </a:p>
          <a:p>
            <a:pPr lvl="1"/>
            <a:r>
              <a:rPr lang="en-US" dirty="0" smtClean="0"/>
              <a:t>We are designing a series of staged neutrino facilities and staged collider facilities </a:t>
            </a:r>
          </a:p>
          <a:p>
            <a:r>
              <a:rPr lang="en-US" sz="2400" dirty="0"/>
              <a:t>Discussion on </a:t>
            </a:r>
            <a:r>
              <a:rPr lang="en-US" sz="2400" dirty="0" smtClean="0"/>
              <a:t>design </a:t>
            </a:r>
            <a:r>
              <a:rPr lang="en-US" sz="2400" dirty="0"/>
              <a:t>of MASS </a:t>
            </a:r>
            <a:r>
              <a:rPr lang="en-US" sz="2400" dirty="0" smtClean="0"/>
              <a:t>stages 8:15-9 Thurs</a:t>
            </a:r>
          </a:p>
          <a:p>
            <a:r>
              <a:rPr lang="en-US" sz="2400" dirty="0" smtClean="0"/>
              <a:t>before Friday 5:30 – L2 managers will identify personnel and tasks. Primarily Proton Driver, Target, Front End, Acceleration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8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Baseline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857250"/>
            <a:ext cx="8851900" cy="698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Mark Palmer's talk: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76350" y="1377950"/>
            <a:ext cx="7645400" cy="213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 smtClean="0"/>
              <a:t>Major Requirements of the Feasibility Assessment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Initial Baseline Selection Process</a:t>
            </a:r>
          </a:p>
          <a:p>
            <a:pPr lvl="1"/>
            <a:r>
              <a:rPr lang="en-US" sz="1600" dirty="0" smtClean="0"/>
              <a:t>Technology Demonstrations </a:t>
            </a:r>
          </a:p>
          <a:p>
            <a:pPr lvl="1"/>
            <a:r>
              <a:rPr lang="en-US" sz="1600" dirty="0" smtClean="0"/>
              <a:t>MICE Construction Sub-Project </a:t>
            </a:r>
            <a:r>
              <a:rPr lang="en-US" sz="1600" dirty="0" smtClean="0">
                <a:latin typeface="Wingdings 3" charset="2"/>
                <a:cs typeface="Wingdings 3" charset="2"/>
              </a:rPr>
              <a:t>a</a:t>
            </a:r>
            <a:r>
              <a:rPr lang="en-US" sz="1600" dirty="0" smtClean="0">
                <a:cs typeface="Wingdings 3" charset="2"/>
              </a:rPr>
              <a:t> Successful Experimental Effort</a:t>
            </a:r>
            <a:endParaRPr lang="en-US" sz="1600" dirty="0" smtClean="0"/>
          </a:p>
          <a:p>
            <a:pPr lvl="1"/>
            <a:r>
              <a:rPr lang="en-US" sz="1600" dirty="0" smtClean="0"/>
              <a:t>Long-term planning</a:t>
            </a:r>
          </a:p>
          <a:p>
            <a:pPr lvl="2"/>
            <a:r>
              <a:rPr lang="en-US" sz="1600" dirty="0" smtClean="0"/>
              <a:t>MASS</a:t>
            </a:r>
          </a:p>
          <a:p>
            <a:pPr lvl="2"/>
            <a:r>
              <a:rPr lang="en-US" sz="1600" dirty="0" smtClean="0"/>
              <a:t>6DICE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" y="5829300"/>
            <a:ext cx="741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Friday 8-9AM: Management </a:t>
            </a:r>
            <a:r>
              <a:rPr lang="en-US" dirty="0">
                <a:solidFill>
                  <a:schemeClr val="bg1"/>
                </a:solidFill>
              </a:rPr>
              <a:t>Team: Cooling Channel Selection Process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400" y="3492444"/>
            <a:ext cx="9118600" cy="23368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Schedule:</a:t>
            </a:r>
          </a:p>
          <a:p>
            <a:pPr lvl="1"/>
            <a:r>
              <a:rPr lang="en-US" sz="2000" dirty="0" smtClean="0"/>
              <a:t>Metrics for Cooling baseline selection by end of FY13</a:t>
            </a:r>
          </a:p>
          <a:p>
            <a:pPr lvl="1"/>
            <a:r>
              <a:rPr lang="en-US" sz="2000" dirty="0" smtClean="0"/>
              <a:t>Initial Cooling baseline selection by ~end of FY14; others before end FY15</a:t>
            </a:r>
            <a:r>
              <a:rPr lang="en-US" sz="2000" smtClean="0"/>
              <a:t>; all documented </a:t>
            </a:r>
            <a:r>
              <a:rPr lang="en-US" sz="2000" dirty="0" smtClean="0"/>
              <a:t>by end of FY15.</a:t>
            </a:r>
          </a:p>
          <a:p>
            <a:pPr lvl="1"/>
            <a:r>
              <a:rPr lang="en-US" sz="2000" dirty="0" smtClean="0"/>
              <a:t>Paradigm shifts from exploring options to emphasis on strengthening baseline in FY15-18, feedback to tech-</a:t>
            </a:r>
            <a:r>
              <a:rPr lang="en-US" sz="2000" dirty="0" err="1" smtClean="0"/>
              <a:t>dev</a:t>
            </a:r>
            <a:r>
              <a:rPr lang="en-US" sz="2000" dirty="0" smtClean="0"/>
              <a:t>, input to 6D demo planning</a:t>
            </a:r>
          </a:p>
          <a:p>
            <a:pPr lvl="2"/>
            <a:r>
              <a:rPr lang="en-US" sz="1600" dirty="0" smtClean="0"/>
              <a:t>reduction in exploring alternatives (only </a:t>
            </a:r>
            <a:r>
              <a:rPr lang="en-US" sz="1600" dirty="0" err="1" smtClean="0"/>
              <a:t>mgmt</a:t>
            </a:r>
            <a:r>
              <a:rPr lang="en-US" sz="1600" dirty="0" smtClean="0"/>
              <a:t>-approved, high-leverage alternatives)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8998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257076"/>
            <a:ext cx="5664199" cy="52903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ILC, TLEP, Super-Tristan, CLIC</a:t>
            </a:r>
          </a:p>
          <a:p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Muon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collider?</a:t>
            </a:r>
          </a:p>
          <a:p>
            <a:r>
              <a:rPr lang="en-US" sz="2400" dirty="0"/>
              <a:t>A big, new, green-field </a:t>
            </a:r>
            <a:r>
              <a:rPr lang="en-US" sz="2400" dirty="0" smtClean="0"/>
              <a:t>US</a:t>
            </a:r>
            <a:br>
              <a:rPr lang="en-US" sz="2400" dirty="0" smtClean="0"/>
            </a:br>
            <a:r>
              <a:rPr lang="en-US" sz="2400" dirty="0" smtClean="0"/>
              <a:t>accelerator facility</a:t>
            </a:r>
          </a:p>
          <a:p>
            <a:r>
              <a:rPr lang="en-US" sz="2400" dirty="0" smtClean="0"/>
              <a:t>HEP accelerator facility with its own accelerator-driven sub-critical system</a:t>
            </a:r>
          </a:p>
          <a:p>
            <a:pPr lvl="1"/>
            <a:r>
              <a:rPr lang="en-US" sz="2000" dirty="0" smtClean="0"/>
              <a:t>uses some power for science, sells the rest and is a money-maker</a:t>
            </a:r>
          </a:p>
          <a:p>
            <a:r>
              <a:rPr lang="en-US" sz="2400" dirty="0" smtClean="0"/>
              <a:t>LPA-based Multi-</a:t>
            </a:r>
            <a:r>
              <a:rPr lang="en-US" sz="2400" dirty="0" err="1" smtClean="0"/>
              <a:t>TeV</a:t>
            </a:r>
            <a:r>
              <a:rPr lang="en-US" sz="2400" dirty="0" smtClean="0"/>
              <a:t> collider</a:t>
            </a:r>
          </a:p>
          <a:p>
            <a:r>
              <a:rPr lang="en-US" sz="2400" dirty="0" err="1" smtClean="0">
                <a:solidFill>
                  <a:srgbClr val="A6A6A6"/>
                </a:solidFill>
              </a:rPr>
              <a:t>Muon</a:t>
            </a:r>
            <a:r>
              <a:rPr lang="en-US" sz="2400" dirty="0" smtClean="0">
                <a:solidFill>
                  <a:srgbClr val="A6A6A6"/>
                </a:solidFill>
              </a:rPr>
              <a:t> collider?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87400" y="4115713"/>
            <a:ext cx="6717593" cy="789632"/>
            <a:chOff x="787400" y="4115713"/>
            <a:chExt cx="6717593" cy="789632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787400" y="4546600"/>
              <a:ext cx="4267200" cy="35874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958644" y="4115713"/>
              <a:ext cx="2546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Not feasible?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A long way off for sure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19101" y="1096176"/>
            <a:ext cx="5939824" cy="542124"/>
            <a:chOff x="419101" y="1096176"/>
            <a:chExt cx="5939824" cy="54212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19101" y="1358900"/>
              <a:ext cx="4102099" cy="279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48200" y="1096176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</a:t>
              </a:r>
              <a:r>
                <a:rPr lang="en-US" dirty="0" smtClean="0">
                  <a:solidFill>
                    <a:srgbClr val="FF0000"/>
                  </a:solidFill>
                </a:rPr>
                <a:t>ot in the USA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9101" y="2116039"/>
            <a:ext cx="5013775" cy="754161"/>
            <a:chOff x="419101" y="2116039"/>
            <a:chExt cx="5013775" cy="754161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19101" y="2247900"/>
              <a:ext cx="4102099" cy="6223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17053" y="2116039"/>
              <a:ext cx="915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dirty="0" smtClean="0">
                  <a:solidFill>
                    <a:srgbClr val="FF0000"/>
                  </a:solidFill>
                </a:rPr>
                <a:t>olitics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3101" y="2857500"/>
            <a:ext cx="7852488" cy="1397000"/>
            <a:chOff x="673101" y="2857500"/>
            <a:chExt cx="7852488" cy="139700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673101" y="3048000"/>
              <a:ext cx="5321299" cy="12065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29130" y="2857500"/>
              <a:ext cx="2596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dirty="0" smtClean="0">
                  <a:solidFill>
                    <a:srgbClr val="FF0000"/>
                  </a:solidFill>
                </a:rPr>
                <a:t>olitics + </a:t>
              </a:r>
              <a:r>
                <a:rPr lang="en-US" dirty="0">
                  <a:solidFill>
                    <a:srgbClr val="FF0000"/>
                  </a:solidFill>
                </a:rPr>
                <a:t>F</a:t>
              </a:r>
              <a:r>
                <a:rPr lang="en-US" dirty="0" smtClean="0">
                  <a:solidFill>
                    <a:srgbClr val="FF0000"/>
                  </a:solidFill>
                </a:rPr>
                <a:t>easibility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(someday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just politics?)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25399" y="1465508"/>
            <a:ext cx="1765300" cy="4953826"/>
            <a:chOff x="-25399" y="1465508"/>
            <a:chExt cx="1765300" cy="4953826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68301" y="1465508"/>
              <a:ext cx="25400" cy="4516192"/>
            </a:xfrm>
            <a:prstGeom prst="straightConnector1">
              <a:avLst/>
            </a:prstGeom>
            <a:ln w="5715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-25399" y="5773003"/>
              <a:ext cx="1765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decreasing feasibility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40988" y="6070516"/>
            <a:ext cx="632829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Muons</a:t>
            </a:r>
            <a:r>
              <a:rPr lang="en-US" b="1" dirty="0" smtClean="0"/>
              <a:t>: the "only game in town" or "no game in town"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882901" y="1366870"/>
            <a:ext cx="6261099" cy="3751230"/>
            <a:chOff x="2882901" y="1366870"/>
            <a:chExt cx="6261099" cy="3751230"/>
          </a:xfrm>
        </p:grpSpPr>
        <p:sp>
          <p:nvSpPr>
            <p:cNvPr id="7" name="TextBox 6"/>
            <p:cNvSpPr txBox="1"/>
            <p:nvPr/>
          </p:nvSpPr>
          <p:spPr>
            <a:xfrm>
              <a:off x="6908799" y="1366870"/>
              <a:ext cx="2235201" cy="1200329"/>
            </a:xfrm>
            <a:prstGeom prst="rect">
              <a:avLst/>
            </a:prstGeom>
            <a:noFill/>
            <a:ln>
              <a:solidFill>
                <a:srgbClr val="629DD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</a:rPr>
                <a:t>MAP will determine where a </a:t>
              </a:r>
              <a:r>
                <a:rPr lang="en-US" i="1" dirty="0" err="1" smtClean="0">
                  <a:solidFill>
                    <a:srgbClr val="FFFFFF"/>
                  </a:solidFill>
                </a:rPr>
                <a:t>muon</a:t>
              </a:r>
              <a:r>
                <a:rPr lang="en-US" i="1" dirty="0" smtClean="0">
                  <a:solidFill>
                    <a:srgbClr val="FFFFFF"/>
                  </a:solidFill>
                </a:rPr>
                <a:t> collider fits in regard to feasibility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933700" y="1915025"/>
              <a:ext cx="3975098" cy="127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882901" y="5105400"/>
              <a:ext cx="5880099" cy="127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763000" y="2567199"/>
              <a:ext cx="0" cy="25382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 on the future of USA-based energy frontier HEP</a:t>
            </a:r>
          </a:p>
        </p:txBody>
      </p:sp>
    </p:spTree>
    <p:extLst>
      <p:ext uri="{BB962C8B-B14F-4D97-AF65-F5344CB8AC3E}">
        <p14:creationId xmlns:p14="http://schemas.microsoft.com/office/powerpoint/2010/main" val="48871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future with </a:t>
            </a:r>
            <a:r>
              <a:rPr lang="en-US" dirty="0" err="1" smtClean="0"/>
              <a:t>muons</a:t>
            </a:r>
            <a:r>
              <a:rPr lang="en-US" dirty="0" smtClean="0"/>
              <a:t> is a bold dream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swimming.antarct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2235200"/>
            <a:ext cx="2654300" cy="3952328"/>
          </a:xfrm>
          <a:prstGeom prst="rect">
            <a:avLst/>
          </a:prstGeom>
        </p:spPr>
      </p:pic>
      <p:pic>
        <p:nvPicPr>
          <p:cNvPr id="9" name="Picture 8" descr="7Minutes-480x3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83218"/>
            <a:ext cx="1155700" cy="794543"/>
          </a:xfrm>
          <a:prstGeom prst="rect">
            <a:avLst/>
          </a:prstGeom>
        </p:spPr>
      </p:pic>
      <p:pic>
        <p:nvPicPr>
          <p:cNvPr id="10" name="Picture 9" descr="mars-rover-curiosity-final-desce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77761"/>
            <a:ext cx="2844800" cy="1978084"/>
          </a:xfrm>
          <a:prstGeom prst="rect">
            <a:avLst/>
          </a:prstGeom>
        </p:spPr>
      </p:pic>
      <p:pic>
        <p:nvPicPr>
          <p:cNvPr id="11" name="Picture 10" descr="Nas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4958690"/>
            <a:ext cx="2888977" cy="16961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3700" y="1143000"/>
            <a:ext cx="859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Not just the "next machine," but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new paradigm in accelerator-based HEP that lays the foundation for decades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1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 descr="upload.wikimedia.org*wikipedia*en*thumb*5*54*Man_on_wire_ver2.jpg*220px-Man_on_wire_v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8272"/>
            <a:ext cx="4076700" cy="6040928"/>
          </a:xfrm>
          <a:prstGeom prst="rect">
            <a:avLst/>
          </a:prstGeom>
        </p:spPr>
      </p:pic>
      <p:pic>
        <p:nvPicPr>
          <p:cNvPr id="10" name="Picture 9" descr="philippepetit_book_qa_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30" y="3592595"/>
            <a:ext cx="4129869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109538"/>
            <a:ext cx="8034867" cy="931862"/>
          </a:xfrm>
        </p:spPr>
        <p:txBody>
          <a:bodyPr/>
          <a:lstStyle/>
          <a:p>
            <a:r>
              <a:rPr lang="en-US" sz="2800" dirty="0">
                <a:solidFill>
                  <a:prstClr val="white"/>
                </a:solidFill>
              </a:rPr>
              <a:t>The future of accelerator-based, energy-frontier HEP in the USA: </a:t>
            </a:r>
            <a:r>
              <a:rPr lang="en-US" sz="2800" dirty="0">
                <a:solidFill>
                  <a:srgbClr val="FF0000"/>
                </a:solidFill>
              </a:rPr>
              <a:t>It’s not that complicated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4388"/>
            <a:ext cx="9144000" cy="4647812"/>
          </a:xfrm>
        </p:spPr>
        <p:txBody>
          <a:bodyPr>
            <a:noAutofit/>
          </a:bodyPr>
          <a:lstStyle/>
          <a:p>
            <a:r>
              <a:rPr lang="en-US" sz="2400" dirty="0"/>
              <a:t>We will accept that </a:t>
            </a:r>
            <a:r>
              <a:rPr lang="en-US" sz="2400" dirty="0" smtClean="0"/>
              <a:t>it is extremely unlikely the US gov't will build a new accelerator facility in </a:t>
            </a:r>
            <a:r>
              <a:rPr lang="en-US" sz="2400" dirty="0"/>
              <a:t>the USA for energy-frontier </a:t>
            </a:r>
            <a:r>
              <a:rPr lang="en-US" sz="2400" dirty="0" smtClean="0"/>
              <a:t>HEP</a:t>
            </a:r>
            <a:endParaRPr lang="en-US" sz="2400" dirty="0"/>
          </a:p>
          <a:p>
            <a:r>
              <a:rPr lang="en-US" sz="2400" dirty="0"/>
              <a:t>We will decide to explore as far into the energy frontier as possible on our biggest existing site in the USA</a:t>
            </a:r>
          </a:p>
          <a:p>
            <a:r>
              <a:rPr lang="en-US" sz="2400" dirty="0"/>
              <a:t>We will use the highest accelerating gradients possible</a:t>
            </a:r>
          </a:p>
          <a:p>
            <a:r>
              <a:rPr lang="en-US" sz="2400" dirty="0"/>
              <a:t>We will collide leptons for maximum energy reach</a:t>
            </a:r>
          </a:p>
          <a:p>
            <a:r>
              <a:rPr lang="en-US" sz="2400" dirty="0"/>
              <a:t>The facility will be circular to enable multiple passes</a:t>
            </a:r>
          </a:p>
          <a:p>
            <a:r>
              <a:rPr lang="en-US" sz="2400" dirty="0"/>
              <a:t>We will use the strongest magnets we can build for maximum energy reach within the facility footprint</a:t>
            </a:r>
          </a:p>
          <a:p>
            <a:r>
              <a:rPr lang="en-US" sz="2400" dirty="0"/>
              <a:t>We will accelerate heavy particles to limit synchrotron </a:t>
            </a:r>
            <a:r>
              <a:rPr lang="en-US" sz="2400" dirty="0" smtClean="0"/>
              <a:t>radiation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934" y="1037323"/>
            <a:ext cx="179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Someday…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3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Someday...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97164" y="2507040"/>
            <a:ext cx="42004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We will collide </a:t>
            </a:r>
            <a:r>
              <a:rPr lang="en-US" sz="3200" i="1" dirty="0" err="1" smtClean="0">
                <a:solidFill>
                  <a:schemeClr val="bg1"/>
                </a:solidFill>
              </a:rPr>
              <a:t>muons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285" y="3865940"/>
            <a:ext cx="2908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</a:rPr>
              <a:t>if</a:t>
            </a:r>
            <a:r>
              <a:rPr lang="en-US" sz="3200" i="1" dirty="0" smtClean="0">
                <a:solidFill>
                  <a:schemeClr val="bg1"/>
                </a:solidFill>
              </a:rPr>
              <a:t> it is feasible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7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D&amp;S Goals for this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overview of D&amp;S status</a:t>
            </a:r>
          </a:p>
          <a:p>
            <a:r>
              <a:rPr lang="en-US" dirty="0" smtClean="0"/>
              <a:t>Develop D&amp;S plan to account for developments in the </a:t>
            </a:r>
            <a:r>
              <a:rPr lang="en-US" dirty="0" err="1" smtClean="0"/>
              <a:t>Muon</a:t>
            </a:r>
            <a:r>
              <a:rPr lang="en-US" dirty="0" smtClean="0"/>
              <a:t> Accelerator Staging Study (MASS)</a:t>
            </a:r>
          </a:p>
          <a:p>
            <a:r>
              <a:rPr lang="en-US" dirty="0" smtClean="0"/>
              <a:t>Plan and prepare for Initial Baseline Selections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5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50800" y="109538"/>
            <a:ext cx="8204200" cy="724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D&amp;S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June 15, 2013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MAP 2013 Collaboration Meeting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B0F1F-CDA5-432B-AE28-B2C45B61F3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296" name="TextBox 165"/>
          <p:cNvSpPr txBox="1">
            <a:spLocks noChangeArrowheads="1"/>
          </p:cNvSpPr>
          <p:nvPr/>
        </p:nvSpPr>
        <p:spPr bwMode="auto">
          <a:xfrm>
            <a:off x="3274060" y="1011487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2F2F2"/>
                </a:solidFill>
              </a:rPr>
              <a:t>NEUTRINO FACTORY</a:t>
            </a: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12297" name="TextBox 166"/>
          <p:cNvSpPr txBox="1">
            <a:spLocks noChangeArrowheads="1"/>
          </p:cNvSpPr>
          <p:nvPr/>
        </p:nvSpPr>
        <p:spPr bwMode="auto">
          <a:xfrm>
            <a:off x="3418840" y="3846102"/>
            <a:ext cx="226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2F2F2"/>
                </a:solidFill>
              </a:rPr>
              <a:t>MUON COLLIDER</a:t>
            </a: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12299" name="AutoShape 6"/>
          <p:cNvSpPr>
            <a:spLocks/>
          </p:cNvSpPr>
          <p:nvPr/>
        </p:nvSpPr>
        <p:spPr bwMode="auto">
          <a:xfrm rot="5400000">
            <a:off x="2209800" y="4551998"/>
            <a:ext cx="152400" cy="2590800"/>
          </a:xfrm>
          <a:prstGeom prst="rightBrace">
            <a:avLst>
              <a:gd name="adj1" fmla="val 26759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2" name="Picture 11" descr="Block_Diagrams_R7_M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4215362"/>
            <a:ext cx="9112210" cy="2206076"/>
          </a:xfrm>
          <a:prstGeom prst="rect">
            <a:avLst/>
          </a:prstGeom>
        </p:spPr>
      </p:pic>
      <p:pic>
        <p:nvPicPr>
          <p:cNvPr id="13" name="Picture 12" descr="Block_Diagrams_R5_N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1380819"/>
            <a:ext cx="7040052" cy="22051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469640" y="1615440"/>
            <a:ext cx="0" cy="4805998"/>
          </a:xfrm>
          <a:prstGeom prst="line">
            <a:avLst/>
          </a:prstGeom>
          <a:ln>
            <a:solidFill>
              <a:srgbClr val="4DFF3C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23360" y="356836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60372" y="1375090"/>
            <a:ext cx="201850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2.1 Proton Driver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2.2 Front End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2.3 Cooling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2.4 Acceleration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2.5 Collider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2.6 MDI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2.7 Decay Rings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2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D&amp;S Accomplishments : Some Highlights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5732"/>
            <a:ext cx="9144000" cy="4925368"/>
          </a:xfrm>
        </p:spPr>
        <p:txBody>
          <a:bodyPr>
            <a:normAutofit/>
          </a:bodyPr>
          <a:lstStyle/>
          <a:p>
            <a:r>
              <a:rPr lang="en-US" sz="2400" dirty="0"/>
              <a:t>Front End: </a:t>
            </a:r>
            <a:r>
              <a:rPr lang="en-US" sz="2400" dirty="0" smtClean="0"/>
              <a:t>chicane </a:t>
            </a:r>
            <a:r>
              <a:rPr lang="en-US" sz="2400" dirty="0"/>
              <a:t>design/shielding/energy </a:t>
            </a:r>
            <a:r>
              <a:rPr lang="en-US" sz="2400" dirty="0" smtClean="0"/>
              <a:t>deposition; taper optimization; engineering constraints; alternatives w/ low B field (&lt; 1T) if needed; 325 MHz </a:t>
            </a:r>
            <a:r>
              <a:rPr lang="en-US" sz="2400" dirty="0" err="1" smtClean="0"/>
              <a:t>buncher</a:t>
            </a:r>
            <a:r>
              <a:rPr lang="en-US" sz="2400" dirty="0" smtClean="0"/>
              <a:t>/rotator &amp; 4D cooler; </a:t>
            </a:r>
            <a:r>
              <a:rPr lang="en-US" sz="2400" dirty="0"/>
              <a:t>p</a:t>
            </a:r>
            <a:r>
              <a:rPr lang="en-US" sz="2400" dirty="0" smtClean="0"/>
              <a:t>article </a:t>
            </a:r>
            <a:r>
              <a:rPr lang="en-US" sz="2400" dirty="0"/>
              <a:t>production @ 1 MW, 3 </a:t>
            </a:r>
            <a:r>
              <a:rPr lang="en-US" sz="2400" dirty="0" err="1"/>
              <a:t>GeV</a:t>
            </a:r>
            <a:endParaRPr lang="en-US" sz="2400" dirty="0"/>
          </a:p>
          <a:p>
            <a:r>
              <a:rPr lang="en-US" sz="2400" dirty="0" smtClean="0"/>
              <a:t>Cooling: HCC matching and mechanical design; post-merge Guggenheim; plasma effects in HPRF; half-flip lattices; rectilinear lattices; planar snake</a:t>
            </a:r>
          </a:p>
          <a:p>
            <a:r>
              <a:rPr lang="en-US" sz="2400" dirty="0" smtClean="0"/>
              <a:t>Acceleration: </a:t>
            </a:r>
            <a:r>
              <a:rPr lang="en-US" sz="2400" dirty="0"/>
              <a:t>Complete lattices for IDS-NF </a:t>
            </a:r>
            <a:r>
              <a:rPr lang="en-US" sz="2400" dirty="0" smtClean="0"/>
              <a:t>acceleration</a:t>
            </a:r>
            <a:r>
              <a:rPr lang="en-US" sz="2400" dirty="0"/>
              <a:t>; </a:t>
            </a:r>
            <a:r>
              <a:rPr lang="en-US" sz="2400" dirty="0" smtClean="0"/>
              <a:t>progress on 325 </a:t>
            </a:r>
            <a:r>
              <a:rPr lang="en-US" sz="2400" dirty="0"/>
              <a:t>MHz acceleration for 5 </a:t>
            </a:r>
            <a:r>
              <a:rPr lang="en-US" sz="2400" dirty="0" err="1"/>
              <a:t>GeV</a:t>
            </a:r>
            <a:r>
              <a:rPr lang="en-US" sz="2400" dirty="0"/>
              <a:t> neutrino </a:t>
            </a:r>
            <a:r>
              <a:rPr lang="en-US" sz="2400" dirty="0" smtClean="0"/>
              <a:t>factory; started </a:t>
            </a:r>
            <a:r>
              <a:rPr lang="en-US" sz="2400" dirty="0"/>
              <a:t>design of Higgs Factory acceleration </a:t>
            </a:r>
            <a:r>
              <a:rPr lang="en-US" sz="2400" dirty="0" smtClean="0"/>
              <a:t>chain; </a:t>
            </a:r>
            <a:r>
              <a:rPr lang="en-US" sz="2400" dirty="0"/>
              <a:t>write-up for IDS-NF </a:t>
            </a:r>
            <a:r>
              <a:rPr lang="en-US" sz="2400" dirty="0" smtClean="0"/>
              <a:t>RDR in progress</a:t>
            </a:r>
          </a:p>
          <a:p>
            <a:r>
              <a:rPr lang="en-US" sz="2400" dirty="0" smtClean="0"/>
              <a:t>Project X – MAP Task </a:t>
            </a:r>
            <a:r>
              <a:rPr lang="en-US" sz="2400" dirty="0" smtClean="0"/>
              <a:t>Force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1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Accomplishments in all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400"/>
            <a:ext cx="9144000" cy="5190067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In addition to 1.5 </a:t>
            </a:r>
            <a:r>
              <a:rPr lang="en-US" sz="2400" dirty="0" err="1" smtClean="0"/>
              <a:t>TeV</a:t>
            </a:r>
            <a:r>
              <a:rPr lang="en-US" sz="2400" dirty="0" smtClean="0"/>
              <a:t> and 3 </a:t>
            </a:r>
            <a:r>
              <a:rPr lang="en-US" sz="2400" dirty="0" err="1" smtClean="0"/>
              <a:t>TeV</a:t>
            </a:r>
            <a:r>
              <a:rPr lang="en-US" sz="2400" dirty="0" smtClean="0"/>
              <a:t> collider designs, major progress in Higgs Factory collider design: </a:t>
            </a:r>
            <a:r>
              <a:rPr lang="en-US" sz="2400" dirty="0"/>
              <a:t>detector protection from </a:t>
            </a:r>
            <a:r>
              <a:rPr lang="en-US" sz="2400" dirty="0" smtClean="0"/>
              <a:t>background; </a:t>
            </a:r>
            <a:r>
              <a:rPr lang="en-US" sz="2400" dirty="0"/>
              <a:t>fringe fields from IR </a:t>
            </a:r>
            <a:r>
              <a:rPr lang="en-US" sz="2400" dirty="0" smtClean="0"/>
              <a:t>quads; </a:t>
            </a:r>
            <a:r>
              <a:rPr lang="en-US" sz="2400" dirty="0"/>
              <a:t>IR quad vibration </a:t>
            </a:r>
            <a:r>
              <a:rPr lang="en-US" sz="2400" dirty="0" smtClean="0"/>
              <a:t>analysis; </a:t>
            </a:r>
            <a:r>
              <a:rPr lang="en-US" sz="2400" dirty="0"/>
              <a:t>longitudinal studies incl. beam-beam and </a:t>
            </a:r>
            <a:r>
              <a:rPr lang="en-US" sz="2400" dirty="0" smtClean="0"/>
              <a:t>wakes; </a:t>
            </a:r>
            <a:r>
              <a:rPr lang="en-US" dirty="0"/>
              <a:t>beam </a:t>
            </a:r>
            <a:r>
              <a:rPr lang="en-US" dirty="0" smtClean="0"/>
              <a:t>loading found to be manageable</a:t>
            </a:r>
            <a:r>
              <a:rPr lang="en-US" dirty="0"/>
              <a:t> </a:t>
            </a:r>
            <a:r>
              <a:rPr lang="en-US" dirty="0" smtClean="0"/>
              <a:t>w/ </a:t>
            </a:r>
            <a:r>
              <a:rPr lang="en-US" dirty="0"/>
              <a:t>feed-</a:t>
            </a:r>
            <a:r>
              <a:rPr lang="en-US" dirty="0" smtClean="0"/>
              <a:t>forward/back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MDI: </a:t>
            </a:r>
            <a:r>
              <a:rPr lang="en-US" dirty="0"/>
              <a:t>Unified model of HF detector and near-IP machine components, incl. new nozzle </a:t>
            </a:r>
            <a:r>
              <a:rPr lang="en-US" dirty="0" smtClean="0"/>
              <a:t>design; </a:t>
            </a:r>
            <a:r>
              <a:rPr lang="en-US" dirty="0" err="1"/>
              <a:t>lcsim</a:t>
            </a:r>
            <a:r>
              <a:rPr lang="en-US" dirty="0"/>
              <a:t> detector model up and </a:t>
            </a:r>
            <a:r>
              <a:rPr lang="en-US" dirty="0" smtClean="0"/>
              <a:t>running; studies </a:t>
            </a:r>
            <a:r>
              <a:rPr lang="en-US" dirty="0"/>
              <a:t>of time-gating </a:t>
            </a:r>
            <a:r>
              <a:rPr lang="en-US" dirty="0" smtClean="0"/>
              <a:t>techniques; many MARS15 developments incl. mods to model heat loads in SC magnets and to model backgrounds in HF and multi-</a:t>
            </a:r>
            <a:r>
              <a:rPr lang="en-US" dirty="0" err="1" smtClean="0"/>
              <a:t>TeV</a:t>
            </a:r>
            <a:r>
              <a:rPr lang="en-US" dirty="0" smtClean="0"/>
              <a:t> collider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err="1"/>
              <a:t>nSTORM</a:t>
            </a:r>
            <a:r>
              <a:rPr lang="en-US" dirty="0"/>
              <a:t> ring </a:t>
            </a:r>
            <a:r>
              <a:rPr lang="en-US" dirty="0" smtClean="0"/>
              <a:t>design: </a:t>
            </a:r>
            <a:r>
              <a:rPr lang="en-US" dirty="0"/>
              <a:t>double bend </a:t>
            </a:r>
            <a:r>
              <a:rPr lang="en-US" dirty="0" err="1" smtClean="0"/>
              <a:t>achromat</a:t>
            </a:r>
            <a:r>
              <a:rPr lang="en-US" dirty="0" smtClean="0"/>
              <a:t>; beam combination section (BCS); chromaticity mitigation; injection/extraction systems; instrumentation studies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6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533400" y="-3192"/>
            <a:ext cx="7735884" cy="9879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HPC as an Enabling Capability for MAP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93055" y="1364734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Pre-FY13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6433" y="1180068"/>
            <a:ext cx="162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FY13 onward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70" y="2603500"/>
            <a:ext cx="3898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Main MAP codes G4Beamline &amp; ICOOL typically run w/ 10K-100K particles using PC’s and clusters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Run times of many hours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“Noisy” simulations due to small # of particles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Not suitable for design optimization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Simplified physics models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0384" y="3587334"/>
            <a:ext cx="4291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G4Beamline &amp; ICOOL parallelized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Ported to 150,000 core supercomputer “Hopper” at NERSC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Simulations now performed with millions of particles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Run times reduced by orders of magnitude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Big impact to MAP D&amp;S effort</a:t>
            </a: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6" name="Picture 15" descr="p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83" y="1734066"/>
            <a:ext cx="1028700" cy="750990"/>
          </a:xfrm>
          <a:prstGeom prst="rect">
            <a:avLst/>
          </a:prstGeom>
        </p:spPr>
      </p:pic>
      <p:pic>
        <p:nvPicPr>
          <p:cNvPr id="17" name="Picture 16" descr="CroppedResize950400-Hopper-birds-eye-he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67" y="1764944"/>
            <a:ext cx="4072784" cy="17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54" y="109538"/>
            <a:ext cx="7326146" cy="931862"/>
          </a:xfrm>
        </p:spPr>
        <p:txBody>
          <a:bodyPr/>
          <a:lstStyle/>
          <a:p>
            <a:r>
              <a:rPr lang="en-US" dirty="0" smtClean="0"/>
              <a:t>Software/High Performance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06499"/>
            <a:ext cx="8851900" cy="5456031"/>
          </a:xfrm>
        </p:spPr>
        <p:txBody>
          <a:bodyPr/>
          <a:lstStyle/>
          <a:p>
            <a:r>
              <a:rPr lang="en-US" dirty="0" smtClean="0"/>
              <a:t>Key codes: G4beamline (T. Roberts), ICOOL (J.S. Berg), MARS (N. </a:t>
            </a:r>
            <a:r>
              <a:rPr lang="en-US" dirty="0" err="1" smtClean="0"/>
              <a:t>Mokhov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numerous enhancements to all these codes</a:t>
            </a:r>
          </a:p>
          <a:p>
            <a:pPr lvl="1"/>
            <a:r>
              <a:rPr lang="en-US" dirty="0" smtClean="0"/>
              <a:t>G4beamline and ICOOL both parallelized</a:t>
            </a:r>
          </a:p>
          <a:p>
            <a:pPr lvl="1"/>
            <a:r>
              <a:rPr lang="en-US" dirty="0" smtClean="0"/>
              <a:t>All codes installed at NERSC</a:t>
            </a:r>
          </a:p>
          <a:p>
            <a:pPr lvl="2"/>
            <a:r>
              <a:rPr lang="en-US" dirty="0" smtClean="0"/>
              <a:t>export control issues preventing full MARS at NERSC</a:t>
            </a:r>
          </a:p>
          <a:p>
            <a:r>
              <a:rPr lang="en-US" dirty="0" smtClean="0"/>
              <a:t>Design optimization</a:t>
            </a:r>
          </a:p>
          <a:p>
            <a:pPr lvl="1"/>
            <a:r>
              <a:rPr lang="en-US" dirty="0" smtClean="0"/>
              <a:t>parallel optimizer / serial code: done</a:t>
            </a:r>
          </a:p>
          <a:p>
            <a:pPr lvl="1"/>
            <a:r>
              <a:rPr lang="en-US" dirty="0" smtClean="0"/>
              <a:t>serial optimizer / parallel code: done</a:t>
            </a:r>
          </a:p>
          <a:p>
            <a:pPr lvl="1"/>
            <a:r>
              <a:rPr lang="en-US" sz="2000" dirty="0" smtClean="0"/>
              <a:t>parallel  optimizer / parallel code: looks solvable by running a script on a single core of a support node ("MOM" node) that runs the optimizer and launches simultaneous parallel jobs</a:t>
            </a:r>
          </a:p>
          <a:p>
            <a:pPr lvl="2"/>
            <a:r>
              <a:rPr lang="en-US" sz="1600" dirty="0" smtClean="0"/>
              <a:t>discussion 1-2pm Friday in </a:t>
            </a:r>
            <a:r>
              <a:rPr lang="en-US" sz="1600" dirty="0" err="1" smtClean="0"/>
              <a:t>Rm</a:t>
            </a:r>
            <a:r>
              <a:rPr lang="en-US" sz="1600" dirty="0" smtClean="0"/>
              <a:t> 1 North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2013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1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P_FN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MAP_FNAL.potx</Template>
  <TotalTime>22269</TotalTime>
  <Words>1114</Words>
  <Application>Microsoft Macintosh PowerPoint</Application>
  <PresentationFormat>On-screen Show (4:3)</PresentationFormat>
  <Paragraphs>145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MAP_FNAL</vt:lpstr>
      <vt:lpstr>Design &amp; Simulation Overview   </vt:lpstr>
      <vt:lpstr>The future of accelerator-based, energy-frontier HEP in the USA: It’s not that complicated</vt:lpstr>
      <vt:lpstr>Someday...</vt:lpstr>
      <vt:lpstr>D&amp;S Goals for this Meeting</vt:lpstr>
      <vt:lpstr>D&amp;S Overview</vt:lpstr>
      <vt:lpstr>D&amp;S Accomplishments : Some Highlights</vt:lpstr>
      <vt:lpstr>Major Accomplishments in all Areas</vt:lpstr>
      <vt:lpstr>HPC as an Enabling Capability for MAP</vt:lpstr>
      <vt:lpstr>Software/High Performance Computing</vt:lpstr>
      <vt:lpstr>Muon Accelerator Staging Study (MASS)</vt:lpstr>
      <vt:lpstr>Initial Baseline Selection</vt:lpstr>
      <vt:lpstr>Closing thoughts on the future of USA-based energy frontier HEP</vt:lpstr>
      <vt:lpstr>A future with muons is a bold dream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Robert</cp:lastModifiedBy>
  <cp:revision>311</cp:revision>
  <cp:lastPrinted>2012-09-27T19:04:59Z</cp:lastPrinted>
  <dcterms:created xsi:type="dcterms:W3CDTF">2012-01-28T14:57:36Z</dcterms:created>
  <dcterms:modified xsi:type="dcterms:W3CDTF">2013-06-20T15:24:01Z</dcterms:modified>
</cp:coreProperties>
</file>