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332" r:id="rId3"/>
    <p:sldId id="363" r:id="rId4"/>
    <p:sldId id="364" r:id="rId5"/>
    <p:sldId id="366" r:id="rId6"/>
    <p:sldId id="372" r:id="rId7"/>
    <p:sldId id="384" r:id="rId8"/>
    <p:sldId id="386" r:id="rId9"/>
    <p:sldId id="387" r:id="rId10"/>
    <p:sldId id="365" r:id="rId11"/>
    <p:sldId id="388" r:id="rId12"/>
    <p:sldId id="367" r:id="rId13"/>
    <p:sldId id="368" r:id="rId14"/>
    <p:sldId id="369" r:id="rId15"/>
    <p:sldId id="370" r:id="rId16"/>
    <p:sldId id="394" r:id="rId17"/>
    <p:sldId id="371" r:id="rId18"/>
    <p:sldId id="389" r:id="rId19"/>
    <p:sldId id="377" r:id="rId20"/>
    <p:sldId id="383" r:id="rId21"/>
    <p:sldId id="373" r:id="rId22"/>
    <p:sldId id="393" r:id="rId23"/>
    <p:sldId id="385" r:id="rId24"/>
    <p:sldId id="39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-1134" y="-102"/>
      </p:cViewPr>
      <p:guideLst>
        <p:guide orient="horz" pos="2160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6BB87-D54B-4D81-8C57-36427E8DDB75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BF501-D29B-4C5B-A34B-CA5BB0C22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970FC-1409-4546-86F6-A9A37DEDE31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4475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970FC-1409-4546-86F6-A9A37DEDE31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4475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970FC-1409-4546-86F6-A9A37DEDE31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4475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708" y="0"/>
            <a:ext cx="6728605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592" y="0"/>
            <a:ext cx="6671841" cy="1143000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4566"/>
            <a:ext cx="8229600" cy="51758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rgbClr val="00B05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00B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592" y="0"/>
            <a:ext cx="6689096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1819"/>
            <a:ext cx="4038600" cy="51585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1819"/>
            <a:ext cx="4038600" cy="51585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016" y="0"/>
            <a:ext cx="672567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3192"/>
            <a:ext cx="4040188" cy="10016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741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73192"/>
            <a:ext cx="4041775" cy="10016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741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Gollwitzer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3192"/>
            <a:ext cx="8229600" cy="5167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June 20,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Gollwitzer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fld id="{0C36E978-558E-4CC9-92C7-802A045979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38372" y="84138"/>
            <a:ext cx="857250" cy="97472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325880" y="7232"/>
            <a:ext cx="66621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0312" y="73152"/>
            <a:ext cx="996696" cy="996696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B05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B05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4941"/>
            <a:ext cx="77724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Proton Driver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5927" y="3429000"/>
            <a:ext cx="7324437" cy="275012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Keith Gollwitzer</a:t>
            </a:r>
          </a:p>
          <a:p>
            <a:r>
              <a:rPr lang="en-US" dirty="0" smtClean="0"/>
              <a:t>Accelerator Division</a:t>
            </a:r>
          </a:p>
          <a:p>
            <a:r>
              <a:rPr lang="en-US" dirty="0" smtClean="0"/>
              <a:t>Fermilab</a:t>
            </a:r>
          </a:p>
          <a:p>
            <a:endParaRPr lang="en-US" dirty="0" smtClean="0"/>
          </a:p>
          <a:p>
            <a:r>
              <a:rPr lang="en-US" dirty="0" smtClean="0"/>
              <a:t>MAP Collaboration Meeting</a:t>
            </a:r>
          </a:p>
          <a:p>
            <a:r>
              <a:rPr lang="en-US" dirty="0" smtClean="0"/>
              <a:t>June 20,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368" y="0"/>
            <a:ext cx="696350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 X to 8 GeV</a:t>
            </a:r>
            <a:br>
              <a:rPr lang="en-US" dirty="0" smtClean="0"/>
            </a:br>
            <a:r>
              <a:rPr lang="en-US" dirty="0" smtClean="0"/>
              <a:t>Proton Driver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Upgrade Project X to 4 MW at 8 GeV</a:t>
            </a:r>
          </a:p>
          <a:p>
            <a:pPr lvl="1"/>
            <a:r>
              <a:rPr lang="en-US" dirty="0" smtClean="0"/>
              <a:t>Increase particles</a:t>
            </a:r>
          </a:p>
          <a:p>
            <a:pPr lvl="2"/>
            <a:r>
              <a:rPr lang="en-US" dirty="0" smtClean="0"/>
              <a:t>Doubling particles per linac bunch</a:t>
            </a:r>
          </a:p>
          <a:p>
            <a:pPr lvl="2"/>
            <a:r>
              <a:rPr lang="en-US" dirty="0" smtClean="0"/>
              <a:t>Average beam current increase to 5 </a:t>
            </a:r>
            <a:r>
              <a:rPr lang="en-US" dirty="0" err="1" smtClean="0"/>
              <a:t>mA</a:t>
            </a:r>
            <a:endParaRPr lang="en-US" dirty="0" smtClean="0"/>
          </a:p>
          <a:p>
            <a:pPr lvl="1"/>
            <a:r>
              <a:rPr lang="en-US" dirty="0" smtClean="0"/>
              <a:t>Increase pulsed linac duty factor</a:t>
            </a:r>
          </a:p>
          <a:p>
            <a:pPr lvl="2"/>
            <a:r>
              <a:rPr lang="en-US" dirty="0" smtClean="0"/>
              <a:t>Increase to 10%</a:t>
            </a:r>
          </a:p>
          <a:p>
            <a:pPr lvl="2"/>
            <a:r>
              <a:rPr lang="en-US" dirty="0" smtClean="0"/>
              <a:t>Additional RF power and infrastructure</a:t>
            </a:r>
          </a:p>
          <a:p>
            <a:r>
              <a:rPr lang="en-US" dirty="0" smtClean="0"/>
              <a:t>Beam Reformatting</a:t>
            </a:r>
          </a:p>
          <a:p>
            <a:pPr lvl="1"/>
            <a:r>
              <a:rPr lang="en-US" dirty="0" smtClean="0"/>
              <a:t>Accumulation Ring</a:t>
            </a:r>
          </a:p>
          <a:p>
            <a:pPr lvl="1"/>
            <a:r>
              <a:rPr lang="en-US" dirty="0" smtClean="0"/>
              <a:t>Bunch Compression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368" y="0"/>
            <a:ext cx="696350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 X to 3 GeV</a:t>
            </a:r>
            <a:br>
              <a:rPr lang="en-US" dirty="0" smtClean="0"/>
            </a:br>
            <a:r>
              <a:rPr lang="en-US" dirty="0" smtClean="0"/>
              <a:t>Proton Driver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Upgrade Project X to 4 MW at 8 GeV</a:t>
            </a:r>
          </a:p>
          <a:p>
            <a:pPr lvl="1"/>
            <a:r>
              <a:rPr lang="en-US" dirty="0" smtClean="0"/>
              <a:t>Increase particles</a:t>
            </a:r>
          </a:p>
          <a:p>
            <a:pPr lvl="2"/>
            <a:r>
              <a:rPr lang="en-US" dirty="0" smtClean="0"/>
              <a:t>Doubling particles per linac bunch</a:t>
            </a:r>
          </a:p>
          <a:p>
            <a:pPr lvl="2"/>
            <a:r>
              <a:rPr lang="en-US" dirty="0" smtClean="0"/>
              <a:t>Average beam current increase to 5 </a:t>
            </a:r>
            <a:r>
              <a:rPr lang="en-US" dirty="0" err="1" smtClean="0"/>
              <a:t>mA</a:t>
            </a:r>
            <a:endParaRPr lang="en-US" dirty="0" smtClean="0"/>
          </a:p>
          <a:p>
            <a:pPr lvl="1"/>
            <a:r>
              <a:rPr lang="en-US" dirty="0" smtClean="0"/>
              <a:t>Increase pulsed linac duty factor</a:t>
            </a:r>
          </a:p>
          <a:p>
            <a:pPr lvl="2"/>
            <a:r>
              <a:rPr lang="en-US" dirty="0" smtClean="0"/>
              <a:t>Increase to 10%</a:t>
            </a:r>
          </a:p>
          <a:p>
            <a:pPr lvl="2"/>
            <a:r>
              <a:rPr lang="en-US" dirty="0" smtClean="0"/>
              <a:t>Additional RF power and infrastructure</a:t>
            </a:r>
          </a:p>
          <a:p>
            <a:r>
              <a:rPr lang="en-US" dirty="0" smtClean="0"/>
              <a:t>Beam Reformatting</a:t>
            </a:r>
          </a:p>
          <a:p>
            <a:pPr lvl="1"/>
            <a:r>
              <a:rPr lang="en-US" dirty="0" smtClean="0"/>
              <a:t>Accumulation Ring</a:t>
            </a:r>
          </a:p>
          <a:p>
            <a:pPr lvl="1"/>
            <a:r>
              <a:rPr lang="en-US" dirty="0" smtClean="0"/>
              <a:t>Bunch Compression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55413" y="1145311"/>
            <a:ext cx="41229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4867" y="1140693"/>
            <a:ext cx="41229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06764" y="3251200"/>
            <a:ext cx="6548581" cy="108065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974444" y="3403600"/>
            <a:ext cx="6548581" cy="108065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87745" y="1657915"/>
            <a:ext cx="811441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or 3MW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610" y="0"/>
            <a:ext cx="690321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Possible Operational Schemes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Upgraded Project X</a:t>
            </a:r>
          </a:p>
          <a:p>
            <a:pPr lvl="1"/>
            <a:r>
              <a:rPr lang="en-US" dirty="0" smtClean="0"/>
              <a:t>Run beam to Accumulation Ring 12-20 Hz for few ms intervals</a:t>
            </a:r>
          </a:p>
          <a:p>
            <a:pPr lvl="1"/>
            <a:r>
              <a:rPr lang="en-US" dirty="0" smtClean="0"/>
              <a:t>For 8 GeV, the pulsed linac is used (6.67 ms at 15 Hz)</a:t>
            </a:r>
          </a:p>
          <a:p>
            <a:pPr lvl="1"/>
            <a:r>
              <a:rPr lang="en-US" dirty="0" smtClean="0"/>
              <a:t>Programmable chopper allows half of beam into linac</a:t>
            </a:r>
          </a:p>
          <a:p>
            <a:r>
              <a:rPr lang="en-US" dirty="0" smtClean="0"/>
              <a:t>Accumulation Ring  </a:t>
            </a:r>
          </a:p>
          <a:p>
            <a:pPr lvl="1"/>
            <a:r>
              <a:rPr lang="en-US" dirty="0" smtClean="0"/>
              <a:t>Converts ion beam to proton beam</a:t>
            </a:r>
          </a:p>
          <a:p>
            <a:pPr lvl="1"/>
            <a:r>
              <a:rPr lang="en-US" dirty="0" smtClean="0"/>
              <a:t>RF buckets synchronized to chopper</a:t>
            </a:r>
          </a:p>
          <a:p>
            <a:pPr lvl="1"/>
            <a:r>
              <a:rPr lang="en-US" dirty="0" smtClean="0"/>
              <a:t>Results in several bunches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610" y="0"/>
            <a:ext cx="690321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Possible Operational Schemes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Desired frequency to Compressor Ring</a:t>
            </a:r>
          </a:p>
          <a:p>
            <a:pPr lvl="1"/>
            <a:r>
              <a:rPr lang="en-US" dirty="0" smtClean="0"/>
              <a:t>Transfer single bunch at a time</a:t>
            </a:r>
          </a:p>
          <a:p>
            <a:pPr lvl="1"/>
            <a:r>
              <a:rPr lang="en-US" dirty="0" smtClean="0"/>
              <a:t>Transfer all bunches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Compressor Ring bunch rotates beam and extracts into 1 or multiple beam lines to target</a:t>
            </a:r>
          </a:p>
          <a:p>
            <a:pPr lvl="1"/>
            <a:r>
              <a:rPr lang="en-US" dirty="0" smtClean="0"/>
              <a:t>Multiple beam lines are such that all bunches arrive simultaneously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Beam Lines</a:t>
            </a:r>
            <a:br>
              <a:rPr lang="en-US" dirty="0" smtClean="0"/>
            </a:br>
            <a:r>
              <a:rPr lang="en-US" dirty="0" smtClean="0"/>
              <a:t> to Target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Gollwitzer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9053" y="1091024"/>
            <a:ext cx="8915813" cy="55570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Extracted bunches from Compressor Ring are sent into different length beam lines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b="42112"/>
          <a:stretch>
            <a:fillRect/>
          </a:stretch>
        </p:blipFill>
        <p:spPr bwMode="auto">
          <a:xfrm>
            <a:off x="115254" y="2487273"/>
            <a:ext cx="8913092" cy="307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Beams</a:t>
            </a:r>
            <a:br>
              <a:rPr lang="en-US" dirty="0" smtClean="0"/>
            </a:br>
            <a:r>
              <a:rPr lang="en-US" dirty="0" smtClean="0"/>
              <a:t> onto Target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Gollwitzer</a:t>
            </a: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9053" y="990544"/>
            <a:ext cx="8915813" cy="55570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Each beam line enters the target area with an angle to the solenoid axis and will have a path such that the center of the interaction region is on the solenoid’s axis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61882"/>
          <a:stretch>
            <a:fillRect/>
          </a:stretch>
        </p:blipFill>
        <p:spPr bwMode="auto">
          <a:xfrm>
            <a:off x="115454" y="1407385"/>
            <a:ext cx="8913092" cy="202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Gollwitzer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1" y="-3192"/>
            <a:ext cx="7346830" cy="686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16200000">
            <a:off x="-1451325" y="3105836"/>
            <a:ext cx="3707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MASS Spreadsheet</a:t>
            </a:r>
            <a:endParaRPr lang="en-US" sz="3600" dirty="0">
              <a:solidFill>
                <a:srgbClr val="00B05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220364" y="1265382"/>
            <a:ext cx="591128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864784" y="1380838"/>
            <a:ext cx="591128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8372764" y="1990414"/>
            <a:ext cx="591128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Multiple Bunches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Longitudinal Instability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Low frequency running will need to have multiple bunches</a:t>
            </a:r>
          </a:p>
          <a:p>
            <a:pPr lvl="1"/>
            <a:r>
              <a:rPr lang="en-US" dirty="0" smtClean="0"/>
              <a:t>4MW/8GeV/15Hz means 6x720kW bunches</a:t>
            </a:r>
          </a:p>
          <a:p>
            <a:pPr lvl="1"/>
            <a:r>
              <a:rPr lang="en-US" dirty="0" smtClean="0"/>
              <a:t>1MW/3GeV/75Hz means 15x72kW bunches</a:t>
            </a:r>
          </a:p>
          <a:p>
            <a:pPr lvl="2"/>
            <a:r>
              <a:rPr lang="en-US" dirty="0" smtClean="0"/>
              <a:t>How many bunches can be brought to the target?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342" y="1871648"/>
            <a:ext cx="5397776" cy="79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009429" y="2858254"/>
            <a:ext cx="188960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Final Bunch Parameters</a:t>
            </a:r>
          </a:p>
          <a:p>
            <a:pPr algn="ctr"/>
            <a:r>
              <a:rPr lang="en-US" sz="1400" dirty="0" smtClean="0"/>
              <a:t>(Compressor Ring)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153356" y="2858254"/>
            <a:ext cx="2319706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Initial Ring Bunch Parameters</a:t>
            </a:r>
          </a:p>
          <a:p>
            <a:pPr algn="ctr"/>
            <a:r>
              <a:rPr lang="en-US" sz="1400" dirty="0" smtClean="0"/>
              <a:t>(Accumulator Ring)</a:t>
            </a:r>
            <a:endParaRPr lang="en-US" sz="1400" dirty="0"/>
          </a:p>
        </p:txBody>
      </p:sp>
      <p:sp>
        <p:nvSpPr>
          <p:cNvPr id="10" name="Right Brace 9"/>
          <p:cNvSpPr/>
          <p:nvPr/>
        </p:nvSpPr>
        <p:spPr>
          <a:xfrm rot="5400000">
            <a:off x="5666502" y="2269485"/>
            <a:ext cx="160991" cy="964966"/>
          </a:xfrm>
          <a:prstGeom prst="rightBrace">
            <a:avLst>
              <a:gd name="adj1" fmla="val 29620"/>
              <a:gd name="adj2" fmla="val 50000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 rot="5400000">
            <a:off x="6688619" y="2489856"/>
            <a:ext cx="160991" cy="551931"/>
          </a:xfrm>
          <a:prstGeom prst="rightBrace">
            <a:avLst>
              <a:gd name="adj1" fmla="val 2962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2890" y="2672724"/>
            <a:ext cx="188960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V. </a:t>
            </a:r>
            <a:r>
              <a:rPr lang="en-US" sz="1400" dirty="0" err="1" smtClean="0"/>
              <a:t>Lebedev</a:t>
            </a:r>
            <a:r>
              <a:rPr lang="en-US" sz="1400" dirty="0" smtClean="0"/>
              <a:t>: maximum power per bunch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Small Number of Bunches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Target Station</a:t>
            </a:r>
          </a:p>
          <a:p>
            <a:pPr lvl="1"/>
            <a:r>
              <a:rPr lang="en-US" dirty="0" smtClean="0"/>
              <a:t>Infrastructure </a:t>
            </a:r>
          </a:p>
          <a:p>
            <a:pPr lvl="1"/>
            <a:r>
              <a:rPr lang="en-US" dirty="0" smtClean="0"/>
              <a:t>Shielding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Last transfer </a:t>
            </a:r>
            <a:r>
              <a:rPr lang="en-US" smtClean="0"/>
              <a:t>line </a:t>
            </a:r>
            <a:r>
              <a:rPr lang="en-US" smtClean="0"/>
              <a:t>magnet(s) </a:t>
            </a:r>
            <a:endParaRPr lang="en-US" dirty="0" smtClean="0"/>
          </a:p>
          <a:p>
            <a:pPr lvl="1"/>
            <a:r>
              <a:rPr lang="en-US" dirty="0" smtClean="0"/>
              <a:t>Multiple beams will be close together</a:t>
            </a:r>
          </a:p>
          <a:p>
            <a:pPr lvl="1"/>
            <a:r>
              <a:rPr lang="en-US" dirty="0" smtClean="0"/>
              <a:t>Focusing the multiple beams</a:t>
            </a:r>
          </a:p>
          <a:p>
            <a:pPr lvl="1"/>
            <a:r>
              <a:rPr lang="en-US" dirty="0" smtClean="0"/>
              <a:t>Steering the multiple beams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5587" y="1132862"/>
            <a:ext cx="3574473" cy="320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Rings Concerns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Stripping</a:t>
            </a:r>
          </a:p>
          <a:p>
            <a:pPr lvl="1"/>
            <a:r>
              <a:rPr lang="en-US" dirty="0" smtClean="0"/>
              <a:t>Accumulation of protons from </a:t>
            </a:r>
            <a:r>
              <a:rPr lang="en-US" dirty="0" err="1" smtClean="0"/>
              <a:t>Hminus</a:t>
            </a:r>
            <a:r>
              <a:rPr lang="en-US" dirty="0" smtClean="0"/>
              <a:t> linac beam</a:t>
            </a:r>
          </a:p>
          <a:p>
            <a:pPr lvl="1"/>
            <a:r>
              <a:rPr lang="en-US" dirty="0" smtClean="0"/>
              <a:t>Handling of unconverted beam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Intense particle bunches</a:t>
            </a:r>
          </a:p>
          <a:p>
            <a:pPr lvl="1"/>
            <a:r>
              <a:rPr lang="en-US" dirty="0" smtClean="0"/>
              <a:t>Instabilities?</a:t>
            </a:r>
          </a:p>
          <a:p>
            <a:pPr lvl="2"/>
            <a:r>
              <a:rPr lang="en-US" dirty="0" smtClean="0"/>
              <a:t>Seen an example of longitudinal </a:t>
            </a:r>
          </a:p>
          <a:p>
            <a:pPr lvl="2"/>
            <a:r>
              <a:rPr lang="en-US" dirty="0" smtClean="0"/>
              <a:t>Space charge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X</a:t>
            </a:r>
          </a:p>
          <a:p>
            <a:pPr lvl="1"/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Phases</a:t>
            </a:r>
          </a:p>
          <a:p>
            <a:pPr lvl="1"/>
            <a:endParaRPr lang="en-US" sz="2600" dirty="0" smtClean="0"/>
          </a:p>
          <a:p>
            <a:r>
              <a:rPr lang="en-US" dirty="0" smtClean="0"/>
              <a:t>Project X into Proton Driver</a:t>
            </a:r>
          </a:p>
          <a:p>
            <a:pPr lvl="1"/>
            <a:r>
              <a:rPr lang="en-US" dirty="0" smtClean="0"/>
              <a:t>Phase 4 for 4 MW at 8 GeV</a:t>
            </a:r>
          </a:p>
          <a:p>
            <a:pPr lvl="1"/>
            <a:r>
              <a:rPr lang="en-US" dirty="0" smtClean="0"/>
              <a:t>Phase 2 for </a:t>
            </a:r>
            <a:r>
              <a:rPr lang="en-US" dirty="0" smtClean="0"/>
              <a:t>1 to 3 </a:t>
            </a:r>
            <a:r>
              <a:rPr lang="en-US" dirty="0" smtClean="0"/>
              <a:t>MW at 3 </a:t>
            </a:r>
            <a:r>
              <a:rPr lang="en-US" dirty="0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Issues</a:t>
            </a:r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Final Focus </a:t>
            </a:r>
            <a:br>
              <a:rPr lang="en-US" dirty="0" smtClean="0"/>
            </a:br>
            <a:r>
              <a:rPr lang="en-US" dirty="0" smtClean="0"/>
              <a:t>Beam Line(s)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492" y="1164566"/>
            <a:ext cx="6253018" cy="5175849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Deliver beam: </a:t>
            </a:r>
            <a:r>
              <a:rPr lang="en-US" dirty="0" smtClean="0"/>
              <a:t>ring to target</a:t>
            </a:r>
          </a:p>
          <a:p>
            <a:pPr lvl="2"/>
            <a:r>
              <a:rPr lang="en-US" dirty="0" smtClean="0"/>
              <a:t>IDS-NF design shown</a:t>
            </a:r>
          </a:p>
          <a:p>
            <a:r>
              <a:rPr lang="en-US" dirty="0" smtClean="0"/>
              <a:t>Issues (multiple beams)</a:t>
            </a:r>
          </a:p>
          <a:p>
            <a:pPr lvl="1"/>
            <a:r>
              <a:rPr lang="en-US" dirty="0" smtClean="0"/>
              <a:t>Collimation</a:t>
            </a:r>
          </a:p>
          <a:p>
            <a:pPr lvl="1"/>
            <a:r>
              <a:rPr lang="en-US" dirty="0" smtClean="0"/>
              <a:t>Connection to target area is at “angle” since will need to have helical orbit in solenoid</a:t>
            </a:r>
          </a:p>
          <a:p>
            <a:pPr lvl="1"/>
            <a:r>
              <a:rPr lang="en-US" dirty="0" smtClean="0"/>
              <a:t>Last magnetic element location with respect to the target infrastructure</a:t>
            </a:r>
          </a:p>
          <a:p>
            <a:pPr lvl="1"/>
            <a:r>
              <a:rPr lang="en-US" dirty="0" smtClean="0"/>
              <a:t>Window(s) </a:t>
            </a:r>
          </a:p>
          <a:p>
            <a:pPr lvl="2"/>
            <a:r>
              <a:rPr lang="en-US" dirty="0" smtClean="0"/>
              <a:t>Beam vacuum separated from Mercury containment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187" y="1519237"/>
            <a:ext cx="28194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understand an upgrade path for Project X to 8 GeV Proton Driver</a:t>
            </a:r>
          </a:p>
          <a:p>
            <a:r>
              <a:rPr lang="en-US" dirty="0" smtClean="0"/>
              <a:t>Need to work on rings designs and addressing instabilities</a:t>
            </a:r>
          </a:p>
          <a:p>
            <a:endParaRPr lang="en-US" dirty="0" smtClean="0"/>
          </a:p>
          <a:p>
            <a:r>
              <a:rPr lang="en-US" dirty="0" smtClean="0"/>
              <a:t>Upgrade path for Project X for a 3 GeV Proton Driver is more straight forward</a:t>
            </a:r>
          </a:p>
          <a:p>
            <a:r>
              <a:rPr lang="en-US" dirty="0" smtClean="0"/>
              <a:t>Need lots of work to understand 3 GeV proton accumulation </a:t>
            </a:r>
          </a:p>
          <a:p>
            <a:endParaRPr lang="en-US" dirty="0" smtClean="0"/>
          </a:p>
          <a:p>
            <a:r>
              <a:rPr lang="en-US" dirty="0" smtClean="0"/>
              <a:t>Limits of number of beams on target need to be investigated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209964" y="13859"/>
            <a:ext cx="6797963" cy="1140685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smtClean="0"/>
              <a:t>Phased Project X Physics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500063" y="6096000"/>
            <a:ext cx="76311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 b="1"/>
              <a:t>*  Operating point in range depends on MI energy for neutrinos.</a:t>
            </a:r>
          </a:p>
          <a:p>
            <a:pPr algn="l"/>
            <a:r>
              <a:rPr lang="en-US" sz="1000" b="1"/>
              <a:t>** Operating point in range depends on MI injector slow-spill duty factor (df) for kaon program. </a:t>
            </a:r>
          </a:p>
        </p:txBody>
      </p:sp>
      <p:sp>
        <p:nvSpPr>
          <p:cNvPr id="1536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413129" y="6443081"/>
            <a:ext cx="2133600" cy="365125"/>
          </a:xfrm>
          <a:noFill/>
        </p:spPr>
        <p:txBody>
          <a:bodyPr/>
          <a:lstStyle/>
          <a:p>
            <a:pPr algn="ctr"/>
            <a:r>
              <a:rPr lang="en-US" dirty="0" smtClean="0"/>
              <a:t>Gollwitzer</a:t>
            </a:r>
          </a:p>
        </p:txBody>
      </p:sp>
      <p:sp>
        <p:nvSpPr>
          <p:cNvPr id="1536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257312" y="6443081"/>
            <a:ext cx="662709" cy="365125"/>
          </a:xfrm>
          <a:noFill/>
        </p:spPr>
        <p:txBody>
          <a:bodyPr/>
          <a:lstStyle/>
          <a:p>
            <a:fld id="{A3A51A07-0799-4EB8-8070-D87B4DA864FA}" type="slidenum">
              <a:rPr lang="en-US" smtClean="0"/>
              <a:pPr/>
              <a:t>23</a:t>
            </a:fld>
            <a:endParaRPr lang="en-US" dirty="0" smtClean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38968" y="1217901"/>
          <a:ext cx="7885113" cy="4802187"/>
        </p:xfrm>
        <a:graphic>
          <a:graphicData uri="http://schemas.openxmlformats.org/drawingml/2006/table">
            <a:tbl>
              <a:tblPr firstRow="1" firstCol="1" bandRow="1"/>
              <a:tblGrid>
                <a:gridCol w="1599950"/>
                <a:gridCol w="1290887"/>
                <a:gridCol w="1529298"/>
                <a:gridCol w="1078541"/>
                <a:gridCol w="990720"/>
                <a:gridCol w="1395717"/>
              </a:tblGrid>
              <a:tr h="876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Program:</a:t>
                      </a: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381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aseline="0" dirty="0" smtClean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aseline="0" dirty="0" smtClean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aseline="0" dirty="0" smtClean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Onset of  </a:t>
                      </a:r>
                      <a:r>
                        <a:rPr lang="en-US" sz="1000" baseline="0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NOvA</a:t>
                      </a:r>
                      <a:r>
                        <a:rPr lang="en-US" sz="1000" baseline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operations in </a:t>
                      </a:r>
                      <a:r>
                        <a:rPr lang="en-US" sz="10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381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Stage-1: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0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GeV CW </a:t>
                      </a:r>
                      <a:r>
                        <a:rPr lang="en-US" sz="1000" baseline="0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Linac</a:t>
                      </a:r>
                      <a:r>
                        <a:rPr lang="en-US" sz="10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driving Booster &amp; Muon, n/edm programs</a:t>
                      </a: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381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Stage-2:</a:t>
                      </a:r>
                      <a:r>
                        <a:rPr lang="en-US" sz="12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n-US" sz="1200" dirty="0" smtClean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Upgrade to 3 GeV CW</a:t>
                      </a:r>
                      <a:r>
                        <a:rPr lang="en-US" sz="10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Linac</a:t>
                      </a:r>
                      <a:endParaRPr lang="en-US" sz="1000" baseline="0" dirty="0" smtClean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381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Stage-3:</a:t>
                      </a:r>
                      <a:r>
                        <a:rPr lang="en-US" sz="12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n-US" sz="1200" b="1" dirty="0" smtClean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0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X RDR</a:t>
                      </a:r>
                      <a:endParaRPr lang="en-US" sz="1000" b="1" dirty="0" smtClean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381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Stage-4:</a:t>
                      </a:r>
                      <a:r>
                        <a:rPr lang="en-US" sz="12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Beyond RDR: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en-US" sz="1000" baseline="0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lang="en-US" sz="10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power upgrade to 4MW</a:t>
                      </a:r>
                      <a:endParaRPr lang="en-US" sz="1000" dirty="0" smtClean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381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</a:tr>
              <a:tr h="3855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99"/>
                          </a:solidFill>
                          <a:effectLst/>
                        </a:rPr>
                        <a:t>MI neutrinos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381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470-700 kW**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381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515-1200 kW**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381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1200 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2450</a:t>
                      </a:r>
                      <a:r>
                        <a:rPr lang="en-US" sz="1100" b="1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kW</a:t>
                      </a:r>
                      <a:endParaRPr lang="en-US" sz="11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381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solidFill>
                            <a:schemeClr val="accent6"/>
                          </a:solidFill>
                          <a:effectLst/>
                        </a:rPr>
                        <a:t>2450-4000 kW</a:t>
                      </a:r>
                      <a:endParaRPr lang="en-US" sz="1100" b="1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381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</a:tr>
              <a:tr h="3855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99"/>
                          </a:solidFill>
                          <a:effectLst/>
                        </a:rPr>
                        <a:t>8 </a:t>
                      </a:r>
                      <a:r>
                        <a:rPr lang="en-US" sz="1100" dirty="0" err="1">
                          <a:solidFill>
                            <a:srgbClr val="003399"/>
                          </a:solidFill>
                          <a:effectLst/>
                        </a:rPr>
                        <a:t>GeV</a:t>
                      </a:r>
                      <a:r>
                        <a:rPr lang="en-US" sz="1100" dirty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</a:rPr>
                        <a:t>Neutrinos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15 kW  +0-50kW**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0-42 </a:t>
                      </a: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kW*</a:t>
                      </a: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 + 0-90 kW**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0-84 kW* 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0-172 kW* 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3000</a:t>
                      </a: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   </a:t>
                      </a: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</a:tr>
              <a:tr h="3855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99"/>
                          </a:solidFill>
                          <a:effectLst/>
                        </a:rPr>
                        <a:t>8 </a:t>
                      </a:r>
                      <a:r>
                        <a:rPr lang="en-US" sz="1100" dirty="0" err="1" smtClean="0">
                          <a:solidFill>
                            <a:srgbClr val="003399"/>
                          </a:solidFill>
                          <a:effectLst/>
                        </a:rPr>
                        <a:t>GeV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</a:rPr>
                        <a:t> Muon program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solidFill>
                            <a:srgbClr val="003399"/>
                          </a:solidFill>
                          <a:effectLst/>
                        </a:rPr>
                        <a:t>e.g</a:t>
                      </a:r>
                      <a:r>
                        <a:rPr lang="en-US" sz="1100" dirty="0">
                          <a:solidFill>
                            <a:srgbClr val="003399"/>
                          </a:solidFill>
                          <a:effectLst/>
                        </a:rPr>
                        <a:t>, (g-2</a:t>
                      </a: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</a:rPr>
                        <a:t>),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</a:rPr>
                        <a:t>  Mu2e-1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20 kW </a:t>
                      </a: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0-20 kW* </a:t>
                      </a:r>
                      <a:endParaRPr lang="en-US" sz="1100" b="1" dirty="0" smtClean="0">
                        <a:solidFill>
                          <a:srgbClr val="003399"/>
                        </a:solidFill>
                        <a:effectLst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0-20 kW* 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smtClean="0">
                          <a:solidFill>
                            <a:srgbClr val="003399"/>
                          </a:solidFill>
                          <a:effectLst/>
                        </a:rPr>
                        <a:t>0-172 kW* 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cs typeface="Times New Roman"/>
                        </a:rPr>
                        <a:t>1000  </a:t>
                      </a: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cs typeface="Times New Roman"/>
                        </a:rPr>
                        <a:t> kW 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</a:tr>
              <a:tr h="3855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</a:rPr>
                        <a:t>1-3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</a:rPr>
                        <a:t> GeV Muon program, e.g. Mu2e-2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 -----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80 </a:t>
                      </a: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1000 </a:t>
                      </a:r>
                      <a:r>
                        <a:rPr lang="en-US" sz="110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1000 </a:t>
                      </a:r>
                      <a:r>
                        <a:rPr lang="en-US" sz="110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1000</a:t>
                      </a: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  </a:t>
                      </a: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</a:tr>
              <a:tr h="3855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Kaon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Program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0-30 kW**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(&lt;30%</a:t>
                      </a:r>
                      <a:r>
                        <a:rPr lang="en-US" sz="9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1" baseline="0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  <a:r>
                        <a:rPr lang="en-US" sz="9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from MI)</a:t>
                      </a:r>
                      <a:endParaRPr lang="en-US" sz="900" b="1" dirty="0" smtClean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0-75 </a:t>
                      </a: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 kW**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(&lt;45% </a:t>
                      </a:r>
                      <a:r>
                        <a:rPr lang="en-US" sz="900" b="1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df</a:t>
                      </a:r>
                      <a:r>
                        <a:rPr lang="en-US" sz="9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from MI)</a:t>
                      </a:r>
                      <a:endParaRPr lang="en-US" sz="90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1100 </a:t>
                      </a:r>
                      <a:r>
                        <a:rPr lang="en-US" sz="110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1870 </a:t>
                      </a:r>
                      <a:r>
                        <a:rPr lang="en-US" sz="110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1870</a:t>
                      </a: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  </a:t>
                      </a: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 kW 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</a:tr>
              <a:tr h="3855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</a:rPr>
                        <a:t>Nuclear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solidFill>
                            <a:srgbClr val="003399"/>
                          </a:solidFill>
                          <a:effectLst/>
                        </a:rPr>
                        <a:t>e</a:t>
                      </a:r>
                      <a:r>
                        <a:rPr lang="en-US" sz="1100" dirty="0" err="1" smtClean="0">
                          <a:solidFill>
                            <a:srgbClr val="003399"/>
                          </a:solidFill>
                          <a:effectLst/>
                        </a:rPr>
                        <a:t>dm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</a:rPr>
                        <a:t> ISOL program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none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0-900 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0-900 </a:t>
                      </a:r>
                      <a:r>
                        <a:rPr lang="en-US" sz="110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0-1000 </a:t>
                      </a:r>
                      <a:r>
                        <a:rPr lang="en-US" sz="110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cs typeface="Times New Roman"/>
                        </a:rPr>
                        <a:t>0-1000 kW</a:t>
                      </a:r>
                      <a:endParaRPr lang="en-US" sz="1100" b="1" dirty="0" smtClean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</a:tr>
              <a:tr h="3855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Ultra-cold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neutron program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none 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0-900 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0-900 kW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0-1000 kW</a:t>
                      </a: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0-1000 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</a:tr>
              <a:tr h="3855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99"/>
                          </a:solidFill>
                          <a:effectLst/>
                        </a:rPr>
                        <a:t>Nuclear </a:t>
                      </a: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</a:rPr>
                        <a:t>technology 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</a:rPr>
                        <a:t>applications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none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0-900 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0-900 </a:t>
                      </a:r>
                      <a:r>
                        <a:rPr lang="en-US" sz="110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0-1000 </a:t>
                      </a:r>
                      <a:r>
                        <a:rPr lang="en-US" sz="110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0-1000 </a:t>
                      </a: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</a:tr>
              <a:tr h="4206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en-US" sz="1100" dirty="0" smtClean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</a:rPr>
                        <a:t># Programs: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</a:rPr>
                        <a:t>     4</a:t>
                      </a:r>
                      <a:endParaRPr lang="en-US" sz="12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8</a:t>
                      </a:r>
                      <a:endParaRPr lang="en-US" sz="12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8</a:t>
                      </a:r>
                      <a:endParaRPr lang="en-US" sz="12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8</a:t>
                      </a:r>
                      <a:endParaRPr lang="en-US" sz="12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8</a:t>
                      </a:r>
                      <a:endParaRPr lang="en-US" sz="12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</a:tr>
              <a:tr h="4206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en-US" sz="1100" dirty="0" smtClean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</a:rPr>
                        <a:t>Total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</a:rPr>
                        <a:t> max </a:t>
                      </a: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</a:rPr>
                        <a:t>power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</a:rPr>
                        <a:t>: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en-US" sz="1200" b="1" dirty="0" smtClean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</a:rPr>
                        <a:t>735 kW </a:t>
                      </a:r>
                      <a:endParaRPr lang="en-US" sz="12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en-US" sz="1200" b="1" dirty="0" smtClean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</a:rPr>
                        <a:t>2222 kW </a:t>
                      </a:r>
                      <a:endParaRPr lang="en-US" sz="12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</a:rPr>
                        <a:t> 4284 kW</a:t>
                      </a:r>
                      <a:endParaRPr lang="en-US" sz="12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 6492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 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kW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2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11870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kW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494150" y="6443081"/>
            <a:ext cx="2133600" cy="365125"/>
          </a:xfrm>
        </p:spPr>
        <p:txBody>
          <a:bodyPr/>
          <a:lstStyle/>
          <a:p>
            <a:r>
              <a:rPr lang="en-US" dirty="0" smtClean="0"/>
              <a:t>June 20,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5100" y="990600"/>
          <a:ext cx="8877300" cy="5549900"/>
        </p:xfrm>
        <a:graphic>
          <a:graphicData uri="http://schemas.openxmlformats.org/presentationml/2006/ole">
            <p:oleObj spid="_x0000_s35842" name="Worksheet" r:id="rId3" imgW="8410643" imgH="11534843" progId="Excel.Sheet.12">
              <p:embed/>
            </p:oleObj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MASS Parameter Sheet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418"/>
            <a:ext cx="2133600" cy="365125"/>
          </a:xfrm>
        </p:spPr>
        <p:txBody>
          <a:bodyPr/>
          <a:lstStyle/>
          <a:p>
            <a:r>
              <a:rPr lang="en-US" dirty="0" smtClean="0"/>
              <a:t>June 20,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76418"/>
            <a:ext cx="2133600" cy="365125"/>
          </a:xfrm>
        </p:spPr>
        <p:txBody>
          <a:bodyPr/>
          <a:lstStyle/>
          <a:p>
            <a:fld id="{0C36E978-558E-4CC9-92C7-802A0459790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476418"/>
            <a:ext cx="2895600" cy="365125"/>
          </a:xfrm>
        </p:spPr>
        <p:txBody>
          <a:bodyPr/>
          <a:lstStyle/>
          <a:p>
            <a:r>
              <a:rPr lang="en-US" smtClean="0"/>
              <a:t>Gollwitzer</a:t>
            </a:r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 l="69365" t="6367" b="50029"/>
          <a:stretch>
            <a:fillRect/>
          </a:stretch>
        </p:blipFill>
        <p:spPr bwMode="auto">
          <a:xfrm>
            <a:off x="1542473" y="1348509"/>
            <a:ext cx="5767099" cy="513567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464" y="0"/>
            <a:ext cx="687411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 X</a:t>
            </a:r>
            <a:br>
              <a:rPr lang="en-US" dirty="0" smtClean="0"/>
            </a:br>
            <a:r>
              <a:rPr lang="en-US" dirty="0" smtClean="0"/>
              <a:t>Mission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Provide a neutrino beam for long baseline neutrino oscillation experiments based on a capability of targeting at least 2 MW on proton beam power at any energy between 60-120 GeV.</a:t>
            </a:r>
          </a:p>
          <a:p>
            <a:r>
              <a:rPr lang="en-US" dirty="0" smtClean="0"/>
              <a:t>Provide MW-class, multi-GeV, proton beams supporting multiple kaon, muon and neutrino based precision experiments. Simultaneous operations of the rare processes and neutrino programs are required.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Provide a path toward a muon source for possible future Neutrino Factory and/or Muon Collider.</a:t>
            </a:r>
          </a:p>
          <a:p>
            <a:r>
              <a:rPr lang="en-US" dirty="0" smtClean="0"/>
              <a:t>Provide Options for implementing a program of Standard Model tests with nuclei and/or nuclear energy applications.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25415" y="7232"/>
            <a:ext cx="693336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 X</a:t>
            </a:r>
            <a:br>
              <a:rPr lang="en-US" dirty="0" smtClean="0"/>
            </a:br>
            <a:r>
              <a:rPr lang="en-US" dirty="0" smtClean="0"/>
              <a:t>Reference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Gollwitzer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230" y="3159391"/>
            <a:ext cx="4482572" cy="337312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CW Linac will support average beam current of      1 mA to 3 GeV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Pulsed Linac (3-8 GeV) will have a ~5% duty factor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Possible 8 GeV beam power of 320 kW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Content Placeholder 8"/>
          <p:cNvSpPr txBox="1">
            <a:spLocks/>
          </p:cNvSpPr>
          <p:nvPr/>
        </p:nvSpPr>
        <p:spPr>
          <a:xfrm>
            <a:off x="4648201" y="3159391"/>
            <a:ext cx="4495799" cy="337312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Programmable Chopper System (part of H- source) will provide appropriate bunch structure for the linac experiments as well as fill the appropriate part of the RF buckets in the accumulating Recycler 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Picture 9" descr="Project_X_Diagram_v3.jpg"/>
          <p:cNvPicPr>
            <a:picLocks noChangeAspect="1"/>
          </p:cNvPicPr>
          <p:nvPr/>
        </p:nvPicPr>
        <p:blipFill>
          <a:blip r:embed="rId2" cstate="print"/>
          <a:srcRect t="4443" b="4718"/>
          <a:stretch>
            <a:fillRect/>
          </a:stretch>
        </p:blipFill>
        <p:spPr>
          <a:xfrm>
            <a:off x="2009111" y="1173277"/>
            <a:ext cx="5133221" cy="2664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 Driver Layout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Gollwitzer</a:t>
            </a:r>
            <a:endParaRPr lang="en-US"/>
          </a:p>
        </p:txBody>
      </p:sp>
      <p:pic>
        <p:nvPicPr>
          <p:cNvPr id="6" name="Picture 5" descr="Project_X_Diagram_v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533" y="1669461"/>
            <a:ext cx="7799471" cy="44568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89602" y="1565095"/>
            <a:ext cx="655782" cy="5726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89057" y="1560476"/>
            <a:ext cx="655782" cy="5726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064000" y="1565123"/>
            <a:ext cx="1939637" cy="10824"/>
          </a:xfrm>
          <a:prstGeom prst="line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7" idx="6"/>
          </p:cNvCxnSpPr>
          <p:nvPr/>
        </p:nvCxnSpPr>
        <p:spPr>
          <a:xfrm rot="5400000" flipH="1" flipV="1">
            <a:off x="6012859" y="1994600"/>
            <a:ext cx="475701" cy="189349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42183" y="1315739"/>
            <a:ext cx="1841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Accumulator Ring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87081" y="2059271"/>
            <a:ext cx="1771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Compressor Ring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5476" y="1380396"/>
            <a:ext cx="1336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4MW Target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X Staging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596" y="1164566"/>
            <a:ext cx="8480808" cy="5175849"/>
          </a:xfrm>
        </p:spPr>
        <p:txBody>
          <a:bodyPr/>
          <a:lstStyle/>
          <a:p>
            <a:r>
              <a:rPr lang="en-US" dirty="0" smtClean="0"/>
              <a:t>Recently, DOE requested Fermilab to propose staging of Project X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Ion Source and CW Linac to 1 GeV; inject into current Booster; possible 1 MW at 1 GeV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CW Linac 1 to 3 GeV with 3 GeV experiment campus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Pulsed Linac 3 to 8 GeV; inject into Recycler</a:t>
            </a:r>
          </a:p>
          <a:p>
            <a:pPr marL="971550" lvl="1" indent="-514350"/>
            <a:endParaRPr lang="en-US" dirty="0" smtClean="0"/>
          </a:p>
          <a:p>
            <a:pPr marL="971550" lvl="1" indent="-514350"/>
            <a:r>
              <a:rPr lang="en-US" dirty="0" smtClean="0"/>
              <a:t>Upgrade Project X to 4 MW at 8 GeV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Staging</a:t>
            </a:r>
            <a:br>
              <a:rPr lang="en-US" dirty="0" smtClean="0"/>
            </a:br>
            <a:r>
              <a:rPr lang="en-US" dirty="0" smtClean="0"/>
              <a:t>Site Plan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Gollwitzer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823" y="1136073"/>
            <a:ext cx="8235685" cy="5328973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76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X and 8 GeV Proton Accumulation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Gollwitzer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823" y="1136073"/>
            <a:ext cx="8235685" cy="5328973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2013</a:t>
            </a:r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592348" y="3110363"/>
            <a:ext cx="326897" cy="3017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744748" y="3447483"/>
            <a:ext cx="326897" cy="3017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10471" y="3429000"/>
            <a:ext cx="1189685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Accumulation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5780" y="3059668"/>
            <a:ext cx="106074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Compressor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6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X and 3 GeV Proton Accumulation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Gollwitzer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823" y="1136073"/>
            <a:ext cx="8235685" cy="5328973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2013</a:t>
            </a:r>
            <a:endParaRPr lang="en-US"/>
          </a:p>
        </p:txBody>
      </p:sp>
      <p:sp>
        <p:nvSpPr>
          <p:cNvPr id="8" name="Oval 7"/>
          <p:cNvSpPr>
            <a:spLocks/>
          </p:cNvSpPr>
          <p:nvPr/>
        </p:nvSpPr>
        <p:spPr>
          <a:xfrm>
            <a:off x="6834284" y="3913933"/>
            <a:ext cx="137160" cy="137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/>
          </p:cNvSpPr>
          <p:nvPr/>
        </p:nvSpPr>
        <p:spPr>
          <a:xfrm>
            <a:off x="6755784" y="4121749"/>
            <a:ext cx="137160" cy="137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46034" y="4094018"/>
            <a:ext cx="1189685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Accumulation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5307" y="3853996"/>
            <a:ext cx="106074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Compressor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6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9425</TotalTime>
  <Words>1142</Words>
  <Application>Microsoft Office PowerPoint</Application>
  <PresentationFormat>On-screen Show (4:3)</PresentationFormat>
  <Paragraphs>319</Paragraphs>
  <Slides>24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Worksheet</vt:lpstr>
      <vt:lpstr>Proton Driver</vt:lpstr>
      <vt:lpstr>Outline</vt:lpstr>
      <vt:lpstr>Project X Mission Goals</vt:lpstr>
      <vt:lpstr>Project X Reference Design</vt:lpstr>
      <vt:lpstr>Proton Driver Layout</vt:lpstr>
      <vt:lpstr>Project X Staging</vt:lpstr>
      <vt:lpstr>Staging Site Plan</vt:lpstr>
      <vt:lpstr>Project X and 8 GeV Proton Accumulation</vt:lpstr>
      <vt:lpstr>Project X and 3 GeV Proton Accumulation</vt:lpstr>
      <vt:lpstr>Project X to 8 GeV Proton Driver </vt:lpstr>
      <vt:lpstr>Project X to 3 GeV Proton Driver </vt:lpstr>
      <vt:lpstr>Possible Operational Schemes - 1</vt:lpstr>
      <vt:lpstr>Possible Operational Schemes - 2</vt:lpstr>
      <vt:lpstr>Multiple Beam Lines  to Target</vt:lpstr>
      <vt:lpstr>Multiple Beams  onto Target</vt:lpstr>
      <vt:lpstr>Slide 16</vt:lpstr>
      <vt:lpstr>Why Multiple Bunches</vt:lpstr>
      <vt:lpstr>Small Number of Bunches</vt:lpstr>
      <vt:lpstr>Some Rings Concerns</vt:lpstr>
      <vt:lpstr>Final Focus  Beam Line(s)</vt:lpstr>
      <vt:lpstr>Summary</vt:lpstr>
      <vt:lpstr>Backup</vt:lpstr>
      <vt:lpstr>Phased Project X Physics</vt:lpstr>
      <vt:lpstr>MASS Parameter Sheet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Project X</dc:title>
  <dc:creator>gollwitzer</dc:creator>
  <cp:lastModifiedBy>gollwitzer</cp:lastModifiedBy>
  <cp:revision>136</cp:revision>
  <dcterms:created xsi:type="dcterms:W3CDTF">2011-02-22T21:17:46Z</dcterms:created>
  <dcterms:modified xsi:type="dcterms:W3CDTF">2013-06-20T15:06:07Z</dcterms:modified>
</cp:coreProperties>
</file>