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256" r:id="rId2"/>
    <p:sldId id="257" r:id="rId3"/>
    <p:sldId id="297" r:id="rId4"/>
    <p:sldId id="258" r:id="rId5"/>
    <p:sldId id="259" r:id="rId6"/>
    <p:sldId id="260" r:id="rId7"/>
    <p:sldId id="261" r:id="rId8"/>
    <p:sldId id="262" r:id="rId9"/>
    <p:sldId id="263" r:id="rId10"/>
    <p:sldId id="264" r:id="rId11"/>
    <p:sldId id="265" r:id="rId12"/>
    <p:sldId id="266" r:id="rId13"/>
    <p:sldId id="291" r:id="rId14"/>
    <p:sldId id="292" r:id="rId15"/>
    <p:sldId id="274" r:id="rId16"/>
    <p:sldId id="273" r:id="rId17"/>
    <p:sldId id="268" r:id="rId18"/>
    <p:sldId id="285" r:id="rId19"/>
    <p:sldId id="287" r:id="rId20"/>
    <p:sldId id="289" r:id="rId21"/>
    <p:sldId id="290" r:id="rId22"/>
    <p:sldId id="269" r:id="rId23"/>
    <p:sldId id="296" r:id="rId24"/>
    <p:sldId id="294" r:id="rId25"/>
    <p:sldId id="270" r:id="rId26"/>
    <p:sldId id="276" r:id="rId27"/>
    <p:sldId id="277" r:id="rId28"/>
    <p:sldId id="278" r:id="rId29"/>
    <p:sldId id="279" r:id="rId30"/>
    <p:sldId id="280" r:id="rId31"/>
    <p:sldId id="281" r:id="rId32"/>
    <p:sldId id="282" r:id="rId33"/>
    <p:sldId id="298" r:id="rId34"/>
    <p:sldId id="272" r:id="rId35"/>
    <p:sldId id="295"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A28"/>
    <a:srgbClr val="F32D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5" d="100"/>
          <a:sy n="75" d="100"/>
        </p:scale>
        <p:origin x="-1452" y="-5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9" tIns="46584" rIns="93169" bIns="46584" rtlCol="0"/>
          <a:lstStyle>
            <a:lvl1pPr algn="l">
              <a:defRPr sz="1200"/>
            </a:lvl1pPr>
          </a:lstStyle>
          <a:p>
            <a:endParaRPr lang="en-US"/>
          </a:p>
        </p:txBody>
      </p:sp>
      <p:sp>
        <p:nvSpPr>
          <p:cNvPr id="3" name="Date Placeholder 2"/>
          <p:cNvSpPr>
            <a:spLocks noGrp="1"/>
          </p:cNvSpPr>
          <p:nvPr>
            <p:ph type="dt" sz="quarter" idx="1"/>
          </p:nvPr>
        </p:nvSpPr>
        <p:spPr>
          <a:xfrm>
            <a:off x="3970937" y="2"/>
            <a:ext cx="3037840" cy="464820"/>
          </a:xfrm>
          <a:prstGeom prst="rect">
            <a:avLst/>
          </a:prstGeom>
        </p:spPr>
        <p:txBody>
          <a:bodyPr vert="horz" lIns="93169" tIns="46584" rIns="93169" bIns="46584" rtlCol="0"/>
          <a:lstStyle>
            <a:lvl1pPr algn="r">
              <a:defRPr sz="1200"/>
            </a:lvl1pPr>
          </a:lstStyle>
          <a:p>
            <a:fld id="{B2DC6E6E-B5E3-4D32-B1A0-D1A42622BA88}" type="datetimeFigureOut">
              <a:rPr lang="en-US" smtClean="0"/>
              <a:t>6/19/2013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9" tIns="46584" rIns="93169"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69" tIns="46584" rIns="93169" bIns="46584" rtlCol="0" anchor="b"/>
          <a:lstStyle>
            <a:lvl1pPr algn="r">
              <a:defRPr sz="1200"/>
            </a:lvl1pPr>
          </a:lstStyle>
          <a:p>
            <a:fld id="{BF559B4D-DCCF-427E-A8FC-17190A9CD444}" type="slidenum">
              <a:rPr lang="en-US" smtClean="0"/>
              <a:t>‹#›</a:t>
            </a:fld>
            <a:endParaRPr lang="en-US"/>
          </a:p>
        </p:txBody>
      </p:sp>
    </p:spTree>
    <p:extLst>
      <p:ext uri="{BB962C8B-B14F-4D97-AF65-F5344CB8AC3E}">
        <p14:creationId xmlns:p14="http://schemas.microsoft.com/office/powerpoint/2010/main" val="28601512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9" tIns="46584" rIns="93169" bIns="46584" rtlCol="0"/>
          <a:lstStyle>
            <a:lvl1pPr algn="l">
              <a:defRPr sz="1200"/>
            </a:lvl1pPr>
          </a:lstStyle>
          <a:p>
            <a:endParaRPr lang="en-US"/>
          </a:p>
        </p:txBody>
      </p:sp>
      <p:sp>
        <p:nvSpPr>
          <p:cNvPr id="3" name="Date Placeholder 2"/>
          <p:cNvSpPr>
            <a:spLocks noGrp="1"/>
          </p:cNvSpPr>
          <p:nvPr>
            <p:ph type="dt" idx="1"/>
          </p:nvPr>
        </p:nvSpPr>
        <p:spPr>
          <a:xfrm>
            <a:off x="3970937" y="2"/>
            <a:ext cx="3037840" cy="464820"/>
          </a:xfrm>
          <a:prstGeom prst="rect">
            <a:avLst/>
          </a:prstGeom>
        </p:spPr>
        <p:txBody>
          <a:bodyPr vert="horz" lIns="93169" tIns="46584" rIns="93169" bIns="46584" rtlCol="0"/>
          <a:lstStyle>
            <a:lvl1pPr algn="r">
              <a:defRPr sz="1200"/>
            </a:lvl1pPr>
          </a:lstStyle>
          <a:p>
            <a:fld id="{5B939207-F08E-44F3-9E94-4946EA9CAB45}" type="datetimeFigureOut">
              <a:rPr lang="en-US" smtClean="0"/>
              <a:t>6/19/2013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9" tIns="46584" rIns="93169" bIns="4658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9" tIns="46584" rIns="93169"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9" tIns="46584" rIns="93169"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69" tIns="46584" rIns="93169" bIns="46584" rtlCol="0" anchor="b"/>
          <a:lstStyle>
            <a:lvl1pPr algn="r">
              <a:defRPr sz="1200"/>
            </a:lvl1pPr>
          </a:lstStyle>
          <a:p>
            <a:fld id="{DCB54EBD-46A3-4FFC-ADB4-2DADE835EEDA}" type="slidenum">
              <a:rPr lang="en-US" smtClean="0"/>
              <a:t>‹#›</a:t>
            </a:fld>
            <a:endParaRPr lang="en-US"/>
          </a:p>
        </p:txBody>
      </p:sp>
    </p:spTree>
    <p:extLst>
      <p:ext uri="{BB962C8B-B14F-4D97-AF65-F5344CB8AC3E}">
        <p14:creationId xmlns:p14="http://schemas.microsoft.com/office/powerpoint/2010/main" val="212690472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767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800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597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June 20, 2013</a:t>
            </a:r>
            <a:endParaRPr lang="en-US"/>
          </a:p>
        </p:txBody>
      </p:sp>
      <p:sp>
        <p:nvSpPr>
          <p:cNvPr id="5" name="Footer Placeholder 4"/>
          <p:cNvSpPr>
            <a:spLocks noGrp="1"/>
          </p:cNvSpPr>
          <p:nvPr>
            <p:ph type="ftr" sz="quarter" idx="11"/>
          </p:nvPr>
        </p:nvSpPr>
        <p:spPr/>
        <p:txBody>
          <a:bodyPr/>
          <a:lstStyle/>
          <a:p>
            <a:r>
              <a:rPr lang="en-US" smtClean="0"/>
              <a:t>MAP Collaboration Meeting - Fermilab June 19-21, 2013</a:t>
            </a:r>
            <a:endParaRPr lang="en-US"/>
          </a:p>
        </p:txBody>
      </p:sp>
      <p:sp>
        <p:nvSpPr>
          <p:cNvPr id="6" name="Slide Number Placeholder 5"/>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175747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June 20, 2013</a:t>
            </a:r>
            <a:endParaRPr lang="en-US"/>
          </a:p>
        </p:txBody>
      </p:sp>
      <p:sp>
        <p:nvSpPr>
          <p:cNvPr id="5" name="Footer Placeholder 4"/>
          <p:cNvSpPr>
            <a:spLocks noGrp="1"/>
          </p:cNvSpPr>
          <p:nvPr>
            <p:ph type="ftr" sz="quarter" idx="11"/>
          </p:nvPr>
        </p:nvSpPr>
        <p:spPr/>
        <p:txBody>
          <a:bodyPr/>
          <a:lstStyle/>
          <a:p>
            <a:r>
              <a:rPr lang="en-US" smtClean="0"/>
              <a:t>MAP Collaboration Meeting - Fermilab June 19-21, 2013</a:t>
            </a:r>
            <a:endParaRPr lang="en-US"/>
          </a:p>
        </p:txBody>
      </p:sp>
      <p:sp>
        <p:nvSpPr>
          <p:cNvPr id="6" name="Slide Number Placeholder 5"/>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207747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June 20, 2013</a:t>
            </a:r>
            <a:endParaRPr lang="en-US"/>
          </a:p>
        </p:txBody>
      </p:sp>
      <p:sp>
        <p:nvSpPr>
          <p:cNvPr id="5" name="Footer Placeholder 4"/>
          <p:cNvSpPr>
            <a:spLocks noGrp="1"/>
          </p:cNvSpPr>
          <p:nvPr>
            <p:ph type="ftr" sz="quarter" idx="11"/>
          </p:nvPr>
        </p:nvSpPr>
        <p:spPr/>
        <p:txBody>
          <a:bodyPr/>
          <a:lstStyle/>
          <a:p>
            <a:r>
              <a:rPr lang="en-US" smtClean="0"/>
              <a:t>MAP Collaboration Meeting - Fermilab June 19-21, 2013</a:t>
            </a:r>
            <a:endParaRPr lang="en-US"/>
          </a:p>
        </p:txBody>
      </p:sp>
      <p:sp>
        <p:nvSpPr>
          <p:cNvPr id="6" name="Slide Number Placeholder 5"/>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99901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June 20, 2013</a:t>
            </a:r>
            <a:endParaRPr lang="en-US"/>
          </a:p>
        </p:txBody>
      </p:sp>
      <p:sp>
        <p:nvSpPr>
          <p:cNvPr id="5" name="Footer Placeholder 4"/>
          <p:cNvSpPr>
            <a:spLocks noGrp="1"/>
          </p:cNvSpPr>
          <p:nvPr>
            <p:ph type="ftr" sz="quarter" idx="11"/>
          </p:nvPr>
        </p:nvSpPr>
        <p:spPr/>
        <p:txBody>
          <a:bodyPr/>
          <a:lstStyle/>
          <a:p>
            <a:r>
              <a:rPr lang="en-US" smtClean="0"/>
              <a:t>MAP Collaboration Meeting - Fermilab June 19-21, 2013</a:t>
            </a:r>
            <a:endParaRPr lang="en-US"/>
          </a:p>
        </p:txBody>
      </p:sp>
      <p:sp>
        <p:nvSpPr>
          <p:cNvPr id="6" name="Slide Number Placeholder 5"/>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147206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June 20, 2013</a:t>
            </a:r>
            <a:endParaRPr lang="en-US"/>
          </a:p>
        </p:txBody>
      </p:sp>
      <p:sp>
        <p:nvSpPr>
          <p:cNvPr id="5" name="Footer Placeholder 4"/>
          <p:cNvSpPr>
            <a:spLocks noGrp="1"/>
          </p:cNvSpPr>
          <p:nvPr>
            <p:ph type="ftr" sz="quarter" idx="11"/>
          </p:nvPr>
        </p:nvSpPr>
        <p:spPr/>
        <p:txBody>
          <a:bodyPr/>
          <a:lstStyle/>
          <a:p>
            <a:r>
              <a:rPr lang="en-US" smtClean="0"/>
              <a:t>MAP Collaboration Meeting - Fermilab June 19-21, 2013</a:t>
            </a:r>
            <a:endParaRPr lang="en-US"/>
          </a:p>
        </p:txBody>
      </p:sp>
      <p:sp>
        <p:nvSpPr>
          <p:cNvPr id="6" name="Slide Number Placeholder 5"/>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36585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June 20, 2013</a:t>
            </a:r>
            <a:endParaRPr lang="en-US"/>
          </a:p>
        </p:txBody>
      </p:sp>
      <p:sp>
        <p:nvSpPr>
          <p:cNvPr id="6" name="Footer Placeholder 5"/>
          <p:cNvSpPr>
            <a:spLocks noGrp="1"/>
          </p:cNvSpPr>
          <p:nvPr>
            <p:ph type="ftr" sz="quarter" idx="11"/>
          </p:nvPr>
        </p:nvSpPr>
        <p:spPr/>
        <p:txBody>
          <a:bodyPr/>
          <a:lstStyle/>
          <a:p>
            <a:r>
              <a:rPr lang="en-US" smtClean="0"/>
              <a:t>MAP Collaboration Meeting - Fermilab June 19-21, 2013</a:t>
            </a:r>
            <a:endParaRPr lang="en-US"/>
          </a:p>
        </p:txBody>
      </p:sp>
      <p:sp>
        <p:nvSpPr>
          <p:cNvPr id="7" name="Slide Number Placeholder 6"/>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61953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June 20, 2013</a:t>
            </a:r>
            <a:endParaRPr lang="en-US"/>
          </a:p>
        </p:txBody>
      </p:sp>
      <p:sp>
        <p:nvSpPr>
          <p:cNvPr id="8" name="Footer Placeholder 7"/>
          <p:cNvSpPr>
            <a:spLocks noGrp="1"/>
          </p:cNvSpPr>
          <p:nvPr>
            <p:ph type="ftr" sz="quarter" idx="11"/>
          </p:nvPr>
        </p:nvSpPr>
        <p:spPr/>
        <p:txBody>
          <a:bodyPr/>
          <a:lstStyle/>
          <a:p>
            <a:r>
              <a:rPr lang="en-US" smtClean="0"/>
              <a:t>MAP Collaboration Meeting - Fermilab June 19-21, 2013</a:t>
            </a:r>
            <a:endParaRPr lang="en-US"/>
          </a:p>
        </p:txBody>
      </p:sp>
      <p:sp>
        <p:nvSpPr>
          <p:cNvPr id="9" name="Slide Number Placeholder 8"/>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288557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June 20, 2013</a:t>
            </a:r>
            <a:endParaRPr lang="en-US"/>
          </a:p>
        </p:txBody>
      </p:sp>
      <p:sp>
        <p:nvSpPr>
          <p:cNvPr id="4" name="Footer Placeholder 3"/>
          <p:cNvSpPr>
            <a:spLocks noGrp="1"/>
          </p:cNvSpPr>
          <p:nvPr>
            <p:ph type="ftr" sz="quarter" idx="11"/>
          </p:nvPr>
        </p:nvSpPr>
        <p:spPr/>
        <p:txBody>
          <a:bodyPr/>
          <a:lstStyle/>
          <a:p>
            <a:r>
              <a:rPr lang="en-US" smtClean="0"/>
              <a:t>MAP Collaboration Meeting - Fermilab June 19-21, 2013</a:t>
            </a:r>
            <a:endParaRPr lang="en-US"/>
          </a:p>
        </p:txBody>
      </p:sp>
      <p:sp>
        <p:nvSpPr>
          <p:cNvPr id="5" name="Slide Number Placeholder 4"/>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66416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June 20, 2013</a:t>
            </a:r>
            <a:endParaRPr lang="en-US"/>
          </a:p>
        </p:txBody>
      </p:sp>
      <p:sp>
        <p:nvSpPr>
          <p:cNvPr id="3" name="Footer Placeholder 2"/>
          <p:cNvSpPr>
            <a:spLocks noGrp="1"/>
          </p:cNvSpPr>
          <p:nvPr>
            <p:ph type="ftr" sz="quarter" idx="11"/>
          </p:nvPr>
        </p:nvSpPr>
        <p:spPr/>
        <p:txBody>
          <a:bodyPr/>
          <a:lstStyle/>
          <a:p>
            <a:r>
              <a:rPr lang="en-US" smtClean="0"/>
              <a:t>MAP Collaboration Meeting - Fermilab June 19-21, 2013</a:t>
            </a:r>
            <a:endParaRPr lang="en-US"/>
          </a:p>
        </p:txBody>
      </p:sp>
      <p:sp>
        <p:nvSpPr>
          <p:cNvPr id="4" name="Slide Number Placeholder 3"/>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321143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June 20, 2013</a:t>
            </a:r>
            <a:endParaRPr lang="en-US"/>
          </a:p>
        </p:txBody>
      </p:sp>
      <p:sp>
        <p:nvSpPr>
          <p:cNvPr id="6" name="Footer Placeholder 5"/>
          <p:cNvSpPr>
            <a:spLocks noGrp="1"/>
          </p:cNvSpPr>
          <p:nvPr>
            <p:ph type="ftr" sz="quarter" idx="11"/>
          </p:nvPr>
        </p:nvSpPr>
        <p:spPr/>
        <p:txBody>
          <a:bodyPr/>
          <a:lstStyle/>
          <a:p>
            <a:r>
              <a:rPr lang="en-US" smtClean="0"/>
              <a:t>MAP Collaboration Meeting - Fermilab June 19-21, 2013</a:t>
            </a:r>
            <a:endParaRPr lang="en-US"/>
          </a:p>
        </p:txBody>
      </p:sp>
      <p:sp>
        <p:nvSpPr>
          <p:cNvPr id="7" name="Slide Number Placeholder 6"/>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119592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June 20, 2013</a:t>
            </a:r>
            <a:endParaRPr lang="en-US"/>
          </a:p>
        </p:txBody>
      </p:sp>
      <p:sp>
        <p:nvSpPr>
          <p:cNvPr id="6" name="Footer Placeholder 5"/>
          <p:cNvSpPr>
            <a:spLocks noGrp="1"/>
          </p:cNvSpPr>
          <p:nvPr>
            <p:ph type="ftr" sz="quarter" idx="11"/>
          </p:nvPr>
        </p:nvSpPr>
        <p:spPr/>
        <p:txBody>
          <a:bodyPr/>
          <a:lstStyle/>
          <a:p>
            <a:r>
              <a:rPr lang="en-US" smtClean="0"/>
              <a:t>MAP Collaboration Meeting - Fermilab June 19-21, 2013</a:t>
            </a:r>
            <a:endParaRPr lang="en-US"/>
          </a:p>
        </p:txBody>
      </p:sp>
      <p:sp>
        <p:nvSpPr>
          <p:cNvPr id="7" name="Slide Number Placeholder 6"/>
          <p:cNvSpPr>
            <a:spLocks noGrp="1"/>
          </p:cNvSpPr>
          <p:nvPr>
            <p:ph type="sldNum" sz="quarter" idx="12"/>
          </p:nvPr>
        </p:nvSpPr>
        <p:spPr/>
        <p:txBody>
          <a:bodyPr/>
          <a:lstStyle/>
          <a:p>
            <a:fld id="{37166BFC-7877-4E6B-86F4-25DE6BAA0E48}" type="slidenum">
              <a:rPr lang="en-US" smtClean="0"/>
              <a:t>‹#›</a:t>
            </a:fld>
            <a:endParaRPr lang="en-US"/>
          </a:p>
        </p:txBody>
      </p:sp>
    </p:spTree>
    <p:extLst>
      <p:ext uri="{BB962C8B-B14F-4D97-AF65-F5344CB8AC3E}">
        <p14:creationId xmlns:p14="http://schemas.microsoft.com/office/powerpoint/2010/main" val="299852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June 20,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MAP Collaboration Meeting - Fermilab June 19-21, 2013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66BFC-7877-4E6B-86F4-25DE6BAA0E48}" type="slidenum">
              <a:rPr lang="en-US" smtClean="0"/>
              <a:t>‹#›</a:t>
            </a:fld>
            <a:endParaRPr lang="en-US"/>
          </a:p>
        </p:txBody>
      </p:sp>
    </p:spTree>
    <p:extLst>
      <p:ext uri="{BB962C8B-B14F-4D97-AF65-F5344CB8AC3E}">
        <p14:creationId xmlns:p14="http://schemas.microsoft.com/office/powerpoint/2010/main" val="120333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8.jpe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6.wmf"/><Relationship Id="rId4" Type="http://schemas.openxmlformats.org/officeDocument/2006/relationships/oleObject" Target="../embeddings/oleObject1.bin"/><Relationship Id="rId9" Type="http://schemas.openxmlformats.org/officeDocument/2006/relationships/image" Target="../media/image2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5.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df"/><Relationship Id="rId1" Type="http://schemas.openxmlformats.org/officeDocument/2006/relationships/slideLayout" Target="../slideLayouts/slideLayout2.xml"/><Relationship Id="rId6" Type="http://schemas.openxmlformats.org/officeDocument/2006/relationships/image" Target="../media/image5.pdf"/><Relationship Id="rId5" Type="http://schemas.openxmlformats.org/officeDocument/2006/relationships/image" Target="../media/image27.png"/><Relationship Id="rId4" Type="http://schemas.openxmlformats.org/officeDocument/2006/relationships/image" Target="../media/image3.pd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image" Target="../media/image11.pdf"/><Relationship Id="rId2" Type="http://schemas.openxmlformats.org/officeDocument/2006/relationships/image" Target="../media/image7.pdf"/><Relationship Id="rId1" Type="http://schemas.openxmlformats.org/officeDocument/2006/relationships/slideLayout" Target="../slideLayouts/slideLayout6.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9.pdf"/><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724400"/>
            <a:ext cx="6400800" cy="685800"/>
          </a:xfrm>
        </p:spPr>
        <p:txBody>
          <a:bodyPr>
            <a:normAutofit/>
          </a:bodyPr>
          <a:lstStyle/>
          <a:p>
            <a:r>
              <a:rPr lang="en-US" sz="2800" dirty="0" smtClean="0">
                <a:solidFill>
                  <a:srgbClr val="002060"/>
                </a:solidFill>
                <a:latin typeface="Segoe UI Semibold" pitchFamily="34" charset="0"/>
              </a:rPr>
              <a:t>J. Tompkins, FNAL</a:t>
            </a:r>
          </a:p>
        </p:txBody>
      </p:sp>
      <p:sp>
        <p:nvSpPr>
          <p:cNvPr id="2" name="Title 1"/>
          <p:cNvSpPr>
            <a:spLocks noGrp="1"/>
          </p:cNvSpPr>
          <p:nvPr>
            <p:ph type="ctrTitle"/>
          </p:nvPr>
        </p:nvSpPr>
        <p:spPr>
          <a:xfrm>
            <a:off x="772124" y="1148444"/>
            <a:ext cx="7772400" cy="1470025"/>
          </a:xfrm>
        </p:spPr>
        <p:txBody>
          <a:bodyPr>
            <a:normAutofit/>
          </a:bodyPr>
          <a:lstStyle/>
          <a:p>
            <a:r>
              <a:rPr lang="en-US" b="1" dirty="0" smtClean="0">
                <a:solidFill>
                  <a:schemeClr val="bg1"/>
                </a:solidFill>
                <a:latin typeface="Segoe UI" pitchFamily="34" charset="0"/>
                <a:ea typeface="Segoe UI" pitchFamily="34" charset="0"/>
                <a:cs typeface="Segoe UI" pitchFamily="34" charset="0"/>
              </a:rPr>
              <a:t>MAP Magnets – Critical Path Technologies</a:t>
            </a:r>
            <a:endParaRPr lang="en-US" b="1" dirty="0">
              <a:solidFill>
                <a:schemeClr val="bg1"/>
              </a:solidFill>
              <a:latin typeface="Segoe UI" pitchFamily="34" charset="0"/>
              <a:ea typeface="Segoe UI" pitchFamily="34" charset="0"/>
              <a:cs typeface="Segoe UI" pitchFamily="34" charset="0"/>
            </a:endParaRPr>
          </a:p>
        </p:txBody>
      </p:sp>
      <p:grpSp>
        <p:nvGrpSpPr>
          <p:cNvPr id="16" name="Group 15"/>
          <p:cNvGrpSpPr/>
          <p:nvPr/>
        </p:nvGrpSpPr>
        <p:grpSpPr>
          <a:xfrm>
            <a:off x="457198" y="241300"/>
            <a:ext cx="8428831" cy="6248400"/>
            <a:chOff x="457198" y="228600"/>
            <a:chExt cx="8428831" cy="6248400"/>
          </a:xfrm>
        </p:grpSpPr>
        <p:grpSp>
          <p:nvGrpSpPr>
            <p:cNvPr id="7" name="Group 15"/>
            <p:cNvGrpSpPr>
              <a:grpSpLocks/>
            </p:cNvGrpSpPr>
            <p:nvPr/>
          </p:nvGrpSpPr>
          <p:grpSpPr bwMode="auto">
            <a:xfrm>
              <a:off x="457198" y="228600"/>
              <a:ext cx="8428831" cy="6248400"/>
              <a:chOff x="5297629" y="1762484"/>
              <a:chExt cx="3310128" cy="4257316"/>
            </a:xfrm>
          </p:grpSpPr>
          <p:grpSp>
            <p:nvGrpSpPr>
              <p:cNvPr id="8" name="Group 12"/>
              <p:cNvGrpSpPr>
                <a:grpSpLocks/>
              </p:cNvGrpSpPr>
              <p:nvPr/>
            </p:nvGrpSpPr>
            <p:grpSpPr bwMode="auto">
              <a:xfrm>
                <a:off x="5297629" y="2477219"/>
                <a:ext cx="3310128" cy="3542581"/>
                <a:chOff x="5558084" y="2286000"/>
                <a:chExt cx="2864095" cy="3090455"/>
              </a:xfrm>
            </p:grpSpPr>
            <p:pic>
              <p:nvPicPr>
                <p:cNvPr id="10" name="Picture 9" descr="Site_Map_072809_REVISED.jpg"/>
                <p:cNvPicPr>
                  <a:picLocks noChangeAspect="1"/>
                </p:cNvPicPr>
                <p:nvPr/>
              </p:nvPicPr>
              <p:blipFill>
                <a:blip r:embed="rId3" cstate="print">
                  <a:extLst>
                    <a:ext uri="{28A0092B-C50C-407E-A947-70E740481C1C}">
                      <a14:useLocalDpi xmlns:a14="http://schemas.microsoft.com/office/drawing/2010/main" val="0"/>
                    </a:ext>
                  </a:extLst>
                </a:blip>
                <a:srcRect l="30226" t="2792" r="2159" b="2792"/>
                <a:stretch>
                  <a:fillRect/>
                </a:stretch>
              </p:blipFill>
              <p:spPr bwMode="auto">
                <a:xfrm>
                  <a:off x="5558084" y="2286000"/>
                  <a:ext cx="2864095" cy="309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562600" y="2438460"/>
                  <a:ext cx="457824" cy="228511"/>
                </a:xfrm>
                <a:prstGeom prst="rect">
                  <a:avLst/>
                </a:prstGeom>
                <a:solidFill>
                  <a:sysClr val="windowText" lastClr="000000"/>
                </a:solidFill>
                <a:ln w="9525" algn="ctr">
                  <a:noFill/>
                  <a:round/>
                  <a:headEnd/>
                  <a:tailEnd/>
                </a:ln>
              </p:spPr>
              <p:txBody>
                <a:bodyPr/>
                <a:lstStyle/>
                <a:p>
                  <a:pPr fontAlgn="auto">
                    <a:spcBef>
                      <a:spcPts val="0"/>
                    </a:spcBef>
                    <a:spcAft>
                      <a:spcPts val="0"/>
                    </a:spcAft>
                    <a:buClrTx/>
                    <a:buSzTx/>
                    <a:buFontTx/>
                    <a:buNone/>
                    <a:defRPr/>
                  </a:pPr>
                  <a:endParaRPr lang="en-US" sz="1800" kern="0">
                    <a:solidFill>
                      <a:sysClr val="windowText" lastClr="000000"/>
                    </a:solidFill>
                  </a:endParaRPr>
                </a:p>
              </p:txBody>
            </p:sp>
          </p:grpSp>
          <p:sp>
            <p:nvSpPr>
              <p:cNvPr id="9" name="TextBox 17"/>
              <p:cNvSpPr txBox="1">
                <a:spLocks noChangeArrowheads="1"/>
              </p:cNvSpPr>
              <p:nvPr/>
            </p:nvSpPr>
            <p:spPr bwMode="auto">
              <a:xfrm>
                <a:off x="5297629" y="1762484"/>
                <a:ext cx="3310128" cy="714735"/>
              </a:xfrm>
              <a:prstGeom prst="rect">
                <a:avLst/>
              </a:prstGeom>
              <a:solidFill>
                <a:sysClr val="windowText" lastClr="000000"/>
              </a:solidFill>
              <a:ln w="9525">
                <a:noFill/>
                <a:miter lim="800000"/>
                <a:headEnd/>
                <a:tailEnd/>
              </a:ln>
            </p:spPr>
            <p:txBody>
              <a:bodyPr>
                <a:spAutoFit/>
              </a:bodyPr>
              <a:lstStyle/>
              <a:p>
                <a:pPr algn="ctr" fontAlgn="auto">
                  <a:spcBef>
                    <a:spcPts val="0"/>
                  </a:spcBef>
                  <a:spcAft>
                    <a:spcPts val="0"/>
                  </a:spcAft>
                  <a:buClrTx/>
                  <a:buSzTx/>
                  <a:buFontTx/>
                  <a:buNone/>
                  <a:defRPr/>
                </a:pPr>
                <a:r>
                  <a:rPr lang="en-US" sz="1600" kern="0" dirty="0">
                    <a:solidFill>
                      <a:sysClr val="window" lastClr="FFFFFF"/>
                    </a:solidFill>
                  </a:rPr>
                  <a:t>A 4 </a:t>
                </a:r>
                <a:r>
                  <a:rPr lang="en-US" sz="1600" kern="0" dirty="0" err="1">
                    <a:solidFill>
                      <a:sysClr val="window" lastClr="FFFFFF"/>
                    </a:solidFill>
                  </a:rPr>
                  <a:t>TeV</a:t>
                </a:r>
                <a:r>
                  <a:rPr lang="en-US" sz="1600" kern="0" dirty="0">
                    <a:solidFill>
                      <a:sysClr val="window" lastClr="FFFFFF"/>
                    </a:solidFill>
                  </a:rPr>
                  <a:t> Muon Collider </a:t>
                </a:r>
                <a:br>
                  <a:rPr lang="en-US" sz="1600" kern="0" dirty="0">
                    <a:solidFill>
                      <a:sysClr val="window" lastClr="FFFFFF"/>
                    </a:solidFill>
                  </a:rPr>
                </a:br>
                <a:r>
                  <a:rPr lang="en-US" sz="1600" kern="0" dirty="0" smtClean="0">
                    <a:solidFill>
                      <a:sysClr val="window" lastClr="FFFFFF"/>
                    </a:solidFill>
                  </a:rPr>
                  <a:t>fits </a:t>
                </a:r>
                <a:r>
                  <a:rPr lang="en-US" sz="1600" kern="0" dirty="0">
                    <a:solidFill>
                      <a:sysClr val="window" lastClr="FFFFFF"/>
                    </a:solidFill>
                  </a:rPr>
                  <a:t>on the Fermilab Site</a:t>
                </a:r>
              </a:p>
            </p:txBody>
          </p:sp>
        </p:grpSp>
        <p:grpSp>
          <p:nvGrpSpPr>
            <p:cNvPr id="15" name="Group 14"/>
            <p:cNvGrpSpPr/>
            <p:nvPr/>
          </p:nvGrpSpPr>
          <p:grpSpPr>
            <a:xfrm>
              <a:off x="533400" y="1143000"/>
              <a:ext cx="8024413" cy="4837331"/>
              <a:chOff x="533400" y="1143000"/>
              <a:chExt cx="8024413" cy="4837331"/>
            </a:xfrm>
          </p:grpSpPr>
          <p:sp>
            <p:nvSpPr>
              <p:cNvPr id="12" name="TextBox 11"/>
              <p:cNvSpPr txBox="1"/>
              <p:nvPr/>
            </p:nvSpPr>
            <p:spPr>
              <a:xfrm>
                <a:off x="533400" y="5334000"/>
                <a:ext cx="3072256" cy="646331"/>
              </a:xfrm>
              <a:prstGeom prst="rect">
                <a:avLst/>
              </a:prstGeom>
              <a:noFill/>
            </p:spPr>
            <p:txBody>
              <a:bodyPr wrap="square" rtlCol="0">
                <a:spAutoFit/>
              </a:bodyPr>
              <a:lstStyle/>
              <a:p>
                <a:pPr algn="ctr"/>
                <a:r>
                  <a:rPr lang="en-US" b="1" i="1" dirty="0" smtClean="0">
                    <a:solidFill>
                      <a:schemeClr val="bg1"/>
                    </a:solidFill>
                  </a:rPr>
                  <a:t>J. Tompkins </a:t>
                </a:r>
                <a:br>
                  <a:rPr lang="en-US" b="1" i="1" dirty="0" smtClean="0">
                    <a:solidFill>
                      <a:schemeClr val="bg1"/>
                    </a:solidFill>
                  </a:rPr>
                </a:br>
                <a:r>
                  <a:rPr lang="en-US" b="1" i="1" dirty="0" smtClean="0">
                    <a:solidFill>
                      <a:schemeClr val="bg1"/>
                    </a:solidFill>
                  </a:rPr>
                  <a:t>for the  MAP Magnet Group</a:t>
                </a:r>
                <a:endParaRPr lang="en-US" b="1" i="1" dirty="0">
                  <a:solidFill>
                    <a:schemeClr val="bg1"/>
                  </a:solidFill>
                </a:endParaRPr>
              </a:p>
            </p:txBody>
          </p:sp>
          <p:sp>
            <p:nvSpPr>
              <p:cNvPr id="14" name="Title 1"/>
              <p:cNvSpPr txBox="1">
                <a:spLocks/>
              </p:cNvSpPr>
              <p:nvPr/>
            </p:nvSpPr>
            <p:spPr>
              <a:xfrm>
                <a:off x="785413" y="11430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bg1"/>
                    </a:solidFill>
                    <a:latin typeface="Segoe UI" pitchFamily="34" charset="0"/>
                    <a:ea typeface="Segoe UI" pitchFamily="34" charset="0"/>
                    <a:cs typeface="Segoe UI" pitchFamily="34" charset="0"/>
                  </a:rPr>
                  <a:t>MAP Magnets – Critical Path Technologies</a:t>
                </a:r>
                <a:endParaRPr lang="en-US" b="1" dirty="0">
                  <a:solidFill>
                    <a:schemeClr val="bg1"/>
                  </a:solidFill>
                  <a:latin typeface="Segoe UI" pitchFamily="34" charset="0"/>
                  <a:ea typeface="Segoe UI" pitchFamily="34" charset="0"/>
                  <a:cs typeface="Segoe UI" pitchFamily="34" charset="0"/>
                </a:endParaRPr>
              </a:p>
            </p:txBody>
          </p:sp>
        </p:grpSp>
      </p:grpSp>
    </p:spTree>
    <p:extLst>
      <p:ext uri="{BB962C8B-B14F-4D97-AF65-F5344CB8AC3E}">
        <p14:creationId xmlns:p14="http://schemas.microsoft.com/office/powerpoint/2010/main" val="1954896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w="19050" cmpd="dbl">
            <a:solidFill>
              <a:schemeClr val="tx1"/>
            </a:solidFill>
          </a:ln>
        </p:spPr>
        <p:txBody>
          <a:bodyPr>
            <a:normAutofit/>
          </a:bodyPr>
          <a:lstStyle/>
          <a:p>
            <a:r>
              <a:rPr lang="en-US" sz="3200" b="1" dirty="0">
                <a:latin typeface="Segoe UI" pitchFamily="34" charset="0"/>
                <a:ea typeface="Segoe UI" pitchFamily="34" charset="0"/>
                <a:cs typeface="Segoe UI" pitchFamily="34" charset="0"/>
              </a:rPr>
              <a:t>Magnet Tasks planned for </a:t>
            </a:r>
            <a:r>
              <a:rPr lang="en-US" sz="3200" b="1" dirty="0" smtClean="0">
                <a:latin typeface="Segoe UI" pitchFamily="34" charset="0"/>
                <a:ea typeface="Segoe UI" pitchFamily="34" charset="0"/>
                <a:cs typeface="Segoe UI" pitchFamily="34" charset="0"/>
              </a:rPr>
              <a:t>FY14, cont.</a:t>
            </a:r>
            <a:endParaRPr lang="en-US" sz="3200"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95400"/>
            <a:ext cx="8229600" cy="4953000"/>
          </a:xfrm>
        </p:spPr>
        <p:txBody>
          <a:bodyPr>
            <a:noAutofit/>
          </a:bodyPr>
          <a:lstStyle/>
          <a:p>
            <a:pPr marL="0" indent="0">
              <a:buNone/>
            </a:pPr>
            <a:r>
              <a:rPr lang="en-US" sz="1800" b="1" i="1" u="sng" dirty="0" smtClean="0">
                <a:solidFill>
                  <a:srgbClr val="C00000"/>
                </a:solidFill>
                <a:latin typeface="Segoe UI" pitchFamily="34" charset="0"/>
                <a:ea typeface="Segoe UI" pitchFamily="34" charset="0"/>
                <a:cs typeface="Segoe UI" pitchFamily="34" charset="0"/>
              </a:rPr>
              <a:t>Fast </a:t>
            </a:r>
            <a:r>
              <a:rPr lang="en-US" sz="1800" b="1" i="1" u="sng" dirty="0">
                <a:solidFill>
                  <a:srgbClr val="C00000"/>
                </a:solidFill>
                <a:latin typeface="Segoe UI" pitchFamily="34" charset="0"/>
                <a:ea typeface="Segoe UI" pitchFamily="34" charset="0"/>
                <a:cs typeface="Segoe UI" pitchFamily="34" charset="0"/>
              </a:rPr>
              <a:t>Pulsed Magnets	FNAL	Leader:	H. </a:t>
            </a:r>
            <a:r>
              <a:rPr lang="en-US" sz="1800" b="1" i="1" u="sng" dirty="0" smtClean="0">
                <a:solidFill>
                  <a:srgbClr val="C00000"/>
                </a:solidFill>
                <a:latin typeface="Segoe UI" pitchFamily="34" charset="0"/>
                <a:ea typeface="Segoe UI" pitchFamily="34" charset="0"/>
                <a:cs typeface="Segoe UI" pitchFamily="34" charset="0"/>
              </a:rPr>
              <a:t>Piekarz</a:t>
            </a:r>
            <a:r>
              <a:rPr lang="en-US" sz="1800" dirty="0">
                <a:solidFill>
                  <a:srgbClr val="C00000"/>
                </a:solidFill>
                <a:latin typeface="Segoe UI" pitchFamily="34" charset="0"/>
                <a:ea typeface="Segoe UI" pitchFamily="34" charset="0"/>
                <a:cs typeface="Segoe UI" pitchFamily="34" charset="0"/>
              </a:rPr>
              <a:t/>
            </a:r>
            <a:br>
              <a:rPr lang="en-US" sz="1800" dirty="0">
                <a:solidFill>
                  <a:srgbClr val="C00000"/>
                </a:solidFill>
                <a:latin typeface="Segoe UI" pitchFamily="34" charset="0"/>
                <a:ea typeface="Segoe UI" pitchFamily="34" charset="0"/>
                <a:cs typeface="Segoe UI" pitchFamily="34" charset="0"/>
              </a:rPr>
            </a:br>
            <a:r>
              <a:rPr lang="en-US" sz="1600" b="1" i="1" dirty="0">
                <a:solidFill>
                  <a:srgbClr val="002060"/>
                </a:solidFill>
                <a:latin typeface="Segoe UI" pitchFamily="34" charset="0"/>
                <a:ea typeface="Segoe UI" pitchFamily="34" charset="0"/>
                <a:cs typeface="Segoe UI" pitchFamily="34" charset="0"/>
              </a:rPr>
              <a:t>Support of ongoing FNAL (SBIR supported) YBCO-based fast pulsed magnet development.</a:t>
            </a:r>
          </a:p>
          <a:p>
            <a:pPr marL="400050" lvl="1" indent="0">
              <a:spcBef>
                <a:spcPts val="600"/>
              </a:spcBef>
              <a:buNone/>
            </a:pPr>
            <a:r>
              <a:rPr lang="en-US" sz="1400" b="1" i="1" dirty="0">
                <a:solidFill>
                  <a:srgbClr val="002060"/>
                </a:solidFill>
                <a:latin typeface="Segoe UI" pitchFamily="34" charset="0"/>
                <a:ea typeface="Segoe UI" pitchFamily="34" charset="0"/>
                <a:cs typeface="Segoe UI" pitchFamily="34" charset="0"/>
              </a:rPr>
              <a:t>Completion of 0.5T field, 16Hz, 40 mm gap program &amp; magnet design for 60 Hz Proton Accelerator (Q1) </a:t>
            </a:r>
          </a:p>
          <a:p>
            <a:pPr marL="400050" lvl="1" indent="0">
              <a:spcBef>
                <a:spcPts val="600"/>
              </a:spcBef>
              <a:buNone/>
            </a:pPr>
            <a:r>
              <a:rPr lang="en-US" sz="1400" b="1" i="1" dirty="0">
                <a:solidFill>
                  <a:srgbClr val="002060"/>
                </a:solidFill>
                <a:latin typeface="Segoe UI" pitchFamily="34" charset="0"/>
                <a:ea typeface="Segoe UI" pitchFamily="34" charset="0"/>
                <a:cs typeface="Segoe UI" pitchFamily="34" charset="0"/>
              </a:rPr>
              <a:t>Study scaling to +/- 1.8 T, (400  &amp; 550 )Hz, (6 &amp; 5) mm gap magnets for Muon Accelerator  (Q2)</a:t>
            </a:r>
          </a:p>
          <a:p>
            <a:pPr marL="400050" lvl="1" indent="0">
              <a:spcBef>
                <a:spcPts val="600"/>
              </a:spcBef>
              <a:buNone/>
            </a:pPr>
            <a:r>
              <a:rPr lang="en-US" sz="1400" b="1" i="1" dirty="0">
                <a:solidFill>
                  <a:srgbClr val="002060"/>
                </a:solidFill>
                <a:latin typeface="Segoe UI" pitchFamily="34" charset="0"/>
                <a:ea typeface="Segoe UI" pitchFamily="34" charset="0"/>
                <a:cs typeface="Segoe UI" pitchFamily="34" charset="0"/>
              </a:rPr>
              <a:t>Development  of R&amp;D Plan for Muon Accelerator magnets (Q2)</a:t>
            </a:r>
          </a:p>
          <a:p>
            <a:pPr marL="400050" lvl="1" indent="0">
              <a:spcBef>
                <a:spcPts val="600"/>
              </a:spcBef>
              <a:buNone/>
            </a:pPr>
            <a:r>
              <a:rPr lang="en-US" sz="1400" b="1" i="1" dirty="0">
                <a:solidFill>
                  <a:srgbClr val="002060"/>
                </a:solidFill>
                <a:latin typeface="Segoe UI" pitchFamily="34" charset="0"/>
                <a:ea typeface="Segoe UI" pitchFamily="34" charset="0"/>
                <a:cs typeface="Segoe UI" pitchFamily="34" charset="0"/>
              </a:rPr>
              <a:t>Engineering design of core, power cable and leads for Muon Accelerator test-magnet (Q3/Q4)</a:t>
            </a:r>
          </a:p>
          <a:p>
            <a:pPr marL="400050" lvl="1" indent="0">
              <a:spcBef>
                <a:spcPts val="600"/>
              </a:spcBef>
              <a:buNone/>
            </a:pPr>
            <a:r>
              <a:rPr lang="en-US" sz="1400" b="1" i="1" dirty="0">
                <a:solidFill>
                  <a:srgbClr val="002060"/>
                </a:solidFill>
                <a:latin typeface="Segoe UI" pitchFamily="34" charset="0"/>
                <a:ea typeface="Segoe UI" pitchFamily="34" charset="0"/>
                <a:cs typeface="Segoe UI" pitchFamily="34" charset="0"/>
              </a:rPr>
              <a:t>Design and assembly (components mostly exist) of 4-quadrant (400-550) Hz power </a:t>
            </a:r>
            <a:r>
              <a:rPr lang="en-US" sz="1400" b="1" i="1" dirty="0" smtClean="0">
                <a:solidFill>
                  <a:srgbClr val="002060"/>
                </a:solidFill>
                <a:latin typeface="Segoe UI" pitchFamily="34" charset="0"/>
                <a:ea typeface="Segoe UI" pitchFamily="34" charset="0"/>
                <a:cs typeface="Segoe UI" pitchFamily="34" charset="0"/>
              </a:rPr>
              <a:t>supply (Q3/Q4</a:t>
            </a:r>
            <a:r>
              <a:rPr lang="en-US" sz="1400" b="1" i="1" dirty="0">
                <a:solidFill>
                  <a:srgbClr val="002060"/>
                </a:solidFill>
                <a:latin typeface="Segoe UI" pitchFamily="34" charset="0"/>
                <a:ea typeface="Segoe UI" pitchFamily="34" charset="0"/>
                <a:cs typeface="Segoe UI" pitchFamily="34" charset="0"/>
              </a:rPr>
              <a:t>)</a:t>
            </a:r>
          </a:p>
          <a:p>
            <a:pPr marL="400050" lvl="1" indent="0">
              <a:spcBef>
                <a:spcPts val="600"/>
              </a:spcBef>
              <a:buNone/>
            </a:pPr>
            <a:r>
              <a:rPr lang="en-US" sz="1400" b="1" i="1" dirty="0">
                <a:solidFill>
                  <a:srgbClr val="002060"/>
                </a:solidFill>
                <a:latin typeface="Segoe UI" pitchFamily="34" charset="0"/>
                <a:ea typeface="Segoe UI" pitchFamily="34" charset="0"/>
                <a:cs typeface="Segoe UI" pitchFamily="34" charset="0"/>
              </a:rPr>
              <a:t>Procurement of long-lead magnet components: e.g. Super-Power HTS strand, etc.  (</a:t>
            </a:r>
            <a:r>
              <a:rPr lang="en-US" sz="1400" b="1" i="1" dirty="0" smtClean="0">
                <a:solidFill>
                  <a:srgbClr val="002060"/>
                </a:solidFill>
                <a:latin typeface="Segoe UI" pitchFamily="34" charset="0"/>
                <a:ea typeface="Segoe UI" pitchFamily="34" charset="0"/>
                <a:cs typeface="Segoe UI" pitchFamily="34" charset="0"/>
              </a:rPr>
              <a:t>Q3/Q4)</a:t>
            </a:r>
            <a:endParaRPr lang="en-US" sz="1400" b="1" i="1" u="sng" dirty="0" smtClean="0">
              <a:solidFill>
                <a:srgbClr val="002060"/>
              </a:solidFill>
              <a:latin typeface="Segoe UI" pitchFamily="34" charset="0"/>
              <a:ea typeface="Segoe UI" pitchFamily="34" charset="0"/>
              <a:cs typeface="Segoe UI" pitchFamily="34" charset="0"/>
            </a:endParaRPr>
          </a:p>
          <a:p>
            <a:pPr marL="3175" lvl="1" indent="0">
              <a:buNone/>
            </a:pPr>
            <a:r>
              <a:rPr lang="en-US" sz="1800" b="1" i="1" u="sng" dirty="0" smtClean="0">
                <a:solidFill>
                  <a:srgbClr val="C00000"/>
                </a:solidFill>
                <a:latin typeface="Segoe UI" pitchFamily="34" charset="0"/>
                <a:ea typeface="Segoe UI" pitchFamily="34" charset="0"/>
                <a:cs typeface="Segoe UI" pitchFamily="34" charset="0"/>
              </a:rPr>
              <a:t>Fast-Pulsed </a:t>
            </a:r>
            <a:r>
              <a:rPr lang="en-US" sz="1800" b="1" i="1" u="sng" dirty="0">
                <a:solidFill>
                  <a:srgbClr val="C00000"/>
                </a:solidFill>
                <a:latin typeface="Segoe UI" pitchFamily="34" charset="0"/>
                <a:ea typeface="Segoe UI" pitchFamily="34" charset="0"/>
                <a:cs typeface="Segoe UI" pitchFamily="34" charset="0"/>
              </a:rPr>
              <a:t>Magnets	</a:t>
            </a:r>
            <a:r>
              <a:rPr lang="en-US" sz="1800" b="1" i="1" u="sng" dirty="0" err="1">
                <a:solidFill>
                  <a:srgbClr val="C00000"/>
                </a:solidFill>
                <a:latin typeface="Segoe UI" pitchFamily="34" charset="0"/>
                <a:ea typeface="Segoe UI" pitchFamily="34" charset="0"/>
                <a:cs typeface="Segoe UI" pitchFamily="34" charset="0"/>
              </a:rPr>
              <a:t>UMiss</a:t>
            </a:r>
            <a:r>
              <a:rPr lang="en-US" sz="1800" b="1" i="1" u="sng" dirty="0">
                <a:solidFill>
                  <a:srgbClr val="C00000"/>
                </a:solidFill>
                <a:latin typeface="Segoe UI" pitchFamily="34" charset="0"/>
                <a:ea typeface="Segoe UI" pitchFamily="34" charset="0"/>
                <a:cs typeface="Segoe UI" pitchFamily="34" charset="0"/>
              </a:rPr>
              <a:t>	Leader:	D. </a:t>
            </a:r>
            <a:r>
              <a:rPr lang="en-US" sz="1800" b="1" i="1" u="sng" dirty="0" smtClean="0">
                <a:solidFill>
                  <a:srgbClr val="C00000"/>
                </a:solidFill>
                <a:latin typeface="Segoe UI" pitchFamily="34" charset="0"/>
                <a:ea typeface="Segoe UI" pitchFamily="34" charset="0"/>
                <a:cs typeface="Segoe UI" pitchFamily="34" charset="0"/>
              </a:rPr>
              <a:t>Summers</a:t>
            </a:r>
            <a:r>
              <a:rPr lang="en-US" sz="1200" b="1" i="1" dirty="0">
                <a:latin typeface="Segoe UI" pitchFamily="34" charset="0"/>
                <a:ea typeface="Segoe UI" pitchFamily="34" charset="0"/>
                <a:cs typeface="Segoe UI" pitchFamily="34" charset="0"/>
              </a:rPr>
              <a:t/>
            </a:r>
            <a:br>
              <a:rPr lang="en-US" sz="1200" b="1" i="1" dirty="0">
                <a:latin typeface="Segoe UI" pitchFamily="34" charset="0"/>
                <a:ea typeface="Segoe UI" pitchFamily="34" charset="0"/>
                <a:cs typeface="Segoe UI" pitchFamily="34" charset="0"/>
              </a:rPr>
            </a:br>
            <a:r>
              <a:rPr lang="en-US" sz="1600" b="1" i="1" dirty="0">
                <a:solidFill>
                  <a:srgbClr val="002060"/>
                </a:solidFill>
                <a:latin typeface="Segoe UI" pitchFamily="34" charset="0"/>
                <a:ea typeface="Segoe UI" pitchFamily="34" charset="0"/>
                <a:cs typeface="Segoe UI" pitchFamily="34" charset="0"/>
              </a:rPr>
              <a:t>Development of fast pulsed conventional (Fe-based) magnets</a:t>
            </a:r>
            <a:r>
              <a:rPr lang="en-US" sz="1600" b="1" i="1" dirty="0" smtClean="0">
                <a:solidFill>
                  <a:srgbClr val="002060"/>
                </a:solidFill>
                <a:latin typeface="Segoe UI" pitchFamily="34" charset="0"/>
                <a:ea typeface="Segoe UI" pitchFamily="34" charset="0"/>
                <a:cs typeface="Segoe UI" pitchFamily="34" charset="0"/>
              </a:rPr>
              <a:t>.</a:t>
            </a:r>
          </a:p>
          <a:p>
            <a:pPr marL="396875" lvl="0" indent="0">
              <a:buNone/>
            </a:pPr>
            <a:r>
              <a:rPr lang="en-US" sz="1400" b="1" i="1" dirty="0" smtClean="0">
                <a:solidFill>
                  <a:srgbClr val="002060"/>
                </a:solidFill>
                <a:latin typeface="Segoe UI" pitchFamily="34" charset="0"/>
                <a:ea typeface="Segoe UI" pitchFamily="34" charset="0"/>
                <a:cs typeface="Segoe UI" pitchFamily="34" charset="0"/>
              </a:rPr>
              <a:t>Build </a:t>
            </a:r>
            <a:r>
              <a:rPr lang="en-US" sz="1400" b="1" i="1" dirty="0">
                <a:solidFill>
                  <a:srgbClr val="002060"/>
                </a:solidFill>
                <a:latin typeface="Segoe UI" pitchFamily="34" charset="0"/>
                <a:ea typeface="Segoe UI" pitchFamily="34" charset="0"/>
                <a:cs typeface="Segoe UI" pitchFamily="34" charset="0"/>
              </a:rPr>
              <a:t>and test dipoles with a variety of lamination materials for comparison.(Q1-Q4)</a:t>
            </a:r>
          </a:p>
          <a:p>
            <a:pPr marL="396875" lvl="0" indent="0">
              <a:buNone/>
            </a:pPr>
            <a:r>
              <a:rPr lang="en-US" sz="1400" b="1" i="1" dirty="0">
                <a:solidFill>
                  <a:srgbClr val="002060"/>
                </a:solidFill>
                <a:latin typeface="Segoe UI" pitchFamily="34" charset="0"/>
                <a:ea typeface="Segoe UI" pitchFamily="34" charset="0"/>
                <a:cs typeface="Segoe UI" pitchFamily="34" charset="0"/>
              </a:rPr>
              <a:t>Study wider gaps with larger capacitance required; primary focus will be on field quality.(Q3/Q4)</a:t>
            </a:r>
          </a:p>
          <a:p>
            <a:pPr marL="0" indent="0">
              <a:buNone/>
            </a:pPr>
            <a:endParaRPr lang="en-US" sz="1200" b="1" i="1" dirty="0" smtClean="0">
              <a:solidFill>
                <a:srgbClr val="002060"/>
              </a:solidFill>
              <a:latin typeface="Segoe UI" pitchFamily="34" charset="0"/>
              <a:ea typeface="Segoe UI" pitchFamily="34" charset="0"/>
              <a:cs typeface="Segoe UI" pitchFamily="34" charset="0"/>
            </a:endParaRPr>
          </a:p>
          <a:p>
            <a:pPr marL="0" indent="0">
              <a:buNone/>
            </a:pPr>
            <a:r>
              <a:rPr lang="en-US" sz="1400" dirty="0"/>
              <a:t> </a:t>
            </a:r>
          </a:p>
          <a:p>
            <a:endParaRPr lang="en-US" sz="1100" dirty="0"/>
          </a:p>
          <a:p>
            <a:endParaRPr lang="en-US" sz="1100" dirty="0"/>
          </a:p>
        </p:txBody>
      </p:sp>
      <p:sp>
        <p:nvSpPr>
          <p:cNvPr id="6" name="Date Placeholder 5"/>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667000" y="6356350"/>
            <a:ext cx="40386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10</a:t>
            </a:fld>
            <a:endParaRPr lang="en-US" b="1" i="1">
              <a:solidFill>
                <a:srgbClr val="002060"/>
              </a:solidFill>
            </a:endParaRPr>
          </a:p>
        </p:txBody>
      </p:sp>
    </p:spTree>
    <p:extLst>
      <p:ext uri="{BB962C8B-B14F-4D97-AF65-F5344CB8AC3E}">
        <p14:creationId xmlns:p14="http://schemas.microsoft.com/office/powerpoint/2010/main" val="1578506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w="19050" cmpd="dbl">
            <a:solidFill>
              <a:schemeClr val="tx1"/>
            </a:solidFill>
          </a:ln>
        </p:spPr>
        <p:txBody>
          <a:bodyPr>
            <a:normAutofit/>
          </a:bodyPr>
          <a:lstStyle/>
          <a:p>
            <a:r>
              <a:rPr lang="en-US" sz="2800" b="1" dirty="0">
                <a:latin typeface="Segoe UI" pitchFamily="34" charset="0"/>
                <a:ea typeface="Segoe UI" pitchFamily="34" charset="0"/>
                <a:cs typeface="Segoe UI" pitchFamily="34" charset="0"/>
              </a:rPr>
              <a:t>Magnet Tasks planned for FY14, cont.</a:t>
            </a:r>
            <a:endParaRPr lang="en-US" sz="2800"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sz="2800" b="1" i="1" u="sng" dirty="0" smtClean="0">
                <a:solidFill>
                  <a:srgbClr val="C00000"/>
                </a:solidFill>
              </a:rPr>
              <a:t>HCC </a:t>
            </a:r>
            <a:r>
              <a:rPr lang="en-US" sz="2800" b="1" i="1" u="sng" dirty="0">
                <a:solidFill>
                  <a:srgbClr val="C00000"/>
                </a:solidFill>
              </a:rPr>
              <a:t>Magnets	FNAL, </a:t>
            </a:r>
            <a:r>
              <a:rPr lang="en-US" sz="2800" b="1" i="1" u="sng" dirty="0" err="1">
                <a:solidFill>
                  <a:srgbClr val="C00000"/>
                </a:solidFill>
              </a:rPr>
              <a:t>Muons</a:t>
            </a:r>
            <a:r>
              <a:rPr lang="en-US" sz="2800" b="1" i="1" u="sng" dirty="0">
                <a:solidFill>
                  <a:srgbClr val="C00000"/>
                </a:solidFill>
              </a:rPr>
              <a:t>, Inc.	M. Lopes</a:t>
            </a:r>
            <a:r>
              <a:rPr lang="en-US" sz="2800" u="sng" dirty="0">
                <a:solidFill>
                  <a:srgbClr val="C00000"/>
                </a:solidFill>
              </a:rPr>
              <a:t> </a:t>
            </a:r>
            <a:br>
              <a:rPr lang="en-US" sz="2800" u="sng" dirty="0">
                <a:solidFill>
                  <a:srgbClr val="C00000"/>
                </a:solidFill>
              </a:rPr>
            </a:br>
            <a:r>
              <a:rPr lang="en-US" sz="2000" b="1" i="1" dirty="0">
                <a:solidFill>
                  <a:srgbClr val="002060"/>
                </a:solidFill>
              </a:rPr>
              <a:t>Development of Nb3Sn magnets for helical cooling channel concept.</a:t>
            </a:r>
            <a:endParaRPr lang="en-US" sz="2600" b="1" i="1" dirty="0">
              <a:solidFill>
                <a:srgbClr val="002060"/>
              </a:solidFill>
            </a:endParaRPr>
          </a:p>
          <a:p>
            <a:pPr marL="400050" lvl="1" indent="0">
              <a:buNone/>
            </a:pPr>
            <a:r>
              <a:rPr lang="en-US" sz="1600" b="1" i="1" dirty="0">
                <a:solidFill>
                  <a:srgbClr val="002060"/>
                </a:solidFill>
              </a:rPr>
              <a:t>Continued development of magnetic, mechanical, and cryogenic designs for magnet(Q1/Q2)</a:t>
            </a:r>
          </a:p>
          <a:p>
            <a:pPr marL="400050" lvl="1" indent="0">
              <a:buNone/>
            </a:pPr>
            <a:r>
              <a:rPr lang="en-US" sz="1600" b="1" i="1" dirty="0">
                <a:solidFill>
                  <a:srgbClr val="002060"/>
                </a:solidFill>
              </a:rPr>
              <a:t>Development of designs for fabrication tooling (Q3/Q4)</a:t>
            </a:r>
          </a:p>
          <a:p>
            <a:pPr marL="400050" lvl="1" indent="0">
              <a:buNone/>
            </a:pPr>
            <a:r>
              <a:rPr lang="en-US" sz="1600" b="1" i="1" dirty="0">
                <a:solidFill>
                  <a:srgbClr val="002060"/>
                </a:solidFill>
              </a:rPr>
              <a:t>Cable design studies and tests with practice cable(Q3/Q4)</a:t>
            </a:r>
          </a:p>
          <a:p>
            <a:pPr marL="400050" lvl="1" indent="0">
              <a:buNone/>
            </a:pPr>
            <a:r>
              <a:rPr lang="en-US" sz="1600" b="1" i="1" dirty="0">
                <a:solidFill>
                  <a:srgbClr val="002060"/>
                </a:solidFill>
              </a:rPr>
              <a:t>Final Design and Fabrication Readiness Review (Q4)</a:t>
            </a:r>
            <a:r>
              <a:rPr lang="en-US" sz="1800" b="1" dirty="0">
                <a:solidFill>
                  <a:schemeClr val="tx2"/>
                </a:solidFill>
              </a:rPr>
              <a:t/>
            </a:r>
            <a:br>
              <a:rPr lang="en-US" sz="1800" b="1" dirty="0">
                <a:solidFill>
                  <a:schemeClr val="tx2"/>
                </a:solidFill>
              </a:rPr>
            </a:br>
            <a:r>
              <a:rPr lang="en-US" sz="2100" b="1" dirty="0">
                <a:solidFill>
                  <a:schemeClr val="tx2"/>
                </a:solidFill>
              </a:rPr>
              <a:t> </a:t>
            </a:r>
          </a:p>
          <a:p>
            <a:pPr marL="0" indent="0">
              <a:buNone/>
            </a:pPr>
            <a:r>
              <a:rPr lang="en-US" sz="2800" b="1" i="1" u="sng" dirty="0" smtClean="0">
                <a:solidFill>
                  <a:srgbClr val="C00000"/>
                </a:solidFill>
              </a:rPr>
              <a:t>General </a:t>
            </a:r>
            <a:r>
              <a:rPr lang="en-US" sz="2800" b="1" i="1" u="sng" dirty="0">
                <a:solidFill>
                  <a:srgbClr val="C00000"/>
                </a:solidFill>
              </a:rPr>
              <a:t>Magnet Development	FNAL	A. Zlobin</a:t>
            </a:r>
            <a:r>
              <a:rPr lang="en-US" sz="2800" dirty="0"/>
              <a:t/>
            </a:r>
            <a:br>
              <a:rPr lang="en-US" sz="2800" dirty="0"/>
            </a:br>
            <a:r>
              <a:rPr lang="en-US" sz="2000" b="1" i="1" dirty="0">
                <a:solidFill>
                  <a:srgbClr val="002060"/>
                </a:solidFill>
              </a:rPr>
              <a:t>Development of designs of high field magnets for the Collider Ring and Interaction Region in support of MC accelerator systems design.(Q1/Q4) </a:t>
            </a:r>
          </a:p>
          <a:p>
            <a:pPr marL="396875" lvl="0" indent="0">
              <a:buNone/>
            </a:pPr>
            <a:r>
              <a:rPr lang="en-US" sz="1600" b="1" i="1" dirty="0">
                <a:solidFill>
                  <a:srgbClr val="002060"/>
                </a:solidFill>
              </a:rPr>
              <a:t>Magnet designs and impact of HF CR operational conditions (e.g., radiation-induced heat load, backgrounds, etc.) on magnet design and operation as needed.</a:t>
            </a:r>
          </a:p>
        </p:txBody>
      </p:sp>
      <p:sp>
        <p:nvSpPr>
          <p:cNvPr id="6" name="Date Placeholder 5"/>
          <p:cNvSpPr>
            <a:spLocks noGrp="1"/>
          </p:cNvSpPr>
          <p:nvPr>
            <p:ph type="dt" sz="half" idx="10"/>
          </p:nvPr>
        </p:nvSpPr>
        <p:spPr/>
        <p:txBody>
          <a:bodyPr/>
          <a:lstStyle/>
          <a:p>
            <a:r>
              <a:rPr lang="en-US" i="1" dirty="0" smtClean="0">
                <a:solidFill>
                  <a:srgbClr val="002060"/>
                </a:solidFill>
              </a:rPr>
              <a:t>June 20, 2013</a:t>
            </a:r>
            <a:endParaRPr lang="en-US" i="1" dirty="0">
              <a:solidFill>
                <a:srgbClr val="002060"/>
              </a:solidFill>
            </a:endParaRPr>
          </a:p>
        </p:txBody>
      </p:sp>
      <p:sp>
        <p:nvSpPr>
          <p:cNvPr id="8" name="Footer Placeholder 7"/>
          <p:cNvSpPr>
            <a:spLocks noGrp="1"/>
          </p:cNvSpPr>
          <p:nvPr>
            <p:ph type="ftr" sz="quarter" idx="11"/>
          </p:nvPr>
        </p:nvSpPr>
        <p:spPr>
          <a:xfrm>
            <a:off x="2667000" y="6356350"/>
            <a:ext cx="3810000" cy="365125"/>
          </a:xfrm>
        </p:spPr>
        <p:txBody>
          <a:bodyPr/>
          <a:lstStyle/>
          <a:p>
            <a:r>
              <a:rPr lang="en-US" i="1" dirty="0" smtClean="0">
                <a:solidFill>
                  <a:srgbClr val="002060"/>
                </a:solidFill>
              </a:rPr>
              <a:t>MAP Collaboration Meeting - Fermilab June 19-21, 2013</a:t>
            </a:r>
            <a:endParaRPr lang="en-US"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i="1" smtClean="0">
                <a:solidFill>
                  <a:srgbClr val="002060"/>
                </a:solidFill>
              </a:rPr>
              <a:t>11</a:t>
            </a:fld>
            <a:endParaRPr lang="en-US" i="1">
              <a:solidFill>
                <a:srgbClr val="002060"/>
              </a:solidFill>
            </a:endParaRPr>
          </a:p>
        </p:txBody>
      </p:sp>
    </p:spTree>
    <p:extLst>
      <p:ext uri="{BB962C8B-B14F-4D97-AF65-F5344CB8AC3E}">
        <p14:creationId xmlns:p14="http://schemas.microsoft.com/office/powerpoint/2010/main" val="3396438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a:ln w="19050" cmpd="dbl">
            <a:solidFill>
              <a:schemeClr val="tx1"/>
            </a:solidFill>
          </a:ln>
        </p:spPr>
        <p:txBody>
          <a:bodyPr>
            <a:noAutofit/>
          </a:bodyPr>
          <a:lstStyle/>
          <a:p>
            <a:r>
              <a:rPr lang="en-US" sz="2800" b="1" dirty="0" smtClean="0">
                <a:latin typeface="Segoe UI" pitchFamily="34" charset="0"/>
                <a:ea typeface="Segoe UI" pitchFamily="34" charset="0"/>
                <a:cs typeface="Segoe UI" pitchFamily="34" charset="0"/>
              </a:rPr>
              <a:t>MAP Monthly Reporting</a:t>
            </a:r>
            <a:r>
              <a:rPr lang="en-US" sz="3200" b="1" dirty="0" smtClean="0">
                <a:latin typeface="Segoe UI" pitchFamily="34" charset="0"/>
                <a:ea typeface="Segoe UI" pitchFamily="34" charset="0"/>
                <a:cs typeface="Segoe UI" pitchFamily="34" charset="0"/>
              </a:rPr>
              <a:t/>
            </a:r>
            <a:br>
              <a:rPr lang="en-US" sz="3200" b="1" dirty="0" smtClean="0">
                <a:latin typeface="Segoe UI" pitchFamily="34" charset="0"/>
                <a:ea typeface="Segoe UI" pitchFamily="34" charset="0"/>
                <a:cs typeface="Segoe UI" pitchFamily="34" charset="0"/>
              </a:rPr>
            </a:br>
            <a:r>
              <a:rPr lang="en-US" sz="1800" b="1" dirty="0" smtClean="0">
                <a:latin typeface="Segoe UI" pitchFamily="34" charset="0"/>
                <a:ea typeface="Segoe UI" pitchFamily="34" charset="0"/>
                <a:cs typeface="Segoe UI" pitchFamily="34" charset="0"/>
              </a:rPr>
              <a:t>(an example)</a:t>
            </a:r>
            <a:endParaRPr lang="en-US" sz="1800" b="1" dirty="0">
              <a:latin typeface="Segoe UI" pitchFamily="34" charset="0"/>
              <a:ea typeface="Segoe UI" pitchFamily="34" charset="0"/>
              <a:cs typeface="Segoe UI" pitchFamily="34" charset="0"/>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595" b="3404"/>
          <a:stretch/>
        </p:blipFill>
        <p:spPr bwMode="auto">
          <a:xfrm>
            <a:off x="558800" y="1044150"/>
            <a:ext cx="8047950" cy="526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6" name="Footer Placeholder 5"/>
          <p:cNvSpPr>
            <a:spLocks noGrp="1"/>
          </p:cNvSpPr>
          <p:nvPr>
            <p:ph type="ftr" sz="quarter" idx="11"/>
          </p:nvPr>
        </p:nvSpPr>
        <p:spPr>
          <a:xfrm>
            <a:off x="2667000" y="6356350"/>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8" name="Slide Number Placeholder 7"/>
          <p:cNvSpPr>
            <a:spLocks noGrp="1"/>
          </p:cNvSpPr>
          <p:nvPr>
            <p:ph type="sldNum" sz="quarter" idx="12"/>
          </p:nvPr>
        </p:nvSpPr>
        <p:spPr/>
        <p:txBody>
          <a:bodyPr/>
          <a:lstStyle/>
          <a:p>
            <a:fld id="{37166BFC-7877-4E6B-86F4-25DE6BAA0E48}" type="slidenum">
              <a:rPr lang="en-US" b="1" i="1" smtClean="0">
                <a:solidFill>
                  <a:srgbClr val="002060"/>
                </a:solidFill>
              </a:rPr>
              <a:t>12</a:t>
            </a:fld>
            <a:endParaRPr lang="en-US" b="1" i="1">
              <a:solidFill>
                <a:srgbClr val="002060"/>
              </a:solidFill>
            </a:endParaRPr>
          </a:p>
        </p:txBody>
      </p:sp>
    </p:spTree>
    <p:extLst>
      <p:ext uri="{BB962C8B-B14F-4D97-AF65-F5344CB8AC3E}">
        <p14:creationId xmlns:p14="http://schemas.microsoft.com/office/powerpoint/2010/main" val="3899143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424" y="152400"/>
            <a:ext cx="6781800" cy="762000"/>
          </a:xfrm>
          <a:ln w="19050">
            <a:solidFill>
              <a:schemeClr val="tx1"/>
            </a:solidFill>
          </a:ln>
        </p:spPr>
        <p:txBody>
          <a:bodyPr>
            <a:normAutofit fontScale="90000"/>
          </a:bodyPr>
          <a:lstStyle/>
          <a:p>
            <a:r>
              <a:rPr lang="en-US" sz="2800" b="1" dirty="0" err="1">
                <a:latin typeface="Segoe UI" pitchFamily="34" charset="0"/>
                <a:ea typeface="Segoe UI" pitchFamily="34" charset="0"/>
                <a:cs typeface="Segoe UI" pitchFamily="34" charset="0"/>
              </a:rPr>
              <a:t>ReBCO</a:t>
            </a:r>
            <a:r>
              <a:rPr lang="en-US" sz="2800" b="1" dirty="0">
                <a:latin typeface="Segoe UI" pitchFamily="34" charset="0"/>
                <a:ea typeface="Segoe UI" pitchFamily="34" charset="0"/>
                <a:cs typeface="Segoe UI" pitchFamily="34" charset="0"/>
              </a:rPr>
              <a:t> </a:t>
            </a:r>
            <a:r>
              <a:rPr lang="en-US" sz="2800" b="1" dirty="0" smtClean="0">
                <a:latin typeface="Segoe UI" pitchFamily="34" charset="0"/>
                <a:ea typeface="Segoe UI" pitchFamily="34" charset="0"/>
                <a:cs typeface="Segoe UI" pitchFamily="34" charset="0"/>
              </a:rPr>
              <a:t>Solenoids</a:t>
            </a:r>
            <a:r>
              <a:rPr lang="en-US" sz="2800" b="1" dirty="0">
                <a:latin typeface="Segoe UI" pitchFamily="34" charset="0"/>
                <a:ea typeface="Segoe UI" pitchFamily="34" charset="0"/>
                <a:cs typeface="Segoe UI" pitchFamily="34" charset="0"/>
              </a:rPr>
              <a:t/>
            </a:r>
            <a:br>
              <a:rPr lang="en-US" sz="2800" b="1" dirty="0">
                <a:latin typeface="Segoe UI" pitchFamily="34" charset="0"/>
                <a:ea typeface="Segoe UI" pitchFamily="34" charset="0"/>
                <a:cs typeface="Segoe UI" pitchFamily="34" charset="0"/>
              </a:rPr>
            </a:br>
            <a:r>
              <a:rPr lang="en-US" sz="2200" b="1" dirty="0">
                <a:latin typeface="Segoe UI" pitchFamily="34" charset="0"/>
                <a:ea typeface="Segoe UI" pitchFamily="34" charset="0"/>
                <a:cs typeface="Segoe UI" pitchFamily="34" charset="0"/>
              </a:rPr>
              <a:t>Ramesh </a:t>
            </a:r>
            <a:r>
              <a:rPr lang="en-US" sz="2200" b="1" dirty="0" smtClean="0">
                <a:latin typeface="Segoe UI" pitchFamily="34" charset="0"/>
                <a:ea typeface="Segoe UI" pitchFamily="34" charset="0"/>
                <a:cs typeface="Segoe UI" pitchFamily="34" charset="0"/>
              </a:rPr>
              <a:t>Gupta, BNL</a:t>
            </a:r>
            <a:endParaRPr lang="en-US" sz="2800" b="1" baseline="-25000" dirty="0">
              <a:latin typeface="Segoe UI" pitchFamily="34" charset="0"/>
              <a:ea typeface="Segoe UI" pitchFamily="34" charset="0"/>
              <a:cs typeface="Segoe UI" pitchFamily="34" charset="0"/>
            </a:endParaRPr>
          </a:p>
        </p:txBody>
      </p:sp>
      <p:sp>
        <p:nvSpPr>
          <p:cNvPr id="5" name="Right Arrow 4"/>
          <p:cNvSpPr/>
          <p:nvPr/>
        </p:nvSpPr>
        <p:spPr bwMode="auto">
          <a:xfrm>
            <a:off x="4419600" y="2743200"/>
            <a:ext cx="838200" cy="457200"/>
          </a:xfrm>
          <a:prstGeom prst="rightArrow">
            <a:avLst/>
          </a:prstGeom>
          <a:solidFill>
            <a:srgbClr val="FFFF00"/>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915569" y="5646074"/>
            <a:ext cx="7543801" cy="338554"/>
          </a:xfrm>
          <a:prstGeom prst="rect">
            <a:avLst/>
          </a:prstGeom>
          <a:noFill/>
        </p:spPr>
        <p:txBody>
          <a:bodyPr wrap="square" rtlCol="0">
            <a:spAutoFit/>
          </a:bodyPr>
          <a:lstStyle/>
          <a:p>
            <a:r>
              <a:rPr lang="en-US" sz="1600" b="1" i="1" dirty="0" smtClean="0">
                <a:solidFill>
                  <a:srgbClr val="002060"/>
                </a:solidFill>
                <a:latin typeface="Segoe UI" pitchFamily="34" charset="0"/>
                <a:ea typeface="Segoe UI" pitchFamily="34" charset="0"/>
                <a:cs typeface="Segoe UI" pitchFamily="34" charset="0"/>
              </a:rPr>
              <a:t>MAP began supporting the PBL/BNL HTS Solenoid Development in FY201</a:t>
            </a:r>
            <a:r>
              <a:rPr lang="en-US" sz="1600" b="1" dirty="0" smtClean="0">
                <a:solidFill>
                  <a:srgbClr val="002060"/>
                </a:solidFill>
                <a:latin typeface="Segoe UI" pitchFamily="34" charset="0"/>
                <a:ea typeface="Segoe UI" pitchFamily="34" charset="0"/>
                <a:cs typeface="Segoe UI" pitchFamily="34" charset="0"/>
              </a:rPr>
              <a:t>3</a:t>
            </a:r>
            <a:endParaRPr lang="en-US" sz="1600" b="1" dirty="0">
              <a:solidFill>
                <a:srgbClr val="002060"/>
              </a:solidFill>
              <a:latin typeface="Segoe UI" pitchFamily="34" charset="0"/>
              <a:ea typeface="Segoe UI" pitchFamily="34" charset="0"/>
              <a:cs typeface="Segoe UI" pitchFamily="34" charset="0"/>
            </a:endParaRPr>
          </a:p>
        </p:txBody>
      </p:sp>
      <p:grpSp>
        <p:nvGrpSpPr>
          <p:cNvPr id="15" name="Group 14"/>
          <p:cNvGrpSpPr/>
          <p:nvPr/>
        </p:nvGrpSpPr>
        <p:grpSpPr>
          <a:xfrm>
            <a:off x="825974" y="1066800"/>
            <a:ext cx="7408942" cy="4469562"/>
            <a:chOff x="403240" y="1767954"/>
            <a:chExt cx="7841409" cy="4469562"/>
          </a:xfrm>
        </p:grpSpPr>
        <p:sp>
          <p:nvSpPr>
            <p:cNvPr id="4" name="TextBox 3"/>
            <p:cNvSpPr txBox="1"/>
            <p:nvPr/>
          </p:nvSpPr>
          <p:spPr>
            <a:xfrm>
              <a:off x="5629696" y="5344964"/>
              <a:ext cx="2614953" cy="892552"/>
            </a:xfrm>
            <a:prstGeom prst="rect">
              <a:avLst/>
            </a:prstGeom>
            <a:noFill/>
          </p:spPr>
          <p:txBody>
            <a:bodyPr wrap="square" rtlCol="0">
              <a:spAutoFit/>
            </a:bodyPr>
            <a:lstStyle/>
            <a:p>
              <a:r>
                <a:rPr lang="en-US" b="1" dirty="0" smtClean="0">
                  <a:solidFill>
                    <a:srgbClr val="FF0000"/>
                  </a:solidFill>
                </a:rPr>
                <a:t>Overall J</a:t>
              </a:r>
              <a:r>
                <a:rPr lang="en-US" b="1" baseline="-25000" dirty="0" smtClean="0">
                  <a:solidFill>
                    <a:srgbClr val="FF0000"/>
                  </a:solidFill>
                </a:rPr>
                <a:t>o</a:t>
              </a:r>
              <a:r>
                <a:rPr lang="en-US" b="1" dirty="0" smtClean="0">
                  <a:solidFill>
                    <a:srgbClr val="FF0000"/>
                  </a:solidFill>
                </a:rPr>
                <a:t> in coil:</a:t>
              </a:r>
            </a:p>
            <a:p>
              <a:r>
                <a:rPr lang="en-US" b="1" dirty="0">
                  <a:solidFill>
                    <a:srgbClr val="FF0000"/>
                  </a:solidFill>
                </a:rPr>
                <a:t> </a:t>
              </a:r>
              <a:r>
                <a:rPr lang="en-US" b="1" dirty="0" smtClean="0">
                  <a:solidFill>
                    <a:srgbClr val="FF0000"/>
                  </a:solidFill>
                </a:rPr>
                <a:t>    &gt;500 A/mm</a:t>
              </a:r>
              <a:r>
                <a:rPr lang="en-US" b="1" baseline="30000" dirty="0" smtClean="0">
                  <a:solidFill>
                    <a:srgbClr val="FF0000"/>
                  </a:solidFill>
                </a:rPr>
                <a:t>2</a:t>
              </a:r>
              <a:r>
                <a:rPr lang="en-US" b="1" dirty="0" smtClean="0">
                  <a:solidFill>
                    <a:srgbClr val="FF0000"/>
                  </a:solidFill>
                </a:rPr>
                <a:t> at 16 T</a:t>
              </a:r>
            </a:p>
            <a:p>
              <a:pPr algn="r"/>
              <a:r>
                <a:rPr lang="en-US" sz="1600" b="1" dirty="0" smtClean="0">
                  <a:solidFill>
                    <a:srgbClr val="FF0000"/>
                  </a:solidFill>
                </a:rPr>
                <a:t>(despite anisotropy)</a:t>
              </a:r>
            </a:p>
          </p:txBody>
        </p:sp>
        <p:sp>
          <p:nvSpPr>
            <p:cNvPr id="11" name="Rectangle 10"/>
            <p:cNvSpPr/>
            <p:nvPr/>
          </p:nvSpPr>
          <p:spPr>
            <a:xfrm>
              <a:off x="2470847" y="1767954"/>
              <a:ext cx="3971060" cy="539271"/>
            </a:xfrm>
            <a:prstGeom prst="rect">
              <a:avLst/>
            </a:prstGeom>
          </p:spPr>
          <p:txBody>
            <a:bodyPr wrap="square">
              <a:spAutoFit/>
            </a:bodyPr>
            <a:lstStyle/>
            <a:p>
              <a:pPr algn="ctr"/>
              <a:r>
                <a:rPr lang="en-US" b="1" dirty="0">
                  <a:solidFill>
                    <a:srgbClr val="002060"/>
                  </a:solidFill>
                  <a:latin typeface="Segoe UI" pitchFamily="34" charset="0"/>
                  <a:ea typeface="Segoe UI" pitchFamily="34" charset="0"/>
                  <a:cs typeface="Segoe UI" pitchFamily="34" charset="0"/>
                </a:rPr>
                <a:t>High Field HTS Solenoid Test Results (magnet #1 - insert)</a:t>
              </a:r>
              <a:endParaRPr lang="en-US" dirty="0">
                <a:solidFill>
                  <a:srgbClr val="002060"/>
                </a:solidFill>
              </a:endParaRPr>
            </a:p>
          </p:txBody>
        </p:sp>
        <p:pic>
          <p:nvPicPr>
            <p:cNvPr id="5122" name="Picture 2"/>
            <p:cNvPicPr>
              <a:picLocks noChangeAspect="1" noChangeArrowheads="1"/>
            </p:cNvPicPr>
            <p:nvPr/>
          </p:nvPicPr>
          <p:blipFill>
            <a:blip r:embed="rId2" cstate="print"/>
            <a:srcRect/>
            <a:stretch>
              <a:fillRect/>
            </a:stretch>
          </p:blipFill>
          <p:spPr bwMode="auto">
            <a:xfrm>
              <a:off x="1179594" y="2505898"/>
              <a:ext cx="4338149" cy="3320438"/>
            </a:xfrm>
            <a:prstGeom prst="rect">
              <a:avLst/>
            </a:prstGeom>
            <a:noFill/>
            <a:ln w="9525">
              <a:noFill/>
              <a:miter lim="800000"/>
              <a:headEnd/>
              <a:tailEnd/>
            </a:ln>
          </p:spPr>
        </p:pic>
        <p:pic>
          <p:nvPicPr>
            <p:cNvPr id="9" name="Picture 2" descr="E:\sbir-sttr\PBL\photos\IMG_0284.jpg"/>
            <p:cNvPicPr>
              <a:picLocks noChangeAspect="1" noChangeArrowheads="1"/>
            </p:cNvPicPr>
            <p:nvPr/>
          </p:nvPicPr>
          <p:blipFill rotWithShape="1">
            <a:blip r:embed="rId3" cstate="print"/>
            <a:srcRect l="14992" t="26865" r="54072" b="23835"/>
            <a:stretch/>
          </p:blipFill>
          <p:spPr bwMode="auto">
            <a:xfrm rot="-5400000">
              <a:off x="542268" y="3366171"/>
              <a:ext cx="1459303" cy="1737360"/>
            </a:xfrm>
            <a:prstGeom prst="rect">
              <a:avLst/>
            </a:prstGeom>
            <a:noFill/>
          </p:spPr>
        </p:pic>
        <p:sp>
          <p:nvSpPr>
            <p:cNvPr id="7" name="TextBox 6"/>
            <p:cNvSpPr txBox="1"/>
            <p:nvPr/>
          </p:nvSpPr>
          <p:spPr>
            <a:xfrm>
              <a:off x="5387772" y="2819400"/>
              <a:ext cx="2689956" cy="2434000"/>
            </a:xfrm>
            <a:prstGeom prst="rect">
              <a:avLst/>
            </a:prstGeom>
            <a:noFill/>
            <a:ln w="22225" cmpd="sng">
              <a:solidFill>
                <a:srgbClr val="C00000"/>
              </a:solidFill>
            </a:ln>
          </p:spPr>
          <p:txBody>
            <a:bodyPr wrap="square" rtlCol="0">
              <a:spAutoFit/>
            </a:bodyPr>
            <a:lstStyle/>
            <a:p>
              <a:pPr>
                <a:lnSpc>
                  <a:spcPts val="1400"/>
                </a:lnSpc>
              </a:pPr>
              <a:r>
                <a:rPr lang="en-US" sz="1400" b="1" dirty="0" smtClean="0">
                  <a:solidFill>
                    <a:srgbClr val="002060"/>
                  </a:solidFill>
                  <a:latin typeface="Arial" pitchFamily="34" charset="0"/>
                  <a:cs typeface="Arial" pitchFamily="34" charset="0"/>
                </a:rPr>
                <a:t>Field on axis:</a:t>
              </a:r>
            </a:p>
            <a:p>
              <a:pPr marL="1150938" lvl="1" indent="-342900">
                <a:lnSpc>
                  <a:spcPts val="1400"/>
                </a:lnSpc>
                <a:buFont typeface="Wingdings" pitchFamily="2" charset="2"/>
                <a:buChar char="Ø"/>
              </a:pPr>
              <a:r>
                <a:rPr lang="en-US" sz="1400" b="1" dirty="0" smtClean="0">
                  <a:solidFill>
                    <a:srgbClr val="002060"/>
                  </a:solidFill>
                  <a:latin typeface="Arial" pitchFamily="34" charset="0"/>
                  <a:cs typeface="Arial" pitchFamily="34" charset="0"/>
                </a:rPr>
                <a:t> over 15 T  </a:t>
              </a:r>
            </a:p>
            <a:p>
              <a:pPr>
                <a:lnSpc>
                  <a:spcPts val="1400"/>
                </a:lnSpc>
              </a:pPr>
              <a:r>
                <a:rPr lang="en-US" sz="1400" b="1" dirty="0" smtClean="0">
                  <a:solidFill>
                    <a:srgbClr val="002060"/>
                  </a:solidFill>
                  <a:latin typeface="Arial" pitchFamily="34" charset="0"/>
                  <a:cs typeface="Arial" pitchFamily="34" charset="0"/>
                </a:rPr>
                <a:t>Field on coil: </a:t>
              </a:r>
            </a:p>
            <a:p>
              <a:pPr marL="1254125" lvl="1" indent="-457200">
                <a:lnSpc>
                  <a:spcPts val="1400"/>
                </a:lnSpc>
                <a:buFont typeface="Wingdings" pitchFamily="2" charset="2"/>
                <a:buChar char="Ø"/>
              </a:pPr>
              <a:r>
                <a:rPr lang="en-US" sz="1400" b="1" dirty="0" smtClean="0">
                  <a:solidFill>
                    <a:srgbClr val="002060"/>
                  </a:solidFill>
                  <a:latin typeface="Arial" pitchFamily="34" charset="0"/>
                  <a:cs typeface="Arial" pitchFamily="34" charset="0"/>
                </a:rPr>
                <a:t>over 16 T </a:t>
              </a:r>
            </a:p>
            <a:p>
              <a:r>
                <a:rPr lang="en-US" sz="1400" b="1" dirty="0" smtClean="0">
                  <a:solidFill>
                    <a:srgbClr val="008000"/>
                  </a:solidFill>
                  <a:latin typeface="Arial" pitchFamily="34" charset="0"/>
                  <a:cs typeface="Arial" pitchFamily="34" charset="0"/>
                </a:rPr>
                <a:t>(original target was 10-12 T)</a:t>
              </a:r>
            </a:p>
            <a:p>
              <a:endParaRPr lang="en-US" sz="1100" b="1" dirty="0" smtClean="0">
                <a:solidFill>
                  <a:schemeClr val="accent2">
                    <a:lumMod val="75000"/>
                  </a:schemeClr>
                </a:solidFill>
                <a:latin typeface="Arial" pitchFamily="34" charset="0"/>
                <a:cs typeface="Arial" pitchFamily="34" charset="0"/>
              </a:endParaRPr>
            </a:p>
            <a:p>
              <a:r>
                <a:rPr lang="en-US" sz="1400" b="1" dirty="0" smtClean="0">
                  <a:solidFill>
                    <a:schemeClr val="accent2">
                      <a:lumMod val="75000"/>
                    </a:schemeClr>
                  </a:solidFill>
                  <a:latin typeface="Arial" pitchFamily="34" charset="0"/>
                  <a:cs typeface="Arial" pitchFamily="34" charset="0"/>
                </a:rPr>
                <a:t>Real </a:t>
              </a:r>
              <a:r>
                <a:rPr lang="en-US" sz="1400" b="1" dirty="0">
                  <a:solidFill>
                    <a:schemeClr val="accent2">
                      <a:lumMod val="75000"/>
                    </a:schemeClr>
                  </a:solidFill>
                  <a:latin typeface="Arial" pitchFamily="34" charset="0"/>
                  <a:cs typeface="Arial" pitchFamily="34" charset="0"/>
                </a:rPr>
                <a:t>demo of 2G HTS to create high field</a:t>
              </a:r>
            </a:p>
            <a:p>
              <a:endParaRPr lang="en-US" sz="1050" b="1" dirty="0" smtClean="0">
                <a:solidFill>
                  <a:srgbClr val="D60093"/>
                </a:solidFill>
                <a:latin typeface="Arial" pitchFamily="34" charset="0"/>
                <a:cs typeface="Arial" pitchFamily="34" charset="0"/>
              </a:endParaRPr>
            </a:p>
            <a:p>
              <a:r>
                <a:rPr lang="en-US" sz="1400" b="1" dirty="0" smtClean="0">
                  <a:latin typeface="Arial" pitchFamily="34" charset="0"/>
                  <a:cs typeface="Arial" pitchFamily="34" charset="0"/>
                </a:rPr>
                <a:t>Highest field in an all HTS solenoid</a:t>
              </a:r>
              <a:r>
                <a:rPr lang="en-US" sz="1400" b="1" dirty="0">
                  <a:latin typeface="Arial" pitchFamily="34" charset="0"/>
                  <a:cs typeface="Arial" pitchFamily="34" charset="0"/>
                </a:rPr>
                <a:t> </a:t>
              </a:r>
              <a:r>
                <a:rPr lang="en-US" sz="1400" b="1" dirty="0" smtClean="0">
                  <a:latin typeface="Arial" pitchFamily="34" charset="0"/>
                  <a:cs typeface="Arial" pitchFamily="34" charset="0"/>
                </a:rPr>
                <a:t>(previous best SP/NHMFL ~10.4 T)</a:t>
              </a:r>
            </a:p>
          </p:txBody>
        </p:sp>
        <p:sp>
          <p:nvSpPr>
            <p:cNvPr id="12" name="TextBox 11"/>
            <p:cNvSpPr txBox="1"/>
            <p:nvPr/>
          </p:nvSpPr>
          <p:spPr>
            <a:xfrm>
              <a:off x="980715" y="5825536"/>
              <a:ext cx="4721899" cy="369332"/>
            </a:xfrm>
            <a:prstGeom prst="rect">
              <a:avLst/>
            </a:prstGeom>
            <a:noFill/>
          </p:spPr>
          <p:txBody>
            <a:bodyPr wrap="none" rtlCol="0">
              <a:spAutoFit/>
            </a:bodyPr>
            <a:lstStyle/>
            <a:p>
              <a:r>
                <a:rPr lang="en-US" b="1" dirty="0" smtClean="0">
                  <a:solidFill>
                    <a:srgbClr val="B40A28"/>
                  </a:solidFill>
                  <a:latin typeface="Arial" pitchFamily="34" charset="0"/>
                </a:rPr>
                <a:t>14 pancake coils with ~25 mm</a:t>
              </a:r>
              <a:r>
                <a:rPr lang="en-US" b="1" dirty="0">
                  <a:solidFill>
                    <a:srgbClr val="B40A28"/>
                  </a:solidFill>
                  <a:latin typeface="Arial" pitchFamily="34" charset="0"/>
                </a:rPr>
                <a:t> </a:t>
              </a:r>
              <a:r>
                <a:rPr lang="en-US" b="1" dirty="0" smtClean="0">
                  <a:solidFill>
                    <a:srgbClr val="B40A28"/>
                  </a:solidFill>
                  <a:latin typeface="Arial" pitchFamily="34" charset="0"/>
                </a:rPr>
                <a:t>aperture</a:t>
              </a:r>
              <a:endParaRPr lang="en-US" b="1" dirty="0">
                <a:solidFill>
                  <a:srgbClr val="B40A28"/>
                </a:solidFill>
                <a:latin typeface="Arial" pitchFamily="34" charset="0"/>
              </a:endParaRPr>
            </a:p>
          </p:txBody>
        </p:sp>
      </p:grpSp>
      <p:sp>
        <p:nvSpPr>
          <p:cNvPr id="10" name="Date Placeholder 9"/>
          <p:cNvSpPr>
            <a:spLocks noGrp="1"/>
          </p:cNvSpPr>
          <p:nvPr>
            <p:ph type="dt" sz="half" idx="10"/>
          </p:nvPr>
        </p:nvSpPr>
        <p:spPr>
          <a:xfrm>
            <a:off x="489095" y="6356350"/>
            <a:ext cx="2133600" cy="365125"/>
          </a:xfrm>
        </p:spPr>
        <p:txBody>
          <a:bodyPr/>
          <a:lstStyle/>
          <a:p>
            <a:r>
              <a:rPr lang="en-US" b="1" i="1" dirty="0" smtClean="0">
                <a:solidFill>
                  <a:srgbClr val="002060"/>
                </a:solidFill>
              </a:rPr>
              <a:t>June 20, 2013</a:t>
            </a:r>
            <a:endParaRPr lang="en-US" b="1" i="1" dirty="0">
              <a:solidFill>
                <a:srgbClr val="002060"/>
              </a:solidFill>
            </a:endParaRPr>
          </a:p>
        </p:txBody>
      </p:sp>
      <p:sp>
        <p:nvSpPr>
          <p:cNvPr id="13" name="Footer Placeholder 12"/>
          <p:cNvSpPr>
            <a:spLocks noGrp="1"/>
          </p:cNvSpPr>
          <p:nvPr>
            <p:ph type="ftr" sz="quarter" idx="11"/>
          </p:nvPr>
        </p:nvSpPr>
        <p:spPr>
          <a:xfrm>
            <a:off x="2811444" y="6356350"/>
            <a:ext cx="3752049"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6" name="Slide Number Placeholder 15"/>
          <p:cNvSpPr>
            <a:spLocks noGrp="1"/>
          </p:cNvSpPr>
          <p:nvPr>
            <p:ph type="sldNum" sz="quarter" idx="12"/>
          </p:nvPr>
        </p:nvSpPr>
        <p:spPr/>
        <p:txBody>
          <a:bodyPr/>
          <a:lstStyle/>
          <a:p>
            <a:fld id="{37166BFC-7877-4E6B-86F4-25DE6BAA0E48}" type="slidenum">
              <a:rPr lang="en-US" b="1" i="1" smtClean="0">
                <a:solidFill>
                  <a:srgbClr val="002060"/>
                </a:solidFill>
              </a:rPr>
              <a:t>13</a:t>
            </a:fld>
            <a:endParaRPr lang="en-US" b="1" i="1">
              <a:solidFill>
                <a:srgbClr val="002060"/>
              </a:solidFill>
            </a:endParaRPr>
          </a:p>
        </p:txBody>
      </p:sp>
      <p:sp>
        <p:nvSpPr>
          <p:cNvPr id="3" name="TextBox 2"/>
          <p:cNvSpPr txBox="1"/>
          <p:nvPr/>
        </p:nvSpPr>
        <p:spPr>
          <a:xfrm>
            <a:off x="304800" y="439621"/>
            <a:ext cx="2362200" cy="923330"/>
          </a:xfrm>
          <a:prstGeom prst="rect">
            <a:avLst/>
          </a:prstGeom>
          <a:solidFill>
            <a:srgbClr val="FFFF00"/>
          </a:solidFill>
        </p:spPr>
        <p:txBody>
          <a:bodyPr wrap="square" rtlCol="0">
            <a:spAutoFit/>
          </a:bodyPr>
          <a:lstStyle/>
          <a:p>
            <a:pPr algn="ctr"/>
            <a:r>
              <a:rPr lang="en-US" dirty="0" smtClean="0">
                <a:latin typeface="Berlin Sans FB" pitchFamily="34" charset="0"/>
              </a:rPr>
              <a:t>Ramesh gave a detailed presentation of this work yesterday</a:t>
            </a:r>
            <a:endParaRPr lang="en-US" dirty="0">
              <a:latin typeface="Berlin Sans FB" pitchFamily="34" charset="0"/>
            </a:endParaRPr>
          </a:p>
        </p:txBody>
      </p:sp>
    </p:spTree>
    <p:extLst>
      <p:ext uri="{BB962C8B-B14F-4D97-AF65-F5344CB8AC3E}">
        <p14:creationId xmlns:p14="http://schemas.microsoft.com/office/powerpoint/2010/main" val="2631522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400800" cy="900112"/>
          </a:xfrm>
          <a:ln w="19050">
            <a:solidFill>
              <a:schemeClr val="tx1"/>
            </a:solidFill>
          </a:ln>
        </p:spPr>
        <p:txBody>
          <a:bodyPr>
            <a:normAutofit fontScale="90000"/>
          </a:bodyPr>
          <a:lstStyle/>
          <a:p>
            <a:r>
              <a:rPr lang="en-US" sz="2800" b="1" dirty="0" smtClean="0">
                <a:latin typeface="Segoe UI" pitchFamily="34" charset="0"/>
                <a:ea typeface="Segoe UI" pitchFamily="34" charset="0"/>
                <a:cs typeface="Segoe UI" pitchFamily="34" charset="0"/>
              </a:rPr>
              <a:t>Test Results of HTS Solenoid #2 </a:t>
            </a:r>
            <a:br>
              <a:rPr lang="en-US" sz="2800" b="1" dirty="0" smtClean="0">
                <a:latin typeface="Segoe UI" pitchFamily="34" charset="0"/>
                <a:ea typeface="Segoe UI" pitchFamily="34" charset="0"/>
                <a:cs typeface="Segoe UI" pitchFamily="34" charset="0"/>
              </a:rPr>
            </a:br>
            <a:r>
              <a:rPr lang="en-US" sz="2200" b="1" dirty="0" smtClean="0">
                <a:latin typeface="Segoe UI" pitchFamily="34" charset="0"/>
                <a:ea typeface="Segoe UI" pitchFamily="34" charset="0"/>
                <a:cs typeface="Segoe UI" pitchFamily="34" charset="0"/>
              </a:rPr>
              <a:t>(½ </a:t>
            </a:r>
            <a:r>
              <a:rPr lang="en-US" sz="2200" b="1" dirty="0" err="1" smtClean="0">
                <a:latin typeface="Segoe UI" pitchFamily="34" charset="0"/>
                <a:ea typeface="Segoe UI" pitchFamily="34" charset="0"/>
                <a:cs typeface="Segoe UI" pitchFamily="34" charset="0"/>
              </a:rPr>
              <a:t>Midsert</a:t>
            </a:r>
            <a:r>
              <a:rPr lang="en-US" sz="2200" b="1" dirty="0" smtClean="0">
                <a:latin typeface="Segoe UI" pitchFamily="34" charset="0"/>
                <a:ea typeface="Segoe UI" pitchFamily="34" charset="0"/>
                <a:cs typeface="Segoe UI" pitchFamily="34" charset="0"/>
              </a:rPr>
              <a:t>, 12 coils instead of 24) - R. Gupta, BNL</a:t>
            </a:r>
            <a:endParaRPr lang="en-US" sz="1300" b="1" dirty="0">
              <a:solidFill>
                <a:srgbClr val="008000"/>
              </a:solidFill>
              <a:latin typeface="Segoe UI" pitchFamily="34" charset="0"/>
              <a:ea typeface="Segoe UI" pitchFamily="34" charset="0"/>
              <a:cs typeface="Segoe UI"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41870"/>
            <a:ext cx="6916447" cy="424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5390548"/>
            <a:ext cx="6553200" cy="861774"/>
          </a:xfrm>
          <a:prstGeom prst="rect">
            <a:avLst/>
          </a:prstGeom>
          <a:noFill/>
        </p:spPr>
        <p:txBody>
          <a:bodyPr wrap="square" rtlCol="0">
            <a:spAutoFit/>
          </a:bodyPr>
          <a:lstStyle/>
          <a:p>
            <a:r>
              <a:rPr lang="en-US" sz="1600" b="1" i="1" dirty="0" smtClean="0">
                <a:solidFill>
                  <a:srgbClr val="B40A28"/>
                </a:solidFill>
                <a:latin typeface="Arial" pitchFamily="34" charset="0"/>
              </a:rPr>
              <a:t>Coil could have reached above 10 T peak (original target), but was not ramped up to protect electronics of that time. </a:t>
            </a:r>
            <a:endParaRPr lang="en-US" sz="1600" b="1" i="1" dirty="0">
              <a:solidFill>
                <a:srgbClr val="B40A28"/>
              </a:solidFill>
              <a:latin typeface="Arial" pitchFamily="34" charset="0"/>
            </a:endParaRPr>
          </a:p>
          <a:p>
            <a:r>
              <a:rPr lang="en-US" sz="1600" b="1" i="1" dirty="0" smtClean="0">
                <a:solidFill>
                  <a:srgbClr val="B40A28"/>
                </a:solidFill>
                <a:latin typeface="Arial" pitchFamily="34" charset="0"/>
              </a:rPr>
              <a:t>Full solenoid with 24 pancakes should create &gt;10 T on axis. </a:t>
            </a:r>
            <a:endParaRPr lang="en-US" sz="1600" b="1" i="1" dirty="0">
              <a:solidFill>
                <a:srgbClr val="B40A28"/>
              </a:solidFill>
              <a:latin typeface="Arial" pitchFamily="34" charset="0"/>
            </a:endParaRPr>
          </a:p>
        </p:txBody>
      </p:sp>
      <p:sp>
        <p:nvSpPr>
          <p:cNvPr id="4" name="TextBox 3"/>
          <p:cNvSpPr txBox="1"/>
          <p:nvPr/>
        </p:nvSpPr>
        <p:spPr>
          <a:xfrm>
            <a:off x="6797040" y="1501280"/>
            <a:ext cx="2209800" cy="1717393"/>
          </a:xfrm>
          <a:prstGeom prst="rect">
            <a:avLst/>
          </a:prstGeom>
          <a:noFill/>
        </p:spPr>
        <p:txBody>
          <a:bodyPr wrap="square" rtlCol="0">
            <a:spAutoFit/>
          </a:bodyPr>
          <a:lstStyle/>
          <a:p>
            <a:r>
              <a:rPr lang="en-US" sz="2400" b="1" dirty="0" smtClean="0">
                <a:solidFill>
                  <a:srgbClr val="CC00CC"/>
                </a:solidFill>
                <a:latin typeface="Arial" pitchFamily="34" charset="0"/>
                <a:ea typeface="+mn-ea"/>
                <a:cs typeface="+mn-cs"/>
              </a:rPr>
              <a:t>250 A ==&gt; </a:t>
            </a:r>
          </a:p>
          <a:p>
            <a:r>
              <a:rPr lang="en-US" sz="2400" b="1" dirty="0" smtClean="0">
                <a:solidFill>
                  <a:srgbClr val="CC00CC"/>
                </a:solidFill>
                <a:latin typeface="Arial" pitchFamily="34" charset="0"/>
                <a:ea typeface="+mn-ea"/>
                <a:cs typeface="+mn-cs"/>
              </a:rPr>
              <a:t>6.4 T on axis </a:t>
            </a:r>
          </a:p>
          <a:p>
            <a:r>
              <a:rPr lang="en-US" sz="2400" b="1" dirty="0" smtClean="0">
                <a:solidFill>
                  <a:srgbClr val="CC00CC"/>
                </a:solidFill>
                <a:latin typeface="Arial" pitchFamily="34" charset="0"/>
                <a:ea typeface="+mn-ea"/>
                <a:cs typeface="+mn-cs"/>
              </a:rPr>
              <a:t>9.2 T peak field on coil </a:t>
            </a:r>
            <a:endParaRPr lang="en-US" sz="2400" b="1" dirty="0">
              <a:solidFill>
                <a:srgbClr val="CC00CC"/>
              </a:solidFill>
              <a:latin typeface="Arial" pitchFamily="34" charset="0"/>
              <a:ea typeface="+mn-ea"/>
              <a:cs typeface="+mn-cs"/>
            </a:endParaRPr>
          </a:p>
        </p:txBody>
      </p:sp>
      <p:pic>
        <p:nvPicPr>
          <p:cNvPr id="2050" name="Picture 2" descr="E:\sbir-sttr\PBL\photos\Brookhaven-20111229-00146.jpg"/>
          <p:cNvPicPr>
            <a:picLocks noChangeAspect="1" noChangeArrowheads="1"/>
          </p:cNvPicPr>
          <p:nvPr/>
        </p:nvPicPr>
        <p:blipFill rotWithShape="1">
          <a:blip r:embed="rId3" cstate="print"/>
          <a:srcRect l="-2106" t="12276" r="-2834" b="5417"/>
          <a:stretch/>
        </p:blipFill>
        <p:spPr bwMode="auto">
          <a:xfrm rot="5400000">
            <a:off x="6537960" y="3840480"/>
            <a:ext cx="3108960" cy="1828800"/>
          </a:xfrm>
          <a:prstGeom prst="rect">
            <a:avLst/>
          </a:prstGeom>
          <a:noFill/>
        </p:spPr>
      </p:pic>
      <p:sp>
        <p:nvSpPr>
          <p:cNvPr id="8" name="Date Placeholder 7"/>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9" name="Footer Placeholder 8"/>
          <p:cNvSpPr>
            <a:spLocks noGrp="1"/>
          </p:cNvSpPr>
          <p:nvPr>
            <p:ph type="ftr" sz="quarter" idx="11"/>
          </p:nvPr>
        </p:nvSpPr>
        <p:spPr>
          <a:xfrm>
            <a:off x="2667000" y="6356350"/>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0" name="Slide Number Placeholder 9"/>
          <p:cNvSpPr>
            <a:spLocks noGrp="1"/>
          </p:cNvSpPr>
          <p:nvPr>
            <p:ph type="sldNum" sz="quarter" idx="12"/>
          </p:nvPr>
        </p:nvSpPr>
        <p:spPr/>
        <p:txBody>
          <a:bodyPr/>
          <a:lstStyle/>
          <a:p>
            <a:fld id="{37166BFC-7877-4E6B-86F4-25DE6BAA0E48}" type="slidenum">
              <a:rPr lang="en-US" b="1" i="1" smtClean="0">
                <a:solidFill>
                  <a:srgbClr val="002060"/>
                </a:solidFill>
              </a:rPr>
              <a:t>14</a:t>
            </a:fld>
            <a:endParaRPr lang="en-US" b="1" i="1">
              <a:solidFill>
                <a:srgbClr val="002060"/>
              </a:solidFill>
            </a:endParaRPr>
          </a:p>
        </p:txBody>
      </p:sp>
    </p:spTree>
    <p:extLst>
      <p:ext uri="{BB962C8B-B14F-4D97-AF65-F5344CB8AC3E}">
        <p14:creationId xmlns:p14="http://schemas.microsoft.com/office/powerpoint/2010/main" val="4104855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37" y="228600"/>
            <a:ext cx="8229600" cy="838200"/>
          </a:xfrm>
          <a:ln w="19050">
            <a:solidFill>
              <a:schemeClr val="tx1"/>
            </a:solidFill>
          </a:ln>
        </p:spPr>
        <p:txBody>
          <a:bodyPr>
            <a:normAutofit fontScale="90000"/>
          </a:bodyPr>
          <a:lstStyle/>
          <a:p>
            <a:r>
              <a:rPr lang="en-US" sz="3200" b="1" dirty="0">
                <a:latin typeface="Segoe UI" pitchFamily="34" charset="0"/>
                <a:ea typeface="Segoe UI" pitchFamily="34" charset="0"/>
                <a:cs typeface="Segoe UI" pitchFamily="34" charset="0"/>
              </a:rPr>
              <a:t>Fully </a:t>
            </a:r>
            <a:r>
              <a:rPr lang="en-US" sz="3200" b="1" dirty="0" smtClean="0">
                <a:latin typeface="Segoe UI" pitchFamily="34" charset="0"/>
                <a:ea typeface="Segoe UI" pitchFamily="34" charset="0"/>
                <a:cs typeface="Segoe UI" pitchFamily="34" charset="0"/>
              </a:rPr>
              <a:t>Assembled </a:t>
            </a:r>
            <a:r>
              <a:rPr lang="en-US" sz="3200" b="1" dirty="0">
                <a:latin typeface="Segoe UI" pitchFamily="34" charset="0"/>
                <a:ea typeface="Segoe UI" pitchFamily="34" charset="0"/>
                <a:cs typeface="Segoe UI" pitchFamily="34" charset="0"/>
              </a:rPr>
              <a:t>HTS </a:t>
            </a:r>
            <a:r>
              <a:rPr lang="en-US" sz="3200" b="1" dirty="0" smtClean="0">
                <a:latin typeface="Segoe UI" pitchFamily="34" charset="0"/>
                <a:ea typeface="Segoe UI" pitchFamily="34" charset="0"/>
                <a:cs typeface="Segoe UI" pitchFamily="34" charset="0"/>
              </a:rPr>
              <a:t>Solenoids</a:t>
            </a:r>
            <a:br>
              <a:rPr lang="en-US" sz="3200" b="1" dirty="0" smtClean="0">
                <a:latin typeface="Segoe UI" pitchFamily="34" charset="0"/>
                <a:ea typeface="Segoe UI" pitchFamily="34" charset="0"/>
                <a:cs typeface="Segoe UI" pitchFamily="34" charset="0"/>
              </a:rPr>
            </a:br>
            <a:r>
              <a:rPr lang="en-US" sz="2400" b="1" dirty="0" smtClean="0">
                <a:latin typeface="Segoe UI" pitchFamily="34" charset="0"/>
                <a:ea typeface="Segoe UI" pitchFamily="34" charset="0"/>
                <a:cs typeface="Segoe UI" pitchFamily="34" charset="0"/>
              </a:rPr>
              <a:t>R. Gupta, BNL</a:t>
            </a:r>
            <a:endParaRPr lang="en-US" sz="3200" b="1" dirty="0">
              <a:latin typeface="Segoe UI" pitchFamily="34" charset="0"/>
              <a:ea typeface="Segoe UI" pitchFamily="34" charset="0"/>
              <a:cs typeface="Segoe UI" pitchFamily="34" charset="0"/>
            </a:endParaRPr>
          </a:p>
        </p:txBody>
      </p:sp>
      <p:pic>
        <p:nvPicPr>
          <p:cNvPr id="14" name="Picture 13" descr="D0101012a"/>
          <p:cNvPicPr>
            <a:picLocks noChangeAspect="1"/>
          </p:cNvPicPr>
          <p:nvPr/>
        </p:nvPicPr>
        <p:blipFill rotWithShape="1">
          <a:blip r:embed="rId2" cstate="print"/>
          <a:srcRect l="13776" t="16000" r="22057" b="1666"/>
          <a:stretch/>
        </p:blipFill>
        <p:spPr bwMode="auto">
          <a:xfrm>
            <a:off x="2013040" y="1289979"/>
            <a:ext cx="4800600" cy="4391713"/>
          </a:xfrm>
          <a:prstGeom prst="rect">
            <a:avLst/>
          </a:prstGeom>
          <a:noFill/>
          <a:ln w="9525">
            <a:noFill/>
            <a:miter lim="800000"/>
            <a:headEnd/>
            <a:tailEnd/>
          </a:ln>
        </p:spPr>
      </p:pic>
      <p:sp>
        <p:nvSpPr>
          <p:cNvPr id="16" name="TextBox 15"/>
          <p:cNvSpPr txBox="1"/>
          <p:nvPr/>
        </p:nvSpPr>
        <p:spPr>
          <a:xfrm>
            <a:off x="6703706" y="2168684"/>
            <a:ext cx="1893823" cy="1569660"/>
          </a:xfrm>
          <a:prstGeom prst="rect">
            <a:avLst/>
          </a:prstGeom>
          <a:solidFill>
            <a:schemeClr val="bg1"/>
          </a:solidFill>
        </p:spPr>
        <p:txBody>
          <a:bodyPr wrap="square" rtlCol="0">
            <a:spAutoFit/>
          </a:bodyPr>
          <a:lstStyle/>
          <a:p>
            <a:r>
              <a:rPr lang="en-US" sz="1600" b="1" dirty="0" smtClean="0">
                <a:solidFill>
                  <a:srgbClr val="B40A28"/>
                </a:solidFill>
              </a:rPr>
              <a:t>15</a:t>
            </a:r>
            <a:r>
              <a:rPr lang="en-US" sz="1600" b="1" baseline="30000" dirty="0" smtClean="0">
                <a:solidFill>
                  <a:srgbClr val="B40A28"/>
                </a:solidFill>
              </a:rPr>
              <a:t>+</a:t>
            </a:r>
            <a:r>
              <a:rPr lang="en-US" sz="1600" b="1" dirty="0" smtClean="0">
                <a:solidFill>
                  <a:srgbClr val="B40A28"/>
                </a:solidFill>
              </a:rPr>
              <a:t> T, 25 mm HTS solenoid (insert) with 14 pancakes  (each pancake made with 50 m HTS)</a:t>
            </a:r>
            <a:endParaRPr lang="en-US" sz="1600" b="1" dirty="0">
              <a:solidFill>
                <a:srgbClr val="B40A28"/>
              </a:solidFill>
            </a:endParaRPr>
          </a:p>
        </p:txBody>
      </p:sp>
      <p:grpSp>
        <p:nvGrpSpPr>
          <p:cNvPr id="23" name="Group 22"/>
          <p:cNvGrpSpPr/>
          <p:nvPr/>
        </p:nvGrpSpPr>
        <p:grpSpPr>
          <a:xfrm>
            <a:off x="2895600" y="4051291"/>
            <a:ext cx="5776237" cy="1913839"/>
            <a:chOff x="2895600" y="4374377"/>
            <a:chExt cx="5776237" cy="1913839"/>
          </a:xfrm>
        </p:grpSpPr>
        <p:pic>
          <p:nvPicPr>
            <p:cNvPr id="17" name="Picture 2" descr="C:\sbir-sttr\PBL\photos\Brookhaven-20120109-0016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4" r="19166"/>
            <a:stretch/>
          </p:blipFill>
          <p:spPr bwMode="auto">
            <a:xfrm>
              <a:off x="6629400" y="4374377"/>
              <a:ext cx="2042437" cy="191383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2895600" y="5115952"/>
              <a:ext cx="3733800" cy="830997"/>
              <a:chOff x="2895600" y="5115952"/>
              <a:chExt cx="3733800" cy="830997"/>
            </a:xfrm>
          </p:grpSpPr>
          <p:sp>
            <p:nvSpPr>
              <p:cNvPr id="18" name="Rectangle 17"/>
              <p:cNvSpPr/>
              <p:nvPr/>
            </p:nvSpPr>
            <p:spPr>
              <a:xfrm>
                <a:off x="2895600" y="5115952"/>
                <a:ext cx="2923032" cy="830997"/>
              </a:xfrm>
              <a:prstGeom prst="rect">
                <a:avLst/>
              </a:prstGeom>
            </p:spPr>
            <p:txBody>
              <a:bodyPr wrap="square">
                <a:spAutoFit/>
              </a:bodyPr>
              <a:lstStyle/>
              <a:p>
                <a:pPr algn="r"/>
                <a:r>
                  <a:rPr lang="en-US" sz="1600" b="1" dirty="0" smtClean="0"/>
                  <a:t>100 mm HTS solenoids – </a:t>
                </a:r>
              </a:p>
              <a:p>
                <a:pPr algn="r"/>
                <a:r>
                  <a:rPr lang="en-US" sz="1600" b="1" dirty="0" smtClean="0"/>
                  <a:t>half length (12 pancakes) and </a:t>
                </a:r>
                <a:br>
                  <a:rPr lang="en-US" sz="1600" b="1" dirty="0" smtClean="0"/>
                </a:br>
                <a:r>
                  <a:rPr lang="en-US" sz="1600" b="1" dirty="0" smtClean="0"/>
                  <a:t>full length(24 pancakes) </a:t>
                </a:r>
                <a:endParaRPr lang="en-US" sz="1600" b="1" dirty="0"/>
              </a:p>
            </p:txBody>
          </p:sp>
          <p:sp>
            <p:nvSpPr>
              <p:cNvPr id="19" name="Right Arrow 18"/>
              <p:cNvSpPr/>
              <p:nvPr/>
            </p:nvSpPr>
            <p:spPr bwMode="auto">
              <a:xfrm>
                <a:off x="5818632" y="5331296"/>
                <a:ext cx="810768" cy="400311"/>
              </a:xfrm>
              <a:prstGeom prst="rightArrow">
                <a:avLst/>
              </a:prstGeom>
              <a:solidFill>
                <a:schemeClr val="bg1"/>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sp>
        <p:nvSpPr>
          <p:cNvPr id="15" name="TextBox 14"/>
          <p:cNvSpPr txBox="1"/>
          <p:nvPr/>
        </p:nvSpPr>
        <p:spPr>
          <a:xfrm>
            <a:off x="206375" y="2953514"/>
            <a:ext cx="2057400" cy="1754326"/>
          </a:xfrm>
          <a:prstGeom prst="rect">
            <a:avLst/>
          </a:prstGeom>
          <a:solidFill>
            <a:schemeClr val="bg1"/>
          </a:solidFill>
        </p:spPr>
        <p:txBody>
          <a:bodyPr wrap="square" rtlCol="0">
            <a:spAutoFit/>
          </a:bodyPr>
          <a:lstStyle/>
          <a:p>
            <a:r>
              <a:rPr lang="en-US" b="1" dirty="0" smtClean="0">
                <a:solidFill>
                  <a:srgbClr val="0000FF"/>
                </a:solidFill>
              </a:rPr>
              <a:t>10</a:t>
            </a:r>
            <a:r>
              <a:rPr lang="en-US" b="1" baseline="30000" dirty="0" smtClean="0">
                <a:solidFill>
                  <a:srgbClr val="0000FF"/>
                </a:solidFill>
              </a:rPr>
              <a:t>+</a:t>
            </a:r>
            <a:r>
              <a:rPr lang="en-US" b="1" dirty="0" smtClean="0">
                <a:solidFill>
                  <a:srgbClr val="0000FF"/>
                </a:solidFill>
              </a:rPr>
              <a:t> T,100 mm HTS solenoid (</a:t>
            </a:r>
            <a:r>
              <a:rPr lang="en-US" b="1" dirty="0" err="1" smtClean="0">
                <a:solidFill>
                  <a:srgbClr val="0000FF"/>
                </a:solidFill>
              </a:rPr>
              <a:t>midsert</a:t>
            </a:r>
            <a:r>
              <a:rPr lang="en-US" b="1" dirty="0" smtClean="0">
                <a:solidFill>
                  <a:srgbClr val="0000FF"/>
                </a:solidFill>
              </a:rPr>
              <a:t>) with 24 pancakes (each pancake made with 100 m HTS)</a:t>
            </a:r>
          </a:p>
        </p:txBody>
      </p:sp>
      <p:sp>
        <p:nvSpPr>
          <p:cNvPr id="3" name="Date Placeholder 2"/>
          <p:cNvSpPr>
            <a:spLocks noGrp="1"/>
          </p:cNvSpPr>
          <p:nvPr>
            <p:ph type="dt" sz="half" idx="10"/>
          </p:nvPr>
        </p:nvSpPr>
        <p:spPr/>
        <p:txBody>
          <a:bodyPr/>
          <a:lstStyle/>
          <a:p>
            <a:r>
              <a:rPr lang="en-US" b="1" i="1" smtClean="0">
                <a:solidFill>
                  <a:srgbClr val="002060"/>
                </a:solidFill>
              </a:rPr>
              <a:t>June 20, 2013</a:t>
            </a:r>
            <a:endParaRPr lang="en-US" b="1" i="1">
              <a:solidFill>
                <a:srgbClr val="002060"/>
              </a:solidFill>
            </a:endParaRPr>
          </a:p>
        </p:txBody>
      </p:sp>
      <p:sp>
        <p:nvSpPr>
          <p:cNvPr id="6" name="Footer Placeholder 5"/>
          <p:cNvSpPr>
            <a:spLocks noGrp="1"/>
          </p:cNvSpPr>
          <p:nvPr>
            <p:ph type="ftr" sz="quarter" idx="11"/>
          </p:nvPr>
        </p:nvSpPr>
        <p:spPr>
          <a:xfrm>
            <a:off x="2590800" y="6356350"/>
            <a:ext cx="4112906"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7" name="Slide Number Placeholder 6"/>
          <p:cNvSpPr>
            <a:spLocks noGrp="1"/>
          </p:cNvSpPr>
          <p:nvPr>
            <p:ph type="sldNum" sz="quarter" idx="12"/>
          </p:nvPr>
        </p:nvSpPr>
        <p:spPr/>
        <p:txBody>
          <a:bodyPr/>
          <a:lstStyle/>
          <a:p>
            <a:fld id="{37166BFC-7877-4E6B-86F4-25DE6BAA0E48}" type="slidenum">
              <a:rPr lang="en-US" b="1" i="1" smtClean="0">
                <a:solidFill>
                  <a:srgbClr val="002060"/>
                </a:solidFill>
              </a:rPr>
              <a:t>15</a:t>
            </a:fld>
            <a:endParaRPr lang="en-US" b="1" i="1" dirty="0">
              <a:solidFill>
                <a:srgbClr val="002060"/>
              </a:solidFill>
            </a:endParaRPr>
          </a:p>
        </p:txBody>
      </p:sp>
    </p:spTree>
    <p:extLst>
      <p:ext uri="{BB962C8B-B14F-4D97-AF65-F5344CB8AC3E}">
        <p14:creationId xmlns:p14="http://schemas.microsoft.com/office/powerpoint/2010/main" val="1107231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35" y="152400"/>
            <a:ext cx="8229600" cy="685800"/>
          </a:xfrm>
          <a:ln w="19050">
            <a:solidFill>
              <a:schemeClr val="tx1"/>
            </a:solidFill>
          </a:ln>
        </p:spPr>
        <p:txBody>
          <a:bodyPr>
            <a:normAutofit fontScale="90000"/>
          </a:bodyPr>
          <a:lstStyle/>
          <a:p>
            <a:r>
              <a:rPr lang="en-US" sz="2800" b="1" dirty="0" err="1">
                <a:latin typeface="Segoe UI" pitchFamily="34" charset="0"/>
                <a:ea typeface="Segoe UI" pitchFamily="34" charset="0"/>
                <a:cs typeface="Segoe UI" pitchFamily="34" charset="0"/>
              </a:rPr>
              <a:t>ReBCO</a:t>
            </a:r>
            <a:r>
              <a:rPr lang="en-US" sz="2800" b="1" dirty="0">
                <a:latin typeface="Segoe UI" pitchFamily="34" charset="0"/>
                <a:ea typeface="Segoe UI" pitchFamily="34" charset="0"/>
                <a:cs typeface="Segoe UI" pitchFamily="34" charset="0"/>
              </a:rPr>
              <a:t> Solenoids, cont.</a:t>
            </a:r>
            <a:r>
              <a:rPr lang="en-US" sz="2800" b="1" dirty="0" smtClean="0">
                <a:latin typeface="Segoe UI" pitchFamily="34" charset="0"/>
                <a:ea typeface="Segoe UI" pitchFamily="34" charset="0"/>
                <a:cs typeface="Segoe UI" pitchFamily="34" charset="0"/>
              </a:rPr>
              <a:t/>
            </a:r>
            <a:br>
              <a:rPr lang="en-US" sz="2800" b="1" dirty="0" smtClean="0">
                <a:latin typeface="Segoe UI" pitchFamily="34" charset="0"/>
                <a:ea typeface="Segoe UI" pitchFamily="34" charset="0"/>
                <a:cs typeface="Segoe UI" pitchFamily="34" charset="0"/>
              </a:rPr>
            </a:br>
            <a:r>
              <a:rPr lang="en-US" sz="2200" b="1" dirty="0" smtClean="0">
                <a:latin typeface="Segoe UI" pitchFamily="34" charset="0"/>
                <a:ea typeface="Segoe UI" pitchFamily="34" charset="0"/>
                <a:cs typeface="Segoe UI" pitchFamily="34" charset="0"/>
              </a:rPr>
              <a:t>Ramesh Gupta, BNL</a:t>
            </a:r>
            <a:endParaRPr lang="en-US" sz="2200" b="1" dirty="0">
              <a:latin typeface="Segoe UI" pitchFamily="34" charset="0"/>
              <a:ea typeface="Segoe UI" pitchFamily="34" charset="0"/>
              <a:cs typeface="Segoe UI" pitchFamily="34" charset="0"/>
            </a:endParaRPr>
          </a:p>
        </p:txBody>
      </p:sp>
      <p:sp>
        <p:nvSpPr>
          <p:cNvPr id="6" name="Title 1"/>
          <p:cNvSpPr txBox="1">
            <a:spLocks/>
          </p:cNvSpPr>
          <p:nvPr/>
        </p:nvSpPr>
        <p:spPr>
          <a:xfrm>
            <a:off x="343786" y="914400"/>
            <a:ext cx="8305800" cy="9144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mn-lt"/>
              </a:rPr>
              <a:t>Mid-</a:t>
            </a:r>
            <a:r>
              <a:rPr lang="en-US" sz="3200" b="1" dirty="0" err="1" smtClean="0">
                <a:latin typeface="+mn-lt"/>
              </a:rPr>
              <a:t>sert</a:t>
            </a:r>
            <a:r>
              <a:rPr lang="en-US" sz="3200" b="1" dirty="0" smtClean="0">
                <a:latin typeface="+mn-lt"/>
              </a:rPr>
              <a:t> - Review of 77 K Tests (after 4K tests) </a:t>
            </a:r>
            <a:r>
              <a:rPr lang="en-US" sz="4000" dirty="0" smtClean="0"/>
              <a:t/>
            </a:r>
            <a:br>
              <a:rPr lang="en-US" sz="4000" dirty="0" smtClean="0"/>
            </a:br>
            <a:r>
              <a:rPr lang="en-US" sz="2400" b="1" dirty="0" smtClean="0"/>
              <a:t>(</a:t>
            </a:r>
            <a:r>
              <a:rPr lang="en-US" sz="2400" b="1" dirty="0"/>
              <a:t>100 mm, 24 pancakes</a:t>
            </a:r>
            <a:r>
              <a:rPr lang="en-US" sz="2400" b="1" dirty="0" smtClean="0"/>
              <a:t>)</a:t>
            </a:r>
            <a:endParaRPr lang="en-US" sz="2400" b="1" dirty="0">
              <a:solidFill>
                <a:srgbClr val="008000"/>
              </a:solidFill>
            </a:endParaRPr>
          </a:p>
        </p:txBody>
      </p:sp>
      <p:sp>
        <p:nvSpPr>
          <p:cNvPr id="7" name="TextBox 6"/>
          <p:cNvSpPr txBox="1"/>
          <p:nvPr/>
        </p:nvSpPr>
        <p:spPr>
          <a:xfrm>
            <a:off x="693320" y="3340100"/>
            <a:ext cx="7638630" cy="1508105"/>
          </a:xfrm>
          <a:prstGeom prst="rect">
            <a:avLst/>
          </a:prstGeom>
          <a:noFill/>
        </p:spPr>
        <p:txBody>
          <a:bodyPr wrap="none" rtlCol="0">
            <a:spAutoFit/>
          </a:bodyPr>
          <a:lstStyle/>
          <a:p>
            <a:r>
              <a:rPr lang="en-US" sz="2000" b="1" i="1" u="sng" dirty="0" smtClean="0"/>
              <a:t>Summary:</a:t>
            </a:r>
          </a:p>
          <a:p>
            <a:pPr marL="342900" indent="-182880">
              <a:buFont typeface="Arial" pitchFamily="34" charset="0"/>
              <a:buChar char="•"/>
            </a:pPr>
            <a:r>
              <a:rPr lang="en-US" b="1" i="1" dirty="0" smtClean="0">
                <a:solidFill>
                  <a:srgbClr val="002060"/>
                </a:solidFill>
              </a:rPr>
              <a:t>Several pancakes (4?) in inner (25 mm) found resistive during 77 K test </a:t>
            </a:r>
          </a:p>
          <a:p>
            <a:pPr marL="800100" lvl="1" indent="-182880">
              <a:buFont typeface="Wingdings" pitchFamily="2" charset="2"/>
              <a:buChar char="Ø"/>
            </a:pPr>
            <a:r>
              <a:rPr lang="en-US" b="1" i="1" dirty="0" smtClean="0">
                <a:solidFill>
                  <a:srgbClr val="002060"/>
                </a:solidFill>
              </a:rPr>
              <a:t>Location : all in bottom part of the assembly</a:t>
            </a:r>
          </a:p>
          <a:p>
            <a:pPr marL="342900" indent="-182880">
              <a:buFont typeface="Arial" pitchFamily="34" charset="0"/>
              <a:buChar char="•"/>
            </a:pPr>
            <a:r>
              <a:rPr lang="en-US" b="1" i="1" dirty="0">
                <a:solidFill>
                  <a:srgbClr val="002060"/>
                </a:solidFill>
              </a:rPr>
              <a:t>Several pancakes (4?) in </a:t>
            </a:r>
            <a:r>
              <a:rPr lang="en-US" b="1" i="1" dirty="0" err="1" smtClean="0">
                <a:solidFill>
                  <a:srgbClr val="002060"/>
                </a:solidFill>
              </a:rPr>
              <a:t>midsert</a:t>
            </a:r>
            <a:r>
              <a:rPr lang="en-US" b="1" i="1" dirty="0" smtClean="0">
                <a:solidFill>
                  <a:srgbClr val="002060"/>
                </a:solidFill>
              </a:rPr>
              <a:t> (100 mm) </a:t>
            </a:r>
            <a:r>
              <a:rPr lang="en-US" b="1" i="1" dirty="0">
                <a:solidFill>
                  <a:srgbClr val="002060"/>
                </a:solidFill>
              </a:rPr>
              <a:t>found resistive during 77 K test </a:t>
            </a:r>
          </a:p>
          <a:p>
            <a:pPr marL="800100" lvl="1" indent="-182880">
              <a:buFont typeface="Wingdings" pitchFamily="2" charset="2"/>
              <a:buChar char="Ø"/>
            </a:pPr>
            <a:r>
              <a:rPr lang="en-US" b="1" i="1" dirty="0">
                <a:solidFill>
                  <a:srgbClr val="002060"/>
                </a:solidFill>
              </a:rPr>
              <a:t>Location : </a:t>
            </a:r>
            <a:r>
              <a:rPr lang="en-US" b="1" i="1" dirty="0" smtClean="0">
                <a:solidFill>
                  <a:srgbClr val="002060"/>
                </a:solidFill>
              </a:rPr>
              <a:t>random</a:t>
            </a:r>
            <a:endParaRPr lang="en-US" b="1" i="1" dirty="0">
              <a:solidFill>
                <a:srgbClr val="002060"/>
              </a:solidFill>
            </a:endParaRPr>
          </a:p>
        </p:txBody>
      </p:sp>
      <p:sp>
        <p:nvSpPr>
          <p:cNvPr id="8" name="Content Placeholder 2"/>
          <p:cNvSpPr>
            <a:spLocks noGrp="1"/>
          </p:cNvSpPr>
          <p:nvPr>
            <p:ph idx="1"/>
          </p:nvPr>
        </p:nvSpPr>
        <p:spPr>
          <a:xfrm>
            <a:off x="356486" y="1781249"/>
            <a:ext cx="8438707" cy="1736651"/>
          </a:xfrm>
        </p:spPr>
        <p:txBody>
          <a:bodyPr>
            <a:normAutofit/>
          </a:bodyPr>
          <a:lstStyle/>
          <a:p>
            <a:pPr marL="640080">
              <a:spcBef>
                <a:spcPts val="300"/>
              </a:spcBef>
            </a:pPr>
            <a:r>
              <a:rPr lang="en-US" sz="1800" b="1" dirty="0" smtClean="0">
                <a:solidFill>
                  <a:srgbClr val="B40A28"/>
                </a:solidFill>
              </a:rPr>
              <a:t>During the final 77 K QA test before the scheduled high field 4K run, several pancakes started showing early onset of resistive voltages. </a:t>
            </a:r>
          </a:p>
          <a:p>
            <a:pPr marL="640080">
              <a:spcBef>
                <a:spcPts val="300"/>
              </a:spcBef>
            </a:pPr>
            <a:r>
              <a:rPr lang="en-US" sz="1800" b="1" dirty="0" smtClean="0">
                <a:solidFill>
                  <a:srgbClr val="B40A28"/>
                </a:solidFill>
              </a:rPr>
              <a:t>The same assembly has been earlier tested at 77 K and performed well. </a:t>
            </a:r>
          </a:p>
          <a:p>
            <a:pPr marL="640080">
              <a:spcBef>
                <a:spcPts val="300"/>
              </a:spcBef>
            </a:pPr>
            <a:r>
              <a:rPr lang="en-US" sz="1800" b="1" dirty="0" smtClean="0">
                <a:solidFill>
                  <a:srgbClr val="B40A28"/>
                </a:solidFill>
              </a:rPr>
              <a:t>No particular order in the location of these now under-performing pancakes</a:t>
            </a:r>
          </a:p>
          <a:p>
            <a:pPr marL="640080">
              <a:spcBef>
                <a:spcPts val="300"/>
              </a:spcBef>
            </a:pPr>
            <a:r>
              <a:rPr lang="en-US" sz="1800" b="1" dirty="0" smtClean="0">
                <a:solidFill>
                  <a:srgbClr val="B40A28"/>
                </a:solidFill>
              </a:rPr>
              <a:t>Several 77 K follow-on tests found no further deterioration in performance</a:t>
            </a:r>
          </a:p>
        </p:txBody>
      </p:sp>
      <p:sp>
        <p:nvSpPr>
          <p:cNvPr id="3" name="TextBox 2"/>
          <p:cNvSpPr txBox="1"/>
          <p:nvPr/>
        </p:nvSpPr>
        <p:spPr>
          <a:xfrm>
            <a:off x="369186" y="4890353"/>
            <a:ext cx="8305800" cy="1354217"/>
          </a:xfrm>
          <a:prstGeom prst="rect">
            <a:avLst/>
          </a:prstGeom>
          <a:noFill/>
          <a:ln w="25400" cmpd="dbl">
            <a:solidFill>
              <a:srgbClr val="002060"/>
            </a:solidFill>
          </a:ln>
        </p:spPr>
        <p:txBody>
          <a:bodyPr wrap="square" rtlCol="0">
            <a:spAutoFit/>
          </a:bodyPr>
          <a:lstStyle/>
          <a:p>
            <a:pPr algn="ctr"/>
            <a:r>
              <a:rPr lang="en-US" sz="1600" b="1" dirty="0" smtClean="0">
                <a:latin typeface="Segoe UI" pitchFamily="34" charset="0"/>
                <a:ea typeface="Segoe UI" pitchFamily="34" charset="0"/>
                <a:cs typeface="Segoe UI" pitchFamily="34" charset="0"/>
              </a:rPr>
              <a:t>Studies of the affected coils have isolated the problem;  damaged turns have been removed.  Inspection of all coils has been completed;  the problem is being understood, modifications are being made, and procedures are being modified to reduce thermal gradients during cool down.</a:t>
            </a:r>
            <a:br>
              <a:rPr lang="en-US" sz="1600" b="1" dirty="0" smtClean="0">
                <a:latin typeface="Segoe UI" pitchFamily="34" charset="0"/>
                <a:ea typeface="Segoe UI" pitchFamily="34" charset="0"/>
                <a:cs typeface="Segoe UI" pitchFamily="34" charset="0"/>
              </a:rPr>
            </a:br>
            <a:r>
              <a:rPr lang="en-US" sz="1600" b="1" i="1" dirty="0" smtClean="0">
                <a:solidFill>
                  <a:srgbClr val="B40A28"/>
                </a:solidFill>
                <a:latin typeface="Segoe UI" pitchFamily="34" charset="0"/>
                <a:ea typeface="Segoe UI" pitchFamily="34" charset="0"/>
                <a:cs typeface="Segoe UI" pitchFamily="34" charset="0"/>
              </a:rPr>
              <a:t>(Discussed in Ramesh’s presentation yesterday)</a:t>
            </a:r>
            <a:endParaRPr lang="en-US" sz="1600" b="1" i="1" dirty="0">
              <a:solidFill>
                <a:srgbClr val="B40A28"/>
              </a:solidFill>
              <a:latin typeface="Segoe UI" pitchFamily="34" charset="0"/>
              <a:ea typeface="Segoe UI" pitchFamily="34" charset="0"/>
              <a:cs typeface="Segoe UI" pitchFamily="34" charset="0"/>
            </a:endParaRPr>
          </a:p>
        </p:txBody>
      </p:sp>
      <p:sp>
        <p:nvSpPr>
          <p:cNvPr id="9" name="Date Placeholder 8"/>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11" name="Footer Placeholder 10"/>
          <p:cNvSpPr>
            <a:spLocks noGrp="1"/>
          </p:cNvSpPr>
          <p:nvPr>
            <p:ph type="ftr" sz="quarter" idx="11"/>
          </p:nvPr>
        </p:nvSpPr>
        <p:spPr>
          <a:xfrm>
            <a:off x="2971800" y="6356350"/>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2" name="Slide Number Placeholder 11"/>
          <p:cNvSpPr>
            <a:spLocks noGrp="1"/>
          </p:cNvSpPr>
          <p:nvPr>
            <p:ph type="sldNum" sz="quarter" idx="12"/>
          </p:nvPr>
        </p:nvSpPr>
        <p:spPr/>
        <p:txBody>
          <a:bodyPr/>
          <a:lstStyle/>
          <a:p>
            <a:fld id="{37166BFC-7877-4E6B-86F4-25DE6BAA0E48}" type="slidenum">
              <a:rPr lang="en-US" b="1" i="1" smtClean="0">
                <a:solidFill>
                  <a:srgbClr val="002060"/>
                </a:solidFill>
              </a:rPr>
              <a:t>16</a:t>
            </a:fld>
            <a:endParaRPr lang="en-US" b="1" i="1">
              <a:solidFill>
                <a:srgbClr val="002060"/>
              </a:solidFill>
            </a:endParaRPr>
          </a:p>
        </p:txBody>
      </p:sp>
    </p:spTree>
    <p:extLst>
      <p:ext uri="{BB962C8B-B14F-4D97-AF65-F5344CB8AC3E}">
        <p14:creationId xmlns:p14="http://schemas.microsoft.com/office/powerpoint/2010/main" val="3048366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a:ln w="19050">
            <a:solidFill>
              <a:schemeClr val="tx1"/>
            </a:solidFill>
          </a:ln>
        </p:spPr>
        <p:txBody>
          <a:bodyPr>
            <a:normAutofit fontScale="90000"/>
          </a:bodyPr>
          <a:lstStyle/>
          <a:p>
            <a:r>
              <a:rPr lang="en-US" sz="2800" b="1" dirty="0" smtClean="0">
                <a:latin typeface="Segoe UI" pitchFamily="34" charset="0"/>
                <a:ea typeface="Segoe UI" pitchFamily="34" charset="0"/>
                <a:cs typeface="Segoe UI" pitchFamily="34" charset="0"/>
              </a:rPr>
              <a:t>Bi2212 Solenoids</a:t>
            </a:r>
            <a:br>
              <a:rPr lang="en-US" sz="2800" b="1" dirty="0" smtClean="0">
                <a:latin typeface="Segoe UI" pitchFamily="34" charset="0"/>
                <a:ea typeface="Segoe UI" pitchFamily="34" charset="0"/>
                <a:cs typeface="Segoe UI" pitchFamily="34" charset="0"/>
              </a:rPr>
            </a:br>
            <a:r>
              <a:rPr lang="en-US" sz="2000" b="1" dirty="0" smtClean="0">
                <a:latin typeface="Segoe UI" pitchFamily="34" charset="0"/>
                <a:ea typeface="Segoe UI" pitchFamily="34" charset="0"/>
                <a:cs typeface="Segoe UI" pitchFamily="34" charset="0"/>
              </a:rPr>
              <a:t>Tengming Shen, FNAL</a:t>
            </a:r>
            <a:endParaRPr lang="en-US" sz="22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990600"/>
            <a:ext cx="8382000" cy="5450469"/>
          </a:xfrm>
        </p:spPr>
        <p:txBody>
          <a:bodyPr>
            <a:normAutofit/>
          </a:bodyPr>
          <a:lstStyle/>
          <a:p>
            <a:r>
              <a:rPr lang="en-US" sz="1800" b="1" dirty="0" smtClean="0">
                <a:latin typeface="Segoe UI" pitchFamily="34" charset="0"/>
                <a:ea typeface="Segoe UI" pitchFamily="34" charset="0"/>
                <a:cs typeface="Segoe UI" pitchFamily="34" charset="0"/>
              </a:rPr>
              <a:t>For </a:t>
            </a:r>
            <a:r>
              <a:rPr lang="en-US" sz="1800" b="1" dirty="0">
                <a:latin typeface="Segoe UI" pitchFamily="34" charset="0"/>
                <a:ea typeface="Segoe UI" pitchFamily="34" charset="0"/>
                <a:cs typeface="Segoe UI" pitchFamily="34" charset="0"/>
              </a:rPr>
              <a:t>20 years, the performance of long length </a:t>
            </a:r>
            <a:r>
              <a:rPr lang="en-US" sz="1800" b="1" dirty="0" smtClean="0">
                <a:latin typeface="Segoe UI" pitchFamily="34" charset="0"/>
                <a:ea typeface="Segoe UI" pitchFamily="34" charset="0"/>
                <a:cs typeface="Segoe UI" pitchFamily="34" charset="0"/>
              </a:rPr>
              <a:t>Bi-2212 </a:t>
            </a:r>
            <a:r>
              <a:rPr lang="en-US" sz="1800" b="1" dirty="0">
                <a:latin typeface="Segoe UI" pitchFamily="34" charset="0"/>
                <a:ea typeface="Segoe UI" pitchFamily="34" charset="0"/>
                <a:cs typeface="Segoe UI" pitchFamily="34" charset="0"/>
              </a:rPr>
              <a:t>wires has been much worse than in short </a:t>
            </a:r>
            <a:r>
              <a:rPr lang="en-US" sz="1800" b="1" dirty="0" smtClean="0">
                <a:latin typeface="Segoe UI" pitchFamily="34" charset="0"/>
                <a:ea typeface="Segoe UI" pitchFamily="34" charset="0"/>
                <a:cs typeface="Segoe UI" pitchFamily="34" charset="0"/>
              </a:rPr>
              <a:t>pieces:</a:t>
            </a:r>
            <a:r>
              <a:rPr lang="en-US" sz="1800" b="1" dirty="0">
                <a:latin typeface="Segoe UI" pitchFamily="34" charset="0"/>
                <a:ea typeface="Segoe UI" pitchFamily="34" charset="0"/>
                <a:cs typeface="Segoe UI" pitchFamily="34" charset="0"/>
              </a:rPr>
              <a:t> t</a:t>
            </a:r>
            <a:r>
              <a:rPr lang="en-US" sz="1800" b="1" dirty="0" smtClean="0">
                <a:latin typeface="Segoe UI" pitchFamily="34" charset="0"/>
                <a:ea typeface="Segoe UI" pitchFamily="34" charset="0"/>
                <a:cs typeface="Segoe UI" pitchFamily="34" charset="0"/>
              </a:rPr>
              <a:t>his </a:t>
            </a:r>
            <a:r>
              <a:rPr lang="en-US" sz="1800" b="1" dirty="0">
                <a:latin typeface="Segoe UI" pitchFamily="34" charset="0"/>
                <a:ea typeface="Segoe UI" pitchFamily="34" charset="0"/>
                <a:cs typeface="Segoe UI" pitchFamily="34" charset="0"/>
              </a:rPr>
              <a:t>problem </a:t>
            </a:r>
            <a:r>
              <a:rPr lang="en-US" sz="1800" b="1" dirty="0" smtClean="0">
                <a:latin typeface="Segoe UI" pitchFamily="34" charset="0"/>
                <a:ea typeface="Segoe UI" pitchFamily="34" charset="0"/>
                <a:cs typeface="Segoe UI" pitchFamily="34" charset="0"/>
              </a:rPr>
              <a:t>has been </a:t>
            </a:r>
            <a:r>
              <a:rPr lang="en-US" sz="1800" b="1" dirty="0">
                <a:latin typeface="Segoe UI" pitchFamily="34" charset="0"/>
                <a:ea typeface="Segoe UI" pitchFamily="34" charset="0"/>
                <a:cs typeface="Segoe UI" pitchFamily="34" charset="0"/>
              </a:rPr>
              <a:t>solved in </a:t>
            </a:r>
            <a:r>
              <a:rPr lang="en-US" sz="1800" b="1" dirty="0" smtClean="0">
                <a:latin typeface="Segoe UI" pitchFamily="34" charset="0"/>
                <a:ea typeface="Segoe UI" pitchFamily="34" charset="0"/>
                <a:cs typeface="Segoe UI" pitchFamily="34" charset="0"/>
              </a:rPr>
              <a:t>2012-2013</a:t>
            </a:r>
            <a:r>
              <a:rPr lang="en-US" sz="1800" dirty="0">
                <a:latin typeface="Segoe UI" pitchFamily="34" charset="0"/>
                <a:ea typeface="Segoe UI" pitchFamily="34" charset="0"/>
                <a:cs typeface="Segoe UI" pitchFamily="34" charset="0"/>
              </a:rPr>
              <a:t/>
            </a:r>
            <a:br>
              <a:rPr lang="en-US" sz="1800" dirty="0">
                <a:latin typeface="Segoe UI" pitchFamily="34" charset="0"/>
                <a:ea typeface="Segoe UI" pitchFamily="34" charset="0"/>
                <a:cs typeface="Segoe UI" pitchFamily="34" charset="0"/>
              </a:rPr>
            </a:br>
            <a:endParaRPr lang="en-US" sz="1800" b="1" dirty="0" smtClean="0">
              <a:latin typeface="Segoe UI" pitchFamily="34" charset="0"/>
              <a:ea typeface="Segoe UI" pitchFamily="34" charset="0"/>
              <a:cs typeface="Segoe UI" pitchFamily="34" charset="0"/>
            </a:endParaRPr>
          </a:p>
        </p:txBody>
      </p:sp>
      <p:grpSp>
        <p:nvGrpSpPr>
          <p:cNvPr id="8" name="Group 7"/>
          <p:cNvGrpSpPr/>
          <p:nvPr/>
        </p:nvGrpSpPr>
        <p:grpSpPr>
          <a:xfrm>
            <a:off x="618044" y="1699112"/>
            <a:ext cx="7696200" cy="1770377"/>
            <a:chOff x="152400" y="1284295"/>
            <a:chExt cx="8001000" cy="2017621"/>
          </a:xfrm>
        </p:grpSpPr>
        <p:pic>
          <p:nvPicPr>
            <p:cNvPr id="9" name="Picture 2" descr="C:\Users\tshen\Documents\My research work\2010-2013 data and papers\2212 FNAL-development\Internal_gas_pressure_and_leakage\Manuscript and plots\Final version and submission\For Tengming\FullyProcessedClosed.jpg"/>
            <p:cNvPicPr>
              <a:picLocks noChangeAspect="1" noChangeArrowheads="1"/>
            </p:cNvPicPr>
            <p:nvPr/>
          </p:nvPicPr>
          <p:blipFill>
            <a:blip r:embed="rId2" cstate="print"/>
            <a:srcRect l="16547" r="8242"/>
            <a:stretch>
              <a:fillRect/>
            </a:stretch>
          </p:blipFill>
          <p:spPr bwMode="auto">
            <a:xfrm>
              <a:off x="4343400" y="2133600"/>
              <a:ext cx="3810000" cy="847725"/>
            </a:xfrm>
            <a:prstGeom prst="rect">
              <a:avLst/>
            </a:prstGeom>
            <a:noFill/>
          </p:spPr>
        </p:pic>
        <p:pic>
          <p:nvPicPr>
            <p:cNvPr id="10" name="Picture 1" descr="C:\Users\tshen\Documents\My research work\2010-2013 data and papers\2212 FNAL-development\Internal_gas_pressure_and_leakage\Manuscript and plots\Final version and submission\For Tengming\FullyProcessOpen.jpg"/>
            <p:cNvPicPr>
              <a:picLocks noChangeAspect="1" noChangeArrowheads="1"/>
            </p:cNvPicPr>
            <p:nvPr/>
          </p:nvPicPr>
          <p:blipFill>
            <a:blip r:embed="rId3" cstate="print"/>
            <a:srcRect r="24788"/>
            <a:stretch>
              <a:fillRect/>
            </a:stretch>
          </p:blipFill>
          <p:spPr bwMode="auto">
            <a:xfrm>
              <a:off x="381000" y="2133600"/>
              <a:ext cx="3810000" cy="850900"/>
            </a:xfrm>
            <a:prstGeom prst="rect">
              <a:avLst/>
            </a:prstGeom>
            <a:noFill/>
          </p:spPr>
        </p:pic>
        <p:sp>
          <p:nvSpPr>
            <p:cNvPr id="11" name="TextBox 7"/>
            <p:cNvSpPr txBox="1">
              <a:spLocks noChangeArrowheads="1"/>
            </p:cNvSpPr>
            <p:nvPr/>
          </p:nvSpPr>
          <p:spPr bwMode="auto">
            <a:xfrm>
              <a:off x="670554" y="2066925"/>
              <a:ext cx="2406172" cy="307777"/>
            </a:xfrm>
            <a:prstGeom prst="rect">
              <a:avLst/>
            </a:prstGeom>
            <a:noFill/>
            <a:ln w="9525">
              <a:noFill/>
              <a:miter lim="800000"/>
              <a:headEnd/>
              <a:tailEnd/>
            </a:ln>
          </p:spPr>
          <p:txBody>
            <a:bodyPr wrap="none">
              <a:spAutoFit/>
            </a:bodyPr>
            <a:lstStyle/>
            <a:p>
              <a:r>
                <a:rPr lang="en-US" sz="1400" b="1" dirty="0" smtClean="0">
                  <a:solidFill>
                    <a:srgbClr val="FFFFFF"/>
                  </a:solidFill>
                </a:rPr>
                <a:t>Open ends: 180 A, 0.8 mm</a:t>
              </a:r>
              <a:endParaRPr lang="en-US" sz="1400" b="1" dirty="0">
                <a:solidFill>
                  <a:srgbClr val="FFFFFF"/>
                </a:solidFill>
              </a:endParaRPr>
            </a:p>
          </p:txBody>
        </p:sp>
        <p:sp>
          <p:nvSpPr>
            <p:cNvPr id="12" name="TextBox 11"/>
            <p:cNvSpPr txBox="1">
              <a:spLocks noChangeArrowheads="1"/>
            </p:cNvSpPr>
            <p:nvPr/>
          </p:nvSpPr>
          <p:spPr bwMode="auto">
            <a:xfrm>
              <a:off x="4753365" y="2057400"/>
              <a:ext cx="3345531" cy="307777"/>
            </a:xfrm>
            <a:prstGeom prst="rect">
              <a:avLst/>
            </a:prstGeom>
            <a:noFill/>
            <a:ln w="9525">
              <a:noFill/>
              <a:miter lim="800000"/>
              <a:headEnd/>
              <a:tailEnd/>
            </a:ln>
          </p:spPr>
          <p:txBody>
            <a:bodyPr wrap="none">
              <a:spAutoFit/>
            </a:bodyPr>
            <a:lstStyle/>
            <a:p>
              <a:r>
                <a:rPr lang="en-US" sz="1400" b="1" dirty="0" smtClean="0">
                  <a:solidFill>
                    <a:srgbClr val="FFFFFF"/>
                  </a:solidFill>
                </a:rPr>
                <a:t>Sealed ends: 50 to 140 A, &gt;0.825 mm </a:t>
              </a:r>
              <a:endParaRPr lang="en-US" sz="1400" b="1" dirty="0">
                <a:solidFill>
                  <a:srgbClr val="FFFFFF"/>
                </a:solidFill>
              </a:endParaRPr>
            </a:p>
          </p:txBody>
        </p:sp>
        <p:sp>
          <p:nvSpPr>
            <p:cNvPr id="13" name="TextBox 12"/>
            <p:cNvSpPr txBox="1"/>
            <p:nvPr/>
          </p:nvSpPr>
          <p:spPr>
            <a:xfrm>
              <a:off x="152400" y="3048000"/>
              <a:ext cx="4087979" cy="253916"/>
            </a:xfrm>
            <a:prstGeom prst="rect">
              <a:avLst/>
            </a:prstGeom>
            <a:noFill/>
          </p:spPr>
          <p:txBody>
            <a:bodyPr wrap="none" rtlCol="0">
              <a:spAutoFit/>
            </a:bodyPr>
            <a:lstStyle/>
            <a:p>
              <a:pPr algn="l"/>
              <a:r>
                <a:rPr lang="en-US" sz="1050" dirty="0" smtClean="0"/>
                <a:t>Shen, Ghosh, Cooley, Jiang, J. Appl. Phys. </a:t>
              </a:r>
              <a:r>
                <a:rPr lang="en-US" sz="1050" b="1" dirty="0" smtClean="0"/>
                <a:t>113</a:t>
              </a:r>
              <a:r>
                <a:rPr lang="en-US" sz="1050" dirty="0" smtClean="0"/>
                <a:t>, 213901 (2013);  </a:t>
              </a:r>
              <a:endParaRPr lang="en-US" sz="1050" dirty="0"/>
            </a:p>
          </p:txBody>
        </p:sp>
        <p:sp>
          <p:nvSpPr>
            <p:cNvPr id="14" name="TextBox 18"/>
            <p:cNvSpPr txBox="1">
              <a:spLocks noChangeArrowheads="1"/>
            </p:cNvSpPr>
            <p:nvPr/>
          </p:nvSpPr>
          <p:spPr bwMode="auto">
            <a:xfrm>
              <a:off x="1530123" y="1284295"/>
              <a:ext cx="5410200" cy="666442"/>
            </a:xfrm>
            <a:prstGeom prst="rect">
              <a:avLst/>
            </a:prstGeom>
            <a:noFill/>
            <a:ln w="28575">
              <a:solidFill>
                <a:schemeClr val="hlink"/>
              </a:solidFill>
              <a:miter lim="800000"/>
              <a:headEnd/>
              <a:tailEnd/>
            </a:ln>
          </p:spPr>
          <p:txBody>
            <a:bodyPr wrap="square">
              <a:spAutoFit/>
            </a:bodyPr>
            <a:lstStyle/>
            <a:p>
              <a:r>
                <a:rPr lang="en-US" altLang="zh-CN" sz="1600" b="1" dirty="0">
                  <a:solidFill>
                    <a:srgbClr val="002060"/>
                  </a:solidFill>
                  <a:latin typeface="Lucida Sans" pitchFamily="34" charset="0"/>
                  <a:ea typeface="宋体" pitchFamily="2" charset="-122"/>
                </a:rPr>
                <a:t>Short pieces: J</a:t>
              </a:r>
              <a:r>
                <a:rPr lang="en-US" altLang="zh-CN" sz="1600" b="1" baseline="-25000" dirty="0">
                  <a:solidFill>
                    <a:srgbClr val="002060"/>
                  </a:solidFill>
                  <a:latin typeface="Lucida Sans" pitchFamily="34" charset="0"/>
                  <a:ea typeface="宋体" pitchFamily="2" charset="-122"/>
                </a:rPr>
                <a:t>E</a:t>
              </a:r>
              <a:r>
                <a:rPr lang="en-US" altLang="zh-CN" sz="1600" b="1" dirty="0">
                  <a:solidFill>
                    <a:srgbClr val="002060"/>
                  </a:solidFill>
                  <a:latin typeface="Lucida Sans" pitchFamily="34" charset="0"/>
                  <a:ea typeface="宋体" pitchFamily="2" charset="-122"/>
                </a:rPr>
                <a:t>=500 A/mm</a:t>
              </a:r>
              <a:r>
                <a:rPr lang="en-US" altLang="zh-CN" sz="1600" b="1" baseline="30000" dirty="0">
                  <a:solidFill>
                    <a:srgbClr val="002060"/>
                  </a:solidFill>
                  <a:latin typeface="Lucida Sans" pitchFamily="34" charset="0"/>
                  <a:ea typeface="宋体" pitchFamily="2" charset="-122"/>
                </a:rPr>
                <a:t>2</a:t>
              </a:r>
              <a:r>
                <a:rPr lang="en-US" altLang="zh-CN" sz="1600" b="1" dirty="0">
                  <a:solidFill>
                    <a:srgbClr val="002060"/>
                  </a:solidFill>
                  <a:latin typeface="Lucida Sans" pitchFamily="34" charset="0"/>
                  <a:ea typeface="宋体" pitchFamily="2" charset="-122"/>
                </a:rPr>
                <a:t> at 4.2 K and 20 T</a:t>
              </a:r>
            </a:p>
            <a:p>
              <a:r>
                <a:rPr lang="en-US" altLang="zh-CN" sz="1600" b="1" dirty="0">
                  <a:solidFill>
                    <a:srgbClr val="002060"/>
                  </a:solidFill>
                  <a:latin typeface="Lucida Sans" pitchFamily="34" charset="0"/>
                  <a:ea typeface="宋体" pitchFamily="2" charset="-122"/>
                </a:rPr>
                <a:t>Long pieces: J</a:t>
              </a:r>
              <a:r>
                <a:rPr lang="en-US" altLang="zh-CN" sz="1600" b="1" baseline="-25000" dirty="0">
                  <a:solidFill>
                    <a:srgbClr val="002060"/>
                  </a:solidFill>
                  <a:latin typeface="Lucida Sans" pitchFamily="34" charset="0"/>
                  <a:ea typeface="宋体" pitchFamily="2" charset="-122"/>
                </a:rPr>
                <a:t>E</a:t>
              </a:r>
              <a:r>
                <a:rPr lang="en-US" altLang="zh-CN" sz="1600" b="1" dirty="0">
                  <a:solidFill>
                    <a:srgbClr val="002060"/>
                  </a:solidFill>
                  <a:latin typeface="Lucida Sans" pitchFamily="34" charset="0"/>
                  <a:ea typeface="宋体" pitchFamily="2" charset="-122"/>
                </a:rPr>
                <a:t>&lt;200 A/mm</a:t>
              </a:r>
              <a:r>
                <a:rPr lang="en-US" altLang="zh-CN" sz="1600" b="1" baseline="30000" dirty="0">
                  <a:solidFill>
                    <a:srgbClr val="002060"/>
                  </a:solidFill>
                  <a:latin typeface="Lucida Sans" pitchFamily="34" charset="0"/>
                  <a:ea typeface="宋体" pitchFamily="2" charset="-122"/>
                </a:rPr>
                <a:t>2</a:t>
              </a:r>
              <a:r>
                <a:rPr lang="en-US" altLang="zh-CN" sz="1600" b="1" dirty="0">
                  <a:solidFill>
                    <a:srgbClr val="002060"/>
                  </a:solidFill>
                  <a:latin typeface="Lucida Sans" pitchFamily="34" charset="0"/>
                  <a:ea typeface="宋体" pitchFamily="2" charset="-122"/>
                </a:rPr>
                <a:t> at 4.2 K and 20 T</a:t>
              </a:r>
            </a:p>
          </p:txBody>
        </p:sp>
      </p:grpSp>
      <p:grpSp>
        <p:nvGrpSpPr>
          <p:cNvPr id="15" name="Group 14"/>
          <p:cNvGrpSpPr/>
          <p:nvPr/>
        </p:nvGrpSpPr>
        <p:grpSpPr>
          <a:xfrm>
            <a:off x="630744" y="3469489"/>
            <a:ext cx="7575652" cy="2607261"/>
            <a:chOff x="-76200" y="3124200"/>
            <a:chExt cx="8686800" cy="3432175"/>
          </a:xfrm>
        </p:grpSpPr>
        <p:pic>
          <p:nvPicPr>
            <p:cNvPr id="16" name="Picture 4"/>
            <p:cNvPicPr>
              <a:picLocks noChangeAspect="1" noChangeArrowheads="1"/>
            </p:cNvPicPr>
            <p:nvPr/>
          </p:nvPicPr>
          <p:blipFill>
            <a:blip r:embed="rId4" cstate="print"/>
            <a:srcRect/>
            <a:stretch>
              <a:fillRect/>
            </a:stretch>
          </p:blipFill>
          <p:spPr bwMode="auto">
            <a:xfrm>
              <a:off x="3200401" y="3581400"/>
              <a:ext cx="3784600" cy="2838451"/>
            </a:xfrm>
            <a:prstGeom prst="rect">
              <a:avLst/>
            </a:prstGeom>
            <a:noFill/>
            <a:ln w="9525">
              <a:noFill/>
              <a:miter lim="800000"/>
              <a:headEnd/>
              <a:tailEnd/>
            </a:ln>
          </p:spPr>
        </p:pic>
        <p:pic>
          <p:nvPicPr>
            <p:cNvPr id="17" name="Picture 1" descr="C:\Users\tshen\Documents\My work\2010-2012 data and papers\Conferences\ASC2012\My talk\PMM101108-2-FP-sealed-ends-edited.jpg"/>
            <p:cNvPicPr>
              <a:picLocks noChangeAspect="1" noChangeArrowheads="1"/>
            </p:cNvPicPr>
            <p:nvPr/>
          </p:nvPicPr>
          <p:blipFill>
            <a:blip r:embed="rId5" cstate="print"/>
            <a:srcRect/>
            <a:stretch>
              <a:fillRect/>
            </a:stretch>
          </p:blipFill>
          <p:spPr bwMode="auto">
            <a:xfrm>
              <a:off x="6705600" y="3124200"/>
              <a:ext cx="1754424" cy="1752601"/>
            </a:xfrm>
            <a:prstGeom prst="rect">
              <a:avLst/>
            </a:prstGeom>
            <a:noFill/>
            <a:ln w="9525">
              <a:noFill/>
              <a:miter lim="800000"/>
              <a:headEnd/>
              <a:tailEnd/>
            </a:ln>
          </p:spPr>
        </p:pic>
        <p:pic>
          <p:nvPicPr>
            <p:cNvPr id="18" name="Picture 2" descr="C:\Users\tshen\Documents\My work\2010-2012 data and papers\Conferences\ASC2012\My talk\PMM101108-2-FP-sealed-ends-2.jpg"/>
            <p:cNvPicPr>
              <a:picLocks noChangeAspect="1" noChangeArrowheads="1"/>
            </p:cNvPicPr>
            <p:nvPr/>
          </p:nvPicPr>
          <p:blipFill>
            <a:blip r:embed="rId6" cstate="print"/>
            <a:srcRect r="6438"/>
            <a:stretch>
              <a:fillRect/>
            </a:stretch>
          </p:blipFill>
          <p:spPr bwMode="auto">
            <a:xfrm>
              <a:off x="6705600" y="5029200"/>
              <a:ext cx="1905000" cy="1527175"/>
            </a:xfrm>
            <a:prstGeom prst="rect">
              <a:avLst/>
            </a:prstGeom>
            <a:noFill/>
            <a:ln w="9525">
              <a:noFill/>
              <a:miter lim="800000"/>
              <a:headEnd/>
              <a:tailEnd/>
            </a:ln>
          </p:spPr>
        </p:pic>
        <p:sp>
          <p:nvSpPr>
            <p:cNvPr id="19" name="TextBox 20"/>
            <p:cNvSpPr txBox="1">
              <a:spLocks noChangeArrowheads="1"/>
            </p:cNvSpPr>
            <p:nvPr/>
          </p:nvSpPr>
          <p:spPr bwMode="auto">
            <a:xfrm>
              <a:off x="-76200" y="4805350"/>
              <a:ext cx="3048001" cy="1438298"/>
            </a:xfrm>
            <a:prstGeom prst="rect">
              <a:avLst/>
            </a:prstGeom>
            <a:noFill/>
            <a:ln w="28575">
              <a:solidFill>
                <a:schemeClr val="hlink"/>
              </a:solidFill>
              <a:miter lim="800000"/>
              <a:headEnd/>
              <a:tailEnd/>
            </a:ln>
          </p:spPr>
          <p:txBody>
            <a:bodyPr wrap="square">
              <a:spAutoFit/>
            </a:bodyPr>
            <a:lstStyle/>
            <a:p>
              <a:pPr algn="ctr"/>
              <a:r>
                <a:rPr lang="en-US" altLang="zh-CN" sz="1300" b="1" dirty="0" smtClean="0">
                  <a:latin typeface="Lucida Sans" pitchFamily="34" charset="0"/>
                  <a:ea typeface="宋体" pitchFamily="2" charset="-122"/>
                </a:rPr>
                <a:t>The </a:t>
              </a:r>
              <a:r>
                <a:rPr lang="en-US" altLang="zh-CN" sz="1300" b="1" dirty="0">
                  <a:latin typeface="Lucida Sans" pitchFamily="34" charset="0"/>
                  <a:ea typeface="宋体" pitchFamily="2" charset="-122"/>
                </a:rPr>
                <a:t>technology also </a:t>
              </a:r>
              <a:r>
                <a:rPr lang="en-US" altLang="zh-CN" sz="1300" b="1" dirty="0" smtClean="0">
                  <a:latin typeface="Lucida Sans" pitchFamily="34" charset="0"/>
                  <a:ea typeface="宋体" pitchFamily="2" charset="-122"/>
                </a:rPr>
                <a:t>suffered </a:t>
              </a:r>
              <a:r>
                <a:rPr lang="en-US" altLang="zh-CN" sz="1300" b="1" dirty="0">
                  <a:latin typeface="Lucida Sans" pitchFamily="34" charset="0"/>
                  <a:ea typeface="宋体" pitchFamily="2" charset="-122"/>
                </a:rPr>
                <a:t>from </a:t>
              </a:r>
              <a:r>
                <a:rPr lang="en-US" altLang="zh-CN" sz="1300" b="1" dirty="0" smtClean="0">
                  <a:latin typeface="Lucida Sans" pitchFamily="34" charset="0"/>
                  <a:ea typeface="宋体" pitchFamily="2" charset="-122"/>
                </a:rPr>
                <a:t>leakage </a:t>
              </a:r>
              <a:r>
                <a:rPr lang="en-US" altLang="zh-CN" sz="1300" b="1" dirty="0">
                  <a:latin typeface="Lucida Sans" pitchFamily="34" charset="0"/>
                  <a:ea typeface="宋体" pitchFamily="2" charset="-122"/>
                </a:rPr>
                <a:t>appearing in long length wires during the forming reaction.</a:t>
              </a:r>
            </a:p>
          </p:txBody>
        </p:sp>
        <p:cxnSp>
          <p:nvCxnSpPr>
            <p:cNvPr id="20" name="Straight Arrow Connector 19"/>
            <p:cNvCxnSpPr/>
            <p:nvPr/>
          </p:nvCxnSpPr>
          <p:spPr>
            <a:xfrm flipV="1">
              <a:off x="2971800" y="5257799"/>
              <a:ext cx="1676400" cy="152400"/>
            </a:xfrm>
            <a:prstGeom prst="straightConnector1">
              <a:avLst/>
            </a:prstGeom>
            <a:ln w="444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71800" y="5410200"/>
              <a:ext cx="2590800" cy="228600"/>
            </a:xfrm>
            <a:prstGeom prst="straightConnector1">
              <a:avLst/>
            </a:prstGeom>
            <a:ln w="444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 name="Date Placeholder 5"/>
          <p:cNvSpPr>
            <a:spLocks noGrp="1"/>
          </p:cNvSpPr>
          <p:nvPr>
            <p:ph type="dt" sz="half" idx="10"/>
          </p:nvPr>
        </p:nvSpPr>
        <p:spPr>
          <a:xfrm>
            <a:off x="457200" y="6340475"/>
            <a:ext cx="2133600" cy="365125"/>
          </a:xfrm>
        </p:spPr>
        <p:txBody>
          <a:bodyPr/>
          <a:lstStyle/>
          <a:p>
            <a:r>
              <a:rPr lang="en-US" b="1" i="1" smtClean="0">
                <a:solidFill>
                  <a:srgbClr val="002060"/>
                </a:solidFill>
              </a:rPr>
              <a:t>June 20, 2013</a:t>
            </a:r>
            <a:endParaRPr lang="en-US" b="1" i="1">
              <a:solidFill>
                <a:srgbClr val="002060"/>
              </a:solidFill>
            </a:endParaRPr>
          </a:p>
        </p:txBody>
      </p:sp>
      <p:sp>
        <p:nvSpPr>
          <p:cNvPr id="22" name="Footer Placeholder 21"/>
          <p:cNvSpPr>
            <a:spLocks noGrp="1"/>
          </p:cNvSpPr>
          <p:nvPr>
            <p:ph type="ftr" sz="quarter" idx="11"/>
          </p:nvPr>
        </p:nvSpPr>
        <p:spPr>
          <a:xfrm>
            <a:off x="2438400" y="6340475"/>
            <a:ext cx="39624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23" name="Slide Number Placeholder 22"/>
          <p:cNvSpPr>
            <a:spLocks noGrp="1"/>
          </p:cNvSpPr>
          <p:nvPr>
            <p:ph type="sldNum" sz="quarter" idx="12"/>
          </p:nvPr>
        </p:nvSpPr>
        <p:spPr>
          <a:xfrm>
            <a:off x="6553200" y="6340475"/>
            <a:ext cx="2133600" cy="365125"/>
          </a:xfrm>
        </p:spPr>
        <p:txBody>
          <a:bodyPr/>
          <a:lstStyle/>
          <a:p>
            <a:fld id="{37166BFC-7877-4E6B-86F4-25DE6BAA0E48}" type="slidenum">
              <a:rPr lang="en-US" b="1" i="1" smtClean="0">
                <a:solidFill>
                  <a:srgbClr val="002060"/>
                </a:solidFill>
              </a:rPr>
              <a:t>17</a:t>
            </a:fld>
            <a:endParaRPr lang="en-US" b="1" i="1">
              <a:solidFill>
                <a:srgbClr val="002060"/>
              </a:solidFill>
            </a:endParaRPr>
          </a:p>
        </p:txBody>
      </p:sp>
    </p:spTree>
    <p:extLst>
      <p:ext uri="{BB962C8B-B14F-4D97-AF65-F5344CB8AC3E}">
        <p14:creationId xmlns:p14="http://schemas.microsoft.com/office/powerpoint/2010/main" val="1143176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328509" y="4683737"/>
            <a:ext cx="1494361" cy="1321151"/>
            <a:chOff x="274690" y="2686315"/>
            <a:chExt cx="2868997" cy="2655888"/>
          </a:xfrm>
        </p:grpSpPr>
        <p:sp>
          <p:nvSpPr>
            <p:cNvPr id="33818" name="TextBox 26"/>
            <p:cNvSpPr txBox="1">
              <a:spLocks noChangeArrowheads="1"/>
            </p:cNvSpPr>
            <p:nvPr/>
          </p:nvSpPr>
          <p:spPr bwMode="auto">
            <a:xfrm>
              <a:off x="274690" y="3753115"/>
              <a:ext cx="388843" cy="369888"/>
            </a:xfrm>
            <a:prstGeom prst="rect">
              <a:avLst/>
            </a:prstGeom>
            <a:noFill/>
            <a:ln w="9525">
              <a:noFill/>
              <a:miter lim="800000"/>
              <a:headEnd/>
              <a:tailEnd/>
            </a:ln>
          </p:spPr>
          <p:txBody>
            <a:bodyPr wrap="square">
              <a:spAutoFit/>
            </a:bodyPr>
            <a:lstStyle/>
            <a:p>
              <a:r>
                <a:rPr lang="en-US" b="1" dirty="0"/>
                <a:t>P</a:t>
              </a:r>
              <a:r>
                <a:rPr lang="en-US" b="1" baseline="-25000" dirty="0"/>
                <a:t>o</a:t>
              </a:r>
            </a:p>
          </p:txBody>
        </p:sp>
        <p:grpSp>
          <p:nvGrpSpPr>
            <p:cNvPr id="25" name="Group 24"/>
            <p:cNvGrpSpPr/>
            <p:nvPr/>
          </p:nvGrpSpPr>
          <p:grpSpPr>
            <a:xfrm>
              <a:off x="470353" y="2686315"/>
              <a:ext cx="2673334" cy="2655888"/>
              <a:chOff x="323850" y="2632075"/>
              <a:chExt cx="2680178" cy="2655888"/>
            </a:xfrm>
          </p:grpSpPr>
          <p:sp>
            <p:nvSpPr>
              <p:cNvPr id="4" name="Oval 3"/>
              <p:cNvSpPr/>
              <p:nvPr/>
            </p:nvSpPr>
            <p:spPr>
              <a:xfrm>
                <a:off x="865188" y="3236913"/>
                <a:ext cx="1371600" cy="13716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charset="0"/>
                </a:endParaRPr>
              </a:p>
            </p:txBody>
          </p:sp>
          <p:sp>
            <p:nvSpPr>
              <p:cNvPr id="5" name="Oval 4"/>
              <p:cNvSpPr/>
              <p:nvPr/>
            </p:nvSpPr>
            <p:spPr>
              <a:xfrm>
                <a:off x="1143000" y="3505200"/>
                <a:ext cx="822325" cy="8223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lumMod val="95000"/>
                        <a:lumOff val="5000"/>
                      </a:schemeClr>
                    </a:solidFill>
                  </a:rPr>
                  <a:t>P</a:t>
                </a:r>
                <a:r>
                  <a:rPr lang="en-US" b="1" baseline="-25000" dirty="0">
                    <a:solidFill>
                      <a:schemeClr val="tx1"/>
                    </a:solidFill>
                  </a:rPr>
                  <a:t>i</a:t>
                </a:r>
              </a:p>
            </p:txBody>
          </p:sp>
          <p:cxnSp>
            <p:nvCxnSpPr>
              <p:cNvPr id="6" name="Straight Arrow Connector 5"/>
              <p:cNvCxnSpPr>
                <a:endCxn id="5" idx="0"/>
              </p:cNvCxnSpPr>
              <p:nvPr/>
            </p:nvCxnSpPr>
            <p:spPr>
              <a:xfrm rot="5400000" flipH="1" flipV="1">
                <a:off x="1420019" y="3636169"/>
                <a:ext cx="265113"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5" idx="4"/>
              </p:cNvCxnSpPr>
              <p:nvPr/>
            </p:nvCxnSpPr>
            <p:spPr>
              <a:xfrm rot="16200000" flipH="1">
                <a:off x="1426370" y="4199731"/>
                <a:ext cx="252412"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5" idx="6"/>
              </p:cNvCxnSpPr>
              <p:nvPr/>
            </p:nvCxnSpPr>
            <p:spPr>
              <a:xfrm flipV="1">
                <a:off x="1703388" y="3916363"/>
                <a:ext cx="261937"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169988" y="3922713"/>
                <a:ext cx="261937"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8900000" flipH="1" flipV="1">
                <a:off x="2068513" y="3257550"/>
                <a:ext cx="261937"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2700000" flipH="1" flipV="1">
                <a:off x="1246981" y="3721894"/>
                <a:ext cx="265113"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8900000" flipV="1">
                <a:off x="1615281" y="3720307"/>
                <a:ext cx="261937"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8900000" flipH="1">
                <a:off x="1256506" y="4121944"/>
                <a:ext cx="252413"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805" name="TextBox 13"/>
              <p:cNvSpPr txBox="1">
                <a:spLocks noChangeArrowheads="1"/>
              </p:cNvSpPr>
              <p:nvPr/>
            </p:nvSpPr>
            <p:spPr bwMode="auto">
              <a:xfrm>
                <a:off x="1398588" y="2860675"/>
                <a:ext cx="185737" cy="369888"/>
              </a:xfrm>
              <a:prstGeom prst="rect">
                <a:avLst/>
              </a:prstGeom>
              <a:noFill/>
              <a:ln w="9525">
                <a:noFill/>
                <a:miter lim="800000"/>
                <a:headEnd/>
                <a:tailEnd/>
              </a:ln>
            </p:spPr>
            <p:txBody>
              <a:bodyPr wrap="none">
                <a:spAutoFit/>
              </a:bodyPr>
              <a:lstStyle/>
              <a:p>
                <a:endParaRPr lang="en-US" b="1"/>
              </a:p>
            </p:txBody>
          </p:sp>
          <p:cxnSp>
            <p:nvCxnSpPr>
              <p:cNvPr id="15" name="Straight Arrow Connector 14"/>
              <p:cNvCxnSpPr/>
              <p:nvPr/>
            </p:nvCxnSpPr>
            <p:spPr>
              <a:xfrm rot="2700000" flipH="1" flipV="1">
                <a:off x="2003426" y="4554537"/>
                <a:ext cx="2667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1452563" y="3068637"/>
                <a:ext cx="2667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3500000" flipH="1">
                <a:off x="825500" y="3314700"/>
                <a:ext cx="2667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3500000" flipH="1" flipV="1">
                <a:off x="1608138" y="4117975"/>
                <a:ext cx="2667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8900000" flipV="1">
                <a:off x="862806" y="4552157"/>
                <a:ext cx="261937"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17525" y="3927475"/>
                <a:ext cx="261938"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1439069" y="4779169"/>
                <a:ext cx="265113"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290763" y="3927475"/>
                <a:ext cx="261937"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815" name="TextBox 23"/>
              <p:cNvSpPr txBox="1">
                <a:spLocks noChangeArrowheads="1"/>
              </p:cNvSpPr>
              <p:nvPr/>
            </p:nvSpPr>
            <p:spPr bwMode="auto">
              <a:xfrm>
                <a:off x="2270125" y="2860675"/>
                <a:ext cx="387350" cy="369888"/>
              </a:xfrm>
              <a:prstGeom prst="rect">
                <a:avLst/>
              </a:prstGeom>
              <a:noFill/>
              <a:ln w="9525">
                <a:noFill/>
                <a:miter lim="800000"/>
                <a:headEnd/>
                <a:tailEnd/>
              </a:ln>
            </p:spPr>
            <p:txBody>
              <a:bodyPr wrap="none">
                <a:spAutoFit/>
              </a:bodyPr>
              <a:lstStyle/>
              <a:p>
                <a:r>
                  <a:rPr lang="en-US" b="1"/>
                  <a:t>P</a:t>
                </a:r>
                <a:r>
                  <a:rPr lang="en-US" b="1" baseline="-25000"/>
                  <a:t>o</a:t>
                </a:r>
              </a:p>
            </p:txBody>
          </p:sp>
          <p:sp>
            <p:nvSpPr>
              <p:cNvPr id="33816" name="TextBox 24"/>
              <p:cNvSpPr txBox="1">
                <a:spLocks noChangeArrowheads="1"/>
              </p:cNvSpPr>
              <p:nvPr/>
            </p:nvSpPr>
            <p:spPr bwMode="auto">
              <a:xfrm>
                <a:off x="1431925" y="2632075"/>
                <a:ext cx="387350" cy="369888"/>
              </a:xfrm>
              <a:prstGeom prst="rect">
                <a:avLst/>
              </a:prstGeom>
              <a:noFill/>
              <a:ln w="9525">
                <a:noFill/>
                <a:miter lim="800000"/>
                <a:headEnd/>
                <a:tailEnd/>
              </a:ln>
            </p:spPr>
            <p:txBody>
              <a:bodyPr wrap="none">
                <a:spAutoFit/>
              </a:bodyPr>
              <a:lstStyle/>
              <a:p>
                <a:r>
                  <a:rPr lang="en-US" b="1"/>
                  <a:t>P</a:t>
                </a:r>
                <a:r>
                  <a:rPr lang="en-US" b="1" baseline="-25000"/>
                  <a:t>o</a:t>
                </a:r>
              </a:p>
            </p:txBody>
          </p:sp>
          <p:sp>
            <p:nvSpPr>
              <p:cNvPr id="33817" name="TextBox 25"/>
              <p:cNvSpPr txBox="1">
                <a:spLocks noChangeArrowheads="1"/>
              </p:cNvSpPr>
              <p:nvPr/>
            </p:nvSpPr>
            <p:spPr bwMode="auto">
              <a:xfrm>
                <a:off x="323850" y="2801251"/>
                <a:ext cx="387351" cy="369888"/>
              </a:xfrm>
              <a:prstGeom prst="rect">
                <a:avLst/>
              </a:prstGeom>
              <a:noFill/>
              <a:ln w="9525">
                <a:noFill/>
                <a:miter lim="800000"/>
                <a:headEnd/>
                <a:tailEnd/>
              </a:ln>
            </p:spPr>
            <p:txBody>
              <a:bodyPr wrap="none">
                <a:spAutoFit/>
              </a:bodyPr>
              <a:lstStyle/>
              <a:p>
                <a:r>
                  <a:rPr lang="en-US" b="1" dirty="0"/>
                  <a:t>P</a:t>
                </a:r>
                <a:r>
                  <a:rPr lang="en-US" b="1" baseline="-25000" dirty="0"/>
                  <a:t>o</a:t>
                </a:r>
              </a:p>
            </p:txBody>
          </p:sp>
          <p:sp>
            <p:nvSpPr>
              <p:cNvPr id="33819" name="TextBox 27"/>
              <p:cNvSpPr txBox="1">
                <a:spLocks noChangeArrowheads="1"/>
              </p:cNvSpPr>
              <p:nvPr/>
            </p:nvSpPr>
            <p:spPr bwMode="auto">
              <a:xfrm>
                <a:off x="517525" y="4613275"/>
                <a:ext cx="387350" cy="369888"/>
              </a:xfrm>
              <a:prstGeom prst="rect">
                <a:avLst/>
              </a:prstGeom>
              <a:noFill/>
              <a:ln w="9525">
                <a:noFill/>
                <a:miter lim="800000"/>
                <a:headEnd/>
                <a:tailEnd/>
              </a:ln>
            </p:spPr>
            <p:txBody>
              <a:bodyPr wrap="none">
                <a:spAutoFit/>
              </a:bodyPr>
              <a:lstStyle/>
              <a:p>
                <a:r>
                  <a:rPr lang="en-US" b="1" dirty="0"/>
                  <a:t>P</a:t>
                </a:r>
                <a:r>
                  <a:rPr lang="en-US" b="1" baseline="-25000" dirty="0"/>
                  <a:t>o</a:t>
                </a:r>
              </a:p>
            </p:txBody>
          </p:sp>
          <p:sp>
            <p:nvSpPr>
              <p:cNvPr id="33820" name="TextBox 28"/>
              <p:cNvSpPr txBox="1">
                <a:spLocks noChangeArrowheads="1"/>
              </p:cNvSpPr>
              <p:nvPr/>
            </p:nvSpPr>
            <p:spPr bwMode="auto">
              <a:xfrm>
                <a:off x="1355725" y="4918075"/>
                <a:ext cx="387350" cy="369888"/>
              </a:xfrm>
              <a:prstGeom prst="rect">
                <a:avLst/>
              </a:prstGeom>
              <a:noFill/>
              <a:ln w="9525">
                <a:noFill/>
                <a:miter lim="800000"/>
                <a:headEnd/>
                <a:tailEnd/>
              </a:ln>
            </p:spPr>
            <p:txBody>
              <a:bodyPr wrap="none">
                <a:spAutoFit/>
              </a:bodyPr>
              <a:lstStyle/>
              <a:p>
                <a:r>
                  <a:rPr lang="en-US" b="1" dirty="0"/>
                  <a:t>P</a:t>
                </a:r>
                <a:r>
                  <a:rPr lang="en-US" b="1" baseline="-25000" dirty="0"/>
                  <a:t>o</a:t>
                </a:r>
              </a:p>
            </p:txBody>
          </p:sp>
          <p:sp>
            <p:nvSpPr>
              <p:cNvPr id="33821" name="TextBox 29"/>
              <p:cNvSpPr txBox="1">
                <a:spLocks noChangeArrowheads="1"/>
              </p:cNvSpPr>
              <p:nvPr/>
            </p:nvSpPr>
            <p:spPr bwMode="auto">
              <a:xfrm>
                <a:off x="2193925" y="4613275"/>
                <a:ext cx="387350" cy="369888"/>
              </a:xfrm>
              <a:prstGeom prst="rect">
                <a:avLst/>
              </a:prstGeom>
              <a:noFill/>
              <a:ln w="9525">
                <a:noFill/>
                <a:miter lim="800000"/>
                <a:headEnd/>
                <a:tailEnd/>
              </a:ln>
            </p:spPr>
            <p:txBody>
              <a:bodyPr wrap="none">
                <a:spAutoFit/>
              </a:bodyPr>
              <a:lstStyle/>
              <a:p>
                <a:r>
                  <a:rPr lang="en-US" b="1" dirty="0"/>
                  <a:t>P</a:t>
                </a:r>
                <a:r>
                  <a:rPr lang="en-US" b="1" baseline="-25000" dirty="0"/>
                  <a:t>o</a:t>
                </a:r>
              </a:p>
            </p:txBody>
          </p:sp>
          <p:sp>
            <p:nvSpPr>
              <p:cNvPr id="47" name="TextBox 29"/>
              <p:cNvSpPr txBox="1">
                <a:spLocks noChangeArrowheads="1"/>
              </p:cNvSpPr>
              <p:nvPr/>
            </p:nvSpPr>
            <p:spPr bwMode="auto">
              <a:xfrm>
                <a:off x="2616678" y="3733800"/>
                <a:ext cx="387350" cy="369888"/>
              </a:xfrm>
              <a:prstGeom prst="rect">
                <a:avLst/>
              </a:prstGeom>
              <a:noFill/>
              <a:ln w="9525">
                <a:noFill/>
                <a:miter lim="800000"/>
                <a:headEnd/>
                <a:tailEnd/>
              </a:ln>
            </p:spPr>
            <p:txBody>
              <a:bodyPr wrap="none">
                <a:spAutoFit/>
              </a:bodyPr>
              <a:lstStyle/>
              <a:p>
                <a:r>
                  <a:rPr lang="en-US" b="1" dirty="0"/>
                  <a:t>P</a:t>
                </a:r>
                <a:r>
                  <a:rPr lang="en-US" b="1" baseline="-25000" dirty="0"/>
                  <a:t>o</a:t>
                </a:r>
              </a:p>
            </p:txBody>
          </p:sp>
        </p:grpSp>
      </p:grpSp>
      <p:grpSp>
        <p:nvGrpSpPr>
          <p:cNvPr id="27" name="Group 26"/>
          <p:cNvGrpSpPr/>
          <p:nvPr/>
        </p:nvGrpSpPr>
        <p:grpSpPr>
          <a:xfrm>
            <a:off x="4025191" y="2124204"/>
            <a:ext cx="4210550" cy="4145294"/>
            <a:chOff x="3733800" y="2124204"/>
            <a:chExt cx="4210550" cy="4145294"/>
          </a:xfrm>
        </p:grpSpPr>
        <p:grpSp>
          <p:nvGrpSpPr>
            <p:cNvPr id="3" name="Group 10"/>
            <p:cNvGrpSpPr>
              <a:grpSpLocks noChangeAspect="1"/>
            </p:cNvGrpSpPr>
            <p:nvPr/>
          </p:nvGrpSpPr>
          <p:grpSpPr bwMode="auto">
            <a:xfrm>
              <a:off x="3733800" y="2307098"/>
              <a:ext cx="4210550" cy="3962400"/>
              <a:chOff x="1524000" y="1600200"/>
              <a:chExt cx="4572000" cy="4717176"/>
            </a:xfrm>
          </p:grpSpPr>
          <p:pic>
            <p:nvPicPr>
              <p:cNvPr id="50" name="Picture 2" descr="C:\Jianyi-data\Jianyi-Data-2012\Publication-2012\Nature-Bi2212\120926-Peter-Je_vs_B-ovp-2212_300dpi-v7withinset-pal.png"/>
              <p:cNvPicPr>
                <a:picLocks noChangeAspect="1" noChangeArrowheads="1"/>
              </p:cNvPicPr>
              <p:nvPr/>
            </p:nvPicPr>
            <p:blipFill>
              <a:blip r:embed="rId3"/>
              <a:srcRect/>
              <a:stretch>
                <a:fillRect/>
              </a:stretch>
            </p:blipFill>
            <p:spPr bwMode="auto">
              <a:xfrm>
                <a:off x="1524000" y="1600200"/>
                <a:ext cx="4572000" cy="4717176"/>
              </a:xfrm>
              <a:prstGeom prst="rect">
                <a:avLst/>
              </a:prstGeom>
              <a:noFill/>
              <a:ln w="9525">
                <a:noFill/>
                <a:miter lim="800000"/>
                <a:headEnd/>
                <a:tailEnd/>
              </a:ln>
            </p:spPr>
          </p:pic>
          <p:sp>
            <p:nvSpPr>
              <p:cNvPr id="51" name="Oval 50"/>
              <p:cNvSpPr/>
              <p:nvPr/>
            </p:nvSpPr>
            <p:spPr>
              <a:xfrm>
                <a:off x="5791779" y="2405456"/>
                <a:ext cx="227442" cy="228712"/>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990000"/>
                  </a:solidFill>
                  <a:uFill>
                    <a:solidFill>
                      <a:srgbClr val="FFFF00"/>
                    </a:solidFill>
                  </a:uFill>
                </a:endParaRPr>
              </a:p>
            </p:txBody>
          </p:sp>
          <p:sp>
            <p:nvSpPr>
              <p:cNvPr id="52" name="Oval 51"/>
              <p:cNvSpPr/>
              <p:nvPr/>
            </p:nvSpPr>
            <p:spPr>
              <a:xfrm>
                <a:off x="3657890" y="3831727"/>
                <a:ext cx="228890" cy="228712"/>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990000"/>
                  </a:solidFill>
                  <a:uFill>
                    <a:solidFill>
                      <a:srgbClr val="FFFF00"/>
                    </a:solidFill>
                  </a:uFill>
                </a:endParaRPr>
              </a:p>
            </p:txBody>
          </p:sp>
        </p:grpSp>
        <p:sp>
          <p:nvSpPr>
            <p:cNvPr id="53" name="Text Box 8"/>
            <p:cNvSpPr txBox="1">
              <a:spLocks noChangeArrowheads="1"/>
            </p:cNvSpPr>
            <p:nvPr/>
          </p:nvSpPr>
          <p:spPr bwMode="auto">
            <a:xfrm>
              <a:off x="3941917" y="2124204"/>
              <a:ext cx="1828800" cy="584775"/>
            </a:xfrm>
            <a:prstGeom prst="rect">
              <a:avLst/>
            </a:prstGeom>
            <a:noFill/>
            <a:ln w="31750">
              <a:solidFill>
                <a:srgbClr val="C00000"/>
              </a:solidFill>
              <a:miter lim="800000"/>
              <a:headEnd/>
              <a:tailEnd/>
            </a:ln>
          </p:spPr>
          <p:txBody>
            <a:bodyPr wrap="square">
              <a:spAutoFit/>
            </a:bodyPr>
            <a:lstStyle/>
            <a:p>
              <a:r>
                <a:rPr lang="en-US" sz="1600" b="1" i="1" u="sng" dirty="0" smtClean="0">
                  <a:solidFill>
                    <a:srgbClr val="002060"/>
                  </a:solidFill>
                  <a:uFill>
                    <a:solidFill>
                      <a:srgbClr val="FFFF00"/>
                    </a:solidFill>
                  </a:uFill>
                </a:rPr>
                <a:t>Larbalestier et al.</a:t>
              </a:r>
            </a:p>
            <a:p>
              <a:r>
                <a:rPr lang="en-US" sz="1600" b="1" i="1" dirty="0" smtClean="0">
                  <a:solidFill>
                    <a:srgbClr val="002060"/>
                  </a:solidFill>
                  <a:uFill>
                    <a:solidFill>
                      <a:srgbClr val="FFFF00"/>
                    </a:solidFill>
                  </a:uFill>
                </a:rPr>
                <a:t>NHMFL/FSU</a:t>
              </a:r>
              <a:endParaRPr lang="en-US" sz="1600" b="1" i="1" dirty="0">
                <a:solidFill>
                  <a:srgbClr val="002060"/>
                </a:solidFill>
                <a:uFill>
                  <a:solidFill>
                    <a:srgbClr val="FFFF00"/>
                  </a:solidFill>
                </a:uFill>
              </a:endParaRPr>
            </a:p>
          </p:txBody>
        </p:sp>
      </p:grpSp>
      <p:sp>
        <p:nvSpPr>
          <p:cNvPr id="33824" name="TextBox 34"/>
          <p:cNvSpPr txBox="1">
            <a:spLocks noChangeArrowheads="1"/>
          </p:cNvSpPr>
          <p:nvPr/>
        </p:nvSpPr>
        <p:spPr bwMode="auto">
          <a:xfrm>
            <a:off x="255919" y="4907812"/>
            <a:ext cx="1920010" cy="1169551"/>
          </a:xfrm>
          <a:prstGeom prst="rect">
            <a:avLst/>
          </a:prstGeom>
          <a:noFill/>
          <a:ln w="28575">
            <a:solidFill>
              <a:schemeClr val="hlink"/>
            </a:solidFill>
            <a:miter lim="800000"/>
            <a:headEnd/>
            <a:tailEnd/>
          </a:ln>
        </p:spPr>
        <p:txBody>
          <a:bodyPr wrap="square">
            <a:spAutoFit/>
          </a:bodyPr>
          <a:lstStyle/>
          <a:p>
            <a:pPr algn="ctr"/>
            <a:r>
              <a:rPr lang="en-US" altLang="zh-CN" sz="1400" b="1" dirty="0" smtClean="0">
                <a:latin typeface="Segoe UI" pitchFamily="34" charset="0"/>
                <a:ea typeface="Segoe UI" pitchFamily="34" charset="0"/>
                <a:cs typeface="Segoe UI" pitchFamily="34" charset="0"/>
              </a:rPr>
              <a:t>Under </a:t>
            </a:r>
            <a:r>
              <a:rPr lang="en-US" altLang="zh-CN" sz="1400" b="1" dirty="0">
                <a:latin typeface="Segoe UI" pitchFamily="34" charset="0"/>
                <a:ea typeface="Segoe UI" pitchFamily="34" charset="0"/>
                <a:cs typeface="Segoe UI" pitchFamily="34" charset="0"/>
              </a:rPr>
              <a:t>compressive stresses, Ag creeps inwards, </a:t>
            </a:r>
            <a:r>
              <a:rPr lang="en-US" altLang="zh-CN" sz="1400" b="1" dirty="0" smtClean="0">
                <a:latin typeface="Segoe UI" pitchFamily="34" charset="0"/>
                <a:ea typeface="Segoe UI" pitchFamily="34" charset="0"/>
                <a:cs typeface="Segoe UI" pitchFamily="34" charset="0"/>
              </a:rPr>
              <a:t>producing </a:t>
            </a:r>
            <a:r>
              <a:rPr lang="en-US" altLang="zh-CN" sz="1400" b="1" dirty="0">
                <a:latin typeface="Segoe UI" pitchFamily="34" charset="0"/>
                <a:ea typeface="Segoe UI" pitchFamily="34" charset="0"/>
                <a:cs typeface="Segoe UI" pitchFamily="34" charset="0"/>
              </a:rPr>
              <a:t>denser Bi-2212 core and </a:t>
            </a:r>
            <a:r>
              <a:rPr lang="en-US" altLang="zh-CN" sz="1400" b="1" dirty="0" smtClean="0">
                <a:latin typeface="Segoe UI" pitchFamily="34" charset="0"/>
                <a:ea typeface="Segoe UI" pitchFamily="34" charset="0"/>
                <a:cs typeface="Segoe UI" pitchFamily="34" charset="0"/>
              </a:rPr>
              <a:t>increasing </a:t>
            </a:r>
            <a:r>
              <a:rPr lang="en-US" altLang="zh-CN" sz="1400" b="1" dirty="0">
                <a:latin typeface="Segoe UI" pitchFamily="34" charset="0"/>
                <a:ea typeface="Segoe UI" pitchFamily="34" charset="0"/>
                <a:cs typeface="Segoe UI" pitchFamily="34" charset="0"/>
              </a:rPr>
              <a:t>J</a:t>
            </a:r>
            <a:r>
              <a:rPr lang="en-US" altLang="zh-CN" sz="1400" b="1" baseline="-25000" dirty="0">
                <a:latin typeface="Segoe UI" pitchFamily="34" charset="0"/>
                <a:ea typeface="Segoe UI" pitchFamily="34" charset="0"/>
                <a:cs typeface="Segoe UI" pitchFamily="34" charset="0"/>
              </a:rPr>
              <a:t>c</a:t>
            </a:r>
            <a:r>
              <a:rPr lang="en-US" altLang="zh-CN" sz="1400" b="1" dirty="0">
                <a:latin typeface="Segoe UI" pitchFamily="34" charset="0"/>
                <a:ea typeface="Segoe UI" pitchFamily="34" charset="0"/>
                <a:cs typeface="Segoe UI" pitchFamily="34" charset="0"/>
              </a:rPr>
              <a:t>.</a:t>
            </a:r>
          </a:p>
        </p:txBody>
      </p:sp>
      <p:sp>
        <p:nvSpPr>
          <p:cNvPr id="41" name="Title 1"/>
          <p:cNvSpPr txBox="1">
            <a:spLocks/>
          </p:cNvSpPr>
          <p:nvPr/>
        </p:nvSpPr>
        <p:spPr>
          <a:xfrm>
            <a:off x="457200" y="83903"/>
            <a:ext cx="8229600" cy="838200"/>
          </a:xfrm>
          <a:prstGeom prst="rect">
            <a:avLst/>
          </a:prstGeom>
          <a:ln w="19050">
            <a:solidFill>
              <a:schemeClr val="tx1"/>
            </a:solidFill>
          </a:ln>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latin typeface="Segoe UI" pitchFamily="34" charset="0"/>
                <a:ea typeface="Segoe UI" pitchFamily="34" charset="0"/>
                <a:cs typeface="Segoe UI" pitchFamily="34" charset="0"/>
              </a:rPr>
              <a:t>Bi2212 Solenoids, cont.</a:t>
            </a:r>
            <a:br>
              <a:rPr lang="en-US" sz="3400" b="1" dirty="0" smtClean="0">
                <a:latin typeface="Segoe UI" pitchFamily="34" charset="0"/>
                <a:ea typeface="Segoe UI" pitchFamily="34" charset="0"/>
                <a:cs typeface="Segoe UI" pitchFamily="34" charset="0"/>
              </a:rPr>
            </a:br>
            <a:r>
              <a:rPr lang="en-US" sz="3200" b="1" dirty="0" smtClean="0">
                <a:latin typeface="Segoe UI" pitchFamily="34" charset="0"/>
                <a:ea typeface="Segoe UI" pitchFamily="34" charset="0"/>
                <a:cs typeface="Segoe UI" pitchFamily="34" charset="0"/>
              </a:rPr>
              <a:t> </a:t>
            </a:r>
            <a:r>
              <a:rPr lang="en-US" sz="2600" b="1" dirty="0" smtClean="0">
                <a:latin typeface="Segoe UI" pitchFamily="34" charset="0"/>
                <a:ea typeface="Segoe UI" pitchFamily="34" charset="0"/>
                <a:cs typeface="Segoe UI" pitchFamily="34" charset="0"/>
              </a:rPr>
              <a:t>Tengming Shen, FNAL</a:t>
            </a:r>
            <a:endParaRPr lang="en-US" sz="2900" b="1" dirty="0">
              <a:latin typeface="Segoe UI" pitchFamily="34" charset="0"/>
              <a:ea typeface="Segoe UI" pitchFamily="34" charset="0"/>
              <a:cs typeface="Segoe UI" pitchFamily="34" charset="0"/>
            </a:endParaRPr>
          </a:p>
        </p:txBody>
      </p:sp>
      <p:cxnSp>
        <p:nvCxnSpPr>
          <p:cNvPr id="29" name="Straight Arrow Connector 28"/>
          <p:cNvCxnSpPr/>
          <p:nvPr/>
        </p:nvCxnSpPr>
        <p:spPr>
          <a:xfrm>
            <a:off x="6201176" y="4237207"/>
            <a:ext cx="1463004" cy="1"/>
          </a:xfrm>
          <a:prstGeom prst="straightConnector1">
            <a:avLst/>
          </a:prstGeom>
          <a:ln w="34925">
            <a:solidFill>
              <a:srgbClr val="B40A28"/>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64180" y="3945073"/>
            <a:ext cx="1175020" cy="738664"/>
          </a:xfrm>
          <a:prstGeom prst="rect">
            <a:avLst/>
          </a:prstGeom>
          <a:solidFill>
            <a:srgbClr val="FFFF00"/>
          </a:solidFill>
        </p:spPr>
        <p:txBody>
          <a:bodyPr wrap="square" rtlCol="0">
            <a:spAutoFit/>
          </a:bodyPr>
          <a:lstStyle/>
          <a:p>
            <a:r>
              <a:rPr lang="en-US" sz="1400" b="1" dirty="0" smtClean="0"/>
              <a:t>Results of overpressure processing</a:t>
            </a:r>
            <a:endParaRPr lang="en-US" sz="1400" b="1" dirty="0"/>
          </a:p>
        </p:txBody>
      </p:sp>
      <p:sp>
        <p:nvSpPr>
          <p:cNvPr id="33826" name="Rectangle 33825"/>
          <p:cNvSpPr/>
          <p:nvPr/>
        </p:nvSpPr>
        <p:spPr>
          <a:xfrm>
            <a:off x="838201" y="922103"/>
            <a:ext cx="7467600" cy="707886"/>
          </a:xfrm>
          <a:prstGeom prst="rect">
            <a:avLst/>
          </a:prstGeom>
        </p:spPr>
        <p:txBody>
          <a:bodyPr wrap="square">
            <a:spAutoFit/>
          </a:bodyPr>
          <a:lstStyle/>
          <a:p>
            <a:pPr algn="ctr"/>
            <a:r>
              <a:rPr lang="en-US" sz="2000" b="1" dirty="0"/>
              <a:t>FNAL mass spectroscopy experiments indicated that gases released from wires while they were heated are </a:t>
            </a:r>
            <a:r>
              <a:rPr lang="en-US" sz="2000" b="1" dirty="0" smtClean="0"/>
              <a:t>the problem</a:t>
            </a:r>
            <a:endParaRPr lang="en-US" sz="2000" dirty="0"/>
          </a:p>
        </p:txBody>
      </p:sp>
      <p:pic>
        <p:nvPicPr>
          <p:cNvPr id="46" name="Picture 2"/>
          <p:cNvPicPr>
            <a:picLocks noChangeAspect="1" noChangeArrowheads="1"/>
          </p:cNvPicPr>
          <p:nvPr/>
        </p:nvPicPr>
        <p:blipFill>
          <a:blip r:embed="rId4" cstate="print"/>
          <a:srcRect/>
          <a:stretch>
            <a:fillRect/>
          </a:stretch>
        </p:blipFill>
        <p:spPr bwMode="auto">
          <a:xfrm>
            <a:off x="510092" y="1640146"/>
            <a:ext cx="3522818" cy="2137665"/>
          </a:xfrm>
          <a:prstGeom prst="rect">
            <a:avLst/>
          </a:prstGeom>
          <a:noFill/>
          <a:ln w="9525">
            <a:noFill/>
            <a:miter lim="800000"/>
            <a:headEnd/>
            <a:tailEnd/>
          </a:ln>
          <a:effectLst/>
        </p:spPr>
      </p:pic>
      <p:sp>
        <p:nvSpPr>
          <p:cNvPr id="2" name="Title 1"/>
          <p:cNvSpPr>
            <a:spLocks noGrp="1"/>
          </p:cNvSpPr>
          <p:nvPr>
            <p:ph type="title"/>
          </p:nvPr>
        </p:nvSpPr>
        <p:spPr>
          <a:xfrm>
            <a:off x="255919" y="3844250"/>
            <a:ext cx="3688144" cy="888096"/>
          </a:xfrm>
          <a:ln w="31750" cap="rnd" cmpd="sng">
            <a:solidFill>
              <a:srgbClr val="B40A28"/>
            </a:solidFill>
          </a:ln>
        </p:spPr>
        <p:txBody>
          <a:bodyPr>
            <a:noAutofit/>
          </a:bodyPr>
          <a:lstStyle/>
          <a:p>
            <a:pPr>
              <a:defRPr/>
            </a:pPr>
            <a:r>
              <a:rPr lang="en-US" sz="1300" b="1" dirty="0" smtClean="0">
                <a:latin typeface="Segoe UI" pitchFamily="34" charset="0"/>
                <a:ea typeface="Segoe UI" pitchFamily="34" charset="0"/>
                <a:cs typeface="Segoe UI" pitchFamily="34" charset="0"/>
              </a:rPr>
              <a:t>The problem was addressed by applying external gas pressure during heat treatment, resulting in the long length wire achieving J</a:t>
            </a:r>
            <a:r>
              <a:rPr lang="en-US" sz="1300" b="1" baseline="-25000" dirty="0" smtClean="0">
                <a:latin typeface="Segoe UI" pitchFamily="34" charset="0"/>
                <a:ea typeface="Segoe UI" pitchFamily="34" charset="0"/>
                <a:cs typeface="Segoe UI" pitchFamily="34" charset="0"/>
              </a:rPr>
              <a:t>E</a:t>
            </a:r>
            <a:r>
              <a:rPr lang="en-US" sz="1300" b="1" dirty="0" smtClean="0">
                <a:latin typeface="Segoe UI" pitchFamily="34" charset="0"/>
                <a:ea typeface="Segoe UI" pitchFamily="34" charset="0"/>
                <a:cs typeface="Segoe UI" pitchFamily="34" charset="0"/>
              </a:rPr>
              <a:t> &gt;600 A/mm</a:t>
            </a:r>
            <a:r>
              <a:rPr lang="en-US" sz="1300" b="1" baseline="30000" dirty="0" smtClean="0">
                <a:latin typeface="Segoe UI" pitchFamily="34" charset="0"/>
                <a:ea typeface="Segoe UI" pitchFamily="34" charset="0"/>
                <a:cs typeface="Segoe UI" pitchFamily="34" charset="0"/>
              </a:rPr>
              <a:t>2</a:t>
            </a:r>
            <a:r>
              <a:rPr lang="en-US" sz="1300" b="1" dirty="0" smtClean="0">
                <a:latin typeface="Segoe UI" pitchFamily="34" charset="0"/>
                <a:ea typeface="Segoe UI" pitchFamily="34" charset="0"/>
                <a:cs typeface="Segoe UI" pitchFamily="34" charset="0"/>
              </a:rPr>
              <a:t> at 4.2 K and 20 T </a:t>
            </a:r>
            <a:endParaRPr lang="en-US" sz="1300" b="1" dirty="0">
              <a:latin typeface="Segoe UI" pitchFamily="34" charset="0"/>
              <a:ea typeface="Segoe UI" pitchFamily="34" charset="0"/>
              <a:cs typeface="Segoe UI" pitchFamily="34" charset="0"/>
            </a:endParaRPr>
          </a:p>
        </p:txBody>
      </p:sp>
      <p:sp>
        <p:nvSpPr>
          <p:cNvPr id="28" name="Date Placeholder 27"/>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30" name="Footer Placeholder 29"/>
          <p:cNvSpPr>
            <a:spLocks noGrp="1"/>
          </p:cNvSpPr>
          <p:nvPr>
            <p:ph type="ftr" sz="quarter" idx="11"/>
          </p:nvPr>
        </p:nvSpPr>
        <p:spPr>
          <a:xfrm>
            <a:off x="2732286" y="6356350"/>
            <a:ext cx="3820914"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33825" name="Slide Number Placeholder 33824"/>
          <p:cNvSpPr>
            <a:spLocks noGrp="1"/>
          </p:cNvSpPr>
          <p:nvPr>
            <p:ph type="sldNum" sz="quarter" idx="12"/>
          </p:nvPr>
        </p:nvSpPr>
        <p:spPr/>
        <p:txBody>
          <a:bodyPr/>
          <a:lstStyle/>
          <a:p>
            <a:fld id="{37166BFC-7877-4E6B-86F4-25DE6BAA0E48}" type="slidenum">
              <a:rPr lang="en-US" b="1" i="1" smtClean="0">
                <a:solidFill>
                  <a:srgbClr val="002060"/>
                </a:solidFill>
              </a:rPr>
              <a:t>18</a:t>
            </a:fld>
            <a:endParaRPr lang="en-US" b="1" i="1">
              <a:solidFill>
                <a:srgbClr val="002060"/>
              </a:solidFill>
            </a:endParaRPr>
          </a:p>
        </p:txBody>
      </p:sp>
    </p:spTree>
    <p:extLst>
      <p:ext uri="{BB962C8B-B14F-4D97-AF65-F5344CB8AC3E}">
        <p14:creationId xmlns:p14="http://schemas.microsoft.com/office/powerpoint/2010/main" val="11114391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729"/>
            <a:ext cx="8229600" cy="457200"/>
          </a:xfrm>
        </p:spPr>
        <p:txBody>
          <a:bodyPr>
            <a:normAutofit fontScale="90000"/>
          </a:bodyPr>
          <a:lstStyle/>
          <a:p>
            <a:r>
              <a:rPr lang="en-US" sz="2800" b="1" dirty="0" smtClean="0">
                <a:solidFill>
                  <a:srgbClr val="002060"/>
                </a:solidFill>
              </a:rPr>
              <a:t>MAP support also helps develop low </a:t>
            </a:r>
            <a:r>
              <a:rPr lang="en-US" sz="2800" b="1" dirty="0" err="1" smtClean="0">
                <a:solidFill>
                  <a:srgbClr val="002060"/>
                </a:solidFill>
              </a:rPr>
              <a:t>d</a:t>
            </a:r>
            <a:r>
              <a:rPr lang="en-US" sz="2800" b="1" baseline="-25000" dirty="0" err="1" smtClean="0">
                <a:solidFill>
                  <a:srgbClr val="002060"/>
                </a:solidFill>
              </a:rPr>
              <a:t>eff</a:t>
            </a:r>
            <a:r>
              <a:rPr lang="en-US" sz="2800" b="1" baseline="-25000" dirty="0" smtClean="0">
                <a:solidFill>
                  <a:srgbClr val="002060"/>
                </a:solidFill>
              </a:rPr>
              <a:t> </a:t>
            </a:r>
            <a:r>
              <a:rPr lang="en-US" sz="2800" b="1" dirty="0" smtClean="0">
                <a:solidFill>
                  <a:srgbClr val="002060"/>
                </a:solidFill>
              </a:rPr>
              <a:t>wires</a:t>
            </a:r>
            <a:endParaRPr lang="en-US" sz="2800" b="1" dirty="0">
              <a:solidFill>
                <a:srgbClr val="002060"/>
              </a:solidFill>
            </a:endParaRPr>
          </a:p>
        </p:txBody>
      </p:sp>
      <p:sp>
        <p:nvSpPr>
          <p:cNvPr id="6" name="Text Box 37"/>
          <p:cNvSpPr txBox="1">
            <a:spLocks noChangeArrowheads="1"/>
          </p:cNvSpPr>
          <p:nvPr/>
        </p:nvSpPr>
        <p:spPr bwMode="auto">
          <a:xfrm>
            <a:off x="2615589" y="3848239"/>
            <a:ext cx="584811" cy="251568"/>
          </a:xfrm>
          <a:prstGeom prst="rect">
            <a:avLst/>
          </a:prstGeom>
          <a:noFill/>
          <a:ln w="9525">
            <a:noFill/>
            <a:miter lim="800000"/>
            <a:headEnd/>
            <a:tailEnd/>
          </a:ln>
          <a:effectLst/>
        </p:spPr>
        <p:txBody>
          <a:bodyPr wrap="none">
            <a:spAutoFit/>
          </a:bodyPr>
          <a:lstStyle/>
          <a:p>
            <a:r>
              <a:rPr lang="en-US" altLang="zh-CN" b="1">
                <a:solidFill>
                  <a:schemeClr val="bg1"/>
                </a:solidFill>
                <a:ea typeface="宋体" pitchFamily="2" charset="-122"/>
              </a:rPr>
              <a:t>Liquid</a:t>
            </a:r>
          </a:p>
        </p:txBody>
      </p:sp>
      <p:pic>
        <p:nvPicPr>
          <p:cNvPr id="16" name="Picture 2" descr="C:\Users\tshen\Documents\My research work\2010-2013 data and papers\2212 FNAL-development\Creep-rupture of monocore-2212\Predict.creep.rate\FEM creep state model\Multifilamentary wire images\PMM130411_300dpi-1.jpg"/>
          <p:cNvPicPr>
            <a:picLocks noChangeAspect="1" noChangeArrowheads="1"/>
          </p:cNvPicPr>
          <p:nvPr/>
        </p:nvPicPr>
        <p:blipFill>
          <a:blip r:embed="rId3" cstate="print"/>
          <a:srcRect/>
          <a:stretch>
            <a:fillRect/>
          </a:stretch>
        </p:blipFill>
        <p:spPr bwMode="auto">
          <a:xfrm>
            <a:off x="5410200" y="2971800"/>
            <a:ext cx="2057400" cy="2132829"/>
          </a:xfrm>
          <a:prstGeom prst="rect">
            <a:avLst/>
          </a:prstGeom>
          <a:noFill/>
        </p:spPr>
      </p:pic>
      <p:cxnSp>
        <p:nvCxnSpPr>
          <p:cNvPr id="18" name="Straight Arrow Connector 17"/>
          <p:cNvCxnSpPr/>
          <p:nvPr/>
        </p:nvCxnSpPr>
        <p:spPr>
          <a:xfrm>
            <a:off x="3657600" y="3657600"/>
            <a:ext cx="1219200" cy="1588"/>
          </a:xfrm>
          <a:prstGeom prst="straightConnector1">
            <a:avLst/>
          </a:prstGeom>
          <a:ln w="69850">
            <a:solidFill>
              <a:srgbClr val="4026B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10200" y="1676400"/>
            <a:ext cx="3045001" cy="923330"/>
          </a:xfrm>
          <a:prstGeom prst="rect">
            <a:avLst/>
          </a:prstGeom>
          <a:noFill/>
        </p:spPr>
        <p:txBody>
          <a:bodyPr wrap="none" rtlCol="0">
            <a:spAutoFit/>
          </a:bodyPr>
          <a:lstStyle/>
          <a:p>
            <a:r>
              <a:rPr lang="en-US" b="1" dirty="0" smtClean="0"/>
              <a:t>305 m, PMM130411</a:t>
            </a:r>
          </a:p>
          <a:p>
            <a:r>
              <a:rPr lang="en-US" b="1" dirty="0" smtClean="0"/>
              <a:t>19x36, 0.8 mm wire</a:t>
            </a:r>
          </a:p>
          <a:p>
            <a:r>
              <a:rPr lang="en-US" b="1" dirty="0" err="1" smtClean="0"/>
              <a:t>D</a:t>
            </a:r>
            <a:r>
              <a:rPr lang="en-US" b="1" baseline="-25000" dirty="0" err="1" smtClean="0"/>
              <a:t>eff</a:t>
            </a:r>
            <a:r>
              <a:rPr lang="en-US" b="1" dirty="0" smtClean="0"/>
              <a:t>(12 T)=80 </a:t>
            </a:r>
            <a:r>
              <a:rPr lang="en-US" b="1" dirty="0" smtClean="0">
                <a:latin typeface="Symbol" pitchFamily="18" charset="2"/>
              </a:rPr>
              <a:t>m</a:t>
            </a:r>
            <a:r>
              <a:rPr lang="en-US" b="1" dirty="0" smtClean="0"/>
              <a:t>m (estimation)</a:t>
            </a:r>
            <a:endParaRPr lang="en-US" b="1" dirty="0"/>
          </a:p>
        </p:txBody>
      </p:sp>
      <p:sp>
        <p:nvSpPr>
          <p:cNvPr id="20" name="TextBox 19"/>
          <p:cNvSpPr txBox="1"/>
          <p:nvPr/>
        </p:nvSpPr>
        <p:spPr>
          <a:xfrm>
            <a:off x="5857523" y="6019800"/>
            <a:ext cx="3286477" cy="246221"/>
          </a:xfrm>
          <a:prstGeom prst="rect">
            <a:avLst/>
          </a:prstGeom>
          <a:noFill/>
        </p:spPr>
        <p:txBody>
          <a:bodyPr wrap="none" rtlCol="0">
            <a:spAutoFit/>
          </a:bodyPr>
          <a:lstStyle/>
          <a:p>
            <a:r>
              <a:rPr lang="en-US" sz="1000" dirty="0" smtClean="0"/>
              <a:t>VSM magnetization measurement: Courtesy of NHMFL/FSU</a:t>
            </a:r>
            <a:endParaRPr lang="en-US" sz="1000" dirty="0"/>
          </a:p>
        </p:txBody>
      </p:sp>
      <p:grpSp>
        <p:nvGrpSpPr>
          <p:cNvPr id="9" name="Group 8"/>
          <p:cNvGrpSpPr/>
          <p:nvPr/>
        </p:nvGrpSpPr>
        <p:grpSpPr>
          <a:xfrm>
            <a:off x="609600" y="1279929"/>
            <a:ext cx="3170136" cy="2568310"/>
            <a:chOff x="0" y="1110958"/>
            <a:chExt cx="3398736" cy="2568310"/>
          </a:xfrm>
        </p:grpSpPr>
        <p:graphicFrame>
          <p:nvGraphicFramePr>
            <p:cNvPr id="5" name="Object 3"/>
            <p:cNvGraphicFramePr>
              <a:graphicFrameLocks noChangeAspect="1"/>
            </p:cNvGraphicFramePr>
            <p:nvPr>
              <p:extLst>
                <p:ext uri="{D42A27DB-BD31-4B8C-83A1-F6EECF244321}">
                  <p14:modId xmlns:p14="http://schemas.microsoft.com/office/powerpoint/2010/main" val="4185544544"/>
                </p:ext>
              </p:extLst>
            </p:nvPr>
          </p:nvGraphicFramePr>
          <p:xfrm>
            <a:off x="0" y="1568158"/>
            <a:ext cx="2693724" cy="2111110"/>
          </p:xfrm>
          <a:graphic>
            <a:graphicData uri="http://schemas.openxmlformats.org/presentationml/2006/ole">
              <mc:AlternateContent xmlns:mc="http://schemas.openxmlformats.org/markup-compatibility/2006">
                <mc:Choice xmlns:v="urn:schemas-microsoft-com:vml" Requires="v">
                  <p:oleObj spid="_x0000_s2206" name="Graph" r:id="rId4" imgW="3879360" imgH="2964960" progId="Origin50.Graph">
                    <p:embed/>
                  </p:oleObj>
                </mc:Choice>
                <mc:Fallback>
                  <p:oleObj name="Graph" r:id="rId4" imgW="3879360" imgH="296496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8158"/>
                          <a:ext cx="2693724" cy="211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 descr="C:\Users\tshen\Documents\My research work\2010-2013 data and papers\2212 FNAL-development\Internal_gas_pressure_and_leakage\Manuscript and plots\Final version and submission\Mar 08 2013 For Shen JAP\green_deff demo_2.jpg"/>
            <p:cNvPicPr>
              <a:picLocks noChangeAspect="1" noChangeArrowheads="1"/>
            </p:cNvPicPr>
            <p:nvPr/>
          </p:nvPicPr>
          <p:blipFill>
            <a:blip r:embed="rId6"/>
            <a:srcRect/>
            <a:stretch>
              <a:fillRect/>
            </a:stretch>
          </p:blipFill>
          <p:spPr bwMode="auto">
            <a:xfrm>
              <a:off x="1600200" y="1720558"/>
              <a:ext cx="1296924" cy="1322524"/>
            </a:xfrm>
            <a:prstGeom prst="rect">
              <a:avLst/>
            </a:prstGeom>
            <a:noFill/>
          </p:spPr>
        </p:pic>
        <p:sp>
          <p:nvSpPr>
            <p:cNvPr id="21" name="TextBox 20"/>
            <p:cNvSpPr txBox="1"/>
            <p:nvPr/>
          </p:nvSpPr>
          <p:spPr>
            <a:xfrm>
              <a:off x="533400" y="1110958"/>
              <a:ext cx="2865336" cy="646331"/>
            </a:xfrm>
            <a:prstGeom prst="rect">
              <a:avLst/>
            </a:prstGeom>
            <a:noFill/>
          </p:spPr>
          <p:txBody>
            <a:bodyPr wrap="none" rtlCol="0">
              <a:spAutoFit/>
            </a:bodyPr>
            <a:lstStyle/>
            <a:p>
              <a:r>
                <a:rPr lang="en-US" b="1" dirty="0" smtClean="0"/>
                <a:t>Filament diameter=25 </a:t>
              </a:r>
              <a:r>
                <a:rPr lang="en-US" b="1" dirty="0" smtClean="0">
                  <a:latin typeface="Symbol" pitchFamily="18" charset="2"/>
                </a:rPr>
                <a:t>m</a:t>
              </a:r>
              <a:r>
                <a:rPr lang="en-US" b="1" dirty="0" smtClean="0"/>
                <a:t>m</a:t>
              </a:r>
            </a:p>
            <a:p>
              <a:r>
                <a:rPr lang="en-US" b="1" dirty="0" smtClean="0"/>
                <a:t>37x18,  </a:t>
              </a:r>
              <a:r>
                <a:rPr lang="en-US" b="1" dirty="0" err="1" smtClean="0"/>
                <a:t>D</a:t>
              </a:r>
              <a:r>
                <a:rPr lang="en-US" b="1" baseline="-25000" dirty="0" err="1" smtClean="0"/>
                <a:t>eff</a:t>
              </a:r>
              <a:r>
                <a:rPr lang="en-US" b="1" dirty="0" smtClean="0"/>
                <a:t>(12 T)=116.8 </a:t>
              </a:r>
              <a:r>
                <a:rPr lang="en-US" b="1" dirty="0" smtClean="0">
                  <a:latin typeface="Symbol" pitchFamily="18" charset="2"/>
                </a:rPr>
                <a:t>m</a:t>
              </a:r>
              <a:r>
                <a:rPr lang="en-US" b="1" dirty="0" smtClean="0"/>
                <a:t>m.</a:t>
              </a:r>
              <a:endParaRPr lang="en-US" b="1" dirty="0"/>
            </a:p>
          </p:txBody>
        </p:sp>
      </p:grpSp>
      <p:grpSp>
        <p:nvGrpSpPr>
          <p:cNvPr id="10" name="Group 9"/>
          <p:cNvGrpSpPr/>
          <p:nvPr/>
        </p:nvGrpSpPr>
        <p:grpSpPr>
          <a:xfrm>
            <a:off x="761999" y="3771923"/>
            <a:ext cx="3012242" cy="2665412"/>
            <a:chOff x="152400" y="3786504"/>
            <a:chExt cx="3012242" cy="2847370"/>
          </a:xfrm>
        </p:grpSpPr>
        <p:graphicFrame>
          <p:nvGraphicFramePr>
            <p:cNvPr id="27651" name="Object 3"/>
            <p:cNvGraphicFramePr>
              <a:graphicFrameLocks noChangeAspect="1"/>
            </p:cNvGraphicFramePr>
            <p:nvPr>
              <p:extLst>
                <p:ext uri="{D42A27DB-BD31-4B8C-83A1-F6EECF244321}">
                  <p14:modId xmlns:p14="http://schemas.microsoft.com/office/powerpoint/2010/main" val="936108638"/>
                </p:ext>
              </p:extLst>
            </p:nvPr>
          </p:nvGraphicFramePr>
          <p:xfrm>
            <a:off x="152400" y="4396104"/>
            <a:ext cx="2895600" cy="2237770"/>
          </p:xfrm>
          <a:graphic>
            <a:graphicData uri="http://schemas.openxmlformats.org/presentationml/2006/ole">
              <mc:AlternateContent xmlns:mc="http://schemas.openxmlformats.org/markup-compatibility/2006">
                <mc:Choice xmlns:v="urn:schemas-microsoft-com:vml" Requires="v">
                  <p:oleObj spid="_x0000_s2207" name="Graph" r:id="rId7" imgW="4023360" imgH="3108960" progId="Origin50.Graph">
                    <p:embed/>
                  </p:oleObj>
                </mc:Choice>
                <mc:Fallback>
                  <p:oleObj name="Graph" r:id="rId7" imgW="4023360" imgH="310896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396104"/>
                          <a:ext cx="2895600" cy="223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3" descr="C:\Users\tshen\Documents\My research work\2010-2013 data and papers\2212 FNAL-development\2212-small deff and magnetization effects\PMM110106-2 green_no layer_edited.tif"/>
            <p:cNvPicPr>
              <a:picLocks noChangeAspect="1" noChangeArrowheads="1"/>
            </p:cNvPicPr>
            <p:nvPr/>
          </p:nvPicPr>
          <p:blipFill>
            <a:blip r:embed="rId9" cstate="print"/>
            <a:srcRect/>
            <a:stretch>
              <a:fillRect/>
            </a:stretch>
          </p:blipFill>
          <p:spPr bwMode="auto">
            <a:xfrm>
              <a:off x="1793042" y="4428922"/>
              <a:ext cx="1371600" cy="1384595"/>
            </a:xfrm>
            <a:prstGeom prst="rect">
              <a:avLst/>
            </a:prstGeom>
            <a:noFill/>
          </p:spPr>
        </p:pic>
        <p:sp>
          <p:nvSpPr>
            <p:cNvPr id="22" name="TextBox 21"/>
            <p:cNvSpPr txBox="1"/>
            <p:nvPr/>
          </p:nvSpPr>
          <p:spPr>
            <a:xfrm>
              <a:off x="152400" y="3786504"/>
              <a:ext cx="2726900" cy="646331"/>
            </a:xfrm>
            <a:prstGeom prst="rect">
              <a:avLst/>
            </a:prstGeom>
            <a:noFill/>
          </p:spPr>
          <p:txBody>
            <a:bodyPr wrap="none" rtlCol="0">
              <a:spAutoFit/>
            </a:bodyPr>
            <a:lstStyle/>
            <a:p>
              <a:r>
                <a:rPr lang="en-US" b="1" dirty="0" smtClean="0"/>
                <a:t>Filament diameter=25 </a:t>
              </a:r>
              <a:r>
                <a:rPr lang="en-US" b="1" dirty="0" smtClean="0">
                  <a:latin typeface="Symbol" pitchFamily="18" charset="2"/>
                </a:rPr>
                <a:t>m</a:t>
              </a:r>
              <a:r>
                <a:rPr lang="en-US" b="1" dirty="0" smtClean="0"/>
                <a:t>m.</a:t>
              </a:r>
            </a:p>
            <a:p>
              <a:r>
                <a:rPr lang="en-US" b="1" dirty="0" smtClean="0"/>
                <a:t>D</a:t>
              </a:r>
              <a:r>
                <a:rPr lang="en-US" b="1" baseline="-25000" dirty="0" smtClean="0"/>
                <a:t>eff</a:t>
              </a:r>
              <a:r>
                <a:rPr lang="en-US" b="1" dirty="0" smtClean="0"/>
                <a:t>(12 T)=174.3 </a:t>
              </a:r>
              <a:r>
                <a:rPr lang="en-US" b="1" dirty="0" smtClean="0">
                  <a:latin typeface="Symbol" pitchFamily="18" charset="2"/>
                </a:rPr>
                <a:t>m</a:t>
              </a:r>
              <a:r>
                <a:rPr lang="en-US" b="1" dirty="0" smtClean="0"/>
                <a:t>m.</a:t>
              </a:r>
              <a:endParaRPr lang="en-US" b="1" dirty="0"/>
            </a:p>
          </p:txBody>
        </p:sp>
      </p:grpSp>
      <p:sp>
        <p:nvSpPr>
          <p:cNvPr id="23" name="Title 1"/>
          <p:cNvSpPr txBox="1">
            <a:spLocks/>
          </p:cNvSpPr>
          <p:nvPr/>
        </p:nvSpPr>
        <p:spPr>
          <a:xfrm>
            <a:off x="457200" y="145542"/>
            <a:ext cx="8229600" cy="682256"/>
          </a:xfrm>
          <a:prstGeom prst="rect">
            <a:avLst/>
          </a:prstGeom>
          <a:ln w="19050">
            <a:solidFill>
              <a:schemeClr val="tx1"/>
            </a:solid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Segoe UI" pitchFamily="34" charset="0"/>
                <a:ea typeface="Segoe UI" pitchFamily="34" charset="0"/>
                <a:cs typeface="Segoe UI" pitchFamily="34" charset="0"/>
              </a:rPr>
              <a:t>Bi2212 Solenoids, cont.</a:t>
            </a:r>
            <a:endParaRPr lang="en-US" sz="3200" b="1" dirty="0">
              <a:latin typeface="Segoe UI" pitchFamily="34" charset="0"/>
              <a:ea typeface="Segoe UI" pitchFamily="34" charset="0"/>
              <a:cs typeface="Segoe UI" pitchFamily="34" charset="0"/>
            </a:endParaRPr>
          </a:p>
          <a:p>
            <a:r>
              <a:rPr lang="en-US" sz="2100" b="1" dirty="0" smtClean="0">
                <a:latin typeface="Segoe UI" pitchFamily="34" charset="0"/>
                <a:ea typeface="Segoe UI" pitchFamily="34" charset="0"/>
                <a:cs typeface="Segoe UI" pitchFamily="34" charset="0"/>
              </a:rPr>
              <a:t>Tengming Shen, FNAL</a:t>
            </a:r>
            <a:endParaRPr lang="en-US" sz="2400" b="1" dirty="0">
              <a:latin typeface="Segoe UI" pitchFamily="34" charset="0"/>
              <a:ea typeface="Segoe UI" pitchFamily="34" charset="0"/>
              <a:cs typeface="Segoe UI" pitchFamily="34" charset="0"/>
            </a:endParaRPr>
          </a:p>
        </p:txBody>
      </p:sp>
      <p:sp>
        <p:nvSpPr>
          <p:cNvPr id="11" name="Date Placeholder 10"/>
          <p:cNvSpPr>
            <a:spLocks noGrp="1"/>
          </p:cNvSpPr>
          <p:nvPr>
            <p:ph type="dt" sz="half" idx="10"/>
          </p:nvPr>
        </p:nvSpPr>
        <p:spPr>
          <a:xfrm>
            <a:off x="457200" y="6323886"/>
            <a:ext cx="2133600" cy="365125"/>
          </a:xfrm>
        </p:spPr>
        <p:txBody>
          <a:bodyPr/>
          <a:lstStyle/>
          <a:p>
            <a:r>
              <a:rPr lang="en-US" b="1" i="1" smtClean="0">
                <a:solidFill>
                  <a:srgbClr val="002060"/>
                </a:solidFill>
              </a:rPr>
              <a:t>June 20, 2013</a:t>
            </a:r>
            <a:endParaRPr lang="en-US" b="1" i="1">
              <a:solidFill>
                <a:srgbClr val="002060"/>
              </a:solidFill>
            </a:endParaRPr>
          </a:p>
        </p:txBody>
      </p:sp>
      <p:sp>
        <p:nvSpPr>
          <p:cNvPr id="12" name="Footer Placeholder 11"/>
          <p:cNvSpPr>
            <a:spLocks noGrp="1"/>
          </p:cNvSpPr>
          <p:nvPr>
            <p:ph type="ftr" sz="quarter" idx="11"/>
          </p:nvPr>
        </p:nvSpPr>
        <p:spPr>
          <a:xfrm>
            <a:off x="2443429" y="6323886"/>
            <a:ext cx="4109771"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3" name="Slide Number Placeholder 12"/>
          <p:cNvSpPr>
            <a:spLocks noGrp="1"/>
          </p:cNvSpPr>
          <p:nvPr>
            <p:ph type="sldNum" sz="quarter" idx="12"/>
          </p:nvPr>
        </p:nvSpPr>
        <p:spPr>
          <a:xfrm>
            <a:off x="6553200" y="6323886"/>
            <a:ext cx="2133600" cy="365125"/>
          </a:xfrm>
        </p:spPr>
        <p:txBody>
          <a:bodyPr/>
          <a:lstStyle/>
          <a:p>
            <a:fld id="{37166BFC-7877-4E6B-86F4-25DE6BAA0E48}" type="slidenum">
              <a:rPr lang="en-US" b="1" i="1" smtClean="0">
                <a:solidFill>
                  <a:srgbClr val="002060"/>
                </a:solidFill>
              </a:rPr>
              <a:t>19</a:t>
            </a:fld>
            <a:endParaRPr lang="en-US" b="1" i="1">
              <a:solidFill>
                <a:srgbClr val="002060"/>
              </a:solidFill>
            </a:endParaRPr>
          </a:p>
        </p:txBody>
      </p:sp>
    </p:spTree>
    <p:extLst>
      <p:ext uri="{BB962C8B-B14F-4D97-AF65-F5344CB8AC3E}">
        <p14:creationId xmlns:p14="http://schemas.microsoft.com/office/powerpoint/2010/main" val="1876398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w="19050" cmpd="dbl">
            <a:solidFill>
              <a:schemeClr val="tx1"/>
            </a:solidFill>
          </a:ln>
        </p:spPr>
        <p:txBody>
          <a:bodyPr>
            <a:normAutofit/>
          </a:bodyPr>
          <a:lstStyle/>
          <a:p>
            <a:r>
              <a:rPr lang="en-US" sz="3200" b="1" dirty="0" smtClean="0">
                <a:latin typeface="Segoe UI" pitchFamily="34" charset="0"/>
                <a:ea typeface="Segoe UI" pitchFamily="34" charset="0"/>
                <a:cs typeface="Segoe UI" pitchFamily="34" charset="0"/>
              </a:rPr>
              <a:t>MAP Magnets</a:t>
            </a:r>
            <a:endParaRPr lang="en-US" sz="32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19200"/>
            <a:ext cx="8229600" cy="4754563"/>
          </a:xfrm>
        </p:spPr>
        <p:txBody>
          <a:bodyPr>
            <a:normAutofit fontScale="70000" lnSpcReduction="20000"/>
          </a:bodyPr>
          <a:lstStyle/>
          <a:p>
            <a:pPr>
              <a:spcAft>
                <a:spcPts val="600"/>
              </a:spcAft>
            </a:pPr>
            <a:r>
              <a:rPr lang="en-US" sz="2600" b="1" dirty="0" smtClean="0">
                <a:solidFill>
                  <a:srgbClr val="002060"/>
                </a:solidFill>
                <a:latin typeface="Segoe UI" pitchFamily="34" charset="0"/>
                <a:ea typeface="Segoe UI" pitchFamily="34" charset="0"/>
                <a:cs typeface="Segoe UI" pitchFamily="34" charset="0"/>
              </a:rPr>
              <a:t>We concentrate on magnets downstream from the µ production target which are critical for </a:t>
            </a:r>
            <a:r>
              <a:rPr lang="en-US" sz="2600" b="1" dirty="0" err="1" smtClean="0">
                <a:solidFill>
                  <a:srgbClr val="002060"/>
                </a:solidFill>
                <a:latin typeface="Segoe UI" pitchFamily="34" charset="0"/>
                <a:ea typeface="Segoe UI" pitchFamily="34" charset="0"/>
                <a:cs typeface="Segoe UI" pitchFamily="34" charset="0"/>
              </a:rPr>
              <a:t>muon</a:t>
            </a:r>
            <a:r>
              <a:rPr lang="en-US" sz="2600" b="1" dirty="0" smtClean="0">
                <a:solidFill>
                  <a:srgbClr val="002060"/>
                </a:solidFill>
                <a:latin typeface="Segoe UI" pitchFamily="34" charset="0"/>
                <a:ea typeface="Segoe UI" pitchFamily="34" charset="0"/>
                <a:cs typeface="Segoe UI" pitchFamily="34" charset="0"/>
              </a:rPr>
              <a:t> cooling and the Collider Ring magnets</a:t>
            </a:r>
          </a:p>
          <a:p>
            <a:pPr>
              <a:spcAft>
                <a:spcPts val="600"/>
              </a:spcAft>
            </a:pPr>
            <a:r>
              <a:rPr lang="en-US" sz="2600" b="1" dirty="0" smtClean="0">
                <a:solidFill>
                  <a:srgbClr val="002060"/>
                </a:solidFill>
                <a:latin typeface="Segoe UI" pitchFamily="34" charset="0"/>
                <a:ea typeface="Segoe UI" pitchFamily="34" charset="0"/>
                <a:cs typeface="Segoe UI" pitchFamily="34" charset="0"/>
              </a:rPr>
              <a:t>Initial focus has concentrated on critical components for design validation</a:t>
            </a:r>
          </a:p>
          <a:p>
            <a:pPr lvl="1">
              <a:spcAft>
                <a:spcPts val="600"/>
              </a:spcAft>
            </a:pPr>
            <a:r>
              <a:rPr lang="en-US" sz="2100" b="1" u="sng" dirty="0" smtClean="0">
                <a:solidFill>
                  <a:srgbClr val="C00000"/>
                </a:solidFill>
                <a:latin typeface="Segoe UI" pitchFamily="34" charset="0"/>
                <a:ea typeface="Segoe UI" pitchFamily="34" charset="0"/>
                <a:cs typeface="Segoe UI" pitchFamily="34" charset="0"/>
              </a:rPr>
              <a:t>High field solenoids</a:t>
            </a:r>
            <a:r>
              <a:rPr lang="en-US" sz="2100" b="1" dirty="0" smtClean="0">
                <a:solidFill>
                  <a:srgbClr val="C00000"/>
                </a:solidFill>
                <a:latin typeface="Segoe UI" pitchFamily="34" charset="0"/>
                <a:ea typeface="Segoe UI" pitchFamily="34" charset="0"/>
                <a:cs typeface="Segoe UI" pitchFamily="34" charset="0"/>
              </a:rPr>
              <a:t> for cooling =&gt; HTS technologies, very high fields, significant departure from ‘classical superconductors’</a:t>
            </a:r>
          </a:p>
          <a:p>
            <a:pPr lvl="1">
              <a:spcAft>
                <a:spcPts val="600"/>
              </a:spcAft>
            </a:pPr>
            <a:r>
              <a:rPr lang="en-US" sz="2100" b="1" dirty="0" smtClean="0">
                <a:solidFill>
                  <a:srgbClr val="C00000"/>
                </a:solidFill>
                <a:latin typeface="Segoe UI" pitchFamily="34" charset="0"/>
                <a:ea typeface="Segoe UI" pitchFamily="34" charset="0"/>
                <a:cs typeface="Segoe UI" pitchFamily="34" charset="0"/>
              </a:rPr>
              <a:t>Unique geometries – e.g., </a:t>
            </a:r>
            <a:r>
              <a:rPr lang="en-US" sz="2100" b="1" u="sng" dirty="0" smtClean="0">
                <a:solidFill>
                  <a:srgbClr val="C00000"/>
                </a:solidFill>
                <a:latin typeface="Segoe UI" pitchFamily="34" charset="0"/>
                <a:ea typeface="Segoe UI" pitchFamily="34" charset="0"/>
                <a:cs typeface="Segoe UI" pitchFamily="34" charset="0"/>
              </a:rPr>
              <a:t>helical solenoid</a:t>
            </a:r>
            <a:r>
              <a:rPr lang="en-US" sz="2100" b="1" dirty="0" smtClean="0">
                <a:solidFill>
                  <a:srgbClr val="C00000"/>
                </a:solidFill>
                <a:latin typeface="Segoe UI" pitchFamily="34" charset="0"/>
                <a:ea typeface="Segoe UI" pitchFamily="34" charset="0"/>
                <a:cs typeface="Segoe UI" pitchFamily="34" charset="0"/>
              </a:rPr>
              <a:t>s -  for intermediate cooling</a:t>
            </a:r>
          </a:p>
          <a:p>
            <a:pPr lvl="1">
              <a:spcAft>
                <a:spcPts val="600"/>
              </a:spcAft>
            </a:pPr>
            <a:r>
              <a:rPr lang="en-US" sz="2100" b="1" u="sng" dirty="0" smtClean="0">
                <a:solidFill>
                  <a:srgbClr val="C00000"/>
                </a:solidFill>
                <a:latin typeface="Segoe UI" pitchFamily="34" charset="0"/>
                <a:ea typeface="Segoe UI" pitchFamily="34" charset="0"/>
                <a:cs typeface="Segoe UI" pitchFamily="34" charset="0"/>
              </a:rPr>
              <a:t>Fast ramping dipoles</a:t>
            </a:r>
            <a:r>
              <a:rPr lang="en-US" sz="2100" b="1" dirty="0" smtClean="0">
                <a:solidFill>
                  <a:srgbClr val="C00000"/>
                </a:solidFill>
                <a:latin typeface="Segoe UI" pitchFamily="34" charset="0"/>
                <a:ea typeface="Segoe UI" pitchFamily="34" charset="0"/>
                <a:cs typeface="Segoe UI" pitchFamily="34" charset="0"/>
              </a:rPr>
              <a:t> for beam manipulation</a:t>
            </a:r>
          </a:p>
          <a:p>
            <a:pPr lvl="1">
              <a:spcAft>
                <a:spcPts val="600"/>
              </a:spcAft>
            </a:pPr>
            <a:r>
              <a:rPr lang="en-US" sz="2100" b="1" u="sng" dirty="0" smtClean="0">
                <a:solidFill>
                  <a:srgbClr val="C00000"/>
                </a:solidFill>
                <a:latin typeface="Segoe UI" pitchFamily="34" charset="0"/>
                <a:ea typeface="Segoe UI" pitchFamily="34" charset="0"/>
                <a:cs typeface="Segoe UI" pitchFamily="34" charset="0"/>
              </a:rPr>
              <a:t>Collider Ring dipoles and </a:t>
            </a:r>
            <a:r>
              <a:rPr lang="en-US" sz="2100" b="1" u="sng" dirty="0" err="1" smtClean="0">
                <a:solidFill>
                  <a:srgbClr val="C00000"/>
                </a:solidFill>
                <a:latin typeface="Segoe UI" pitchFamily="34" charset="0"/>
                <a:ea typeface="Segoe UI" pitchFamily="34" charset="0"/>
                <a:cs typeface="Segoe UI" pitchFamily="34" charset="0"/>
              </a:rPr>
              <a:t>quadrupole</a:t>
            </a:r>
            <a:r>
              <a:rPr lang="en-US" sz="2100" b="1" dirty="0" err="1" smtClean="0">
                <a:solidFill>
                  <a:srgbClr val="C00000"/>
                </a:solidFill>
                <a:latin typeface="Segoe UI" pitchFamily="34" charset="0"/>
                <a:ea typeface="Segoe UI" pitchFamily="34" charset="0"/>
                <a:cs typeface="Segoe UI" pitchFamily="34" charset="0"/>
              </a:rPr>
              <a:t>s</a:t>
            </a:r>
            <a:r>
              <a:rPr lang="en-US" sz="2100" b="1" dirty="0">
                <a:solidFill>
                  <a:srgbClr val="C00000"/>
                </a:solidFill>
                <a:latin typeface="Segoe UI" pitchFamily="34" charset="0"/>
                <a:ea typeface="Segoe UI" pitchFamily="34" charset="0"/>
                <a:cs typeface="Segoe UI" pitchFamily="34" charset="0"/>
              </a:rPr>
              <a:t> </a:t>
            </a:r>
            <a:r>
              <a:rPr lang="en-US" sz="2100" b="1" dirty="0" smtClean="0">
                <a:solidFill>
                  <a:srgbClr val="C00000"/>
                </a:solidFill>
                <a:latin typeface="Segoe UI" pitchFamily="34" charset="0"/>
                <a:ea typeface="Segoe UI" pitchFamily="34" charset="0"/>
                <a:cs typeface="Segoe UI" pitchFamily="34" charset="0"/>
              </a:rPr>
              <a:t>– interfaces w/ detectors, significant heat loads from </a:t>
            </a:r>
            <a:r>
              <a:rPr lang="en-US" sz="2100" b="1" dirty="0" err="1" smtClean="0">
                <a:solidFill>
                  <a:srgbClr val="C00000"/>
                </a:solidFill>
                <a:latin typeface="Segoe UI" pitchFamily="34" charset="0"/>
                <a:ea typeface="Segoe UI" pitchFamily="34" charset="0"/>
                <a:cs typeface="Segoe UI" pitchFamily="34" charset="0"/>
              </a:rPr>
              <a:t>muon</a:t>
            </a:r>
            <a:r>
              <a:rPr lang="en-US" sz="2100" b="1" dirty="0" smtClean="0">
                <a:solidFill>
                  <a:srgbClr val="C00000"/>
                </a:solidFill>
                <a:latin typeface="Segoe UI" pitchFamily="34" charset="0"/>
                <a:ea typeface="Segoe UI" pitchFamily="34" charset="0"/>
                <a:cs typeface="Segoe UI" pitchFamily="34" charset="0"/>
              </a:rPr>
              <a:t> decay backgrounds</a:t>
            </a:r>
          </a:p>
          <a:p>
            <a:r>
              <a:rPr lang="en-US" sz="2600" b="1" dirty="0">
                <a:solidFill>
                  <a:srgbClr val="002060"/>
                </a:solidFill>
                <a:latin typeface="Segoe UI" pitchFamily="34" charset="0"/>
                <a:ea typeface="Segoe UI" pitchFamily="34" charset="0"/>
                <a:cs typeface="Segoe UI" pitchFamily="34" charset="0"/>
              </a:rPr>
              <a:t>Some programmatic changes introduced in the past year by Mark </a:t>
            </a:r>
            <a:r>
              <a:rPr lang="en-US" sz="2600" b="1" dirty="0" smtClean="0">
                <a:solidFill>
                  <a:srgbClr val="002060"/>
                </a:solidFill>
                <a:latin typeface="Segoe UI" pitchFamily="34" charset="0"/>
                <a:ea typeface="Segoe UI" pitchFamily="34" charset="0"/>
                <a:cs typeface="Segoe UI" pitchFamily="34" charset="0"/>
              </a:rPr>
              <a:t>Palmer -</a:t>
            </a:r>
            <a:endParaRPr lang="en-US" sz="2600" b="1" dirty="0">
              <a:solidFill>
                <a:srgbClr val="002060"/>
              </a:solidFill>
              <a:latin typeface="Segoe UI" pitchFamily="34" charset="0"/>
              <a:ea typeface="Segoe UI" pitchFamily="34" charset="0"/>
              <a:cs typeface="Segoe UI" pitchFamily="34" charset="0"/>
            </a:endParaRPr>
          </a:p>
          <a:p>
            <a:pPr lvl="1">
              <a:spcAft>
                <a:spcPts val="600"/>
              </a:spcAft>
            </a:pPr>
            <a:r>
              <a:rPr lang="en-US" sz="2100" b="1" dirty="0" smtClean="0">
                <a:solidFill>
                  <a:srgbClr val="B40A28"/>
                </a:solidFill>
                <a:latin typeface="Segoe UI" pitchFamily="34" charset="0"/>
                <a:ea typeface="Segoe UI" pitchFamily="34" charset="0"/>
                <a:cs typeface="Segoe UI" pitchFamily="34" charset="0"/>
              </a:rPr>
              <a:t>More detailed planning w/ task definition &amp; milestones</a:t>
            </a:r>
          </a:p>
          <a:p>
            <a:pPr lvl="1">
              <a:spcAft>
                <a:spcPts val="600"/>
              </a:spcAft>
            </a:pPr>
            <a:r>
              <a:rPr lang="en-US" sz="2100" b="1" dirty="0" smtClean="0">
                <a:solidFill>
                  <a:srgbClr val="B40A28"/>
                </a:solidFill>
                <a:latin typeface="Segoe UI" pitchFamily="34" charset="0"/>
                <a:ea typeface="Segoe UI" pitchFamily="34" charset="0"/>
                <a:cs typeface="Segoe UI" pitchFamily="34" charset="0"/>
              </a:rPr>
              <a:t>Monthly progress reporting at teleconferences</a:t>
            </a:r>
          </a:p>
          <a:p>
            <a:pPr>
              <a:spcAft>
                <a:spcPts val="400"/>
              </a:spcAft>
            </a:pPr>
            <a:r>
              <a:rPr lang="en-US" sz="2500" b="1" dirty="0" smtClean="0">
                <a:solidFill>
                  <a:srgbClr val="002060"/>
                </a:solidFill>
                <a:latin typeface="Segoe UI" pitchFamily="34" charset="0"/>
                <a:ea typeface="Segoe UI" pitchFamily="34" charset="0"/>
                <a:cs typeface="Segoe UI" pitchFamily="34" charset="0"/>
              </a:rPr>
              <a:t>Supported by MAP DOE Funding, SBIR Funding, and other DOE funding (e.g</a:t>
            </a:r>
            <a:r>
              <a:rPr lang="en-US" sz="2500" b="1" dirty="0">
                <a:solidFill>
                  <a:srgbClr val="002060"/>
                </a:solidFill>
                <a:latin typeface="Segoe UI" pitchFamily="34" charset="0"/>
                <a:ea typeface="Segoe UI" pitchFamily="34" charset="0"/>
                <a:cs typeface="Segoe UI" pitchFamily="34" charset="0"/>
              </a:rPr>
              <a:t>., ‘DOE Office of Science Early Career Research Program Award’) </a:t>
            </a:r>
          </a:p>
          <a:p>
            <a:pPr lvl="1">
              <a:spcAft>
                <a:spcPts val="600"/>
              </a:spcAft>
            </a:pPr>
            <a:r>
              <a:rPr lang="en-US" sz="2200" b="1" dirty="0" smtClean="0">
                <a:solidFill>
                  <a:srgbClr val="C00000"/>
                </a:solidFill>
                <a:latin typeface="Segoe UI" pitchFamily="34" charset="0"/>
                <a:ea typeface="Segoe UI" pitchFamily="34" charset="0"/>
                <a:cs typeface="Segoe UI" pitchFamily="34" charset="0"/>
              </a:rPr>
              <a:t>FY13 funding constrained by other demands on MAP resources</a:t>
            </a:r>
          </a:p>
        </p:txBody>
      </p:sp>
      <p:sp>
        <p:nvSpPr>
          <p:cNvPr id="7" name="Date Placeholder 6"/>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743200" y="6356350"/>
            <a:ext cx="4038600" cy="365125"/>
          </a:xfrm>
        </p:spPr>
        <p:txBody>
          <a:bodyPr/>
          <a:lstStyle/>
          <a:p>
            <a:r>
              <a:rPr lang="en-US" b="1" i="1" dirty="0" smtClean="0">
                <a:solidFill>
                  <a:srgbClr val="002060"/>
                </a:solidFill>
              </a:rPr>
              <a:t>MAP Collaboration Meeting - Fermilab June 19-21, 20</a:t>
            </a:r>
            <a:r>
              <a:rPr lang="en-US" b="1" dirty="0" smtClean="0">
                <a:solidFill>
                  <a:srgbClr val="002060"/>
                </a:solidFill>
              </a:rPr>
              <a:t>13</a:t>
            </a:r>
            <a:endParaRPr lang="en-US" b="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2</a:t>
            </a:fld>
            <a:endParaRPr lang="en-US" b="1" i="1" dirty="0">
              <a:solidFill>
                <a:srgbClr val="002060"/>
              </a:solidFill>
            </a:endParaRPr>
          </a:p>
        </p:txBody>
      </p:sp>
    </p:spTree>
    <p:extLst>
      <p:ext uri="{BB962C8B-B14F-4D97-AF65-F5344CB8AC3E}">
        <p14:creationId xmlns:p14="http://schemas.microsoft.com/office/powerpoint/2010/main" val="2607611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838200"/>
            <a:ext cx="8001000" cy="457200"/>
          </a:xfrm>
        </p:spPr>
        <p:txBody>
          <a:bodyPr>
            <a:noAutofit/>
          </a:bodyPr>
          <a:lstStyle/>
          <a:p>
            <a:r>
              <a:rPr lang="en-US" sz="2000" b="1" dirty="0" smtClean="0"/>
              <a:t>The cable J</a:t>
            </a:r>
            <a:r>
              <a:rPr lang="en-US" sz="2000" b="1" baseline="-25000" dirty="0" smtClean="0"/>
              <a:t>c</a:t>
            </a:r>
            <a:r>
              <a:rPr lang="en-US" sz="2000" b="1" dirty="0" smtClean="0"/>
              <a:t> was also significantly improved by overpressure processing</a:t>
            </a:r>
            <a:endParaRPr lang="en-US" sz="2000" dirty="0"/>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2" descr="C:\Users\tshen\Desktop\120817-10 bar-cable spiral.JPG"/>
          <p:cNvPicPr>
            <a:picLocks noChangeAspect="1" noChangeArrowheads="1"/>
          </p:cNvPicPr>
          <p:nvPr/>
        </p:nvPicPr>
        <p:blipFill>
          <a:blip r:embed="rId4" cstate="print"/>
          <a:srcRect l="10448" t="7111" r="11940" b="18221"/>
          <a:stretch>
            <a:fillRect/>
          </a:stretch>
        </p:blipFill>
        <p:spPr bwMode="auto">
          <a:xfrm>
            <a:off x="838200" y="1371600"/>
            <a:ext cx="2971800" cy="2095500"/>
          </a:xfrm>
          <a:prstGeom prst="rect">
            <a:avLst/>
          </a:prstGeom>
          <a:noFill/>
        </p:spPr>
      </p:pic>
      <p:sp>
        <p:nvSpPr>
          <p:cNvPr id="13" name="Text Box 17"/>
          <p:cNvSpPr txBox="1">
            <a:spLocks noChangeArrowheads="1"/>
          </p:cNvSpPr>
          <p:nvPr/>
        </p:nvSpPr>
        <p:spPr bwMode="auto">
          <a:xfrm>
            <a:off x="2209800" y="1371600"/>
            <a:ext cx="1600200" cy="738664"/>
          </a:xfrm>
          <a:prstGeom prst="rect">
            <a:avLst/>
          </a:prstGeom>
          <a:solidFill>
            <a:srgbClr val="FF6600"/>
          </a:solidFill>
          <a:ln w="28575">
            <a:noFill/>
            <a:miter lim="800000"/>
            <a:headEnd/>
            <a:tailEnd/>
          </a:ln>
        </p:spPr>
        <p:txBody>
          <a:bodyPr wrap="square">
            <a:spAutoFit/>
          </a:bodyPr>
          <a:lstStyle/>
          <a:p>
            <a:r>
              <a:rPr lang="en-US" altLang="zh-CN" sz="1400" b="1" dirty="0" smtClean="0">
                <a:latin typeface="Lucida Sans" pitchFamily="34" charset="0"/>
                <a:ea typeface="宋体" pitchFamily="2" charset="-122"/>
              </a:rPr>
              <a:t>OP 10 bar</a:t>
            </a:r>
          </a:p>
          <a:p>
            <a:r>
              <a:rPr lang="en-US" altLang="zh-CN" sz="1400" b="1" dirty="0" smtClean="0">
                <a:latin typeface="Lucida Sans" pitchFamily="34" charset="0"/>
                <a:ea typeface="宋体" pitchFamily="2" charset="-122"/>
              </a:rPr>
              <a:t>Ends sealed; no leakage</a:t>
            </a:r>
            <a:endParaRPr lang="en-US" altLang="zh-CN" sz="1400" b="1" dirty="0">
              <a:latin typeface="Lucida Sans" pitchFamily="34" charset="0"/>
              <a:ea typeface="宋体" pitchFamily="2" charset="-122"/>
            </a:endParaRPr>
          </a:p>
        </p:txBody>
      </p:sp>
      <p:sp>
        <p:nvSpPr>
          <p:cNvPr id="14" name="TextBox 13"/>
          <p:cNvSpPr txBox="1">
            <a:spLocks noChangeArrowheads="1"/>
          </p:cNvSpPr>
          <p:nvPr/>
        </p:nvSpPr>
        <p:spPr bwMode="auto">
          <a:xfrm>
            <a:off x="4038600" y="1817876"/>
            <a:ext cx="4191000" cy="584775"/>
          </a:xfrm>
          <a:prstGeom prst="rect">
            <a:avLst/>
          </a:prstGeom>
          <a:noFill/>
          <a:ln w="28575">
            <a:solidFill>
              <a:schemeClr val="hlink"/>
            </a:solidFill>
            <a:miter lim="800000"/>
            <a:headEnd/>
            <a:tailEnd/>
          </a:ln>
        </p:spPr>
        <p:txBody>
          <a:bodyPr wrap="square">
            <a:spAutoFit/>
          </a:bodyPr>
          <a:lstStyle/>
          <a:p>
            <a:r>
              <a:rPr lang="en-US" altLang="zh-CN" sz="1600" b="1" dirty="0" smtClean="0">
                <a:latin typeface="Segoe UI" pitchFamily="34" charset="0"/>
                <a:ea typeface="Segoe UI" pitchFamily="34" charset="0"/>
                <a:cs typeface="Segoe UI" pitchFamily="34" charset="0"/>
              </a:rPr>
              <a:t>10 bar overpressure processing increased the J</a:t>
            </a:r>
            <a:r>
              <a:rPr lang="en-US" altLang="zh-CN" sz="1600" b="1" baseline="-25000" dirty="0" smtClean="0">
                <a:latin typeface="Segoe UI" pitchFamily="34" charset="0"/>
                <a:ea typeface="Segoe UI" pitchFamily="34" charset="0"/>
                <a:cs typeface="Segoe UI" pitchFamily="34" charset="0"/>
              </a:rPr>
              <a:t>c</a:t>
            </a:r>
            <a:r>
              <a:rPr lang="en-US" altLang="zh-CN" sz="1600" b="1" dirty="0" smtClean="0">
                <a:latin typeface="Segoe UI" pitchFamily="34" charset="0"/>
                <a:ea typeface="Segoe UI" pitchFamily="34" charset="0"/>
                <a:cs typeface="Segoe UI" pitchFamily="34" charset="0"/>
              </a:rPr>
              <a:t> by 4 times, and improved n-values.</a:t>
            </a:r>
            <a:endParaRPr lang="en-US" altLang="zh-CN" sz="1600" b="1" dirty="0">
              <a:latin typeface="Segoe UI" pitchFamily="34" charset="0"/>
              <a:ea typeface="Segoe UI" pitchFamily="34" charset="0"/>
              <a:cs typeface="Segoe UI" pitchFamily="34" charset="0"/>
            </a:endParaRPr>
          </a:p>
        </p:txBody>
      </p:sp>
      <p:grpSp>
        <p:nvGrpSpPr>
          <p:cNvPr id="3" name="Group 15"/>
          <p:cNvGrpSpPr/>
          <p:nvPr/>
        </p:nvGrpSpPr>
        <p:grpSpPr>
          <a:xfrm>
            <a:off x="838200" y="3276600"/>
            <a:ext cx="7239000" cy="3121419"/>
            <a:chOff x="0" y="3276600"/>
            <a:chExt cx="7239000" cy="3121419"/>
          </a:xfrm>
        </p:grpSpPr>
        <p:graphicFrame>
          <p:nvGraphicFramePr>
            <p:cNvPr id="71681" name="Object 1"/>
            <p:cNvGraphicFramePr>
              <a:graphicFrameLocks noChangeAspect="1"/>
            </p:cNvGraphicFramePr>
            <p:nvPr/>
          </p:nvGraphicFramePr>
          <p:xfrm>
            <a:off x="0" y="3581400"/>
            <a:ext cx="3505200" cy="2805698"/>
          </p:xfrm>
          <a:graphic>
            <a:graphicData uri="http://schemas.openxmlformats.org/presentationml/2006/ole">
              <mc:AlternateContent xmlns:mc="http://schemas.openxmlformats.org/markup-compatibility/2006">
                <mc:Choice xmlns:v="urn:schemas-microsoft-com:vml" Requires="v">
                  <p:oleObj spid="_x0000_s4250" name="Graph" r:id="rId5" imgW="4023360" imgH="3108960" progId="Origin50.Graph">
                    <p:embed/>
                  </p:oleObj>
                </mc:Choice>
                <mc:Fallback>
                  <p:oleObj name="Graph" r:id="rId5" imgW="4023360" imgH="310896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81400"/>
                          <a:ext cx="3505200" cy="2805698"/>
                        </a:xfrm>
                        <a:prstGeom prst="rect">
                          <a:avLst/>
                        </a:prstGeom>
                        <a:solidFill>
                          <a:srgbClr val="FFFFFF"/>
                        </a:solidFill>
                      </p:spPr>
                    </p:pic>
                  </p:oleObj>
                </mc:Fallback>
              </mc:AlternateContent>
            </a:graphicData>
          </a:graphic>
        </p:graphicFrame>
        <p:graphicFrame>
          <p:nvGraphicFramePr>
            <p:cNvPr id="71683" name="Object 3"/>
            <p:cNvGraphicFramePr>
              <a:graphicFrameLocks noChangeAspect="1"/>
            </p:cNvGraphicFramePr>
            <p:nvPr/>
          </p:nvGraphicFramePr>
          <p:xfrm>
            <a:off x="3581400" y="3581400"/>
            <a:ext cx="3657600" cy="2816619"/>
          </p:xfrm>
          <a:graphic>
            <a:graphicData uri="http://schemas.openxmlformats.org/presentationml/2006/ole">
              <mc:AlternateContent xmlns:mc="http://schemas.openxmlformats.org/markup-compatibility/2006">
                <mc:Choice xmlns:v="urn:schemas-microsoft-com:vml" Requires="v">
                  <p:oleObj spid="_x0000_s4251" name="Graph" r:id="rId7" imgW="4023360" imgH="3108960" progId="Origin50.Graph">
                    <p:embed/>
                  </p:oleObj>
                </mc:Choice>
                <mc:Fallback>
                  <p:oleObj name="Graph" r:id="rId7" imgW="4023360" imgH="310896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581400"/>
                          <a:ext cx="3657600" cy="2816619"/>
                        </a:xfrm>
                        <a:prstGeom prst="rect">
                          <a:avLst/>
                        </a:prstGeom>
                        <a:solidFill>
                          <a:srgbClr val="FFFFFF"/>
                        </a:solidFill>
                      </p:spPr>
                    </p:pic>
                  </p:oleObj>
                </mc:Fallback>
              </mc:AlternateContent>
            </a:graphicData>
          </a:graphic>
        </p:graphicFrame>
        <p:sp>
          <p:nvSpPr>
            <p:cNvPr id="15" name="TextBox 14"/>
            <p:cNvSpPr txBox="1"/>
            <p:nvPr/>
          </p:nvSpPr>
          <p:spPr>
            <a:xfrm>
              <a:off x="3581400" y="3276600"/>
              <a:ext cx="1828800" cy="261610"/>
            </a:xfrm>
            <a:prstGeom prst="rect">
              <a:avLst/>
            </a:prstGeom>
            <a:solidFill>
              <a:srgbClr val="FFC000"/>
            </a:solidFill>
          </p:spPr>
          <p:txBody>
            <a:bodyPr wrap="square" rtlCol="0">
              <a:spAutoFit/>
            </a:bodyPr>
            <a:lstStyle/>
            <a:p>
              <a:pPr algn="l"/>
              <a:r>
                <a:rPr lang="en-US" sz="1100" dirty="0" smtClean="0">
                  <a:latin typeface="Lucida Sans" pitchFamily="34" charset="0"/>
                </a:rPr>
                <a:t>Shen (FNAL), Jiang (FSU)</a:t>
              </a:r>
            </a:p>
          </p:txBody>
        </p:sp>
      </p:grpSp>
      <p:sp>
        <p:nvSpPr>
          <p:cNvPr id="16" name="Title 1"/>
          <p:cNvSpPr txBox="1">
            <a:spLocks/>
          </p:cNvSpPr>
          <p:nvPr/>
        </p:nvSpPr>
        <p:spPr>
          <a:xfrm>
            <a:off x="453656" y="152400"/>
            <a:ext cx="8229600" cy="682256"/>
          </a:xfrm>
          <a:prstGeom prst="rect">
            <a:avLst/>
          </a:prstGeom>
          <a:ln w="19050">
            <a:solidFill>
              <a:schemeClr val="tx1"/>
            </a:solid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Segoe UI" pitchFamily="34" charset="0"/>
                <a:ea typeface="Segoe UI" pitchFamily="34" charset="0"/>
                <a:cs typeface="Segoe UI" pitchFamily="34" charset="0"/>
              </a:rPr>
              <a:t>Bi2212 Solenoids, cont.</a:t>
            </a:r>
            <a:endParaRPr lang="en-US" sz="3200" b="1" dirty="0">
              <a:latin typeface="Segoe UI" pitchFamily="34" charset="0"/>
              <a:ea typeface="Segoe UI" pitchFamily="34" charset="0"/>
              <a:cs typeface="Segoe UI" pitchFamily="34" charset="0"/>
            </a:endParaRPr>
          </a:p>
          <a:p>
            <a:r>
              <a:rPr lang="en-US" sz="2100" b="1" dirty="0" smtClean="0">
                <a:latin typeface="Segoe UI" pitchFamily="34" charset="0"/>
                <a:ea typeface="Segoe UI" pitchFamily="34" charset="0"/>
                <a:cs typeface="Segoe UI" pitchFamily="34" charset="0"/>
              </a:rPr>
              <a:t>Tengming Shen, FNAL</a:t>
            </a:r>
            <a:endParaRPr lang="en-US" sz="2400" b="1" dirty="0">
              <a:latin typeface="Segoe UI" pitchFamily="34" charset="0"/>
              <a:ea typeface="Segoe UI" pitchFamily="34" charset="0"/>
              <a:cs typeface="Segoe UI" pitchFamily="34" charset="0"/>
            </a:endParaRPr>
          </a:p>
        </p:txBody>
      </p:sp>
      <p:sp>
        <p:nvSpPr>
          <p:cNvPr id="7" name="Date Placeholder 6"/>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819400" y="6356350"/>
            <a:ext cx="38862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20</a:t>
            </a:fld>
            <a:endParaRPr lang="en-US" b="1" i="1">
              <a:solidFill>
                <a:srgbClr val="002060"/>
              </a:solidFill>
            </a:endParaRPr>
          </a:p>
        </p:txBody>
      </p:sp>
    </p:spTree>
    <p:extLst>
      <p:ext uri="{BB962C8B-B14F-4D97-AF65-F5344CB8AC3E}">
        <p14:creationId xmlns:p14="http://schemas.microsoft.com/office/powerpoint/2010/main" val="21436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5317"/>
            <a:ext cx="7848600" cy="639762"/>
          </a:xfrm>
        </p:spPr>
        <p:txBody>
          <a:bodyPr>
            <a:normAutofit fontScale="90000"/>
          </a:bodyPr>
          <a:lstStyle/>
          <a:p>
            <a:r>
              <a:rPr lang="en-US" sz="3800" b="1" dirty="0" smtClean="0"/>
              <a:t>Move forward in 2013-2014</a:t>
            </a:r>
            <a:endParaRPr lang="en-US" sz="3800" b="1" dirty="0"/>
          </a:p>
        </p:txBody>
      </p:sp>
      <p:sp>
        <p:nvSpPr>
          <p:cNvPr id="3" name="Content Placeholder 2"/>
          <p:cNvSpPr>
            <a:spLocks noGrp="1"/>
          </p:cNvSpPr>
          <p:nvPr>
            <p:ph idx="1"/>
          </p:nvPr>
        </p:nvSpPr>
        <p:spPr>
          <a:xfrm>
            <a:off x="1143000" y="3581399"/>
            <a:ext cx="7010400" cy="2409479"/>
          </a:xfrm>
        </p:spPr>
        <p:txBody>
          <a:bodyPr>
            <a:normAutofit fontScale="47500" lnSpcReduction="20000"/>
          </a:bodyPr>
          <a:lstStyle/>
          <a:p>
            <a:r>
              <a:rPr lang="en-US" b="1" dirty="0" smtClean="0"/>
              <a:t>Work w/ industry to develop cleaner wires</a:t>
            </a:r>
          </a:p>
          <a:p>
            <a:r>
              <a:rPr lang="en-US" b="1" dirty="0" smtClean="0"/>
              <a:t>Facility development: design, procurement, and set-up of overpressure reaction facilities for cables and coils (50 bar, 900 °C)</a:t>
            </a:r>
          </a:p>
          <a:p>
            <a:pPr lvl="1"/>
            <a:r>
              <a:rPr lang="en-US" dirty="0" smtClean="0"/>
              <a:t>3 zone, 50 bar, 900 °C, 30 cm homogeneous heating zone, 52 mm bore</a:t>
            </a:r>
          </a:p>
          <a:p>
            <a:pPr lvl="1"/>
            <a:r>
              <a:rPr lang="en-US" dirty="0" smtClean="0"/>
              <a:t>50 bar, 900 °C, 120 cm homogeneous heating zone, 30 mm bore</a:t>
            </a:r>
          </a:p>
          <a:p>
            <a:r>
              <a:rPr lang="en-US" b="1" dirty="0" smtClean="0"/>
              <a:t>Conductor development: </a:t>
            </a:r>
          </a:p>
          <a:p>
            <a:pPr lvl="1"/>
            <a:r>
              <a:rPr lang="en-US" dirty="0" smtClean="0"/>
              <a:t>Determine conductor J</a:t>
            </a:r>
            <a:r>
              <a:rPr lang="en-US" baseline="-25000" dirty="0" smtClean="0"/>
              <a:t>c</a:t>
            </a:r>
            <a:r>
              <a:rPr lang="en-US" dirty="0" smtClean="0"/>
              <a:t> as a function of </a:t>
            </a:r>
            <a:r>
              <a:rPr lang="en-US" i="1" dirty="0" smtClean="0"/>
              <a:t>B</a:t>
            </a:r>
            <a:r>
              <a:rPr lang="en-US" dirty="0" smtClean="0"/>
              <a:t> and </a:t>
            </a:r>
            <a:r>
              <a:rPr lang="en-US" i="1" dirty="0" smtClean="0"/>
              <a:t>T</a:t>
            </a:r>
            <a:r>
              <a:rPr lang="en-US" dirty="0" smtClean="0"/>
              <a:t> up to 16 T and 50 K</a:t>
            </a:r>
          </a:p>
          <a:p>
            <a:r>
              <a:rPr lang="en-US" b="1" dirty="0" smtClean="0"/>
              <a:t>Coil engineering: </a:t>
            </a:r>
          </a:p>
          <a:p>
            <a:pPr lvl="1"/>
            <a:r>
              <a:rPr lang="en-US" dirty="0" smtClean="0"/>
              <a:t>Test five small-scale coils, explore novel quench detection strategies, and design quench protection schemes.</a:t>
            </a:r>
          </a:p>
          <a:p>
            <a:pPr lvl="1"/>
            <a:r>
              <a:rPr lang="en-US" dirty="0" smtClean="0"/>
              <a:t>Test various insulation and mechanical structures.</a:t>
            </a:r>
          </a:p>
          <a:p>
            <a:endParaRPr lang="en-US" dirty="0"/>
          </a:p>
        </p:txBody>
      </p:sp>
      <p:grpSp>
        <p:nvGrpSpPr>
          <p:cNvPr id="13" name="Group 12"/>
          <p:cNvGrpSpPr/>
          <p:nvPr/>
        </p:nvGrpSpPr>
        <p:grpSpPr>
          <a:xfrm>
            <a:off x="1905001" y="1495079"/>
            <a:ext cx="5262738" cy="1981200"/>
            <a:chOff x="1143000" y="1342679"/>
            <a:chExt cx="5262738" cy="1981200"/>
          </a:xfrm>
        </p:grpSpPr>
        <p:grpSp>
          <p:nvGrpSpPr>
            <p:cNvPr id="4" name="Group 3"/>
            <p:cNvGrpSpPr/>
            <p:nvPr/>
          </p:nvGrpSpPr>
          <p:grpSpPr>
            <a:xfrm>
              <a:off x="1143000" y="1342679"/>
              <a:ext cx="2671939" cy="1981200"/>
              <a:chOff x="685800" y="1865086"/>
              <a:chExt cx="3025091" cy="2500081"/>
            </a:xfrm>
          </p:grpSpPr>
          <p:pic>
            <p:nvPicPr>
              <p:cNvPr id="5" name="Picture 2" descr="C:\Users\tshen\Documents\My research work\2010-2013 data and papers\2212 FNAL-development\2212 magnet devleopment\Coil_0227_13\Before reaction-FNAL175\IMG_1776.JPG"/>
              <p:cNvPicPr>
                <a:picLocks noChangeAspect="1" noChangeArrowheads="1"/>
              </p:cNvPicPr>
              <p:nvPr/>
            </p:nvPicPr>
            <p:blipFill>
              <a:blip r:embed="rId2" cstate="print"/>
              <a:srcRect/>
              <a:stretch>
                <a:fillRect/>
              </a:stretch>
            </p:blipFill>
            <p:spPr bwMode="auto">
              <a:xfrm>
                <a:off x="777663" y="1865086"/>
                <a:ext cx="2933228" cy="2500081"/>
              </a:xfrm>
              <a:prstGeom prst="rect">
                <a:avLst/>
              </a:prstGeom>
              <a:noFill/>
            </p:spPr>
          </p:pic>
          <p:sp>
            <p:nvSpPr>
              <p:cNvPr id="6" name="TextBox 5"/>
              <p:cNvSpPr txBox="1"/>
              <p:nvPr/>
            </p:nvSpPr>
            <p:spPr>
              <a:xfrm>
                <a:off x="685800" y="2057400"/>
                <a:ext cx="1778939" cy="388385"/>
              </a:xfrm>
              <a:prstGeom prst="rect">
                <a:avLst/>
              </a:prstGeom>
              <a:noFill/>
            </p:spPr>
            <p:txBody>
              <a:bodyPr wrap="none" rtlCol="0">
                <a:spAutoFit/>
              </a:bodyPr>
              <a:lstStyle/>
              <a:p>
                <a:pPr algn="ctr"/>
                <a:r>
                  <a:rPr lang="en-US" sz="1400" b="1" dirty="0" smtClean="0">
                    <a:solidFill>
                      <a:schemeClr val="bg1"/>
                    </a:solidFill>
                  </a:rPr>
                  <a:t>(a) Before reaction</a:t>
                </a:r>
                <a:endParaRPr lang="en-US" sz="1400" b="1" dirty="0">
                  <a:solidFill>
                    <a:schemeClr val="bg1"/>
                  </a:solidFill>
                </a:endParaRPr>
              </a:p>
            </p:txBody>
          </p:sp>
        </p:grpSp>
        <p:grpSp>
          <p:nvGrpSpPr>
            <p:cNvPr id="7" name="Group 6"/>
            <p:cNvGrpSpPr/>
            <p:nvPr/>
          </p:nvGrpSpPr>
          <p:grpSpPr>
            <a:xfrm>
              <a:off x="3738739" y="1342679"/>
              <a:ext cx="2666999" cy="1981200"/>
              <a:chOff x="4572000" y="2057400"/>
              <a:chExt cx="3916097" cy="2936984"/>
            </a:xfrm>
          </p:grpSpPr>
          <p:pic>
            <p:nvPicPr>
              <p:cNvPr id="8" name="Picture 3" descr="C:\Users\tshen\Documents\My research work\2010-2013 data and papers\2212 FNAL-development\2212 magnet devleopment\Coil_0227_13\After reaction-FNAL179\IMG_1779.JPG"/>
              <p:cNvPicPr>
                <a:picLocks noChangeAspect="1" noChangeArrowheads="1"/>
              </p:cNvPicPr>
              <p:nvPr/>
            </p:nvPicPr>
            <p:blipFill>
              <a:blip r:embed="rId3" cstate="print"/>
              <a:srcRect/>
              <a:stretch>
                <a:fillRect/>
              </a:stretch>
            </p:blipFill>
            <p:spPr bwMode="auto">
              <a:xfrm>
                <a:off x="4572000" y="2057400"/>
                <a:ext cx="3916097" cy="2936984"/>
              </a:xfrm>
              <a:prstGeom prst="rect">
                <a:avLst/>
              </a:prstGeom>
              <a:noFill/>
            </p:spPr>
          </p:pic>
          <p:sp>
            <p:nvSpPr>
              <p:cNvPr id="9" name="TextBox 8"/>
              <p:cNvSpPr txBox="1"/>
              <p:nvPr/>
            </p:nvSpPr>
            <p:spPr>
              <a:xfrm>
                <a:off x="4572000" y="2057400"/>
                <a:ext cx="2155115" cy="456257"/>
              </a:xfrm>
              <a:prstGeom prst="rect">
                <a:avLst/>
              </a:prstGeom>
              <a:noFill/>
            </p:spPr>
            <p:txBody>
              <a:bodyPr wrap="none" rtlCol="0">
                <a:spAutoFit/>
              </a:bodyPr>
              <a:lstStyle/>
              <a:p>
                <a:pPr algn="ctr"/>
                <a:r>
                  <a:rPr lang="en-US" sz="1400" b="1" dirty="0" smtClean="0">
                    <a:solidFill>
                      <a:schemeClr val="bg1"/>
                    </a:solidFill>
                  </a:rPr>
                  <a:t>(b) After reaction</a:t>
                </a:r>
                <a:endParaRPr lang="en-US" sz="1400" b="1" dirty="0">
                  <a:solidFill>
                    <a:schemeClr val="bg1"/>
                  </a:solidFill>
                </a:endParaRPr>
              </a:p>
            </p:txBody>
          </p:sp>
        </p:grpSp>
      </p:grpSp>
      <p:sp>
        <p:nvSpPr>
          <p:cNvPr id="20" name="Title 1"/>
          <p:cNvSpPr txBox="1">
            <a:spLocks/>
          </p:cNvSpPr>
          <p:nvPr/>
        </p:nvSpPr>
        <p:spPr>
          <a:xfrm>
            <a:off x="457200" y="152400"/>
            <a:ext cx="8229600" cy="682256"/>
          </a:xfrm>
          <a:prstGeom prst="rect">
            <a:avLst/>
          </a:prstGeom>
          <a:ln w="19050">
            <a:solidFill>
              <a:schemeClr val="tx1"/>
            </a:solid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Segoe UI" pitchFamily="34" charset="0"/>
                <a:ea typeface="Segoe UI" pitchFamily="34" charset="0"/>
                <a:cs typeface="Segoe UI" pitchFamily="34" charset="0"/>
              </a:rPr>
              <a:t>Bi2212 Solenoids, cont.</a:t>
            </a:r>
            <a:endParaRPr lang="en-US" sz="3200" b="1" dirty="0">
              <a:latin typeface="Segoe UI" pitchFamily="34" charset="0"/>
              <a:ea typeface="Segoe UI" pitchFamily="34" charset="0"/>
              <a:cs typeface="Segoe UI" pitchFamily="34" charset="0"/>
            </a:endParaRPr>
          </a:p>
          <a:p>
            <a:r>
              <a:rPr lang="en-US" sz="2100" b="1" dirty="0" smtClean="0">
                <a:latin typeface="Segoe UI" pitchFamily="34" charset="0"/>
                <a:ea typeface="Segoe UI" pitchFamily="34" charset="0"/>
                <a:cs typeface="Segoe UI" pitchFamily="34" charset="0"/>
              </a:rPr>
              <a:t>Tengming Shen, FNAL</a:t>
            </a:r>
            <a:endParaRPr lang="en-US" sz="2400" b="1" dirty="0">
              <a:latin typeface="Segoe UI" pitchFamily="34" charset="0"/>
              <a:ea typeface="Segoe UI" pitchFamily="34" charset="0"/>
              <a:cs typeface="Segoe UI" pitchFamily="34" charset="0"/>
            </a:endParaRPr>
          </a:p>
        </p:txBody>
      </p:sp>
      <p:sp>
        <p:nvSpPr>
          <p:cNvPr id="14" name="Date Placeholder 13"/>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15" name="Footer Placeholder 14"/>
          <p:cNvSpPr>
            <a:spLocks noGrp="1"/>
          </p:cNvSpPr>
          <p:nvPr>
            <p:ph type="ftr" sz="quarter" idx="11"/>
          </p:nvPr>
        </p:nvSpPr>
        <p:spPr>
          <a:xfrm>
            <a:off x="2690633" y="6356350"/>
            <a:ext cx="3786367"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6" name="Slide Number Placeholder 15"/>
          <p:cNvSpPr>
            <a:spLocks noGrp="1"/>
          </p:cNvSpPr>
          <p:nvPr>
            <p:ph type="sldNum" sz="quarter" idx="12"/>
          </p:nvPr>
        </p:nvSpPr>
        <p:spPr/>
        <p:txBody>
          <a:bodyPr/>
          <a:lstStyle/>
          <a:p>
            <a:fld id="{37166BFC-7877-4E6B-86F4-25DE6BAA0E48}" type="slidenum">
              <a:rPr lang="en-US" b="1" i="1" smtClean="0">
                <a:solidFill>
                  <a:srgbClr val="002060"/>
                </a:solidFill>
              </a:rPr>
              <a:t>21</a:t>
            </a:fld>
            <a:endParaRPr lang="en-US" b="1" i="1">
              <a:solidFill>
                <a:srgbClr val="002060"/>
              </a:solidFill>
            </a:endParaRPr>
          </a:p>
        </p:txBody>
      </p:sp>
    </p:spTree>
    <p:extLst>
      <p:ext uri="{BB962C8B-B14F-4D97-AF65-F5344CB8AC3E}">
        <p14:creationId xmlns:p14="http://schemas.microsoft.com/office/powerpoint/2010/main" val="3198799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490" y="76200"/>
            <a:ext cx="8229600" cy="685800"/>
          </a:xfrm>
          <a:ln w="19050" cmpd="dbl">
            <a:solidFill>
              <a:schemeClr val="tx1"/>
            </a:solidFill>
          </a:ln>
        </p:spPr>
        <p:txBody>
          <a:bodyPr>
            <a:noAutofit/>
          </a:bodyPr>
          <a:lstStyle/>
          <a:p>
            <a:r>
              <a:rPr lang="en-US" sz="2800" b="1" dirty="0" smtClean="0">
                <a:latin typeface="Segoe UI" pitchFamily="34" charset="0"/>
                <a:ea typeface="Segoe UI" pitchFamily="34" charset="0"/>
                <a:cs typeface="Segoe UI" pitchFamily="34" charset="0"/>
              </a:rPr>
              <a:t>Fast Pulsed Magnets</a:t>
            </a:r>
            <a:br>
              <a:rPr lang="en-US" sz="2800" b="1" dirty="0" smtClean="0">
                <a:latin typeface="Segoe UI" pitchFamily="34" charset="0"/>
                <a:ea typeface="Segoe UI" pitchFamily="34" charset="0"/>
                <a:cs typeface="Segoe UI" pitchFamily="34" charset="0"/>
              </a:rPr>
            </a:br>
            <a:r>
              <a:rPr lang="en-US" sz="2000" b="1" dirty="0" smtClean="0">
                <a:latin typeface="Segoe UI" pitchFamily="34" charset="0"/>
                <a:ea typeface="Segoe UI" pitchFamily="34" charset="0"/>
                <a:cs typeface="Segoe UI" pitchFamily="34" charset="0"/>
              </a:rPr>
              <a:t>Don Summers, </a:t>
            </a:r>
            <a:r>
              <a:rPr lang="en-US" sz="2000" b="1" dirty="0" err="1" smtClean="0">
                <a:latin typeface="Segoe UI" pitchFamily="34" charset="0"/>
                <a:ea typeface="Segoe UI" pitchFamily="34" charset="0"/>
                <a:cs typeface="Segoe UI" pitchFamily="34" charset="0"/>
              </a:rPr>
              <a:t>UMiss</a:t>
            </a:r>
            <a:endParaRPr lang="en-US" sz="24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505047" y="809115"/>
            <a:ext cx="8229600" cy="5052900"/>
          </a:xfrm>
        </p:spPr>
        <p:txBody>
          <a:bodyPr>
            <a:normAutofit/>
          </a:bodyPr>
          <a:lstStyle/>
          <a:p>
            <a:r>
              <a:rPr lang="en-US" sz="2400" b="1" dirty="0">
                <a:latin typeface="Segoe UI" pitchFamily="34" charset="0"/>
                <a:ea typeface="Segoe UI" pitchFamily="34" charset="0"/>
                <a:cs typeface="Segoe UI" pitchFamily="34" charset="0"/>
              </a:rPr>
              <a:t>1.8 Tesla, 1410 Hz Dipoles for Muon Synchrotrons</a:t>
            </a:r>
          </a:p>
        </p:txBody>
      </p:sp>
      <p:sp>
        <p:nvSpPr>
          <p:cNvPr id="9" name="TextBox 8"/>
          <p:cNvSpPr txBox="1"/>
          <p:nvPr/>
        </p:nvSpPr>
        <p:spPr>
          <a:xfrm>
            <a:off x="3276600" y="1417888"/>
            <a:ext cx="4186595" cy="1754326"/>
          </a:xfrm>
          <a:prstGeom prst="rect">
            <a:avLst/>
          </a:prstGeom>
          <a:noFill/>
        </p:spPr>
        <p:txBody>
          <a:bodyPr wrap="none" rtlCol="0">
            <a:spAutoFit/>
          </a:bodyPr>
          <a:lstStyle/>
          <a:p>
            <a:pPr marL="285750" indent="-285750">
              <a:buFont typeface="Arial" pitchFamily="34" charset="0"/>
              <a:buChar char="•"/>
            </a:pPr>
            <a:r>
              <a:rPr lang="en-US" b="1" dirty="0">
                <a:solidFill>
                  <a:srgbClr val="0000FF"/>
                </a:solidFill>
              </a:rPr>
              <a:t>550V, 18 turns of 12 gauge copper </a:t>
            </a:r>
            <a:r>
              <a:rPr lang="en-US" b="1" dirty="0" smtClean="0">
                <a:solidFill>
                  <a:srgbClr val="0000FF"/>
                </a:solidFill>
              </a:rPr>
              <a:t>wire</a:t>
            </a:r>
          </a:p>
          <a:p>
            <a:pPr marL="285750" indent="-285750">
              <a:buFont typeface="Arial" pitchFamily="34" charset="0"/>
              <a:buChar char="•"/>
            </a:pPr>
            <a:r>
              <a:rPr lang="en-US" b="1" dirty="0" smtClean="0">
                <a:solidFill>
                  <a:srgbClr val="0000FF"/>
                </a:solidFill>
              </a:rPr>
              <a:t>0.28 </a:t>
            </a:r>
            <a:r>
              <a:rPr lang="en-US" b="1" dirty="0">
                <a:solidFill>
                  <a:srgbClr val="0000FF"/>
                </a:solidFill>
              </a:rPr>
              <a:t>mm thick steel </a:t>
            </a:r>
            <a:r>
              <a:rPr lang="en-US" b="1" dirty="0" smtClean="0">
                <a:solidFill>
                  <a:srgbClr val="0000FF"/>
                </a:solidFill>
              </a:rPr>
              <a:t>laminations</a:t>
            </a:r>
          </a:p>
          <a:p>
            <a:pPr marL="285750" indent="-285750">
              <a:buFont typeface="Arial" pitchFamily="34" charset="0"/>
              <a:buChar char="•"/>
            </a:pPr>
            <a:r>
              <a:rPr lang="en-US" b="1" dirty="0" smtClean="0">
                <a:solidFill>
                  <a:srgbClr val="0000FF"/>
                </a:solidFill>
              </a:rPr>
              <a:t>Bell </a:t>
            </a:r>
            <a:r>
              <a:rPr lang="en-US" b="1" dirty="0">
                <a:solidFill>
                  <a:srgbClr val="0000FF"/>
                </a:solidFill>
              </a:rPr>
              <a:t>5180 Hall </a:t>
            </a:r>
            <a:r>
              <a:rPr lang="en-US" b="1" dirty="0" smtClean="0">
                <a:solidFill>
                  <a:srgbClr val="0000FF"/>
                </a:solidFill>
              </a:rPr>
              <a:t>Probe</a:t>
            </a:r>
          </a:p>
          <a:p>
            <a:pPr marL="285750" indent="-285750">
              <a:buFont typeface="Arial" pitchFamily="34" charset="0"/>
              <a:buChar char="•"/>
            </a:pPr>
            <a:r>
              <a:rPr lang="en-US" b="1" dirty="0" smtClean="0">
                <a:solidFill>
                  <a:srgbClr val="0000FF"/>
                </a:solidFill>
              </a:rPr>
              <a:t>∆</a:t>
            </a:r>
            <a:r>
              <a:rPr lang="en-US" b="1" dirty="0">
                <a:solidFill>
                  <a:srgbClr val="0000FF"/>
                </a:solidFill>
              </a:rPr>
              <a:t>E = -15% per half </a:t>
            </a:r>
            <a:r>
              <a:rPr lang="en-US" b="1" dirty="0" smtClean="0">
                <a:solidFill>
                  <a:srgbClr val="0000FF"/>
                </a:solidFill>
              </a:rPr>
              <a:t>cycle</a:t>
            </a:r>
          </a:p>
          <a:p>
            <a:pPr marL="285750" indent="-285750">
              <a:buFont typeface="Arial" pitchFamily="34" charset="0"/>
              <a:buChar char="•"/>
            </a:pPr>
            <a:r>
              <a:rPr lang="en-US" b="1" dirty="0" smtClean="0">
                <a:solidFill>
                  <a:srgbClr val="0000FF"/>
                </a:solidFill>
              </a:rPr>
              <a:t>LC </a:t>
            </a:r>
            <a:r>
              <a:rPr lang="en-US" b="1" dirty="0">
                <a:solidFill>
                  <a:srgbClr val="0000FF"/>
                </a:solidFill>
              </a:rPr>
              <a:t>circuit with fast IGBT </a:t>
            </a:r>
            <a:r>
              <a:rPr lang="en-US" b="1" dirty="0" smtClean="0">
                <a:solidFill>
                  <a:srgbClr val="0000FF"/>
                </a:solidFill>
              </a:rPr>
              <a:t>switch</a:t>
            </a:r>
          </a:p>
          <a:p>
            <a:pPr marL="285750" indent="-285750">
              <a:buFont typeface="Arial" pitchFamily="34" charset="0"/>
              <a:buChar char="•"/>
            </a:pPr>
            <a:r>
              <a:rPr lang="en-US" b="1" dirty="0" smtClean="0">
                <a:solidFill>
                  <a:srgbClr val="0000FF"/>
                </a:solidFill>
              </a:rPr>
              <a:t>arXiv</a:t>
            </a:r>
            <a:r>
              <a:rPr lang="en-US" b="1" dirty="0">
                <a:solidFill>
                  <a:srgbClr val="0000FF"/>
                </a:solidFill>
              </a:rPr>
              <a:t>:1207.6730</a:t>
            </a:r>
          </a:p>
        </p:txBody>
      </p:sp>
      <p:pic>
        <p:nvPicPr>
          <p:cNvPr id="11" name="Picture 10" descr="THPPD020f8.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505047" y="1416009"/>
            <a:ext cx="2369685" cy="1919556"/>
          </a:xfrm>
          <a:prstGeom prst="rect">
            <a:avLst/>
          </a:prstGeom>
        </p:spPr>
      </p:pic>
      <p:pic>
        <p:nvPicPr>
          <p:cNvPr id="14" name="Picture 13" descr="THPPD020f5.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371600" y="3433817"/>
            <a:ext cx="3124199" cy="2624169"/>
          </a:xfrm>
          <a:prstGeom prst="rect">
            <a:avLst/>
          </a:prstGeom>
        </p:spPr>
      </p:pic>
      <p:pic>
        <p:nvPicPr>
          <p:cNvPr id="15" name="Picture 14" descr="THPPD020f11.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5029200" y="3335303"/>
            <a:ext cx="3464897" cy="2733628"/>
          </a:xfrm>
          <a:prstGeom prst="rect">
            <a:avLst/>
          </a:prstGeom>
        </p:spPr>
      </p:pic>
      <p:sp>
        <p:nvSpPr>
          <p:cNvPr id="6" name="Date Placeholder 5"/>
          <p:cNvSpPr>
            <a:spLocks noGrp="1"/>
          </p:cNvSpPr>
          <p:nvPr>
            <p:ph type="dt" sz="half" idx="10"/>
          </p:nvPr>
        </p:nvSpPr>
        <p:spPr/>
        <p:txBody>
          <a:bodyPr/>
          <a:lstStyle/>
          <a:p>
            <a:r>
              <a:rPr lang="en-US" b="1" i="1" u="sng" dirty="0" smtClean="0">
                <a:solidFill>
                  <a:srgbClr val="002060"/>
                </a:solidFill>
              </a:rPr>
              <a:t>June 20, 2013</a:t>
            </a:r>
            <a:endParaRPr lang="en-US" b="1" i="1" u="sng" dirty="0">
              <a:solidFill>
                <a:srgbClr val="002060"/>
              </a:solidFill>
            </a:endParaRPr>
          </a:p>
        </p:txBody>
      </p:sp>
      <p:sp>
        <p:nvSpPr>
          <p:cNvPr id="8" name="Footer Placeholder 7"/>
          <p:cNvSpPr>
            <a:spLocks noGrp="1"/>
          </p:cNvSpPr>
          <p:nvPr>
            <p:ph type="ftr" sz="quarter" idx="11"/>
          </p:nvPr>
        </p:nvSpPr>
        <p:spPr>
          <a:xfrm>
            <a:off x="2667000" y="6356350"/>
            <a:ext cx="3810000" cy="365125"/>
          </a:xfrm>
        </p:spPr>
        <p:txBody>
          <a:bodyPr/>
          <a:lstStyle/>
          <a:p>
            <a:r>
              <a:rPr lang="en-US" b="1" i="1" u="sng" dirty="0" smtClean="0">
                <a:solidFill>
                  <a:srgbClr val="002060"/>
                </a:solidFill>
              </a:rPr>
              <a:t>MAP Collaboration Meeting - Fermilab June 19-21, 2013</a:t>
            </a:r>
            <a:endParaRPr lang="en-US" b="1" i="1" u="sng" dirty="0">
              <a:solidFill>
                <a:srgbClr val="002060"/>
              </a:solidFill>
            </a:endParaRPr>
          </a:p>
        </p:txBody>
      </p:sp>
      <p:sp>
        <p:nvSpPr>
          <p:cNvPr id="12" name="Slide Number Placeholder 11"/>
          <p:cNvSpPr>
            <a:spLocks noGrp="1"/>
          </p:cNvSpPr>
          <p:nvPr>
            <p:ph type="sldNum" sz="quarter" idx="12"/>
          </p:nvPr>
        </p:nvSpPr>
        <p:spPr/>
        <p:txBody>
          <a:bodyPr/>
          <a:lstStyle/>
          <a:p>
            <a:fld id="{37166BFC-7877-4E6B-86F4-25DE6BAA0E48}" type="slidenum">
              <a:rPr lang="en-US" b="1" i="1" u="sng" smtClean="0">
                <a:solidFill>
                  <a:srgbClr val="002060"/>
                </a:solidFill>
              </a:rPr>
              <a:t>22</a:t>
            </a:fld>
            <a:endParaRPr lang="en-US" b="1" i="1" u="sng">
              <a:solidFill>
                <a:srgbClr val="002060"/>
              </a:solidFill>
            </a:endParaRPr>
          </a:p>
        </p:txBody>
      </p:sp>
    </p:spTree>
    <p:extLst>
      <p:ext uri="{BB962C8B-B14F-4D97-AF65-F5344CB8AC3E}">
        <p14:creationId xmlns:p14="http://schemas.microsoft.com/office/powerpoint/2010/main" val="1154277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92162"/>
          </a:xfrm>
          <a:ln w="19050" cmpd="sng">
            <a:solidFill>
              <a:schemeClr val="tx1"/>
            </a:solidFill>
          </a:ln>
        </p:spPr>
        <p:txBody>
          <a:bodyPr>
            <a:noAutofit/>
          </a:bodyPr>
          <a:lstStyle/>
          <a:p>
            <a:r>
              <a:rPr lang="en-US" sz="2800" b="1" dirty="0">
                <a:latin typeface="Segoe UI" pitchFamily="34" charset="0"/>
                <a:ea typeface="Segoe UI" pitchFamily="34" charset="0"/>
                <a:cs typeface="Segoe UI" pitchFamily="34" charset="0"/>
              </a:rPr>
              <a:t>Fast Pulsed Magnets</a:t>
            </a:r>
            <a:br>
              <a:rPr lang="en-US" sz="2800" b="1" dirty="0">
                <a:latin typeface="Segoe UI" pitchFamily="34" charset="0"/>
                <a:ea typeface="Segoe UI" pitchFamily="34" charset="0"/>
                <a:cs typeface="Segoe UI" pitchFamily="34" charset="0"/>
              </a:rPr>
            </a:br>
            <a:r>
              <a:rPr lang="en-US" sz="2000" b="1" dirty="0">
                <a:latin typeface="Segoe UI" pitchFamily="34" charset="0"/>
                <a:ea typeface="Segoe UI" pitchFamily="34" charset="0"/>
                <a:cs typeface="Segoe UI" pitchFamily="34" charset="0"/>
              </a:rPr>
              <a:t>Don Summers, </a:t>
            </a:r>
            <a:r>
              <a:rPr lang="en-US" sz="2000" b="1" dirty="0" err="1">
                <a:latin typeface="Segoe UI" pitchFamily="34" charset="0"/>
                <a:ea typeface="Segoe UI" pitchFamily="34" charset="0"/>
                <a:cs typeface="Segoe UI" pitchFamily="34" charset="0"/>
              </a:rPr>
              <a:t>UMiss</a:t>
            </a:r>
            <a:endParaRPr lang="en-US" sz="2800" dirty="0"/>
          </a:p>
        </p:txBody>
      </p:sp>
      <p:sp>
        <p:nvSpPr>
          <p:cNvPr id="3" name="Content Placeholder 2"/>
          <p:cNvSpPr>
            <a:spLocks noGrp="1"/>
          </p:cNvSpPr>
          <p:nvPr>
            <p:ph idx="1"/>
          </p:nvPr>
        </p:nvSpPr>
        <p:spPr>
          <a:xfrm>
            <a:off x="457200" y="1371600"/>
            <a:ext cx="8229600" cy="4525963"/>
          </a:xfrm>
        </p:spPr>
        <p:txBody>
          <a:bodyPr>
            <a:normAutofit/>
          </a:bodyPr>
          <a:lstStyle/>
          <a:p>
            <a:pPr marL="342900" lvl="2" indent="-342900"/>
            <a:r>
              <a:rPr lang="en-US" b="1" dirty="0" smtClean="0">
                <a:latin typeface="Segoe UI" pitchFamily="34" charset="0"/>
                <a:ea typeface="Segoe UI" pitchFamily="34" charset="0"/>
                <a:cs typeface="Segoe UI" pitchFamily="34" charset="0"/>
              </a:rPr>
              <a:t>Next Steps</a:t>
            </a:r>
          </a:p>
          <a:p>
            <a:pPr marL="800100" lvl="3" indent="-342900"/>
            <a:r>
              <a:rPr lang="en-US" b="1" dirty="0" smtClean="0">
                <a:solidFill>
                  <a:srgbClr val="B40A28"/>
                </a:solidFill>
                <a:latin typeface="Segoe UI" pitchFamily="34" charset="0"/>
                <a:ea typeface="Segoe UI" pitchFamily="34" charset="0"/>
                <a:cs typeface="Segoe UI" pitchFamily="34" charset="0"/>
              </a:rPr>
              <a:t>Conductor </a:t>
            </a:r>
            <a:r>
              <a:rPr lang="en-US" b="1" dirty="0">
                <a:solidFill>
                  <a:srgbClr val="B40A28"/>
                </a:solidFill>
                <a:latin typeface="Segoe UI" pitchFamily="34" charset="0"/>
                <a:ea typeface="Segoe UI" pitchFamily="34" charset="0"/>
                <a:cs typeface="Segoe UI" pitchFamily="34" charset="0"/>
              </a:rPr>
              <a:t>configuration - twisted “</a:t>
            </a:r>
            <a:r>
              <a:rPr lang="en-US" b="1" dirty="0" err="1">
                <a:solidFill>
                  <a:srgbClr val="B40A28"/>
                </a:solidFill>
                <a:latin typeface="Segoe UI" pitchFamily="34" charset="0"/>
                <a:ea typeface="Segoe UI" pitchFamily="34" charset="0"/>
                <a:cs typeface="Segoe UI" pitchFamily="34" charset="0"/>
              </a:rPr>
              <a:t>Roebel</a:t>
            </a:r>
            <a:r>
              <a:rPr lang="en-US" b="1" dirty="0">
                <a:solidFill>
                  <a:srgbClr val="B40A28"/>
                </a:solidFill>
                <a:latin typeface="Segoe UI" pitchFamily="34" charset="0"/>
                <a:ea typeface="Segoe UI" pitchFamily="34" charset="0"/>
                <a:cs typeface="Segoe UI" pitchFamily="34" charset="0"/>
              </a:rPr>
              <a:t>” cable to reduce eddy </a:t>
            </a:r>
            <a:r>
              <a:rPr lang="en-US" b="1" dirty="0" smtClean="0">
                <a:solidFill>
                  <a:srgbClr val="B40A28"/>
                </a:solidFill>
                <a:latin typeface="Segoe UI" pitchFamily="34" charset="0"/>
                <a:ea typeface="Segoe UI" pitchFamily="34" charset="0"/>
                <a:cs typeface="Segoe UI" pitchFamily="34" charset="0"/>
              </a:rPr>
              <a:t>currents</a:t>
            </a:r>
          </a:p>
          <a:p>
            <a:pPr marL="1257300" lvl="4" indent="-342900"/>
            <a:r>
              <a:rPr lang="en-US" b="1" dirty="0" smtClean="0">
                <a:latin typeface="Segoe UI" pitchFamily="34" charset="0"/>
                <a:ea typeface="Segoe UI" pitchFamily="34" charset="0"/>
                <a:cs typeface="Segoe UI" pitchFamily="34" charset="0"/>
              </a:rPr>
              <a:t>“</a:t>
            </a:r>
            <a:r>
              <a:rPr lang="en-US" sz="1800" b="1" dirty="0" smtClean="0">
                <a:solidFill>
                  <a:srgbClr val="002060"/>
                </a:solidFill>
                <a:latin typeface="Segoe UI" pitchFamily="34" charset="0"/>
                <a:ea typeface="Segoe UI" pitchFamily="34" charset="0"/>
                <a:cs typeface="Segoe UI" pitchFamily="34" charset="0"/>
              </a:rPr>
              <a:t>The </a:t>
            </a:r>
            <a:r>
              <a:rPr lang="en-US" sz="1800" b="1" dirty="0">
                <a:solidFill>
                  <a:srgbClr val="002060"/>
                </a:solidFill>
                <a:latin typeface="Segoe UI" pitchFamily="34" charset="0"/>
                <a:ea typeface="Segoe UI" pitchFamily="34" charset="0"/>
                <a:cs typeface="Segoe UI" pitchFamily="34" charset="0"/>
              </a:rPr>
              <a:t>basic idea is to make sure that the amount of flux going through current loops is the same.  Otherwise differential voltages are generated. This means currents will flow if </a:t>
            </a:r>
            <a:r>
              <a:rPr lang="en-US" sz="1800" b="1" dirty="0" smtClean="0">
                <a:solidFill>
                  <a:srgbClr val="002060"/>
                </a:solidFill>
                <a:latin typeface="Segoe UI" pitchFamily="34" charset="0"/>
                <a:ea typeface="Segoe UI" pitchFamily="34" charset="0"/>
                <a:cs typeface="Segoe UI" pitchFamily="34" charset="0"/>
              </a:rPr>
              <a:t>cables are </a:t>
            </a:r>
            <a:r>
              <a:rPr lang="en-US" sz="1800" b="1" dirty="0">
                <a:solidFill>
                  <a:srgbClr val="002060"/>
                </a:solidFill>
                <a:latin typeface="Segoe UI" pitchFamily="34" charset="0"/>
                <a:ea typeface="Segoe UI" pitchFamily="34" charset="0"/>
                <a:cs typeface="Segoe UI" pitchFamily="34" charset="0"/>
              </a:rPr>
              <a:t>connected outside the magnet. So longitudinal eddy current losses and not </a:t>
            </a:r>
            <a:r>
              <a:rPr lang="en-US" sz="1800" b="1" dirty="0" smtClean="0">
                <a:solidFill>
                  <a:srgbClr val="002060"/>
                </a:solidFill>
                <a:latin typeface="Segoe UI" pitchFamily="34" charset="0"/>
                <a:ea typeface="Segoe UI" pitchFamily="34" charset="0"/>
                <a:cs typeface="Segoe UI" pitchFamily="34" charset="0"/>
              </a:rPr>
              <a:t>just transverse </a:t>
            </a:r>
            <a:r>
              <a:rPr lang="en-US" sz="1800" b="1" dirty="0">
                <a:solidFill>
                  <a:srgbClr val="002060"/>
                </a:solidFill>
                <a:latin typeface="Segoe UI" pitchFamily="34" charset="0"/>
                <a:ea typeface="Segoe UI" pitchFamily="34" charset="0"/>
                <a:cs typeface="Segoe UI" pitchFamily="34" charset="0"/>
              </a:rPr>
              <a:t>eddy current losses</a:t>
            </a:r>
            <a:r>
              <a:rPr lang="en-US" sz="1800" b="1" dirty="0" smtClean="0">
                <a:solidFill>
                  <a:srgbClr val="002060"/>
                </a:solidFill>
                <a:latin typeface="Segoe UI" pitchFamily="34" charset="0"/>
                <a:ea typeface="Segoe UI" pitchFamily="34" charset="0"/>
                <a:cs typeface="Segoe UI" pitchFamily="34" charset="0"/>
              </a:rPr>
              <a:t>.”</a:t>
            </a:r>
          </a:p>
          <a:p>
            <a:pPr marL="800100" lvl="3" indent="-342900"/>
            <a:r>
              <a:rPr lang="en-US" b="1" dirty="0" smtClean="0">
                <a:solidFill>
                  <a:srgbClr val="B40A28"/>
                </a:solidFill>
                <a:latin typeface="Segoe UI" pitchFamily="34" charset="0"/>
                <a:ea typeface="Segoe UI" pitchFamily="34" charset="0"/>
                <a:cs typeface="Segoe UI" pitchFamily="34" charset="0"/>
              </a:rPr>
              <a:t>Pole </a:t>
            </a:r>
            <a:r>
              <a:rPr lang="en-US" b="1" dirty="0">
                <a:solidFill>
                  <a:srgbClr val="B40A28"/>
                </a:solidFill>
                <a:latin typeface="Segoe UI" pitchFamily="34" charset="0"/>
                <a:ea typeface="Segoe UI" pitchFamily="34" charset="0"/>
                <a:cs typeface="Segoe UI" pitchFamily="34" charset="0"/>
              </a:rPr>
              <a:t>face eddy current calculation of </a:t>
            </a:r>
            <a:r>
              <a:rPr lang="en-US" b="1" dirty="0" err="1">
                <a:solidFill>
                  <a:srgbClr val="B40A28"/>
                </a:solidFill>
                <a:latin typeface="Segoe UI" pitchFamily="34" charset="0"/>
                <a:ea typeface="Segoe UI" pitchFamily="34" charset="0"/>
                <a:cs typeface="Segoe UI" pitchFamily="34" charset="0"/>
              </a:rPr>
              <a:t>sextupole</a:t>
            </a:r>
            <a:r>
              <a:rPr lang="en-US" b="1" dirty="0">
                <a:solidFill>
                  <a:srgbClr val="B40A28"/>
                </a:solidFill>
                <a:latin typeface="Segoe UI" pitchFamily="34" charset="0"/>
                <a:ea typeface="Segoe UI" pitchFamily="34" charset="0"/>
                <a:cs typeface="Segoe UI" pitchFamily="34" charset="0"/>
              </a:rPr>
              <a:t> </a:t>
            </a:r>
            <a:r>
              <a:rPr lang="en-US" b="1" dirty="0" smtClean="0">
                <a:solidFill>
                  <a:srgbClr val="B40A28"/>
                </a:solidFill>
                <a:latin typeface="Segoe UI" pitchFamily="34" charset="0"/>
                <a:ea typeface="Segoe UI" pitchFamily="34" charset="0"/>
                <a:cs typeface="Segoe UI" pitchFamily="34" charset="0"/>
              </a:rPr>
              <a:t>strength</a:t>
            </a:r>
          </a:p>
          <a:p>
            <a:pPr marL="800100" lvl="3" indent="-342900"/>
            <a:r>
              <a:rPr lang="en-US" b="1" dirty="0" smtClean="0">
                <a:solidFill>
                  <a:srgbClr val="B40A28"/>
                </a:solidFill>
                <a:latin typeface="Segoe UI" pitchFamily="34" charset="0"/>
                <a:ea typeface="Segoe UI" pitchFamily="34" charset="0"/>
                <a:cs typeface="Segoe UI" pitchFamily="34" charset="0"/>
              </a:rPr>
              <a:t>Improved </a:t>
            </a:r>
            <a:r>
              <a:rPr lang="en-US" b="1" dirty="0">
                <a:solidFill>
                  <a:srgbClr val="B40A28"/>
                </a:solidFill>
                <a:latin typeface="Segoe UI" pitchFamily="34" charset="0"/>
                <a:ea typeface="Segoe UI" pitchFamily="34" charset="0"/>
                <a:cs typeface="Segoe UI" pitchFamily="34" charset="0"/>
              </a:rPr>
              <a:t>field </a:t>
            </a:r>
            <a:r>
              <a:rPr lang="en-US" b="1" dirty="0" smtClean="0">
                <a:solidFill>
                  <a:srgbClr val="B40A28"/>
                </a:solidFill>
                <a:latin typeface="Segoe UI" pitchFamily="34" charset="0"/>
                <a:ea typeface="Segoe UI" pitchFamily="34" charset="0"/>
                <a:cs typeface="Segoe UI" pitchFamily="34" charset="0"/>
              </a:rPr>
              <a:t>quality</a:t>
            </a:r>
          </a:p>
          <a:p>
            <a:pPr marL="800100" lvl="3" indent="-342900"/>
            <a:r>
              <a:rPr lang="en-US" b="1" dirty="0" smtClean="0">
                <a:solidFill>
                  <a:srgbClr val="B40A28"/>
                </a:solidFill>
                <a:latin typeface="Segoe UI" pitchFamily="34" charset="0"/>
                <a:ea typeface="Segoe UI" pitchFamily="34" charset="0"/>
                <a:cs typeface="Segoe UI" pitchFamily="34" charset="0"/>
              </a:rPr>
              <a:t>Ultra </a:t>
            </a:r>
            <a:r>
              <a:rPr lang="en-US" b="1" dirty="0">
                <a:solidFill>
                  <a:srgbClr val="B40A28"/>
                </a:solidFill>
                <a:latin typeface="Segoe UI" pitchFamily="34" charset="0"/>
                <a:ea typeface="Segoe UI" pitchFamily="34" charset="0"/>
                <a:cs typeface="Segoe UI" pitchFamily="34" charset="0"/>
              </a:rPr>
              <a:t>low carbon steel (LEP magnets</a:t>
            </a:r>
            <a:r>
              <a:rPr lang="en-US" b="1" dirty="0" smtClean="0">
                <a:solidFill>
                  <a:srgbClr val="B40A28"/>
                </a:solidFill>
                <a:latin typeface="Segoe UI" pitchFamily="34" charset="0"/>
                <a:ea typeface="Segoe UI" pitchFamily="34" charset="0"/>
                <a:cs typeface="Segoe UI" pitchFamily="34" charset="0"/>
              </a:rPr>
              <a:t>).</a:t>
            </a:r>
            <a:endParaRPr lang="en-US" b="1" dirty="0">
              <a:solidFill>
                <a:srgbClr val="B40A28"/>
              </a:solidFill>
              <a:latin typeface="Segoe UI" pitchFamily="34" charset="0"/>
              <a:ea typeface="Segoe UI" pitchFamily="34" charset="0"/>
              <a:cs typeface="Segoe UI" pitchFamily="34" charset="0"/>
            </a:endParaRPr>
          </a:p>
        </p:txBody>
      </p:sp>
      <p:sp>
        <p:nvSpPr>
          <p:cNvPr id="4" name="Date Placeholder 3"/>
          <p:cNvSpPr>
            <a:spLocks noGrp="1"/>
          </p:cNvSpPr>
          <p:nvPr>
            <p:ph type="dt" sz="half" idx="10"/>
          </p:nvPr>
        </p:nvSpPr>
        <p:spPr/>
        <p:txBody>
          <a:bodyPr/>
          <a:lstStyle/>
          <a:p>
            <a:r>
              <a:rPr lang="en-US" b="1" i="1" dirty="0" smtClean="0">
                <a:solidFill>
                  <a:schemeClr val="tx1"/>
                </a:solidFill>
              </a:rPr>
              <a:t>June 20, 2013</a:t>
            </a:r>
            <a:endParaRPr lang="en-US" b="1" i="1" dirty="0">
              <a:solidFill>
                <a:schemeClr val="tx1"/>
              </a:solidFill>
            </a:endParaRPr>
          </a:p>
        </p:txBody>
      </p:sp>
      <p:sp>
        <p:nvSpPr>
          <p:cNvPr id="5" name="Footer Placeholder 4"/>
          <p:cNvSpPr>
            <a:spLocks noGrp="1"/>
          </p:cNvSpPr>
          <p:nvPr>
            <p:ph type="ftr" sz="quarter" idx="11"/>
          </p:nvPr>
        </p:nvSpPr>
        <p:spPr>
          <a:xfrm>
            <a:off x="2667000" y="6356350"/>
            <a:ext cx="3962400" cy="365125"/>
          </a:xfrm>
        </p:spPr>
        <p:txBody>
          <a:bodyPr/>
          <a:lstStyle/>
          <a:p>
            <a:r>
              <a:rPr lang="en-US" b="1" i="1" dirty="0" smtClean="0">
                <a:solidFill>
                  <a:schemeClr val="tx1"/>
                </a:solidFill>
              </a:rPr>
              <a:t>MAP Collaboration Meeting - </a:t>
            </a:r>
            <a:r>
              <a:rPr lang="en-US" b="1" i="1" dirty="0" err="1" smtClean="0">
                <a:solidFill>
                  <a:schemeClr val="tx1"/>
                </a:solidFill>
              </a:rPr>
              <a:t>Fermilab</a:t>
            </a:r>
            <a:r>
              <a:rPr lang="en-US" b="1" i="1" dirty="0" smtClean="0">
                <a:solidFill>
                  <a:schemeClr val="tx1"/>
                </a:solidFill>
              </a:rPr>
              <a:t>   June 19-21, 2013</a:t>
            </a:r>
            <a:endParaRPr lang="en-US" b="1" i="1" dirty="0">
              <a:solidFill>
                <a:schemeClr val="tx1"/>
              </a:solidFill>
            </a:endParaRPr>
          </a:p>
        </p:txBody>
      </p:sp>
      <p:sp>
        <p:nvSpPr>
          <p:cNvPr id="6" name="Slide Number Placeholder 5"/>
          <p:cNvSpPr>
            <a:spLocks noGrp="1"/>
          </p:cNvSpPr>
          <p:nvPr>
            <p:ph type="sldNum" sz="quarter" idx="12"/>
          </p:nvPr>
        </p:nvSpPr>
        <p:spPr/>
        <p:txBody>
          <a:bodyPr/>
          <a:lstStyle/>
          <a:p>
            <a:fld id="{37166BFC-7877-4E6B-86F4-25DE6BAA0E48}" type="slidenum">
              <a:rPr lang="en-US" b="1" i="1" smtClean="0">
                <a:solidFill>
                  <a:schemeClr val="tx1"/>
                </a:solidFill>
              </a:rPr>
              <a:t>23</a:t>
            </a:fld>
            <a:endParaRPr lang="en-US" b="1" i="1" dirty="0">
              <a:solidFill>
                <a:schemeClr val="tx1"/>
              </a:solidFill>
            </a:endParaRPr>
          </a:p>
        </p:txBody>
      </p:sp>
    </p:spTree>
    <p:extLst>
      <p:ext uri="{BB962C8B-B14F-4D97-AF65-F5344CB8AC3E}">
        <p14:creationId xmlns:p14="http://schemas.microsoft.com/office/powerpoint/2010/main" val="43535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599" y="1112728"/>
            <a:ext cx="6090947" cy="1554272"/>
          </a:xfrm>
          <a:prstGeom prst="rect">
            <a:avLst/>
          </a:prstGeom>
          <a:noFill/>
        </p:spPr>
        <p:txBody>
          <a:bodyPr wrap="square" rtlCol="0">
            <a:spAutoFit/>
          </a:bodyPr>
          <a:lstStyle/>
          <a:p>
            <a:pPr lvl="1" indent="-274320">
              <a:spcAft>
                <a:spcPts val="600"/>
              </a:spcAft>
              <a:buClr>
                <a:srgbClr val="FF0000"/>
              </a:buClr>
              <a:buSzPct val="200000"/>
              <a:buFont typeface="Arial"/>
              <a:buChar char="•"/>
            </a:pPr>
            <a:r>
              <a:rPr lang="en-US" b="1" dirty="0"/>
              <a:t>63 → 400 </a:t>
            </a:r>
            <a:r>
              <a:rPr lang="en-US" b="1" dirty="0" err="1"/>
              <a:t>GeV</a:t>
            </a:r>
            <a:r>
              <a:rPr lang="en-US" b="1" dirty="0"/>
              <a:t> in 56 orbits (1.2 ms)</a:t>
            </a:r>
            <a:r>
              <a:rPr lang="en-US" b="1" dirty="0" smtClean="0"/>
              <a:t> </a:t>
            </a:r>
            <a:r>
              <a:rPr lang="en-US" b="1" dirty="0" err="1" smtClean="0"/>
              <a:t>Muon</a:t>
            </a:r>
            <a:r>
              <a:rPr lang="en-US" b="1" dirty="0" smtClean="0"/>
              <a:t> survival </a:t>
            </a:r>
            <a:r>
              <a:rPr lang="en-US" b="1" dirty="0"/>
              <a:t>= 73</a:t>
            </a:r>
            <a:r>
              <a:rPr lang="en-US" b="1" dirty="0" smtClean="0"/>
              <a:t>%</a:t>
            </a:r>
            <a:r>
              <a:rPr lang="en-US" b="1" dirty="0"/>
              <a:t/>
            </a:r>
            <a:br>
              <a:rPr lang="en-US" b="1" dirty="0"/>
            </a:br>
            <a:r>
              <a:rPr lang="en-US" b="1" dirty="0" smtClean="0"/>
              <a:t>6 </a:t>
            </a:r>
            <a:r>
              <a:rPr lang="en-US" b="1" dirty="0"/>
              <a:t>GV of Superconducting RF (can be refilled during orbits</a:t>
            </a:r>
            <a:r>
              <a:rPr lang="en-US" b="1" dirty="0" smtClean="0"/>
              <a:t>)</a:t>
            </a:r>
            <a:br>
              <a:rPr lang="en-US" b="1" dirty="0" smtClean="0"/>
            </a:br>
            <a:r>
              <a:rPr lang="en-US" b="1" dirty="0" smtClean="0"/>
              <a:t>Dipoles </a:t>
            </a:r>
            <a:r>
              <a:rPr lang="en-US" b="1" dirty="0"/>
              <a:t>ramp from 0.28 to 1.8 </a:t>
            </a:r>
            <a:r>
              <a:rPr lang="en-US" b="1" dirty="0" smtClean="0"/>
              <a:t>Tesla.</a:t>
            </a:r>
            <a:br>
              <a:rPr lang="en-US" b="1" dirty="0" smtClean="0"/>
            </a:br>
            <a:r>
              <a:rPr lang="en-US" b="1" dirty="0" smtClean="0"/>
              <a:t>Flat </a:t>
            </a:r>
            <a:r>
              <a:rPr lang="en-US" b="1" dirty="0"/>
              <a:t>top and collide in the </a:t>
            </a:r>
            <a:r>
              <a:rPr lang="en-US" b="1" dirty="0" err="1"/>
              <a:t>Tevatron</a:t>
            </a:r>
            <a:r>
              <a:rPr lang="en-US" b="1" dirty="0"/>
              <a:t> tunnel</a:t>
            </a:r>
            <a:r>
              <a:rPr lang="en-US" b="1" dirty="0" smtClean="0"/>
              <a:t>:      = </a:t>
            </a:r>
            <a:r>
              <a:rPr lang="en-US" b="1" dirty="0"/>
              <a:t>0.8 </a:t>
            </a:r>
            <a:r>
              <a:rPr lang="en-US" b="1" dirty="0" err="1" smtClean="0"/>
              <a:t>TeV</a:t>
            </a:r>
            <a:endParaRPr lang="en-US" b="1" dirty="0" smtClean="0"/>
          </a:p>
          <a:p>
            <a:pPr marL="468630" lvl="1" indent="-285750">
              <a:buClr>
                <a:srgbClr val="FF0000"/>
              </a:buClr>
              <a:buSzPct val="200000"/>
              <a:buFont typeface="Arial" pitchFamily="34" charset="0"/>
              <a:buChar char="•"/>
            </a:pPr>
            <a:r>
              <a:rPr lang="en-US" b="1" dirty="0" err="1" smtClean="0"/>
              <a:t>mrad</a:t>
            </a:r>
            <a:r>
              <a:rPr lang="en-US" b="1" dirty="0"/>
              <a:t>/year distance = 5 × 10</a:t>
            </a:r>
            <a:r>
              <a:rPr lang="en-US" b="1" baseline="30000" dirty="0" smtClean="0"/>
              <a:t>−7</a:t>
            </a:r>
            <a:r>
              <a:rPr lang="en-US" b="1" dirty="0" smtClean="0"/>
              <a:t>                 </a:t>
            </a:r>
            <a:r>
              <a:rPr lang="en-US" b="1" dirty="0"/>
              <a:t>E(TeV)1.5 = 3 </a:t>
            </a:r>
            <a:r>
              <a:rPr lang="en-US" b="1" dirty="0" smtClean="0"/>
              <a:t>km</a:t>
            </a:r>
            <a:endParaRPr lang="en-US" b="1" baseline="30000" dirty="0" smtClean="0"/>
          </a:p>
        </p:txBody>
      </p:sp>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510116" y="5029200"/>
            <a:ext cx="863600" cy="393700"/>
          </a:xfrm>
          <a:prstGeom prst="rect">
            <a:avLst/>
          </a:prstGeom>
        </p:spPr>
      </p:pic>
      <p:pic>
        <p:nvPicPr>
          <p:cNvPr id="16" name="Picture 15" descr="FNAL_site.gif"/>
          <p:cNvPicPr>
            <a:picLocks noChangeAspect="1"/>
          </p:cNvPicPr>
          <p:nvPr/>
        </p:nvPicPr>
        <p:blipFill>
          <a:blip r:embed="rId6"/>
          <a:stretch>
            <a:fillRect/>
          </a:stretch>
        </p:blipFill>
        <p:spPr>
          <a:xfrm>
            <a:off x="3296388" y="2667000"/>
            <a:ext cx="2660601" cy="1988449"/>
          </a:xfrm>
          <a:prstGeom prst="rect">
            <a:avLst/>
          </a:prstGeom>
        </p:spPr>
      </p:pic>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228601" y="3260650"/>
            <a:ext cx="3067788" cy="895536"/>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502967884"/>
              </p:ext>
            </p:extLst>
          </p:nvPr>
        </p:nvGraphicFramePr>
        <p:xfrm>
          <a:off x="1517728" y="4974974"/>
          <a:ext cx="6217920" cy="1005840"/>
        </p:xfrm>
        <a:graphic>
          <a:graphicData uri="http://schemas.openxmlformats.org/drawingml/2006/table">
            <a:tbl>
              <a:tblPr>
                <a:tableStyleId>{2D5ABB26-0587-4C30-8999-92F81FD0307C}</a:tableStyleId>
              </a:tblPr>
              <a:tblGrid>
                <a:gridCol w="1554480"/>
                <a:gridCol w="1554480"/>
                <a:gridCol w="1554480"/>
                <a:gridCol w="1554480"/>
              </a:tblGrid>
              <a:tr h="274320">
                <a:tc>
                  <a:txBody>
                    <a:bodyPr/>
                    <a:lstStyle/>
                    <a:p>
                      <a:r>
                        <a:rPr lang="en-US" sz="1600" b="1" kern="1200" dirty="0" smtClean="0">
                          <a:solidFill>
                            <a:srgbClr val="0000FF"/>
                          </a:solidFill>
                        </a:rPr>
                        <a:t>Dipole energy</a:t>
                      </a:r>
                      <a:endParaRPr lang="en-US" sz="1600" b="1" dirty="0">
                        <a:solidFill>
                          <a:srgbClr val="0000FF"/>
                        </a:solidFill>
                      </a:endParaRPr>
                    </a:p>
                  </a:txBody>
                  <a:tcPr/>
                </a:tc>
                <a:tc>
                  <a:txBody>
                    <a:bodyPr/>
                    <a:lstStyle/>
                    <a:p>
                      <a:r>
                        <a:rPr lang="en-US" sz="1600" b="1" kern="1200" dirty="0" smtClean="0">
                          <a:solidFill>
                            <a:srgbClr val="008000"/>
                          </a:solidFill>
                        </a:rPr>
                        <a:t>4 MJ</a:t>
                      </a:r>
                      <a:endParaRPr lang="en-US" sz="1600" b="1" dirty="0">
                        <a:solidFill>
                          <a:srgbClr val="008000"/>
                        </a:solidFill>
                      </a:endParaRPr>
                    </a:p>
                  </a:txBody>
                  <a:tcPr/>
                </a:tc>
                <a:tc>
                  <a:txBody>
                    <a:bodyPr/>
                    <a:lstStyle/>
                    <a:p>
                      <a:r>
                        <a:rPr lang="en-US" sz="1600" b="1" kern="1200" dirty="0" smtClean="0">
                          <a:solidFill>
                            <a:srgbClr val="0000FF"/>
                          </a:solidFill>
                        </a:rPr>
                        <a:t>vs. </a:t>
                      </a:r>
                      <a:r>
                        <a:rPr lang="en-US" sz="1600" b="1" kern="1200" dirty="0" smtClean="0">
                          <a:solidFill>
                            <a:srgbClr val="FF0000"/>
                          </a:solidFill>
                        </a:rPr>
                        <a:t>40 MJ</a:t>
                      </a:r>
                      <a:endParaRPr lang="en-US" sz="1600" b="1" dirty="0">
                        <a:solidFill>
                          <a:srgbClr val="FF0000"/>
                        </a:solidFill>
                      </a:endParaRPr>
                    </a:p>
                  </a:txBody>
                  <a:tcPr/>
                </a:tc>
                <a:tc>
                  <a:txBody>
                    <a:bodyPr/>
                    <a:lstStyle/>
                    <a:p>
                      <a:r>
                        <a:rPr lang="en-US" sz="1600" b="1" kern="1200" dirty="0" smtClean="0">
                          <a:solidFill>
                            <a:srgbClr val="0000FF"/>
                          </a:solidFill>
                        </a:rPr>
                        <a:t>@Main Ring</a:t>
                      </a:r>
                      <a:endParaRPr lang="en-US" sz="1600" b="1" dirty="0">
                        <a:solidFill>
                          <a:srgbClr val="0000FF"/>
                        </a:solidFill>
                      </a:endParaRPr>
                    </a:p>
                  </a:txBody>
                  <a:tcPr/>
                </a:tc>
              </a:tr>
              <a:tr h="274320">
                <a:tc>
                  <a:txBody>
                    <a:bodyPr/>
                    <a:lstStyle/>
                    <a:p>
                      <a:r>
                        <a:rPr lang="en-US" sz="1600" b="1" kern="1200" dirty="0" smtClean="0">
                          <a:solidFill>
                            <a:srgbClr val="0000FF"/>
                          </a:solidFill>
                        </a:rPr>
                        <a:t>RF needed</a:t>
                      </a:r>
                      <a:endParaRPr lang="en-US" sz="1600" b="1" dirty="0">
                        <a:solidFill>
                          <a:srgbClr val="0000FF"/>
                        </a:solidFill>
                      </a:endParaRPr>
                    </a:p>
                  </a:txBody>
                  <a:tcPr/>
                </a:tc>
                <a:tc>
                  <a:txBody>
                    <a:bodyPr/>
                    <a:lstStyle/>
                    <a:p>
                      <a:r>
                        <a:rPr lang="en-US" sz="1600" b="1" dirty="0" smtClean="0">
                          <a:solidFill>
                            <a:srgbClr val="008000"/>
                          </a:solidFill>
                        </a:rPr>
                        <a:t>6 GV</a:t>
                      </a:r>
                      <a:endParaRPr lang="en-US" sz="1600" b="1" dirty="0">
                        <a:solidFill>
                          <a:srgbClr val="008000"/>
                        </a:solidFill>
                      </a:endParaRPr>
                    </a:p>
                  </a:txBody>
                  <a:tcPr/>
                </a:tc>
                <a:tc>
                  <a:txBody>
                    <a:bodyPr/>
                    <a:lstStyle/>
                    <a:p>
                      <a:r>
                        <a:rPr lang="en-US" sz="1600" b="1" kern="1200" dirty="0" smtClean="0">
                          <a:solidFill>
                            <a:srgbClr val="0000FF"/>
                          </a:solidFill>
                        </a:rPr>
                        <a:t>vs. </a:t>
                      </a:r>
                      <a:r>
                        <a:rPr lang="en-US" sz="1600" b="1" kern="1200" dirty="0" smtClean="0">
                          <a:solidFill>
                            <a:srgbClr val="008000"/>
                          </a:solidFill>
                        </a:rPr>
                        <a:t>3 GV</a:t>
                      </a:r>
                      <a:endParaRPr lang="en-US" sz="1600" b="1" dirty="0">
                        <a:solidFill>
                          <a:srgbClr val="008000"/>
                        </a:solidFill>
                      </a:endParaRPr>
                    </a:p>
                  </a:txBody>
                  <a:tcPr/>
                </a:tc>
                <a:tc>
                  <a:txBody>
                    <a:bodyPr/>
                    <a:lstStyle/>
                    <a:p>
                      <a:r>
                        <a:rPr lang="en-US" sz="1600" b="1" kern="1200" dirty="0" smtClean="0">
                          <a:solidFill>
                            <a:srgbClr val="0000FF"/>
                          </a:solidFill>
                        </a:rPr>
                        <a:t>@LEP200</a:t>
                      </a:r>
                      <a:endParaRPr lang="en-US" sz="1600" b="1" dirty="0">
                        <a:solidFill>
                          <a:srgbClr val="0000FF"/>
                        </a:solidFill>
                      </a:endParaRPr>
                    </a:p>
                  </a:txBody>
                  <a:tcPr/>
                </a:tc>
              </a:tr>
              <a:tr h="274320">
                <a:tc>
                  <a:txBody>
                    <a:bodyPr/>
                    <a:lstStyle/>
                    <a:p>
                      <a:endParaRPr lang="en-US" sz="1600" b="1" dirty="0">
                        <a:solidFill>
                          <a:srgbClr val="0000FF"/>
                        </a:solidFill>
                      </a:endParaRPr>
                    </a:p>
                  </a:txBody>
                  <a:tcPr/>
                </a:tc>
                <a:tc>
                  <a:txBody>
                    <a:bodyPr/>
                    <a:lstStyle/>
                    <a:p>
                      <a:r>
                        <a:rPr lang="en-US" sz="1600" b="1" dirty="0" smtClean="0">
                          <a:solidFill>
                            <a:srgbClr val="008000"/>
                          </a:solidFill>
                        </a:rPr>
                        <a:t>0.8 </a:t>
                      </a:r>
                      <a:r>
                        <a:rPr lang="en-US" sz="1600" b="1" dirty="0" err="1" smtClean="0">
                          <a:solidFill>
                            <a:srgbClr val="008000"/>
                          </a:solidFill>
                        </a:rPr>
                        <a:t>TeV</a:t>
                      </a:r>
                      <a:endParaRPr lang="en-US" sz="1600" b="1" dirty="0">
                        <a:solidFill>
                          <a:srgbClr val="008000"/>
                        </a:solidFill>
                      </a:endParaRPr>
                    </a:p>
                  </a:txBody>
                  <a:tcPr/>
                </a:tc>
                <a:tc>
                  <a:txBody>
                    <a:bodyPr/>
                    <a:lstStyle/>
                    <a:p>
                      <a:r>
                        <a:rPr lang="en-US" sz="1600" b="1" kern="1200" dirty="0" smtClean="0">
                          <a:solidFill>
                            <a:srgbClr val="0000FF"/>
                          </a:solidFill>
                        </a:rPr>
                        <a:t>vs. </a:t>
                      </a:r>
                      <a:r>
                        <a:rPr lang="en-US" sz="1600" b="1" kern="1200" dirty="0" smtClean="0">
                          <a:solidFill>
                            <a:srgbClr val="FF0000"/>
                          </a:solidFill>
                        </a:rPr>
                        <a:t>0.5 </a:t>
                      </a:r>
                      <a:r>
                        <a:rPr lang="en-US" sz="1600" b="1" kern="1200" dirty="0" err="1" smtClean="0">
                          <a:solidFill>
                            <a:srgbClr val="FF0000"/>
                          </a:solidFill>
                        </a:rPr>
                        <a:t>TeV</a:t>
                      </a:r>
                      <a:endParaRPr lang="en-US" sz="1600" b="1" dirty="0">
                        <a:solidFill>
                          <a:srgbClr val="FF0000"/>
                        </a:solidFill>
                      </a:endParaRPr>
                    </a:p>
                  </a:txBody>
                  <a:tcPr/>
                </a:tc>
                <a:tc>
                  <a:txBody>
                    <a:bodyPr/>
                    <a:lstStyle/>
                    <a:p>
                      <a:r>
                        <a:rPr lang="en-US" sz="1600" b="1" kern="1200" dirty="0" smtClean="0">
                          <a:solidFill>
                            <a:srgbClr val="0000FF"/>
                          </a:solidFill>
                        </a:rPr>
                        <a:t>@JLC</a:t>
                      </a:r>
                      <a:endParaRPr lang="en-US" sz="1600" b="1" dirty="0">
                        <a:solidFill>
                          <a:srgbClr val="0000FF"/>
                        </a:solidFill>
                      </a:endParaRPr>
                    </a:p>
                  </a:txBody>
                  <a:tcPr/>
                </a:tc>
              </a:tr>
            </a:tbl>
          </a:graphicData>
        </a:graphic>
      </p:graphicFrame>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9"/>
              <a:stretch>
                <a:fillRect/>
              </a:stretch>
            </p:blipFill>
          </mc:Fallback>
        </mc:AlternateContent>
        <p:spPr>
          <a:xfrm>
            <a:off x="2133600" y="5600700"/>
            <a:ext cx="304800" cy="342900"/>
          </a:xfrm>
          <a:prstGeom prst="rect">
            <a:avLst/>
          </a:prstGeom>
        </p:spPr>
      </p:pic>
      <p:sp>
        <p:nvSpPr>
          <p:cNvPr id="7" name="TextBox 6"/>
          <p:cNvSpPr txBox="1"/>
          <p:nvPr/>
        </p:nvSpPr>
        <p:spPr>
          <a:xfrm>
            <a:off x="5974710" y="3048000"/>
            <a:ext cx="3016889" cy="1754326"/>
          </a:xfrm>
          <a:prstGeom prst="rect">
            <a:avLst/>
          </a:prstGeom>
          <a:noFill/>
        </p:spPr>
        <p:txBody>
          <a:bodyPr wrap="square" rtlCol="0">
            <a:spAutoFit/>
          </a:bodyPr>
          <a:lstStyle/>
          <a:p>
            <a:r>
              <a:rPr lang="en-US" b="1" i="1" dirty="0">
                <a:solidFill>
                  <a:srgbClr val="0000FF"/>
                </a:solidFill>
              </a:rPr>
              <a:t>Tunnel </a:t>
            </a:r>
            <a:r>
              <a:rPr lang="en-US" b="1" i="1" dirty="0" smtClean="0">
                <a:solidFill>
                  <a:srgbClr val="0000FF"/>
                </a:solidFill>
              </a:rPr>
              <a:t>exits.</a:t>
            </a:r>
          </a:p>
          <a:p>
            <a:r>
              <a:rPr lang="en-US" b="1" i="1" dirty="0" smtClean="0">
                <a:solidFill>
                  <a:srgbClr val="0000FF"/>
                </a:solidFill>
              </a:rPr>
              <a:t>Little </a:t>
            </a:r>
            <a:r>
              <a:rPr lang="en-US" b="1" i="1" dirty="0">
                <a:solidFill>
                  <a:srgbClr val="0000FF"/>
                </a:solidFill>
              </a:rPr>
              <a:t>civil construction.</a:t>
            </a:r>
            <a:r>
              <a:rPr lang="en-US" b="1" i="1" dirty="0" smtClean="0">
                <a:solidFill>
                  <a:srgbClr val="0000FF"/>
                </a:solidFill>
              </a:rPr>
              <a:t> </a:t>
            </a:r>
          </a:p>
          <a:p>
            <a:r>
              <a:rPr lang="en-US" b="1" i="1" dirty="0" smtClean="0">
                <a:solidFill>
                  <a:srgbClr val="0000FF"/>
                </a:solidFill>
              </a:rPr>
              <a:t>High </a:t>
            </a:r>
            <a:r>
              <a:rPr lang="en-US" b="1" i="1" dirty="0" err="1" smtClean="0">
                <a:solidFill>
                  <a:srgbClr val="0000FF"/>
                </a:solidFill>
                <a:latin typeface="Symbol"/>
              </a:rPr>
              <a:t>γ</a:t>
            </a:r>
            <a:r>
              <a:rPr lang="en-US" b="1" i="1" dirty="0" smtClean="0">
                <a:solidFill>
                  <a:srgbClr val="0000FF"/>
                </a:solidFill>
              </a:rPr>
              <a:t> </a:t>
            </a:r>
            <a:r>
              <a:rPr lang="en-US" b="1" i="1" dirty="0">
                <a:solidFill>
                  <a:srgbClr val="0000FF"/>
                </a:solidFill>
              </a:rPr>
              <a:t>= 600 </a:t>
            </a:r>
            <a:r>
              <a:rPr lang="en-US" b="1" i="1" dirty="0" smtClean="0">
                <a:solidFill>
                  <a:srgbClr val="0000FF"/>
                </a:solidFill>
              </a:rPr>
              <a:t>injection.</a:t>
            </a:r>
          </a:p>
          <a:p>
            <a:r>
              <a:rPr lang="en-US" b="1" i="1" dirty="0" smtClean="0">
                <a:solidFill>
                  <a:srgbClr val="0000FF"/>
                </a:solidFill>
              </a:rPr>
              <a:t>Small </a:t>
            </a:r>
            <a:r>
              <a:rPr lang="en-US" b="1" i="1" dirty="0">
                <a:solidFill>
                  <a:srgbClr val="0000FF"/>
                </a:solidFill>
              </a:rPr>
              <a:t>magnets.</a:t>
            </a:r>
            <a:r>
              <a:rPr lang="en-US" b="1" i="1" dirty="0" smtClean="0">
                <a:solidFill>
                  <a:srgbClr val="0000FF"/>
                </a:solidFill>
              </a:rPr>
              <a:t> </a:t>
            </a:r>
          </a:p>
          <a:p>
            <a:r>
              <a:rPr lang="en-US" b="1" i="1" dirty="0" smtClean="0">
                <a:solidFill>
                  <a:srgbClr val="0000FF"/>
                </a:solidFill>
              </a:rPr>
              <a:t>RF </a:t>
            </a:r>
            <a:r>
              <a:rPr lang="en-US" b="1" i="1" dirty="0">
                <a:solidFill>
                  <a:srgbClr val="0000FF"/>
                </a:solidFill>
              </a:rPr>
              <a:t>needed similar to LEP200.</a:t>
            </a:r>
            <a:r>
              <a:rPr lang="en-US" b="1" i="1" dirty="0" smtClean="0">
                <a:solidFill>
                  <a:srgbClr val="0000FF"/>
                </a:solidFill>
              </a:rPr>
              <a:t> </a:t>
            </a:r>
          </a:p>
          <a:p>
            <a:r>
              <a:rPr lang="en-US" b="1" i="1" dirty="0" smtClean="0">
                <a:solidFill>
                  <a:srgbClr val="0000FF"/>
                </a:solidFill>
              </a:rPr>
              <a:t>arXiv</a:t>
            </a:r>
            <a:r>
              <a:rPr lang="en-US" b="1" i="1" dirty="0">
                <a:solidFill>
                  <a:srgbClr val="0000FF"/>
                </a:solidFill>
              </a:rPr>
              <a:t>:0707.0302</a:t>
            </a:r>
          </a:p>
        </p:txBody>
      </p:sp>
      <p:sp>
        <p:nvSpPr>
          <p:cNvPr id="15" name="Title 1"/>
          <p:cNvSpPr txBox="1">
            <a:spLocks/>
          </p:cNvSpPr>
          <p:nvPr/>
        </p:nvSpPr>
        <p:spPr>
          <a:xfrm>
            <a:off x="511888" y="76200"/>
            <a:ext cx="8229600" cy="685800"/>
          </a:xfrm>
          <a:prstGeom prst="rect">
            <a:avLst/>
          </a:prstGeom>
          <a:ln w="19050" cmpd="dbl">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atin typeface="Segoe UI" pitchFamily="34" charset="0"/>
                <a:ea typeface="Segoe UI" pitchFamily="34" charset="0"/>
                <a:cs typeface="Segoe UI" pitchFamily="34" charset="0"/>
              </a:rPr>
              <a:t>63 to 400 </a:t>
            </a:r>
            <a:r>
              <a:rPr lang="en-US" sz="2200" b="1" dirty="0" err="1">
                <a:latin typeface="Segoe UI" pitchFamily="34" charset="0"/>
                <a:ea typeface="Segoe UI" pitchFamily="34" charset="0"/>
                <a:cs typeface="Segoe UI" pitchFamily="34" charset="0"/>
              </a:rPr>
              <a:t>GeV</a:t>
            </a:r>
            <a:r>
              <a:rPr lang="en-US" sz="2200" b="1" dirty="0">
                <a:latin typeface="Segoe UI" pitchFamily="34" charset="0"/>
                <a:ea typeface="Segoe UI" pitchFamily="34" charset="0"/>
                <a:cs typeface="Segoe UI" pitchFamily="34" charset="0"/>
              </a:rPr>
              <a:t>, 200 Hz Synchrotron: FNAL </a:t>
            </a:r>
            <a:r>
              <a:rPr lang="en-US" sz="2200" b="1" dirty="0" err="1">
                <a:latin typeface="Segoe UI" pitchFamily="34" charset="0"/>
                <a:ea typeface="Segoe UI" pitchFamily="34" charset="0"/>
                <a:cs typeface="Segoe UI" pitchFamily="34" charset="0"/>
              </a:rPr>
              <a:t>Tevatron</a:t>
            </a:r>
            <a:r>
              <a:rPr lang="en-US" sz="2200" b="1" dirty="0">
                <a:latin typeface="Segoe UI" pitchFamily="34" charset="0"/>
                <a:ea typeface="Segoe UI" pitchFamily="34" charset="0"/>
                <a:cs typeface="Segoe UI" pitchFamily="34" charset="0"/>
              </a:rPr>
              <a:t> </a:t>
            </a:r>
            <a:r>
              <a:rPr lang="en-US" sz="2200" b="1" dirty="0" smtClean="0">
                <a:latin typeface="Segoe UI" pitchFamily="34" charset="0"/>
                <a:ea typeface="Segoe UI" pitchFamily="34" charset="0"/>
                <a:cs typeface="Segoe UI" pitchFamily="34" charset="0"/>
              </a:rPr>
              <a:t>Tunnel</a:t>
            </a:r>
          </a:p>
          <a:p>
            <a:r>
              <a:rPr lang="en-US" sz="1800" b="1" dirty="0" smtClean="0">
                <a:latin typeface="Segoe UI" pitchFamily="34" charset="0"/>
                <a:ea typeface="Segoe UI" pitchFamily="34" charset="0"/>
                <a:cs typeface="Segoe UI" pitchFamily="34" charset="0"/>
              </a:rPr>
              <a:t>Don Summers, </a:t>
            </a:r>
            <a:r>
              <a:rPr lang="en-US" sz="1800" b="1" dirty="0" err="1" smtClean="0">
                <a:latin typeface="Segoe UI" pitchFamily="34" charset="0"/>
                <a:ea typeface="Segoe UI" pitchFamily="34" charset="0"/>
                <a:cs typeface="Segoe UI" pitchFamily="34" charset="0"/>
              </a:rPr>
              <a:t>UMiss</a:t>
            </a:r>
            <a:endParaRPr lang="en-US" sz="2000" b="1" dirty="0">
              <a:latin typeface="Segoe UI" pitchFamily="34" charset="0"/>
              <a:ea typeface="Segoe UI" pitchFamily="34" charset="0"/>
              <a:cs typeface="Segoe UI" pitchFamily="34" charset="0"/>
            </a:endParaRPr>
          </a:p>
        </p:txBody>
      </p:sp>
      <p:sp>
        <p:nvSpPr>
          <p:cNvPr id="17"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166BFC-7877-4E6B-86F4-25DE6BAA0E48}" type="slidenum">
              <a:rPr lang="en-US" b="1" i="1" smtClean="0">
                <a:latin typeface="Segoe UI" pitchFamily="34" charset="0"/>
                <a:ea typeface="Segoe UI" pitchFamily="34" charset="0"/>
                <a:cs typeface="Segoe UI" pitchFamily="34" charset="0"/>
              </a:rPr>
              <a:pPr/>
              <a:t>24</a:t>
            </a:fld>
            <a:endParaRPr lang="en-US" b="1" i="1" dirty="0">
              <a:latin typeface="Segoe UI" pitchFamily="34" charset="0"/>
              <a:ea typeface="Segoe UI" pitchFamily="34" charset="0"/>
              <a:cs typeface="Segoe UI" pitchFamily="34" charset="0"/>
            </a:endParaRPr>
          </a:p>
        </p:txBody>
      </p:sp>
      <p:sp>
        <p:nvSpPr>
          <p:cNvPr id="3" name="Date Placeholder 2"/>
          <p:cNvSpPr>
            <a:spLocks noGrp="1"/>
          </p:cNvSpPr>
          <p:nvPr>
            <p:ph type="dt" sz="half" idx="10"/>
          </p:nvPr>
        </p:nvSpPr>
        <p:spPr>
          <a:xfrm>
            <a:off x="488604" y="6356350"/>
            <a:ext cx="2133600" cy="365125"/>
          </a:xfrm>
        </p:spPr>
        <p:txBody>
          <a:bodyPr/>
          <a:lstStyle/>
          <a:p>
            <a:r>
              <a:rPr lang="en-US" b="1" i="1" dirty="0" smtClean="0">
                <a:solidFill>
                  <a:srgbClr val="002060"/>
                </a:solidFill>
              </a:rPr>
              <a:t>June 20, 2013</a:t>
            </a:r>
            <a:endParaRPr lang="en-US" b="1" i="1" dirty="0">
              <a:solidFill>
                <a:srgbClr val="002060"/>
              </a:solidFill>
            </a:endParaRPr>
          </a:p>
        </p:txBody>
      </p:sp>
      <p:sp>
        <p:nvSpPr>
          <p:cNvPr id="4" name="Footer Placeholder 3"/>
          <p:cNvSpPr>
            <a:spLocks noGrp="1"/>
          </p:cNvSpPr>
          <p:nvPr>
            <p:ph type="ftr" sz="quarter" idx="11"/>
          </p:nvPr>
        </p:nvSpPr>
        <p:spPr>
          <a:xfrm>
            <a:off x="2895600" y="6356350"/>
            <a:ext cx="3804946"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5" name="Slide Number Placeholder 4"/>
          <p:cNvSpPr>
            <a:spLocks noGrp="1"/>
          </p:cNvSpPr>
          <p:nvPr>
            <p:ph type="sldNum" sz="quarter" idx="12"/>
          </p:nvPr>
        </p:nvSpPr>
        <p:spPr/>
        <p:txBody>
          <a:bodyPr/>
          <a:lstStyle/>
          <a:p>
            <a:fld id="{37166BFC-7877-4E6B-86F4-25DE6BAA0E48}" type="slidenum">
              <a:rPr lang="en-US" b="1" i="1" smtClean="0">
                <a:solidFill>
                  <a:srgbClr val="002060"/>
                </a:solidFill>
              </a:rPr>
              <a:t>24</a:t>
            </a:fld>
            <a:endParaRPr lang="en-US" b="1" i="1" dirty="0">
              <a:solidFill>
                <a:srgbClr val="002060"/>
              </a:solidFill>
            </a:endParaRPr>
          </a:p>
        </p:txBody>
      </p:sp>
      <p:sp>
        <p:nvSpPr>
          <p:cNvPr id="2" name="TextBox 1"/>
          <p:cNvSpPr txBox="1"/>
          <p:nvPr/>
        </p:nvSpPr>
        <p:spPr>
          <a:xfrm rot="-1200000">
            <a:off x="6776746" y="1295400"/>
            <a:ext cx="1959688" cy="923330"/>
          </a:xfrm>
          <a:prstGeom prst="rect">
            <a:avLst/>
          </a:prstGeom>
          <a:gradFill flip="none" rotWithShape="1">
            <a:gsLst>
              <a:gs pos="0">
                <a:srgbClr val="FFEFD1"/>
              </a:gs>
              <a:gs pos="79000">
                <a:srgbClr val="F0EBD5"/>
              </a:gs>
              <a:gs pos="100000">
                <a:srgbClr val="D1C39F"/>
              </a:gs>
            </a:gsLst>
            <a:lin ang="5400000" scaled="0"/>
            <a:tileRect r="-100000" b="-100000"/>
          </a:gradFill>
          <a:ln w="19050" cap="rnd">
            <a:solidFill>
              <a:srgbClr val="B40A28"/>
            </a:solidFill>
            <a:prstDash val="lgDash"/>
          </a:ln>
        </p:spPr>
        <p:txBody>
          <a:bodyPr wrap="square" rtlCol="0">
            <a:spAutoFit/>
          </a:bodyPr>
          <a:lstStyle/>
          <a:p>
            <a:pPr algn="ctr"/>
            <a:r>
              <a:rPr lang="en-US" b="1" dirty="0" smtClean="0">
                <a:solidFill>
                  <a:srgbClr val="002060"/>
                </a:solidFill>
                <a:latin typeface="Tempus Sans ITC" pitchFamily="82" charset="0"/>
              </a:rPr>
              <a:t>An unpaid advertisement from Don…</a:t>
            </a:r>
            <a:endParaRPr lang="en-US" b="1" dirty="0">
              <a:solidFill>
                <a:srgbClr val="002060"/>
              </a:solidFill>
              <a:latin typeface="Tempus Sans ITC" pitchFamily="82" charset="0"/>
            </a:endParaRPr>
          </a:p>
        </p:txBody>
      </p:sp>
    </p:spTree>
    <p:extLst>
      <p:ext uri="{BB962C8B-B14F-4D97-AF65-F5344CB8AC3E}">
        <p14:creationId xmlns:p14="http://schemas.microsoft.com/office/powerpoint/2010/main" val="2458312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a:ln w="19050">
            <a:solidFill>
              <a:schemeClr val="tx1"/>
            </a:solidFill>
          </a:ln>
        </p:spPr>
        <p:txBody>
          <a:bodyPr>
            <a:normAutofit fontScale="90000"/>
          </a:bodyPr>
          <a:lstStyle/>
          <a:p>
            <a:r>
              <a:rPr lang="en-US" sz="3100" b="1" dirty="0" smtClean="0">
                <a:latin typeface="Segoe UI" pitchFamily="34" charset="0"/>
                <a:ea typeface="Segoe UI" pitchFamily="34" charset="0"/>
                <a:cs typeface="Segoe UI" pitchFamily="34" charset="0"/>
              </a:rPr>
              <a:t>Rapid Cycling HTS Magnet </a:t>
            </a:r>
            <a:r>
              <a:rPr lang="en-US" sz="2800" b="1" dirty="0" smtClean="0">
                <a:latin typeface="Segoe UI" pitchFamily="34" charset="0"/>
                <a:ea typeface="Segoe UI" pitchFamily="34" charset="0"/>
                <a:cs typeface="Segoe UI" pitchFamily="34" charset="0"/>
              </a:rPr>
              <a:t/>
            </a:r>
            <a:br>
              <a:rPr lang="en-US" sz="2800" b="1" dirty="0" smtClean="0">
                <a:latin typeface="Segoe UI" pitchFamily="34" charset="0"/>
                <a:ea typeface="Segoe UI" pitchFamily="34" charset="0"/>
                <a:cs typeface="Segoe UI" pitchFamily="34" charset="0"/>
              </a:rPr>
            </a:br>
            <a:r>
              <a:rPr lang="en-US" sz="2200" b="1" dirty="0" smtClean="0">
                <a:latin typeface="Segoe UI" pitchFamily="34" charset="0"/>
                <a:ea typeface="Segoe UI" pitchFamily="34" charset="0"/>
                <a:cs typeface="Segoe UI" pitchFamily="34" charset="0"/>
              </a:rPr>
              <a:t>Henryk Piekarz, FNAL</a:t>
            </a:r>
            <a:endParaRPr lang="en-US" sz="2200" b="1" dirty="0">
              <a:latin typeface="Segoe UI" pitchFamily="34" charset="0"/>
              <a:ea typeface="Segoe UI" pitchFamily="34" charset="0"/>
              <a:cs typeface="Segoe UI" pitchFamily="34" charset="0"/>
            </a:endParaRPr>
          </a:p>
        </p:txBody>
      </p:sp>
      <p:grpSp>
        <p:nvGrpSpPr>
          <p:cNvPr id="27" name="Group 26"/>
          <p:cNvGrpSpPr/>
          <p:nvPr/>
        </p:nvGrpSpPr>
        <p:grpSpPr>
          <a:xfrm>
            <a:off x="381000" y="1184534"/>
            <a:ext cx="8491548" cy="4897657"/>
            <a:chOff x="533400" y="995098"/>
            <a:chExt cx="8491548" cy="4897657"/>
          </a:xfrm>
        </p:grpSpPr>
        <p:sp>
          <p:nvSpPr>
            <p:cNvPr id="11" name="TextBox 10"/>
            <p:cNvSpPr txBox="1"/>
            <p:nvPr/>
          </p:nvSpPr>
          <p:spPr>
            <a:xfrm>
              <a:off x="533400" y="5631145"/>
              <a:ext cx="3257384" cy="261610"/>
            </a:xfrm>
            <a:prstGeom prst="rect">
              <a:avLst/>
            </a:prstGeom>
            <a:noFill/>
          </p:spPr>
          <p:txBody>
            <a:bodyPr wrap="square" rtlCol="0">
              <a:spAutoFit/>
            </a:bodyPr>
            <a:lstStyle/>
            <a:p>
              <a:r>
                <a:rPr lang="en-US" sz="1100" dirty="0" smtClean="0"/>
                <a:t>Cross-section view of HTS magnet with leads </a:t>
              </a:r>
            </a:p>
          </p:txBody>
        </p:sp>
        <p:grpSp>
          <p:nvGrpSpPr>
            <p:cNvPr id="26" name="Group 25"/>
            <p:cNvGrpSpPr/>
            <p:nvPr/>
          </p:nvGrpSpPr>
          <p:grpSpPr>
            <a:xfrm>
              <a:off x="533400" y="995098"/>
              <a:ext cx="8491548" cy="4704560"/>
              <a:chOff x="119053" y="990544"/>
              <a:chExt cx="8915815" cy="5009416"/>
            </a:xfrm>
          </p:grpSpPr>
          <p:grpSp>
            <p:nvGrpSpPr>
              <p:cNvPr id="24" name="Group 23"/>
              <p:cNvGrpSpPr/>
              <p:nvPr/>
            </p:nvGrpSpPr>
            <p:grpSpPr>
              <a:xfrm>
                <a:off x="119053" y="990544"/>
                <a:ext cx="8915815" cy="2632766"/>
                <a:chOff x="119053" y="990544"/>
                <a:chExt cx="8915815" cy="2632766"/>
              </a:xfrm>
            </p:grpSpPr>
            <p:sp>
              <p:nvSpPr>
                <p:cNvPr id="9" name="Content Placeholder 8"/>
                <p:cNvSpPr txBox="1">
                  <a:spLocks/>
                </p:cNvSpPr>
                <p:nvPr/>
              </p:nvSpPr>
              <p:spPr>
                <a:xfrm>
                  <a:off x="119053" y="990544"/>
                  <a:ext cx="5675957" cy="2632766"/>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800" b="1" i="1" dirty="0" smtClean="0">
                      <a:solidFill>
                        <a:srgbClr val="0070C0"/>
                      </a:solidFill>
                    </a:rPr>
                    <a:t>Purpose:</a:t>
                  </a:r>
                  <a:r>
                    <a:rPr lang="en-US" sz="1800" b="1" i="1" dirty="0" smtClean="0"/>
                    <a:t> </a:t>
                  </a:r>
                  <a:r>
                    <a:rPr lang="en-US" sz="1600" b="1" i="1" dirty="0" smtClean="0"/>
                    <a:t>Develop HTS-based rapid-cycling magnet for Proton and Muon Acceleration Synchrotrons (MAP)</a:t>
                  </a:r>
                </a:p>
                <a:p>
                  <a:pPr>
                    <a:buFont typeface="Arial" pitchFamily="34" charset="0"/>
                    <a:buNone/>
                  </a:pPr>
                  <a:r>
                    <a:rPr lang="en-US" sz="1500" b="1" i="1" dirty="0" smtClean="0"/>
                    <a:t>Group members: J. Blowers, S. Hays, H. Piekarz, V. </a:t>
                  </a:r>
                  <a:r>
                    <a:rPr lang="en-US" sz="1500" b="1" i="1" dirty="0" err="1" smtClean="0"/>
                    <a:t>Shiltsev</a:t>
                  </a:r>
                  <a:endParaRPr lang="en-US" sz="1500" b="1" i="1" dirty="0" smtClean="0"/>
                </a:p>
                <a:p>
                  <a:pPr>
                    <a:buFont typeface="Arial" pitchFamily="34" charset="0"/>
                    <a:buNone/>
                  </a:pPr>
                  <a:endParaRPr lang="en-US" sz="800" b="1" i="1" dirty="0" smtClean="0"/>
                </a:p>
                <a:p>
                  <a:pPr>
                    <a:buNone/>
                  </a:pPr>
                  <a:r>
                    <a:rPr lang="en-US" sz="1400" dirty="0">
                      <a:solidFill>
                        <a:srgbClr val="002060"/>
                      </a:solidFill>
                    </a:rPr>
                    <a:t>Attributes of magnet power cable based on HTS tape-strand:</a:t>
                  </a:r>
                </a:p>
                <a:p>
                  <a:r>
                    <a:rPr lang="en-US" sz="1400" dirty="0">
                      <a:solidFill>
                        <a:srgbClr val="00B050"/>
                      </a:solidFill>
                    </a:rPr>
                    <a:t>Low dynamic power losses due to:</a:t>
                  </a:r>
                  <a:r>
                    <a:rPr lang="en-US" sz="1400" dirty="0"/>
                    <a:t> (1) parallel orientation of HTS strand wide side to the core induced field, and (2) near total suppression of self-field with Ni5%W magnetic substrates and shields</a:t>
                  </a:r>
                </a:p>
                <a:p>
                  <a:r>
                    <a:rPr lang="en-US" sz="1400" dirty="0">
                      <a:solidFill>
                        <a:srgbClr val="00B050"/>
                      </a:solidFill>
                    </a:rPr>
                    <a:t>Wide temperature margin </a:t>
                  </a:r>
                  <a:r>
                    <a:rPr lang="en-US" sz="1400" dirty="0"/>
                    <a:t>(25 K or more, if desired)</a:t>
                  </a:r>
                </a:p>
                <a:p>
                  <a:r>
                    <a:rPr lang="en-US" sz="1400" dirty="0">
                      <a:solidFill>
                        <a:srgbClr val="00B050"/>
                      </a:solidFill>
                    </a:rPr>
                    <a:t>Resilience to radiation </a:t>
                  </a:r>
                  <a:r>
                    <a:rPr lang="en-US" sz="1400" dirty="0"/>
                    <a:t>(YBCO 344C-2G)</a:t>
                  </a:r>
                </a:p>
                <a:p>
                  <a:pPr>
                    <a:buNone/>
                  </a:pPr>
                  <a:r>
                    <a:rPr lang="en-US" sz="1400" dirty="0">
                      <a:solidFill>
                        <a:srgbClr val="002060"/>
                      </a:solidFill>
                    </a:rPr>
                    <a:t>Magnet design:</a:t>
                  </a:r>
                </a:p>
                <a:p>
                  <a:r>
                    <a:rPr lang="en-US" sz="1400" dirty="0">
                      <a:solidFill>
                        <a:srgbClr val="00B050"/>
                      </a:solidFill>
                    </a:rPr>
                    <a:t>Cable: 2 x 6 sub-cables with HTS strands stacked vertically</a:t>
                  </a:r>
                </a:p>
                <a:p>
                  <a:r>
                    <a:rPr lang="en-US" sz="1400" dirty="0">
                      <a:solidFill>
                        <a:srgbClr val="00B050"/>
                      </a:solidFill>
                    </a:rPr>
                    <a:t>Core: 105 µm laminated, non-oriented Fe3%Si steel</a:t>
                  </a:r>
                </a:p>
              </p:txBody>
            </p:sp>
            <p:pic>
              <p:nvPicPr>
                <p:cNvPr id="12" name="Picture 11" descr="sub-cable.jpg"/>
                <p:cNvPicPr>
                  <a:picLocks noChangeAspect="1"/>
                </p:cNvPicPr>
                <p:nvPr/>
              </p:nvPicPr>
              <p:blipFill>
                <a:blip r:embed="rId2"/>
                <a:stretch>
                  <a:fillRect/>
                </a:stretch>
              </p:blipFill>
              <p:spPr>
                <a:xfrm>
                  <a:off x="5835564" y="1108595"/>
                  <a:ext cx="3199304" cy="2237716"/>
                </a:xfrm>
                <a:prstGeom prst="rect">
                  <a:avLst/>
                </a:prstGeom>
              </p:spPr>
            </p:pic>
          </p:grpSp>
          <p:grpSp>
            <p:nvGrpSpPr>
              <p:cNvPr id="25" name="Group 24"/>
              <p:cNvGrpSpPr/>
              <p:nvPr/>
            </p:nvGrpSpPr>
            <p:grpSpPr>
              <a:xfrm>
                <a:off x="131459" y="3590805"/>
                <a:ext cx="8903407" cy="2409155"/>
                <a:chOff x="131459" y="3590805"/>
                <a:chExt cx="8903407" cy="2409155"/>
              </a:xfrm>
            </p:grpSpPr>
            <p:pic>
              <p:nvPicPr>
                <p:cNvPr id="10" name="Picture 9" descr="P1070001.JPG"/>
                <p:cNvPicPr>
                  <a:picLocks noChangeAspect="1"/>
                </p:cNvPicPr>
                <p:nvPr/>
              </p:nvPicPr>
              <p:blipFill>
                <a:blip r:embed="rId3"/>
                <a:stretch>
                  <a:fillRect/>
                </a:stretch>
              </p:blipFill>
              <p:spPr>
                <a:xfrm>
                  <a:off x="6332795" y="3752815"/>
                  <a:ext cx="2702071" cy="1851661"/>
                </a:xfrm>
                <a:prstGeom prst="rect">
                  <a:avLst/>
                </a:prstGeom>
              </p:spPr>
            </p:pic>
            <p:pic>
              <p:nvPicPr>
                <p:cNvPr id="13" name="Picture 12" descr="e4r-magnet.jpg"/>
                <p:cNvPicPr>
                  <a:picLocks noChangeAspect="1"/>
                </p:cNvPicPr>
                <p:nvPr/>
              </p:nvPicPr>
              <p:blipFill>
                <a:blip r:embed="rId4"/>
                <a:stretch>
                  <a:fillRect/>
                </a:stretch>
              </p:blipFill>
              <p:spPr>
                <a:xfrm>
                  <a:off x="131459" y="3590805"/>
                  <a:ext cx="3257387" cy="2249840"/>
                </a:xfrm>
                <a:prstGeom prst="rect">
                  <a:avLst/>
                </a:prstGeom>
              </p:spPr>
            </p:pic>
            <p:sp>
              <p:nvSpPr>
                <p:cNvPr id="14" name="TextBox 13"/>
                <p:cNvSpPr txBox="1"/>
                <p:nvPr/>
              </p:nvSpPr>
              <p:spPr>
                <a:xfrm>
                  <a:off x="6629400" y="5650008"/>
                  <a:ext cx="2354005" cy="276999"/>
                </a:xfrm>
                <a:prstGeom prst="rect">
                  <a:avLst/>
                </a:prstGeom>
                <a:noFill/>
              </p:spPr>
              <p:txBody>
                <a:bodyPr wrap="square" rtlCol="0">
                  <a:spAutoFit/>
                </a:bodyPr>
                <a:lstStyle/>
                <a:p>
                  <a:r>
                    <a:rPr lang="en-US" sz="1200" b="1" dirty="0" smtClean="0"/>
                    <a:t>Sub-cables assembled into a cable</a:t>
                  </a:r>
                  <a:endParaRPr lang="en-US" sz="1200" b="1" dirty="0"/>
                </a:p>
              </p:txBody>
            </p:sp>
            <p:pic>
              <p:nvPicPr>
                <p:cNvPr id="15" name="Picture 14" descr="del-hp_flange_dim.jpg"/>
                <p:cNvPicPr>
                  <a:picLocks noChangeAspect="1"/>
                </p:cNvPicPr>
                <p:nvPr/>
              </p:nvPicPr>
              <p:blipFill>
                <a:blip r:embed="rId5"/>
                <a:stretch>
                  <a:fillRect/>
                </a:stretch>
              </p:blipFill>
              <p:spPr>
                <a:xfrm>
                  <a:off x="3547888" y="3752815"/>
                  <a:ext cx="2590021" cy="1722155"/>
                </a:xfrm>
                <a:prstGeom prst="rect">
                  <a:avLst/>
                </a:prstGeom>
              </p:spPr>
            </p:pic>
            <p:sp>
              <p:nvSpPr>
                <p:cNvPr id="16" name="TextBox 15"/>
                <p:cNvSpPr txBox="1"/>
                <p:nvPr/>
              </p:nvSpPr>
              <p:spPr>
                <a:xfrm>
                  <a:off x="3638448" y="5722961"/>
                  <a:ext cx="2365648" cy="276999"/>
                </a:xfrm>
                <a:prstGeom prst="rect">
                  <a:avLst/>
                </a:prstGeom>
                <a:noFill/>
              </p:spPr>
              <p:txBody>
                <a:bodyPr wrap="none" rtlCol="0">
                  <a:spAutoFit/>
                </a:bodyPr>
                <a:lstStyle/>
                <a:p>
                  <a:r>
                    <a:rPr lang="en-US" sz="1200" b="1" dirty="0" smtClean="0"/>
                    <a:t>HTS sub-cables to lead connection</a:t>
                  </a:r>
                  <a:endParaRPr lang="en-US" sz="1200" b="1" dirty="0"/>
                </a:p>
              </p:txBody>
            </p:sp>
          </p:grpSp>
        </p:grpSp>
      </p:grpSp>
      <p:sp>
        <p:nvSpPr>
          <p:cNvPr id="19" name="TextBox 18"/>
          <p:cNvSpPr txBox="1"/>
          <p:nvPr/>
        </p:nvSpPr>
        <p:spPr>
          <a:xfrm>
            <a:off x="6784939" y="3346311"/>
            <a:ext cx="1484345" cy="276998"/>
          </a:xfrm>
          <a:prstGeom prst="rect">
            <a:avLst/>
          </a:prstGeom>
          <a:noFill/>
        </p:spPr>
        <p:txBody>
          <a:bodyPr wrap="square" rtlCol="0">
            <a:spAutoFit/>
          </a:bodyPr>
          <a:lstStyle/>
          <a:p>
            <a:r>
              <a:rPr lang="en-US" sz="1200" b="1" dirty="0" smtClean="0"/>
              <a:t>Sub-cable design</a:t>
            </a:r>
          </a:p>
        </p:txBody>
      </p:sp>
      <p:sp>
        <p:nvSpPr>
          <p:cNvPr id="3" name="Date Placeholder 2"/>
          <p:cNvSpPr>
            <a:spLocks noGrp="1"/>
          </p:cNvSpPr>
          <p:nvPr>
            <p:ph type="dt" sz="half" idx="10"/>
          </p:nvPr>
        </p:nvSpPr>
        <p:spPr>
          <a:xfrm>
            <a:off x="457200" y="6340475"/>
            <a:ext cx="2133600" cy="365125"/>
          </a:xfrm>
        </p:spPr>
        <p:txBody>
          <a:bodyPr/>
          <a:lstStyle/>
          <a:p>
            <a:r>
              <a:rPr lang="en-US" b="1" i="1" dirty="0" smtClean="0">
                <a:solidFill>
                  <a:srgbClr val="002060"/>
                </a:solidFill>
              </a:rPr>
              <a:t>June 20, 2013</a:t>
            </a:r>
            <a:endParaRPr lang="en-US" b="1" i="1" dirty="0">
              <a:solidFill>
                <a:srgbClr val="002060"/>
              </a:solidFill>
            </a:endParaRPr>
          </a:p>
        </p:txBody>
      </p:sp>
      <p:sp>
        <p:nvSpPr>
          <p:cNvPr id="6" name="Footer Placeholder 5"/>
          <p:cNvSpPr>
            <a:spLocks noGrp="1"/>
          </p:cNvSpPr>
          <p:nvPr>
            <p:ph type="ftr" sz="quarter" idx="11"/>
          </p:nvPr>
        </p:nvSpPr>
        <p:spPr>
          <a:xfrm>
            <a:off x="2743200" y="6340475"/>
            <a:ext cx="3733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8" name="Slide Number Placeholder 7"/>
          <p:cNvSpPr>
            <a:spLocks noGrp="1"/>
          </p:cNvSpPr>
          <p:nvPr>
            <p:ph type="sldNum" sz="quarter" idx="12"/>
          </p:nvPr>
        </p:nvSpPr>
        <p:spPr>
          <a:xfrm>
            <a:off x="6553200" y="6340475"/>
            <a:ext cx="2133600" cy="365125"/>
          </a:xfrm>
        </p:spPr>
        <p:txBody>
          <a:bodyPr/>
          <a:lstStyle/>
          <a:p>
            <a:fld id="{37166BFC-7877-4E6B-86F4-25DE6BAA0E48}" type="slidenum">
              <a:rPr lang="en-US" b="1" i="1" smtClean="0">
                <a:solidFill>
                  <a:srgbClr val="002060"/>
                </a:solidFill>
              </a:rPr>
              <a:t>25</a:t>
            </a:fld>
            <a:endParaRPr lang="en-US" b="1" i="1" dirty="0">
              <a:solidFill>
                <a:srgbClr val="002060"/>
              </a:solidFill>
            </a:endParaRPr>
          </a:p>
        </p:txBody>
      </p:sp>
    </p:spTree>
    <p:extLst>
      <p:ext uri="{BB962C8B-B14F-4D97-AF65-F5344CB8AC3E}">
        <p14:creationId xmlns:p14="http://schemas.microsoft.com/office/powerpoint/2010/main" val="2841393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00307" y="936718"/>
            <a:ext cx="5381986" cy="523220"/>
          </a:xfrm>
          <a:prstGeom prst="rect">
            <a:avLst/>
          </a:prstGeom>
          <a:noFill/>
        </p:spPr>
        <p:txBody>
          <a:bodyPr wrap="none" rtlCol="0">
            <a:spAutoFit/>
          </a:bodyPr>
          <a:lstStyle/>
          <a:p>
            <a:r>
              <a:rPr lang="en-US" sz="2800" b="1" dirty="0" smtClean="0">
                <a:solidFill>
                  <a:srgbClr val="002060"/>
                </a:solidFill>
                <a:latin typeface="Segoe UI Semibold" pitchFamily="34" charset="0"/>
              </a:rPr>
              <a:t>Test magnet construction status</a:t>
            </a:r>
            <a:endParaRPr lang="en-US" sz="2800" b="1" dirty="0">
              <a:solidFill>
                <a:srgbClr val="002060"/>
              </a:solidFill>
              <a:latin typeface="Segoe UI Semibold" pitchFamily="34" charset="0"/>
            </a:endParaRPr>
          </a:p>
        </p:txBody>
      </p:sp>
      <p:grpSp>
        <p:nvGrpSpPr>
          <p:cNvPr id="21" name="Group 20"/>
          <p:cNvGrpSpPr/>
          <p:nvPr/>
        </p:nvGrpSpPr>
        <p:grpSpPr>
          <a:xfrm>
            <a:off x="561015" y="1524000"/>
            <a:ext cx="8113419" cy="4627478"/>
            <a:chOff x="420981" y="1510546"/>
            <a:chExt cx="8371042" cy="4843573"/>
          </a:xfrm>
        </p:grpSpPr>
        <p:sp>
          <p:nvSpPr>
            <p:cNvPr id="9" name="TextBox 8"/>
            <p:cNvSpPr txBox="1"/>
            <p:nvPr/>
          </p:nvSpPr>
          <p:spPr>
            <a:xfrm>
              <a:off x="4343400" y="4599792"/>
              <a:ext cx="4448623" cy="1446550"/>
            </a:xfrm>
            <a:prstGeom prst="rect">
              <a:avLst/>
            </a:prstGeom>
            <a:noFill/>
          </p:spPr>
          <p:txBody>
            <a:bodyPr wrap="square" rtlCol="0">
              <a:spAutoFit/>
            </a:bodyPr>
            <a:lstStyle/>
            <a:p>
              <a:r>
                <a:rPr lang="en-US" b="1" dirty="0" smtClean="0"/>
                <a:t>Construction status:</a:t>
              </a:r>
            </a:p>
            <a:p>
              <a:r>
                <a:rPr lang="en-US" sz="1400" b="1" dirty="0" smtClean="0"/>
                <a:t>Magnetic core [length 1.2 m, gap 40mm (v) x100 mm (h)],</a:t>
              </a:r>
            </a:p>
            <a:p>
              <a:r>
                <a:rPr lang="en-US" sz="1400" b="1" dirty="0" smtClean="0"/>
                <a:t>HTS cable, leads and cryogenic support system:</a:t>
              </a:r>
            </a:p>
            <a:p>
              <a:r>
                <a:rPr lang="en-US" sz="1400" b="1" dirty="0" smtClean="0"/>
                <a:t>                          - Design &amp; procurement complete</a:t>
              </a:r>
            </a:p>
            <a:p>
              <a:r>
                <a:rPr lang="en-US" sz="1400" b="1" dirty="0" smtClean="0"/>
                <a:t>                          - Fabrication 80% complete </a:t>
              </a:r>
            </a:p>
            <a:p>
              <a:r>
                <a:rPr lang="en-US" sz="1400" b="1" dirty="0" smtClean="0"/>
                <a:t>                          - Assembly work 50% complete</a:t>
              </a:r>
            </a:p>
          </p:txBody>
        </p:sp>
        <p:grpSp>
          <p:nvGrpSpPr>
            <p:cNvPr id="4" name="Group 3"/>
            <p:cNvGrpSpPr/>
            <p:nvPr/>
          </p:nvGrpSpPr>
          <p:grpSpPr>
            <a:xfrm>
              <a:off x="470062" y="1510546"/>
              <a:ext cx="3703834" cy="2373035"/>
              <a:chOff x="215464" y="1510546"/>
              <a:chExt cx="3703834" cy="2373035"/>
            </a:xfrm>
          </p:grpSpPr>
          <p:pic>
            <p:nvPicPr>
              <p:cNvPr id="10" name="Picture 9" descr="P3140001-2.JPG"/>
              <p:cNvPicPr>
                <a:picLocks noChangeAspect="1"/>
              </p:cNvPicPr>
              <p:nvPr/>
            </p:nvPicPr>
            <p:blipFill>
              <a:blip r:embed="rId2"/>
              <a:stretch>
                <a:fillRect/>
              </a:stretch>
            </p:blipFill>
            <p:spPr>
              <a:xfrm>
                <a:off x="215464" y="1510546"/>
                <a:ext cx="3703834" cy="2034284"/>
              </a:xfrm>
              <a:prstGeom prst="rect">
                <a:avLst/>
              </a:prstGeom>
            </p:spPr>
          </p:pic>
          <p:sp>
            <p:nvSpPr>
              <p:cNvPr id="13" name="TextBox 12"/>
              <p:cNvSpPr txBox="1"/>
              <p:nvPr/>
            </p:nvSpPr>
            <p:spPr>
              <a:xfrm>
                <a:off x="476369" y="3575804"/>
                <a:ext cx="3182025" cy="307777"/>
              </a:xfrm>
              <a:prstGeom prst="rect">
                <a:avLst/>
              </a:prstGeom>
              <a:noFill/>
            </p:spPr>
            <p:txBody>
              <a:bodyPr wrap="none" rtlCol="0">
                <a:spAutoFit/>
              </a:bodyPr>
              <a:lstStyle/>
              <a:p>
                <a:r>
                  <a:rPr lang="en-US" sz="1400" b="1" dirty="0" smtClean="0"/>
                  <a:t>HTS coil being inserted into magnet core</a:t>
                </a:r>
                <a:endParaRPr lang="en-US" sz="1400" b="1" dirty="0"/>
              </a:p>
            </p:txBody>
          </p:sp>
        </p:grpSp>
        <p:grpSp>
          <p:nvGrpSpPr>
            <p:cNvPr id="3" name="Group 2"/>
            <p:cNvGrpSpPr/>
            <p:nvPr/>
          </p:nvGrpSpPr>
          <p:grpSpPr>
            <a:xfrm>
              <a:off x="420981" y="4012058"/>
              <a:ext cx="3659306" cy="2342061"/>
              <a:chOff x="215464" y="4012058"/>
              <a:chExt cx="3659306" cy="2342061"/>
            </a:xfrm>
          </p:grpSpPr>
          <p:pic>
            <p:nvPicPr>
              <p:cNvPr id="11" name="Picture 10" descr="P3260002.JPG"/>
              <p:cNvPicPr>
                <a:picLocks noChangeAspect="1"/>
              </p:cNvPicPr>
              <p:nvPr/>
            </p:nvPicPr>
            <p:blipFill>
              <a:blip r:embed="rId3"/>
              <a:stretch>
                <a:fillRect/>
              </a:stretch>
            </p:blipFill>
            <p:spPr>
              <a:xfrm>
                <a:off x="215464" y="4012058"/>
                <a:ext cx="3659306" cy="2034284"/>
              </a:xfrm>
              <a:prstGeom prst="rect">
                <a:avLst/>
              </a:prstGeom>
            </p:spPr>
          </p:pic>
          <p:sp>
            <p:nvSpPr>
              <p:cNvPr id="14" name="TextBox 13"/>
              <p:cNvSpPr txBox="1"/>
              <p:nvPr/>
            </p:nvSpPr>
            <p:spPr>
              <a:xfrm>
                <a:off x="746524" y="6046342"/>
                <a:ext cx="2597186" cy="307777"/>
              </a:xfrm>
              <a:prstGeom prst="rect">
                <a:avLst/>
              </a:prstGeom>
              <a:noFill/>
            </p:spPr>
            <p:txBody>
              <a:bodyPr wrap="none" rtlCol="0">
                <a:spAutoFit/>
              </a:bodyPr>
              <a:lstStyle/>
              <a:p>
                <a:r>
                  <a:rPr lang="en-US" sz="1400" b="1" dirty="0" smtClean="0"/>
                  <a:t>HTS coil installed in magnet core</a:t>
                </a:r>
                <a:endParaRPr lang="en-US" sz="1400" b="1" dirty="0"/>
              </a:p>
            </p:txBody>
          </p:sp>
        </p:grpSp>
        <p:grpSp>
          <p:nvGrpSpPr>
            <p:cNvPr id="19" name="Group 18"/>
            <p:cNvGrpSpPr/>
            <p:nvPr/>
          </p:nvGrpSpPr>
          <p:grpSpPr>
            <a:xfrm>
              <a:off x="4827714" y="1510546"/>
              <a:ext cx="3703321" cy="2905900"/>
              <a:chOff x="4965669" y="1619547"/>
              <a:chExt cx="3703321" cy="2905900"/>
            </a:xfrm>
          </p:grpSpPr>
          <p:pic>
            <p:nvPicPr>
              <p:cNvPr id="8" name="Picture 7" descr="HP-CERN-5-MODIFIED[1].JPG"/>
              <p:cNvPicPr>
                <a:picLocks noChangeAspect="1"/>
              </p:cNvPicPr>
              <p:nvPr/>
            </p:nvPicPr>
            <p:blipFill>
              <a:blip r:embed="rId4"/>
              <a:stretch>
                <a:fillRect/>
              </a:stretch>
            </p:blipFill>
            <p:spPr>
              <a:xfrm>
                <a:off x="4965669" y="1619547"/>
                <a:ext cx="3703321" cy="2598123"/>
              </a:xfrm>
              <a:prstGeom prst="rect">
                <a:avLst/>
              </a:prstGeom>
            </p:spPr>
          </p:pic>
          <p:sp>
            <p:nvSpPr>
              <p:cNvPr id="15" name="TextBox 14"/>
              <p:cNvSpPr txBox="1"/>
              <p:nvPr/>
            </p:nvSpPr>
            <p:spPr>
              <a:xfrm>
                <a:off x="5103623" y="4217670"/>
                <a:ext cx="3427413" cy="307777"/>
              </a:xfrm>
              <a:prstGeom prst="rect">
                <a:avLst/>
              </a:prstGeom>
              <a:noFill/>
            </p:spPr>
            <p:txBody>
              <a:bodyPr wrap="none" rtlCol="0">
                <a:spAutoFit/>
              </a:bodyPr>
              <a:lstStyle/>
              <a:p>
                <a:r>
                  <a:rPr lang="en-US" sz="1400" b="1" dirty="0" smtClean="0"/>
                  <a:t>Rapid-cycling HTS magnet test arrangement</a:t>
                </a:r>
                <a:endParaRPr lang="en-US" sz="1400" b="1" dirty="0"/>
              </a:p>
            </p:txBody>
          </p:sp>
        </p:grpSp>
      </p:grpSp>
      <p:sp>
        <p:nvSpPr>
          <p:cNvPr id="16" name="TextBox 15"/>
          <p:cNvSpPr txBox="1"/>
          <p:nvPr/>
        </p:nvSpPr>
        <p:spPr>
          <a:xfrm>
            <a:off x="7107587" y="3745081"/>
            <a:ext cx="1277914" cy="276999"/>
          </a:xfrm>
          <a:prstGeom prst="rect">
            <a:avLst/>
          </a:prstGeom>
          <a:noFill/>
        </p:spPr>
        <p:txBody>
          <a:bodyPr wrap="none" rtlCol="0">
            <a:spAutoFit/>
          </a:bodyPr>
          <a:lstStyle/>
          <a:p>
            <a:r>
              <a:rPr lang="en-US" sz="1200" dirty="0" smtClean="0"/>
              <a:t>Magnet cryostat</a:t>
            </a:r>
            <a:endParaRPr lang="en-US" sz="1200" dirty="0"/>
          </a:p>
        </p:txBody>
      </p:sp>
      <p:sp>
        <p:nvSpPr>
          <p:cNvPr id="17" name="TextBox 16"/>
          <p:cNvSpPr txBox="1"/>
          <p:nvPr/>
        </p:nvSpPr>
        <p:spPr>
          <a:xfrm>
            <a:off x="7332502" y="3267831"/>
            <a:ext cx="601447" cy="276999"/>
          </a:xfrm>
          <a:prstGeom prst="rect">
            <a:avLst/>
          </a:prstGeom>
          <a:noFill/>
        </p:spPr>
        <p:txBody>
          <a:bodyPr wrap="none" rtlCol="0">
            <a:spAutoFit/>
          </a:bodyPr>
          <a:lstStyle/>
          <a:p>
            <a:r>
              <a:rPr lang="en-US" sz="1200" dirty="0" smtClean="0"/>
              <a:t>Leads</a:t>
            </a:r>
            <a:endParaRPr lang="en-US" sz="1200" dirty="0"/>
          </a:p>
        </p:txBody>
      </p:sp>
      <p:sp>
        <p:nvSpPr>
          <p:cNvPr id="18" name="TextBox 17"/>
          <p:cNvSpPr txBox="1"/>
          <p:nvPr/>
        </p:nvSpPr>
        <p:spPr>
          <a:xfrm>
            <a:off x="7746544" y="1848980"/>
            <a:ext cx="1045479" cy="276999"/>
          </a:xfrm>
          <a:prstGeom prst="rect">
            <a:avLst/>
          </a:prstGeom>
          <a:noFill/>
        </p:spPr>
        <p:txBody>
          <a:bodyPr wrap="none" rtlCol="0">
            <a:spAutoFit/>
          </a:bodyPr>
          <a:lstStyle/>
          <a:p>
            <a:r>
              <a:rPr lang="en-US" sz="1200" dirty="0" smtClean="0"/>
              <a:t>Ramping PS</a:t>
            </a:r>
            <a:endParaRPr lang="en-US" sz="1200" dirty="0"/>
          </a:p>
        </p:txBody>
      </p:sp>
      <p:cxnSp>
        <p:nvCxnSpPr>
          <p:cNvPr id="20" name="Straight Arrow Connector 19"/>
          <p:cNvCxnSpPr/>
          <p:nvPr/>
        </p:nvCxnSpPr>
        <p:spPr>
          <a:xfrm flipH="1" flipV="1">
            <a:off x="6583680" y="3086100"/>
            <a:ext cx="748822" cy="658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7" idx="0"/>
          </p:cNvCxnSpPr>
          <p:nvPr/>
        </p:nvCxnSpPr>
        <p:spPr>
          <a:xfrm flipH="1" flipV="1">
            <a:off x="7332502" y="2766060"/>
            <a:ext cx="300724" cy="501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746544" y="2125979"/>
            <a:ext cx="187405" cy="320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444834" y="153054"/>
            <a:ext cx="8229600" cy="762000"/>
          </a:xfrm>
          <a:prstGeom prst="rect">
            <a:avLst/>
          </a:prstGeom>
          <a:ln w="19050">
            <a:solidFill>
              <a:schemeClr val="tx1"/>
            </a:solidFill>
          </a:ln>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smtClean="0">
                <a:latin typeface="Segoe UI" pitchFamily="34" charset="0"/>
                <a:ea typeface="Segoe UI" pitchFamily="34" charset="0"/>
                <a:cs typeface="Segoe UI" pitchFamily="34" charset="0"/>
              </a:rPr>
              <a:t>Rapid </a:t>
            </a:r>
            <a:r>
              <a:rPr lang="en-US" sz="2700" b="1" dirty="0" smtClean="0">
                <a:latin typeface="Segoe UI" pitchFamily="34" charset="0"/>
                <a:ea typeface="Segoe UI" pitchFamily="34" charset="0"/>
                <a:cs typeface="Segoe UI" pitchFamily="34" charset="0"/>
              </a:rPr>
              <a:t>Cycling HTS Magnet </a:t>
            </a:r>
            <a:r>
              <a:rPr lang="en-US" sz="2800" b="1" dirty="0" smtClean="0">
                <a:latin typeface="Segoe UI" pitchFamily="34" charset="0"/>
                <a:ea typeface="Segoe UI" pitchFamily="34" charset="0"/>
                <a:cs typeface="Segoe UI" pitchFamily="34" charset="0"/>
              </a:rPr>
              <a:t/>
            </a:r>
            <a:br>
              <a:rPr lang="en-US" sz="2800" b="1" dirty="0" smtClean="0">
                <a:latin typeface="Segoe UI" pitchFamily="34" charset="0"/>
                <a:ea typeface="Segoe UI" pitchFamily="34" charset="0"/>
                <a:cs typeface="Segoe UI" pitchFamily="34" charset="0"/>
              </a:rPr>
            </a:br>
            <a:r>
              <a:rPr lang="en-US" sz="2200" b="1" dirty="0" smtClean="0">
                <a:latin typeface="Segoe UI" pitchFamily="34" charset="0"/>
                <a:ea typeface="Segoe UI" pitchFamily="34" charset="0"/>
                <a:cs typeface="Segoe UI" pitchFamily="34" charset="0"/>
              </a:rPr>
              <a:t>Henryk Piekarz, FNAL</a:t>
            </a:r>
            <a:endParaRPr lang="en-US" sz="2200" b="1" dirty="0">
              <a:latin typeface="Segoe UI" pitchFamily="34" charset="0"/>
              <a:ea typeface="Segoe UI" pitchFamily="34" charset="0"/>
              <a:cs typeface="Segoe UI" pitchFamily="34" charset="0"/>
            </a:endParaRPr>
          </a:p>
        </p:txBody>
      </p:sp>
      <p:sp>
        <p:nvSpPr>
          <p:cNvPr id="2" name="Date Placeholder 1"/>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23" name="Footer Placeholder 22"/>
          <p:cNvSpPr>
            <a:spLocks noGrp="1"/>
          </p:cNvSpPr>
          <p:nvPr>
            <p:ph type="ftr" sz="quarter" idx="11"/>
          </p:nvPr>
        </p:nvSpPr>
        <p:spPr>
          <a:xfrm>
            <a:off x="2590800" y="6356350"/>
            <a:ext cx="3733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26" name="Slide Number Placeholder 25"/>
          <p:cNvSpPr>
            <a:spLocks noGrp="1"/>
          </p:cNvSpPr>
          <p:nvPr>
            <p:ph type="sldNum" sz="quarter" idx="12"/>
          </p:nvPr>
        </p:nvSpPr>
        <p:spPr/>
        <p:txBody>
          <a:bodyPr/>
          <a:lstStyle/>
          <a:p>
            <a:fld id="{37166BFC-7877-4E6B-86F4-25DE6BAA0E48}" type="slidenum">
              <a:rPr lang="en-US" b="1" i="1" smtClean="0">
                <a:solidFill>
                  <a:srgbClr val="002060"/>
                </a:solidFill>
              </a:rPr>
              <a:t>26</a:t>
            </a:fld>
            <a:endParaRPr lang="en-US" b="1" i="1">
              <a:solidFill>
                <a:srgbClr val="002060"/>
              </a:solidFill>
            </a:endParaRPr>
          </a:p>
        </p:txBody>
      </p:sp>
    </p:spTree>
    <p:extLst>
      <p:ext uri="{BB962C8B-B14F-4D97-AF65-F5344CB8AC3E}">
        <p14:creationId xmlns:p14="http://schemas.microsoft.com/office/powerpoint/2010/main" val="3210592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9404" y="137160"/>
            <a:ext cx="7939472" cy="646331"/>
          </a:xfrm>
          <a:prstGeom prst="rect">
            <a:avLst/>
          </a:prstGeom>
          <a:noFill/>
        </p:spPr>
        <p:txBody>
          <a:bodyPr wrap="square" rtlCol="0">
            <a:spAutoFit/>
          </a:bodyPr>
          <a:lstStyle/>
          <a:p>
            <a:r>
              <a:rPr lang="en-US" sz="3600" dirty="0" smtClean="0">
                <a:solidFill>
                  <a:schemeClr val="bg1"/>
                </a:solidFill>
              </a:rPr>
              <a:t>Rapid Cycling HTS Magnet</a:t>
            </a:r>
            <a:endParaRPr lang="en-US" sz="3600" dirty="0"/>
          </a:p>
        </p:txBody>
      </p:sp>
      <p:grpSp>
        <p:nvGrpSpPr>
          <p:cNvPr id="7" name="Group 6"/>
          <p:cNvGrpSpPr/>
          <p:nvPr/>
        </p:nvGrpSpPr>
        <p:grpSpPr>
          <a:xfrm>
            <a:off x="73361" y="925033"/>
            <a:ext cx="7926816" cy="5049702"/>
            <a:chOff x="385498" y="925033"/>
            <a:chExt cx="7926816" cy="5049702"/>
          </a:xfrm>
        </p:grpSpPr>
        <p:sp>
          <p:nvSpPr>
            <p:cNvPr id="10" name="TextBox 9"/>
            <p:cNvSpPr txBox="1"/>
            <p:nvPr/>
          </p:nvSpPr>
          <p:spPr>
            <a:xfrm>
              <a:off x="809491" y="925033"/>
              <a:ext cx="7502823" cy="430887"/>
            </a:xfrm>
            <a:prstGeom prst="rect">
              <a:avLst/>
            </a:prstGeom>
            <a:noFill/>
          </p:spPr>
          <p:txBody>
            <a:bodyPr wrap="none" rtlCol="0">
              <a:spAutoFit/>
            </a:bodyPr>
            <a:lstStyle/>
            <a:p>
              <a:pPr algn="ctr"/>
              <a:r>
                <a:rPr lang="en-US" sz="2200" b="1" dirty="0" smtClean="0">
                  <a:solidFill>
                    <a:srgbClr val="002060"/>
                  </a:solidFill>
                </a:rPr>
                <a:t>Examples of possible application in </a:t>
              </a:r>
              <a:r>
                <a:rPr lang="en-US" sz="2200" b="1" dirty="0" err="1" smtClean="0">
                  <a:solidFill>
                    <a:srgbClr val="002060"/>
                  </a:solidFill>
                </a:rPr>
                <a:t>Muon</a:t>
              </a:r>
              <a:r>
                <a:rPr lang="en-US" sz="2200" b="1" dirty="0" smtClean="0">
                  <a:solidFill>
                    <a:srgbClr val="002060"/>
                  </a:solidFill>
                </a:rPr>
                <a:t> Accelerator Program</a:t>
              </a:r>
              <a:endParaRPr lang="en-US" sz="2200" b="1" dirty="0">
                <a:solidFill>
                  <a:srgbClr val="002060"/>
                </a:solidFill>
              </a:endParaRPr>
            </a:p>
          </p:txBody>
        </p:sp>
        <p:grpSp>
          <p:nvGrpSpPr>
            <p:cNvPr id="3" name="Group 2"/>
            <p:cNvGrpSpPr/>
            <p:nvPr/>
          </p:nvGrpSpPr>
          <p:grpSpPr>
            <a:xfrm>
              <a:off x="519404" y="1371600"/>
              <a:ext cx="3241850" cy="1702237"/>
              <a:chOff x="271667" y="1466552"/>
              <a:chExt cx="3241850" cy="1702237"/>
            </a:xfrm>
          </p:grpSpPr>
          <p:pic>
            <p:nvPicPr>
              <p:cNvPr id="4" name="Picture 3" descr="muon-coll-psource-1.jpg"/>
              <p:cNvPicPr>
                <a:picLocks noChangeAspect="1"/>
              </p:cNvPicPr>
              <p:nvPr/>
            </p:nvPicPr>
            <p:blipFill>
              <a:blip r:embed="rId2"/>
              <a:stretch>
                <a:fillRect/>
              </a:stretch>
            </p:blipFill>
            <p:spPr>
              <a:xfrm>
                <a:off x="738655" y="1774329"/>
                <a:ext cx="2075180" cy="1394460"/>
              </a:xfrm>
              <a:prstGeom prst="rect">
                <a:avLst/>
              </a:prstGeom>
            </p:spPr>
          </p:pic>
          <p:sp>
            <p:nvSpPr>
              <p:cNvPr id="11" name="TextBox 10"/>
              <p:cNvSpPr txBox="1"/>
              <p:nvPr/>
            </p:nvSpPr>
            <p:spPr>
              <a:xfrm>
                <a:off x="271667" y="1466552"/>
                <a:ext cx="3241850" cy="338554"/>
              </a:xfrm>
              <a:prstGeom prst="rect">
                <a:avLst/>
              </a:prstGeom>
              <a:noFill/>
            </p:spPr>
            <p:txBody>
              <a:bodyPr wrap="none" rtlCol="0">
                <a:spAutoFit/>
              </a:bodyPr>
              <a:lstStyle/>
              <a:p>
                <a:r>
                  <a:rPr lang="en-US" sz="1600" b="1" dirty="0" smtClean="0"/>
                  <a:t>1. High-power proton source, 4 MW</a:t>
                </a:r>
                <a:endParaRPr lang="en-US" sz="1600" b="1" dirty="0"/>
              </a:p>
            </p:txBody>
          </p:sp>
        </p:grpSp>
        <p:grpSp>
          <p:nvGrpSpPr>
            <p:cNvPr id="2" name="Group 1"/>
            <p:cNvGrpSpPr/>
            <p:nvPr/>
          </p:nvGrpSpPr>
          <p:grpSpPr>
            <a:xfrm>
              <a:off x="385498" y="3195938"/>
              <a:ext cx="3257550" cy="2778797"/>
              <a:chOff x="226783" y="3362684"/>
              <a:chExt cx="3257550" cy="2778797"/>
            </a:xfrm>
          </p:grpSpPr>
          <p:pic>
            <p:nvPicPr>
              <p:cNvPr id="5" name="Picture 4" descr="HIGGS-125.jpg"/>
              <p:cNvPicPr>
                <a:picLocks noChangeAspect="1"/>
              </p:cNvPicPr>
              <p:nvPr/>
            </p:nvPicPr>
            <p:blipFill>
              <a:blip r:embed="rId3"/>
              <a:stretch>
                <a:fillRect/>
              </a:stretch>
            </p:blipFill>
            <p:spPr>
              <a:xfrm>
                <a:off x="226783" y="3558301"/>
                <a:ext cx="3257550" cy="2583180"/>
              </a:xfrm>
              <a:prstGeom prst="rect">
                <a:avLst/>
              </a:prstGeom>
            </p:spPr>
          </p:pic>
          <p:sp>
            <p:nvSpPr>
              <p:cNvPr id="12" name="TextBox 11"/>
              <p:cNvSpPr txBox="1"/>
              <p:nvPr/>
            </p:nvSpPr>
            <p:spPr>
              <a:xfrm>
                <a:off x="519404" y="3362684"/>
                <a:ext cx="2866875" cy="307777"/>
              </a:xfrm>
              <a:prstGeom prst="rect">
                <a:avLst/>
              </a:prstGeom>
              <a:noFill/>
            </p:spPr>
            <p:txBody>
              <a:bodyPr wrap="none" rtlCol="0">
                <a:spAutoFit/>
              </a:bodyPr>
              <a:lstStyle/>
              <a:p>
                <a:r>
                  <a:rPr lang="en-US" sz="1400" b="1" dirty="0" smtClean="0"/>
                  <a:t>2. </a:t>
                </a:r>
                <a:r>
                  <a:rPr lang="en-US" sz="1400" b="1" dirty="0" err="1" smtClean="0"/>
                  <a:t>Muon</a:t>
                </a:r>
                <a:r>
                  <a:rPr lang="en-US" sz="1400" b="1" dirty="0" smtClean="0"/>
                  <a:t> acceleration, 63 </a:t>
                </a:r>
                <a:r>
                  <a:rPr lang="en-US" sz="1400" b="1" dirty="0" err="1" smtClean="0"/>
                  <a:t>GeV</a:t>
                </a:r>
                <a:r>
                  <a:rPr lang="en-US" sz="1400" b="1" dirty="0" smtClean="0"/>
                  <a:t>/beam</a:t>
                </a:r>
                <a:endParaRPr lang="en-US" sz="1400" b="1" dirty="0"/>
              </a:p>
            </p:txBody>
          </p:sp>
        </p:grpSp>
      </p:grpSp>
      <p:sp>
        <p:nvSpPr>
          <p:cNvPr id="16" name="TextBox 15"/>
          <p:cNvSpPr txBox="1"/>
          <p:nvPr/>
        </p:nvSpPr>
        <p:spPr>
          <a:xfrm>
            <a:off x="1127359" y="5914922"/>
            <a:ext cx="7559441" cy="307777"/>
          </a:xfrm>
          <a:prstGeom prst="rect">
            <a:avLst/>
          </a:prstGeom>
          <a:noFill/>
        </p:spPr>
        <p:txBody>
          <a:bodyPr wrap="none" rtlCol="0">
            <a:spAutoFit/>
          </a:bodyPr>
          <a:lstStyle/>
          <a:p>
            <a:pPr algn="ctr"/>
            <a:r>
              <a:rPr lang="en-US" sz="1400" b="1" i="1" dirty="0" smtClean="0">
                <a:solidFill>
                  <a:schemeClr val="tx2"/>
                </a:solidFill>
              </a:rPr>
              <a:t>Conclusion:  Proton Source and </a:t>
            </a:r>
            <a:r>
              <a:rPr lang="en-US" sz="1400" b="1" i="1" dirty="0" err="1" smtClean="0">
                <a:solidFill>
                  <a:schemeClr val="tx2"/>
                </a:solidFill>
              </a:rPr>
              <a:t>Muon</a:t>
            </a:r>
            <a:r>
              <a:rPr lang="en-US" sz="1400" b="1" i="1" dirty="0" smtClean="0">
                <a:solidFill>
                  <a:schemeClr val="tx2"/>
                </a:solidFill>
              </a:rPr>
              <a:t> Acceleration HTS-based Synchrotrons are likely to be feasible.</a:t>
            </a:r>
            <a:endParaRPr lang="en-US" sz="1400" b="1" i="1" dirty="0">
              <a:solidFill>
                <a:schemeClr val="tx2"/>
              </a:solidFill>
            </a:endParaRPr>
          </a:p>
        </p:txBody>
      </p:sp>
      <p:sp>
        <p:nvSpPr>
          <p:cNvPr id="17" name="TextBox 16"/>
          <p:cNvSpPr txBox="1"/>
          <p:nvPr/>
        </p:nvSpPr>
        <p:spPr>
          <a:xfrm>
            <a:off x="4036769" y="5550366"/>
            <a:ext cx="1983235" cy="246221"/>
          </a:xfrm>
          <a:prstGeom prst="rect">
            <a:avLst/>
          </a:prstGeom>
          <a:noFill/>
        </p:spPr>
        <p:txBody>
          <a:bodyPr wrap="none" rtlCol="0">
            <a:spAutoFit/>
          </a:bodyPr>
          <a:lstStyle/>
          <a:p>
            <a:r>
              <a:rPr lang="en-US" sz="1000" dirty="0" smtClean="0"/>
              <a:t>*) includes duty factor of 1.67 %</a:t>
            </a:r>
            <a:endParaRPr lang="en-US" sz="1000" dirty="0"/>
          </a:p>
        </p:txBody>
      </p:sp>
      <p:sp>
        <p:nvSpPr>
          <p:cNvPr id="18" name="Title 1"/>
          <p:cNvSpPr txBox="1">
            <a:spLocks/>
          </p:cNvSpPr>
          <p:nvPr/>
        </p:nvSpPr>
        <p:spPr>
          <a:xfrm>
            <a:off x="457200" y="163033"/>
            <a:ext cx="8229600" cy="762000"/>
          </a:xfrm>
          <a:prstGeom prst="rect">
            <a:avLst/>
          </a:prstGeom>
          <a:ln w="19050">
            <a:solidFill>
              <a:schemeClr val="tx1"/>
            </a:solidFill>
          </a:ln>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smtClean="0">
                <a:latin typeface="Segoe UI" pitchFamily="34" charset="0"/>
                <a:ea typeface="Segoe UI" pitchFamily="34" charset="0"/>
                <a:cs typeface="Segoe UI" pitchFamily="34" charset="0"/>
              </a:rPr>
              <a:t>Rapid Cycling HTS Magnet </a:t>
            </a:r>
            <a:r>
              <a:rPr lang="en-US" sz="2800" b="1" dirty="0" smtClean="0">
                <a:latin typeface="Segoe UI" pitchFamily="34" charset="0"/>
                <a:ea typeface="Segoe UI" pitchFamily="34" charset="0"/>
                <a:cs typeface="Segoe UI" pitchFamily="34" charset="0"/>
              </a:rPr>
              <a:t/>
            </a:r>
            <a:br>
              <a:rPr lang="en-US" sz="2800" b="1" dirty="0" smtClean="0">
                <a:latin typeface="Segoe UI" pitchFamily="34" charset="0"/>
                <a:ea typeface="Segoe UI" pitchFamily="34" charset="0"/>
                <a:cs typeface="Segoe UI" pitchFamily="34" charset="0"/>
              </a:rPr>
            </a:br>
            <a:r>
              <a:rPr lang="en-US" sz="2200" b="1" dirty="0" smtClean="0">
                <a:latin typeface="Segoe UI" pitchFamily="34" charset="0"/>
                <a:ea typeface="Segoe UI" pitchFamily="34" charset="0"/>
                <a:cs typeface="Segoe UI" pitchFamily="34" charset="0"/>
              </a:rPr>
              <a:t>Henryk Piekarz, FNAL</a:t>
            </a:r>
            <a:endParaRPr lang="en-US" sz="2200" b="1" dirty="0">
              <a:latin typeface="Segoe UI" pitchFamily="34" charset="0"/>
              <a:ea typeface="Segoe UI" pitchFamily="34" charset="0"/>
              <a:cs typeface="Segoe UI"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043675805"/>
              </p:ext>
            </p:extLst>
          </p:nvPr>
        </p:nvGraphicFramePr>
        <p:xfrm>
          <a:off x="3233485" y="3550677"/>
          <a:ext cx="5731820" cy="2128815"/>
        </p:xfrm>
        <a:graphic>
          <a:graphicData uri="http://schemas.openxmlformats.org/drawingml/2006/table">
            <a:tbl>
              <a:tblPr/>
              <a:tblGrid>
                <a:gridCol w="2403980"/>
                <a:gridCol w="811530"/>
                <a:gridCol w="1223010"/>
                <a:gridCol w="1293300"/>
              </a:tblGrid>
              <a:tr h="221516">
                <a:tc>
                  <a:txBody>
                    <a:bodyPr/>
                    <a:lstStyle/>
                    <a:p>
                      <a:pPr marL="0" marR="0" algn="l">
                        <a:lnSpc>
                          <a:spcPct val="115000"/>
                        </a:lnSpc>
                        <a:spcBef>
                          <a:spcPts val="300"/>
                        </a:spcBef>
                        <a:spcAft>
                          <a:spcPts val="300"/>
                        </a:spcAft>
                      </a:pPr>
                      <a:r>
                        <a:rPr lang="en-GB" sz="1000" b="1" kern="800" baseline="0" dirty="0" smtClean="0">
                          <a:latin typeface="Times New Roman"/>
                          <a:ea typeface="Times New Roman"/>
                          <a:cs typeface="Times New Roman"/>
                        </a:rPr>
                        <a:t>Magnet parameter</a:t>
                      </a:r>
                      <a:endParaRPr lang="en-US" sz="1000" baseline="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b="1" kern="800" baseline="0" dirty="0" smtClean="0">
                          <a:latin typeface="Times New Roman"/>
                          <a:ea typeface="Times New Roman"/>
                          <a:cs typeface="Times New Roman"/>
                        </a:rPr>
                        <a:t>Proton Acc. </a:t>
                      </a: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b="1" kern="800" baseline="0" dirty="0" err="1" smtClean="0">
                          <a:latin typeface="Times New Roman"/>
                          <a:ea typeface="Times New Roman"/>
                          <a:cs typeface="Times New Roman"/>
                        </a:rPr>
                        <a:t>Muon</a:t>
                      </a:r>
                      <a:r>
                        <a:rPr lang="en-GB" sz="1000" b="1" kern="800" baseline="0" dirty="0" smtClean="0">
                          <a:latin typeface="Times New Roman"/>
                          <a:ea typeface="Times New Roman"/>
                          <a:cs typeface="Times New Roman"/>
                        </a:rPr>
                        <a:t> Acc. 63 </a:t>
                      </a:r>
                      <a:r>
                        <a:rPr lang="en-GB" sz="1000" b="1" kern="800" baseline="0" dirty="0" err="1" smtClean="0">
                          <a:latin typeface="Times New Roman"/>
                          <a:ea typeface="Times New Roman"/>
                          <a:cs typeface="Times New Roman"/>
                        </a:rPr>
                        <a:t>GeV</a:t>
                      </a:r>
                      <a:r>
                        <a:rPr lang="en-GB" sz="1000" b="1" kern="800" baseline="0" dirty="0" smtClean="0">
                          <a:latin typeface="Times New Roman"/>
                          <a:ea typeface="Times New Roman"/>
                          <a:cs typeface="Times New Roman"/>
                        </a:rPr>
                        <a:t> </a:t>
                      </a:r>
                      <a:endParaRPr lang="en-US" sz="1000" baseline="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000" b="1" i="0" baseline="0" dirty="0" err="1" smtClean="0">
                          <a:latin typeface="Times New Roman"/>
                          <a:ea typeface="Times New Roman"/>
                          <a:cs typeface="Times New Roman"/>
                        </a:rPr>
                        <a:t>Muon</a:t>
                      </a:r>
                      <a:r>
                        <a:rPr lang="en-US" sz="1000" b="1" i="0" baseline="0" dirty="0" smtClean="0">
                          <a:latin typeface="Times New Roman"/>
                          <a:ea typeface="Times New Roman"/>
                          <a:cs typeface="Times New Roman"/>
                        </a:rPr>
                        <a:t> Acc. 375 </a:t>
                      </a:r>
                      <a:r>
                        <a:rPr lang="en-US" sz="1000" b="1" i="0" baseline="0" dirty="0" err="1" smtClean="0">
                          <a:latin typeface="Times New Roman"/>
                          <a:ea typeface="Times New Roman"/>
                          <a:cs typeface="Times New Roman"/>
                        </a:rPr>
                        <a:t>GeV</a:t>
                      </a:r>
                      <a:endParaRPr lang="en-US" sz="1000" b="1" i="0" baseline="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B </a:t>
                      </a:r>
                      <a:r>
                        <a:rPr lang="en-GB" sz="800" kern="800" baseline="-25000" dirty="0" err="1">
                          <a:latin typeface="Times New Roman"/>
                          <a:ea typeface="Times New Roman"/>
                          <a:cs typeface="Times New Roman"/>
                        </a:rPr>
                        <a:t>inj</a:t>
                      </a:r>
                      <a:r>
                        <a:rPr lang="en-GB" sz="800" kern="800" baseline="-25000" dirty="0">
                          <a:latin typeface="Times New Roman"/>
                          <a:ea typeface="Times New Roman"/>
                          <a:cs typeface="Times New Roman"/>
                        </a:rPr>
                        <a:t> </a:t>
                      </a:r>
                      <a:r>
                        <a:rPr lang="en-GB" sz="800" kern="800" dirty="0">
                          <a:latin typeface="Times New Roman"/>
                          <a:ea typeface="Times New Roman"/>
                          <a:cs typeface="Times New Roman"/>
                        </a:rPr>
                        <a:t>| B </a:t>
                      </a:r>
                      <a:r>
                        <a:rPr lang="en-GB" sz="800" kern="800" baseline="-25000" dirty="0" err="1">
                          <a:latin typeface="Times New Roman"/>
                          <a:ea typeface="Times New Roman"/>
                          <a:cs typeface="Times New Roman"/>
                        </a:rPr>
                        <a:t>oper</a:t>
                      </a:r>
                      <a:r>
                        <a:rPr lang="en-GB" sz="800" kern="800" dirty="0">
                          <a:latin typeface="Times New Roman"/>
                          <a:ea typeface="Times New Roman"/>
                          <a:cs typeface="Times New Roman"/>
                        </a:rPr>
                        <a:t> </a:t>
                      </a:r>
                      <a:r>
                        <a:rPr lang="en-GB" sz="800" kern="800" baseline="-25000" dirty="0">
                          <a:latin typeface="Times New Roman"/>
                          <a:ea typeface="Times New Roman"/>
                          <a:cs typeface="Times New Roman"/>
                        </a:rPr>
                        <a:t>       </a:t>
                      </a:r>
                      <a:r>
                        <a:rPr lang="en-GB" sz="800" kern="800" baseline="-25000" dirty="0" smtClean="0">
                          <a:latin typeface="Times New Roman"/>
                          <a:ea typeface="Times New Roman"/>
                          <a:cs typeface="Times New Roman"/>
                        </a:rPr>
                        <a:t>                                                                              </a:t>
                      </a:r>
                      <a:r>
                        <a:rPr lang="en-GB" sz="800" kern="800" dirty="0" smtClean="0">
                          <a:latin typeface="Times New Roman"/>
                          <a:ea typeface="Times New Roman"/>
                          <a:cs typeface="Times New Roman"/>
                        </a:rPr>
                        <a:t>[T </a:t>
                      </a:r>
                      <a:r>
                        <a:rPr lang="en-GB" sz="800" kern="800" dirty="0">
                          <a:latin typeface="Times New Roman"/>
                          <a:ea typeface="Times New Roman"/>
                          <a:cs typeface="Times New Roman"/>
                        </a:rPr>
                        <a:t>| T]    </a:t>
                      </a:r>
                      <a:endParaRPr lang="en-US" sz="8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0.05  | 0.5 </a:t>
                      </a:r>
                      <a:endParaRPr lang="en-US" sz="8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smtClean="0">
                          <a:latin typeface="Times New Roman"/>
                          <a:ea typeface="Times New Roman"/>
                          <a:cs typeface="Times New Roman"/>
                        </a:rPr>
                        <a:t> +/-0.02 </a:t>
                      </a: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+/-0.24</a:t>
                      </a:r>
                      <a:endParaRPr lang="en-US" sz="8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+/- 0.08 | +/- 1.45</a:t>
                      </a:r>
                      <a:endParaRPr lang="en-US" sz="8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Beam gap  </a:t>
                      </a:r>
                      <a:r>
                        <a:rPr lang="en-GB" sz="800" kern="800" dirty="0" smtClean="0">
                          <a:latin typeface="Times New Roman"/>
                          <a:ea typeface="Times New Roman"/>
                          <a:cs typeface="Times New Roman"/>
                        </a:rPr>
                        <a:t>                                                             [</a:t>
                      </a:r>
                      <a:r>
                        <a:rPr lang="en-GB" sz="800" kern="800" dirty="0">
                          <a:latin typeface="Times New Roman"/>
                          <a:ea typeface="Times New Roman"/>
                          <a:cs typeface="Times New Roman"/>
                        </a:rPr>
                        <a:t>mm]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40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25</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25</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I </a:t>
                      </a:r>
                      <a:r>
                        <a:rPr lang="en-GB" sz="800" kern="800" baseline="-25000" dirty="0">
                          <a:latin typeface="Times New Roman"/>
                          <a:ea typeface="Times New Roman"/>
                          <a:cs typeface="Times New Roman"/>
                        </a:rPr>
                        <a:t>top </a:t>
                      </a:r>
                      <a:r>
                        <a:rPr lang="en-GB" sz="800" kern="800" baseline="0" dirty="0" smtClean="0">
                          <a:latin typeface="Times New Roman"/>
                          <a:ea typeface="Times New Roman"/>
                          <a:cs typeface="Times New Roman"/>
                        </a:rPr>
                        <a:t>                                                               </a:t>
                      </a:r>
                      <a:r>
                        <a:rPr lang="en-GB" sz="800" kern="800" dirty="0" smtClean="0">
                          <a:latin typeface="Times New Roman"/>
                          <a:ea typeface="Times New Roman"/>
                          <a:cs typeface="Times New Roman"/>
                        </a:rPr>
                        <a:t>[kA |N </a:t>
                      </a:r>
                      <a:r>
                        <a:rPr lang="en-GB" sz="800" kern="800" baseline="-25000" dirty="0">
                          <a:latin typeface="Times New Roman"/>
                          <a:ea typeface="Times New Roman"/>
                          <a:cs typeface="Times New Roman"/>
                        </a:rPr>
                        <a:t>turns</a:t>
                      </a:r>
                      <a:r>
                        <a:rPr lang="en-GB" sz="800" kern="800" dirty="0">
                          <a:latin typeface="Times New Roman"/>
                          <a:ea typeface="Times New Roman"/>
                          <a:cs typeface="Times New Roman"/>
                        </a:rPr>
                        <a:t>]</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smtClean="0">
                          <a:latin typeface="Times New Roman"/>
                          <a:ea typeface="Times New Roman"/>
                          <a:cs typeface="Times New Roman"/>
                        </a:rPr>
                        <a:t>           25</a:t>
                      </a:r>
                      <a:r>
                        <a:rPr lang="en-GB" sz="800" kern="800" baseline="0" dirty="0" smtClean="0">
                          <a:latin typeface="Times New Roman"/>
                          <a:ea typeface="Times New Roman"/>
                          <a:cs typeface="Times New Roman"/>
                        </a:rPr>
                        <a:t> </a:t>
                      </a:r>
                      <a:r>
                        <a:rPr lang="en-GB" sz="800" kern="800" dirty="0" smtClean="0">
                          <a:latin typeface="Times New Roman"/>
                          <a:ea typeface="Times New Roman"/>
                          <a:cs typeface="Times New Roman"/>
                        </a:rPr>
                        <a:t> |  </a:t>
                      </a:r>
                      <a:r>
                        <a:rPr lang="en-GB" sz="800" kern="800" dirty="0">
                          <a:latin typeface="Times New Roman"/>
                          <a:ea typeface="Times New Roman"/>
                          <a:cs typeface="Times New Roman"/>
                        </a:rPr>
                        <a:t>1</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7.5 </a:t>
                      </a:r>
                      <a:r>
                        <a:rPr lang="en-GB" sz="800" kern="800" dirty="0">
                          <a:latin typeface="Times New Roman"/>
                          <a:ea typeface="Times New Roman"/>
                          <a:cs typeface="Times New Roman"/>
                        </a:rPr>
                        <a:t>|  1</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45 | 1</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marL="0" marR="0" algn="l">
                        <a:lnSpc>
                          <a:spcPct val="115000"/>
                        </a:lnSpc>
                        <a:spcBef>
                          <a:spcPts val="300"/>
                        </a:spcBef>
                        <a:spcAft>
                          <a:spcPts val="300"/>
                        </a:spcAft>
                      </a:pPr>
                      <a:r>
                        <a:rPr lang="en-GB" sz="800" kern="800" dirty="0" smtClean="0">
                          <a:latin typeface="Times New Roman"/>
                          <a:ea typeface="Times New Roman"/>
                          <a:cs typeface="Times New Roman"/>
                        </a:rPr>
                        <a:t>dB/</a:t>
                      </a:r>
                      <a:r>
                        <a:rPr lang="en-GB" sz="800" kern="800" dirty="0" err="1" smtClean="0">
                          <a:latin typeface="Times New Roman"/>
                          <a:ea typeface="Times New Roman"/>
                          <a:cs typeface="Times New Roman"/>
                        </a:rPr>
                        <a:t>dt</a:t>
                      </a:r>
                      <a:r>
                        <a:rPr lang="en-GB" sz="800" kern="800" dirty="0" smtClean="0">
                          <a:latin typeface="Times New Roman"/>
                          <a:ea typeface="Times New Roman"/>
                          <a:cs typeface="Times New Roman"/>
                        </a:rPr>
                        <a:t> (beam gap)</a:t>
                      </a:r>
                      <a:r>
                        <a:rPr lang="en-GB" sz="800" kern="800" baseline="0" dirty="0" smtClean="0">
                          <a:latin typeface="Times New Roman"/>
                          <a:ea typeface="Times New Roman"/>
                          <a:cs typeface="Times New Roman"/>
                        </a:rPr>
                        <a:t>                                                    </a:t>
                      </a:r>
                      <a:r>
                        <a:rPr lang="en-GB" sz="800" kern="800" dirty="0" smtClean="0">
                          <a:latin typeface="Times New Roman"/>
                          <a:ea typeface="Times New Roman"/>
                          <a:cs typeface="Times New Roman"/>
                        </a:rPr>
                        <a:t>[T/s</a:t>
                      </a:r>
                      <a:r>
                        <a:rPr lang="en-GB" sz="800" kern="800" dirty="0">
                          <a:latin typeface="Times New Roman"/>
                          <a:ea typeface="Times New Roman"/>
                          <a:cs typeface="Times New Roman"/>
                        </a:rPr>
                        <a:t>]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30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840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smtClean="0">
                          <a:latin typeface="Times New Roman"/>
                          <a:ea typeface="Times New Roman"/>
                          <a:cs typeface="Times New Roman"/>
                        </a:rPr>
                        <a:t>                 840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marL="0" marR="0" algn="l">
                        <a:lnSpc>
                          <a:spcPct val="115000"/>
                        </a:lnSpc>
                        <a:spcBef>
                          <a:spcPts val="300"/>
                        </a:spcBef>
                        <a:spcAft>
                          <a:spcPts val="300"/>
                        </a:spcAft>
                      </a:pPr>
                      <a:r>
                        <a:rPr lang="en-GB" sz="800" kern="800" dirty="0" smtClean="0">
                          <a:latin typeface="Times New Roman"/>
                          <a:ea typeface="Times New Roman"/>
                          <a:cs typeface="Times New Roman"/>
                        </a:rPr>
                        <a:t>dB/</a:t>
                      </a:r>
                      <a:r>
                        <a:rPr lang="en-GB" sz="800" kern="800" dirty="0" err="1" smtClean="0">
                          <a:latin typeface="Times New Roman"/>
                          <a:ea typeface="Times New Roman"/>
                          <a:cs typeface="Times New Roman"/>
                        </a:rPr>
                        <a:t>dt</a:t>
                      </a:r>
                      <a:r>
                        <a:rPr lang="en-GB" sz="800" kern="800" dirty="0" smtClean="0">
                          <a:latin typeface="Times New Roman"/>
                          <a:ea typeface="Times New Roman"/>
                          <a:cs typeface="Times New Roman"/>
                        </a:rPr>
                        <a:t> (cable gap)</a:t>
                      </a:r>
                      <a:r>
                        <a:rPr lang="en-GB" sz="800" kern="800" baseline="0" dirty="0" smtClean="0">
                          <a:latin typeface="Times New Roman"/>
                          <a:ea typeface="Times New Roman"/>
                          <a:cs typeface="Times New Roman"/>
                        </a:rPr>
                        <a:t>                                                     </a:t>
                      </a:r>
                      <a:r>
                        <a:rPr lang="en-GB" sz="800" kern="800" dirty="0" smtClean="0">
                          <a:latin typeface="Times New Roman"/>
                          <a:ea typeface="Times New Roman"/>
                          <a:cs typeface="Times New Roman"/>
                        </a:rPr>
                        <a:t>[T/s</a:t>
                      </a:r>
                      <a:r>
                        <a:rPr lang="en-GB" sz="800" kern="800" dirty="0">
                          <a:latin typeface="Times New Roman"/>
                          <a:ea typeface="Times New Roman"/>
                          <a:cs typeface="Times New Roman"/>
                        </a:rPr>
                        <a:t>]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a:t>
                      </a:r>
                      <a:r>
                        <a:rPr lang="en-GB" sz="800" kern="800" baseline="0" dirty="0" smtClean="0">
                          <a:latin typeface="Times New Roman"/>
                          <a:ea typeface="Times New Roman"/>
                          <a:cs typeface="Times New Roman"/>
                        </a:rPr>
                        <a:t>      </a:t>
                      </a:r>
                      <a:r>
                        <a:rPr lang="en-GB" sz="800" kern="800" dirty="0" smtClean="0">
                          <a:latin typeface="Times New Roman"/>
                          <a:ea typeface="Times New Roman"/>
                          <a:cs typeface="Times New Roman"/>
                        </a:rPr>
                        <a:t>0.3</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a:t>
                      </a:r>
                      <a:r>
                        <a:rPr lang="en-GB" sz="800" kern="800" baseline="0" dirty="0" smtClean="0">
                          <a:latin typeface="Times New Roman"/>
                          <a:ea typeface="Times New Roman"/>
                          <a:cs typeface="Times New Roman"/>
                        </a:rPr>
                        <a:t>       8.4</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8.4</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854">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Superconductor  </a:t>
                      </a:r>
                      <a:r>
                        <a:rPr lang="en-GB" sz="800" kern="800" dirty="0" smtClean="0">
                          <a:latin typeface="Times New Roman"/>
                          <a:ea typeface="Times New Roman"/>
                          <a:cs typeface="Times New Roman"/>
                        </a:rPr>
                        <a:t>                                                     HTS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smtClean="0">
                          <a:latin typeface="Times New Roman"/>
                          <a:ea typeface="Times New Roman"/>
                          <a:cs typeface="Times New Roman"/>
                        </a:rPr>
                        <a:t>    344C-2G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smtClean="0">
                          <a:latin typeface="Times New Roman"/>
                          <a:ea typeface="Times New Roman"/>
                          <a:cs typeface="Times New Roman"/>
                        </a:rPr>
                        <a:t>      344C-2G</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344C-2G</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90">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N sub-cables</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           2</a:t>
                      </a:r>
                      <a:r>
                        <a:rPr lang="en-US" sz="800" baseline="0" dirty="0" smtClean="0">
                          <a:latin typeface="Times New Roman"/>
                          <a:ea typeface="Times New Roman"/>
                          <a:cs typeface="Times New Roman"/>
                        </a:rPr>
                        <a:t> x 6</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2 x 6</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2 x 6</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564">
                <a:tc>
                  <a:txBody>
                    <a:bodyPr/>
                    <a:lstStyle/>
                    <a:p>
                      <a:pPr marL="0" marR="0" algn="l">
                        <a:lnSpc>
                          <a:spcPct val="115000"/>
                        </a:lnSpc>
                        <a:spcBef>
                          <a:spcPts val="300"/>
                        </a:spcBef>
                        <a:spcAft>
                          <a:spcPts val="300"/>
                        </a:spcAft>
                      </a:pPr>
                      <a:r>
                        <a:rPr lang="en-GB" sz="800" kern="800" dirty="0">
                          <a:latin typeface="Times New Roman"/>
                          <a:ea typeface="Times New Roman"/>
                          <a:cs typeface="Times New Roman"/>
                        </a:rPr>
                        <a:t>N </a:t>
                      </a:r>
                      <a:r>
                        <a:rPr lang="en-GB" sz="800" kern="800" dirty="0" smtClean="0">
                          <a:latin typeface="Times New Roman"/>
                          <a:ea typeface="Times New Roman"/>
                          <a:cs typeface="Times New Roman"/>
                        </a:rPr>
                        <a:t>strands/sub-cable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800" kern="800" dirty="0" smtClean="0">
                          <a:latin typeface="Times New Roman"/>
                          <a:ea typeface="Times New Roman"/>
                          <a:cs typeface="Times New Roman"/>
                        </a:rPr>
                        <a:t>        </a:t>
                      </a:r>
                      <a:r>
                        <a:rPr lang="en-GB" sz="800" kern="800" baseline="0" dirty="0" smtClean="0">
                          <a:latin typeface="Times New Roman"/>
                          <a:ea typeface="Times New Roman"/>
                          <a:cs typeface="Times New Roman"/>
                        </a:rPr>
                        <a:t>      6</a:t>
                      </a:r>
                      <a:r>
                        <a:rPr lang="en-GB" sz="800" kern="800" dirty="0" smtClean="0">
                          <a:latin typeface="Times New Roman"/>
                          <a:ea typeface="Times New Roman"/>
                          <a:cs typeface="Times New Roman"/>
                        </a:rPr>
                        <a:t> </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800" kern="800" dirty="0">
                          <a:latin typeface="Times New Roman"/>
                          <a:ea typeface="Times New Roman"/>
                          <a:cs typeface="Times New Roman"/>
                        </a:rPr>
                        <a:t> </a:t>
                      </a:r>
                      <a:r>
                        <a:rPr lang="en-GB" sz="800" kern="800" dirty="0" smtClean="0">
                          <a:latin typeface="Times New Roman"/>
                          <a:ea typeface="Times New Roman"/>
                          <a:cs typeface="Times New Roman"/>
                        </a:rPr>
                        <a:t> </a:t>
                      </a:r>
                      <a:r>
                        <a:rPr lang="en-GB" sz="800" kern="800" baseline="0" dirty="0" smtClean="0">
                          <a:latin typeface="Times New Roman"/>
                          <a:ea typeface="Times New Roman"/>
                          <a:cs typeface="Times New Roman"/>
                        </a:rPr>
                        <a:t>          3</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a:t>
                      </a:r>
                      <a:r>
                        <a:rPr lang="en-US" sz="800" baseline="0" dirty="0" smtClean="0">
                          <a:latin typeface="Times New Roman"/>
                          <a:ea typeface="Times New Roman"/>
                          <a:cs typeface="Times New Roman"/>
                        </a:rPr>
                        <a:t> 15</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579">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Cable power dynamic</a:t>
                      </a:r>
                      <a:r>
                        <a:rPr lang="en-US" sz="800" baseline="0" dirty="0" smtClean="0">
                          <a:latin typeface="Times New Roman"/>
                          <a:ea typeface="Times New Roman"/>
                          <a:cs typeface="Times New Roman"/>
                        </a:rPr>
                        <a:t> </a:t>
                      </a:r>
                      <a:r>
                        <a:rPr lang="en-US" sz="800" dirty="0" smtClean="0">
                          <a:latin typeface="Times New Roman"/>
                          <a:ea typeface="Times New Roman"/>
                          <a:cs typeface="Times New Roman"/>
                        </a:rPr>
                        <a:t>loss @ 5 K                        [W/m]</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             1.4</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30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150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424">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Cable</a:t>
                      </a:r>
                      <a:r>
                        <a:rPr lang="en-US" sz="800" baseline="0" dirty="0" smtClean="0">
                          <a:latin typeface="Times New Roman"/>
                          <a:ea typeface="Times New Roman"/>
                          <a:cs typeface="Times New Roman"/>
                        </a:rPr>
                        <a:t> </a:t>
                      </a:r>
                      <a:r>
                        <a:rPr lang="en-US" sz="800" dirty="0" smtClean="0">
                          <a:latin typeface="Times New Roman"/>
                          <a:ea typeface="Times New Roman"/>
                          <a:cs typeface="Times New Roman"/>
                        </a:rPr>
                        <a:t>power dynamic</a:t>
                      </a:r>
                      <a:r>
                        <a:rPr lang="en-US" sz="800" baseline="0" dirty="0" smtClean="0">
                          <a:latin typeface="Times New Roman"/>
                          <a:ea typeface="Times New Roman"/>
                          <a:cs typeface="Times New Roman"/>
                        </a:rPr>
                        <a:t> loss</a:t>
                      </a:r>
                      <a:r>
                        <a:rPr lang="en-US" sz="800" dirty="0" smtClean="0">
                          <a:latin typeface="Times New Roman"/>
                          <a:ea typeface="Times New Roman"/>
                          <a:cs typeface="Times New Roman"/>
                        </a:rPr>
                        <a:t> / Acc</a:t>
                      </a:r>
                      <a:r>
                        <a:rPr lang="en-US" sz="800" baseline="0" dirty="0" smtClean="0">
                          <a:latin typeface="Times New Roman"/>
                          <a:ea typeface="Times New Roman"/>
                          <a:cs typeface="Times New Roman"/>
                        </a:rPr>
                        <a:t> @ 5K *)               [W]</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           </a:t>
                      </a:r>
                      <a:r>
                        <a:rPr lang="en-US" sz="800" baseline="0" dirty="0" smtClean="0">
                          <a:latin typeface="Times New Roman"/>
                          <a:ea typeface="Times New Roman"/>
                          <a:cs typeface="Times New Roman"/>
                        </a:rPr>
                        <a:t>  </a:t>
                      </a:r>
                      <a:r>
                        <a:rPr lang="en-US" sz="800" dirty="0" smtClean="0">
                          <a:latin typeface="Times New Roman"/>
                          <a:ea typeface="Times New Roman"/>
                          <a:cs typeface="Times New Roman"/>
                        </a:rPr>
                        <a:t>14</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2400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12000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Dynamic</a:t>
                      </a:r>
                      <a:r>
                        <a:rPr lang="en-US" sz="800" baseline="0" dirty="0" smtClean="0">
                          <a:latin typeface="Times New Roman"/>
                          <a:ea typeface="Times New Roman"/>
                          <a:cs typeface="Times New Roman"/>
                        </a:rPr>
                        <a:t> + static </a:t>
                      </a:r>
                      <a:r>
                        <a:rPr lang="en-US" sz="800" dirty="0" smtClean="0">
                          <a:latin typeface="Times New Roman"/>
                          <a:ea typeface="Times New Roman"/>
                          <a:cs typeface="Times New Roman"/>
                        </a:rPr>
                        <a:t>cable power loss / Acc.*) @ 5K  [W]</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     </a:t>
                      </a:r>
                      <a:r>
                        <a:rPr lang="en-US" sz="800" baseline="0" dirty="0" smtClean="0">
                          <a:latin typeface="Times New Roman"/>
                          <a:ea typeface="Times New Roman"/>
                          <a:cs typeface="Times New Roman"/>
                        </a:rPr>
                        <a:t>       600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a:t>
                      </a:r>
                      <a:r>
                        <a:rPr lang="en-US" sz="800" baseline="0" dirty="0" smtClean="0">
                          <a:latin typeface="Times New Roman"/>
                          <a:ea typeface="Times New Roman"/>
                          <a:cs typeface="Times New Roman"/>
                        </a:rPr>
                        <a:t> 6500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16000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34">
                <a:tc>
                  <a:txBody>
                    <a:bodyPr/>
                    <a:lstStyle/>
                    <a:p>
                      <a:pPr marL="0" marR="0" algn="l">
                        <a:lnSpc>
                          <a:spcPct val="115000"/>
                        </a:lnSpc>
                        <a:spcBef>
                          <a:spcPts val="300"/>
                        </a:spcBef>
                        <a:spcAft>
                          <a:spcPts val="300"/>
                        </a:spcAft>
                      </a:pPr>
                      <a:r>
                        <a:rPr lang="en-US" sz="800" dirty="0" smtClean="0">
                          <a:latin typeface="Times New Roman"/>
                          <a:ea typeface="Times New Roman"/>
                          <a:cs typeface="Times New Roman"/>
                        </a:rPr>
                        <a:t>Core</a:t>
                      </a:r>
                      <a:r>
                        <a:rPr lang="en-US" sz="800" baseline="0" dirty="0" smtClean="0">
                          <a:latin typeface="Times New Roman"/>
                          <a:ea typeface="Times New Roman"/>
                          <a:cs typeface="Times New Roman"/>
                        </a:rPr>
                        <a:t> power loss  / Acc @ RT *)                             [kW]</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800" baseline="0" dirty="0" smtClean="0">
                          <a:latin typeface="Times New Roman"/>
                          <a:ea typeface="Times New Roman"/>
                          <a:cs typeface="Times New Roman"/>
                        </a:rPr>
                        <a:t>           0.005</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160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800" dirty="0" smtClean="0">
                          <a:latin typeface="Times New Roman"/>
                          <a:ea typeface="Times New Roman"/>
                          <a:cs typeface="Times New Roman"/>
                        </a:rPr>
                        <a:t>                 160</a:t>
                      </a:r>
                      <a:endParaRPr lang="en-US" sz="8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523201147"/>
              </p:ext>
            </p:extLst>
          </p:nvPr>
        </p:nvGraphicFramePr>
        <p:xfrm>
          <a:off x="3599959" y="1625473"/>
          <a:ext cx="5030367" cy="1696226"/>
        </p:xfrm>
        <a:graphic>
          <a:graphicData uri="http://schemas.openxmlformats.org/drawingml/2006/table">
            <a:tbl>
              <a:tblPr/>
              <a:tblGrid>
                <a:gridCol w="1624227"/>
                <a:gridCol w="882623"/>
                <a:gridCol w="1243357"/>
                <a:gridCol w="1280160"/>
              </a:tblGrid>
              <a:tr h="247948">
                <a:tc>
                  <a:txBody>
                    <a:bodyPr/>
                    <a:lstStyle/>
                    <a:p>
                      <a:pPr marL="0" marR="0" algn="l">
                        <a:lnSpc>
                          <a:spcPct val="115000"/>
                        </a:lnSpc>
                        <a:spcBef>
                          <a:spcPts val="300"/>
                        </a:spcBef>
                        <a:spcAft>
                          <a:spcPts val="300"/>
                        </a:spcAft>
                      </a:pPr>
                      <a:r>
                        <a:rPr lang="en-GB" sz="1000" b="1" kern="800" dirty="0" smtClean="0">
                          <a:latin typeface="Times New Roman"/>
                          <a:ea typeface="Times New Roman"/>
                          <a:cs typeface="Times New Roman"/>
                        </a:rPr>
                        <a:t>Beam parameter</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b="1" kern="800" dirty="0" smtClean="0">
                          <a:latin typeface="Times New Roman"/>
                          <a:ea typeface="Times New Roman"/>
                          <a:cs typeface="Times New Roman"/>
                        </a:rPr>
                        <a:t> Proton</a:t>
                      </a:r>
                      <a:r>
                        <a:rPr lang="en-GB" sz="1000" b="1" kern="800" baseline="0" dirty="0" smtClean="0">
                          <a:latin typeface="Times New Roman"/>
                          <a:ea typeface="Times New Roman"/>
                          <a:cs typeface="Times New Roman"/>
                        </a:rPr>
                        <a:t> Acc.</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b="1" kern="800" dirty="0" err="1" smtClean="0">
                          <a:latin typeface="Times New Roman"/>
                          <a:ea typeface="Times New Roman"/>
                          <a:cs typeface="Times New Roman"/>
                        </a:rPr>
                        <a:t>Muon</a:t>
                      </a:r>
                      <a:r>
                        <a:rPr lang="en-GB" sz="1000" b="1" kern="800" baseline="0" dirty="0" smtClean="0">
                          <a:latin typeface="Times New Roman"/>
                          <a:ea typeface="Times New Roman"/>
                          <a:cs typeface="Times New Roman"/>
                        </a:rPr>
                        <a:t> Acc. 63 </a:t>
                      </a:r>
                      <a:r>
                        <a:rPr lang="en-GB" sz="1000" b="1" kern="800" baseline="0" dirty="0" err="1" smtClean="0">
                          <a:latin typeface="Times New Roman"/>
                          <a:ea typeface="Times New Roman"/>
                          <a:cs typeface="Times New Roman"/>
                        </a:rPr>
                        <a:t>GeV</a:t>
                      </a:r>
                      <a:r>
                        <a:rPr lang="en-GB" sz="1000" b="1" kern="800" baseline="0" dirty="0" smtClean="0">
                          <a:latin typeface="Times New Roman"/>
                          <a:ea typeface="Times New Roman"/>
                          <a:cs typeface="Times New Roman"/>
                        </a:rPr>
                        <a:t> </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000" b="1" i="0" baseline="0" dirty="0" err="1" smtClean="0">
                          <a:latin typeface="Times New Roman"/>
                          <a:ea typeface="Times New Roman"/>
                          <a:cs typeface="Times New Roman"/>
                        </a:rPr>
                        <a:t>Muon</a:t>
                      </a:r>
                      <a:r>
                        <a:rPr lang="en-US" sz="1000" b="1" i="0" baseline="0" dirty="0" smtClean="0">
                          <a:latin typeface="Times New Roman"/>
                          <a:ea typeface="Times New Roman"/>
                          <a:cs typeface="Times New Roman"/>
                        </a:rPr>
                        <a:t> Acc. 375 </a:t>
                      </a:r>
                      <a:r>
                        <a:rPr lang="en-US" sz="1000" b="1" i="0" baseline="0" dirty="0" err="1" smtClean="0">
                          <a:latin typeface="Times New Roman"/>
                          <a:ea typeface="Times New Roman"/>
                          <a:cs typeface="Times New Roman"/>
                        </a:rPr>
                        <a:t>GeV</a:t>
                      </a:r>
                      <a:endParaRPr lang="en-US" sz="1000" b="1" i="0" baseline="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90739">
                <a:tc>
                  <a:txBody>
                    <a:bodyPr/>
                    <a:lstStyle/>
                    <a:p>
                      <a:pPr marL="0" marR="0" algn="l">
                        <a:lnSpc>
                          <a:spcPct val="115000"/>
                        </a:lnSpc>
                        <a:spcBef>
                          <a:spcPts val="300"/>
                        </a:spcBef>
                        <a:spcAft>
                          <a:spcPts val="300"/>
                        </a:spcAft>
                      </a:pPr>
                      <a:r>
                        <a:rPr lang="en-GB" sz="1000" kern="800" dirty="0">
                          <a:latin typeface="Times New Roman"/>
                          <a:ea typeface="Times New Roman"/>
                          <a:cs typeface="Times New Roman"/>
                        </a:rPr>
                        <a:t>E </a:t>
                      </a:r>
                      <a:r>
                        <a:rPr lang="en-GB" sz="1000" kern="800" baseline="-25000" dirty="0" err="1">
                          <a:latin typeface="Times New Roman"/>
                          <a:ea typeface="Times New Roman"/>
                          <a:cs typeface="Times New Roman"/>
                        </a:rPr>
                        <a:t>inj</a:t>
                      </a:r>
                      <a:r>
                        <a:rPr lang="en-GB" sz="1000" kern="800" baseline="-25000" dirty="0">
                          <a:latin typeface="Times New Roman"/>
                          <a:ea typeface="Times New Roman"/>
                          <a:cs typeface="Times New Roman"/>
                        </a:rPr>
                        <a:t> </a:t>
                      </a:r>
                      <a:r>
                        <a:rPr lang="en-GB" sz="1000" kern="800" baseline="0" dirty="0">
                          <a:latin typeface="Times New Roman"/>
                          <a:ea typeface="Times New Roman"/>
                          <a:cs typeface="Times New Roman"/>
                        </a:rPr>
                        <a:t> </a:t>
                      </a:r>
                      <a:r>
                        <a:rPr lang="en-GB" sz="1000" kern="800" baseline="0" dirty="0" smtClean="0">
                          <a:latin typeface="Times New Roman"/>
                          <a:ea typeface="Times New Roman"/>
                          <a:cs typeface="Times New Roman"/>
                        </a:rPr>
                        <a:t>/ </a:t>
                      </a:r>
                      <a:r>
                        <a:rPr lang="en-GB" sz="1000" kern="800" dirty="0" smtClean="0">
                          <a:latin typeface="Times New Roman"/>
                          <a:ea typeface="Times New Roman"/>
                          <a:cs typeface="Times New Roman"/>
                        </a:rPr>
                        <a:t>E </a:t>
                      </a:r>
                      <a:r>
                        <a:rPr lang="en-GB" sz="1000" kern="800" baseline="-25000" dirty="0" err="1" smtClean="0">
                          <a:latin typeface="Times New Roman"/>
                          <a:ea typeface="Times New Roman"/>
                          <a:cs typeface="Times New Roman"/>
                        </a:rPr>
                        <a:t>extr</a:t>
                      </a:r>
                      <a:r>
                        <a:rPr lang="en-GB" sz="1000" kern="800" baseline="-25000" dirty="0" smtClean="0">
                          <a:latin typeface="Times New Roman"/>
                          <a:ea typeface="Times New Roman"/>
                          <a:cs typeface="Times New Roman"/>
                        </a:rPr>
                        <a:t>    </a:t>
                      </a:r>
                      <a:r>
                        <a:rPr lang="en-GB" sz="1000" kern="800" baseline="0" dirty="0" smtClean="0">
                          <a:latin typeface="Times New Roman"/>
                          <a:ea typeface="Times New Roman"/>
                          <a:cs typeface="Times New Roman"/>
                        </a:rPr>
                        <a:t> [      </a:t>
                      </a:r>
                      <a:r>
                        <a:rPr lang="en-GB" sz="1000" kern="800" dirty="0" err="1" smtClean="0">
                          <a:latin typeface="Times New Roman"/>
                          <a:ea typeface="Times New Roman"/>
                          <a:cs typeface="Times New Roman"/>
                        </a:rPr>
                        <a:t>GeV</a:t>
                      </a:r>
                      <a:r>
                        <a:rPr lang="en-GB" sz="1000" kern="800" dirty="0" smtClean="0">
                          <a:latin typeface="Times New Roman"/>
                          <a:ea typeface="Times New Roman"/>
                          <a:cs typeface="Times New Roman"/>
                        </a:rPr>
                        <a:t>/</a:t>
                      </a:r>
                      <a:r>
                        <a:rPr lang="en-GB" sz="1000" kern="800" dirty="0" err="1" smtClean="0">
                          <a:latin typeface="Times New Roman"/>
                          <a:ea typeface="Times New Roman"/>
                          <a:cs typeface="Times New Roman"/>
                        </a:rPr>
                        <a:t>GeV</a:t>
                      </a:r>
                      <a:r>
                        <a:rPr lang="en-GB" sz="1000" kern="800" dirty="0" smtClean="0">
                          <a:latin typeface="Times New Roman"/>
                          <a:ea typeface="Times New Roman"/>
                          <a:cs typeface="Times New Roman"/>
                        </a:rPr>
                        <a:t>]</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kern="800" dirty="0" smtClean="0">
                          <a:latin typeface="Times New Roman"/>
                          <a:ea typeface="Times New Roman"/>
                          <a:cs typeface="Times New Roman"/>
                        </a:rPr>
                        <a:t>   </a:t>
                      </a:r>
                      <a:r>
                        <a:rPr lang="en-GB" sz="1000" kern="800" baseline="0" dirty="0" smtClean="0">
                          <a:latin typeface="Times New Roman"/>
                          <a:ea typeface="Times New Roman"/>
                          <a:cs typeface="Times New Roman"/>
                        </a:rPr>
                        <a:t> </a:t>
                      </a:r>
                      <a:r>
                        <a:rPr lang="en-GB" sz="1000" kern="800" dirty="0" smtClean="0">
                          <a:latin typeface="Times New Roman"/>
                          <a:ea typeface="Times New Roman"/>
                          <a:cs typeface="Times New Roman"/>
                        </a:rPr>
                        <a:t>1 /  8</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kern="800" dirty="0" smtClean="0">
                          <a:latin typeface="Times New Roman"/>
                          <a:ea typeface="Times New Roman"/>
                          <a:cs typeface="Times New Roman"/>
                        </a:rPr>
                        <a:t>         5 / 63</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000" dirty="0" smtClean="0">
                          <a:latin typeface="Times New Roman"/>
                          <a:ea typeface="Times New Roman"/>
                          <a:cs typeface="Times New Roman"/>
                        </a:rPr>
                        <a:t>       20 / 375</a:t>
                      </a:r>
                      <a:endParaRPr lang="en-US" sz="1000" dirty="0">
                        <a:latin typeface="Times New Roman"/>
                        <a:ea typeface="Times New Roman"/>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309">
                <a:tc>
                  <a:txBody>
                    <a:bodyPr/>
                    <a:lstStyle/>
                    <a:p>
                      <a:pPr marL="0" marR="0" algn="l">
                        <a:lnSpc>
                          <a:spcPct val="115000"/>
                        </a:lnSpc>
                        <a:spcBef>
                          <a:spcPts val="300"/>
                        </a:spcBef>
                        <a:spcAft>
                          <a:spcPts val="300"/>
                        </a:spcAft>
                      </a:pPr>
                      <a:r>
                        <a:rPr lang="en-GB" sz="1000" kern="800" dirty="0" smtClean="0">
                          <a:latin typeface="Times New Roman"/>
                          <a:ea typeface="Times New Roman"/>
                          <a:cs typeface="Times New Roman"/>
                        </a:rPr>
                        <a:t>Ring length</a:t>
                      </a:r>
                      <a:r>
                        <a:rPr lang="en-GB" sz="1000" kern="800" baseline="0" dirty="0" smtClean="0">
                          <a:latin typeface="Times New Roman"/>
                          <a:ea typeface="Times New Roman"/>
                          <a:cs typeface="Times New Roman"/>
                        </a:rPr>
                        <a:t>               </a:t>
                      </a:r>
                      <a:r>
                        <a:rPr lang="en-GB" sz="1000" kern="800" dirty="0" smtClean="0">
                          <a:latin typeface="Times New Roman"/>
                          <a:ea typeface="Times New Roman"/>
                          <a:cs typeface="Times New Roman"/>
                        </a:rPr>
                        <a:t>[m</a:t>
                      </a:r>
                      <a:r>
                        <a:rPr lang="en-GB" sz="1000" kern="800" dirty="0">
                          <a:latin typeface="Times New Roman"/>
                          <a:ea typeface="Times New Roman"/>
                          <a:cs typeface="Times New Roman"/>
                        </a:rPr>
                        <a:t>]</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kern="800" baseline="0" dirty="0" smtClean="0">
                          <a:latin typeface="Times New Roman"/>
                          <a:ea typeface="Times New Roman"/>
                          <a:cs typeface="Times New Roman"/>
                        </a:rPr>
                        <a:t>    829.9</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GB" sz="1000" kern="800" dirty="0" smtClean="0">
                          <a:latin typeface="Times New Roman"/>
                          <a:ea typeface="Times New Roman"/>
                          <a:cs typeface="Times New Roman"/>
                        </a:rPr>
                        <a:t>         6860</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300"/>
                        </a:spcBef>
                        <a:spcAft>
                          <a:spcPts val="300"/>
                        </a:spcAft>
                      </a:pPr>
                      <a:r>
                        <a:rPr lang="en-US" sz="1000" dirty="0" smtClean="0">
                          <a:latin typeface="Times New Roman"/>
                          <a:ea typeface="Times New Roman"/>
                          <a:cs typeface="Times New Roman"/>
                        </a:rPr>
                        <a:t>         6860</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300"/>
                        </a:spcBef>
                        <a:spcAft>
                          <a:spcPts val="300"/>
                        </a:spcAft>
                      </a:pPr>
                      <a:r>
                        <a:rPr lang="en-US" sz="1000" dirty="0" smtClean="0">
                          <a:latin typeface="Times New Roman"/>
                          <a:ea typeface="Times New Roman"/>
                          <a:cs typeface="Times New Roman"/>
                        </a:rPr>
                        <a:t>Cycle time                [µs]</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solidFill>
                            <a:schemeClr val="tx1"/>
                          </a:solidFill>
                          <a:latin typeface="Times New Roman"/>
                          <a:ea typeface="Times New Roman"/>
                          <a:cs typeface="Times New Roman"/>
                        </a:rPr>
                        <a:t>     2.77</a:t>
                      </a:r>
                      <a:endParaRPr lang="en-US" sz="1000" dirty="0">
                        <a:solidFill>
                          <a:schemeClr val="tx1"/>
                        </a:solidFill>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22.9</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22.9</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marL="0" marR="0" algn="l">
                        <a:lnSpc>
                          <a:spcPct val="115000"/>
                        </a:lnSpc>
                        <a:spcBef>
                          <a:spcPts val="300"/>
                        </a:spcBef>
                        <a:spcAft>
                          <a:spcPts val="300"/>
                        </a:spcAft>
                      </a:pPr>
                      <a:r>
                        <a:rPr lang="en-US" sz="1000" baseline="0" dirty="0" smtClean="0">
                          <a:latin typeface="Times New Roman"/>
                          <a:ea typeface="Times New Roman"/>
                          <a:cs typeface="Times New Roman"/>
                        </a:rPr>
                        <a:t>Cycles to top energy</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solidFill>
                            <a:schemeClr val="tx1"/>
                          </a:solidFill>
                          <a:latin typeface="Times New Roman"/>
                          <a:ea typeface="Times New Roman"/>
                          <a:cs typeface="Times New Roman"/>
                        </a:rPr>
                        <a:t>    6000</a:t>
                      </a:r>
                      <a:endParaRPr lang="en-US" sz="1000" dirty="0">
                        <a:solidFill>
                          <a:schemeClr val="tx1"/>
                        </a:solidFill>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12</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71</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marL="0" marR="0" algn="l">
                        <a:lnSpc>
                          <a:spcPct val="115000"/>
                        </a:lnSpc>
                        <a:spcBef>
                          <a:spcPts val="300"/>
                        </a:spcBef>
                        <a:spcAft>
                          <a:spcPts val="300"/>
                        </a:spcAft>
                      </a:pPr>
                      <a:r>
                        <a:rPr lang="en-US" sz="1000" dirty="0" err="1" smtClean="0">
                          <a:latin typeface="Times New Roman"/>
                          <a:ea typeface="Times New Roman"/>
                          <a:cs typeface="Times New Roman"/>
                        </a:rPr>
                        <a:t>Muon</a:t>
                      </a:r>
                      <a:r>
                        <a:rPr lang="en-US" sz="1000" dirty="0" smtClean="0">
                          <a:latin typeface="Times New Roman"/>
                          <a:ea typeface="Times New Roman"/>
                          <a:cs typeface="Times New Roman"/>
                        </a:rPr>
                        <a:t> survival rate  [%]</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solidFill>
                            <a:schemeClr val="tx1"/>
                          </a:solidFill>
                          <a:latin typeface="Times New Roman"/>
                          <a:ea typeface="Times New Roman"/>
                          <a:cs typeface="Times New Roman"/>
                        </a:rPr>
                        <a:t>       -</a:t>
                      </a:r>
                      <a:endParaRPr lang="en-US" sz="1000" dirty="0">
                        <a:solidFill>
                          <a:schemeClr val="tx1"/>
                        </a:solidFill>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50</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50</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marL="0" marR="0" algn="l">
                        <a:lnSpc>
                          <a:spcPct val="115000"/>
                        </a:lnSpc>
                        <a:spcBef>
                          <a:spcPts val="300"/>
                        </a:spcBef>
                        <a:spcAft>
                          <a:spcPts val="300"/>
                        </a:spcAft>
                      </a:pPr>
                      <a:r>
                        <a:rPr lang="en-US" sz="1000" dirty="0" smtClean="0">
                          <a:latin typeface="Times New Roman"/>
                          <a:ea typeface="Times New Roman"/>
                          <a:cs typeface="Times New Roman"/>
                        </a:rPr>
                        <a:t>Time to top energy </a:t>
                      </a:r>
                      <a:r>
                        <a:rPr lang="en-US" sz="1000" baseline="0" dirty="0" smtClean="0">
                          <a:latin typeface="Times New Roman"/>
                          <a:ea typeface="Times New Roman"/>
                          <a:cs typeface="Times New Roman"/>
                        </a:rPr>
                        <a:t> </a:t>
                      </a:r>
                      <a:r>
                        <a:rPr lang="en-US" sz="1000" dirty="0" smtClean="0">
                          <a:latin typeface="Times New Roman"/>
                          <a:ea typeface="Times New Roman"/>
                          <a:cs typeface="Times New Roman"/>
                        </a:rPr>
                        <a:t>[ms]</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solidFill>
                            <a:schemeClr val="tx1"/>
                          </a:solidFill>
                          <a:latin typeface="Times New Roman"/>
                          <a:ea typeface="Times New Roman"/>
                          <a:cs typeface="Times New Roman"/>
                        </a:rPr>
                        <a:t>     16.6</a:t>
                      </a:r>
                      <a:endParaRPr lang="en-US" sz="1000" dirty="0">
                        <a:solidFill>
                          <a:schemeClr val="tx1"/>
                        </a:solidFill>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0.275</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1.63</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
                <a:tc>
                  <a:txBody>
                    <a:bodyPr/>
                    <a:lstStyle/>
                    <a:p>
                      <a:pPr marL="0" marR="0" algn="l">
                        <a:lnSpc>
                          <a:spcPct val="115000"/>
                        </a:lnSpc>
                        <a:spcBef>
                          <a:spcPts val="300"/>
                        </a:spcBef>
                        <a:spcAft>
                          <a:spcPts val="300"/>
                        </a:spcAft>
                      </a:pPr>
                      <a:r>
                        <a:rPr lang="en-GB" sz="1000" kern="800" dirty="0" smtClean="0">
                          <a:latin typeface="Times New Roman"/>
                          <a:ea typeface="Times New Roman"/>
                          <a:cs typeface="Times New Roman"/>
                        </a:rPr>
                        <a:t>Beam pulse rate</a:t>
                      </a:r>
                      <a:r>
                        <a:rPr lang="en-GB" sz="1000" kern="800" baseline="0" dirty="0" smtClean="0">
                          <a:latin typeface="Times New Roman"/>
                          <a:ea typeface="Times New Roman"/>
                          <a:cs typeface="Times New Roman"/>
                        </a:rPr>
                        <a:t>       </a:t>
                      </a:r>
                      <a:r>
                        <a:rPr lang="en-GB" sz="1000" kern="800" dirty="0" smtClean="0">
                          <a:latin typeface="Times New Roman"/>
                          <a:ea typeface="Times New Roman"/>
                          <a:cs typeface="Times New Roman"/>
                        </a:rPr>
                        <a:t>[Hz]                </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1000" kern="800" dirty="0">
                          <a:latin typeface="Times New Roman"/>
                          <a:ea typeface="Times New Roman"/>
                          <a:cs typeface="Times New Roman"/>
                        </a:rPr>
                        <a:t>   </a:t>
                      </a:r>
                      <a:r>
                        <a:rPr lang="en-GB" sz="1000" kern="800" dirty="0" smtClean="0">
                          <a:latin typeface="Times New Roman"/>
                          <a:ea typeface="Times New Roman"/>
                          <a:cs typeface="Times New Roman"/>
                        </a:rPr>
                        <a:t>   </a:t>
                      </a:r>
                      <a:r>
                        <a:rPr lang="en-GB" sz="1000" kern="800" dirty="0" smtClean="0">
                          <a:solidFill>
                            <a:schemeClr val="tx1"/>
                          </a:solidFill>
                          <a:latin typeface="Times New Roman"/>
                          <a:ea typeface="Times New Roman"/>
                          <a:cs typeface="Times New Roman"/>
                        </a:rPr>
                        <a:t>60</a:t>
                      </a:r>
                      <a:endParaRPr lang="en-US" sz="1000" dirty="0">
                        <a:solidFill>
                          <a:schemeClr val="tx1"/>
                        </a:solidFill>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GB" sz="1000" kern="800" dirty="0">
                          <a:latin typeface="Times New Roman"/>
                          <a:ea typeface="Times New Roman"/>
                          <a:cs typeface="Times New Roman"/>
                        </a:rPr>
                        <a:t>     </a:t>
                      </a:r>
                      <a:r>
                        <a:rPr lang="en-GB" sz="1000" kern="800" dirty="0" smtClean="0">
                          <a:latin typeface="Times New Roman"/>
                          <a:ea typeface="Times New Roman"/>
                          <a:cs typeface="Times New Roman"/>
                        </a:rPr>
                        <a:t>      60</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60</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310">
                <a:tc>
                  <a:txBody>
                    <a:bodyPr/>
                    <a:lstStyle/>
                    <a:p>
                      <a:pPr marL="0" marR="0" algn="l">
                        <a:lnSpc>
                          <a:spcPct val="115000"/>
                        </a:lnSpc>
                        <a:spcBef>
                          <a:spcPts val="300"/>
                        </a:spcBef>
                        <a:spcAft>
                          <a:spcPts val="300"/>
                        </a:spcAft>
                      </a:pPr>
                      <a:r>
                        <a:rPr lang="en-US" sz="1000" dirty="0" smtClean="0">
                          <a:latin typeface="Times New Roman"/>
                          <a:ea typeface="Times New Roman"/>
                          <a:cs typeface="Times New Roman"/>
                        </a:rPr>
                        <a:t>Beam power          [MW]</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4</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300"/>
                        </a:spcBef>
                        <a:spcAft>
                          <a:spcPts val="300"/>
                        </a:spcAft>
                      </a:pPr>
                      <a:r>
                        <a:rPr lang="en-US" sz="1000" dirty="0" smtClean="0">
                          <a:latin typeface="Times New Roman"/>
                          <a:ea typeface="Times New Roman"/>
                          <a:cs typeface="Times New Roman"/>
                        </a:rPr>
                        <a:t>              -</a:t>
                      </a:r>
                      <a:endParaRPr lang="en-US" sz="1000" dirty="0">
                        <a:latin typeface="Times New Roman"/>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7" name="Date Placeholder 1"/>
          <p:cNvSpPr>
            <a:spLocks noGrp="1"/>
          </p:cNvSpPr>
          <p:nvPr>
            <p:ph type="dt" sz="half" idx="10"/>
          </p:nvPr>
        </p:nvSpPr>
        <p:spPr>
          <a:xfrm>
            <a:off x="457200" y="6356350"/>
            <a:ext cx="2133600" cy="365125"/>
          </a:xfrm>
        </p:spPr>
        <p:txBody>
          <a:bodyPr/>
          <a:lstStyle/>
          <a:p>
            <a:r>
              <a:rPr lang="en-US" b="1" i="1" dirty="0" smtClean="0">
                <a:solidFill>
                  <a:srgbClr val="002060"/>
                </a:solidFill>
              </a:rPr>
              <a:t>June 20, 2013</a:t>
            </a:r>
            <a:endParaRPr lang="en-US" b="1" i="1" dirty="0">
              <a:solidFill>
                <a:srgbClr val="002060"/>
              </a:solidFill>
            </a:endParaRPr>
          </a:p>
        </p:txBody>
      </p:sp>
      <p:sp>
        <p:nvSpPr>
          <p:cNvPr id="28" name="Footer Placeholder 22"/>
          <p:cNvSpPr>
            <a:spLocks noGrp="1"/>
          </p:cNvSpPr>
          <p:nvPr>
            <p:ph type="ftr" sz="quarter" idx="11"/>
          </p:nvPr>
        </p:nvSpPr>
        <p:spPr>
          <a:xfrm>
            <a:off x="2590800" y="6356350"/>
            <a:ext cx="3733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29" name="Slide Number Placeholder 25"/>
          <p:cNvSpPr>
            <a:spLocks noGrp="1"/>
          </p:cNvSpPr>
          <p:nvPr>
            <p:ph type="sldNum" sz="quarter" idx="12"/>
          </p:nvPr>
        </p:nvSpPr>
        <p:spPr>
          <a:xfrm>
            <a:off x="6553200" y="6356350"/>
            <a:ext cx="2133600" cy="365125"/>
          </a:xfrm>
        </p:spPr>
        <p:txBody>
          <a:bodyPr/>
          <a:lstStyle/>
          <a:p>
            <a:fld id="{37166BFC-7877-4E6B-86F4-25DE6BAA0E48}" type="slidenum">
              <a:rPr lang="en-US" b="1" i="1" smtClean="0">
                <a:solidFill>
                  <a:srgbClr val="002060"/>
                </a:solidFill>
              </a:rPr>
              <a:t>27</a:t>
            </a:fld>
            <a:endParaRPr lang="en-US" b="1" i="1">
              <a:solidFill>
                <a:srgbClr val="002060"/>
              </a:solidFill>
            </a:endParaRPr>
          </a:p>
        </p:txBody>
      </p:sp>
    </p:spTree>
    <p:extLst>
      <p:ext uri="{BB962C8B-B14F-4D97-AF65-F5344CB8AC3E}">
        <p14:creationId xmlns:p14="http://schemas.microsoft.com/office/powerpoint/2010/main" val="585195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w="19050" cmpd="dbl">
            <a:solidFill>
              <a:schemeClr val="tx1"/>
            </a:solidFill>
          </a:ln>
        </p:spPr>
        <p:txBody>
          <a:bodyPr>
            <a:normAutofit fontScale="90000"/>
          </a:bodyPr>
          <a:lstStyle/>
          <a:p>
            <a:r>
              <a:rPr lang="en-US" sz="3600" b="1" dirty="0" smtClean="0">
                <a:latin typeface="Segoe UI" pitchFamily="34" charset="0"/>
                <a:ea typeface="Segoe UI" pitchFamily="34" charset="0"/>
                <a:cs typeface="Segoe UI" pitchFamily="34" charset="0"/>
              </a:rPr>
              <a:t>General Magnet Design</a:t>
            </a:r>
            <a:r>
              <a:rPr lang="en-US" sz="4000" b="1" dirty="0">
                <a:latin typeface="Segoe UI" pitchFamily="34" charset="0"/>
                <a:ea typeface="Segoe UI" pitchFamily="34" charset="0"/>
                <a:cs typeface="Segoe UI" pitchFamily="34" charset="0"/>
              </a:rPr>
              <a:t/>
            </a:r>
            <a:br>
              <a:rPr lang="en-US" sz="4000" b="1" dirty="0">
                <a:latin typeface="Segoe UI" pitchFamily="34" charset="0"/>
                <a:ea typeface="Segoe UI" pitchFamily="34" charset="0"/>
                <a:cs typeface="Segoe UI" pitchFamily="34" charset="0"/>
              </a:rPr>
            </a:br>
            <a:r>
              <a:rPr lang="en-US" sz="2400" b="1" dirty="0" smtClean="0">
                <a:latin typeface="Segoe UI" pitchFamily="34" charset="0"/>
                <a:ea typeface="Segoe UI" pitchFamily="34" charset="0"/>
                <a:cs typeface="Segoe UI" pitchFamily="34" charset="0"/>
              </a:rPr>
              <a:t>Sasha Zlobin, FNAL</a:t>
            </a:r>
            <a:endParaRPr lang="en-US"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20244"/>
            <a:ext cx="8229600" cy="5181600"/>
          </a:xfrm>
        </p:spPr>
        <p:txBody>
          <a:bodyPr>
            <a:normAutofit/>
          </a:bodyPr>
          <a:lstStyle/>
          <a:p>
            <a:pPr marL="0" indent="0">
              <a:spcBef>
                <a:spcPts val="0"/>
              </a:spcBef>
              <a:buNone/>
            </a:pPr>
            <a:r>
              <a:rPr lang="en-US" sz="2000" b="1" dirty="0">
                <a:latin typeface="Segoe UI" pitchFamily="34" charset="0"/>
                <a:ea typeface="Segoe UI" pitchFamily="34" charset="0"/>
                <a:cs typeface="Segoe UI" pitchFamily="34" charset="0"/>
              </a:rPr>
              <a:t>FY13 Plans and </a:t>
            </a:r>
            <a:r>
              <a:rPr lang="en-US" sz="2000" b="1" dirty="0" smtClean="0">
                <a:latin typeface="Segoe UI" pitchFamily="34" charset="0"/>
                <a:ea typeface="Segoe UI" pitchFamily="34" charset="0"/>
                <a:cs typeface="Segoe UI" pitchFamily="34" charset="0"/>
              </a:rPr>
              <a:t>Progress - focus </a:t>
            </a:r>
            <a:r>
              <a:rPr lang="en-US" sz="2000" b="1" dirty="0">
                <a:latin typeface="Segoe UI" pitchFamily="34" charset="0"/>
                <a:ea typeface="Segoe UI" pitchFamily="34" charset="0"/>
                <a:cs typeface="Segoe UI" pitchFamily="34" charset="0"/>
              </a:rPr>
              <a:t>on:</a:t>
            </a:r>
          </a:p>
          <a:p>
            <a:pPr>
              <a:spcBef>
                <a:spcPts val="300"/>
              </a:spcBef>
              <a:spcAft>
                <a:spcPts val="600"/>
              </a:spcAft>
            </a:pPr>
            <a:r>
              <a:rPr lang="en-US" sz="1800" b="1" dirty="0">
                <a:solidFill>
                  <a:srgbClr val="002060"/>
                </a:solidFill>
                <a:latin typeface="Segoe UI" pitchFamily="34" charset="0"/>
                <a:ea typeface="Segoe UI" pitchFamily="34" charset="0"/>
                <a:cs typeface="Segoe UI" pitchFamily="34" charset="0"/>
              </a:rPr>
              <a:t>Conceptual Design Studies of SR and IR Magnets for a Higgs Factory (in collaboration with MAP Collider Ring and MDI groups)</a:t>
            </a:r>
          </a:p>
          <a:p>
            <a:pPr>
              <a:spcBef>
                <a:spcPts val="300"/>
              </a:spcBef>
              <a:spcAft>
                <a:spcPts val="600"/>
              </a:spcAft>
            </a:pPr>
            <a:r>
              <a:rPr lang="en-US" sz="1800" b="1" dirty="0">
                <a:solidFill>
                  <a:srgbClr val="002060"/>
                </a:solidFill>
                <a:latin typeface="Segoe UI" pitchFamily="34" charset="0"/>
                <a:ea typeface="Segoe UI" pitchFamily="34" charset="0"/>
                <a:cs typeface="Segoe UI" pitchFamily="34" charset="0"/>
              </a:rPr>
              <a:t>Radiation-hard insulation R&amp;D (supported by FNAL GARD</a:t>
            </a:r>
            <a:r>
              <a:rPr lang="en-US" sz="1800" dirty="0" smtClean="0">
                <a:solidFill>
                  <a:srgbClr val="002060"/>
                </a:solidFill>
                <a:latin typeface="Segoe UI Semibold" pitchFamily="34" charset="0"/>
              </a:rPr>
              <a:t>) </a:t>
            </a:r>
            <a:r>
              <a:rPr lang="en-US" sz="1800" b="1" dirty="0" smtClean="0">
                <a:solidFill>
                  <a:srgbClr val="002060"/>
                </a:solidFill>
                <a:latin typeface="Segoe UI" pitchFamily="34" charset="0"/>
                <a:ea typeface="Segoe UI" pitchFamily="34" charset="0"/>
                <a:cs typeface="Segoe UI" pitchFamily="34" charset="0"/>
              </a:rPr>
              <a:t>– important for Collider Magnets</a:t>
            </a:r>
            <a:endParaRPr lang="en-US" sz="1800" b="1" dirty="0">
              <a:solidFill>
                <a:srgbClr val="002060"/>
              </a:solidFill>
              <a:latin typeface="Segoe UI" pitchFamily="34" charset="0"/>
              <a:ea typeface="Segoe UI" pitchFamily="34" charset="0"/>
              <a:cs typeface="Segoe UI" pitchFamily="34" charset="0"/>
            </a:endParaRPr>
          </a:p>
        </p:txBody>
      </p:sp>
      <p:grpSp>
        <p:nvGrpSpPr>
          <p:cNvPr id="6" name="Group 5"/>
          <p:cNvGrpSpPr/>
          <p:nvPr/>
        </p:nvGrpSpPr>
        <p:grpSpPr>
          <a:xfrm>
            <a:off x="1130204" y="2995593"/>
            <a:ext cx="6548421" cy="3465997"/>
            <a:chOff x="741437" y="1154668"/>
            <a:chExt cx="7630878" cy="4880499"/>
          </a:xfrm>
        </p:grpSpPr>
        <p:sp>
          <p:nvSpPr>
            <p:cNvPr id="7" name="Rectangle 6"/>
            <p:cNvSpPr/>
            <p:nvPr/>
          </p:nvSpPr>
          <p:spPr>
            <a:xfrm>
              <a:off x="1649638" y="1154668"/>
              <a:ext cx="5814477" cy="369332"/>
            </a:xfrm>
            <a:prstGeom prst="rect">
              <a:avLst/>
            </a:prstGeom>
          </p:spPr>
          <p:txBody>
            <a:bodyPr wrap="none">
              <a:spAutoFit/>
            </a:bodyPr>
            <a:lstStyle/>
            <a:p>
              <a:r>
                <a:rPr lang="en-US" b="1" dirty="0">
                  <a:latin typeface="Segoe UI" pitchFamily="34" charset="0"/>
                  <a:ea typeface="Segoe UI" pitchFamily="34" charset="0"/>
                  <a:cs typeface="Segoe UI" pitchFamily="34" charset="0"/>
                </a:rPr>
                <a:t>HF IR layout and beam size </a:t>
              </a:r>
              <a:r>
                <a:rPr lang="en-US" b="1" dirty="0" smtClean="0">
                  <a:latin typeface="Segoe UI" pitchFamily="34" charset="0"/>
                  <a:ea typeface="Segoe UI" pitchFamily="34" charset="0"/>
                  <a:cs typeface="Segoe UI" pitchFamily="34" charset="0"/>
                </a:rPr>
                <a:t>variations – Y.I. </a:t>
              </a:r>
              <a:r>
                <a:rPr lang="en-US" b="1" dirty="0" err="1" smtClean="0">
                  <a:latin typeface="Segoe UI" pitchFamily="34" charset="0"/>
                  <a:ea typeface="Segoe UI" pitchFamily="34" charset="0"/>
                  <a:cs typeface="Segoe UI" pitchFamily="34" charset="0"/>
                </a:rPr>
                <a:t>Alexahin</a:t>
              </a:r>
              <a:endParaRPr lang="en-US" b="1" dirty="0">
                <a:latin typeface="Segoe UI" pitchFamily="34" charset="0"/>
                <a:ea typeface="Segoe UI" pitchFamily="34" charset="0"/>
                <a:cs typeface="Segoe UI"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118" y="1639771"/>
              <a:ext cx="7305517" cy="209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7" y="3735719"/>
              <a:ext cx="7630878" cy="229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Date Placeholder 10"/>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12" name="Footer Placeholder 11"/>
          <p:cNvSpPr>
            <a:spLocks noGrp="1"/>
          </p:cNvSpPr>
          <p:nvPr>
            <p:ph type="ftr" sz="quarter" idx="11"/>
          </p:nvPr>
        </p:nvSpPr>
        <p:spPr>
          <a:xfrm>
            <a:off x="2514600" y="6356350"/>
            <a:ext cx="4114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3" name="Slide Number Placeholder 12"/>
          <p:cNvSpPr>
            <a:spLocks noGrp="1"/>
          </p:cNvSpPr>
          <p:nvPr>
            <p:ph type="sldNum" sz="quarter" idx="12"/>
          </p:nvPr>
        </p:nvSpPr>
        <p:spPr/>
        <p:txBody>
          <a:bodyPr/>
          <a:lstStyle/>
          <a:p>
            <a:fld id="{37166BFC-7877-4E6B-86F4-25DE6BAA0E48}" type="slidenum">
              <a:rPr lang="en-US" b="1" i="1" smtClean="0">
                <a:solidFill>
                  <a:srgbClr val="002060"/>
                </a:solidFill>
              </a:rPr>
              <a:t>28</a:t>
            </a:fld>
            <a:endParaRPr lang="en-US" b="1" i="1">
              <a:solidFill>
                <a:srgbClr val="002060"/>
              </a:solidFill>
            </a:endParaRPr>
          </a:p>
        </p:txBody>
      </p:sp>
    </p:spTree>
    <p:extLst>
      <p:ext uri="{BB962C8B-B14F-4D97-AF65-F5344CB8AC3E}">
        <p14:creationId xmlns:p14="http://schemas.microsoft.com/office/powerpoint/2010/main" val="784384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20156"/>
            <a:ext cx="4721163" cy="287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52716"/>
            <a:ext cx="8229600" cy="824411"/>
          </a:xfrm>
          <a:ln w="19050" cmpd="dbl">
            <a:solidFill>
              <a:schemeClr val="tx1"/>
            </a:solidFill>
          </a:ln>
        </p:spPr>
        <p:txBody>
          <a:bodyPr>
            <a:normAutofit fontScale="90000"/>
          </a:bodyPr>
          <a:lstStyle/>
          <a:p>
            <a:r>
              <a:rPr lang="en-US" sz="2900" b="1" dirty="0">
                <a:latin typeface="Segoe UI" pitchFamily="34" charset="0"/>
                <a:ea typeface="Segoe UI" pitchFamily="34" charset="0"/>
                <a:cs typeface="Segoe UI" pitchFamily="34" charset="0"/>
              </a:rPr>
              <a:t>General Magnet Design</a:t>
            </a:r>
            <a:br>
              <a:rPr lang="en-US" sz="2900" b="1" dirty="0">
                <a:latin typeface="Segoe UI" pitchFamily="34" charset="0"/>
                <a:ea typeface="Segoe UI" pitchFamily="34" charset="0"/>
                <a:cs typeface="Segoe UI" pitchFamily="34" charset="0"/>
              </a:rPr>
            </a:br>
            <a:r>
              <a:rPr lang="en-US" sz="2400" b="1" dirty="0" smtClean="0">
                <a:latin typeface="Segoe UI" pitchFamily="34" charset="0"/>
                <a:ea typeface="Segoe UI" pitchFamily="34" charset="0"/>
                <a:cs typeface="Segoe UI" pitchFamily="34" charset="0"/>
              </a:rPr>
              <a:t>HF </a:t>
            </a:r>
            <a:r>
              <a:rPr lang="en-US" sz="2400" b="1" dirty="0">
                <a:latin typeface="Segoe UI" pitchFamily="34" charset="0"/>
                <a:ea typeface="Segoe UI" pitchFamily="34" charset="0"/>
                <a:cs typeface="Segoe UI" pitchFamily="34" charset="0"/>
              </a:rPr>
              <a:t>IR Magnet Designs &amp; </a:t>
            </a:r>
            <a:r>
              <a:rPr lang="en-US" sz="2400" b="1" dirty="0" smtClean="0">
                <a:latin typeface="Segoe UI" pitchFamily="34" charset="0"/>
                <a:ea typeface="Segoe UI" pitchFamily="34" charset="0"/>
                <a:cs typeface="Segoe UI" pitchFamily="34" charset="0"/>
              </a:rPr>
              <a:t>Parameters - A. Zlobin, FNAL</a:t>
            </a:r>
            <a:endParaRPr lang="en-US" sz="2400" b="1" dirty="0">
              <a:latin typeface="Segoe UI" pitchFamily="34" charset="0"/>
              <a:ea typeface="Segoe UI" pitchFamily="34" charset="0"/>
              <a:cs typeface="Segoe UI" pitchFamily="34" charset="0"/>
            </a:endParaRPr>
          </a:p>
        </p:txBody>
      </p:sp>
      <p:sp>
        <p:nvSpPr>
          <p:cNvPr id="13" name="Content Placeholder 2"/>
          <p:cNvSpPr>
            <a:spLocks noGrp="1"/>
          </p:cNvSpPr>
          <p:nvPr>
            <p:ph idx="1"/>
          </p:nvPr>
        </p:nvSpPr>
        <p:spPr>
          <a:xfrm>
            <a:off x="494414" y="4191000"/>
            <a:ext cx="8531163" cy="2362200"/>
          </a:xfrm>
        </p:spPr>
        <p:txBody>
          <a:bodyPr>
            <a:noAutofit/>
          </a:bodyPr>
          <a:lstStyle/>
          <a:p>
            <a:r>
              <a:rPr lang="en-GB" sz="1800" b="1" dirty="0">
                <a:latin typeface="Segoe UI" pitchFamily="34" charset="0"/>
                <a:ea typeface="Segoe UI" pitchFamily="34" charset="0"/>
                <a:cs typeface="Segoe UI" pitchFamily="34" charset="0"/>
              </a:rPr>
              <a:t>Conceptual designs of the HF IR magnets are based on a 1 mm Nb</a:t>
            </a:r>
            <a:r>
              <a:rPr lang="en-GB" sz="1800" b="1" baseline="-25000" dirty="0">
                <a:latin typeface="Segoe UI" pitchFamily="34" charset="0"/>
                <a:ea typeface="Segoe UI" pitchFamily="34" charset="0"/>
                <a:cs typeface="Segoe UI" pitchFamily="34" charset="0"/>
              </a:rPr>
              <a:t>3</a:t>
            </a:r>
            <a:r>
              <a:rPr lang="en-GB" sz="1800" b="1" dirty="0">
                <a:latin typeface="Segoe UI" pitchFamily="34" charset="0"/>
                <a:ea typeface="Segoe UI" pitchFamily="34" charset="0"/>
                <a:cs typeface="Segoe UI" pitchFamily="34" charset="0"/>
              </a:rPr>
              <a:t>Sn strand with </a:t>
            </a:r>
            <a:r>
              <a:rPr lang="en-GB" sz="1800" b="1" dirty="0" err="1" smtClean="0">
                <a:latin typeface="Segoe UI" pitchFamily="34" charset="0"/>
                <a:ea typeface="Segoe UI" pitchFamily="34" charset="0"/>
                <a:cs typeface="Segoe UI" pitchFamily="34" charset="0"/>
              </a:rPr>
              <a:t>J</a:t>
            </a:r>
            <a:r>
              <a:rPr lang="en-GB" sz="1800" b="1" baseline="-25000" dirty="0" err="1" smtClean="0">
                <a:latin typeface="Segoe UI" pitchFamily="34" charset="0"/>
                <a:ea typeface="Segoe UI" pitchFamily="34" charset="0"/>
                <a:cs typeface="Segoe UI" pitchFamily="34" charset="0"/>
              </a:rPr>
              <a:t>c</a:t>
            </a:r>
            <a:r>
              <a:rPr lang="en-GB" sz="1800" b="1" dirty="0" smtClean="0">
                <a:latin typeface="Segoe UI" pitchFamily="34" charset="0"/>
                <a:ea typeface="Segoe UI" pitchFamily="34" charset="0"/>
                <a:cs typeface="Segoe UI" pitchFamily="34" charset="0"/>
              </a:rPr>
              <a:t>(12T,4.2K)=2.7</a:t>
            </a:r>
            <a:r>
              <a:rPr lang="en-GB" sz="1800" b="1" dirty="0">
                <a:latin typeface="Segoe UI" pitchFamily="34" charset="0"/>
                <a:ea typeface="Segoe UI" pitchFamily="34" charset="0"/>
                <a:cs typeface="Segoe UI" pitchFamily="34" charset="0"/>
              </a:rPr>
              <a:t> kA/mm</a:t>
            </a:r>
            <a:r>
              <a:rPr lang="en-GB" sz="1800" b="1" baseline="30000" dirty="0">
                <a:latin typeface="Segoe UI" pitchFamily="34" charset="0"/>
                <a:ea typeface="Segoe UI" pitchFamily="34" charset="0"/>
                <a:cs typeface="Segoe UI" pitchFamily="34" charset="0"/>
              </a:rPr>
              <a:t>2</a:t>
            </a:r>
            <a:r>
              <a:rPr lang="en-GB" sz="1800" b="1" dirty="0">
                <a:latin typeface="Segoe UI" pitchFamily="34" charset="0"/>
                <a:ea typeface="Segoe UI" pitchFamily="34" charset="0"/>
                <a:cs typeface="Segoe UI" pitchFamily="34" charset="0"/>
              </a:rPr>
              <a:t> and Cu/</a:t>
            </a:r>
            <a:r>
              <a:rPr lang="en-GB" sz="1800" b="1" dirty="0" err="1">
                <a:latin typeface="Segoe UI" pitchFamily="34" charset="0"/>
                <a:ea typeface="Segoe UI" pitchFamily="34" charset="0"/>
                <a:cs typeface="Segoe UI" pitchFamily="34" charset="0"/>
              </a:rPr>
              <a:t>nonCu</a:t>
            </a:r>
            <a:r>
              <a:rPr lang="en-GB" sz="1800" b="1" dirty="0">
                <a:latin typeface="Segoe UI" pitchFamily="34" charset="0"/>
                <a:ea typeface="Segoe UI" pitchFamily="34" charset="0"/>
                <a:cs typeface="Segoe UI" pitchFamily="34" charset="0"/>
              </a:rPr>
              <a:t> ratio of 1.15. </a:t>
            </a:r>
            <a:endParaRPr lang="en-GB" sz="1800" b="1" dirty="0" smtClean="0">
              <a:latin typeface="Segoe UI" pitchFamily="34" charset="0"/>
              <a:ea typeface="Segoe UI" pitchFamily="34" charset="0"/>
              <a:cs typeface="Segoe UI" pitchFamily="34" charset="0"/>
            </a:endParaRPr>
          </a:p>
          <a:p>
            <a:r>
              <a:rPr lang="en-GB" sz="1800" b="1" dirty="0" smtClean="0">
                <a:latin typeface="Segoe UI" pitchFamily="34" charset="0"/>
                <a:ea typeface="Segoe UI" pitchFamily="34" charset="0"/>
                <a:cs typeface="Segoe UI" pitchFamily="34" charset="0"/>
              </a:rPr>
              <a:t>The </a:t>
            </a:r>
            <a:r>
              <a:rPr lang="en-GB" sz="1800" b="1" dirty="0">
                <a:latin typeface="Segoe UI" pitchFamily="34" charset="0"/>
                <a:ea typeface="Segoe UI" pitchFamily="34" charset="0"/>
                <a:cs typeface="Segoe UI" pitchFamily="34" charset="0"/>
              </a:rPr>
              <a:t>Q1-Q4 and B1 coils use a 42-strand Rutherford cable, 21.6 mm wide and 1.85 mm thick. </a:t>
            </a:r>
            <a:endParaRPr lang="en-GB" sz="1800" b="1" dirty="0" smtClean="0">
              <a:latin typeface="Segoe UI" pitchFamily="34" charset="0"/>
              <a:ea typeface="Segoe UI" pitchFamily="34" charset="0"/>
              <a:cs typeface="Segoe UI" pitchFamily="34" charset="0"/>
            </a:endParaRPr>
          </a:p>
          <a:p>
            <a:r>
              <a:rPr lang="en-GB" sz="1800" b="1" dirty="0" smtClean="0">
                <a:latin typeface="Segoe UI" pitchFamily="34" charset="0"/>
                <a:ea typeface="Segoe UI" pitchFamily="34" charset="0"/>
                <a:cs typeface="Segoe UI" pitchFamily="34" charset="0"/>
              </a:rPr>
              <a:t>The </a:t>
            </a:r>
            <a:r>
              <a:rPr lang="en-GB" sz="1800" b="1" dirty="0">
                <a:latin typeface="Segoe UI" pitchFamily="34" charset="0"/>
                <a:ea typeface="Segoe UI" pitchFamily="34" charset="0"/>
                <a:cs typeface="Segoe UI" pitchFamily="34" charset="0"/>
              </a:rPr>
              <a:t>cable in the dipole coil </a:t>
            </a:r>
            <a:r>
              <a:rPr lang="en-GB" sz="1800" b="1" dirty="0" err="1">
                <a:latin typeface="Segoe UI" pitchFamily="34" charset="0"/>
                <a:ea typeface="Segoe UI" pitchFamily="34" charset="0"/>
                <a:cs typeface="Segoe UI" pitchFamily="34" charset="0"/>
              </a:rPr>
              <a:t>Bq</a:t>
            </a:r>
            <a:r>
              <a:rPr lang="en-GB" sz="1800" b="1" dirty="0">
                <a:latin typeface="Segoe UI" pitchFamily="34" charset="0"/>
                <a:ea typeface="Segoe UI" pitchFamily="34" charset="0"/>
                <a:cs typeface="Segoe UI" pitchFamily="34" charset="0"/>
              </a:rPr>
              <a:t> (in Q2 and Q4) has 22 strands and is 11.3 mm wide and 1.77 mm thick. </a:t>
            </a:r>
            <a:endParaRPr lang="en-GB" sz="1800" b="1" dirty="0" smtClean="0">
              <a:latin typeface="Segoe UI" pitchFamily="34" charset="0"/>
              <a:ea typeface="Segoe UI" pitchFamily="34" charset="0"/>
              <a:cs typeface="Segoe UI" pitchFamily="34" charset="0"/>
            </a:endParaRPr>
          </a:p>
          <a:p>
            <a:r>
              <a:rPr lang="en-GB" sz="1800" b="1" dirty="0" smtClean="0">
                <a:latin typeface="Segoe UI" pitchFamily="34" charset="0"/>
                <a:ea typeface="Segoe UI" pitchFamily="34" charset="0"/>
                <a:cs typeface="Segoe UI" pitchFamily="34" charset="0"/>
              </a:rPr>
              <a:t>Both </a:t>
            </a:r>
            <a:r>
              <a:rPr lang="en-GB" sz="1800" b="1" dirty="0">
                <a:latin typeface="Segoe UI" pitchFamily="34" charset="0"/>
                <a:ea typeface="Segoe UI" pitchFamily="34" charset="0"/>
                <a:cs typeface="Segoe UI" pitchFamily="34" charset="0"/>
              </a:rPr>
              <a:t>cables are insulated with a 0.2 mm thick insulation.</a:t>
            </a:r>
            <a:endParaRPr lang="en-US" sz="1800" b="1" dirty="0">
              <a:latin typeface="Segoe UI" pitchFamily="34" charset="0"/>
              <a:ea typeface="Segoe UI" pitchFamily="34" charset="0"/>
              <a:cs typeface="Segoe UI" pitchFamily="34" charset="0"/>
            </a:endParaRPr>
          </a:p>
        </p:txBody>
      </p:sp>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17024"/>
            <a:ext cx="2962910" cy="2778125"/>
          </a:xfrm>
          <a:prstGeom prst="rect">
            <a:avLst/>
          </a:prstGeom>
          <a:noFill/>
          <a:ln>
            <a:noFill/>
          </a:ln>
        </p:spPr>
      </p:pic>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88721"/>
            <a:ext cx="4721163" cy="287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531697" y="3741236"/>
            <a:ext cx="2646750" cy="276999"/>
          </a:xfrm>
          <a:prstGeom prst="rect">
            <a:avLst/>
          </a:prstGeom>
        </p:spPr>
        <p:txBody>
          <a:bodyPr wrap="none">
            <a:spAutoFit/>
          </a:bodyPr>
          <a:lstStyle/>
          <a:p>
            <a:r>
              <a:rPr lang="en-US" sz="1200" b="1" i="1" dirty="0" smtClean="0">
                <a:solidFill>
                  <a:srgbClr val="C00000"/>
                </a:solidFill>
              </a:rPr>
              <a:t>A.V. Zlobin et al., IPAC2013, May 2013</a:t>
            </a:r>
            <a:endParaRPr lang="en-US" sz="1200" i="1" dirty="0"/>
          </a:p>
        </p:txBody>
      </p:sp>
      <p:sp>
        <p:nvSpPr>
          <p:cNvPr id="3" name="Date Placeholder 2"/>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6" name="Footer Placeholder 5"/>
          <p:cNvSpPr>
            <a:spLocks noGrp="1"/>
          </p:cNvSpPr>
          <p:nvPr>
            <p:ph type="ftr" sz="quarter" idx="11"/>
          </p:nvPr>
        </p:nvSpPr>
        <p:spPr>
          <a:xfrm>
            <a:off x="2438400" y="6356350"/>
            <a:ext cx="38862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7" name="Slide Number Placeholder 6"/>
          <p:cNvSpPr>
            <a:spLocks noGrp="1"/>
          </p:cNvSpPr>
          <p:nvPr>
            <p:ph type="sldNum" sz="quarter" idx="12"/>
          </p:nvPr>
        </p:nvSpPr>
        <p:spPr/>
        <p:txBody>
          <a:bodyPr/>
          <a:lstStyle/>
          <a:p>
            <a:fld id="{37166BFC-7877-4E6B-86F4-25DE6BAA0E48}" type="slidenum">
              <a:rPr lang="en-US" b="1" i="1" smtClean="0">
                <a:solidFill>
                  <a:srgbClr val="002060"/>
                </a:solidFill>
              </a:rPr>
              <a:t>29</a:t>
            </a:fld>
            <a:endParaRPr lang="en-US" b="1" i="1">
              <a:solidFill>
                <a:srgbClr val="002060"/>
              </a:solidFill>
            </a:endParaRPr>
          </a:p>
        </p:txBody>
      </p:sp>
    </p:spTree>
    <p:extLst>
      <p:ext uri="{BB962C8B-B14F-4D97-AF65-F5344CB8AC3E}">
        <p14:creationId xmlns:p14="http://schemas.microsoft.com/office/powerpoint/2010/main" val="354444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w="19050" cmpd="dbl">
            <a:solidFill>
              <a:schemeClr val="tx1"/>
            </a:solidFill>
          </a:ln>
        </p:spPr>
        <p:txBody>
          <a:bodyPr>
            <a:normAutofit/>
          </a:bodyPr>
          <a:lstStyle/>
          <a:p>
            <a:r>
              <a:rPr lang="en-US" sz="3600" b="1" dirty="0" smtClean="0">
                <a:latin typeface="Segoe UI" pitchFamily="34" charset="0"/>
                <a:ea typeface="Segoe UI" pitchFamily="34" charset="0"/>
                <a:cs typeface="Segoe UI" pitchFamily="34" charset="0"/>
              </a:rPr>
              <a:t>MAP Magnet Group</a:t>
            </a:r>
            <a:endParaRPr lang="en-US" sz="36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2057400" y="1600200"/>
            <a:ext cx="5029200" cy="3810000"/>
          </a:xfrm>
        </p:spPr>
        <p:txBody>
          <a:bodyPr>
            <a:normAutofit fontScale="92500" lnSpcReduction="10000"/>
          </a:bodyPr>
          <a:lstStyle/>
          <a:p>
            <a:r>
              <a:rPr lang="en-US" b="1" dirty="0" smtClean="0">
                <a:solidFill>
                  <a:srgbClr val="002060"/>
                </a:solidFill>
                <a:latin typeface="Segoe UI" pitchFamily="34" charset="0"/>
                <a:ea typeface="Segoe UI" pitchFamily="34" charset="0"/>
                <a:cs typeface="Segoe UI" pitchFamily="34" charset="0"/>
              </a:rPr>
              <a:t>Ramesh Gupta, BNL</a:t>
            </a:r>
          </a:p>
          <a:p>
            <a:r>
              <a:rPr lang="en-US" b="1" dirty="0">
                <a:solidFill>
                  <a:srgbClr val="002060"/>
                </a:solidFill>
                <a:latin typeface="Segoe UI" pitchFamily="34" charset="0"/>
                <a:ea typeface="Segoe UI" pitchFamily="34" charset="0"/>
                <a:cs typeface="Segoe UI" pitchFamily="34" charset="0"/>
              </a:rPr>
              <a:t>M. Lopes-Lima, </a:t>
            </a:r>
            <a:r>
              <a:rPr lang="en-US" b="1" dirty="0" smtClean="0">
                <a:solidFill>
                  <a:srgbClr val="002060"/>
                </a:solidFill>
                <a:latin typeface="Segoe UI" pitchFamily="34" charset="0"/>
                <a:ea typeface="Segoe UI" pitchFamily="34" charset="0"/>
                <a:cs typeface="Segoe UI" pitchFamily="34" charset="0"/>
              </a:rPr>
              <a:t>FNAL</a:t>
            </a:r>
          </a:p>
          <a:p>
            <a:r>
              <a:rPr lang="en-US" b="1" dirty="0">
                <a:solidFill>
                  <a:srgbClr val="002060"/>
                </a:solidFill>
                <a:latin typeface="Segoe UI" pitchFamily="34" charset="0"/>
                <a:ea typeface="Segoe UI" pitchFamily="34" charset="0"/>
                <a:cs typeface="Segoe UI" pitchFamily="34" charset="0"/>
              </a:rPr>
              <a:t>H. Piekarz, FNAL</a:t>
            </a:r>
          </a:p>
          <a:p>
            <a:r>
              <a:rPr lang="en-US" b="1" dirty="0">
                <a:solidFill>
                  <a:srgbClr val="002060"/>
                </a:solidFill>
                <a:latin typeface="Segoe UI" pitchFamily="34" charset="0"/>
                <a:ea typeface="Segoe UI" pitchFamily="34" charset="0"/>
                <a:cs typeface="Segoe UI" pitchFamily="34" charset="0"/>
              </a:rPr>
              <a:t>T. Shen, </a:t>
            </a:r>
            <a:r>
              <a:rPr lang="en-US" b="1" dirty="0" smtClean="0">
                <a:solidFill>
                  <a:srgbClr val="002060"/>
                </a:solidFill>
                <a:latin typeface="Segoe UI" pitchFamily="34" charset="0"/>
                <a:ea typeface="Segoe UI" pitchFamily="34" charset="0"/>
                <a:cs typeface="Segoe UI" pitchFamily="34" charset="0"/>
              </a:rPr>
              <a:t>FNAL</a:t>
            </a:r>
          </a:p>
          <a:p>
            <a:r>
              <a:rPr lang="en-US" b="1" dirty="0" smtClean="0">
                <a:solidFill>
                  <a:srgbClr val="002060"/>
                </a:solidFill>
                <a:latin typeface="Segoe UI" pitchFamily="34" charset="0"/>
                <a:ea typeface="Segoe UI" pitchFamily="34" charset="0"/>
                <a:cs typeface="Segoe UI" pitchFamily="34" charset="0"/>
              </a:rPr>
              <a:t>Don Summers, </a:t>
            </a:r>
            <a:r>
              <a:rPr lang="en-US" b="1" dirty="0" err="1" smtClean="0">
                <a:solidFill>
                  <a:srgbClr val="002060"/>
                </a:solidFill>
                <a:latin typeface="Segoe UI" pitchFamily="34" charset="0"/>
                <a:ea typeface="Segoe UI" pitchFamily="34" charset="0"/>
                <a:cs typeface="Segoe UI" pitchFamily="34" charset="0"/>
              </a:rPr>
              <a:t>UMiss</a:t>
            </a:r>
            <a:endParaRPr lang="en-US" b="1" dirty="0" smtClean="0">
              <a:solidFill>
                <a:srgbClr val="002060"/>
              </a:solidFill>
              <a:latin typeface="Segoe UI" pitchFamily="34" charset="0"/>
              <a:ea typeface="Segoe UI" pitchFamily="34" charset="0"/>
              <a:cs typeface="Segoe UI" pitchFamily="34" charset="0"/>
            </a:endParaRPr>
          </a:p>
          <a:p>
            <a:r>
              <a:rPr lang="en-US" b="1" dirty="0" smtClean="0">
                <a:solidFill>
                  <a:srgbClr val="002060"/>
                </a:solidFill>
                <a:latin typeface="Segoe UI" pitchFamily="34" charset="0"/>
                <a:ea typeface="Segoe UI" pitchFamily="34" charset="0"/>
                <a:cs typeface="Segoe UI" pitchFamily="34" charset="0"/>
              </a:rPr>
              <a:t>J. Tompkins, FNAL</a:t>
            </a:r>
          </a:p>
          <a:p>
            <a:r>
              <a:rPr lang="en-US" b="1" dirty="0">
                <a:solidFill>
                  <a:srgbClr val="002060"/>
                </a:solidFill>
                <a:latin typeface="Segoe UI" pitchFamily="34" charset="0"/>
                <a:ea typeface="Segoe UI" pitchFamily="34" charset="0"/>
                <a:cs typeface="Segoe UI" pitchFamily="34" charset="0"/>
              </a:rPr>
              <a:t>A. Zlobin, FNAL</a:t>
            </a:r>
          </a:p>
          <a:p>
            <a:endParaRPr lang="en-US" b="1" dirty="0" smtClean="0">
              <a:solidFill>
                <a:srgbClr val="002060"/>
              </a:solidFill>
              <a:latin typeface="Segoe UI" pitchFamily="34" charset="0"/>
              <a:ea typeface="Segoe UI" pitchFamily="34" charset="0"/>
              <a:cs typeface="Segoe UI" pitchFamily="34" charset="0"/>
            </a:endParaRPr>
          </a:p>
          <a:p>
            <a:endParaRPr lang="en-US" dirty="0"/>
          </a:p>
        </p:txBody>
      </p:sp>
      <p:sp>
        <p:nvSpPr>
          <p:cNvPr id="4" name="Date Placeholder 3"/>
          <p:cNvSpPr>
            <a:spLocks noGrp="1"/>
          </p:cNvSpPr>
          <p:nvPr>
            <p:ph type="dt" sz="half" idx="10"/>
          </p:nvPr>
        </p:nvSpPr>
        <p:spPr/>
        <p:txBody>
          <a:bodyPr/>
          <a:lstStyle/>
          <a:p>
            <a:r>
              <a:rPr lang="en-US" smtClean="0"/>
              <a:t>June 20, 2013</a:t>
            </a:r>
            <a:endParaRPr lang="en-US"/>
          </a:p>
        </p:txBody>
      </p:sp>
      <p:sp>
        <p:nvSpPr>
          <p:cNvPr id="5" name="Footer Placeholder 4"/>
          <p:cNvSpPr>
            <a:spLocks noGrp="1"/>
          </p:cNvSpPr>
          <p:nvPr>
            <p:ph type="ftr" sz="quarter" idx="11"/>
          </p:nvPr>
        </p:nvSpPr>
        <p:spPr/>
        <p:txBody>
          <a:bodyPr/>
          <a:lstStyle/>
          <a:p>
            <a:r>
              <a:rPr lang="en-US" smtClean="0"/>
              <a:t>MAP Collaboration Meeting - Fermilab June 19-21, 2013</a:t>
            </a:r>
            <a:endParaRPr lang="en-US"/>
          </a:p>
        </p:txBody>
      </p:sp>
      <p:sp>
        <p:nvSpPr>
          <p:cNvPr id="6" name="Slide Number Placeholder 5"/>
          <p:cNvSpPr>
            <a:spLocks noGrp="1"/>
          </p:cNvSpPr>
          <p:nvPr>
            <p:ph type="sldNum" sz="quarter" idx="12"/>
          </p:nvPr>
        </p:nvSpPr>
        <p:spPr/>
        <p:txBody>
          <a:bodyPr/>
          <a:lstStyle/>
          <a:p>
            <a:fld id="{37166BFC-7877-4E6B-86F4-25DE6BAA0E48}" type="slidenum">
              <a:rPr lang="en-US" smtClean="0"/>
              <a:t>3</a:t>
            </a:fld>
            <a:endParaRPr lang="en-US"/>
          </a:p>
        </p:txBody>
      </p:sp>
    </p:spTree>
    <p:extLst>
      <p:ext uri="{BB962C8B-B14F-4D97-AF65-F5344CB8AC3E}">
        <p14:creationId xmlns:p14="http://schemas.microsoft.com/office/powerpoint/2010/main" val="471085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2400" b="1" dirty="0">
                <a:latin typeface="Segoe UI" pitchFamily="34" charset="0"/>
                <a:ea typeface="Segoe UI" pitchFamily="34" charset="0"/>
                <a:cs typeface="Segoe UI" pitchFamily="34" charset="0"/>
              </a:rPr>
              <a:t>General Magnet Design</a:t>
            </a:r>
            <a:r>
              <a:rPr lang="en-US" sz="2200" b="1" dirty="0">
                <a:latin typeface="Segoe UI" pitchFamily="34" charset="0"/>
                <a:ea typeface="Segoe UI" pitchFamily="34" charset="0"/>
                <a:cs typeface="Segoe UI" pitchFamily="34" charset="0"/>
              </a:rPr>
              <a:t/>
            </a:r>
            <a:br>
              <a:rPr lang="en-US" sz="2200" b="1" dirty="0">
                <a:latin typeface="Segoe UI" pitchFamily="34" charset="0"/>
                <a:ea typeface="Segoe UI" pitchFamily="34" charset="0"/>
                <a:cs typeface="Segoe UI" pitchFamily="34" charset="0"/>
              </a:rPr>
            </a:br>
            <a:r>
              <a:rPr lang="en-US" sz="2600" b="1" dirty="0">
                <a:latin typeface="Segoe UI" pitchFamily="34" charset="0"/>
                <a:ea typeface="Segoe UI" pitchFamily="34" charset="0"/>
                <a:cs typeface="Segoe UI" pitchFamily="34" charset="0"/>
              </a:rPr>
              <a:t>Field </a:t>
            </a:r>
            <a:r>
              <a:rPr lang="en-US" sz="2600" b="1" dirty="0" smtClean="0">
                <a:latin typeface="Segoe UI" pitchFamily="34" charset="0"/>
                <a:ea typeface="Segoe UI" pitchFamily="34" charset="0"/>
                <a:cs typeface="Segoe UI" pitchFamily="34" charset="0"/>
              </a:rPr>
              <a:t>Quality - A. Zlobin, FNAL</a:t>
            </a:r>
            <a:endParaRPr lang="en-US" sz="26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4648200"/>
            <a:ext cx="8229600" cy="1554163"/>
          </a:xfrm>
        </p:spPr>
        <p:txBody>
          <a:bodyPr>
            <a:noAutofit/>
          </a:bodyPr>
          <a:lstStyle/>
          <a:p>
            <a:r>
              <a:rPr lang="en-GB" sz="1700" b="1" dirty="0">
                <a:latin typeface="Segoe UI" pitchFamily="34" charset="0"/>
                <a:ea typeface="Segoe UI" pitchFamily="34" charset="0"/>
                <a:cs typeface="Segoe UI" pitchFamily="34" charset="0"/>
              </a:rPr>
              <a:t>Coil cross-section optimization provided the relative field errors in the area occupied by </a:t>
            </a:r>
            <a:r>
              <a:rPr lang="en-GB" sz="1700" b="1" dirty="0" err="1">
                <a:latin typeface="Segoe UI" pitchFamily="34" charset="0"/>
                <a:ea typeface="Segoe UI" pitchFamily="34" charset="0"/>
                <a:cs typeface="Segoe UI" pitchFamily="34" charset="0"/>
              </a:rPr>
              <a:t>muon</a:t>
            </a:r>
            <a:r>
              <a:rPr lang="en-GB" sz="1700" b="1" dirty="0">
                <a:latin typeface="Segoe UI" pitchFamily="34" charset="0"/>
                <a:ea typeface="Segoe UI" pitchFamily="34" charset="0"/>
                <a:cs typeface="Segoe UI" pitchFamily="34" charset="0"/>
              </a:rPr>
              <a:t> beams on the level of 10</a:t>
            </a:r>
            <a:r>
              <a:rPr lang="en-GB" sz="1700" b="1" baseline="30000" dirty="0">
                <a:latin typeface="Segoe UI" pitchFamily="34" charset="0"/>
                <a:ea typeface="Segoe UI" pitchFamily="34" charset="0"/>
                <a:cs typeface="Segoe UI" pitchFamily="34" charset="0"/>
              </a:rPr>
              <a:t>-4</a:t>
            </a:r>
            <a:r>
              <a:rPr lang="en-GB" sz="1700" b="1" dirty="0">
                <a:latin typeface="Segoe UI" pitchFamily="34" charset="0"/>
                <a:ea typeface="Segoe UI" pitchFamily="34" charset="0"/>
                <a:cs typeface="Segoe UI" pitchFamily="34" charset="0"/>
              </a:rPr>
              <a:t> (dark blue </a:t>
            </a:r>
            <a:r>
              <a:rPr lang="en-GB" sz="1700" b="1" dirty="0" smtClean="0">
                <a:latin typeface="Segoe UI" pitchFamily="34" charset="0"/>
                <a:ea typeface="Segoe UI" pitchFamily="34" charset="0"/>
                <a:cs typeface="Segoe UI" pitchFamily="34" charset="0"/>
              </a:rPr>
              <a:t>area). </a:t>
            </a:r>
          </a:p>
          <a:p>
            <a:r>
              <a:rPr lang="en-GB" sz="1700" b="1" dirty="0" smtClean="0">
                <a:latin typeface="Segoe UI" pitchFamily="34" charset="0"/>
                <a:ea typeface="Segoe UI" pitchFamily="34" charset="0"/>
                <a:cs typeface="Segoe UI" pitchFamily="34" charset="0"/>
              </a:rPr>
              <a:t>A</a:t>
            </a:r>
            <a:r>
              <a:rPr lang="en-US" sz="1700" b="1" dirty="0" err="1">
                <a:latin typeface="Segoe UI" pitchFamily="34" charset="0"/>
                <a:ea typeface="Segoe UI" pitchFamily="34" charset="0"/>
                <a:cs typeface="Segoe UI" pitchFamily="34" charset="0"/>
              </a:rPr>
              <a:t>nalysis</a:t>
            </a:r>
            <a:r>
              <a:rPr lang="en-US" sz="1700" b="1" dirty="0">
                <a:latin typeface="Segoe UI" pitchFamily="34" charset="0"/>
                <a:ea typeface="Segoe UI" pitchFamily="34" charset="0"/>
                <a:cs typeface="Segoe UI" pitchFamily="34" charset="0"/>
              </a:rPr>
              <a:t> of the Dynamic Aperture (DA) with the MADX PTC code shows that </a:t>
            </a:r>
            <a:r>
              <a:rPr lang="en-GB" sz="1700" b="1" dirty="0">
                <a:latin typeface="Segoe UI" pitchFamily="34" charset="0"/>
                <a:ea typeface="Segoe UI" pitchFamily="34" charset="0"/>
                <a:cs typeface="Segoe UI" pitchFamily="34" charset="0"/>
              </a:rPr>
              <a:t>field errors in the straight sections of the </a:t>
            </a:r>
            <a:r>
              <a:rPr lang="en-US" sz="1700" b="1" dirty="0">
                <a:latin typeface="Segoe UI" pitchFamily="34" charset="0"/>
                <a:ea typeface="Segoe UI" pitchFamily="34" charset="0"/>
                <a:cs typeface="Segoe UI" pitchFamily="34" charset="0"/>
              </a:rPr>
              <a:t>IR </a:t>
            </a:r>
            <a:r>
              <a:rPr lang="en-GB" sz="1700" b="1" dirty="0">
                <a:latin typeface="Segoe UI" pitchFamily="34" charset="0"/>
                <a:ea typeface="Segoe UI" pitchFamily="34" charset="0"/>
                <a:cs typeface="Segoe UI" pitchFamily="34" charset="0"/>
              </a:rPr>
              <a:t>magnets reduce the DA by a factor of 2</a:t>
            </a:r>
            <a:r>
              <a:rPr lang="en-US" sz="1700" b="1" dirty="0">
                <a:latin typeface="Segoe UI" pitchFamily="34" charset="0"/>
                <a:ea typeface="Segoe UI" pitchFamily="34" charset="0"/>
                <a:cs typeface="Segoe UI" pitchFamily="34" charset="0"/>
              </a:rPr>
              <a:t> so that it coincides with the good field </a:t>
            </a:r>
            <a:r>
              <a:rPr lang="en-US" sz="1700" b="1" dirty="0" smtClean="0">
                <a:latin typeface="Segoe UI" pitchFamily="34" charset="0"/>
                <a:ea typeface="Segoe UI" pitchFamily="34" charset="0"/>
                <a:cs typeface="Segoe UI" pitchFamily="34" charset="0"/>
              </a:rPr>
              <a:t>region.</a:t>
            </a:r>
            <a:endParaRPr lang="en-US" sz="1700" b="1" dirty="0">
              <a:latin typeface="Segoe UI" pitchFamily="34" charset="0"/>
              <a:ea typeface="Segoe UI" pitchFamily="34" charset="0"/>
              <a:cs typeface="Segoe UI"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477" y="1066800"/>
            <a:ext cx="5639046" cy="328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577457" y="122238"/>
            <a:ext cx="8229600" cy="792162"/>
          </a:xfrm>
          <a:prstGeom prst="rect">
            <a:avLst/>
          </a:prstGeom>
          <a:ln w="19050" cmpd="dbl">
            <a:solidFill>
              <a:schemeClr val="tx1"/>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p>
        </p:txBody>
      </p:sp>
      <p:sp>
        <p:nvSpPr>
          <p:cNvPr id="8" name="Date Placeholder 7"/>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9" name="Footer Placeholder 8"/>
          <p:cNvSpPr>
            <a:spLocks noGrp="1"/>
          </p:cNvSpPr>
          <p:nvPr>
            <p:ph type="ftr" sz="quarter" idx="11"/>
          </p:nvPr>
        </p:nvSpPr>
        <p:spPr>
          <a:xfrm>
            <a:off x="2667000" y="6356350"/>
            <a:ext cx="3733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0" name="Slide Number Placeholder 9"/>
          <p:cNvSpPr>
            <a:spLocks noGrp="1"/>
          </p:cNvSpPr>
          <p:nvPr>
            <p:ph type="sldNum" sz="quarter" idx="12"/>
          </p:nvPr>
        </p:nvSpPr>
        <p:spPr/>
        <p:txBody>
          <a:bodyPr/>
          <a:lstStyle/>
          <a:p>
            <a:fld id="{37166BFC-7877-4E6B-86F4-25DE6BAA0E48}" type="slidenum">
              <a:rPr lang="en-US" b="1" i="1" smtClean="0">
                <a:solidFill>
                  <a:srgbClr val="002060"/>
                </a:solidFill>
              </a:rPr>
              <a:t>30</a:t>
            </a:fld>
            <a:endParaRPr lang="en-US" b="1" i="1">
              <a:solidFill>
                <a:srgbClr val="002060"/>
              </a:solidFill>
            </a:endParaRPr>
          </a:p>
        </p:txBody>
      </p:sp>
    </p:spTree>
    <p:extLst>
      <p:ext uri="{BB962C8B-B14F-4D97-AF65-F5344CB8AC3E}">
        <p14:creationId xmlns:p14="http://schemas.microsoft.com/office/powerpoint/2010/main" val="37014858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a:xfrm>
            <a:off x="609600" y="152400"/>
            <a:ext cx="7988022" cy="754856"/>
          </a:xfrm>
          <a:ln w="19050" cmpd="dbl">
            <a:solidFill>
              <a:schemeClr val="tx1"/>
            </a:solidFill>
          </a:ln>
        </p:spPr>
        <p:txBody>
          <a:bodyPr>
            <a:normAutofit fontScale="90000"/>
          </a:bodyPr>
          <a:lstStyle/>
          <a:p>
            <a:r>
              <a:rPr lang="en-US" sz="2600" b="1" dirty="0">
                <a:latin typeface="Segoe UI" pitchFamily="34" charset="0"/>
                <a:ea typeface="Segoe UI" pitchFamily="34" charset="0"/>
                <a:cs typeface="Segoe UI" pitchFamily="34" charset="0"/>
              </a:rPr>
              <a:t>General Magnet </a:t>
            </a:r>
            <a:r>
              <a:rPr lang="en-US" sz="2600" b="1" dirty="0" smtClean="0">
                <a:latin typeface="Segoe UI" pitchFamily="34" charset="0"/>
                <a:ea typeface="Segoe UI" pitchFamily="34" charset="0"/>
                <a:cs typeface="Segoe UI" pitchFamily="34" charset="0"/>
              </a:rPr>
              <a:t>Design</a:t>
            </a:r>
            <a:br>
              <a:rPr lang="en-US" sz="2600" b="1" dirty="0" smtClean="0">
                <a:latin typeface="Segoe UI" pitchFamily="34" charset="0"/>
                <a:ea typeface="Segoe UI" pitchFamily="34" charset="0"/>
                <a:cs typeface="Segoe UI" pitchFamily="34" charset="0"/>
              </a:rPr>
            </a:br>
            <a:r>
              <a:rPr lang="en-US" sz="2800" b="1" dirty="0" smtClean="0">
                <a:latin typeface="Segoe UI" pitchFamily="34" charset="0"/>
                <a:ea typeface="Segoe UI" pitchFamily="34" charset="0"/>
                <a:cs typeface="Segoe UI" pitchFamily="34" charset="0"/>
              </a:rPr>
              <a:t>Radiation-Hard Insulation Studies - A. Zlobin, FNAL</a:t>
            </a:r>
            <a:endParaRPr lang="en-US" sz="3600" b="1" dirty="0" smtClean="0">
              <a:latin typeface="Segoe UI" pitchFamily="34" charset="0"/>
              <a:ea typeface="Segoe UI" pitchFamily="34" charset="0"/>
              <a:cs typeface="Segoe UI" pitchFamily="34" charset="0"/>
            </a:endParaRPr>
          </a:p>
        </p:txBody>
      </p:sp>
      <p:sp>
        <p:nvSpPr>
          <p:cNvPr id="18436" name="Content Placeholder 2"/>
          <p:cNvSpPr>
            <a:spLocks noGrp="1"/>
          </p:cNvSpPr>
          <p:nvPr>
            <p:ph idx="1"/>
          </p:nvPr>
        </p:nvSpPr>
        <p:spPr>
          <a:xfrm>
            <a:off x="152400" y="1041400"/>
            <a:ext cx="4953000" cy="5240338"/>
          </a:xfrm>
        </p:spPr>
        <p:txBody>
          <a:bodyPr>
            <a:normAutofit fontScale="92500" lnSpcReduction="10000"/>
          </a:bodyPr>
          <a:lstStyle/>
          <a:p>
            <a:r>
              <a:rPr lang="en-US" sz="2000" b="1" dirty="0" smtClean="0">
                <a:latin typeface="Segoe UI" pitchFamily="34" charset="0"/>
                <a:ea typeface="Segoe UI" pitchFamily="34" charset="0"/>
                <a:cs typeface="Segoe UI" pitchFamily="34" charset="0"/>
              </a:rPr>
              <a:t>Epoxy limits magnet radiation life-time</a:t>
            </a:r>
          </a:p>
          <a:p>
            <a:r>
              <a:rPr lang="en-US" sz="2000" b="1" dirty="0" smtClean="0">
                <a:latin typeface="Segoe UI" pitchFamily="34" charset="0"/>
                <a:ea typeface="Segoe UI" pitchFamily="34" charset="0"/>
                <a:cs typeface="Segoe UI" pitchFamily="34" charset="0"/>
              </a:rPr>
              <a:t>Search for radiation-hard material to replace epoxy started at FNAL 10 years ago (</a:t>
            </a:r>
            <a:r>
              <a:rPr lang="en-US" sz="2000" b="1" i="1" dirty="0" smtClean="0">
                <a:latin typeface="Segoe UI" pitchFamily="34" charset="0"/>
                <a:ea typeface="Segoe UI" pitchFamily="34" charset="0"/>
                <a:cs typeface="Segoe UI" pitchFamily="34" charset="0"/>
              </a:rPr>
              <a:t>D. </a:t>
            </a:r>
            <a:r>
              <a:rPr lang="en-US" sz="2000" b="1" i="1" dirty="0" err="1" smtClean="0">
                <a:latin typeface="Segoe UI" pitchFamily="34" charset="0"/>
                <a:ea typeface="Segoe UI" pitchFamily="34" charset="0"/>
                <a:cs typeface="Segoe UI" pitchFamily="34" charset="0"/>
              </a:rPr>
              <a:t>Chichili</a:t>
            </a:r>
            <a:r>
              <a:rPr lang="en-US" sz="2000" b="1" i="1" dirty="0" smtClean="0">
                <a:latin typeface="Segoe UI" pitchFamily="34" charset="0"/>
                <a:ea typeface="Segoe UI" pitchFamily="34" charset="0"/>
                <a:cs typeface="Segoe UI" pitchFamily="34" charset="0"/>
              </a:rPr>
              <a:t> et al, ASC 2002</a:t>
            </a:r>
            <a:r>
              <a:rPr lang="en-US" sz="2000" b="1" dirty="0" smtClean="0">
                <a:latin typeface="Segoe UI" pitchFamily="34" charset="0"/>
                <a:ea typeface="Segoe UI" pitchFamily="34" charset="0"/>
                <a:cs typeface="Segoe UI" pitchFamily="34" charset="0"/>
              </a:rPr>
              <a:t>)</a:t>
            </a:r>
          </a:p>
          <a:p>
            <a:pPr lvl="1"/>
            <a:r>
              <a:rPr lang="en-US" sz="1600" b="1" dirty="0" smtClean="0">
                <a:solidFill>
                  <a:srgbClr val="C00000"/>
                </a:solidFill>
                <a:latin typeface="Segoe UI" pitchFamily="34" charset="0"/>
                <a:ea typeface="Segoe UI" pitchFamily="34" charset="0"/>
                <a:cs typeface="Segoe UI" pitchFamily="34" charset="0"/>
              </a:rPr>
              <a:t>MATRIMID 5292 - a </a:t>
            </a:r>
            <a:r>
              <a:rPr lang="en-US" sz="1600" b="1" dirty="0" err="1" smtClean="0">
                <a:solidFill>
                  <a:srgbClr val="C00000"/>
                </a:solidFill>
                <a:latin typeface="Segoe UI" pitchFamily="34" charset="0"/>
                <a:ea typeface="Segoe UI" pitchFamily="34" charset="0"/>
                <a:cs typeface="Segoe UI" pitchFamily="34" charset="0"/>
              </a:rPr>
              <a:t>bismaleimide</a:t>
            </a:r>
            <a:r>
              <a:rPr lang="en-US" sz="1600" b="1" dirty="0" smtClean="0">
                <a:solidFill>
                  <a:srgbClr val="C00000"/>
                </a:solidFill>
                <a:latin typeface="Segoe UI" pitchFamily="34" charset="0"/>
                <a:ea typeface="Segoe UI" pitchFamily="34" charset="0"/>
                <a:cs typeface="Segoe UI" pitchFamily="34" charset="0"/>
              </a:rPr>
              <a:t> solution </a:t>
            </a:r>
          </a:p>
          <a:p>
            <a:pPr lvl="1"/>
            <a:r>
              <a:rPr lang="en-US" sz="1600" b="1" dirty="0" smtClean="0">
                <a:solidFill>
                  <a:srgbClr val="C00000"/>
                </a:solidFill>
                <a:latin typeface="Segoe UI" pitchFamily="34" charset="0"/>
                <a:ea typeface="Segoe UI" pitchFamily="34" charset="0"/>
                <a:cs typeface="Segoe UI" pitchFamily="34" charset="0"/>
              </a:rPr>
              <a:t>high radiation resistance</a:t>
            </a:r>
          </a:p>
          <a:p>
            <a:pPr lvl="1"/>
            <a:r>
              <a:rPr lang="en-US" sz="1600" b="1" dirty="0" smtClean="0">
                <a:solidFill>
                  <a:srgbClr val="C00000"/>
                </a:solidFill>
                <a:latin typeface="Segoe UI" pitchFamily="34" charset="0"/>
                <a:ea typeface="Segoe UI" pitchFamily="34" charset="0"/>
                <a:cs typeface="Segoe UI" pitchFamily="34" charset="0"/>
              </a:rPr>
              <a:t>tolerable viscosity and pot-life </a:t>
            </a:r>
          </a:p>
          <a:p>
            <a:pPr lvl="1"/>
            <a:r>
              <a:rPr lang="en-US" sz="1600" b="1" dirty="0" smtClean="0">
                <a:solidFill>
                  <a:srgbClr val="C00000"/>
                </a:solidFill>
                <a:latin typeface="Segoe UI" pitchFamily="34" charset="0"/>
                <a:ea typeface="Segoe UI" pitchFamily="34" charset="0"/>
                <a:cs typeface="Segoe UI" pitchFamily="34" charset="0"/>
              </a:rPr>
              <a:t>excellent mechanical, electrical and thermal properties </a:t>
            </a:r>
          </a:p>
          <a:p>
            <a:r>
              <a:rPr lang="en-US" sz="2000" b="1" dirty="0" smtClean="0">
                <a:latin typeface="Segoe UI" pitchFamily="34" charset="0"/>
                <a:ea typeface="Segoe UI" pitchFamily="34" charset="0"/>
                <a:cs typeface="Segoe UI" pitchFamily="34" charset="0"/>
              </a:rPr>
              <a:t>A 1 m long Nb</a:t>
            </a:r>
            <a:r>
              <a:rPr lang="en-US" sz="2000" b="1" baseline="-25000" dirty="0" smtClean="0">
                <a:latin typeface="Segoe UI" pitchFamily="34" charset="0"/>
                <a:ea typeface="Segoe UI" pitchFamily="34" charset="0"/>
                <a:cs typeface="Segoe UI" pitchFamily="34" charset="0"/>
              </a:rPr>
              <a:t>3</a:t>
            </a:r>
            <a:r>
              <a:rPr lang="en-US" sz="2000" b="1" dirty="0" smtClean="0">
                <a:latin typeface="Segoe UI" pitchFamily="34" charset="0"/>
                <a:ea typeface="Segoe UI" pitchFamily="34" charset="0"/>
                <a:cs typeface="Segoe UI" pitchFamily="34" charset="0"/>
              </a:rPr>
              <a:t>Sn </a:t>
            </a:r>
            <a:r>
              <a:rPr lang="en-US" sz="2000" b="1" dirty="0" err="1" smtClean="0">
                <a:latin typeface="Segoe UI" pitchFamily="34" charset="0"/>
                <a:ea typeface="Segoe UI" pitchFamily="34" charset="0"/>
                <a:cs typeface="Segoe UI" pitchFamily="34" charset="0"/>
              </a:rPr>
              <a:t>quadrupole</a:t>
            </a:r>
            <a:r>
              <a:rPr lang="en-US" sz="2000" b="1" dirty="0" smtClean="0">
                <a:latin typeface="Segoe UI" pitchFamily="34" charset="0"/>
                <a:ea typeface="Segoe UI" pitchFamily="34" charset="0"/>
                <a:cs typeface="Segoe UI" pitchFamily="34" charset="0"/>
              </a:rPr>
              <a:t> coil was impregnated with MATRIMID and tested in 2012 </a:t>
            </a:r>
          </a:p>
          <a:p>
            <a:pPr lvl="1"/>
            <a:r>
              <a:rPr lang="en-US" sz="1600" b="1" dirty="0" smtClean="0">
                <a:solidFill>
                  <a:srgbClr val="C00000"/>
                </a:solidFill>
                <a:latin typeface="Segoe UI" pitchFamily="34" charset="0"/>
                <a:ea typeface="Segoe UI" pitchFamily="34" charset="0"/>
                <a:cs typeface="Segoe UI" pitchFamily="34" charset="0"/>
              </a:rPr>
              <a:t>excellent impregnation quality</a:t>
            </a:r>
          </a:p>
          <a:p>
            <a:pPr lvl="1"/>
            <a:r>
              <a:rPr lang="en-US" sz="1600" b="1" dirty="0" err="1" smtClean="0">
                <a:solidFill>
                  <a:srgbClr val="C00000"/>
                </a:solidFill>
                <a:latin typeface="Segoe UI" pitchFamily="34" charset="0"/>
                <a:ea typeface="Segoe UI" pitchFamily="34" charset="0"/>
                <a:cs typeface="Segoe UI" pitchFamily="34" charset="0"/>
              </a:rPr>
              <a:t>quadrupole</a:t>
            </a:r>
            <a:r>
              <a:rPr lang="en-US" sz="1600" b="1" dirty="0" smtClean="0">
                <a:solidFill>
                  <a:srgbClr val="C00000"/>
                </a:solidFill>
                <a:latin typeface="Segoe UI" pitchFamily="34" charset="0"/>
                <a:ea typeface="Segoe UI" pitchFamily="34" charset="0"/>
                <a:cs typeface="Segoe UI" pitchFamily="34" charset="0"/>
              </a:rPr>
              <a:t> mirror structure (FNAL)</a:t>
            </a:r>
          </a:p>
          <a:p>
            <a:pPr lvl="1"/>
            <a:r>
              <a:rPr lang="en-US" sz="1600" b="1" dirty="0" smtClean="0">
                <a:solidFill>
                  <a:srgbClr val="C00000"/>
                </a:solidFill>
                <a:latin typeface="Segoe UI" pitchFamily="34" charset="0"/>
                <a:ea typeface="Segoe UI" pitchFamily="34" charset="0"/>
                <a:cs typeface="Segoe UI" pitchFamily="34" charset="0"/>
              </a:rPr>
              <a:t>good quench performance</a:t>
            </a:r>
          </a:p>
          <a:p>
            <a:r>
              <a:rPr lang="en-US" sz="2000" b="1" dirty="0" smtClean="0">
                <a:latin typeface="Segoe UI" pitchFamily="34" charset="0"/>
                <a:ea typeface="Segoe UI" pitchFamily="34" charset="0"/>
                <a:cs typeface="Segoe UI" pitchFamily="34" charset="0"/>
              </a:rPr>
              <a:t>MATRIMID is a potting material for future Nb</a:t>
            </a:r>
            <a:r>
              <a:rPr lang="en-US" sz="2000" b="1" baseline="-25000" dirty="0" smtClean="0">
                <a:latin typeface="Segoe UI" pitchFamily="34" charset="0"/>
                <a:ea typeface="Segoe UI" pitchFamily="34" charset="0"/>
                <a:cs typeface="Segoe UI" pitchFamily="34" charset="0"/>
              </a:rPr>
              <a:t>3</a:t>
            </a:r>
            <a:r>
              <a:rPr lang="en-US" sz="2000" b="1" dirty="0" smtClean="0">
                <a:latin typeface="Segoe UI" pitchFamily="34" charset="0"/>
                <a:ea typeface="Segoe UI" pitchFamily="34" charset="0"/>
                <a:cs typeface="Segoe UI" pitchFamily="34" charset="0"/>
              </a:rPr>
              <a:t>Sn accelerator magnets </a:t>
            </a:r>
          </a:p>
          <a:p>
            <a:pPr lvl="1"/>
            <a:r>
              <a:rPr lang="en-US" sz="1600" b="1" dirty="0" smtClean="0">
                <a:latin typeface="Segoe UI" pitchFamily="34" charset="0"/>
                <a:ea typeface="Segoe UI" pitchFamily="34" charset="0"/>
                <a:cs typeface="Segoe UI" pitchFamily="34" charset="0"/>
              </a:rPr>
              <a:t>LHC IRQ, ILC BDS, MC-NF-HF</a:t>
            </a:r>
          </a:p>
          <a:p>
            <a:endParaRPr lang="en-US" sz="2000" dirty="0" smtClean="0">
              <a:ea typeface="ＭＳ Ｐゴシック" pitchFamily="34" charset="-128"/>
            </a:endParaRPr>
          </a:p>
        </p:txBody>
      </p:sp>
      <p:sp>
        <p:nvSpPr>
          <p:cNvPr id="18439" name="TextBox 5"/>
          <p:cNvSpPr txBox="1">
            <a:spLocks noChangeArrowheads="1"/>
          </p:cNvSpPr>
          <p:nvPr/>
        </p:nvSpPr>
        <p:spPr bwMode="auto">
          <a:xfrm>
            <a:off x="5294088" y="955749"/>
            <a:ext cx="3279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200" i="1" dirty="0"/>
              <a:t>R. </a:t>
            </a:r>
            <a:r>
              <a:rPr lang="en-US" sz="1200" i="1" dirty="0" err="1"/>
              <a:t>Bossert</a:t>
            </a:r>
            <a:r>
              <a:rPr lang="en-US" sz="1200" i="1" dirty="0"/>
              <a:t> et al., ASC2012, September 2012.</a:t>
            </a:r>
          </a:p>
        </p:txBody>
      </p:sp>
      <p:sp>
        <p:nvSpPr>
          <p:cNvPr id="18442" name="TextBox 1"/>
          <p:cNvSpPr txBox="1">
            <a:spLocks noChangeArrowheads="1"/>
          </p:cNvSpPr>
          <p:nvPr/>
        </p:nvSpPr>
        <p:spPr bwMode="auto">
          <a:xfrm>
            <a:off x="7548563" y="3978275"/>
            <a:ext cx="7731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200">
                <a:solidFill>
                  <a:schemeClr val="bg1"/>
                </a:solidFill>
              </a:rPr>
              <a:t>Matrimid</a:t>
            </a:r>
          </a:p>
        </p:txBody>
      </p:sp>
      <p:sp>
        <p:nvSpPr>
          <p:cNvPr id="18443" name="TextBox 2"/>
          <p:cNvSpPr txBox="1">
            <a:spLocks noChangeArrowheads="1"/>
          </p:cNvSpPr>
          <p:nvPr/>
        </p:nvSpPr>
        <p:spPr bwMode="auto">
          <a:xfrm>
            <a:off x="6705600" y="4799013"/>
            <a:ext cx="13096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200" dirty="0">
                <a:solidFill>
                  <a:schemeClr val="bg1"/>
                </a:solidFill>
              </a:rPr>
              <a:t>CTD101K epoxy</a:t>
            </a:r>
          </a:p>
        </p:txBody>
      </p:sp>
      <p:grpSp>
        <p:nvGrpSpPr>
          <p:cNvPr id="5" name="Group 4"/>
          <p:cNvGrpSpPr/>
          <p:nvPr/>
        </p:nvGrpSpPr>
        <p:grpSpPr>
          <a:xfrm>
            <a:off x="5319917" y="2625799"/>
            <a:ext cx="3405188" cy="1379021"/>
            <a:chOff x="5294088" y="2625799"/>
            <a:chExt cx="3405188" cy="1379021"/>
          </a:xfrm>
        </p:grpSpPr>
        <p:pic>
          <p:nvPicPr>
            <p:cNvPr id="18440" name="Picture 12" descr="Q:\HFM\LARP\TQ\TQM04\Final Assy Pictures\2010-04-08-1238-14\DSC024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251" y="2625799"/>
              <a:ext cx="18510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4"/>
            <p:cNvPicPr>
              <a:picLocks noChangeAspect="1" noChangeArrowheads="1"/>
            </p:cNvPicPr>
            <p:nvPr/>
          </p:nvPicPr>
          <p:blipFill>
            <a:blip r:embed="rId3"/>
            <a:srcRect/>
            <a:stretch>
              <a:fillRect/>
            </a:stretch>
          </p:blipFill>
          <p:spPr bwMode="auto">
            <a:xfrm>
              <a:off x="5294088" y="2625799"/>
              <a:ext cx="1403350"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44" name="TextBox 3"/>
            <p:cNvSpPr txBox="1">
              <a:spLocks noChangeArrowheads="1"/>
            </p:cNvSpPr>
            <p:nvPr/>
          </p:nvSpPr>
          <p:spPr bwMode="auto">
            <a:xfrm>
              <a:off x="5614988" y="3728595"/>
              <a:ext cx="2790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200" dirty="0"/>
                <a:t>Coil Test Structure (</a:t>
              </a:r>
              <a:r>
                <a:rPr lang="en-US" sz="1200" dirty="0" err="1"/>
                <a:t>quadrupole</a:t>
              </a:r>
              <a:r>
                <a:rPr lang="en-US" sz="1200" dirty="0"/>
                <a:t> mirror)</a:t>
              </a:r>
            </a:p>
          </p:txBody>
        </p:sp>
      </p:grpSp>
      <p:grpSp>
        <p:nvGrpSpPr>
          <p:cNvPr id="2" name="Group 1"/>
          <p:cNvGrpSpPr/>
          <p:nvPr/>
        </p:nvGrpSpPr>
        <p:grpSpPr>
          <a:xfrm>
            <a:off x="5305363" y="4004820"/>
            <a:ext cx="3434297" cy="2405263"/>
            <a:chOff x="5302250" y="3810000"/>
            <a:chExt cx="3438525" cy="2514600"/>
          </a:xfrm>
        </p:grpSpPr>
        <p:pic>
          <p:nvPicPr>
            <p:cNvPr id="22536" name="Picture 4"/>
            <p:cNvPicPr>
              <a:picLocks noChangeAspect="1" noChangeArrowheads="1"/>
            </p:cNvPicPr>
            <p:nvPr/>
          </p:nvPicPr>
          <p:blipFill>
            <a:blip r:embed="rId4"/>
            <a:srcRect/>
            <a:stretch>
              <a:fillRect/>
            </a:stretch>
          </p:blipFill>
          <p:spPr bwMode="auto">
            <a:xfrm>
              <a:off x="5302250" y="3810000"/>
              <a:ext cx="3438525" cy="222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8446" name="TextBox 1"/>
            <p:cNvSpPr txBox="1">
              <a:spLocks noChangeArrowheads="1"/>
            </p:cNvSpPr>
            <p:nvPr/>
          </p:nvSpPr>
          <p:spPr bwMode="auto">
            <a:xfrm>
              <a:off x="6096000" y="6048375"/>
              <a:ext cx="1827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200" dirty="0"/>
                <a:t>Coil training comparison</a:t>
              </a:r>
            </a:p>
          </p:txBody>
        </p:sp>
      </p:grpSp>
      <p:grpSp>
        <p:nvGrpSpPr>
          <p:cNvPr id="6" name="Group 5"/>
          <p:cNvGrpSpPr/>
          <p:nvPr/>
        </p:nvGrpSpPr>
        <p:grpSpPr>
          <a:xfrm>
            <a:off x="5303249" y="1228799"/>
            <a:ext cx="3438525" cy="1345765"/>
            <a:chOff x="5260751" y="1228799"/>
            <a:chExt cx="3438525" cy="1345765"/>
          </a:xfrm>
        </p:grpSpPr>
        <p:pic>
          <p:nvPicPr>
            <p:cNvPr id="1844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751" y="1228799"/>
              <a:ext cx="3438525"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Box 3"/>
            <p:cNvSpPr txBox="1">
              <a:spLocks noChangeArrowheads="1"/>
            </p:cNvSpPr>
            <p:nvPr/>
          </p:nvSpPr>
          <p:spPr bwMode="auto">
            <a:xfrm>
              <a:off x="5404903" y="2297565"/>
              <a:ext cx="31502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200" dirty="0" err="1" smtClean="0"/>
                <a:t>Quadrupole</a:t>
              </a:r>
              <a:r>
                <a:rPr lang="en-US" sz="1200" dirty="0" smtClean="0"/>
                <a:t> coil impregnated with </a:t>
              </a:r>
              <a:r>
                <a:rPr lang="en-US" sz="1200" dirty="0" err="1" smtClean="0"/>
                <a:t>Matrimid</a:t>
              </a:r>
              <a:endParaRPr lang="en-US" sz="1200" dirty="0"/>
            </a:p>
          </p:txBody>
        </p:sp>
      </p:grpSp>
      <p:sp>
        <p:nvSpPr>
          <p:cNvPr id="20" name="Footer Placeholder 5"/>
          <p:cNvSpPr>
            <a:spLocks noGrp="1"/>
          </p:cNvSpPr>
          <p:nvPr>
            <p:ph type="ftr" sz="quarter" idx="11"/>
          </p:nvPr>
        </p:nvSpPr>
        <p:spPr>
          <a:xfrm>
            <a:off x="2606880" y="6356350"/>
            <a:ext cx="4267200" cy="365125"/>
          </a:xfrm>
        </p:spPr>
        <p:txBody>
          <a:bodyPr/>
          <a:lstStyle/>
          <a:p>
            <a:r>
              <a:rPr lang="en-US" b="1" i="1" dirty="0" smtClean="0">
                <a:solidFill>
                  <a:srgbClr val="002060"/>
                </a:solidFill>
                <a:latin typeface="Segoe UI" pitchFamily="34" charset="0"/>
                <a:ea typeface="Segoe UI" pitchFamily="34" charset="0"/>
                <a:cs typeface="Segoe UI" pitchFamily="34" charset="0"/>
              </a:rPr>
              <a:t>MAP Collaboration Meeting - Fermilab June 19-21, 2013</a:t>
            </a:r>
            <a:endParaRPr lang="en-US" b="1" i="1" dirty="0">
              <a:solidFill>
                <a:srgbClr val="002060"/>
              </a:solidFill>
              <a:latin typeface="Segoe UI" pitchFamily="34" charset="0"/>
              <a:ea typeface="Segoe UI" pitchFamily="34" charset="0"/>
              <a:cs typeface="Segoe UI" pitchFamily="34" charset="0"/>
            </a:endParaRPr>
          </a:p>
        </p:txBody>
      </p:sp>
      <p:sp>
        <p:nvSpPr>
          <p:cNvPr id="7" name="Date Placeholder 6"/>
          <p:cNvSpPr>
            <a:spLocks noGrp="1"/>
          </p:cNvSpPr>
          <p:nvPr>
            <p:ph type="dt" sz="half" idx="10"/>
          </p:nvPr>
        </p:nvSpPr>
        <p:spPr>
          <a:xfrm>
            <a:off x="549480" y="6356350"/>
            <a:ext cx="2133600" cy="365125"/>
          </a:xfrm>
        </p:spPr>
        <p:txBody>
          <a:bodyPr/>
          <a:lstStyle/>
          <a:p>
            <a:r>
              <a:rPr lang="en-US" b="1" i="1" dirty="0" smtClean="0">
                <a:solidFill>
                  <a:srgbClr val="002060"/>
                </a:solidFill>
              </a:rPr>
              <a:t>June 20, 2013</a:t>
            </a:r>
            <a:endParaRPr lang="en-US" b="1" i="1" dirty="0">
              <a:solidFill>
                <a:srgbClr val="002060"/>
              </a:solidFill>
            </a:endParaRPr>
          </a:p>
        </p:txBody>
      </p:sp>
      <p:sp>
        <p:nvSpPr>
          <p:cNvPr id="8" name="Slide Number Placeholder 7"/>
          <p:cNvSpPr>
            <a:spLocks noGrp="1"/>
          </p:cNvSpPr>
          <p:nvPr>
            <p:ph type="sldNum" sz="quarter" idx="12"/>
          </p:nvPr>
        </p:nvSpPr>
        <p:spPr/>
        <p:txBody>
          <a:bodyPr/>
          <a:lstStyle/>
          <a:p>
            <a:fld id="{37166BFC-7877-4E6B-86F4-25DE6BAA0E48}" type="slidenum">
              <a:rPr lang="en-US" b="1" i="1" smtClean="0">
                <a:solidFill>
                  <a:srgbClr val="002060"/>
                </a:solidFill>
              </a:rPr>
              <a:t>31</a:t>
            </a:fld>
            <a:endParaRPr lang="en-US" b="1" i="1">
              <a:solidFill>
                <a:srgbClr val="002060"/>
              </a:solidFill>
            </a:endParaRPr>
          </a:p>
        </p:txBody>
      </p:sp>
    </p:spTree>
    <p:extLst>
      <p:ext uri="{BB962C8B-B14F-4D97-AF65-F5344CB8AC3E}">
        <p14:creationId xmlns:p14="http://schemas.microsoft.com/office/powerpoint/2010/main" val="1131420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39" y="125598"/>
            <a:ext cx="8229600" cy="813031"/>
          </a:xfrm>
          <a:ln w="19050" cmpd="dbl">
            <a:solidFill>
              <a:schemeClr val="tx1"/>
            </a:solidFill>
          </a:ln>
        </p:spPr>
        <p:txBody>
          <a:bodyPr>
            <a:normAutofit fontScale="90000"/>
          </a:bodyPr>
          <a:lstStyle/>
          <a:p>
            <a:r>
              <a:rPr lang="en-US" sz="2400" b="1" dirty="0">
                <a:latin typeface="Segoe UI" pitchFamily="34" charset="0"/>
                <a:ea typeface="Segoe UI" pitchFamily="34" charset="0"/>
                <a:cs typeface="Segoe UI" pitchFamily="34" charset="0"/>
              </a:rPr>
              <a:t>General Magnet Design</a:t>
            </a:r>
            <a:r>
              <a:rPr lang="en-US" sz="2400" b="1" dirty="0" smtClean="0">
                <a:latin typeface="Segoe UI" pitchFamily="34" charset="0"/>
                <a:ea typeface="Segoe UI" pitchFamily="34" charset="0"/>
                <a:cs typeface="Segoe UI" pitchFamily="34" charset="0"/>
              </a:rPr>
              <a:t/>
            </a:r>
            <a:br>
              <a:rPr lang="en-US" sz="2400" b="1" dirty="0" smtClean="0">
                <a:latin typeface="Segoe UI" pitchFamily="34" charset="0"/>
                <a:ea typeface="Segoe UI" pitchFamily="34" charset="0"/>
                <a:cs typeface="Segoe UI" pitchFamily="34" charset="0"/>
              </a:rPr>
            </a:br>
            <a:r>
              <a:rPr lang="en-US" sz="2600" b="1" dirty="0" smtClean="0">
                <a:latin typeface="Segoe UI" pitchFamily="34" charset="0"/>
                <a:ea typeface="Segoe UI" pitchFamily="34" charset="0"/>
                <a:cs typeface="Segoe UI" pitchFamily="34" charset="0"/>
              </a:rPr>
              <a:t>MATRIMID </a:t>
            </a:r>
            <a:r>
              <a:rPr lang="en-US" sz="2600" b="1" dirty="0">
                <a:latin typeface="Segoe UI" pitchFamily="34" charset="0"/>
                <a:ea typeface="Segoe UI" pitchFamily="34" charset="0"/>
                <a:cs typeface="Segoe UI" pitchFamily="34" charset="0"/>
              </a:rPr>
              <a:t>Coil </a:t>
            </a:r>
            <a:r>
              <a:rPr lang="en-US" sz="2600" b="1" dirty="0" smtClean="0">
                <a:latin typeface="Segoe UI" pitchFamily="34" charset="0"/>
                <a:ea typeface="Segoe UI" pitchFamily="34" charset="0"/>
                <a:cs typeface="Segoe UI" pitchFamily="34" charset="0"/>
              </a:rPr>
              <a:t>Next Steps – A. Zlobin, FNAL</a:t>
            </a:r>
            <a:endParaRPr lang="en-US" sz="2600" b="1" dirty="0">
              <a:latin typeface="Segoe UI" pitchFamily="34" charset="0"/>
              <a:ea typeface="Segoe UI" pitchFamily="34" charset="0"/>
              <a:cs typeface="Segoe UI" pitchFamily="34" charset="0"/>
            </a:endParaRPr>
          </a:p>
        </p:txBody>
      </p:sp>
      <p:sp>
        <p:nvSpPr>
          <p:cNvPr id="8" name="Content Placeholder 2"/>
          <p:cNvSpPr txBox="1">
            <a:spLocks/>
          </p:cNvSpPr>
          <p:nvPr/>
        </p:nvSpPr>
        <p:spPr>
          <a:xfrm>
            <a:off x="227515" y="1069735"/>
            <a:ext cx="8602663" cy="51712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latin typeface="Segoe UI" pitchFamily="34" charset="0"/>
                <a:ea typeface="Segoe UI" pitchFamily="34" charset="0"/>
                <a:cs typeface="Segoe UI" pitchFamily="34" charset="0"/>
              </a:rPr>
              <a:t>Technology scale up</a:t>
            </a:r>
          </a:p>
          <a:p>
            <a:pPr lvl="1"/>
            <a:r>
              <a:rPr lang="en-US" sz="1600" b="1" dirty="0" smtClean="0">
                <a:solidFill>
                  <a:srgbClr val="C00000"/>
                </a:solidFill>
                <a:latin typeface="Segoe UI" pitchFamily="34" charset="0"/>
                <a:ea typeface="Segoe UI" pitchFamily="34" charset="0"/>
                <a:cs typeface="Segoe UI" pitchFamily="34" charset="0"/>
              </a:rPr>
              <a:t>2-m long Nb3Sn dipole coil with 60 mm</a:t>
            </a:r>
            <a:br>
              <a:rPr lang="en-US" sz="1600" b="1" dirty="0" smtClean="0">
                <a:solidFill>
                  <a:srgbClr val="C00000"/>
                </a:solidFill>
                <a:latin typeface="Segoe UI" pitchFamily="34" charset="0"/>
                <a:ea typeface="Segoe UI" pitchFamily="34" charset="0"/>
                <a:cs typeface="Segoe UI" pitchFamily="34" charset="0"/>
              </a:rPr>
            </a:br>
            <a:r>
              <a:rPr lang="en-US" sz="1600" b="1" dirty="0" smtClean="0">
                <a:solidFill>
                  <a:srgbClr val="C00000"/>
                </a:solidFill>
                <a:latin typeface="Segoe UI" pitchFamily="34" charset="0"/>
                <a:ea typeface="Segoe UI" pitchFamily="34" charset="0"/>
                <a:cs typeface="Segoe UI" pitchFamily="34" charset="0"/>
              </a:rPr>
              <a:t>bore and 15 mm wide cable has been  </a:t>
            </a:r>
            <a:br>
              <a:rPr lang="en-US" sz="1600" b="1" dirty="0" smtClean="0">
                <a:solidFill>
                  <a:srgbClr val="C00000"/>
                </a:solidFill>
                <a:latin typeface="Segoe UI" pitchFamily="34" charset="0"/>
                <a:ea typeface="Segoe UI" pitchFamily="34" charset="0"/>
                <a:cs typeface="Segoe UI" pitchFamily="34" charset="0"/>
              </a:rPr>
            </a:br>
            <a:r>
              <a:rPr lang="en-US" sz="1600" b="1" dirty="0" smtClean="0">
                <a:solidFill>
                  <a:srgbClr val="C00000"/>
                </a:solidFill>
                <a:latin typeface="Segoe UI" pitchFamily="34" charset="0"/>
                <a:ea typeface="Segoe UI" pitchFamily="34" charset="0"/>
                <a:cs typeface="Segoe UI" pitchFamily="34" charset="0"/>
              </a:rPr>
              <a:t>impregnated with MATRIMID in Feb 2013</a:t>
            </a:r>
          </a:p>
          <a:p>
            <a:pPr lvl="1"/>
            <a:r>
              <a:rPr lang="en-US" sz="1600" b="1" dirty="0" smtClean="0">
                <a:solidFill>
                  <a:srgbClr val="C00000"/>
                </a:solidFill>
                <a:latin typeface="Segoe UI" pitchFamily="34" charset="0"/>
                <a:ea typeface="Segoe UI" pitchFamily="34" charset="0"/>
                <a:cs typeface="Segoe UI" pitchFamily="34" charset="0"/>
              </a:rPr>
              <a:t>Coil inspection is in progress</a:t>
            </a:r>
          </a:p>
          <a:p>
            <a:r>
              <a:rPr lang="en-US" sz="2000" b="1" dirty="0" smtClean="0">
                <a:latin typeface="Segoe UI" pitchFamily="34" charset="0"/>
                <a:ea typeface="Segoe UI" pitchFamily="34" charset="0"/>
                <a:cs typeface="Segoe UI" pitchFamily="34" charset="0"/>
              </a:rPr>
              <a:t>When resources allow </a:t>
            </a:r>
          </a:p>
          <a:p>
            <a:pPr lvl="1"/>
            <a:r>
              <a:rPr lang="en-US" sz="1600" b="1" dirty="0" smtClean="0">
                <a:solidFill>
                  <a:srgbClr val="C00000"/>
                </a:solidFill>
                <a:latin typeface="Segoe UI" pitchFamily="34" charset="0"/>
                <a:ea typeface="Segoe UI" pitchFamily="34" charset="0"/>
                <a:cs typeface="Segoe UI" pitchFamily="34" charset="0"/>
              </a:rPr>
              <a:t>5.5 m long dipole practice coil impregnation with MATRIMID</a:t>
            </a:r>
          </a:p>
          <a:p>
            <a:pPr lvl="1"/>
            <a:r>
              <a:rPr lang="en-US" sz="1600" b="1" dirty="0" smtClean="0">
                <a:solidFill>
                  <a:srgbClr val="C00000"/>
                </a:solidFill>
                <a:latin typeface="Segoe UI" pitchFamily="34" charset="0"/>
                <a:ea typeface="Segoe UI" pitchFamily="34" charset="0"/>
                <a:cs typeface="Segoe UI" pitchFamily="34" charset="0"/>
              </a:rPr>
              <a:t>1-2 m dipole coil fabrication and test in dipole mirror struct</a:t>
            </a:r>
            <a:r>
              <a:rPr lang="en-US" sz="1800" b="1" dirty="0" smtClean="0">
                <a:solidFill>
                  <a:srgbClr val="C00000"/>
                </a:solidFill>
                <a:latin typeface="Segoe UI" pitchFamily="34" charset="0"/>
                <a:ea typeface="Segoe UI" pitchFamily="34" charset="0"/>
                <a:cs typeface="Segoe UI" pitchFamily="34" charset="0"/>
              </a:rPr>
              <a:t>ure</a:t>
            </a:r>
          </a:p>
          <a:p>
            <a:r>
              <a:rPr lang="en-US" sz="2000" b="1" dirty="0" smtClean="0">
                <a:latin typeface="Segoe UI" pitchFamily="34" charset="0"/>
                <a:ea typeface="Segoe UI" pitchFamily="34" charset="0"/>
                <a:cs typeface="Segoe UI" pitchFamily="34" charset="0"/>
              </a:rPr>
              <a:t>The test stack program will be completed</a:t>
            </a:r>
          </a:p>
          <a:p>
            <a:pPr lvl="1"/>
            <a:r>
              <a:rPr lang="en-US" sz="1600" b="1" dirty="0" smtClean="0">
                <a:solidFill>
                  <a:srgbClr val="C00000"/>
                </a:solidFill>
                <a:latin typeface="Segoe UI" pitchFamily="34" charset="0"/>
                <a:ea typeface="Segoe UI" pitchFamily="34" charset="0"/>
                <a:cs typeface="Segoe UI" pitchFamily="34" charset="0"/>
              </a:rPr>
              <a:t>mechanical, thermal and electrical testing</a:t>
            </a:r>
            <a:br>
              <a:rPr lang="en-US" sz="1600" b="1" dirty="0" smtClean="0">
                <a:solidFill>
                  <a:srgbClr val="C00000"/>
                </a:solidFill>
                <a:latin typeface="Segoe UI" pitchFamily="34" charset="0"/>
                <a:ea typeface="Segoe UI" pitchFamily="34" charset="0"/>
                <a:cs typeface="Segoe UI" pitchFamily="34" charset="0"/>
              </a:rPr>
            </a:br>
            <a:r>
              <a:rPr lang="en-US" sz="1600" b="1" dirty="0" smtClean="0">
                <a:solidFill>
                  <a:srgbClr val="C00000"/>
                </a:solidFill>
                <a:latin typeface="Segoe UI" pitchFamily="34" charset="0"/>
                <a:ea typeface="Segoe UI" pitchFamily="34" charset="0"/>
                <a:cs typeface="Segoe UI" pitchFamily="34" charset="0"/>
              </a:rPr>
              <a:t>of stacks at room temperature and 4.5 K </a:t>
            </a:r>
            <a:br>
              <a:rPr lang="en-US" sz="1600" b="1" dirty="0" smtClean="0">
                <a:solidFill>
                  <a:srgbClr val="C00000"/>
                </a:solidFill>
                <a:latin typeface="Segoe UI" pitchFamily="34" charset="0"/>
                <a:ea typeface="Segoe UI" pitchFamily="34" charset="0"/>
                <a:cs typeface="Segoe UI" pitchFamily="34" charset="0"/>
              </a:rPr>
            </a:br>
            <a:r>
              <a:rPr lang="en-US" sz="1600" b="1" dirty="0" smtClean="0">
                <a:solidFill>
                  <a:srgbClr val="C00000"/>
                </a:solidFill>
                <a:latin typeface="Segoe UI" pitchFamily="34" charset="0"/>
                <a:ea typeface="Segoe UI" pitchFamily="34" charset="0"/>
                <a:cs typeface="Segoe UI" pitchFamily="34" charset="0"/>
              </a:rPr>
              <a:t>using cables of various types</a:t>
            </a:r>
            <a:r>
              <a:rPr lang="en-US" sz="1800" b="1" dirty="0" smtClean="0">
                <a:solidFill>
                  <a:srgbClr val="C00000"/>
                </a:solidFill>
                <a:latin typeface="Segoe UI" pitchFamily="34" charset="0"/>
                <a:ea typeface="Segoe UI" pitchFamily="34" charset="0"/>
                <a:cs typeface="Segoe UI" pitchFamily="34" charset="0"/>
              </a:rPr>
              <a:t> </a:t>
            </a:r>
          </a:p>
          <a:p>
            <a:r>
              <a:rPr lang="en-US" sz="2000" b="1" dirty="0" smtClean="0">
                <a:latin typeface="Segoe UI" pitchFamily="34" charset="0"/>
                <a:ea typeface="Segoe UI" pitchFamily="34" charset="0"/>
                <a:cs typeface="Segoe UI" pitchFamily="34" charset="0"/>
              </a:rPr>
              <a:t>Radiation testing of MATRIMID coil samples </a:t>
            </a:r>
            <a:br>
              <a:rPr lang="en-US" sz="2000" b="1" dirty="0" smtClean="0">
                <a:latin typeface="Segoe UI" pitchFamily="34" charset="0"/>
                <a:ea typeface="Segoe UI" pitchFamily="34" charset="0"/>
                <a:cs typeface="Segoe UI" pitchFamily="34" charset="0"/>
              </a:rPr>
            </a:br>
            <a:r>
              <a:rPr lang="en-US" sz="2000" b="1" dirty="0" smtClean="0">
                <a:latin typeface="Segoe UI" pitchFamily="34" charset="0"/>
                <a:ea typeface="Segoe UI" pitchFamily="34" charset="0"/>
                <a:cs typeface="Segoe UI" pitchFamily="34" charset="0"/>
              </a:rPr>
              <a:t>is planned in collaboration with CERN</a:t>
            </a:r>
          </a:p>
          <a:p>
            <a:r>
              <a:rPr lang="en-US" sz="2000" b="1" dirty="0" smtClean="0">
                <a:latin typeface="Segoe UI" pitchFamily="34" charset="0"/>
                <a:ea typeface="Segoe UI" pitchFamily="34" charset="0"/>
                <a:cs typeface="Segoe UI" pitchFamily="34" charset="0"/>
              </a:rPr>
              <a:t>‘Synergistic’ interaction with LARP program</a:t>
            </a:r>
          </a:p>
          <a:p>
            <a:pPr lvl="1"/>
            <a:r>
              <a:rPr lang="en-US" sz="1600" b="1" dirty="0" smtClean="0">
                <a:solidFill>
                  <a:srgbClr val="C00000"/>
                </a:solidFill>
                <a:latin typeface="Segoe UI" pitchFamily="34" charset="0"/>
                <a:ea typeface="Segoe UI" pitchFamily="34" charset="0"/>
                <a:cs typeface="Segoe UI" pitchFamily="34" charset="0"/>
              </a:rPr>
              <a:t>directly applicable to MAP IR Magnets </a:t>
            </a:r>
            <a:endParaRPr lang="en-US" sz="2000" b="1" dirty="0" smtClean="0">
              <a:solidFill>
                <a:srgbClr val="C00000"/>
              </a:solidFill>
              <a:latin typeface="Segoe UI" pitchFamily="34" charset="0"/>
              <a:ea typeface="Segoe UI" pitchFamily="34" charset="0"/>
              <a:cs typeface="Segoe UI" pitchFamily="34" charset="0"/>
            </a:endParaRPr>
          </a:p>
        </p:txBody>
      </p:sp>
      <p:pic>
        <p:nvPicPr>
          <p:cNvPr id="9" name="Picture 6" descr="Q:\HFM\LHCD-11T\MBH Coil &amp; Magnet info &amp; pictures\MATRIMID 2 METER COIL MBH04\DSC069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215628"/>
            <a:ext cx="2986615"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39217" y="938629"/>
            <a:ext cx="2646750" cy="276999"/>
          </a:xfrm>
          <a:prstGeom prst="rect">
            <a:avLst/>
          </a:prstGeom>
        </p:spPr>
        <p:txBody>
          <a:bodyPr wrap="none">
            <a:spAutoFit/>
          </a:bodyPr>
          <a:lstStyle/>
          <a:p>
            <a:r>
              <a:rPr lang="en-US" sz="1200" b="1" i="1" dirty="0" smtClean="0"/>
              <a:t>A.V. </a:t>
            </a:r>
            <a:r>
              <a:rPr lang="en-US" sz="1200" b="1" i="1" dirty="0" err="1" smtClean="0"/>
              <a:t>Zlobin</a:t>
            </a:r>
            <a:r>
              <a:rPr lang="en-US" sz="1200" b="1" i="1" dirty="0" smtClean="0"/>
              <a:t> et al., IPAC2013, May 2013</a:t>
            </a:r>
            <a:r>
              <a:rPr lang="en-US" sz="1200" i="1" dirty="0" smtClean="0"/>
              <a:t>.</a:t>
            </a:r>
            <a:endParaRPr lang="en-US" sz="1200" i="1" dirty="0"/>
          </a:p>
        </p:txBody>
      </p:sp>
      <p:grpSp>
        <p:nvGrpSpPr>
          <p:cNvPr id="3" name="Group 2"/>
          <p:cNvGrpSpPr/>
          <p:nvPr/>
        </p:nvGrpSpPr>
        <p:grpSpPr>
          <a:xfrm>
            <a:off x="5994530" y="3739469"/>
            <a:ext cx="3049992" cy="1790700"/>
            <a:chOff x="5937596" y="4325898"/>
            <a:chExt cx="3049992" cy="1790700"/>
          </a:xfrm>
        </p:grpSpPr>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96" y="4592598"/>
              <a:ext cx="3049992"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p:cNvSpPr/>
            <p:nvPr/>
          </p:nvSpPr>
          <p:spPr>
            <a:xfrm>
              <a:off x="5994530" y="4325898"/>
              <a:ext cx="2936125" cy="276999"/>
            </a:xfrm>
            <a:prstGeom prst="rect">
              <a:avLst/>
            </a:prstGeom>
          </p:spPr>
          <p:txBody>
            <a:bodyPr wrap="none">
              <a:spAutoFit/>
            </a:bodyPr>
            <a:lstStyle/>
            <a:p>
              <a:r>
                <a:rPr lang="en-US" sz="1200" i="1" dirty="0" smtClean="0"/>
                <a:t>R. </a:t>
              </a:r>
              <a:r>
                <a:rPr lang="en-US" sz="1200" i="1" dirty="0" err="1" smtClean="0"/>
                <a:t>Bossert</a:t>
              </a:r>
              <a:r>
                <a:rPr lang="en-US" sz="1200" i="1" dirty="0" smtClean="0"/>
                <a:t> et al., CEC/ICMC2013,  June 2013.</a:t>
              </a:r>
              <a:endParaRPr lang="en-US" sz="1200" i="1" dirty="0"/>
            </a:p>
          </p:txBody>
        </p:sp>
      </p:grpSp>
      <p:sp>
        <p:nvSpPr>
          <p:cNvPr id="7" name="Date Placeholder 6"/>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13" name="Footer Placeholder 12"/>
          <p:cNvSpPr>
            <a:spLocks noGrp="1"/>
          </p:cNvSpPr>
          <p:nvPr>
            <p:ph type="ftr" sz="quarter" idx="11"/>
          </p:nvPr>
        </p:nvSpPr>
        <p:spPr>
          <a:xfrm>
            <a:off x="2743200" y="6356350"/>
            <a:ext cx="3733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14" name="Slide Number Placeholder 13"/>
          <p:cNvSpPr>
            <a:spLocks noGrp="1"/>
          </p:cNvSpPr>
          <p:nvPr>
            <p:ph type="sldNum" sz="quarter" idx="12"/>
          </p:nvPr>
        </p:nvSpPr>
        <p:spPr/>
        <p:txBody>
          <a:bodyPr/>
          <a:lstStyle/>
          <a:p>
            <a:fld id="{37166BFC-7877-4E6B-86F4-25DE6BAA0E48}" type="slidenum">
              <a:rPr lang="en-US" b="1" i="1" smtClean="0">
                <a:solidFill>
                  <a:srgbClr val="002060"/>
                </a:solidFill>
              </a:rPr>
              <a:t>32</a:t>
            </a:fld>
            <a:endParaRPr lang="en-US" b="1" i="1">
              <a:solidFill>
                <a:srgbClr val="002060"/>
              </a:solidFill>
            </a:endParaRPr>
          </a:p>
        </p:txBody>
      </p:sp>
    </p:spTree>
    <p:extLst>
      <p:ext uri="{BB962C8B-B14F-4D97-AF65-F5344CB8AC3E}">
        <p14:creationId xmlns:p14="http://schemas.microsoft.com/office/powerpoint/2010/main" val="387429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458200" cy="5105400"/>
          </a:xfrm>
        </p:spPr>
        <p:txBody>
          <a:bodyPr>
            <a:noAutofit/>
          </a:bodyPr>
          <a:lstStyle/>
          <a:p>
            <a:pPr marL="0" indent="0">
              <a:buNone/>
            </a:pPr>
            <a:r>
              <a:rPr lang="en-US" sz="1800" b="1" dirty="0" smtClean="0">
                <a:solidFill>
                  <a:srgbClr val="002060"/>
                </a:solidFill>
              </a:rPr>
              <a:t>“BISMALEIMIDE </a:t>
            </a:r>
            <a:r>
              <a:rPr lang="en-US" sz="1800" b="1" dirty="0">
                <a:solidFill>
                  <a:srgbClr val="002060"/>
                </a:solidFill>
              </a:rPr>
              <a:t>(BMI) RESINS are a relatively young class of thermosetting polymers that are gaining acceptance by industry because they combine a number of unique features including excellent physical property retention at elevated temperatures and in wet environments, almost constant electrical properties over a wide range of temperatures, and </a:t>
            </a:r>
            <a:r>
              <a:rPr lang="en-US" sz="1800" b="1" dirty="0" err="1">
                <a:solidFill>
                  <a:srgbClr val="002060"/>
                </a:solidFill>
              </a:rPr>
              <a:t>nonflammability</a:t>
            </a:r>
            <a:r>
              <a:rPr lang="en-US" sz="1800" b="1" dirty="0">
                <a:solidFill>
                  <a:srgbClr val="002060"/>
                </a:solidFill>
              </a:rPr>
              <a:t> properties. </a:t>
            </a:r>
            <a:r>
              <a:rPr lang="en-US" sz="1800" b="1" dirty="0" err="1">
                <a:solidFill>
                  <a:srgbClr val="002060"/>
                </a:solidFill>
              </a:rPr>
              <a:t>Bismaleimides</a:t>
            </a:r>
            <a:r>
              <a:rPr lang="en-US" sz="1800" b="1" dirty="0">
                <a:solidFill>
                  <a:srgbClr val="002060"/>
                </a:solidFill>
              </a:rPr>
              <a:t> have become a leading class of thermosetting polyimides. Their excellent </a:t>
            </a:r>
            <a:r>
              <a:rPr lang="en-US" sz="1800" b="1" dirty="0" err="1">
                <a:solidFill>
                  <a:srgbClr val="002060"/>
                </a:solidFill>
              </a:rPr>
              <a:t>processibility</a:t>
            </a:r>
            <a:r>
              <a:rPr lang="en-US" sz="1800" b="1" dirty="0">
                <a:solidFill>
                  <a:srgbClr val="002060"/>
                </a:solidFill>
              </a:rPr>
              <a:t> and balance of thermal, mechanical, and electrical properties have made them popular in advanced composites and electronics. Composites of the BMI class are used on some of the most important and complex, high-performance applications ranging from military programs such as the U.S. Air Force's F-22 to Formula-1 race cars. The most important attribute of BMIs is the highest service temperature capability of an addition-cure matrix resin combined with epoxy-like autoclave processing. The BMI matrix composites provide the highest composite mechanical properties available through 177 °C (350 °F)/wet with damage tolerance equivalent to the best epoxies. Certain BMIs are capable of extended service at 230 to 290 °C (450 to 550 °F), approaching the performance of PMR-15 (see the article “Polyimide Resins” in this Volume). BMIs also are suitable for resin transfer molding (RTM) </a:t>
            </a:r>
            <a:r>
              <a:rPr lang="en-US" sz="1800" b="1" dirty="0" smtClean="0">
                <a:solidFill>
                  <a:srgbClr val="002060"/>
                </a:solidFill>
              </a:rPr>
              <a:t>processing</a:t>
            </a:r>
            <a:r>
              <a:rPr lang="en-US" sz="1800" b="1" dirty="0" smtClean="0">
                <a:solidFill>
                  <a:srgbClr val="002060"/>
                </a:solidFill>
              </a:rPr>
              <a:t>.”</a:t>
            </a:r>
            <a:endParaRPr lang="en-US" sz="1800" b="1" dirty="0">
              <a:solidFill>
                <a:srgbClr val="002060"/>
              </a:solidFill>
            </a:endParaRPr>
          </a:p>
        </p:txBody>
      </p:sp>
      <p:sp>
        <p:nvSpPr>
          <p:cNvPr id="4" name="Date Placeholder 3"/>
          <p:cNvSpPr>
            <a:spLocks noGrp="1"/>
          </p:cNvSpPr>
          <p:nvPr>
            <p:ph type="dt" sz="half" idx="10"/>
          </p:nvPr>
        </p:nvSpPr>
        <p:spPr/>
        <p:txBody>
          <a:bodyPr/>
          <a:lstStyle/>
          <a:p>
            <a:r>
              <a:rPr lang="en-US" b="1" i="1" dirty="0" smtClean="0">
                <a:solidFill>
                  <a:schemeClr val="tx1"/>
                </a:solidFill>
              </a:rPr>
              <a:t>June 20, 2013</a:t>
            </a:r>
            <a:endParaRPr lang="en-US" b="1" i="1" dirty="0">
              <a:solidFill>
                <a:schemeClr val="tx1"/>
              </a:solidFill>
            </a:endParaRPr>
          </a:p>
        </p:txBody>
      </p:sp>
      <p:sp>
        <p:nvSpPr>
          <p:cNvPr id="5" name="Footer Placeholder 4"/>
          <p:cNvSpPr>
            <a:spLocks noGrp="1"/>
          </p:cNvSpPr>
          <p:nvPr>
            <p:ph type="ftr" sz="quarter" idx="11"/>
          </p:nvPr>
        </p:nvSpPr>
        <p:spPr>
          <a:xfrm>
            <a:off x="2590800" y="6356350"/>
            <a:ext cx="4114800" cy="365125"/>
          </a:xfrm>
        </p:spPr>
        <p:txBody>
          <a:bodyPr/>
          <a:lstStyle/>
          <a:p>
            <a:r>
              <a:rPr lang="en-US" b="1" i="1" dirty="0" smtClean="0">
                <a:solidFill>
                  <a:schemeClr val="tx1"/>
                </a:solidFill>
              </a:rPr>
              <a:t>MAP Collaboration Meeting - </a:t>
            </a:r>
            <a:r>
              <a:rPr lang="en-US" b="1" i="1" dirty="0" err="1" smtClean="0">
                <a:solidFill>
                  <a:schemeClr val="tx1"/>
                </a:solidFill>
              </a:rPr>
              <a:t>Fermilab</a:t>
            </a:r>
            <a:r>
              <a:rPr lang="en-US" b="1" i="1" dirty="0" smtClean="0">
                <a:solidFill>
                  <a:schemeClr val="tx1"/>
                </a:solidFill>
              </a:rPr>
              <a:t> June 19-21, 2013</a:t>
            </a:r>
            <a:endParaRPr lang="en-US" b="1" i="1" dirty="0">
              <a:solidFill>
                <a:schemeClr val="tx1"/>
              </a:solidFill>
            </a:endParaRPr>
          </a:p>
        </p:txBody>
      </p:sp>
      <p:sp>
        <p:nvSpPr>
          <p:cNvPr id="6" name="Slide Number Placeholder 5"/>
          <p:cNvSpPr>
            <a:spLocks noGrp="1"/>
          </p:cNvSpPr>
          <p:nvPr>
            <p:ph type="sldNum" sz="quarter" idx="12"/>
          </p:nvPr>
        </p:nvSpPr>
        <p:spPr/>
        <p:txBody>
          <a:bodyPr/>
          <a:lstStyle/>
          <a:p>
            <a:fld id="{37166BFC-7877-4E6B-86F4-25DE6BAA0E48}" type="slidenum">
              <a:rPr lang="en-US" b="1" i="1" smtClean="0">
                <a:solidFill>
                  <a:schemeClr val="tx1"/>
                </a:solidFill>
              </a:rPr>
              <a:t>33</a:t>
            </a:fld>
            <a:endParaRPr lang="en-US" b="1" i="1" dirty="0">
              <a:solidFill>
                <a:schemeClr val="tx1"/>
              </a:solidFill>
            </a:endParaRPr>
          </a:p>
        </p:txBody>
      </p:sp>
      <p:sp>
        <p:nvSpPr>
          <p:cNvPr id="7" name="TextBox 6"/>
          <p:cNvSpPr txBox="1"/>
          <p:nvPr/>
        </p:nvSpPr>
        <p:spPr>
          <a:xfrm>
            <a:off x="838200" y="304800"/>
            <a:ext cx="7543800" cy="461665"/>
          </a:xfrm>
          <a:prstGeom prst="rect">
            <a:avLst/>
          </a:prstGeom>
          <a:noFill/>
        </p:spPr>
        <p:txBody>
          <a:bodyPr wrap="square" rtlCol="0">
            <a:spAutoFit/>
          </a:bodyPr>
          <a:lstStyle/>
          <a:p>
            <a:pPr algn="ctr"/>
            <a:r>
              <a:rPr lang="en-US" sz="2400" b="1" dirty="0" smtClean="0"/>
              <a:t>BISMALEIMIDE (from ASM Handbook)</a:t>
            </a:r>
            <a:endParaRPr lang="en-US" sz="2400" dirty="0"/>
          </a:p>
        </p:txBody>
      </p:sp>
    </p:spTree>
    <p:extLst>
      <p:ext uri="{BB962C8B-B14F-4D97-AF65-F5344CB8AC3E}">
        <p14:creationId xmlns:p14="http://schemas.microsoft.com/office/powerpoint/2010/main" val="4232590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ln w="19050">
            <a:solidFill>
              <a:schemeClr val="tx1"/>
            </a:solidFill>
          </a:ln>
        </p:spPr>
        <p:txBody>
          <a:bodyPr>
            <a:normAutofit/>
          </a:bodyPr>
          <a:lstStyle/>
          <a:p>
            <a:r>
              <a:rPr lang="en-US" sz="3200" b="1" dirty="0" smtClean="0">
                <a:latin typeface="Segoe UI" pitchFamily="34" charset="0"/>
                <a:ea typeface="Segoe UI" pitchFamily="34" charset="0"/>
                <a:cs typeface="Segoe UI" pitchFamily="34" charset="0"/>
              </a:rPr>
              <a:t>Summary</a:t>
            </a:r>
            <a:endParaRPr lang="en-US" sz="32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990600"/>
            <a:ext cx="8229600" cy="5135563"/>
          </a:xfrm>
        </p:spPr>
        <p:txBody>
          <a:bodyPr>
            <a:normAutofit lnSpcReduction="10000"/>
          </a:bodyPr>
          <a:lstStyle/>
          <a:p>
            <a:r>
              <a:rPr lang="en-US" sz="2200" b="1" dirty="0" smtClean="0">
                <a:latin typeface="Segoe UI" pitchFamily="34" charset="0"/>
                <a:ea typeface="Segoe UI" pitchFamily="34" charset="0"/>
                <a:cs typeface="Segoe UI" pitchFamily="34" charset="0"/>
              </a:rPr>
              <a:t>Despite limited funding there has been significant magnet work accomplished:</a:t>
            </a:r>
          </a:p>
          <a:p>
            <a:pPr lvl="1"/>
            <a:r>
              <a:rPr lang="en-US" sz="1800" b="1" dirty="0" smtClean="0">
                <a:solidFill>
                  <a:srgbClr val="B40A28"/>
                </a:solidFill>
                <a:latin typeface="Segoe UI" pitchFamily="34" charset="0"/>
                <a:ea typeface="Segoe UI" pitchFamily="34" charset="0"/>
                <a:cs typeface="Segoe UI" pitchFamily="34" charset="0"/>
              </a:rPr>
              <a:t>HTS Magnets (</a:t>
            </a:r>
            <a:r>
              <a:rPr lang="en-US" sz="1800" b="1" dirty="0" err="1">
                <a:solidFill>
                  <a:srgbClr val="B40A28"/>
                </a:solidFill>
                <a:latin typeface="Segoe UI" pitchFamily="34" charset="0"/>
                <a:ea typeface="Segoe UI" pitchFamily="34" charset="0"/>
                <a:cs typeface="Segoe UI" pitchFamily="34" charset="0"/>
              </a:rPr>
              <a:t>ReBCO</a:t>
            </a:r>
            <a:r>
              <a:rPr lang="en-US" sz="1800" b="1" dirty="0">
                <a:solidFill>
                  <a:srgbClr val="B40A28"/>
                </a:solidFill>
                <a:latin typeface="Segoe UI" pitchFamily="34" charset="0"/>
                <a:ea typeface="Segoe UI" pitchFamily="34" charset="0"/>
                <a:cs typeface="Segoe UI" pitchFamily="34" charset="0"/>
              </a:rPr>
              <a:t> </a:t>
            </a:r>
            <a:r>
              <a:rPr lang="en-US" sz="1800" b="1" dirty="0" smtClean="0">
                <a:solidFill>
                  <a:srgbClr val="B40A28"/>
                </a:solidFill>
                <a:latin typeface="Segoe UI" pitchFamily="34" charset="0"/>
                <a:ea typeface="Segoe UI" pitchFamily="34" charset="0"/>
                <a:cs typeface="Segoe UI" pitchFamily="34" charset="0"/>
              </a:rPr>
              <a:t>): significant progress in coil/magnet development </a:t>
            </a:r>
            <a:r>
              <a:rPr lang="en-US" sz="1600" b="1" dirty="0" smtClean="0">
                <a:solidFill>
                  <a:srgbClr val="002060"/>
                </a:solidFill>
                <a:latin typeface="Segoe UI" pitchFamily="34" charset="0"/>
                <a:ea typeface="Segoe UI" pitchFamily="34" charset="0"/>
                <a:cs typeface="Segoe UI" pitchFamily="34" charset="0"/>
              </a:rPr>
              <a:t>Leverage w/SBIR funding – PBL – has been significant</a:t>
            </a:r>
          </a:p>
          <a:p>
            <a:pPr lvl="2"/>
            <a:r>
              <a:rPr lang="en-US" sz="1600" b="1" dirty="0" smtClean="0">
                <a:solidFill>
                  <a:srgbClr val="002060"/>
                </a:solidFill>
                <a:latin typeface="Segoe UI" pitchFamily="34" charset="0"/>
                <a:ea typeface="Segoe UI" pitchFamily="34" charset="0"/>
                <a:cs typeface="Segoe UI" pitchFamily="34" charset="0"/>
              </a:rPr>
              <a:t>Significant successes with several coils</a:t>
            </a:r>
          </a:p>
          <a:p>
            <a:pPr lvl="2"/>
            <a:r>
              <a:rPr lang="en-US" sz="1600" b="1" dirty="0" smtClean="0">
                <a:solidFill>
                  <a:srgbClr val="002060"/>
                </a:solidFill>
                <a:latin typeface="Segoe UI" pitchFamily="34" charset="0"/>
                <a:ea typeface="Segoe UI" pitchFamily="34" charset="0"/>
                <a:cs typeface="Segoe UI" pitchFamily="34" charset="0"/>
              </a:rPr>
              <a:t>Significant progress in attaining high fields </a:t>
            </a:r>
          </a:p>
          <a:p>
            <a:pPr lvl="2"/>
            <a:r>
              <a:rPr lang="en-US" sz="1600" b="1" dirty="0" smtClean="0">
                <a:solidFill>
                  <a:srgbClr val="002060"/>
                </a:solidFill>
                <a:latin typeface="Segoe UI" pitchFamily="34" charset="0"/>
                <a:ea typeface="Segoe UI" pitchFamily="34" charset="0"/>
                <a:cs typeface="Segoe UI" pitchFamily="34" charset="0"/>
              </a:rPr>
              <a:t>Recent setbacks are being understood and modifications/improvements are underway</a:t>
            </a:r>
          </a:p>
          <a:p>
            <a:pPr lvl="1"/>
            <a:r>
              <a:rPr lang="en-US" sz="1800" b="1" dirty="0" smtClean="0">
                <a:solidFill>
                  <a:srgbClr val="B40A28"/>
                </a:solidFill>
                <a:latin typeface="Segoe UI" pitchFamily="34" charset="0"/>
                <a:ea typeface="Segoe UI" pitchFamily="34" charset="0"/>
                <a:cs typeface="Segoe UI" pitchFamily="34" charset="0"/>
              </a:rPr>
              <a:t>HTS Magnets (Bi2212): new records in </a:t>
            </a:r>
            <a:r>
              <a:rPr lang="en-US" sz="1800" b="1" dirty="0" err="1" smtClean="0">
                <a:solidFill>
                  <a:srgbClr val="B40A28"/>
                </a:solidFill>
                <a:latin typeface="Segoe UI" pitchFamily="34" charset="0"/>
                <a:ea typeface="Segoe UI" pitchFamily="34" charset="0"/>
                <a:cs typeface="Segoe UI" pitchFamily="34" charset="0"/>
              </a:rPr>
              <a:t>J</a:t>
            </a:r>
            <a:r>
              <a:rPr lang="en-US" sz="1800" b="1" baseline="-25000" dirty="0" err="1" smtClean="0">
                <a:solidFill>
                  <a:srgbClr val="B40A28"/>
                </a:solidFill>
                <a:latin typeface="Segoe UI" pitchFamily="34" charset="0"/>
                <a:ea typeface="Segoe UI" pitchFamily="34" charset="0"/>
                <a:cs typeface="Segoe UI" pitchFamily="34" charset="0"/>
              </a:rPr>
              <a:t>c</a:t>
            </a:r>
            <a:r>
              <a:rPr lang="en-US" sz="1800" b="1" dirty="0" smtClean="0">
                <a:solidFill>
                  <a:srgbClr val="B40A28"/>
                </a:solidFill>
                <a:latin typeface="Segoe UI" pitchFamily="34" charset="0"/>
                <a:ea typeface="Segoe UI" pitchFamily="34" charset="0"/>
                <a:cs typeface="Segoe UI" pitchFamily="34" charset="0"/>
              </a:rPr>
              <a:t> achieved with understanding/control of impurities in</a:t>
            </a:r>
          </a:p>
          <a:p>
            <a:pPr lvl="2"/>
            <a:r>
              <a:rPr lang="en-US" sz="1600" b="1" dirty="0" smtClean="0">
                <a:solidFill>
                  <a:srgbClr val="002060"/>
                </a:solidFill>
                <a:latin typeface="Segoe UI" pitchFamily="34" charset="0"/>
                <a:ea typeface="Segoe UI" pitchFamily="34" charset="0"/>
                <a:cs typeface="Segoe UI" pitchFamily="34" charset="0"/>
              </a:rPr>
              <a:t>Overpressure processing, control of impurities result in large gains in </a:t>
            </a:r>
            <a:r>
              <a:rPr lang="en-US" sz="1600" b="1" dirty="0" err="1" smtClean="0">
                <a:solidFill>
                  <a:srgbClr val="002060"/>
                </a:solidFill>
                <a:latin typeface="Segoe UI" pitchFamily="34" charset="0"/>
                <a:ea typeface="Segoe UI" pitchFamily="34" charset="0"/>
                <a:cs typeface="Segoe UI" pitchFamily="34" charset="0"/>
              </a:rPr>
              <a:t>J</a:t>
            </a:r>
            <a:r>
              <a:rPr lang="en-US" sz="1600" b="1" baseline="-25000" dirty="0" err="1" smtClean="0">
                <a:solidFill>
                  <a:srgbClr val="002060"/>
                </a:solidFill>
                <a:latin typeface="Segoe UI" pitchFamily="34" charset="0"/>
                <a:ea typeface="Segoe UI" pitchFamily="34" charset="0"/>
                <a:cs typeface="Segoe UI" pitchFamily="34" charset="0"/>
              </a:rPr>
              <a:t>c</a:t>
            </a:r>
            <a:r>
              <a:rPr lang="en-US" sz="1600" b="1" baseline="-25000" dirty="0" smtClean="0">
                <a:solidFill>
                  <a:srgbClr val="002060"/>
                </a:solidFill>
                <a:latin typeface="Segoe UI" pitchFamily="34" charset="0"/>
                <a:ea typeface="Segoe UI" pitchFamily="34" charset="0"/>
                <a:cs typeface="Segoe UI" pitchFamily="34" charset="0"/>
              </a:rPr>
              <a:t> </a:t>
            </a:r>
            <a:r>
              <a:rPr lang="en-US" sz="1600" b="1" dirty="0" smtClean="0">
                <a:solidFill>
                  <a:srgbClr val="002060"/>
                </a:solidFill>
                <a:latin typeface="Segoe UI" pitchFamily="34" charset="0"/>
                <a:ea typeface="Segoe UI" pitchFamily="34" charset="0"/>
                <a:cs typeface="Segoe UI" pitchFamily="34" charset="0"/>
              </a:rPr>
              <a:t>and elimination of leakage</a:t>
            </a:r>
          </a:p>
          <a:p>
            <a:pPr lvl="2"/>
            <a:r>
              <a:rPr lang="en-US" sz="1600" b="1" dirty="0" smtClean="0">
                <a:solidFill>
                  <a:srgbClr val="002060"/>
                </a:solidFill>
                <a:latin typeface="Segoe UI" pitchFamily="34" charset="0"/>
                <a:ea typeface="Segoe UI" pitchFamily="34" charset="0"/>
                <a:cs typeface="Segoe UI" pitchFamily="34" charset="0"/>
              </a:rPr>
              <a:t>Coil development is well underway and testing is expected in the near future (waiting for facility availability)</a:t>
            </a:r>
          </a:p>
          <a:p>
            <a:pPr lvl="1"/>
            <a:r>
              <a:rPr lang="en-US" sz="1800" b="1" dirty="0" smtClean="0">
                <a:solidFill>
                  <a:srgbClr val="B40A28"/>
                </a:solidFill>
                <a:latin typeface="Segoe UI" pitchFamily="34" charset="0"/>
                <a:ea typeface="Segoe UI" pitchFamily="34" charset="0"/>
                <a:cs typeface="Segoe UI" pitchFamily="34" charset="0"/>
              </a:rPr>
              <a:t>Fast Pulsed Magnets - </a:t>
            </a:r>
            <a:r>
              <a:rPr lang="en-US" sz="1800" b="1" dirty="0">
                <a:solidFill>
                  <a:srgbClr val="B40A28"/>
                </a:solidFill>
                <a:latin typeface="Segoe UI" pitchFamily="34" charset="0"/>
                <a:ea typeface="Segoe UI" pitchFamily="34" charset="0"/>
                <a:cs typeface="Segoe UI" pitchFamily="34" charset="0"/>
              </a:rPr>
              <a:t>1.8 Tesla, 1410 Hz </a:t>
            </a:r>
            <a:r>
              <a:rPr lang="en-US" sz="1800" b="1" dirty="0" smtClean="0">
                <a:solidFill>
                  <a:srgbClr val="B40A28"/>
                </a:solidFill>
                <a:latin typeface="Segoe UI" pitchFamily="34" charset="0"/>
                <a:ea typeface="Segoe UI" pitchFamily="34" charset="0"/>
                <a:cs typeface="Segoe UI" pitchFamily="34" charset="0"/>
              </a:rPr>
              <a:t>Dipoles</a:t>
            </a:r>
          </a:p>
          <a:p>
            <a:pPr lvl="2"/>
            <a:r>
              <a:rPr lang="en-US" sz="1600" b="1" dirty="0" smtClean="0">
                <a:solidFill>
                  <a:srgbClr val="002060"/>
                </a:solidFill>
                <a:latin typeface="Segoe UI" pitchFamily="34" charset="0"/>
                <a:ea typeface="Segoe UI" pitchFamily="34" charset="0"/>
                <a:cs typeface="Segoe UI" pitchFamily="34" charset="0"/>
              </a:rPr>
              <a:t>Has reached design goal of 1.8T at 1410 Hz</a:t>
            </a:r>
          </a:p>
          <a:p>
            <a:pPr lvl="2"/>
            <a:r>
              <a:rPr lang="en-US" sz="1600" b="1" dirty="0" smtClean="0">
                <a:solidFill>
                  <a:srgbClr val="002060"/>
                </a:solidFill>
                <a:latin typeface="Segoe UI" pitchFamily="34" charset="0"/>
                <a:ea typeface="Segoe UI" pitchFamily="34" charset="0"/>
                <a:cs typeface="Segoe UI" pitchFamily="34" charset="0"/>
              </a:rPr>
              <a:t>Working on </a:t>
            </a:r>
            <a:r>
              <a:rPr lang="en-US" sz="1600" b="1" dirty="0">
                <a:solidFill>
                  <a:srgbClr val="002060"/>
                </a:solidFill>
                <a:latin typeface="Segoe UI" pitchFamily="34" charset="0"/>
                <a:ea typeface="Segoe UI" pitchFamily="34" charset="0"/>
                <a:cs typeface="Segoe UI" pitchFamily="34" charset="0"/>
              </a:rPr>
              <a:t>twisted </a:t>
            </a:r>
            <a:r>
              <a:rPr lang="en-US" sz="1600" b="1" dirty="0" err="1" smtClean="0">
                <a:solidFill>
                  <a:srgbClr val="002060"/>
                </a:solidFill>
                <a:latin typeface="Segoe UI" pitchFamily="34" charset="0"/>
                <a:ea typeface="Segoe UI" pitchFamily="34" charset="0"/>
                <a:cs typeface="Segoe UI" pitchFamily="34" charset="0"/>
              </a:rPr>
              <a:t>Roebel</a:t>
            </a:r>
            <a:r>
              <a:rPr lang="en-US" sz="1600" b="1" dirty="0">
                <a:solidFill>
                  <a:srgbClr val="002060"/>
                </a:solidFill>
                <a:latin typeface="Segoe UI" pitchFamily="34" charset="0"/>
                <a:ea typeface="Segoe UI" pitchFamily="34" charset="0"/>
                <a:cs typeface="Segoe UI" pitchFamily="34" charset="0"/>
              </a:rPr>
              <a:t> </a:t>
            </a:r>
            <a:r>
              <a:rPr lang="en-US" sz="1600" b="1" dirty="0" smtClean="0">
                <a:solidFill>
                  <a:srgbClr val="002060"/>
                </a:solidFill>
                <a:latin typeface="Segoe UI" pitchFamily="34" charset="0"/>
                <a:ea typeface="Segoe UI" pitchFamily="34" charset="0"/>
                <a:cs typeface="Segoe UI" pitchFamily="34" charset="0"/>
              </a:rPr>
              <a:t>cable-like approach </a:t>
            </a:r>
            <a:r>
              <a:rPr lang="en-US" sz="1600" b="1" dirty="0">
                <a:solidFill>
                  <a:srgbClr val="002060"/>
                </a:solidFill>
                <a:latin typeface="Segoe UI" pitchFamily="34" charset="0"/>
                <a:ea typeface="Segoe UI" pitchFamily="34" charset="0"/>
                <a:cs typeface="Segoe UI" pitchFamily="34" charset="0"/>
              </a:rPr>
              <a:t>to reduce eddy currents</a:t>
            </a:r>
            <a:r>
              <a:rPr lang="en-US" sz="1600" dirty="0">
                <a:solidFill>
                  <a:srgbClr val="0000FF"/>
                </a:solidFill>
              </a:rPr>
              <a:t/>
            </a:r>
            <a:br>
              <a:rPr lang="en-US" sz="1600" dirty="0">
                <a:solidFill>
                  <a:srgbClr val="0000FF"/>
                </a:solidFill>
              </a:rPr>
            </a:br>
            <a:endParaRPr lang="en-US" sz="1600" b="1" dirty="0">
              <a:solidFill>
                <a:srgbClr val="002060"/>
              </a:solidFill>
              <a:latin typeface="Segoe UI" pitchFamily="34" charset="0"/>
              <a:ea typeface="Segoe UI" pitchFamily="34" charset="0"/>
              <a:cs typeface="Segoe UI" pitchFamily="34" charset="0"/>
            </a:endParaRPr>
          </a:p>
          <a:p>
            <a:pPr lvl="1"/>
            <a:endParaRPr lang="en-US" sz="1800" b="1" dirty="0" smtClean="0">
              <a:solidFill>
                <a:srgbClr val="B40A28"/>
              </a:solidFill>
              <a:latin typeface="Segoe UI" pitchFamily="34" charset="0"/>
              <a:ea typeface="Segoe UI" pitchFamily="34" charset="0"/>
              <a:cs typeface="Segoe UI" pitchFamily="34" charset="0"/>
            </a:endParaRPr>
          </a:p>
        </p:txBody>
      </p:sp>
      <p:sp>
        <p:nvSpPr>
          <p:cNvPr id="6" name="Date Placeholder 5"/>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743200" y="6356350"/>
            <a:ext cx="38862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34</a:t>
            </a:fld>
            <a:endParaRPr lang="en-US" b="1" i="1" dirty="0">
              <a:solidFill>
                <a:srgbClr val="002060"/>
              </a:solidFill>
            </a:endParaRPr>
          </a:p>
        </p:txBody>
      </p:sp>
    </p:spTree>
    <p:extLst>
      <p:ext uri="{BB962C8B-B14F-4D97-AF65-F5344CB8AC3E}">
        <p14:creationId xmlns:p14="http://schemas.microsoft.com/office/powerpoint/2010/main" val="210024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53000"/>
          </a:xfrm>
        </p:spPr>
        <p:txBody>
          <a:bodyPr>
            <a:normAutofit/>
          </a:bodyPr>
          <a:lstStyle/>
          <a:p>
            <a:r>
              <a:rPr lang="en-US" sz="2400" b="1" dirty="0" smtClean="0">
                <a:solidFill>
                  <a:srgbClr val="002060"/>
                </a:solidFill>
                <a:latin typeface="Segoe UI" pitchFamily="34" charset="0"/>
                <a:ea typeface="Segoe UI" pitchFamily="34" charset="0"/>
                <a:cs typeface="Segoe UI" pitchFamily="34" charset="0"/>
              </a:rPr>
              <a:t>Accomplishments, continued</a:t>
            </a:r>
          </a:p>
          <a:p>
            <a:pPr lvl="1"/>
            <a:r>
              <a:rPr lang="en-US" sz="1800" b="1" dirty="0" smtClean="0">
                <a:solidFill>
                  <a:srgbClr val="B40A28"/>
                </a:solidFill>
                <a:latin typeface="Segoe UI" pitchFamily="34" charset="0"/>
                <a:ea typeface="Segoe UI" pitchFamily="34" charset="0"/>
                <a:cs typeface="Segoe UI" pitchFamily="34" charset="0"/>
              </a:rPr>
              <a:t>Rapid </a:t>
            </a:r>
            <a:r>
              <a:rPr lang="en-US" sz="1800" b="1" dirty="0">
                <a:solidFill>
                  <a:srgbClr val="B40A28"/>
                </a:solidFill>
                <a:latin typeface="Segoe UI" pitchFamily="34" charset="0"/>
                <a:ea typeface="Segoe UI" pitchFamily="34" charset="0"/>
                <a:cs typeface="Segoe UI" pitchFamily="34" charset="0"/>
              </a:rPr>
              <a:t>Cycling HTS Magnet </a:t>
            </a:r>
            <a:endParaRPr lang="en-US" sz="2400" b="1" dirty="0" smtClean="0">
              <a:latin typeface="Segoe UI" pitchFamily="34" charset="0"/>
              <a:ea typeface="Segoe UI" pitchFamily="34" charset="0"/>
              <a:cs typeface="Segoe UI" pitchFamily="34" charset="0"/>
            </a:endParaRPr>
          </a:p>
          <a:p>
            <a:pPr lvl="2"/>
            <a:r>
              <a:rPr lang="en-US" sz="1600" b="1" dirty="0" smtClean="0">
                <a:solidFill>
                  <a:srgbClr val="002060"/>
                </a:solidFill>
                <a:latin typeface="Segoe UI" pitchFamily="34" charset="0"/>
                <a:ea typeface="Segoe UI" pitchFamily="34" charset="0"/>
                <a:cs typeface="Segoe UI" pitchFamily="34" charset="0"/>
              </a:rPr>
              <a:t>Successful proof of principle test for 40Hz prototype</a:t>
            </a:r>
          </a:p>
          <a:p>
            <a:pPr lvl="2"/>
            <a:r>
              <a:rPr lang="en-US" sz="1600" b="1" dirty="0" smtClean="0">
                <a:solidFill>
                  <a:srgbClr val="002060"/>
                </a:solidFill>
                <a:latin typeface="Segoe UI" pitchFamily="34" charset="0"/>
                <a:ea typeface="Segoe UI" pitchFamily="34" charset="0"/>
                <a:cs typeface="Segoe UI" pitchFamily="34" charset="0"/>
              </a:rPr>
              <a:t>Fabrication of full scale magnet proceeding</a:t>
            </a:r>
          </a:p>
          <a:p>
            <a:pPr lvl="2"/>
            <a:r>
              <a:rPr lang="en-US" sz="1600" b="1" dirty="0" smtClean="0">
                <a:solidFill>
                  <a:srgbClr val="002060"/>
                </a:solidFill>
                <a:latin typeface="Segoe UI" pitchFamily="34" charset="0"/>
                <a:ea typeface="Segoe UI" pitchFamily="34" charset="0"/>
                <a:cs typeface="Segoe UI" pitchFamily="34" charset="0"/>
              </a:rPr>
              <a:t>Studies for MAP 400Hz requirement in progress</a:t>
            </a:r>
          </a:p>
          <a:p>
            <a:pPr lvl="1"/>
            <a:r>
              <a:rPr lang="en-US" sz="2000" b="1" dirty="0" smtClean="0">
                <a:solidFill>
                  <a:srgbClr val="B40A28"/>
                </a:solidFill>
                <a:latin typeface="Segoe UI" pitchFamily="34" charset="0"/>
                <a:ea typeface="Segoe UI" pitchFamily="34" charset="0"/>
                <a:cs typeface="Segoe UI" pitchFamily="34" charset="0"/>
              </a:rPr>
              <a:t>General Magnet Design</a:t>
            </a:r>
          </a:p>
          <a:p>
            <a:pPr lvl="2"/>
            <a:r>
              <a:rPr lang="en-GB" sz="1600" b="1" dirty="0">
                <a:solidFill>
                  <a:srgbClr val="002060"/>
                </a:solidFill>
                <a:latin typeface="Segoe UI" pitchFamily="34" charset="0"/>
                <a:ea typeface="Segoe UI" pitchFamily="34" charset="0"/>
                <a:cs typeface="Segoe UI" pitchFamily="34" charset="0"/>
              </a:rPr>
              <a:t>Conceptual designs of the HF IR magnets </a:t>
            </a:r>
            <a:r>
              <a:rPr lang="en-GB" sz="1600" b="1" dirty="0" smtClean="0">
                <a:solidFill>
                  <a:srgbClr val="002060"/>
                </a:solidFill>
                <a:latin typeface="Segoe UI" pitchFamily="34" charset="0"/>
                <a:ea typeface="Segoe UI" pitchFamily="34" charset="0"/>
                <a:cs typeface="Segoe UI" pitchFamily="34" charset="0"/>
              </a:rPr>
              <a:t>based </a:t>
            </a:r>
            <a:r>
              <a:rPr lang="en-GB" sz="1600" b="1" dirty="0">
                <a:solidFill>
                  <a:srgbClr val="002060"/>
                </a:solidFill>
                <a:latin typeface="Segoe UI" pitchFamily="34" charset="0"/>
                <a:ea typeface="Segoe UI" pitchFamily="34" charset="0"/>
                <a:cs typeface="Segoe UI" pitchFamily="34" charset="0"/>
              </a:rPr>
              <a:t>on a 1 mm </a:t>
            </a:r>
            <a:r>
              <a:rPr lang="en-GB" sz="1600" b="1" dirty="0" smtClean="0">
                <a:solidFill>
                  <a:srgbClr val="002060"/>
                </a:solidFill>
                <a:latin typeface="Segoe UI" pitchFamily="34" charset="0"/>
                <a:ea typeface="Segoe UI" pitchFamily="34" charset="0"/>
                <a:cs typeface="Segoe UI" pitchFamily="34" charset="0"/>
              </a:rPr>
              <a:t>Nb</a:t>
            </a:r>
            <a:r>
              <a:rPr lang="en-GB" sz="1600" b="1" baseline="-25000" dirty="0" smtClean="0">
                <a:solidFill>
                  <a:srgbClr val="002060"/>
                </a:solidFill>
                <a:latin typeface="Segoe UI" pitchFamily="34" charset="0"/>
                <a:ea typeface="Segoe UI" pitchFamily="34" charset="0"/>
                <a:cs typeface="Segoe UI" pitchFamily="34" charset="0"/>
              </a:rPr>
              <a:t>3</a:t>
            </a:r>
            <a:r>
              <a:rPr lang="en-GB" sz="1600" b="1" dirty="0" smtClean="0">
                <a:solidFill>
                  <a:srgbClr val="002060"/>
                </a:solidFill>
                <a:latin typeface="Segoe UI" pitchFamily="34" charset="0"/>
                <a:ea typeface="Segoe UI" pitchFamily="34" charset="0"/>
                <a:cs typeface="Segoe UI" pitchFamily="34" charset="0"/>
              </a:rPr>
              <a:t>Sn strand were developed</a:t>
            </a:r>
          </a:p>
          <a:p>
            <a:pPr lvl="2"/>
            <a:r>
              <a:rPr lang="en-US" sz="1600" b="1" dirty="0">
                <a:solidFill>
                  <a:srgbClr val="002060"/>
                </a:solidFill>
                <a:latin typeface="Segoe UI" pitchFamily="34" charset="0"/>
                <a:ea typeface="Segoe UI" pitchFamily="34" charset="0"/>
                <a:cs typeface="Segoe UI" pitchFamily="34" charset="0"/>
              </a:rPr>
              <a:t>Search for radiation-hard material to replace </a:t>
            </a:r>
            <a:r>
              <a:rPr lang="en-US" sz="1600" b="1" dirty="0" smtClean="0">
                <a:solidFill>
                  <a:srgbClr val="002060"/>
                </a:solidFill>
                <a:latin typeface="Segoe UI" pitchFamily="34" charset="0"/>
                <a:ea typeface="Segoe UI" pitchFamily="34" charset="0"/>
                <a:cs typeface="Segoe UI" pitchFamily="34" charset="0"/>
              </a:rPr>
              <a:t>epoxy:  </a:t>
            </a:r>
            <a:r>
              <a:rPr lang="en-US" sz="1600" b="1" dirty="0" err="1" smtClean="0">
                <a:solidFill>
                  <a:srgbClr val="002060"/>
                </a:solidFill>
                <a:latin typeface="Segoe UI" pitchFamily="34" charset="0"/>
                <a:ea typeface="Segoe UI" pitchFamily="34" charset="0"/>
                <a:cs typeface="Segoe UI" pitchFamily="34" charset="0"/>
              </a:rPr>
              <a:t>Matrimid</a:t>
            </a:r>
            <a:r>
              <a:rPr lang="en-US" sz="1600" b="1" dirty="0" smtClean="0">
                <a:solidFill>
                  <a:srgbClr val="002060"/>
                </a:solidFill>
                <a:latin typeface="Segoe UI" pitchFamily="34" charset="0"/>
                <a:ea typeface="Segoe UI" pitchFamily="34" charset="0"/>
                <a:cs typeface="Segoe UI" pitchFamily="34" charset="0"/>
              </a:rPr>
              <a:t> a </a:t>
            </a:r>
            <a:r>
              <a:rPr lang="en-US" sz="1600" b="1" dirty="0" err="1">
                <a:solidFill>
                  <a:srgbClr val="002060"/>
                </a:solidFill>
                <a:latin typeface="Segoe UI" pitchFamily="34" charset="0"/>
                <a:ea typeface="Segoe UI" pitchFamily="34" charset="0"/>
                <a:cs typeface="Segoe UI" pitchFamily="34" charset="0"/>
              </a:rPr>
              <a:t>bismaleimide</a:t>
            </a:r>
            <a:r>
              <a:rPr lang="en-US" sz="1600" b="1" dirty="0">
                <a:solidFill>
                  <a:srgbClr val="002060"/>
                </a:solidFill>
                <a:latin typeface="Segoe UI" pitchFamily="34" charset="0"/>
                <a:ea typeface="Segoe UI" pitchFamily="34" charset="0"/>
                <a:cs typeface="Segoe UI" pitchFamily="34" charset="0"/>
              </a:rPr>
              <a:t> solution </a:t>
            </a:r>
            <a:r>
              <a:rPr lang="en-US" sz="1600" b="1" dirty="0" smtClean="0">
                <a:solidFill>
                  <a:srgbClr val="002060"/>
                </a:solidFill>
                <a:latin typeface="Segoe UI" pitchFamily="34" charset="0"/>
                <a:ea typeface="Segoe UI" pitchFamily="34" charset="0"/>
                <a:cs typeface="Segoe UI" pitchFamily="34" charset="0"/>
              </a:rPr>
              <a:t>w/ high </a:t>
            </a:r>
            <a:r>
              <a:rPr lang="en-US" sz="1600" b="1" dirty="0">
                <a:solidFill>
                  <a:srgbClr val="002060"/>
                </a:solidFill>
                <a:latin typeface="Segoe UI" pitchFamily="34" charset="0"/>
                <a:ea typeface="Segoe UI" pitchFamily="34" charset="0"/>
                <a:cs typeface="Segoe UI" pitchFamily="34" charset="0"/>
              </a:rPr>
              <a:t>radiation </a:t>
            </a:r>
            <a:r>
              <a:rPr lang="en-US" sz="1600" b="1" dirty="0" smtClean="0">
                <a:solidFill>
                  <a:srgbClr val="002060"/>
                </a:solidFill>
                <a:latin typeface="Segoe UI" pitchFamily="34" charset="0"/>
                <a:ea typeface="Segoe UI" pitchFamily="34" charset="0"/>
                <a:cs typeface="Segoe UI" pitchFamily="34" charset="0"/>
              </a:rPr>
              <a:t>resistance, tolerable </a:t>
            </a:r>
            <a:r>
              <a:rPr lang="en-US" sz="1600" b="1" dirty="0">
                <a:solidFill>
                  <a:srgbClr val="002060"/>
                </a:solidFill>
                <a:latin typeface="Segoe UI" pitchFamily="34" charset="0"/>
                <a:ea typeface="Segoe UI" pitchFamily="34" charset="0"/>
                <a:cs typeface="Segoe UI" pitchFamily="34" charset="0"/>
              </a:rPr>
              <a:t>viscosity and </a:t>
            </a:r>
            <a:r>
              <a:rPr lang="en-US" sz="1600" b="1" dirty="0" smtClean="0">
                <a:solidFill>
                  <a:srgbClr val="002060"/>
                </a:solidFill>
                <a:latin typeface="Segoe UI" pitchFamily="34" charset="0"/>
                <a:ea typeface="Segoe UI" pitchFamily="34" charset="0"/>
                <a:cs typeface="Segoe UI" pitchFamily="34" charset="0"/>
              </a:rPr>
              <a:t>pot-life, and  excellent </a:t>
            </a:r>
            <a:r>
              <a:rPr lang="en-US" sz="1600" b="1" dirty="0">
                <a:solidFill>
                  <a:srgbClr val="002060"/>
                </a:solidFill>
                <a:latin typeface="Segoe UI" pitchFamily="34" charset="0"/>
                <a:ea typeface="Segoe UI" pitchFamily="34" charset="0"/>
                <a:cs typeface="Segoe UI" pitchFamily="34" charset="0"/>
              </a:rPr>
              <a:t>mechanical, electrical and thermal properties </a:t>
            </a:r>
            <a:r>
              <a:rPr lang="en-US" sz="1600" b="1" dirty="0" smtClean="0">
                <a:solidFill>
                  <a:srgbClr val="002060"/>
                </a:solidFill>
                <a:latin typeface="Segoe UI" pitchFamily="34" charset="0"/>
                <a:ea typeface="Segoe UI" pitchFamily="34" charset="0"/>
                <a:cs typeface="Segoe UI" pitchFamily="34" charset="0"/>
              </a:rPr>
              <a:t>is being investigated.  Inspection of a 2-m </a:t>
            </a:r>
            <a:r>
              <a:rPr lang="en-US" sz="1600" b="1" dirty="0">
                <a:solidFill>
                  <a:srgbClr val="002060"/>
                </a:solidFill>
                <a:latin typeface="Segoe UI" pitchFamily="34" charset="0"/>
                <a:ea typeface="Segoe UI" pitchFamily="34" charset="0"/>
                <a:cs typeface="Segoe UI" pitchFamily="34" charset="0"/>
              </a:rPr>
              <a:t>long Nb3Sn dipole </a:t>
            </a:r>
            <a:r>
              <a:rPr lang="en-US" sz="1600" b="1" dirty="0" smtClean="0">
                <a:solidFill>
                  <a:srgbClr val="002060"/>
                </a:solidFill>
                <a:latin typeface="Segoe UI" pitchFamily="34" charset="0"/>
                <a:ea typeface="Segoe UI" pitchFamily="34" charset="0"/>
                <a:cs typeface="Segoe UI" pitchFamily="34" charset="0"/>
              </a:rPr>
              <a:t>coil  impregnated </a:t>
            </a:r>
            <a:r>
              <a:rPr lang="en-US" sz="1600" b="1" dirty="0">
                <a:solidFill>
                  <a:srgbClr val="002060"/>
                </a:solidFill>
                <a:latin typeface="Segoe UI" pitchFamily="34" charset="0"/>
                <a:ea typeface="Segoe UI" pitchFamily="34" charset="0"/>
                <a:cs typeface="Segoe UI" pitchFamily="34" charset="0"/>
              </a:rPr>
              <a:t>with </a:t>
            </a:r>
            <a:r>
              <a:rPr lang="en-US" sz="1600" b="1" dirty="0" smtClean="0">
                <a:solidFill>
                  <a:srgbClr val="002060"/>
                </a:solidFill>
                <a:latin typeface="Segoe UI" pitchFamily="34" charset="0"/>
                <a:ea typeface="Segoe UI" pitchFamily="34" charset="0"/>
                <a:cs typeface="Segoe UI" pitchFamily="34" charset="0"/>
              </a:rPr>
              <a:t>MATRIMID </a:t>
            </a:r>
            <a:r>
              <a:rPr lang="en-US" sz="1600" b="1" dirty="0">
                <a:solidFill>
                  <a:srgbClr val="002060"/>
                </a:solidFill>
                <a:latin typeface="Segoe UI" pitchFamily="34" charset="0"/>
                <a:ea typeface="Segoe UI" pitchFamily="34" charset="0"/>
                <a:cs typeface="Segoe UI" pitchFamily="34" charset="0"/>
              </a:rPr>
              <a:t>is in </a:t>
            </a:r>
            <a:r>
              <a:rPr lang="en-US" sz="1600" b="1" dirty="0" smtClean="0">
                <a:solidFill>
                  <a:srgbClr val="002060"/>
                </a:solidFill>
                <a:latin typeface="Segoe UI" pitchFamily="34" charset="0"/>
                <a:ea typeface="Segoe UI" pitchFamily="34" charset="0"/>
                <a:cs typeface="Segoe UI" pitchFamily="34" charset="0"/>
              </a:rPr>
              <a:t>progress</a:t>
            </a:r>
          </a:p>
        </p:txBody>
      </p:sp>
      <p:sp>
        <p:nvSpPr>
          <p:cNvPr id="7" name="Title 1"/>
          <p:cNvSpPr>
            <a:spLocks noGrp="1"/>
          </p:cNvSpPr>
          <p:nvPr>
            <p:ph type="title"/>
          </p:nvPr>
        </p:nvSpPr>
        <p:spPr>
          <a:xfrm>
            <a:off x="457200" y="274638"/>
            <a:ext cx="8229600" cy="639762"/>
          </a:xfrm>
          <a:ln w="19050" cmpd="sng">
            <a:solidFill>
              <a:schemeClr val="tx1"/>
            </a:solidFill>
          </a:ln>
        </p:spPr>
        <p:txBody>
          <a:bodyPr>
            <a:normAutofit/>
          </a:bodyPr>
          <a:lstStyle/>
          <a:p>
            <a:r>
              <a:rPr lang="en-US" sz="3200" b="1" dirty="0" smtClean="0">
                <a:latin typeface="Segoe UI" pitchFamily="34" charset="0"/>
                <a:ea typeface="Segoe UI" pitchFamily="34" charset="0"/>
                <a:cs typeface="Segoe UI" pitchFamily="34" charset="0"/>
              </a:rPr>
              <a:t>Summary, cont.</a:t>
            </a:r>
            <a:endParaRPr lang="en-US" sz="3200" b="1" dirty="0">
              <a:latin typeface="Segoe UI" pitchFamily="34" charset="0"/>
              <a:ea typeface="Segoe UI" pitchFamily="34" charset="0"/>
              <a:cs typeface="Segoe UI" pitchFamily="34" charset="0"/>
            </a:endParaRPr>
          </a:p>
        </p:txBody>
      </p:sp>
      <p:sp>
        <p:nvSpPr>
          <p:cNvPr id="2" name="Date Placeholder 1"/>
          <p:cNvSpPr>
            <a:spLocks noGrp="1"/>
          </p:cNvSpPr>
          <p:nvPr>
            <p:ph type="dt" sz="half" idx="10"/>
          </p:nvPr>
        </p:nvSpPr>
        <p:spPr/>
        <p:txBody>
          <a:bodyPr/>
          <a:lstStyle/>
          <a:p>
            <a:r>
              <a:rPr lang="en-US" b="1" i="1" smtClean="0">
                <a:solidFill>
                  <a:srgbClr val="002060"/>
                </a:solidFill>
              </a:rPr>
              <a:t>June 20, 2013</a:t>
            </a:r>
            <a:endParaRPr lang="en-US" b="1" i="1">
              <a:solidFill>
                <a:srgbClr val="002060"/>
              </a:solidFill>
            </a:endParaRPr>
          </a:p>
        </p:txBody>
      </p:sp>
      <p:sp>
        <p:nvSpPr>
          <p:cNvPr id="8" name="Footer Placeholder 7"/>
          <p:cNvSpPr>
            <a:spLocks noGrp="1"/>
          </p:cNvSpPr>
          <p:nvPr>
            <p:ph type="ftr" sz="quarter" idx="11"/>
          </p:nvPr>
        </p:nvSpPr>
        <p:spPr>
          <a:xfrm>
            <a:off x="2667000" y="6356350"/>
            <a:ext cx="39624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35</a:t>
            </a:fld>
            <a:endParaRPr lang="en-US" b="1" i="1">
              <a:solidFill>
                <a:srgbClr val="002060"/>
              </a:solidFill>
            </a:endParaRPr>
          </a:p>
        </p:txBody>
      </p:sp>
    </p:spTree>
    <p:extLst>
      <p:ext uri="{BB962C8B-B14F-4D97-AF65-F5344CB8AC3E}">
        <p14:creationId xmlns:p14="http://schemas.microsoft.com/office/powerpoint/2010/main" val="4233609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w="19050" cmpd="dbl">
            <a:solidFill>
              <a:schemeClr val="tx1"/>
            </a:solidFill>
          </a:ln>
        </p:spPr>
        <p:txBody>
          <a:bodyPr>
            <a:normAutofit/>
          </a:bodyPr>
          <a:lstStyle/>
          <a:p>
            <a:r>
              <a:rPr lang="en-US" sz="3200" b="1" dirty="0" smtClean="0">
                <a:latin typeface="Segoe UI" pitchFamily="34" charset="0"/>
                <a:ea typeface="Segoe UI" pitchFamily="34" charset="0"/>
                <a:cs typeface="Segoe UI" pitchFamily="34" charset="0"/>
              </a:rPr>
              <a:t>MAP Magnets, cont.</a:t>
            </a:r>
            <a:endParaRPr lang="en-US" sz="32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19200"/>
            <a:ext cx="8229600" cy="4953000"/>
          </a:xfrm>
        </p:spPr>
        <p:txBody>
          <a:bodyPr>
            <a:normAutofit/>
          </a:bodyPr>
          <a:lstStyle/>
          <a:p>
            <a:r>
              <a:rPr lang="en-US" sz="2400" b="1" dirty="0" smtClean="0">
                <a:solidFill>
                  <a:srgbClr val="002060"/>
                </a:solidFill>
                <a:latin typeface="Segoe UI" pitchFamily="34" charset="0"/>
                <a:ea typeface="Segoe UI" pitchFamily="34" charset="0"/>
                <a:cs typeface="Segoe UI" pitchFamily="34" charset="0"/>
              </a:rPr>
              <a:t>Very High Field Magnets</a:t>
            </a:r>
          </a:p>
          <a:p>
            <a:pPr lvl="1"/>
            <a:r>
              <a:rPr lang="en-US" sz="2000" b="1" dirty="0" smtClean="0">
                <a:solidFill>
                  <a:srgbClr val="C00000"/>
                </a:solidFill>
                <a:latin typeface="Segoe UI" pitchFamily="34" charset="0"/>
                <a:ea typeface="Segoe UI" pitchFamily="34" charset="0"/>
                <a:cs typeface="Segoe UI" pitchFamily="34" charset="0"/>
              </a:rPr>
              <a:t>Required for rapid beam cooling </a:t>
            </a:r>
          </a:p>
          <a:p>
            <a:pPr lvl="1"/>
            <a:r>
              <a:rPr lang="en-US" sz="2000" b="1" dirty="0" smtClean="0">
                <a:solidFill>
                  <a:srgbClr val="C00000"/>
                </a:solidFill>
                <a:latin typeface="Segoe UI" pitchFamily="34" charset="0"/>
                <a:ea typeface="Segoe UI" pitchFamily="34" charset="0"/>
                <a:cs typeface="Segoe UI" pitchFamily="34" charset="0"/>
              </a:rPr>
              <a:t>Need HTS conductor to obtain highest fields –  </a:t>
            </a:r>
            <a:r>
              <a:rPr lang="en-US" sz="2000" b="1" dirty="0" err="1" smtClean="0">
                <a:solidFill>
                  <a:srgbClr val="C00000"/>
                </a:solidFill>
                <a:latin typeface="Segoe UI" pitchFamily="34" charset="0"/>
                <a:ea typeface="Segoe UI" pitchFamily="34" charset="0"/>
                <a:cs typeface="Segoe UI" pitchFamily="34" charset="0"/>
              </a:rPr>
              <a:t>J</a:t>
            </a:r>
            <a:r>
              <a:rPr lang="en-US" sz="2000" b="1" baseline="-25000" dirty="0" err="1" smtClean="0">
                <a:solidFill>
                  <a:srgbClr val="C00000"/>
                </a:solidFill>
                <a:latin typeface="Segoe UI" pitchFamily="34" charset="0"/>
                <a:ea typeface="Segoe UI" pitchFamily="34" charset="0"/>
                <a:cs typeface="Segoe UI" pitchFamily="34" charset="0"/>
              </a:rPr>
              <a:t>c</a:t>
            </a:r>
            <a:r>
              <a:rPr lang="en-US" sz="2000" b="1" dirty="0" smtClean="0">
                <a:solidFill>
                  <a:srgbClr val="C00000"/>
                </a:solidFill>
                <a:latin typeface="Segoe UI" pitchFamily="34" charset="0"/>
                <a:ea typeface="Segoe UI" pitchFamily="34" charset="0"/>
                <a:cs typeface="Segoe UI" pitchFamily="34" charset="0"/>
              </a:rPr>
              <a:t> and </a:t>
            </a:r>
            <a:r>
              <a:rPr lang="en-US" sz="2000" b="1" dirty="0" err="1" smtClean="0">
                <a:solidFill>
                  <a:srgbClr val="C00000"/>
                </a:solidFill>
                <a:latin typeface="Segoe UI" pitchFamily="34" charset="0"/>
                <a:ea typeface="Segoe UI" pitchFamily="34" charset="0"/>
                <a:cs typeface="Segoe UI" pitchFamily="34" charset="0"/>
              </a:rPr>
              <a:t>B</a:t>
            </a:r>
            <a:r>
              <a:rPr lang="en-US" sz="2000" b="1" baseline="-25000" dirty="0" err="1" smtClean="0">
                <a:solidFill>
                  <a:srgbClr val="C00000"/>
                </a:solidFill>
                <a:latin typeface="Segoe UI" pitchFamily="34" charset="0"/>
                <a:ea typeface="Segoe UI" pitchFamily="34" charset="0"/>
                <a:cs typeface="Segoe UI" pitchFamily="34" charset="0"/>
              </a:rPr>
              <a:t>max</a:t>
            </a:r>
            <a:endParaRPr lang="en-US" sz="2000" b="1" baseline="-25000" dirty="0" smtClean="0">
              <a:solidFill>
                <a:srgbClr val="C00000"/>
              </a:solidFill>
              <a:latin typeface="Segoe UI" pitchFamily="34" charset="0"/>
              <a:ea typeface="Segoe UI" pitchFamily="34" charset="0"/>
              <a:cs typeface="Segoe UI" pitchFamily="34" charset="0"/>
            </a:endParaRPr>
          </a:p>
          <a:p>
            <a:pPr lvl="1"/>
            <a:r>
              <a:rPr lang="en-US" sz="2000" b="1" dirty="0" smtClean="0">
                <a:solidFill>
                  <a:srgbClr val="C00000"/>
                </a:solidFill>
                <a:latin typeface="Segoe UI" pitchFamily="34" charset="0"/>
                <a:ea typeface="Segoe UI" pitchFamily="34" charset="0"/>
                <a:cs typeface="Segoe UI" pitchFamily="34" charset="0"/>
              </a:rPr>
              <a:t>Two approaches underway - </a:t>
            </a:r>
          </a:p>
          <a:p>
            <a:pPr lvl="2"/>
            <a:r>
              <a:rPr lang="en-US" sz="1800" b="1" dirty="0" smtClean="0">
                <a:latin typeface="Segoe UI" pitchFamily="34" charset="0"/>
                <a:ea typeface="Segoe UI" pitchFamily="34" charset="0"/>
                <a:cs typeface="Segoe UI" pitchFamily="34" charset="0"/>
              </a:rPr>
              <a:t>YBCO/</a:t>
            </a:r>
            <a:r>
              <a:rPr lang="en-US" sz="1800" b="1" dirty="0" err="1" smtClean="0">
                <a:latin typeface="Segoe UI" pitchFamily="34" charset="0"/>
                <a:ea typeface="Segoe UI" pitchFamily="34" charset="0"/>
                <a:cs typeface="Segoe UI" pitchFamily="34" charset="0"/>
              </a:rPr>
              <a:t>ReBCO</a:t>
            </a:r>
            <a:r>
              <a:rPr lang="en-US" sz="1800" b="1" dirty="0" smtClean="0">
                <a:latin typeface="Segoe UI" pitchFamily="34" charset="0"/>
                <a:ea typeface="Segoe UI" pitchFamily="34" charset="0"/>
                <a:cs typeface="Segoe UI" pitchFamily="34" charset="0"/>
              </a:rPr>
              <a:t> – ‘tape’ conductors (Ramesh Gupta, BNL)</a:t>
            </a:r>
          </a:p>
          <a:p>
            <a:pPr lvl="3"/>
            <a:r>
              <a:rPr lang="en-US" sz="1400" b="1" dirty="0" smtClean="0">
                <a:solidFill>
                  <a:srgbClr val="002060"/>
                </a:solidFill>
                <a:latin typeface="Segoe UI" pitchFamily="34" charset="0"/>
                <a:ea typeface="Segoe UI" pitchFamily="34" charset="0"/>
                <a:cs typeface="Segoe UI" pitchFamily="34" charset="0"/>
              </a:rPr>
              <a:t>Mounted on a substrate</a:t>
            </a:r>
          </a:p>
          <a:p>
            <a:pPr lvl="3"/>
            <a:r>
              <a:rPr lang="en-US" sz="1400" b="1" dirty="0" smtClean="0">
                <a:solidFill>
                  <a:srgbClr val="002060"/>
                </a:solidFill>
                <a:latin typeface="Segoe UI" pitchFamily="34" charset="0"/>
                <a:ea typeface="Segoe UI" pitchFamily="34" charset="0"/>
                <a:cs typeface="Segoe UI" pitchFamily="34" charset="0"/>
              </a:rPr>
              <a:t>Best suited for </a:t>
            </a:r>
            <a:r>
              <a:rPr lang="en-US" sz="1400" b="1" dirty="0" err="1" smtClean="0">
                <a:solidFill>
                  <a:srgbClr val="002060"/>
                </a:solidFill>
                <a:latin typeface="Segoe UI" pitchFamily="34" charset="0"/>
                <a:ea typeface="Segoe UI" pitchFamily="34" charset="0"/>
                <a:cs typeface="Segoe UI" pitchFamily="34" charset="0"/>
              </a:rPr>
              <a:t>solenoidal</a:t>
            </a:r>
            <a:r>
              <a:rPr lang="en-US" sz="1400" b="1" dirty="0" smtClean="0">
                <a:solidFill>
                  <a:srgbClr val="002060"/>
                </a:solidFill>
                <a:latin typeface="Segoe UI" pitchFamily="34" charset="0"/>
                <a:ea typeface="Segoe UI" pitchFamily="34" charset="0"/>
                <a:cs typeface="Segoe UI" pitchFamily="34" charset="0"/>
              </a:rPr>
              <a:t> geometries</a:t>
            </a:r>
          </a:p>
          <a:p>
            <a:pPr lvl="3"/>
            <a:r>
              <a:rPr lang="en-US" sz="1400" b="1" dirty="0" smtClean="0">
                <a:solidFill>
                  <a:srgbClr val="002060"/>
                </a:solidFill>
                <a:latin typeface="Segoe UI" pitchFamily="34" charset="0"/>
                <a:ea typeface="Segoe UI" pitchFamily="34" charset="0"/>
                <a:cs typeface="Segoe UI" pitchFamily="34" charset="0"/>
              </a:rPr>
              <a:t>Some sensitivity to field direction</a:t>
            </a:r>
          </a:p>
          <a:p>
            <a:pPr lvl="3"/>
            <a:r>
              <a:rPr lang="en-US" sz="1400" b="1" dirty="0" smtClean="0">
                <a:solidFill>
                  <a:srgbClr val="002060"/>
                </a:solidFill>
                <a:latin typeface="Segoe UI" pitchFamily="34" charset="0"/>
                <a:ea typeface="Segoe UI" pitchFamily="34" charset="0"/>
                <a:cs typeface="Segoe UI" pitchFamily="34" charset="0"/>
              </a:rPr>
              <a:t>Available in commercial quantities</a:t>
            </a:r>
          </a:p>
          <a:p>
            <a:pPr lvl="3"/>
            <a:r>
              <a:rPr lang="en-US" sz="1400" b="1" dirty="0" smtClean="0">
                <a:solidFill>
                  <a:srgbClr val="002060"/>
                </a:solidFill>
                <a:latin typeface="Segoe UI" pitchFamily="34" charset="0"/>
                <a:ea typeface="Segoe UI" pitchFamily="34" charset="0"/>
                <a:cs typeface="Segoe UI" pitchFamily="34" charset="0"/>
              </a:rPr>
              <a:t>‘Ready to use (wind)’</a:t>
            </a:r>
          </a:p>
          <a:p>
            <a:pPr lvl="2"/>
            <a:r>
              <a:rPr lang="en-US" sz="1800" b="1" dirty="0" smtClean="0">
                <a:latin typeface="Segoe UI" pitchFamily="34" charset="0"/>
                <a:ea typeface="Segoe UI" pitchFamily="34" charset="0"/>
                <a:cs typeface="Segoe UI" pitchFamily="34" charset="0"/>
              </a:rPr>
              <a:t>Bi2212 – ‘wire’ conductor (Tengming Shen, FNAL)</a:t>
            </a:r>
          </a:p>
          <a:p>
            <a:pPr lvl="3"/>
            <a:r>
              <a:rPr lang="en-US" sz="1400" b="1" dirty="0" smtClean="0">
                <a:solidFill>
                  <a:srgbClr val="002060"/>
                </a:solidFill>
                <a:latin typeface="Segoe UI" pitchFamily="34" charset="0"/>
                <a:ea typeface="Segoe UI" pitchFamily="34" charset="0"/>
                <a:cs typeface="Segoe UI" pitchFamily="34" charset="0"/>
              </a:rPr>
              <a:t>Can be made into cable</a:t>
            </a:r>
          </a:p>
          <a:p>
            <a:pPr lvl="3"/>
            <a:r>
              <a:rPr lang="en-US" sz="1400" b="1" dirty="0" smtClean="0">
                <a:solidFill>
                  <a:srgbClr val="002060"/>
                </a:solidFill>
                <a:latin typeface="Segoe UI" pitchFamily="34" charset="0"/>
                <a:ea typeface="Segoe UI" pitchFamily="34" charset="0"/>
                <a:cs typeface="Segoe UI" pitchFamily="34" charset="0"/>
              </a:rPr>
              <a:t>Recent advances in manufacturing/reaction technology yield high </a:t>
            </a:r>
            <a:r>
              <a:rPr lang="en-US" sz="1400" b="1" dirty="0" err="1" smtClean="0">
                <a:solidFill>
                  <a:srgbClr val="002060"/>
                </a:solidFill>
                <a:latin typeface="Segoe UI" pitchFamily="34" charset="0"/>
                <a:ea typeface="Segoe UI" pitchFamily="34" charset="0"/>
                <a:cs typeface="Segoe UI" pitchFamily="34" charset="0"/>
              </a:rPr>
              <a:t>Jc</a:t>
            </a:r>
            <a:endParaRPr lang="en-US" sz="1400" b="1" dirty="0" smtClean="0">
              <a:solidFill>
                <a:srgbClr val="002060"/>
              </a:solidFill>
              <a:latin typeface="Segoe UI" pitchFamily="34" charset="0"/>
              <a:ea typeface="Segoe UI" pitchFamily="34" charset="0"/>
              <a:cs typeface="Segoe UI" pitchFamily="34" charset="0"/>
            </a:endParaRPr>
          </a:p>
          <a:p>
            <a:pPr lvl="3"/>
            <a:r>
              <a:rPr lang="en-US" sz="1400" b="1" dirty="0" smtClean="0">
                <a:solidFill>
                  <a:srgbClr val="002060"/>
                </a:solidFill>
                <a:latin typeface="Segoe UI" pitchFamily="34" charset="0"/>
                <a:ea typeface="Segoe UI" pitchFamily="34" charset="0"/>
                <a:cs typeface="Segoe UI" pitchFamily="34" charset="0"/>
              </a:rPr>
              <a:t>Expensive – wire sheath is made of silver</a:t>
            </a:r>
          </a:p>
          <a:p>
            <a:pPr lvl="3"/>
            <a:r>
              <a:rPr lang="en-US" sz="1400" b="1" dirty="0" smtClean="0">
                <a:solidFill>
                  <a:srgbClr val="002060"/>
                </a:solidFill>
                <a:latin typeface="Segoe UI" pitchFamily="34" charset="0"/>
                <a:ea typeface="Segoe UI" pitchFamily="34" charset="0"/>
                <a:cs typeface="Segoe UI" pitchFamily="34" charset="0"/>
              </a:rPr>
              <a:t>‘Wind &amp; React’ technology – requires accurate temperature cycle/controlled conditions to produce the SC material </a:t>
            </a:r>
            <a:endParaRPr lang="en-US" sz="1800" b="1" dirty="0" smtClean="0">
              <a:solidFill>
                <a:srgbClr val="002060"/>
              </a:solidFill>
              <a:latin typeface="Segoe UI" pitchFamily="34" charset="0"/>
              <a:ea typeface="Segoe UI" pitchFamily="34" charset="0"/>
              <a:cs typeface="Segoe UI" pitchFamily="34" charset="0"/>
            </a:endParaRPr>
          </a:p>
          <a:p>
            <a:pPr lvl="2"/>
            <a:endParaRPr lang="en-US" sz="1800" b="1" dirty="0" smtClean="0">
              <a:latin typeface="Segoe UI" pitchFamily="34" charset="0"/>
              <a:ea typeface="Segoe UI" pitchFamily="34" charset="0"/>
              <a:cs typeface="Segoe UI" pitchFamily="34" charset="0"/>
            </a:endParaRPr>
          </a:p>
        </p:txBody>
      </p:sp>
      <p:sp>
        <p:nvSpPr>
          <p:cNvPr id="7" name="Date Placeholder 6"/>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667000" y="6356350"/>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4</a:t>
            </a:fld>
            <a:endParaRPr lang="en-US" b="1" i="1">
              <a:solidFill>
                <a:srgbClr val="002060"/>
              </a:solidFill>
            </a:endParaRPr>
          </a:p>
        </p:txBody>
      </p:sp>
    </p:spTree>
    <p:extLst>
      <p:ext uri="{BB962C8B-B14F-4D97-AF65-F5344CB8AC3E}">
        <p14:creationId xmlns:p14="http://schemas.microsoft.com/office/powerpoint/2010/main" val="3453863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w="19050" cmpd="dbl">
            <a:solidFill>
              <a:schemeClr val="tx1"/>
            </a:solidFill>
          </a:ln>
        </p:spPr>
        <p:txBody>
          <a:bodyPr>
            <a:normAutofit/>
          </a:bodyPr>
          <a:lstStyle/>
          <a:p>
            <a:r>
              <a:rPr lang="en-US" sz="3200" b="1" dirty="0" smtClean="0">
                <a:latin typeface="Segoe UI" pitchFamily="34" charset="0"/>
                <a:ea typeface="Segoe UI" pitchFamily="34" charset="0"/>
                <a:cs typeface="Segoe UI" pitchFamily="34" charset="0"/>
              </a:rPr>
              <a:t>MAP Magnets, cont.</a:t>
            </a:r>
            <a:endParaRPr lang="en-US" sz="32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19200"/>
            <a:ext cx="8229600" cy="4678363"/>
          </a:xfrm>
        </p:spPr>
        <p:txBody>
          <a:bodyPr>
            <a:normAutofit lnSpcReduction="10000"/>
          </a:bodyPr>
          <a:lstStyle/>
          <a:p>
            <a:r>
              <a:rPr lang="en-US" sz="2400" b="1" dirty="0" smtClean="0">
                <a:solidFill>
                  <a:srgbClr val="002060"/>
                </a:solidFill>
                <a:latin typeface="Segoe UI" pitchFamily="34" charset="0"/>
                <a:ea typeface="Segoe UI" pitchFamily="34" charset="0"/>
                <a:cs typeface="Segoe UI" pitchFamily="34" charset="0"/>
              </a:rPr>
              <a:t>Fast Pulsed Magnets</a:t>
            </a:r>
          </a:p>
          <a:p>
            <a:pPr lvl="1"/>
            <a:r>
              <a:rPr lang="en-US" sz="2000" b="1" dirty="0" smtClean="0">
                <a:solidFill>
                  <a:srgbClr val="C00000"/>
                </a:solidFill>
                <a:latin typeface="Segoe UI" pitchFamily="34" charset="0"/>
                <a:ea typeface="Segoe UI" pitchFamily="34" charset="0"/>
                <a:cs typeface="Segoe UI" pitchFamily="34" charset="0"/>
              </a:rPr>
              <a:t>Two approached have been taken:</a:t>
            </a:r>
          </a:p>
          <a:p>
            <a:pPr lvl="2"/>
            <a:r>
              <a:rPr lang="en-US" sz="1800" b="1" dirty="0" smtClean="0">
                <a:latin typeface="Segoe UI" pitchFamily="34" charset="0"/>
                <a:ea typeface="Segoe UI" pitchFamily="34" charset="0"/>
                <a:cs typeface="Segoe UI" pitchFamily="34" charset="0"/>
              </a:rPr>
              <a:t>Conventional Cu-Fe magnet design </a:t>
            </a:r>
          </a:p>
          <a:p>
            <a:pPr lvl="2"/>
            <a:r>
              <a:rPr lang="en-US" sz="1800" b="1" dirty="0" smtClean="0">
                <a:latin typeface="Segoe UI" pitchFamily="34" charset="0"/>
                <a:ea typeface="Segoe UI" pitchFamily="34" charset="0"/>
                <a:cs typeface="Segoe UI" pitchFamily="34" charset="0"/>
              </a:rPr>
              <a:t>HTS/</a:t>
            </a:r>
            <a:r>
              <a:rPr lang="en-US" sz="1800" b="1" dirty="0" err="1" smtClean="0">
                <a:latin typeface="Segoe UI" pitchFamily="34" charset="0"/>
                <a:ea typeface="Segoe UI" pitchFamily="34" charset="0"/>
                <a:cs typeface="Segoe UI" pitchFamily="34" charset="0"/>
              </a:rPr>
              <a:t>YBCo</a:t>
            </a:r>
            <a:r>
              <a:rPr lang="en-US" sz="1800" b="1" dirty="0" smtClean="0">
                <a:latin typeface="Segoe UI" pitchFamily="34" charset="0"/>
                <a:ea typeface="Segoe UI" pitchFamily="34" charset="0"/>
                <a:cs typeface="Segoe UI" pitchFamily="34" charset="0"/>
              </a:rPr>
              <a:t> coils</a:t>
            </a:r>
            <a:endParaRPr lang="en-US" b="1" dirty="0" smtClean="0">
              <a:latin typeface="Segoe UI" pitchFamily="34" charset="0"/>
              <a:ea typeface="Segoe UI" pitchFamily="34" charset="0"/>
              <a:cs typeface="Segoe UI" pitchFamily="34" charset="0"/>
            </a:endParaRPr>
          </a:p>
          <a:p>
            <a:pPr lvl="1"/>
            <a:r>
              <a:rPr lang="en-US" sz="2000" b="1" dirty="0" smtClean="0">
                <a:solidFill>
                  <a:srgbClr val="C00000"/>
                </a:solidFill>
                <a:latin typeface="Segoe UI" pitchFamily="34" charset="0"/>
                <a:ea typeface="Segoe UI" pitchFamily="34" charset="0"/>
                <a:cs typeface="Segoe UI" pitchFamily="34" charset="0"/>
              </a:rPr>
              <a:t>Conventional design (D. Summers, </a:t>
            </a:r>
            <a:r>
              <a:rPr lang="en-US" sz="2000" b="1" dirty="0" err="1" smtClean="0">
                <a:solidFill>
                  <a:srgbClr val="C00000"/>
                </a:solidFill>
                <a:latin typeface="Segoe UI" pitchFamily="34" charset="0"/>
                <a:ea typeface="Segoe UI" pitchFamily="34" charset="0"/>
                <a:cs typeface="Segoe UI" pitchFamily="34" charset="0"/>
              </a:rPr>
              <a:t>UMiss</a:t>
            </a:r>
            <a:r>
              <a:rPr lang="en-US" sz="2000" b="1" dirty="0" smtClean="0">
                <a:solidFill>
                  <a:srgbClr val="C00000"/>
                </a:solidFill>
                <a:latin typeface="Segoe UI" pitchFamily="34" charset="0"/>
                <a:ea typeface="Segoe UI" pitchFamily="34" charset="0"/>
                <a:cs typeface="Segoe UI" pitchFamily="34" charset="0"/>
              </a:rPr>
              <a:t>)</a:t>
            </a:r>
          </a:p>
          <a:p>
            <a:pPr lvl="2"/>
            <a:r>
              <a:rPr lang="en-US" sz="1800" b="1" dirty="0" smtClean="0">
                <a:latin typeface="Segoe UI" pitchFamily="34" charset="0"/>
                <a:ea typeface="Segoe UI" pitchFamily="34" charset="0"/>
                <a:cs typeface="Segoe UI" pitchFamily="34" charset="0"/>
              </a:rPr>
              <a:t>Has reached field strength and repetition rate needed in a small magnet</a:t>
            </a:r>
          </a:p>
          <a:p>
            <a:pPr lvl="2"/>
            <a:r>
              <a:rPr lang="en-US" sz="1800" b="1" dirty="0" smtClean="0">
                <a:latin typeface="Segoe UI" pitchFamily="34" charset="0"/>
                <a:ea typeface="Segoe UI" pitchFamily="34" charset="0"/>
                <a:cs typeface="Segoe UI" pitchFamily="34" charset="0"/>
              </a:rPr>
              <a:t>Pushes magnet parameters near to limits of conventional design</a:t>
            </a:r>
          </a:p>
          <a:p>
            <a:pPr lvl="1"/>
            <a:r>
              <a:rPr lang="en-US" sz="2000" b="1" dirty="0" smtClean="0">
                <a:solidFill>
                  <a:srgbClr val="C00000"/>
                </a:solidFill>
                <a:latin typeface="Segoe UI" pitchFamily="34" charset="0"/>
                <a:ea typeface="Segoe UI" pitchFamily="34" charset="0"/>
                <a:cs typeface="Segoe UI" pitchFamily="34" charset="0"/>
              </a:rPr>
              <a:t>HTS design (H. Piekarz, </a:t>
            </a:r>
            <a:r>
              <a:rPr lang="en-US" sz="2000" b="1" dirty="0" err="1" smtClean="0">
                <a:solidFill>
                  <a:srgbClr val="C00000"/>
                </a:solidFill>
                <a:latin typeface="Segoe UI" pitchFamily="34" charset="0"/>
                <a:ea typeface="Segoe UI" pitchFamily="34" charset="0"/>
                <a:cs typeface="Segoe UI" pitchFamily="34" charset="0"/>
              </a:rPr>
              <a:t>UMiss</a:t>
            </a:r>
            <a:r>
              <a:rPr lang="en-US" sz="2000" b="1" dirty="0" smtClean="0">
                <a:solidFill>
                  <a:srgbClr val="C00000"/>
                </a:solidFill>
                <a:latin typeface="Segoe UI" pitchFamily="34" charset="0"/>
                <a:ea typeface="Segoe UI" pitchFamily="34" charset="0"/>
                <a:cs typeface="Segoe UI" pitchFamily="34" charset="0"/>
              </a:rPr>
              <a:t>)</a:t>
            </a:r>
          </a:p>
          <a:p>
            <a:pPr lvl="2"/>
            <a:r>
              <a:rPr lang="en-US" sz="1800" b="1" dirty="0" smtClean="0">
                <a:latin typeface="Segoe UI" pitchFamily="34" charset="0"/>
                <a:ea typeface="Segoe UI" pitchFamily="34" charset="0"/>
                <a:cs typeface="Segoe UI" pitchFamily="34" charset="0"/>
              </a:rPr>
              <a:t>Clever design to use HTS (</a:t>
            </a:r>
            <a:r>
              <a:rPr lang="en-US" sz="1800" b="1" dirty="0" err="1" smtClean="0">
                <a:latin typeface="Segoe UI" pitchFamily="34" charset="0"/>
                <a:ea typeface="Segoe UI" pitchFamily="34" charset="0"/>
                <a:cs typeface="Segoe UI" pitchFamily="34" charset="0"/>
              </a:rPr>
              <a:t>YBCo</a:t>
            </a:r>
            <a:r>
              <a:rPr lang="en-US" sz="1800" b="1" dirty="0" smtClean="0">
                <a:latin typeface="Segoe UI" pitchFamily="34" charset="0"/>
                <a:ea typeface="Segoe UI" pitchFamily="34" charset="0"/>
                <a:cs typeface="Segoe UI" pitchFamily="34" charset="0"/>
              </a:rPr>
              <a:t>) conductor in pulsed mode</a:t>
            </a:r>
          </a:p>
          <a:p>
            <a:pPr lvl="2"/>
            <a:r>
              <a:rPr lang="en-US" sz="1800" b="1" dirty="0" smtClean="0">
                <a:latin typeface="Segoe UI" pitchFamily="34" charset="0"/>
                <a:ea typeface="Segoe UI" pitchFamily="34" charset="0"/>
                <a:cs typeface="Segoe UI" pitchFamily="34" charset="0"/>
              </a:rPr>
              <a:t>Has made a lower ramp rate (~40Hz) prototype suitable for use in the accelerator front end</a:t>
            </a:r>
          </a:p>
          <a:p>
            <a:pPr lvl="2"/>
            <a:r>
              <a:rPr lang="en-US" sz="1800" b="1" dirty="0" smtClean="0">
                <a:latin typeface="Segoe UI" pitchFamily="34" charset="0"/>
                <a:ea typeface="Segoe UI" pitchFamily="34" charset="0"/>
                <a:cs typeface="Segoe UI" pitchFamily="34" charset="0"/>
              </a:rPr>
              <a:t>Scaling to ~400Hz MAP ramp rate requirements is challenging and is being investigated</a:t>
            </a:r>
            <a:endParaRPr lang="en-US" sz="1800" b="1" dirty="0">
              <a:latin typeface="Segoe UI" pitchFamily="34" charset="0"/>
              <a:ea typeface="Segoe UI" pitchFamily="34" charset="0"/>
              <a:cs typeface="Segoe UI" pitchFamily="34" charset="0"/>
            </a:endParaRPr>
          </a:p>
        </p:txBody>
      </p:sp>
      <p:sp>
        <p:nvSpPr>
          <p:cNvPr id="7" name="Date Placeholder 6"/>
          <p:cNvSpPr>
            <a:spLocks noGrp="1"/>
          </p:cNvSpPr>
          <p:nvPr>
            <p:ph type="dt" sz="half" idx="10"/>
          </p:nvPr>
        </p:nvSpPr>
        <p:spPr>
          <a:xfrm>
            <a:off x="533400" y="6356350"/>
            <a:ext cx="2133600" cy="365125"/>
          </a:xfrm>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819400" y="6356350"/>
            <a:ext cx="37338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5</a:t>
            </a:fld>
            <a:endParaRPr lang="en-US" b="1" i="1">
              <a:solidFill>
                <a:srgbClr val="002060"/>
              </a:solidFill>
            </a:endParaRPr>
          </a:p>
        </p:txBody>
      </p:sp>
    </p:spTree>
    <p:extLst>
      <p:ext uri="{BB962C8B-B14F-4D97-AF65-F5344CB8AC3E}">
        <p14:creationId xmlns:p14="http://schemas.microsoft.com/office/powerpoint/2010/main" val="4019561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ln w="19050" cmpd="dbl">
            <a:solidFill>
              <a:schemeClr val="tx1"/>
            </a:solidFill>
          </a:ln>
        </p:spPr>
        <p:txBody>
          <a:bodyPr>
            <a:normAutofit fontScale="90000"/>
          </a:bodyPr>
          <a:lstStyle/>
          <a:p>
            <a:r>
              <a:rPr lang="en-US" sz="3600" b="1" dirty="0" smtClean="0">
                <a:latin typeface="Segoe UI" pitchFamily="34" charset="0"/>
                <a:ea typeface="Segoe UI" pitchFamily="34" charset="0"/>
                <a:cs typeface="Segoe UI" pitchFamily="34" charset="0"/>
              </a:rPr>
              <a:t>MAP Magnets, cont.</a:t>
            </a:r>
            <a:endParaRPr lang="en-US" sz="36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143000"/>
            <a:ext cx="8229600" cy="4876800"/>
          </a:xfrm>
        </p:spPr>
        <p:txBody>
          <a:bodyPr>
            <a:normAutofit fontScale="92500" lnSpcReduction="10000"/>
          </a:bodyPr>
          <a:lstStyle/>
          <a:p>
            <a:r>
              <a:rPr lang="en-US" sz="2400" b="1" dirty="0" smtClean="0">
                <a:solidFill>
                  <a:srgbClr val="002060"/>
                </a:solidFill>
                <a:latin typeface="Segoe UI" pitchFamily="34" charset="0"/>
                <a:ea typeface="Segoe UI" pitchFamily="34" charset="0"/>
                <a:cs typeface="Segoe UI" pitchFamily="34" charset="0"/>
              </a:rPr>
              <a:t>HTS Magnets for Final Cooling</a:t>
            </a:r>
          </a:p>
          <a:p>
            <a:pPr lvl="1"/>
            <a:r>
              <a:rPr lang="en-US" sz="2000" b="1" dirty="0" smtClean="0">
                <a:solidFill>
                  <a:srgbClr val="C00000"/>
                </a:solidFill>
                <a:latin typeface="Segoe UI" pitchFamily="34" charset="0"/>
                <a:ea typeface="Segoe UI" pitchFamily="34" charset="0"/>
                <a:cs typeface="Segoe UI" pitchFamily="34" charset="0"/>
              </a:rPr>
              <a:t>Field strengths in the range 20T ≤ </a:t>
            </a:r>
            <a:r>
              <a:rPr lang="en-US" sz="2000" b="1" dirty="0" err="1" smtClean="0">
                <a:solidFill>
                  <a:srgbClr val="C00000"/>
                </a:solidFill>
                <a:latin typeface="Segoe UI" pitchFamily="34" charset="0"/>
                <a:ea typeface="Segoe UI" pitchFamily="34" charset="0"/>
                <a:cs typeface="Segoe UI" pitchFamily="34" charset="0"/>
              </a:rPr>
              <a:t>B</a:t>
            </a:r>
            <a:r>
              <a:rPr lang="en-US" sz="2000" b="1" baseline="-25000" dirty="0" err="1" smtClean="0">
                <a:solidFill>
                  <a:srgbClr val="C00000"/>
                </a:solidFill>
                <a:latin typeface="Segoe UI" pitchFamily="34" charset="0"/>
                <a:ea typeface="Segoe UI" pitchFamily="34" charset="0"/>
                <a:cs typeface="Segoe UI" pitchFamily="34" charset="0"/>
              </a:rPr>
              <a:t>max</a:t>
            </a:r>
            <a:r>
              <a:rPr lang="en-US" sz="2000" b="1" dirty="0" smtClean="0">
                <a:solidFill>
                  <a:srgbClr val="C00000"/>
                </a:solidFill>
                <a:latin typeface="Segoe UI" pitchFamily="34" charset="0"/>
                <a:ea typeface="Segoe UI" pitchFamily="34" charset="0"/>
                <a:cs typeface="Segoe UI" pitchFamily="34" charset="0"/>
              </a:rPr>
              <a:t> ≤ 40T </a:t>
            </a:r>
          </a:p>
          <a:p>
            <a:pPr lvl="1"/>
            <a:r>
              <a:rPr lang="en-US" sz="2000" b="1" dirty="0" smtClean="0">
                <a:solidFill>
                  <a:srgbClr val="C00000"/>
                </a:solidFill>
                <a:latin typeface="Segoe UI" pitchFamily="34" charset="0"/>
                <a:ea typeface="Segoe UI" pitchFamily="34" charset="0"/>
                <a:cs typeface="Segoe UI" pitchFamily="34" charset="0"/>
              </a:rPr>
              <a:t>Both </a:t>
            </a:r>
            <a:r>
              <a:rPr lang="en-US" sz="2000" b="1" dirty="0" err="1" smtClean="0">
                <a:solidFill>
                  <a:srgbClr val="C00000"/>
                </a:solidFill>
                <a:latin typeface="Segoe UI" pitchFamily="34" charset="0"/>
                <a:ea typeface="Segoe UI" pitchFamily="34" charset="0"/>
                <a:cs typeface="Segoe UI" pitchFamily="34" charset="0"/>
              </a:rPr>
              <a:t>ReBCo</a:t>
            </a:r>
            <a:r>
              <a:rPr lang="en-US" sz="2000" b="1" dirty="0" smtClean="0">
                <a:solidFill>
                  <a:srgbClr val="C00000"/>
                </a:solidFill>
                <a:latin typeface="Segoe UI" pitchFamily="34" charset="0"/>
                <a:ea typeface="Segoe UI" pitchFamily="34" charset="0"/>
                <a:cs typeface="Segoe UI" pitchFamily="34" charset="0"/>
              </a:rPr>
              <a:t> and 2212 conductors are being investigated</a:t>
            </a:r>
          </a:p>
          <a:p>
            <a:pPr lvl="2"/>
            <a:r>
              <a:rPr lang="en-US" sz="2100" b="1" dirty="0" smtClean="0">
                <a:latin typeface="Segoe UI" pitchFamily="34" charset="0"/>
                <a:ea typeface="Segoe UI" pitchFamily="34" charset="0"/>
                <a:cs typeface="Segoe UI" pitchFamily="34" charset="0"/>
              </a:rPr>
              <a:t>Ramesh Gupta – </a:t>
            </a:r>
            <a:r>
              <a:rPr lang="en-US" sz="2100" b="1" dirty="0" err="1" smtClean="0">
                <a:latin typeface="Segoe UI" pitchFamily="34" charset="0"/>
                <a:ea typeface="Segoe UI" pitchFamily="34" charset="0"/>
                <a:cs typeface="Segoe UI" pitchFamily="34" charset="0"/>
              </a:rPr>
              <a:t>ReBCO</a:t>
            </a:r>
            <a:endParaRPr lang="en-US" sz="2100" b="1" dirty="0" smtClean="0">
              <a:latin typeface="Segoe UI" pitchFamily="34" charset="0"/>
              <a:ea typeface="Segoe UI" pitchFamily="34" charset="0"/>
              <a:cs typeface="Segoe UI" pitchFamily="34" charset="0"/>
            </a:endParaRPr>
          </a:p>
          <a:p>
            <a:pPr lvl="2"/>
            <a:r>
              <a:rPr lang="en-US" sz="2100" b="1" dirty="0" smtClean="0">
                <a:latin typeface="Segoe UI" pitchFamily="34" charset="0"/>
                <a:ea typeface="Segoe UI" pitchFamily="34" charset="0"/>
                <a:cs typeface="Segoe UI" pitchFamily="34" charset="0"/>
              </a:rPr>
              <a:t>Tengming Shen – Bi2212</a:t>
            </a:r>
          </a:p>
          <a:p>
            <a:r>
              <a:rPr lang="en-US" sz="2400" b="1" dirty="0" smtClean="0">
                <a:solidFill>
                  <a:srgbClr val="002060"/>
                </a:solidFill>
                <a:latin typeface="Segoe UI" pitchFamily="34" charset="0"/>
                <a:ea typeface="Segoe UI" pitchFamily="34" charset="0"/>
                <a:cs typeface="Segoe UI" pitchFamily="34" charset="0"/>
              </a:rPr>
              <a:t>General </a:t>
            </a:r>
            <a:r>
              <a:rPr lang="en-US" sz="2400" b="1" dirty="0">
                <a:solidFill>
                  <a:srgbClr val="002060"/>
                </a:solidFill>
                <a:latin typeface="Segoe UI" pitchFamily="34" charset="0"/>
                <a:ea typeface="Segoe UI" pitchFamily="34" charset="0"/>
                <a:cs typeface="Segoe UI" pitchFamily="34" charset="0"/>
              </a:rPr>
              <a:t>Magnet </a:t>
            </a:r>
            <a:r>
              <a:rPr lang="en-US" sz="2400" b="1" dirty="0" smtClean="0">
                <a:solidFill>
                  <a:srgbClr val="002060"/>
                </a:solidFill>
                <a:latin typeface="Segoe UI" pitchFamily="34" charset="0"/>
                <a:ea typeface="Segoe UI" pitchFamily="34" charset="0"/>
                <a:cs typeface="Segoe UI" pitchFamily="34" charset="0"/>
              </a:rPr>
              <a:t>Development – Sasha Zlobin, FNAL</a:t>
            </a:r>
            <a:r>
              <a:rPr lang="en-US" sz="2400" b="1" dirty="0">
                <a:solidFill>
                  <a:srgbClr val="002060"/>
                </a:solidFill>
                <a:latin typeface="Segoe UI" pitchFamily="34" charset="0"/>
                <a:ea typeface="Segoe UI" pitchFamily="34" charset="0"/>
                <a:cs typeface="Segoe UI" pitchFamily="34" charset="0"/>
              </a:rPr>
              <a:t>	</a:t>
            </a:r>
            <a:endParaRPr lang="en-US" sz="2400" b="1" dirty="0" smtClean="0">
              <a:solidFill>
                <a:srgbClr val="002060"/>
              </a:solidFill>
              <a:latin typeface="Segoe UI" pitchFamily="34" charset="0"/>
              <a:ea typeface="Segoe UI" pitchFamily="34" charset="0"/>
              <a:cs typeface="Segoe UI" pitchFamily="34" charset="0"/>
            </a:endParaRPr>
          </a:p>
          <a:p>
            <a:pPr lvl="1"/>
            <a:r>
              <a:rPr lang="en-US" sz="2000" b="1" dirty="0" smtClean="0">
                <a:solidFill>
                  <a:srgbClr val="C00000"/>
                </a:solidFill>
                <a:latin typeface="Segoe UI" pitchFamily="34" charset="0"/>
                <a:ea typeface="Segoe UI" pitchFamily="34" charset="0"/>
                <a:cs typeface="Segoe UI" pitchFamily="34" charset="0"/>
              </a:rPr>
              <a:t>Development </a:t>
            </a:r>
            <a:r>
              <a:rPr lang="en-US" sz="2000" b="1" dirty="0">
                <a:solidFill>
                  <a:srgbClr val="C00000"/>
                </a:solidFill>
                <a:latin typeface="Segoe UI" pitchFamily="34" charset="0"/>
                <a:ea typeface="Segoe UI" pitchFamily="34" charset="0"/>
                <a:cs typeface="Segoe UI" pitchFamily="34" charset="0"/>
              </a:rPr>
              <a:t>of designs of high field magnets for the Collider Ring and Interaction Region in support of MC accelerator systems design</a:t>
            </a:r>
            <a:r>
              <a:rPr lang="en-US" sz="2000" b="1" dirty="0" smtClean="0">
                <a:solidFill>
                  <a:srgbClr val="002060"/>
                </a:solidFill>
                <a:latin typeface="Segoe UI" pitchFamily="34" charset="0"/>
                <a:ea typeface="Segoe UI" pitchFamily="34" charset="0"/>
                <a:cs typeface="Segoe UI" pitchFamily="34" charset="0"/>
              </a:rPr>
              <a:t>.</a:t>
            </a:r>
          </a:p>
          <a:p>
            <a:pPr lvl="2"/>
            <a:r>
              <a:rPr lang="en-US" sz="2000" b="1" dirty="0" smtClean="0">
                <a:latin typeface="Segoe UI" pitchFamily="34" charset="0"/>
                <a:ea typeface="Segoe UI" pitchFamily="34" charset="0"/>
                <a:cs typeface="Segoe UI" pitchFamily="34" charset="0"/>
              </a:rPr>
              <a:t>High heat/radiation loads</a:t>
            </a:r>
          </a:p>
          <a:p>
            <a:pPr lvl="2"/>
            <a:r>
              <a:rPr lang="en-US" sz="2000" b="1" dirty="0">
                <a:latin typeface="Segoe UI" pitchFamily="34" charset="0"/>
                <a:ea typeface="Segoe UI" pitchFamily="34" charset="0"/>
                <a:cs typeface="Segoe UI" pitchFamily="34" charset="0"/>
              </a:rPr>
              <a:t>Nb3Sn-based </a:t>
            </a:r>
            <a:r>
              <a:rPr lang="en-US" sz="2000" b="1" dirty="0" smtClean="0">
                <a:latin typeface="Segoe UI" pitchFamily="34" charset="0"/>
                <a:ea typeface="Segoe UI" pitchFamily="34" charset="0"/>
                <a:cs typeface="Segoe UI" pitchFamily="34" charset="0"/>
              </a:rPr>
              <a:t>designs</a:t>
            </a:r>
          </a:p>
          <a:p>
            <a:pPr lvl="3"/>
            <a:r>
              <a:rPr lang="en-US" sz="1700" b="1" dirty="0" smtClean="0">
                <a:solidFill>
                  <a:srgbClr val="002060"/>
                </a:solidFill>
                <a:latin typeface="Segoe UI" pitchFamily="34" charset="0"/>
                <a:ea typeface="Segoe UI" pitchFamily="34" charset="0"/>
                <a:cs typeface="Segoe UI" pitchFamily="34" charset="0"/>
              </a:rPr>
              <a:t>Benefits from the experience of the LARP program</a:t>
            </a:r>
          </a:p>
          <a:p>
            <a:pPr lvl="2"/>
            <a:r>
              <a:rPr lang="en-US" sz="2000" b="1" dirty="0" smtClean="0">
                <a:latin typeface="Segoe UI" pitchFamily="34" charset="0"/>
                <a:ea typeface="Segoe UI" pitchFamily="34" charset="0"/>
                <a:cs typeface="Segoe UI" pitchFamily="34" charset="0"/>
              </a:rPr>
              <a:t>Design studies respond to evolution of CR/IR configurations</a:t>
            </a:r>
          </a:p>
          <a:p>
            <a:pPr lvl="3"/>
            <a:r>
              <a:rPr lang="en-US" sz="1700" b="1" dirty="0" smtClean="0">
                <a:solidFill>
                  <a:srgbClr val="002060"/>
                </a:solidFill>
                <a:latin typeface="Segoe UI" pitchFamily="34" charset="0"/>
                <a:ea typeface="Segoe UI" pitchFamily="34" charset="0"/>
                <a:cs typeface="Segoe UI" pitchFamily="34" charset="0"/>
              </a:rPr>
              <a:t>Close coupling between machine designers/modelers and magnet designers</a:t>
            </a:r>
          </a:p>
          <a:p>
            <a:endParaRPr lang="en-US" sz="2000" dirty="0" smtClean="0">
              <a:solidFill>
                <a:srgbClr val="C00000"/>
              </a:solidFill>
            </a:endParaRPr>
          </a:p>
          <a:p>
            <a:pPr lvl="1"/>
            <a:endParaRPr lang="en-US" sz="2000" dirty="0">
              <a:solidFill>
                <a:srgbClr val="C00000"/>
              </a:solidFill>
            </a:endParaRPr>
          </a:p>
        </p:txBody>
      </p:sp>
      <p:sp>
        <p:nvSpPr>
          <p:cNvPr id="6" name="Date Placeholder 5"/>
          <p:cNvSpPr>
            <a:spLocks noGrp="1"/>
          </p:cNvSpPr>
          <p:nvPr>
            <p:ph type="dt" sz="half" idx="10"/>
          </p:nvPr>
        </p:nvSpPr>
        <p:spPr>
          <a:xfrm>
            <a:off x="457200" y="6340475"/>
            <a:ext cx="2222500" cy="365125"/>
          </a:xfrm>
        </p:spPr>
        <p:txBody>
          <a:bodyPr/>
          <a:lstStyle/>
          <a:p>
            <a:r>
              <a:rPr lang="en-US" b="1" i="1" smtClean="0">
                <a:solidFill>
                  <a:srgbClr val="002060"/>
                </a:solidFill>
              </a:rPr>
              <a:t>June 20, 2013</a:t>
            </a:r>
            <a:endParaRPr lang="en-US" b="1" i="1">
              <a:solidFill>
                <a:srgbClr val="002060"/>
              </a:solidFill>
            </a:endParaRPr>
          </a:p>
        </p:txBody>
      </p:sp>
      <p:sp>
        <p:nvSpPr>
          <p:cNvPr id="8" name="Footer Placeholder 7"/>
          <p:cNvSpPr>
            <a:spLocks noGrp="1"/>
          </p:cNvSpPr>
          <p:nvPr>
            <p:ph type="ftr" sz="quarter" idx="11"/>
          </p:nvPr>
        </p:nvSpPr>
        <p:spPr>
          <a:xfrm>
            <a:off x="2590800" y="6340475"/>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a:xfrm>
            <a:off x="6553200" y="6340475"/>
            <a:ext cx="2222500" cy="365125"/>
          </a:xfrm>
        </p:spPr>
        <p:txBody>
          <a:bodyPr/>
          <a:lstStyle/>
          <a:p>
            <a:fld id="{37166BFC-7877-4E6B-86F4-25DE6BAA0E48}" type="slidenum">
              <a:rPr lang="en-US" b="1" i="1" smtClean="0">
                <a:solidFill>
                  <a:srgbClr val="002060"/>
                </a:solidFill>
              </a:rPr>
              <a:t>6</a:t>
            </a:fld>
            <a:endParaRPr lang="en-US" b="1" i="1">
              <a:solidFill>
                <a:srgbClr val="002060"/>
              </a:solidFill>
            </a:endParaRPr>
          </a:p>
        </p:txBody>
      </p:sp>
    </p:spTree>
    <p:extLst>
      <p:ext uri="{BB962C8B-B14F-4D97-AF65-F5344CB8AC3E}">
        <p14:creationId xmlns:p14="http://schemas.microsoft.com/office/powerpoint/2010/main" val="1925722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a:ln w="19050" cmpd="dbl">
            <a:solidFill>
              <a:schemeClr val="tx1"/>
            </a:solidFill>
          </a:ln>
        </p:spPr>
        <p:txBody>
          <a:bodyPr>
            <a:normAutofit/>
          </a:bodyPr>
          <a:lstStyle/>
          <a:p>
            <a:r>
              <a:rPr lang="en-US" sz="3200" b="1" dirty="0">
                <a:latin typeface="Segoe UI" pitchFamily="34" charset="0"/>
                <a:ea typeface="Segoe UI" pitchFamily="34" charset="0"/>
                <a:cs typeface="Segoe UI" pitchFamily="34" charset="0"/>
              </a:rPr>
              <a:t>Magnet Tasks FY2013</a:t>
            </a:r>
            <a:endParaRPr lang="en-US" sz="3200"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19200"/>
            <a:ext cx="8229600" cy="4724400"/>
          </a:xfrm>
        </p:spPr>
        <p:txBody>
          <a:bodyPr>
            <a:noAutofit/>
          </a:bodyPr>
          <a:lstStyle/>
          <a:p>
            <a:pPr marL="461963" indent="-461963">
              <a:buNone/>
            </a:pPr>
            <a:r>
              <a:rPr lang="en-US" sz="2400" b="1" dirty="0" smtClean="0">
                <a:latin typeface="Segoe UI" pitchFamily="34" charset="0"/>
                <a:ea typeface="Segoe UI" pitchFamily="34" charset="0"/>
                <a:cs typeface="Segoe UI" pitchFamily="34" charset="0"/>
              </a:rPr>
              <a:t>Planning by the individual tasks for FY2013 </a:t>
            </a:r>
          </a:p>
          <a:p>
            <a:pPr marL="461963" indent="-461963">
              <a:buNone/>
            </a:pPr>
            <a:endParaRPr lang="en-US" sz="1000" b="1" i="1" u="sng" dirty="0">
              <a:solidFill>
                <a:srgbClr val="C00000"/>
              </a:solidFill>
              <a:latin typeface="Segoe UI" pitchFamily="34" charset="0"/>
              <a:ea typeface="Segoe UI" pitchFamily="34" charset="0"/>
              <a:cs typeface="Segoe UI" pitchFamily="34" charset="0"/>
            </a:endParaRPr>
          </a:p>
          <a:p>
            <a:pPr marL="461963" indent="-461963">
              <a:buNone/>
            </a:pPr>
            <a:r>
              <a:rPr lang="en-US" sz="1400" b="1" i="1" u="sng" dirty="0" err="1" smtClean="0">
                <a:solidFill>
                  <a:srgbClr val="C00000"/>
                </a:solidFill>
                <a:latin typeface="Segoe UI" pitchFamily="34" charset="0"/>
                <a:ea typeface="Segoe UI" pitchFamily="34" charset="0"/>
                <a:cs typeface="Segoe UI" pitchFamily="34" charset="0"/>
              </a:rPr>
              <a:t>ReBCO</a:t>
            </a:r>
            <a:r>
              <a:rPr lang="en-US" sz="1400" b="1" i="1" u="sng" dirty="0" smtClean="0">
                <a:solidFill>
                  <a:srgbClr val="C00000"/>
                </a:solidFill>
                <a:latin typeface="Segoe UI" pitchFamily="34" charset="0"/>
                <a:ea typeface="Segoe UI" pitchFamily="34" charset="0"/>
                <a:cs typeface="Segoe UI" pitchFamily="34" charset="0"/>
              </a:rPr>
              <a:t> </a:t>
            </a:r>
            <a:r>
              <a:rPr lang="en-US" sz="1400" b="1" i="1" u="sng" dirty="0">
                <a:solidFill>
                  <a:srgbClr val="C00000"/>
                </a:solidFill>
                <a:latin typeface="Segoe UI" pitchFamily="34" charset="0"/>
                <a:ea typeface="Segoe UI" pitchFamily="34" charset="0"/>
                <a:cs typeface="Segoe UI" pitchFamily="34" charset="0"/>
              </a:rPr>
              <a:t>Development	BNL	Leader:	R. </a:t>
            </a:r>
            <a:r>
              <a:rPr lang="en-US" sz="1400" b="1" i="1" u="sng" dirty="0" smtClean="0">
                <a:solidFill>
                  <a:srgbClr val="C00000"/>
                </a:solidFill>
                <a:latin typeface="Segoe UI" pitchFamily="34" charset="0"/>
                <a:ea typeface="Segoe UI" pitchFamily="34" charset="0"/>
                <a:cs typeface="Segoe UI" pitchFamily="34" charset="0"/>
              </a:rPr>
              <a:t>Gupta, BNL</a:t>
            </a:r>
          </a:p>
          <a:p>
            <a:pPr marL="461963" indent="-461963">
              <a:buNone/>
            </a:pPr>
            <a:r>
              <a:rPr lang="en-US" sz="1200" b="1" i="1" dirty="0" smtClean="0">
                <a:solidFill>
                  <a:srgbClr val="002060"/>
                </a:solidFill>
                <a:latin typeface="Segoe UI" pitchFamily="34" charset="0"/>
                <a:ea typeface="Segoe UI" pitchFamily="34" charset="0"/>
                <a:cs typeface="Segoe UI" pitchFamily="34" charset="0"/>
              </a:rPr>
              <a:t>Support </a:t>
            </a:r>
            <a:r>
              <a:rPr lang="en-US" sz="1200" b="1" i="1" dirty="0">
                <a:solidFill>
                  <a:srgbClr val="002060"/>
                </a:solidFill>
                <a:latin typeface="Segoe UI" pitchFamily="34" charset="0"/>
                <a:ea typeface="Segoe UI" pitchFamily="34" charset="0"/>
                <a:cs typeface="Segoe UI" pitchFamily="34" charset="0"/>
              </a:rPr>
              <a:t>of ongoing PBL/BNL (SBIR funded) 20+T </a:t>
            </a:r>
            <a:r>
              <a:rPr lang="en-US" sz="1200" b="1" i="1" dirty="0" err="1">
                <a:solidFill>
                  <a:srgbClr val="002060"/>
                </a:solidFill>
                <a:latin typeface="Segoe UI" pitchFamily="34" charset="0"/>
                <a:ea typeface="Segoe UI" pitchFamily="34" charset="0"/>
                <a:cs typeface="Segoe UI" pitchFamily="34" charset="0"/>
              </a:rPr>
              <a:t>ReBCO</a:t>
            </a:r>
            <a:r>
              <a:rPr lang="en-US" sz="1200" b="1" i="1" dirty="0">
                <a:solidFill>
                  <a:srgbClr val="002060"/>
                </a:solidFill>
                <a:latin typeface="Segoe UI" pitchFamily="34" charset="0"/>
                <a:ea typeface="Segoe UI" pitchFamily="34" charset="0"/>
                <a:cs typeface="Segoe UI" pitchFamily="34" charset="0"/>
              </a:rPr>
              <a:t> coil </a:t>
            </a:r>
            <a:r>
              <a:rPr lang="en-US" sz="1200" b="1" i="1" dirty="0" smtClean="0">
                <a:solidFill>
                  <a:srgbClr val="002060"/>
                </a:solidFill>
                <a:latin typeface="Segoe UI" pitchFamily="34" charset="0"/>
                <a:ea typeface="Segoe UI" pitchFamily="34" charset="0"/>
                <a:cs typeface="Segoe UI" pitchFamily="34" charset="0"/>
              </a:rPr>
              <a:t>development</a:t>
            </a:r>
            <a:br>
              <a:rPr lang="en-US" sz="1200" b="1" i="1" dirty="0" smtClean="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Prepare </a:t>
            </a:r>
            <a:r>
              <a:rPr lang="en-US" sz="1200" b="1" i="1" dirty="0">
                <a:solidFill>
                  <a:srgbClr val="002060"/>
                </a:solidFill>
                <a:latin typeface="Segoe UI" pitchFamily="34" charset="0"/>
                <a:ea typeface="Segoe UI" pitchFamily="34" charset="0"/>
                <a:cs typeface="Segoe UI" pitchFamily="34" charset="0"/>
              </a:rPr>
              <a:t>the advanced quench detection system for testing 100 mm PBL/BNL solenoid (</a:t>
            </a:r>
            <a:r>
              <a:rPr lang="en-US" sz="1200" b="1" i="1" dirty="0" smtClean="0">
                <a:solidFill>
                  <a:srgbClr val="002060"/>
                </a:solidFill>
                <a:latin typeface="Segoe UI" pitchFamily="34" charset="0"/>
                <a:ea typeface="Segoe UI" pitchFamily="34" charset="0"/>
                <a:cs typeface="Segoe UI" pitchFamily="34" charset="0"/>
              </a:rPr>
              <a:t>Q1/Q2)</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Complete </a:t>
            </a:r>
            <a:r>
              <a:rPr lang="en-US" sz="1200" b="1" i="1" dirty="0">
                <a:solidFill>
                  <a:srgbClr val="002060"/>
                </a:solidFill>
                <a:latin typeface="Segoe UI" pitchFamily="34" charset="0"/>
                <a:ea typeface="Segoe UI" pitchFamily="34" charset="0"/>
                <a:cs typeface="Segoe UI" pitchFamily="34" charset="0"/>
              </a:rPr>
              <a:t>the construction of 100mm PBL/BNL solenoid consisting of 24 pancakes (</a:t>
            </a:r>
            <a:r>
              <a:rPr lang="en-US" sz="1200" b="1" i="1" dirty="0" smtClean="0">
                <a:solidFill>
                  <a:srgbClr val="002060"/>
                </a:solidFill>
                <a:latin typeface="Segoe UI" pitchFamily="34" charset="0"/>
                <a:ea typeface="Segoe UI" pitchFamily="34" charset="0"/>
                <a:cs typeface="Segoe UI" pitchFamily="34" charset="0"/>
              </a:rPr>
              <a:t>Q1/Q2)</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Perform </a:t>
            </a:r>
            <a:r>
              <a:rPr lang="en-US" sz="1200" b="1" i="1" dirty="0">
                <a:solidFill>
                  <a:srgbClr val="002060"/>
                </a:solidFill>
                <a:latin typeface="Segoe UI" pitchFamily="34" charset="0"/>
                <a:ea typeface="Segoe UI" pitchFamily="34" charset="0"/>
                <a:cs typeface="Segoe UI" pitchFamily="34" charset="0"/>
              </a:rPr>
              <a:t>the test of quench protection system with 100 mm PBL/BNL solenoid at 77 K (</a:t>
            </a:r>
            <a:r>
              <a:rPr lang="en-US" sz="1200" b="1" i="1" dirty="0" smtClean="0">
                <a:solidFill>
                  <a:srgbClr val="002060"/>
                </a:solidFill>
                <a:latin typeface="Segoe UI" pitchFamily="34" charset="0"/>
                <a:ea typeface="Segoe UI" pitchFamily="34" charset="0"/>
                <a:cs typeface="Segoe UI" pitchFamily="34" charset="0"/>
              </a:rPr>
              <a:t>Q2)</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Disassemble </a:t>
            </a:r>
            <a:r>
              <a:rPr lang="en-US" sz="1200" b="1" i="1" dirty="0">
                <a:solidFill>
                  <a:srgbClr val="002060"/>
                </a:solidFill>
                <a:latin typeface="Segoe UI" pitchFamily="34" charset="0"/>
                <a:ea typeface="Segoe UI" pitchFamily="34" charset="0"/>
                <a:cs typeface="Segoe UI" pitchFamily="34" charset="0"/>
              </a:rPr>
              <a:t>the 100 mm aperture (</a:t>
            </a:r>
            <a:r>
              <a:rPr lang="en-US" sz="1200" b="1" i="1" dirty="0" err="1">
                <a:solidFill>
                  <a:srgbClr val="002060"/>
                </a:solidFill>
                <a:latin typeface="Segoe UI" pitchFamily="34" charset="0"/>
                <a:ea typeface="Segoe UI" pitchFamily="34" charset="0"/>
                <a:cs typeface="Segoe UI" pitchFamily="34" charset="0"/>
              </a:rPr>
              <a:t>midsert</a:t>
            </a:r>
            <a:r>
              <a:rPr lang="en-US" sz="1200" b="1" i="1" dirty="0">
                <a:solidFill>
                  <a:srgbClr val="002060"/>
                </a:solidFill>
                <a:latin typeface="Segoe UI" pitchFamily="34" charset="0"/>
                <a:ea typeface="Segoe UI" pitchFamily="34" charset="0"/>
                <a:cs typeface="Segoe UI" pitchFamily="34" charset="0"/>
              </a:rPr>
              <a:t>)  PBL/BNL solenoid to examine individual pancakes (</a:t>
            </a:r>
            <a:r>
              <a:rPr lang="en-US" sz="1200" b="1" i="1" dirty="0" smtClean="0">
                <a:solidFill>
                  <a:srgbClr val="002060"/>
                </a:solidFill>
                <a:latin typeface="Segoe UI" pitchFamily="34" charset="0"/>
                <a:ea typeface="Segoe UI" pitchFamily="34" charset="0"/>
                <a:cs typeface="Segoe UI" pitchFamily="34" charset="0"/>
              </a:rPr>
              <a:t>Q3)</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Identify </a:t>
            </a:r>
            <a:r>
              <a:rPr lang="en-US" sz="1200" b="1" i="1" dirty="0">
                <a:solidFill>
                  <a:srgbClr val="002060"/>
                </a:solidFill>
                <a:latin typeface="Segoe UI" pitchFamily="34" charset="0"/>
                <a:ea typeface="Segoe UI" pitchFamily="34" charset="0"/>
                <a:cs typeface="Segoe UI" pitchFamily="34" charset="0"/>
              </a:rPr>
              <a:t>the source of degradation in PBL/BNL solenoid during the 77K system tests in Q2 (</a:t>
            </a:r>
            <a:r>
              <a:rPr lang="en-US" sz="1200" b="1" i="1" dirty="0" smtClean="0">
                <a:solidFill>
                  <a:srgbClr val="002060"/>
                </a:solidFill>
                <a:latin typeface="Segoe UI" pitchFamily="34" charset="0"/>
                <a:ea typeface="Segoe UI" pitchFamily="34" charset="0"/>
                <a:cs typeface="Segoe UI" pitchFamily="34" charset="0"/>
              </a:rPr>
              <a:t>Q3)</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Device </a:t>
            </a:r>
            <a:r>
              <a:rPr lang="en-US" sz="1200" b="1" i="1" dirty="0">
                <a:solidFill>
                  <a:srgbClr val="002060"/>
                </a:solidFill>
                <a:latin typeface="Segoe UI" pitchFamily="34" charset="0"/>
                <a:ea typeface="Segoe UI" pitchFamily="34" charset="0"/>
                <a:cs typeface="Segoe UI" pitchFamily="34" charset="0"/>
              </a:rPr>
              <a:t>a formal procedure for testing a group of pancake coils at ~77K (</a:t>
            </a:r>
            <a:r>
              <a:rPr lang="en-US" sz="1200" b="1" i="1" dirty="0" smtClean="0">
                <a:solidFill>
                  <a:srgbClr val="002060"/>
                </a:solidFill>
                <a:latin typeface="Segoe UI" pitchFamily="34" charset="0"/>
                <a:ea typeface="Segoe UI" pitchFamily="34" charset="0"/>
                <a:cs typeface="Segoe UI" pitchFamily="34" charset="0"/>
              </a:rPr>
              <a:t>Q3)</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Failure </a:t>
            </a:r>
            <a:r>
              <a:rPr lang="en-US" sz="1200" b="1" i="1" dirty="0">
                <a:solidFill>
                  <a:srgbClr val="002060"/>
                </a:solidFill>
                <a:latin typeface="Segoe UI" pitchFamily="34" charset="0"/>
                <a:ea typeface="Segoe UI" pitchFamily="34" charset="0"/>
                <a:cs typeface="Segoe UI" pitchFamily="34" charset="0"/>
              </a:rPr>
              <a:t>Analysis Report on Coil Autopsy Studies (</a:t>
            </a:r>
            <a:r>
              <a:rPr lang="en-US" sz="1200" b="1" i="1" dirty="0" smtClean="0">
                <a:solidFill>
                  <a:srgbClr val="002060"/>
                </a:solidFill>
                <a:latin typeface="Segoe UI" pitchFamily="34" charset="0"/>
                <a:ea typeface="Segoe UI" pitchFamily="34" charset="0"/>
                <a:cs typeface="Segoe UI" pitchFamily="34" charset="0"/>
              </a:rPr>
              <a:t>Q3)</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Repair </a:t>
            </a:r>
            <a:r>
              <a:rPr lang="en-US" sz="1200" b="1" i="1" dirty="0">
                <a:solidFill>
                  <a:srgbClr val="002060"/>
                </a:solidFill>
                <a:latin typeface="Segoe UI" pitchFamily="34" charset="0"/>
                <a:ea typeface="Segoe UI" pitchFamily="34" charset="0"/>
                <a:cs typeface="Segoe UI" pitchFamily="34" charset="0"/>
              </a:rPr>
              <a:t>and assemble 100 mm PBL/BNL  solenoid for high field test at 4K (</a:t>
            </a:r>
            <a:r>
              <a:rPr lang="en-US" sz="1200" b="1" i="1" dirty="0" smtClean="0">
                <a:solidFill>
                  <a:srgbClr val="002060"/>
                </a:solidFill>
                <a:latin typeface="Segoe UI" pitchFamily="34" charset="0"/>
                <a:ea typeface="Segoe UI" pitchFamily="34" charset="0"/>
                <a:cs typeface="Segoe UI" pitchFamily="34" charset="0"/>
              </a:rPr>
              <a:t>Q4)</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Integrate </a:t>
            </a:r>
            <a:r>
              <a:rPr lang="en-US" sz="1200" b="1" i="1" dirty="0">
                <a:solidFill>
                  <a:srgbClr val="002060"/>
                </a:solidFill>
                <a:latin typeface="Segoe UI" pitchFamily="34" charset="0"/>
                <a:ea typeface="Segoe UI" pitchFamily="34" charset="0"/>
                <a:cs typeface="Segoe UI" pitchFamily="34" charset="0"/>
              </a:rPr>
              <a:t>the advanced quench protection system for testing above solenoid at 4K (</a:t>
            </a:r>
            <a:r>
              <a:rPr lang="en-US" sz="1200" b="1" i="1" dirty="0" smtClean="0">
                <a:solidFill>
                  <a:srgbClr val="002060"/>
                </a:solidFill>
                <a:latin typeface="Segoe UI" pitchFamily="34" charset="0"/>
                <a:ea typeface="Segoe UI" pitchFamily="34" charset="0"/>
                <a:cs typeface="Segoe UI" pitchFamily="34" charset="0"/>
              </a:rPr>
              <a:t>Q4)</a:t>
            </a:r>
            <a:r>
              <a:rPr lang="en-US" sz="1200" b="1" i="1" dirty="0">
                <a:solidFill>
                  <a:srgbClr val="002060"/>
                </a:solidFill>
                <a:latin typeface="Segoe UI" pitchFamily="34" charset="0"/>
                <a:ea typeface="Segoe UI" pitchFamily="34" charset="0"/>
                <a:cs typeface="Segoe UI" pitchFamily="34" charset="0"/>
              </a:rPr>
              <a:t/>
            </a:r>
            <a:br>
              <a:rPr lang="en-US" sz="1200" b="1" i="1" dirty="0">
                <a:solidFill>
                  <a:srgbClr val="002060"/>
                </a:solidFill>
                <a:latin typeface="Segoe UI" pitchFamily="34" charset="0"/>
                <a:ea typeface="Segoe UI" pitchFamily="34" charset="0"/>
                <a:cs typeface="Segoe UI" pitchFamily="34" charset="0"/>
              </a:rPr>
            </a:br>
            <a:r>
              <a:rPr lang="en-US" sz="1200" b="1" i="1" dirty="0" smtClean="0">
                <a:solidFill>
                  <a:srgbClr val="002060"/>
                </a:solidFill>
                <a:latin typeface="Segoe UI" pitchFamily="34" charset="0"/>
                <a:ea typeface="Segoe UI" pitchFamily="34" charset="0"/>
                <a:cs typeface="Segoe UI" pitchFamily="34" charset="0"/>
              </a:rPr>
              <a:t>Perform </a:t>
            </a:r>
            <a:r>
              <a:rPr lang="en-US" sz="1200" b="1" i="1" dirty="0">
                <a:solidFill>
                  <a:srgbClr val="002060"/>
                </a:solidFill>
                <a:latin typeface="Segoe UI" pitchFamily="34" charset="0"/>
                <a:ea typeface="Segoe UI" pitchFamily="34" charset="0"/>
                <a:cs typeface="Segoe UI" pitchFamily="34" charset="0"/>
              </a:rPr>
              <a:t>high field test of the repaired 100 mm PBL/BNL solenoid at 4K (Q4</a:t>
            </a:r>
            <a:r>
              <a:rPr lang="en-US" sz="1200" b="1" i="1" dirty="0" smtClean="0">
                <a:solidFill>
                  <a:srgbClr val="002060"/>
                </a:solidFill>
                <a:latin typeface="Segoe UI" pitchFamily="34" charset="0"/>
                <a:ea typeface="Segoe UI" pitchFamily="34" charset="0"/>
                <a:cs typeface="Segoe UI" pitchFamily="34" charset="0"/>
              </a:rPr>
              <a:t>)</a:t>
            </a:r>
          </a:p>
          <a:p>
            <a:pPr marL="461963" indent="-461963">
              <a:buNone/>
            </a:pPr>
            <a:r>
              <a:rPr lang="en-US" sz="1400" b="1" i="1" u="sng" dirty="0">
                <a:solidFill>
                  <a:srgbClr val="C00000"/>
                </a:solidFill>
                <a:latin typeface="Segoe UI" pitchFamily="34" charset="0"/>
                <a:ea typeface="Segoe UI" pitchFamily="34" charset="0"/>
                <a:cs typeface="Segoe UI" pitchFamily="34" charset="0"/>
              </a:rPr>
              <a:t>HTS Solenoid Magnets</a:t>
            </a:r>
            <a:r>
              <a:rPr lang="en-US" sz="1400" i="1" u="sng" dirty="0">
                <a:solidFill>
                  <a:srgbClr val="C00000"/>
                </a:solidFill>
                <a:latin typeface="Segoe UI" pitchFamily="34" charset="0"/>
                <a:ea typeface="Segoe UI" pitchFamily="34" charset="0"/>
                <a:cs typeface="Segoe UI" pitchFamily="34" charset="0"/>
              </a:rPr>
              <a:t> </a:t>
            </a:r>
            <a:r>
              <a:rPr lang="en-US" sz="1400" b="1" i="1" u="sng" dirty="0">
                <a:solidFill>
                  <a:srgbClr val="C00000"/>
                </a:solidFill>
                <a:latin typeface="Segoe UI" pitchFamily="34" charset="0"/>
                <a:ea typeface="Segoe UI" pitchFamily="34" charset="0"/>
                <a:cs typeface="Segoe UI" pitchFamily="34" charset="0"/>
              </a:rPr>
              <a:t>FNAL	Leader:	T. Shen, FNAL</a:t>
            </a:r>
          </a:p>
          <a:p>
            <a:pPr marL="461963" indent="-461963">
              <a:buNone/>
            </a:pPr>
            <a:r>
              <a:rPr lang="en-US" sz="1200" b="1" i="1" dirty="0">
                <a:solidFill>
                  <a:srgbClr val="002060"/>
                </a:solidFill>
                <a:latin typeface="Segoe UI" pitchFamily="34" charset="0"/>
                <a:ea typeface="Segoe UI" pitchFamily="34" charset="0"/>
                <a:cs typeface="Segoe UI" pitchFamily="34" charset="0"/>
              </a:rPr>
              <a:t>Development of 2212 conductor, cable, and high field solenoid for final cooling</a:t>
            </a:r>
            <a:br>
              <a:rPr lang="en-US" sz="1200" b="1" i="1" dirty="0">
                <a:solidFill>
                  <a:srgbClr val="002060"/>
                </a:solidFill>
                <a:latin typeface="Segoe UI" pitchFamily="34" charset="0"/>
                <a:ea typeface="Segoe UI" pitchFamily="34" charset="0"/>
                <a:cs typeface="Segoe UI" pitchFamily="34" charset="0"/>
              </a:rPr>
            </a:br>
            <a:r>
              <a:rPr lang="en-US" sz="1200" b="1" i="1" dirty="0">
                <a:solidFill>
                  <a:srgbClr val="002060"/>
                </a:solidFill>
                <a:latin typeface="Segoe UI" pitchFamily="34" charset="0"/>
                <a:ea typeface="Segoe UI" pitchFamily="34" charset="0"/>
                <a:cs typeface="Segoe UI" pitchFamily="34" charset="0"/>
              </a:rPr>
              <a:t>Conductor development – increase </a:t>
            </a:r>
            <a:r>
              <a:rPr lang="en-US" sz="1200" b="1" i="1" dirty="0" err="1">
                <a:solidFill>
                  <a:srgbClr val="002060"/>
                </a:solidFill>
                <a:latin typeface="Segoe UI" pitchFamily="34" charset="0"/>
                <a:ea typeface="Segoe UI" pitchFamily="34" charset="0"/>
                <a:cs typeface="Segoe UI" pitchFamily="34" charset="0"/>
              </a:rPr>
              <a:t>J</a:t>
            </a:r>
            <a:r>
              <a:rPr lang="en-US" sz="1200" b="1" i="1" baseline="-25000" dirty="0" err="1">
                <a:solidFill>
                  <a:srgbClr val="002060"/>
                </a:solidFill>
                <a:latin typeface="Segoe UI" pitchFamily="34" charset="0"/>
                <a:ea typeface="Segoe UI" pitchFamily="34" charset="0"/>
                <a:cs typeface="Segoe UI" pitchFamily="34" charset="0"/>
              </a:rPr>
              <a:t>c</a:t>
            </a:r>
            <a:r>
              <a:rPr lang="en-US" sz="1200" b="1" i="1" dirty="0">
                <a:solidFill>
                  <a:srgbClr val="002060"/>
                </a:solidFill>
                <a:latin typeface="Segoe UI" pitchFamily="34" charset="0"/>
                <a:ea typeface="Segoe UI" pitchFamily="34" charset="0"/>
                <a:cs typeface="Segoe UI" pitchFamily="34" charset="0"/>
              </a:rPr>
              <a:t> by reducing impurities/eliminate ‘bubbles’ (ongoing)</a:t>
            </a:r>
            <a:br>
              <a:rPr lang="en-US" sz="1200" b="1" i="1" dirty="0">
                <a:solidFill>
                  <a:srgbClr val="002060"/>
                </a:solidFill>
                <a:latin typeface="Segoe UI" pitchFamily="34" charset="0"/>
                <a:ea typeface="Segoe UI" pitchFamily="34" charset="0"/>
                <a:cs typeface="Segoe UI" pitchFamily="34" charset="0"/>
              </a:rPr>
            </a:br>
            <a:r>
              <a:rPr lang="en-US" sz="1200" b="1" i="1" dirty="0">
                <a:solidFill>
                  <a:srgbClr val="002060"/>
                </a:solidFill>
                <a:latin typeface="Segoe UI" pitchFamily="34" charset="0"/>
                <a:ea typeface="Segoe UI" pitchFamily="34" charset="0"/>
                <a:cs typeface="Segoe UI" pitchFamily="34" charset="0"/>
              </a:rPr>
              <a:t>Development/fabrication/procurement of reaction equipment for HT of 2212 (Q3)</a:t>
            </a:r>
            <a:br>
              <a:rPr lang="en-US" sz="1200" b="1" i="1" dirty="0">
                <a:solidFill>
                  <a:srgbClr val="002060"/>
                </a:solidFill>
                <a:latin typeface="Segoe UI" pitchFamily="34" charset="0"/>
                <a:ea typeface="Segoe UI" pitchFamily="34" charset="0"/>
                <a:cs typeface="Segoe UI" pitchFamily="34" charset="0"/>
              </a:rPr>
            </a:br>
            <a:r>
              <a:rPr lang="en-US" sz="1200" b="1" i="1" dirty="0">
                <a:solidFill>
                  <a:srgbClr val="002060"/>
                </a:solidFill>
                <a:latin typeface="Segoe UI" pitchFamily="34" charset="0"/>
                <a:ea typeface="Segoe UI" pitchFamily="34" charset="0"/>
                <a:cs typeface="Segoe UI" pitchFamily="34" charset="0"/>
              </a:rPr>
              <a:t>Cable development – fabrication and studies of round and flat cables for high current, low inductance solenoids(Q3/Q4)</a:t>
            </a:r>
            <a:br>
              <a:rPr lang="en-US" sz="1200" b="1" i="1" dirty="0">
                <a:solidFill>
                  <a:srgbClr val="002060"/>
                </a:solidFill>
                <a:latin typeface="Segoe UI" pitchFamily="34" charset="0"/>
                <a:ea typeface="Segoe UI" pitchFamily="34" charset="0"/>
                <a:cs typeface="Segoe UI" pitchFamily="34" charset="0"/>
              </a:rPr>
            </a:br>
            <a:r>
              <a:rPr lang="en-US" sz="1200" b="1" i="1" dirty="0">
                <a:solidFill>
                  <a:srgbClr val="002060"/>
                </a:solidFill>
                <a:latin typeface="Segoe UI" pitchFamily="34" charset="0"/>
                <a:ea typeface="Segoe UI" pitchFamily="34" charset="0"/>
                <a:cs typeface="Segoe UI" pitchFamily="34" charset="0"/>
              </a:rPr>
              <a:t>Development/fabrication/procurement of fixtures and equipment for coil fabrication(Q3/Q4)  Assembly, reaction, and test of 2212 coils (FY2014</a:t>
            </a:r>
            <a:r>
              <a:rPr lang="en-US" sz="1200" b="1" i="1" dirty="0" smtClean="0">
                <a:solidFill>
                  <a:srgbClr val="002060"/>
                </a:solidFill>
                <a:latin typeface="Segoe UI" pitchFamily="34" charset="0"/>
                <a:ea typeface="Segoe UI" pitchFamily="34" charset="0"/>
                <a:cs typeface="Segoe UI" pitchFamily="34" charset="0"/>
              </a:rPr>
              <a:t>)</a:t>
            </a:r>
            <a:endParaRPr lang="en-US" sz="1200" b="1" i="1" dirty="0">
              <a:solidFill>
                <a:srgbClr val="002060"/>
              </a:solidFill>
              <a:latin typeface="Segoe UI" pitchFamily="34" charset="0"/>
              <a:ea typeface="Segoe UI" pitchFamily="34" charset="0"/>
              <a:cs typeface="Segoe UI" pitchFamily="34" charset="0"/>
            </a:endParaRPr>
          </a:p>
        </p:txBody>
      </p:sp>
      <p:sp>
        <p:nvSpPr>
          <p:cNvPr id="6" name="Date Placeholder 5"/>
          <p:cNvSpPr>
            <a:spLocks noGrp="1"/>
          </p:cNvSpPr>
          <p:nvPr>
            <p:ph type="dt" sz="half" idx="10"/>
          </p:nvPr>
        </p:nvSpPr>
        <p:spPr>
          <a:xfrm>
            <a:off x="457200" y="6340475"/>
            <a:ext cx="2133600" cy="365125"/>
          </a:xfrm>
        </p:spPr>
        <p:txBody>
          <a:bodyPr/>
          <a:lstStyle/>
          <a:p>
            <a:r>
              <a:rPr lang="en-US" b="1" i="1" smtClean="0">
                <a:solidFill>
                  <a:srgbClr val="002060"/>
                </a:solidFill>
              </a:rPr>
              <a:t>June 20, 2013</a:t>
            </a:r>
            <a:endParaRPr lang="en-US" b="1" i="1">
              <a:solidFill>
                <a:srgbClr val="002060"/>
              </a:solidFill>
            </a:endParaRPr>
          </a:p>
        </p:txBody>
      </p:sp>
      <p:sp>
        <p:nvSpPr>
          <p:cNvPr id="8" name="Footer Placeholder 7"/>
          <p:cNvSpPr>
            <a:spLocks noGrp="1"/>
          </p:cNvSpPr>
          <p:nvPr>
            <p:ph type="ftr" sz="quarter" idx="11"/>
          </p:nvPr>
        </p:nvSpPr>
        <p:spPr>
          <a:xfrm>
            <a:off x="2667000" y="6340475"/>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a:xfrm>
            <a:off x="6553200" y="6340475"/>
            <a:ext cx="2133600" cy="365125"/>
          </a:xfrm>
        </p:spPr>
        <p:txBody>
          <a:bodyPr/>
          <a:lstStyle/>
          <a:p>
            <a:fld id="{37166BFC-7877-4E6B-86F4-25DE6BAA0E48}" type="slidenum">
              <a:rPr lang="en-US" b="1" i="1" smtClean="0">
                <a:solidFill>
                  <a:srgbClr val="002060"/>
                </a:solidFill>
              </a:rPr>
              <a:t>7</a:t>
            </a:fld>
            <a:endParaRPr lang="en-US" b="1" i="1">
              <a:solidFill>
                <a:srgbClr val="002060"/>
              </a:solidFill>
            </a:endParaRPr>
          </a:p>
        </p:txBody>
      </p:sp>
    </p:spTree>
    <p:extLst>
      <p:ext uri="{BB962C8B-B14F-4D97-AF65-F5344CB8AC3E}">
        <p14:creationId xmlns:p14="http://schemas.microsoft.com/office/powerpoint/2010/main" val="770604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ln w="19050" cmpd="dbl">
            <a:solidFill>
              <a:schemeClr val="tx1"/>
            </a:solidFill>
          </a:ln>
        </p:spPr>
        <p:txBody>
          <a:bodyPr>
            <a:normAutofit/>
          </a:bodyPr>
          <a:lstStyle/>
          <a:p>
            <a:r>
              <a:rPr lang="en-US" sz="3200" b="1" dirty="0">
                <a:latin typeface="Segoe UI" pitchFamily="34" charset="0"/>
                <a:ea typeface="Segoe UI" pitchFamily="34" charset="0"/>
                <a:cs typeface="Segoe UI" pitchFamily="34" charset="0"/>
              </a:rPr>
              <a:t>Magnet Tasks </a:t>
            </a:r>
            <a:r>
              <a:rPr lang="en-US" sz="3200" b="1" dirty="0" smtClean="0">
                <a:latin typeface="Segoe UI" pitchFamily="34" charset="0"/>
                <a:ea typeface="Segoe UI" pitchFamily="34" charset="0"/>
                <a:cs typeface="Segoe UI" pitchFamily="34" charset="0"/>
              </a:rPr>
              <a:t>FY2013, cont.</a:t>
            </a:r>
            <a:endParaRPr lang="en-US" sz="3200"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990600"/>
            <a:ext cx="8229600" cy="5410200"/>
          </a:xfrm>
        </p:spPr>
        <p:txBody>
          <a:bodyPr>
            <a:normAutofit fontScale="25000" lnSpcReduction="20000"/>
          </a:bodyPr>
          <a:lstStyle/>
          <a:p>
            <a:pPr marL="461963" indent="-461963">
              <a:buNone/>
            </a:pPr>
            <a:r>
              <a:rPr lang="en-US" sz="6400" b="1" i="1" u="sng" dirty="0" smtClean="0">
                <a:solidFill>
                  <a:srgbClr val="C00000"/>
                </a:solidFill>
                <a:latin typeface="Segoe UI" pitchFamily="34" charset="0"/>
                <a:ea typeface="Segoe UI" pitchFamily="34" charset="0"/>
                <a:cs typeface="Segoe UI" pitchFamily="34" charset="0"/>
              </a:rPr>
              <a:t>Fast </a:t>
            </a:r>
            <a:r>
              <a:rPr lang="en-US" sz="6400" b="1" i="1" u="sng" dirty="0">
                <a:solidFill>
                  <a:srgbClr val="C00000"/>
                </a:solidFill>
                <a:latin typeface="Segoe UI" pitchFamily="34" charset="0"/>
                <a:ea typeface="Segoe UI" pitchFamily="34" charset="0"/>
                <a:cs typeface="Segoe UI" pitchFamily="34" charset="0"/>
              </a:rPr>
              <a:t>Pulsed Magnets	FNAL	Leader:	H. </a:t>
            </a:r>
            <a:r>
              <a:rPr lang="en-US" sz="6400" b="1" i="1" u="sng" dirty="0" smtClean="0">
                <a:solidFill>
                  <a:srgbClr val="C00000"/>
                </a:solidFill>
                <a:latin typeface="Segoe UI" pitchFamily="34" charset="0"/>
                <a:ea typeface="Segoe UI" pitchFamily="34" charset="0"/>
                <a:cs typeface="Segoe UI" pitchFamily="34" charset="0"/>
              </a:rPr>
              <a:t>Piekarz, FNAL</a:t>
            </a:r>
            <a:endParaRPr lang="en-US" sz="6400" dirty="0" smtClean="0">
              <a:solidFill>
                <a:srgbClr val="C00000"/>
              </a:solidFill>
              <a:latin typeface="Segoe UI" pitchFamily="34" charset="0"/>
              <a:ea typeface="Segoe UI" pitchFamily="34" charset="0"/>
              <a:cs typeface="Segoe UI" pitchFamily="34" charset="0"/>
            </a:endParaRPr>
          </a:p>
          <a:p>
            <a:pPr marL="461963" indent="-461963">
              <a:spcBef>
                <a:spcPts val="0"/>
              </a:spcBef>
              <a:buNone/>
            </a:pPr>
            <a:r>
              <a:rPr lang="en-US" sz="5600" b="1" i="1" dirty="0" smtClean="0">
                <a:solidFill>
                  <a:srgbClr val="002060"/>
                </a:solidFill>
                <a:latin typeface="Segoe UI" pitchFamily="34" charset="0"/>
                <a:ea typeface="Segoe UI" pitchFamily="34" charset="0"/>
                <a:cs typeface="Segoe UI" pitchFamily="34" charset="0"/>
              </a:rPr>
              <a:t>Support </a:t>
            </a:r>
            <a:r>
              <a:rPr lang="en-US" sz="5600" b="1" i="1" dirty="0">
                <a:solidFill>
                  <a:srgbClr val="002060"/>
                </a:solidFill>
                <a:latin typeface="Segoe UI" pitchFamily="34" charset="0"/>
                <a:ea typeface="Segoe UI" pitchFamily="34" charset="0"/>
                <a:cs typeface="Segoe UI" pitchFamily="34" charset="0"/>
              </a:rPr>
              <a:t>of ongoing FNAL (SBIR supported) YBCO-based fast pulsed magnet </a:t>
            </a:r>
            <a:r>
              <a:rPr lang="en-US" sz="5600" b="1" i="1" dirty="0" smtClean="0">
                <a:solidFill>
                  <a:srgbClr val="002060"/>
                </a:solidFill>
                <a:latin typeface="Segoe UI" pitchFamily="34" charset="0"/>
                <a:ea typeface="Segoe UI" pitchFamily="34" charset="0"/>
                <a:cs typeface="Segoe UI" pitchFamily="34" charset="0"/>
              </a:rPr>
              <a:t>development.</a:t>
            </a:r>
          </a:p>
          <a:p>
            <a:pPr marL="461963" indent="-461963">
              <a:spcBef>
                <a:spcPts val="600"/>
              </a:spcBef>
              <a:buNone/>
            </a:pPr>
            <a:r>
              <a:rPr lang="en-US" sz="5200" b="1" i="1" dirty="0">
                <a:solidFill>
                  <a:srgbClr val="002060"/>
                </a:solidFill>
                <a:latin typeface="Segoe UI" pitchFamily="34" charset="0"/>
                <a:ea typeface="Segoe UI" pitchFamily="34" charset="0"/>
                <a:cs typeface="Segoe UI" pitchFamily="34" charset="0"/>
              </a:rPr>
              <a:t>	</a:t>
            </a:r>
            <a:r>
              <a:rPr lang="en-US" sz="4800" b="1" i="1" dirty="0" smtClean="0">
                <a:solidFill>
                  <a:srgbClr val="002060"/>
                </a:solidFill>
                <a:latin typeface="Segoe UI" pitchFamily="34" charset="0"/>
                <a:ea typeface="Segoe UI" pitchFamily="34" charset="0"/>
                <a:cs typeface="Segoe UI" pitchFamily="34" charset="0"/>
              </a:rPr>
              <a:t>Cables </a:t>
            </a:r>
            <a:r>
              <a:rPr lang="en-US" sz="4800" b="1" i="1" dirty="0">
                <a:solidFill>
                  <a:srgbClr val="002060"/>
                </a:solidFill>
                <a:latin typeface="Segoe UI" pitchFamily="34" charset="0"/>
                <a:ea typeface="Segoe UI" pitchFamily="34" charset="0"/>
                <a:cs typeface="Segoe UI" pitchFamily="34" charset="0"/>
              </a:rPr>
              <a:t>and Leads:  design/fabricate vacuum pipes to house magnet and leads (</a:t>
            </a:r>
            <a:r>
              <a:rPr lang="en-US" sz="4800" b="1" i="1" dirty="0" smtClean="0">
                <a:solidFill>
                  <a:srgbClr val="002060"/>
                </a:solidFill>
                <a:latin typeface="Segoe UI" pitchFamily="34" charset="0"/>
                <a:ea typeface="Segoe UI" pitchFamily="34" charset="0"/>
                <a:cs typeface="Segoe UI" pitchFamily="34" charset="0"/>
              </a:rPr>
              <a:t>Q3)</a:t>
            </a:r>
            <a:r>
              <a:rPr lang="en-US" sz="4800" b="1" i="1" dirty="0">
                <a:solidFill>
                  <a:srgbClr val="002060"/>
                </a:solidFill>
                <a:latin typeface="Segoe UI" pitchFamily="34" charset="0"/>
                <a:ea typeface="Segoe UI" pitchFamily="34" charset="0"/>
                <a:cs typeface="Segoe UI" pitchFamily="34" charset="0"/>
              </a:rPr>
              <a:t/>
            </a:r>
            <a:br>
              <a:rPr lang="en-US" sz="4800" b="1" i="1" dirty="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Cryogenic </a:t>
            </a:r>
            <a:r>
              <a:rPr lang="en-US" sz="4800" b="1" i="1" dirty="0">
                <a:solidFill>
                  <a:srgbClr val="002060"/>
                </a:solidFill>
                <a:latin typeface="Segoe UI" pitchFamily="34" charset="0"/>
                <a:ea typeface="Segoe UI" pitchFamily="34" charset="0"/>
                <a:cs typeface="Segoe UI" pitchFamily="34" charset="0"/>
              </a:rPr>
              <a:t>system for magnet test - design &amp; procurement complete, fabrication (</a:t>
            </a:r>
            <a:r>
              <a:rPr lang="en-US" sz="4800" b="1" i="1" dirty="0" smtClean="0">
                <a:solidFill>
                  <a:srgbClr val="002060"/>
                </a:solidFill>
                <a:latin typeface="Segoe UI" pitchFamily="34" charset="0"/>
                <a:ea typeface="Segoe UI" pitchFamily="34" charset="0"/>
                <a:cs typeface="Segoe UI" pitchFamily="34" charset="0"/>
              </a:rPr>
              <a:t>Q3/Q4)</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Assembly </a:t>
            </a:r>
            <a:r>
              <a:rPr lang="en-US" sz="4800" b="1" i="1" dirty="0">
                <a:solidFill>
                  <a:srgbClr val="002060"/>
                </a:solidFill>
                <a:latin typeface="Segoe UI" pitchFamily="34" charset="0"/>
                <a:ea typeface="Segoe UI" pitchFamily="34" charset="0"/>
                <a:cs typeface="Segoe UI" pitchFamily="34" charset="0"/>
              </a:rPr>
              <a:t>of test system subcomponents &amp; installation in E4R enclosure (</a:t>
            </a:r>
            <a:r>
              <a:rPr lang="en-US" sz="4800" b="1" i="1" dirty="0" smtClean="0">
                <a:solidFill>
                  <a:srgbClr val="002060"/>
                </a:solidFill>
                <a:latin typeface="Segoe UI" pitchFamily="34" charset="0"/>
                <a:ea typeface="Segoe UI" pitchFamily="34" charset="0"/>
                <a:cs typeface="Segoe UI" pitchFamily="34" charset="0"/>
              </a:rPr>
              <a:t>Q4)</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Engineering </a:t>
            </a:r>
            <a:r>
              <a:rPr lang="en-US" sz="4800" b="1" i="1" dirty="0">
                <a:solidFill>
                  <a:srgbClr val="002060"/>
                </a:solidFill>
                <a:latin typeface="Segoe UI" pitchFamily="34" charset="0"/>
                <a:ea typeface="Segoe UI" pitchFamily="34" charset="0"/>
                <a:cs typeface="Segoe UI" pitchFamily="34" charset="0"/>
              </a:rPr>
              <a:t>note for the safety review (</a:t>
            </a:r>
            <a:r>
              <a:rPr lang="en-US" sz="4800" b="1" i="1" dirty="0" smtClean="0">
                <a:solidFill>
                  <a:srgbClr val="002060"/>
                </a:solidFill>
                <a:latin typeface="Segoe UI" pitchFamily="34" charset="0"/>
                <a:ea typeface="Segoe UI" pitchFamily="34" charset="0"/>
                <a:cs typeface="Segoe UI" pitchFamily="34" charset="0"/>
              </a:rPr>
              <a:t>Q4)</a:t>
            </a:r>
            <a:br>
              <a:rPr lang="en-US" sz="4800" b="1" i="1" dirty="0" smtClean="0">
                <a:solidFill>
                  <a:srgbClr val="002060"/>
                </a:solidFill>
                <a:latin typeface="Segoe UI" pitchFamily="34" charset="0"/>
                <a:ea typeface="Segoe UI" pitchFamily="34" charset="0"/>
                <a:cs typeface="Segoe UI" pitchFamily="34" charset="0"/>
              </a:rPr>
            </a:br>
            <a:r>
              <a:rPr lang="en-US" sz="4800" b="1" i="1" dirty="0">
                <a:solidFill>
                  <a:srgbClr val="002060"/>
                </a:solidFill>
                <a:latin typeface="Segoe UI" pitchFamily="34" charset="0"/>
                <a:ea typeface="Segoe UI" pitchFamily="34" charset="0"/>
                <a:cs typeface="Segoe UI" pitchFamily="34" charset="0"/>
              </a:rPr>
              <a:t>Report on extrapolation to MC repetition rates (~400Hz)</a:t>
            </a:r>
            <a:br>
              <a:rPr lang="en-US" sz="4800" b="1" i="1" dirty="0">
                <a:solidFill>
                  <a:srgbClr val="002060"/>
                </a:solidFill>
                <a:latin typeface="Segoe UI" pitchFamily="34" charset="0"/>
                <a:ea typeface="Segoe UI" pitchFamily="34" charset="0"/>
                <a:cs typeface="Segoe UI" pitchFamily="34" charset="0"/>
              </a:rPr>
            </a:br>
            <a:r>
              <a:rPr lang="en-US" sz="4800" b="1" i="1" dirty="0">
                <a:solidFill>
                  <a:srgbClr val="002060"/>
                </a:solidFill>
                <a:latin typeface="Segoe UI" pitchFamily="34" charset="0"/>
                <a:ea typeface="Segoe UI" pitchFamily="34" charset="0"/>
                <a:cs typeface="Segoe UI" pitchFamily="34" charset="0"/>
              </a:rPr>
              <a:t>Magnet test at 0.5 T field and up to 16 Hz repetition rate (16 T/s) (Q4, FY2014)</a:t>
            </a:r>
          </a:p>
          <a:p>
            <a:pPr marL="0" indent="0">
              <a:buNone/>
              <a:tabLst>
                <a:tab pos="461963" algn="l"/>
              </a:tabLst>
            </a:pPr>
            <a:r>
              <a:rPr lang="en-US" sz="6400" b="1" i="1" u="sng" dirty="0" smtClean="0">
                <a:solidFill>
                  <a:srgbClr val="C00000"/>
                </a:solidFill>
                <a:latin typeface="Segoe UI" pitchFamily="34" charset="0"/>
                <a:ea typeface="Segoe UI" pitchFamily="34" charset="0"/>
                <a:cs typeface="Segoe UI" pitchFamily="34" charset="0"/>
              </a:rPr>
              <a:t>Fast-Pulsed </a:t>
            </a:r>
            <a:r>
              <a:rPr lang="en-US" sz="6400" b="1" i="1" u="sng" dirty="0">
                <a:solidFill>
                  <a:srgbClr val="C00000"/>
                </a:solidFill>
                <a:latin typeface="Segoe UI" pitchFamily="34" charset="0"/>
                <a:ea typeface="Segoe UI" pitchFamily="34" charset="0"/>
                <a:cs typeface="Segoe UI" pitchFamily="34" charset="0"/>
              </a:rPr>
              <a:t>Magnets	</a:t>
            </a:r>
            <a:r>
              <a:rPr lang="en-US" sz="6400" b="1" i="1" u="sng" dirty="0" err="1">
                <a:solidFill>
                  <a:srgbClr val="C00000"/>
                </a:solidFill>
                <a:latin typeface="Segoe UI" pitchFamily="34" charset="0"/>
                <a:ea typeface="Segoe UI" pitchFamily="34" charset="0"/>
                <a:cs typeface="Segoe UI" pitchFamily="34" charset="0"/>
              </a:rPr>
              <a:t>UMiss</a:t>
            </a:r>
            <a:r>
              <a:rPr lang="en-US" sz="6400" b="1" i="1" u="sng" dirty="0">
                <a:solidFill>
                  <a:srgbClr val="C00000"/>
                </a:solidFill>
                <a:latin typeface="Segoe UI" pitchFamily="34" charset="0"/>
                <a:ea typeface="Segoe UI" pitchFamily="34" charset="0"/>
                <a:cs typeface="Segoe UI" pitchFamily="34" charset="0"/>
              </a:rPr>
              <a:t>	Leader:	D. </a:t>
            </a:r>
            <a:r>
              <a:rPr lang="en-US" sz="6400" b="1" i="1" u="sng" dirty="0" smtClean="0">
                <a:solidFill>
                  <a:srgbClr val="C00000"/>
                </a:solidFill>
                <a:latin typeface="Segoe UI" pitchFamily="34" charset="0"/>
                <a:ea typeface="Segoe UI" pitchFamily="34" charset="0"/>
                <a:cs typeface="Segoe UI" pitchFamily="34" charset="0"/>
              </a:rPr>
              <a:t>Summers, </a:t>
            </a:r>
            <a:r>
              <a:rPr lang="en-US" sz="6400" b="1" i="1" u="sng" dirty="0" err="1" smtClean="0">
                <a:solidFill>
                  <a:srgbClr val="C00000"/>
                </a:solidFill>
                <a:latin typeface="Segoe UI" pitchFamily="34" charset="0"/>
                <a:ea typeface="Segoe UI" pitchFamily="34" charset="0"/>
                <a:cs typeface="Segoe UI" pitchFamily="34" charset="0"/>
              </a:rPr>
              <a:t>UMiss</a:t>
            </a:r>
            <a:r>
              <a:rPr lang="en-US" sz="5600" b="1" i="1" dirty="0">
                <a:solidFill>
                  <a:srgbClr val="C00000"/>
                </a:solidFill>
                <a:latin typeface="Segoe UI" pitchFamily="34" charset="0"/>
                <a:ea typeface="Segoe UI" pitchFamily="34" charset="0"/>
                <a:cs typeface="Segoe UI" pitchFamily="34" charset="0"/>
              </a:rPr>
              <a:t/>
            </a:r>
            <a:br>
              <a:rPr lang="en-US" sz="5600" b="1" i="1" dirty="0">
                <a:solidFill>
                  <a:srgbClr val="C00000"/>
                </a:solidFill>
                <a:latin typeface="Segoe UI" pitchFamily="34" charset="0"/>
                <a:ea typeface="Segoe UI" pitchFamily="34" charset="0"/>
                <a:cs typeface="Segoe UI" pitchFamily="34" charset="0"/>
              </a:rPr>
            </a:br>
            <a:r>
              <a:rPr lang="en-US" sz="5600" b="1" i="1" dirty="0" smtClean="0">
                <a:solidFill>
                  <a:srgbClr val="002060"/>
                </a:solidFill>
                <a:latin typeface="Segoe UI" pitchFamily="34" charset="0"/>
                <a:ea typeface="Segoe UI" pitchFamily="34" charset="0"/>
                <a:cs typeface="Segoe UI" pitchFamily="34" charset="0"/>
              </a:rPr>
              <a:t>Development </a:t>
            </a:r>
            <a:r>
              <a:rPr lang="en-US" sz="5600" b="1" i="1" dirty="0">
                <a:solidFill>
                  <a:srgbClr val="002060"/>
                </a:solidFill>
                <a:latin typeface="Segoe UI" pitchFamily="34" charset="0"/>
                <a:ea typeface="Segoe UI" pitchFamily="34" charset="0"/>
                <a:cs typeface="Segoe UI" pitchFamily="34" charset="0"/>
              </a:rPr>
              <a:t>of fast pulsed conventional (Fe-based) magnets.</a:t>
            </a:r>
          </a:p>
          <a:p>
            <a:pPr marL="457200" lvl="1" indent="0">
              <a:buNone/>
              <a:tabLst>
                <a:tab pos="231775" algn="l"/>
              </a:tabLst>
            </a:pPr>
            <a:r>
              <a:rPr lang="en-US" sz="4800" b="1" i="1" dirty="0">
                <a:solidFill>
                  <a:srgbClr val="002060"/>
                </a:solidFill>
                <a:latin typeface="Segoe UI" pitchFamily="34" charset="0"/>
                <a:ea typeface="Segoe UI" pitchFamily="34" charset="0"/>
                <a:cs typeface="Segoe UI" pitchFamily="34" charset="0"/>
              </a:rPr>
              <a:t>Develop design for next generation magnet beyond the current 1.8T, 1400 Hz dipole.  The gap will be wider and the laminations will be more accurately placed for better field quality. (</a:t>
            </a:r>
            <a:r>
              <a:rPr lang="en-US" sz="4800" b="1" i="1" dirty="0" smtClean="0">
                <a:solidFill>
                  <a:srgbClr val="002060"/>
                </a:solidFill>
                <a:latin typeface="Segoe UI" pitchFamily="34" charset="0"/>
                <a:ea typeface="Segoe UI" pitchFamily="34" charset="0"/>
                <a:cs typeface="Segoe UI" pitchFamily="34" charset="0"/>
              </a:rPr>
              <a:t>Q3/Q4)</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Work </a:t>
            </a:r>
            <a:r>
              <a:rPr lang="en-US" sz="4800" b="1" i="1" dirty="0">
                <a:solidFill>
                  <a:srgbClr val="002060"/>
                </a:solidFill>
                <a:latin typeface="Segoe UI" pitchFamily="34" charset="0"/>
                <a:ea typeface="Segoe UI" pitchFamily="34" charset="0"/>
                <a:cs typeface="Segoe UI" pitchFamily="34" charset="0"/>
              </a:rPr>
              <a:t>out how to transpose copper conductor strands and try to make observed and calculated losses match. (</a:t>
            </a:r>
            <a:r>
              <a:rPr lang="en-US" sz="4800" b="1" i="1" dirty="0" smtClean="0">
                <a:solidFill>
                  <a:srgbClr val="002060"/>
                </a:solidFill>
                <a:latin typeface="Segoe UI" pitchFamily="34" charset="0"/>
                <a:ea typeface="Segoe UI" pitchFamily="34" charset="0"/>
                <a:cs typeface="Segoe UI" pitchFamily="34" charset="0"/>
              </a:rPr>
              <a:t>Q3/Q4)</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Develop </a:t>
            </a:r>
            <a:r>
              <a:rPr lang="en-US" sz="4800" b="1" i="1" dirty="0">
                <a:solidFill>
                  <a:srgbClr val="002060"/>
                </a:solidFill>
                <a:latin typeface="Segoe UI" pitchFamily="34" charset="0"/>
                <a:ea typeface="Segoe UI" pitchFamily="34" charset="0"/>
                <a:cs typeface="Segoe UI" pitchFamily="34" charset="0"/>
              </a:rPr>
              <a:t>parameters for a 1.75 </a:t>
            </a:r>
            <a:r>
              <a:rPr lang="en-US" sz="4800" b="1" i="1" dirty="0" err="1">
                <a:solidFill>
                  <a:srgbClr val="002060"/>
                </a:solidFill>
                <a:latin typeface="Segoe UI" pitchFamily="34" charset="0"/>
                <a:ea typeface="Segoe UI" pitchFamily="34" charset="0"/>
                <a:cs typeface="Segoe UI" pitchFamily="34" charset="0"/>
              </a:rPr>
              <a:t>TeV</a:t>
            </a:r>
            <a:r>
              <a:rPr lang="en-US" sz="4800" b="1" i="1" dirty="0">
                <a:solidFill>
                  <a:srgbClr val="002060"/>
                </a:solidFill>
                <a:latin typeface="Segoe UI" pitchFamily="34" charset="0"/>
                <a:ea typeface="Segoe UI" pitchFamily="34" charset="0"/>
                <a:cs typeface="Segoe UI" pitchFamily="34" charset="0"/>
              </a:rPr>
              <a:t> </a:t>
            </a:r>
            <a:r>
              <a:rPr lang="en-US" sz="4800" b="1" i="1" dirty="0" err="1">
                <a:solidFill>
                  <a:srgbClr val="002060"/>
                </a:solidFill>
                <a:latin typeface="Segoe UI" pitchFamily="34" charset="0"/>
                <a:ea typeface="Segoe UI" pitchFamily="34" charset="0"/>
                <a:cs typeface="Segoe UI" pitchFamily="34" charset="0"/>
              </a:rPr>
              <a:t>muon</a:t>
            </a:r>
            <a:r>
              <a:rPr lang="en-US" sz="4800" b="1" i="1" dirty="0">
                <a:solidFill>
                  <a:srgbClr val="002060"/>
                </a:solidFill>
                <a:latin typeface="Segoe UI" pitchFamily="34" charset="0"/>
                <a:ea typeface="Segoe UI" pitchFamily="34" charset="0"/>
                <a:cs typeface="Segoe UI" pitchFamily="34" charset="0"/>
              </a:rPr>
              <a:t> synchrotron in a 16 km circumference Fermilab site filler tunnel. (Q4)</a:t>
            </a:r>
          </a:p>
          <a:p>
            <a:pPr marL="0" indent="0">
              <a:buNone/>
              <a:tabLst>
                <a:tab pos="1090613" algn="l"/>
              </a:tabLst>
            </a:pPr>
            <a:r>
              <a:rPr lang="en-US" sz="6400" b="1" i="1" u="sng" dirty="0" smtClean="0">
                <a:solidFill>
                  <a:srgbClr val="C00000"/>
                </a:solidFill>
                <a:latin typeface="Segoe UI" pitchFamily="34" charset="0"/>
                <a:ea typeface="Segoe UI" pitchFamily="34" charset="0"/>
                <a:cs typeface="Segoe UI" pitchFamily="34" charset="0"/>
              </a:rPr>
              <a:t>HCC </a:t>
            </a:r>
            <a:r>
              <a:rPr lang="en-US" sz="6400" b="1" i="1" u="sng" dirty="0">
                <a:solidFill>
                  <a:srgbClr val="C00000"/>
                </a:solidFill>
                <a:latin typeface="Segoe UI" pitchFamily="34" charset="0"/>
                <a:ea typeface="Segoe UI" pitchFamily="34" charset="0"/>
                <a:cs typeface="Segoe UI" pitchFamily="34" charset="0"/>
              </a:rPr>
              <a:t>Magnets	FNAL, </a:t>
            </a:r>
            <a:r>
              <a:rPr lang="en-US" sz="6400" b="1" i="1" u="sng" dirty="0" err="1">
                <a:solidFill>
                  <a:srgbClr val="C00000"/>
                </a:solidFill>
                <a:latin typeface="Segoe UI" pitchFamily="34" charset="0"/>
                <a:ea typeface="Segoe UI" pitchFamily="34" charset="0"/>
                <a:cs typeface="Segoe UI" pitchFamily="34" charset="0"/>
              </a:rPr>
              <a:t>Muons</a:t>
            </a:r>
            <a:r>
              <a:rPr lang="en-US" sz="6400" b="1" i="1" u="sng" dirty="0">
                <a:solidFill>
                  <a:srgbClr val="C00000"/>
                </a:solidFill>
                <a:latin typeface="Segoe UI" pitchFamily="34" charset="0"/>
                <a:ea typeface="Segoe UI" pitchFamily="34" charset="0"/>
                <a:cs typeface="Segoe UI" pitchFamily="34" charset="0"/>
              </a:rPr>
              <a:t>, Inc.	M. </a:t>
            </a:r>
            <a:r>
              <a:rPr lang="en-US" sz="6400" b="1" i="1" u="sng" dirty="0" smtClean="0">
                <a:solidFill>
                  <a:srgbClr val="C00000"/>
                </a:solidFill>
                <a:latin typeface="Segoe UI" pitchFamily="34" charset="0"/>
                <a:ea typeface="Segoe UI" pitchFamily="34" charset="0"/>
                <a:cs typeface="Segoe UI" pitchFamily="34" charset="0"/>
              </a:rPr>
              <a:t>Lopes</a:t>
            </a:r>
            <a:r>
              <a:rPr lang="en-US" sz="6400" u="sng" dirty="0" smtClean="0">
                <a:solidFill>
                  <a:srgbClr val="C00000"/>
                </a:solidFill>
                <a:latin typeface="Segoe UI" pitchFamily="34" charset="0"/>
                <a:ea typeface="Segoe UI" pitchFamily="34" charset="0"/>
                <a:cs typeface="Segoe UI" pitchFamily="34" charset="0"/>
              </a:rPr>
              <a:t>, </a:t>
            </a:r>
            <a:r>
              <a:rPr lang="en-US" sz="6400" b="1" i="1" u="sng" dirty="0" smtClean="0">
                <a:solidFill>
                  <a:srgbClr val="C00000"/>
                </a:solidFill>
                <a:latin typeface="Segoe UI" pitchFamily="34" charset="0"/>
                <a:ea typeface="Segoe UI" pitchFamily="34" charset="0"/>
                <a:cs typeface="Segoe UI" pitchFamily="34" charset="0"/>
              </a:rPr>
              <a:t>FNAL</a:t>
            </a:r>
            <a:r>
              <a:rPr lang="en-US" sz="4800" u="sng" dirty="0">
                <a:latin typeface="Segoe UI" pitchFamily="34" charset="0"/>
                <a:ea typeface="Segoe UI" pitchFamily="34" charset="0"/>
                <a:cs typeface="Segoe UI" pitchFamily="34" charset="0"/>
              </a:rPr>
              <a:t/>
            </a:r>
            <a:br>
              <a:rPr lang="en-US" sz="4800" u="sng" dirty="0">
                <a:latin typeface="Segoe UI" pitchFamily="34" charset="0"/>
                <a:ea typeface="Segoe UI" pitchFamily="34" charset="0"/>
                <a:cs typeface="Segoe UI" pitchFamily="34" charset="0"/>
              </a:rPr>
            </a:br>
            <a:r>
              <a:rPr lang="en-US" sz="5600" b="1" i="1" dirty="0" smtClean="0">
                <a:solidFill>
                  <a:srgbClr val="002060"/>
                </a:solidFill>
                <a:latin typeface="Segoe UI" pitchFamily="34" charset="0"/>
                <a:ea typeface="Segoe UI" pitchFamily="34" charset="0"/>
                <a:cs typeface="Segoe UI" pitchFamily="34" charset="0"/>
              </a:rPr>
              <a:t>Development </a:t>
            </a:r>
            <a:r>
              <a:rPr lang="en-US" sz="5600" b="1" i="1" dirty="0">
                <a:solidFill>
                  <a:srgbClr val="002060"/>
                </a:solidFill>
                <a:latin typeface="Segoe UI" pitchFamily="34" charset="0"/>
                <a:ea typeface="Segoe UI" pitchFamily="34" charset="0"/>
                <a:cs typeface="Segoe UI" pitchFamily="34" charset="0"/>
              </a:rPr>
              <a:t>of </a:t>
            </a:r>
            <a:r>
              <a:rPr lang="en-US" sz="5600" b="1" i="1" dirty="0" err="1">
                <a:solidFill>
                  <a:srgbClr val="002060"/>
                </a:solidFill>
                <a:latin typeface="Segoe UI" pitchFamily="34" charset="0"/>
                <a:ea typeface="Segoe UI" pitchFamily="34" charset="0"/>
                <a:cs typeface="Segoe UI" pitchFamily="34" charset="0"/>
              </a:rPr>
              <a:t>NbTi</a:t>
            </a:r>
            <a:r>
              <a:rPr lang="en-US" sz="5600" b="1" i="1" dirty="0">
                <a:solidFill>
                  <a:srgbClr val="002060"/>
                </a:solidFill>
                <a:latin typeface="Segoe UI" pitchFamily="34" charset="0"/>
                <a:ea typeface="Segoe UI" pitchFamily="34" charset="0"/>
                <a:cs typeface="Segoe UI" pitchFamily="34" charset="0"/>
              </a:rPr>
              <a:t>, Nb3Sn, and HTS magnets for helical cooling channel concept.</a:t>
            </a:r>
          </a:p>
          <a:p>
            <a:pPr marL="457200" lvl="1" indent="0">
              <a:buNone/>
              <a:tabLst>
                <a:tab pos="461963" algn="l"/>
              </a:tabLst>
            </a:pPr>
            <a:r>
              <a:rPr lang="en-US" sz="4800" b="1" i="1" dirty="0">
                <a:solidFill>
                  <a:srgbClr val="002060"/>
                </a:solidFill>
                <a:latin typeface="Segoe UI" pitchFamily="34" charset="0"/>
                <a:ea typeface="Segoe UI" pitchFamily="34" charset="0"/>
                <a:cs typeface="Segoe UI" pitchFamily="34" charset="0"/>
              </a:rPr>
              <a:t>Develop magnet specifications – </a:t>
            </a:r>
            <a:r>
              <a:rPr lang="en-US" sz="4800" b="1" i="1" u="dbl" dirty="0">
                <a:solidFill>
                  <a:srgbClr val="002060"/>
                </a:solidFill>
                <a:latin typeface="Segoe UI" pitchFamily="34" charset="0"/>
                <a:ea typeface="Segoe UI" pitchFamily="34" charset="0"/>
                <a:cs typeface="Segoe UI" pitchFamily="34" charset="0"/>
              </a:rPr>
              <a:t>Nb</a:t>
            </a:r>
            <a:r>
              <a:rPr lang="en-US" sz="4800" b="1" i="1" u="dbl" baseline="-25000" dirty="0">
                <a:solidFill>
                  <a:srgbClr val="002060"/>
                </a:solidFill>
                <a:latin typeface="Segoe UI" pitchFamily="34" charset="0"/>
                <a:ea typeface="Segoe UI" pitchFamily="34" charset="0"/>
                <a:cs typeface="Segoe UI" pitchFamily="34" charset="0"/>
              </a:rPr>
              <a:t>3</a:t>
            </a:r>
            <a:r>
              <a:rPr lang="en-US" sz="4800" b="1" i="1" u="dbl" dirty="0">
                <a:solidFill>
                  <a:srgbClr val="002060"/>
                </a:solidFill>
                <a:latin typeface="Segoe UI" pitchFamily="34" charset="0"/>
                <a:ea typeface="Segoe UI" pitchFamily="34" charset="0"/>
                <a:cs typeface="Segoe UI" pitchFamily="34" charset="0"/>
              </a:rPr>
              <a:t>Sn based</a:t>
            </a:r>
            <a:r>
              <a:rPr lang="en-US" sz="4800" b="1" i="1" dirty="0">
                <a:solidFill>
                  <a:srgbClr val="002060"/>
                </a:solidFill>
                <a:latin typeface="Segoe UI" pitchFamily="34" charset="0"/>
                <a:ea typeface="Segoe UI" pitchFamily="34" charset="0"/>
                <a:cs typeface="Segoe UI" pitchFamily="34" charset="0"/>
              </a:rPr>
              <a:t>, intermediate fields (</a:t>
            </a:r>
            <a:r>
              <a:rPr lang="en-US" sz="4800" b="1" i="1" dirty="0" smtClean="0">
                <a:solidFill>
                  <a:srgbClr val="002060"/>
                </a:solidFill>
                <a:latin typeface="Segoe UI" pitchFamily="34" charset="0"/>
                <a:ea typeface="Segoe UI" pitchFamily="34" charset="0"/>
                <a:cs typeface="Segoe UI" pitchFamily="34" charset="0"/>
              </a:rPr>
              <a:t>Q2/Q3)</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Development </a:t>
            </a:r>
            <a:r>
              <a:rPr lang="en-US" sz="4800" b="1" i="1" dirty="0">
                <a:solidFill>
                  <a:srgbClr val="002060"/>
                </a:solidFill>
                <a:latin typeface="Segoe UI" pitchFamily="34" charset="0"/>
                <a:ea typeface="Segoe UI" pitchFamily="34" charset="0"/>
                <a:cs typeface="Segoe UI" pitchFamily="34" charset="0"/>
              </a:rPr>
              <a:t>of magnetic, mechanical, and cryogenic designs for magnet (</a:t>
            </a:r>
            <a:r>
              <a:rPr lang="en-US" sz="4800" b="1" i="1" dirty="0" smtClean="0">
                <a:solidFill>
                  <a:srgbClr val="002060"/>
                </a:solidFill>
                <a:latin typeface="Segoe UI" pitchFamily="34" charset="0"/>
                <a:ea typeface="Segoe UI" pitchFamily="34" charset="0"/>
                <a:cs typeface="Segoe UI" pitchFamily="34" charset="0"/>
              </a:rPr>
              <a:t>Q3/Q4)</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Development </a:t>
            </a:r>
            <a:r>
              <a:rPr lang="en-US" sz="4800" b="1" i="1" dirty="0">
                <a:solidFill>
                  <a:srgbClr val="002060"/>
                </a:solidFill>
                <a:latin typeface="Segoe UI" pitchFamily="34" charset="0"/>
                <a:ea typeface="Segoe UI" pitchFamily="34" charset="0"/>
                <a:cs typeface="Segoe UI" pitchFamily="34" charset="0"/>
              </a:rPr>
              <a:t>of conceptual designs for fabrication tooling (</a:t>
            </a:r>
            <a:r>
              <a:rPr lang="en-US" sz="4800" b="1" i="1" dirty="0" smtClean="0">
                <a:solidFill>
                  <a:srgbClr val="002060"/>
                </a:solidFill>
                <a:latin typeface="Segoe UI" pitchFamily="34" charset="0"/>
                <a:ea typeface="Segoe UI" pitchFamily="34" charset="0"/>
                <a:cs typeface="Segoe UI" pitchFamily="34" charset="0"/>
              </a:rPr>
              <a:t>Q4)</a:t>
            </a:r>
            <a:br>
              <a:rPr lang="en-US" sz="4800" b="1" i="1" dirty="0" smtClean="0">
                <a:solidFill>
                  <a:srgbClr val="002060"/>
                </a:solidFill>
                <a:latin typeface="Segoe UI" pitchFamily="34" charset="0"/>
                <a:ea typeface="Segoe UI" pitchFamily="34" charset="0"/>
                <a:cs typeface="Segoe UI" pitchFamily="34" charset="0"/>
              </a:rPr>
            </a:br>
            <a:r>
              <a:rPr lang="en-US" sz="4800" b="1" i="1" dirty="0" smtClean="0">
                <a:solidFill>
                  <a:srgbClr val="002060"/>
                </a:solidFill>
                <a:latin typeface="Segoe UI" pitchFamily="34" charset="0"/>
                <a:ea typeface="Segoe UI" pitchFamily="34" charset="0"/>
                <a:cs typeface="Segoe UI" pitchFamily="34" charset="0"/>
              </a:rPr>
              <a:t>Conceptual </a:t>
            </a:r>
            <a:r>
              <a:rPr lang="en-US" sz="4800" b="1" i="1" dirty="0">
                <a:solidFill>
                  <a:srgbClr val="002060"/>
                </a:solidFill>
                <a:latin typeface="Segoe UI" pitchFamily="34" charset="0"/>
                <a:ea typeface="Segoe UI" pitchFamily="34" charset="0"/>
                <a:cs typeface="Segoe UI" pitchFamily="34" charset="0"/>
              </a:rPr>
              <a:t>Design Review (Q4)</a:t>
            </a:r>
          </a:p>
          <a:p>
            <a:pPr marL="0" indent="0">
              <a:buNone/>
              <a:tabLst>
                <a:tab pos="231775" algn="l"/>
              </a:tabLst>
            </a:pPr>
            <a:r>
              <a:rPr lang="en-US" sz="6400" b="1" i="1" u="sng" dirty="0">
                <a:solidFill>
                  <a:srgbClr val="C00000"/>
                </a:solidFill>
                <a:latin typeface="Segoe UI" pitchFamily="34" charset="0"/>
                <a:ea typeface="Segoe UI" pitchFamily="34" charset="0"/>
                <a:cs typeface="Segoe UI" pitchFamily="34" charset="0"/>
              </a:rPr>
              <a:t>General Magnet Development	FNAL	A. Zlobin, FNAL</a:t>
            </a:r>
            <a:r>
              <a:rPr lang="en-US" sz="6400" dirty="0">
                <a:solidFill>
                  <a:srgbClr val="C00000"/>
                </a:solidFill>
                <a:latin typeface="Segoe UI" pitchFamily="34" charset="0"/>
                <a:ea typeface="Segoe UI" pitchFamily="34" charset="0"/>
                <a:cs typeface="Segoe UI" pitchFamily="34" charset="0"/>
              </a:rPr>
              <a:t/>
            </a:r>
            <a:br>
              <a:rPr lang="en-US" sz="6400" dirty="0">
                <a:solidFill>
                  <a:srgbClr val="C00000"/>
                </a:solidFill>
                <a:latin typeface="Segoe UI" pitchFamily="34" charset="0"/>
                <a:ea typeface="Segoe UI" pitchFamily="34" charset="0"/>
                <a:cs typeface="Segoe UI" pitchFamily="34" charset="0"/>
              </a:rPr>
            </a:br>
            <a:r>
              <a:rPr lang="en-US" sz="5600" b="1" i="1" dirty="0">
                <a:solidFill>
                  <a:srgbClr val="002060"/>
                </a:solidFill>
                <a:latin typeface="Segoe UI" pitchFamily="34" charset="0"/>
                <a:ea typeface="Segoe UI" pitchFamily="34" charset="0"/>
                <a:cs typeface="Segoe UI" pitchFamily="34" charset="0"/>
              </a:rPr>
              <a:t>Development of designs of high field magnets for the Collider Ring and Interaction Region in support of MC accelerator systems design.</a:t>
            </a:r>
          </a:p>
          <a:p>
            <a:pPr marL="400050" lvl="1" indent="0">
              <a:buNone/>
              <a:tabLst>
                <a:tab pos="231775" algn="l"/>
              </a:tabLst>
            </a:pPr>
            <a:r>
              <a:rPr lang="en-US" sz="4800" b="1" i="1" dirty="0">
                <a:solidFill>
                  <a:srgbClr val="002060"/>
                </a:solidFill>
                <a:latin typeface="Segoe UI" pitchFamily="34" charset="0"/>
                <a:ea typeface="Segoe UI" pitchFamily="34" charset="0"/>
                <a:cs typeface="Segoe UI" pitchFamily="34" charset="0"/>
              </a:rPr>
              <a:t>Design studies of large-aperture </a:t>
            </a:r>
            <a:r>
              <a:rPr lang="en-US" sz="4800" b="1" i="1" dirty="0" err="1">
                <a:solidFill>
                  <a:srgbClr val="002060"/>
                </a:solidFill>
                <a:latin typeface="Segoe UI" pitchFamily="34" charset="0"/>
                <a:ea typeface="Segoe UI" pitchFamily="34" charset="0"/>
                <a:cs typeface="Segoe UI" pitchFamily="34" charset="0"/>
              </a:rPr>
              <a:t>quadrupoles</a:t>
            </a:r>
            <a:r>
              <a:rPr lang="en-US" sz="4800" b="1" i="1" dirty="0">
                <a:solidFill>
                  <a:srgbClr val="002060"/>
                </a:solidFill>
                <a:latin typeface="Segoe UI" pitchFamily="34" charset="0"/>
                <a:ea typeface="Segoe UI" pitchFamily="34" charset="0"/>
                <a:cs typeface="Segoe UI" pitchFamily="34" charset="0"/>
              </a:rPr>
              <a:t> and dipoles for a Higgs Factory Storage Ring and IR including magnet operation field and margin, field quality and quench protection (Q1/Q3)</a:t>
            </a:r>
            <a:br>
              <a:rPr lang="en-US" sz="4800" b="1" i="1" dirty="0">
                <a:solidFill>
                  <a:srgbClr val="002060"/>
                </a:solidFill>
                <a:latin typeface="Segoe UI" pitchFamily="34" charset="0"/>
                <a:ea typeface="Segoe UI" pitchFamily="34" charset="0"/>
                <a:cs typeface="Segoe UI" pitchFamily="34" charset="0"/>
              </a:rPr>
            </a:br>
            <a:r>
              <a:rPr lang="en-US" sz="4800" b="1" i="1" dirty="0">
                <a:solidFill>
                  <a:srgbClr val="002060"/>
                </a:solidFill>
                <a:latin typeface="Segoe UI" pitchFamily="34" charset="0"/>
                <a:ea typeface="Segoe UI" pitchFamily="34" charset="0"/>
                <a:cs typeface="Segoe UI" pitchFamily="34" charset="0"/>
              </a:rPr>
              <a:t>Studies of effects of HF CR operational conditions (e.g., radiation-induced heat load, backgrounds, etc.) on magnet design and operation.(Q3/Q4)</a:t>
            </a:r>
          </a:p>
          <a:p>
            <a:pPr marL="0" indent="0">
              <a:buNone/>
              <a:tabLst>
                <a:tab pos="231775" algn="l"/>
              </a:tabLst>
            </a:pPr>
            <a:endParaRPr lang="en-US" sz="4400" b="1" dirty="0"/>
          </a:p>
        </p:txBody>
      </p:sp>
      <p:sp>
        <p:nvSpPr>
          <p:cNvPr id="6" name="Date Placeholder 5"/>
          <p:cNvSpPr>
            <a:spLocks noGrp="1"/>
          </p:cNvSpPr>
          <p:nvPr>
            <p:ph type="dt" sz="half" idx="10"/>
          </p:nvPr>
        </p:nvSpPr>
        <p:spPr/>
        <p:txBody>
          <a:bodyPr/>
          <a:lstStyle/>
          <a:p>
            <a:r>
              <a:rPr lang="en-US" b="1" i="1" smtClean="0">
                <a:solidFill>
                  <a:srgbClr val="002060"/>
                </a:solidFill>
              </a:rPr>
              <a:t>June 20, 2013</a:t>
            </a:r>
            <a:endParaRPr lang="en-US" b="1" i="1">
              <a:solidFill>
                <a:srgbClr val="002060"/>
              </a:solidFill>
            </a:endParaRPr>
          </a:p>
        </p:txBody>
      </p:sp>
      <p:sp>
        <p:nvSpPr>
          <p:cNvPr id="8" name="Footer Placeholder 7"/>
          <p:cNvSpPr>
            <a:spLocks noGrp="1"/>
          </p:cNvSpPr>
          <p:nvPr>
            <p:ph type="ftr" sz="quarter" idx="11"/>
          </p:nvPr>
        </p:nvSpPr>
        <p:spPr>
          <a:xfrm>
            <a:off x="2667000" y="6356350"/>
            <a:ext cx="40386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8</a:t>
            </a:fld>
            <a:endParaRPr lang="en-US" b="1" i="1">
              <a:solidFill>
                <a:srgbClr val="002060"/>
              </a:solidFill>
            </a:endParaRPr>
          </a:p>
        </p:txBody>
      </p:sp>
    </p:spTree>
    <p:extLst>
      <p:ext uri="{BB962C8B-B14F-4D97-AF65-F5344CB8AC3E}">
        <p14:creationId xmlns:p14="http://schemas.microsoft.com/office/powerpoint/2010/main" val="4028633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w="19050" cmpd="dbl">
            <a:solidFill>
              <a:schemeClr val="tx1"/>
            </a:solidFill>
          </a:ln>
        </p:spPr>
        <p:txBody>
          <a:bodyPr>
            <a:normAutofit/>
          </a:bodyPr>
          <a:lstStyle/>
          <a:p>
            <a:r>
              <a:rPr lang="en-US" sz="3200" b="1" dirty="0" smtClean="0">
                <a:latin typeface="Segoe UI" pitchFamily="34" charset="0"/>
                <a:ea typeface="Segoe UI" pitchFamily="34" charset="0"/>
                <a:cs typeface="Segoe UI" pitchFamily="34" charset="0"/>
              </a:rPr>
              <a:t>Magnet Tasks planned for FY14</a:t>
            </a:r>
            <a:endParaRPr lang="en-US" sz="32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a:xfrm>
            <a:off x="457200" y="1219200"/>
            <a:ext cx="8229600" cy="4724400"/>
          </a:xfrm>
        </p:spPr>
        <p:txBody>
          <a:bodyPr>
            <a:noAutofit/>
          </a:bodyPr>
          <a:lstStyle/>
          <a:p>
            <a:pPr marL="0" indent="0">
              <a:buNone/>
            </a:pPr>
            <a:r>
              <a:rPr lang="en-US" sz="1800" b="1" i="1" u="sng" dirty="0">
                <a:solidFill>
                  <a:srgbClr val="C00000"/>
                </a:solidFill>
                <a:latin typeface="Segoe UI" pitchFamily="34" charset="0"/>
                <a:ea typeface="Segoe UI" pitchFamily="34" charset="0"/>
                <a:cs typeface="Segoe UI" pitchFamily="34" charset="0"/>
              </a:rPr>
              <a:t>HTS Solenoid Magnets</a:t>
            </a:r>
            <a:r>
              <a:rPr lang="en-US" sz="1800" i="1" u="sng" dirty="0">
                <a:solidFill>
                  <a:srgbClr val="C00000"/>
                </a:solidFill>
                <a:latin typeface="Segoe UI" pitchFamily="34" charset="0"/>
                <a:ea typeface="Segoe UI" pitchFamily="34" charset="0"/>
                <a:cs typeface="Segoe UI" pitchFamily="34" charset="0"/>
              </a:rPr>
              <a:t> </a:t>
            </a:r>
            <a:r>
              <a:rPr lang="en-US" sz="1800" b="1" i="1" u="sng" dirty="0">
                <a:solidFill>
                  <a:srgbClr val="C00000"/>
                </a:solidFill>
                <a:latin typeface="Segoe UI" pitchFamily="34" charset="0"/>
                <a:ea typeface="Segoe UI" pitchFamily="34" charset="0"/>
                <a:cs typeface="Segoe UI" pitchFamily="34" charset="0"/>
              </a:rPr>
              <a:t>FNAL	Leader:	T. </a:t>
            </a:r>
            <a:r>
              <a:rPr lang="en-US" sz="1800" b="1" i="1" u="sng" dirty="0" smtClean="0">
                <a:solidFill>
                  <a:srgbClr val="C00000"/>
                </a:solidFill>
                <a:latin typeface="Segoe UI" pitchFamily="34" charset="0"/>
                <a:ea typeface="Segoe UI" pitchFamily="34" charset="0"/>
                <a:cs typeface="Segoe UI" pitchFamily="34" charset="0"/>
              </a:rPr>
              <a:t>Shen</a:t>
            </a:r>
          </a:p>
          <a:p>
            <a:pPr marL="461963" indent="-461963">
              <a:buNone/>
            </a:pPr>
            <a:r>
              <a:rPr lang="en-US" sz="1600" b="1" i="1" dirty="0" smtClean="0">
                <a:solidFill>
                  <a:srgbClr val="002060"/>
                </a:solidFill>
                <a:latin typeface="Segoe UI" pitchFamily="34" charset="0"/>
                <a:ea typeface="Segoe UI" pitchFamily="34" charset="0"/>
                <a:cs typeface="Segoe UI" pitchFamily="34" charset="0"/>
              </a:rPr>
              <a:t>Development </a:t>
            </a:r>
            <a:r>
              <a:rPr lang="en-US" sz="1600" b="1" i="1" dirty="0">
                <a:solidFill>
                  <a:srgbClr val="002060"/>
                </a:solidFill>
                <a:latin typeface="Segoe UI" pitchFamily="34" charset="0"/>
                <a:ea typeface="Segoe UI" pitchFamily="34" charset="0"/>
                <a:cs typeface="Segoe UI" pitchFamily="34" charset="0"/>
              </a:rPr>
              <a:t>of 2212 conductor, cable, and high field solenoid for final cooling</a:t>
            </a:r>
            <a:r>
              <a:rPr lang="en-US" sz="1400" b="1" i="1" dirty="0" smtClean="0">
                <a:solidFill>
                  <a:srgbClr val="002060"/>
                </a:solidFill>
                <a:latin typeface="Segoe UI" pitchFamily="34" charset="0"/>
                <a:ea typeface="Segoe UI" pitchFamily="34" charset="0"/>
                <a:cs typeface="Segoe UI" pitchFamily="34" charset="0"/>
              </a:rPr>
              <a:t>.</a:t>
            </a:r>
            <a:br>
              <a:rPr lang="en-US" sz="1400" b="1" i="1" dirty="0" smtClean="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Conductor </a:t>
            </a:r>
            <a:r>
              <a:rPr lang="en-US" sz="1400" b="1" i="1" dirty="0">
                <a:solidFill>
                  <a:srgbClr val="002060"/>
                </a:solidFill>
                <a:latin typeface="Segoe UI" pitchFamily="34" charset="0"/>
                <a:ea typeface="Segoe UI" pitchFamily="34" charset="0"/>
                <a:cs typeface="Segoe UI" pitchFamily="34" charset="0"/>
              </a:rPr>
              <a:t>development – increase </a:t>
            </a:r>
            <a:r>
              <a:rPr lang="en-US" sz="1400" b="1" i="1" dirty="0" err="1">
                <a:solidFill>
                  <a:srgbClr val="002060"/>
                </a:solidFill>
                <a:latin typeface="Segoe UI" pitchFamily="34" charset="0"/>
                <a:ea typeface="Segoe UI" pitchFamily="34" charset="0"/>
                <a:cs typeface="Segoe UI" pitchFamily="34" charset="0"/>
              </a:rPr>
              <a:t>J</a:t>
            </a:r>
            <a:r>
              <a:rPr lang="en-US" sz="1400" b="1" i="1" baseline="-25000" dirty="0" err="1">
                <a:solidFill>
                  <a:srgbClr val="002060"/>
                </a:solidFill>
                <a:latin typeface="Segoe UI" pitchFamily="34" charset="0"/>
                <a:ea typeface="Segoe UI" pitchFamily="34" charset="0"/>
                <a:cs typeface="Segoe UI" pitchFamily="34" charset="0"/>
              </a:rPr>
              <a:t>c</a:t>
            </a:r>
            <a:r>
              <a:rPr lang="en-US" sz="1400" b="1" i="1" dirty="0">
                <a:solidFill>
                  <a:srgbClr val="002060"/>
                </a:solidFill>
                <a:latin typeface="Segoe UI" pitchFamily="34" charset="0"/>
                <a:ea typeface="Segoe UI" pitchFamily="34" charset="0"/>
                <a:cs typeface="Segoe UI" pitchFamily="34" charset="0"/>
              </a:rPr>
              <a:t> by reducing impurities/eliminate ‘bubbles’ (</a:t>
            </a:r>
            <a:r>
              <a:rPr lang="en-US" sz="1400" b="1" i="1" dirty="0" smtClean="0">
                <a:solidFill>
                  <a:srgbClr val="002060"/>
                </a:solidFill>
                <a:latin typeface="Segoe UI" pitchFamily="34" charset="0"/>
                <a:ea typeface="Segoe UI" pitchFamily="34" charset="0"/>
                <a:cs typeface="Segoe UI" pitchFamily="34" charset="0"/>
              </a:rPr>
              <a:t>ongoing)</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Cable </a:t>
            </a:r>
            <a:r>
              <a:rPr lang="en-US" sz="1400" b="1" i="1" dirty="0">
                <a:solidFill>
                  <a:srgbClr val="002060"/>
                </a:solidFill>
                <a:latin typeface="Segoe UI" pitchFamily="34" charset="0"/>
                <a:ea typeface="Segoe UI" pitchFamily="34" charset="0"/>
                <a:cs typeface="Segoe UI" pitchFamily="34" charset="0"/>
              </a:rPr>
              <a:t>development – fabrication and studies of round and flat cables for high current, low inductance solenoids …</a:t>
            </a:r>
            <a:r>
              <a:rPr lang="en-US" sz="1400" b="1" i="1" dirty="0" smtClean="0">
                <a:solidFill>
                  <a:srgbClr val="002060"/>
                </a:solidFill>
                <a:latin typeface="Segoe UI" pitchFamily="34" charset="0"/>
                <a:ea typeface="Segoe UI" pitchFamily="34" charset="0"/>
                <a:cs typeface="Segoe UI" pitchFamily="34" charset="0"/>
              </a:rPr>
              <a:t>continues</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Development/fabrication/procurement </a:t>
            </a:r>
            <a:r>
              <a:rPr lang="en-US" sz="1400" b="1" i="1" dirty="0">
                <a:solidFill>
                  <a:srgbClr val="002060"/>
                </a:solidFill>
                <a:latin typeface="Segoe UI" pitchFamily="34" charset="0"/>
                <a:ea typeface="Segoe UI" pitchFamily="34" charset="0"/>
                <a:cs typeface="Segoe UI" pitchFamily="34" charset="0"/>
              </a:rPr>
              <a:t>of fixtures and equipment for coil fabrication …</a:t>
            </a:r>
            <a:r>
              <a:rPr lang="en-US" sz="1400" b="1" i="1" dirty="0" smtClean="0">
                <a:solidFill>
                  <a:srgbClr val="002060"/>
                </a:solidFill>
                <a:latin typeface="Segoe UI" pitchFamily="34" charset="0"/>
                <a:ea typeface="Segoe UI" pitchFamily="34" charset="0"/>
                <a:cs typeface="Segoe UI" pitchFamily="34" charset="0"/>
              </a:rPr>
              <a:t>continues</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Assembly</a:t>
            </a:r>
            <a:r>
              <a:rPr lang="en-US" sz="1400" b="1" i="1" dirty="0">
                <a:solidFill>
                  <a:srgbClr val="002060"/>
                </a:solidFill>
                <a:latin typeface="Segoe UI" pitchFamily="34" charset="0"/>
                <a:ea typeface="Segoe UI" pitchFamily="34" charset="0"/>
                <a:cs typeface="Segoe UI" pitchFamily="34" charset="0"/>
              </a:rPr>
              <a:t>, reaction, and test of 2212 coils (FY2014)</a:t>
            </a:r>
          </a:p>
          <a:p>
            <a:pPr marL="0" indent="0">
              <a:buNone/>
            </a:pPr>
            <a:endParaRPr lang="en-US" sz="1400" b="1" i="1" u="sng" dirty="0" smtClean="0">
              <a:latin typeface="Segoe UI" pitchFamily="34" charset="0"/>
              <a:ea typeface="Segoe UI" pitchFamily="34" charset="0"/>
              <a:cs typeface="Segoe UI" pitchFamily="34" charset="0"/>
            </a:endParaRPr>
          </a:p>
          <a:p>
            <a:pPr marL="461963" lvl="1" indent="-461963">
              <a:buNone/>
            </a:pPr>
            <a:r>
              <a:rPr lang="en-US" sz="1800" b="1" i="1" u="sng" dirty="0" err="1" smtClean="0">
                <a:solidFill>
                  <a:srgbClr val="C00000"/>
                </a:solidFill>
                <a:latin typeface="Segoe UI" pitchFamily="34" charset="0"/>
                <a:ea typeface="Segoe UI" pitchFamily="34" charset="0"/>
                <a:cs typeface="Segoe UI" pitchFamily="34" charset="0"/>
              </a:rPr>
              <a:t>ReBCO</a:t>
            </a:r>
            <a:r>
              <a:rPr lang="en-US" sz="1800" b="1" i="1" u="sng" dirty="0" smtClean="0">
                <a:solidFill>
                  <a:srgbClr val="C00000"/>
                </a:solidFill>
                <a:latin typeface="Segoe UI" pitchFamily="34" charset="0"/>
                <a:ea typeface="Segoe UI" pitchFamily="34" charset="0"/>
                <a:cs typeface="Segoe UI" pitchFamily="34" charset="0"/>
              </a:rPr>
              <a:t> </a:t>
            </a:r>
            <a:r>
              <a:rPr lang="en-US" sz="1800" b="1" i="1" u="sng" dirty="0">
                <a:solidFill>
                  <a:srgbClr val="C00000"/>
                </a:solidFill>
                <a:latin typeface="Segoe UI" pitchFamily="34" charset="0"/>
                <a:ea typeface="Segoe UI" pitchFamily="34" charset="0"/>
                <a:cs typeface="Segoe UI" pitchFamily="34" charset="0"/>
              </a:rPr>
              <a:t>Development	BNL	Leader:	R. </a:t>
            </a:r>
            <a:r>
              <a:rPr lang="en-US" sz="1800" b="1" i="1" u="sng" dirty="0" smtClean="0">
                <a:solidFill>
                  <a:srgbClr val="C00000"/>
                </a:solidFill>
                <a:latin typeface="Segoe UI" pitchFamily="34" charset="0"/>
                <a:ea typeface="Segoe UI" pitchFamily="34" charset="0"/>
                <a:cs typeface="Segoe UI" pitchFamily="34" charset="0"/>
              </a:rPr>
              <a:t>Gupta</a:t>
            </a:r>
          </a:p>
          <a:p>
            <a:pPr marL="461963" lvl="1" indent="-461963">
              <a:buNone/>
            </a:pPr>
            <a:r>
              <a:rPr lang="en-US" sz="1600" b="1" i="1" dirty="0" smtClean="0">
                <a:solidFill>
                  <a:srgbClr val="002060"/>
                </a:solidFill>
                <a:latin typeface="Segoe UI" pitchFamily="34" charset="0"/>
                <a:ea typeface="Segoe UI" pitchFamily="34" charset="0"/>
                <a:cs typeface="Segoe UI" pitchFamily="34" charset="0"/>
              </a:rPr>
              <a:t>Support </a:t>
            </a:r>
            <a:r>
              <a:rPr lang="en-US" sz="1600" b="1" i="1" dirty="0">
                <a:solidFill>
                  <a:srgbClr val="002060"/>
                </a:solidFill>
                <a:latin typeface="Segoe UI" pitchFamily="34" charset="0"/>
                <a:ea typeface="Segoe UI" pitchFamily="34" charset="0"/>
                <a:cs typeface="Segoe UI" pitchFamily="34" charset="0"/>
              </a:rPr>
              <a:t>of ongoing PBL/BNL (SBIR funded) 20+T </a:t>
            </a:r>
            <a:r>
              <a:rPr lang="en-US" sz="1600" b="1" i="1" dirty="0" err="1">
                <a:solidFill>
                  <a:srgbClr val="002060"/>
                </a:solidFill>
                <a:latin typeface="Segoe UI" pitchFamily="34" charset="0"/>
                <a:ea typeface="Segoe UI" pitchFamily="34" charset="0"/>
                <a:cs typeface="Segoe UI" pitchFamily="34" charset="0"/>
              </a:rPr>
              <a:t>ReBCO</a:t>
            </a:r>
            <a:r>
              <a:rPr lang="en-US" sz="1600" b="1" i="1" dirty="0">
                <a:solidFill>
                  <a:srgbClr val="002060"/>
                </a:solidFill>
                <a:latin typeface="Segoe UI" pitchFamily="34" charset="0"/>
                <a:ea typeface="Segoe UI" pitchFamily="34" charset="0"/>
                <a:cs typeface="Segoe UI" pitchFamily="34" charset="0"/>
              </a:rPr>
              <a:t> coil </a:t>
            </a:r>
            <a:r>
              <a:rPr lang="en-US" sz="1600" b="1" i="1" dirty="0" smtClean="0">
                <a:solidFill>
                  <a:srgbClr val="002060"/>
                </a:solidFill>
                <a:latin typeface="Segoe UI" pitchFamily="34" charset="0"/>
                <a:ea typeface="Segoe UI" pitchFamily="34" charset="0"/>
                <a:cs typeface="Segoe UI" pitchFamily="34" charset="0"/>
              </a:rPr>
              <a:t>development</a:t>
            </a:r>
            <a:br>
              <a:rPr lang="en-US" sz="1600" b="1" i="1" dirty="0" smtClean="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Complete </a:t>
            </a:r>
            <a:r>
              <a:rPr lang="en-US" sz="1400" b="1" i="1" dirty="0">
                <a:solidFill>
                  <a:srgbClr val="002060"/>
                </a:solidFill>
                <a:latin typeface="Segoe UI" pitchFamily="34" charset="0"/>
                <a:ea typeface="Segoe UI" pitchFamily="34" charset="0"/>
                <a:cs typeface="Segoe UI" pitchFamily="34" charset="0"/>
              </a:rPr>
              <a:t>the test of individual pancakes of  25 mm PBL/BNL insert solenoid (</a:t>
            </a:r>
            <a:r>
              <a:rPr lang="en-US" sz="1400" b="1" i="1" dirty="0" smtClean="0">
                <a:solidFill>
                  <a:srgbClr val="002060"/>
                </a:solidFill>
                <a:latin typeface="Segoe UI" pitchFamily="34" charset="0"/>
                <a:ea typeface="Segoe UI" pitchFamily="34" charset="0"/>
                <a:cs typeface="Segoe UI" pitchFamily="34" charset="0"/>
              </a:rPr>
              <a:t>Q1)</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Assemble </a:t>
            </a:r>
            <a:r>
              <a:rPr lang="en-US" sz="1400" b="1" i="1" dirty="0">
                <a:solidFill>
                  <a:srgbClr val="002060"/>
                </a:solidFill>
                <a:latin typeface="Segoe UI" pitchFamily="34" charset="0"/>
                <a:ea typeface="Segoe UI" pitchFamily="34" charset="0"/>
                <a:cs typeface="Segoe UI" pitchFamily="34" charset="0"/>
              </a:rPr>
              <a:t>25 mm (insert) PBL/BNL insert solenoid for high field test at 4K (</a:t>
            </a:r>
            <a:r>
              <a:rPr lang="en-US" sz="1400" b="1" i="1" dirty="0" smtClean="0">
                <a:solidFill>
                  <a:srgbClr val="002060"/>
                </a:solidFill>
                <a:latin typeface="Segoe UI" pitchFamily="34" charset="0"/>
                <a:ea typeface="Segoe UI" pitchFamily="34" charset="0"/>
                <a:cs typeface="Segoe UI" pitchFamily="34" charset="0"/>
              </a:rPr>
              <a:t>Q2)</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Integrate </a:t>
            </a:r>
            <a:r>
              <a:rPr lang="en-US" sz="1400" b="1" i="1" dirty="0">
                <a:solidFill>
                  <a:srgbClr val="002060"/>
                </a:solidFill>
                <a:latin typeface="Segoe UI" pitchFamily="34" charset="0"/>
                <a:ea typeface="Segoe UI" pitchFamily="34" charset="0"/>
                <a:cs typeface="Segoe UI" pitchFamily="34" charset="0"/>
              </a:rPr>
              <a:t>insert and </a:t>
            </a:r>
            <a:r>
              <a:rPr lang="en-US" sz="1400" b="1" i="1" dirty="0" err="1">
                <a:solidFill>
                  <a:srgbClr val="002060"/>
                </a:solidFill>
                <a:latin typeface="Segoe UI" pitchFamily="34" charset="0"/>
                <a:ea typeface="Segoe UI" pitchFamily="34" charset="0"/>
                <a:cs typeface="Segoe UI" pitchFamily="34" charset="0"/>
              </a:rPr>
              <a:t>midsert</a:t>
            </a:r>
            <a:r>
              <a:rPr lang="en-US" sz="1400" b="1" i="1" dirty="0">
                <a:solidFill>
                  <a:srgbClr val="002060"/>
                </a:solidFill>
                <a:latin typeface="Segoe UI" pitchFamily="34" charset="0"/>
                <a:ea typeface="Segoe UI" pitchFamily="34" charset="0"/>
                <a:cs typeface="Segoe UI" pitchFamily="34" charset="0"/>
              </a:rPr>
              <a:t> HTS solenoids for producing  &gt;20 T (</a:t>
            </a:r>
            <a:r>
              <a:rPr lang="en-US" sz="1400" b="1" i="1" dirty="0" smtClean="0">
                <a:solidFill>
                  <a:srgbClr val="002060"/>
                </a:solidFill>
                <a:latin typeface="Segoe UI" pitchFamily="34" charset="0"/>
                <a:ea typeface="Segoe UI" pitchFamily="34" charset="0"/>
                <a:cs typeface="Segoe UI" pitchFamily="34" charset="0"/>
              </a:rPr>
              <a:t>Q3)</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Integrate </a:t>
            </a:r>
            <a:r>
              <a:rPr lang="en-US" sz="1400" b="1" i="1" dirty="0">
                <a:solidFill>
                  <a:srgbClr val="002060"/>
                </a:solidFill>
                <a:latin typeface="Segoe UI" pitchFamily="34" charset="0"/>
                <a:ea typeface="Segoe UI" pitchFamily="34" charset="0"/>
                <a:cs typeface="Segoe UI" pitchFamily="34" charset="0"/>
              </a:rPr>
              <a:t>insert and </a:t>
            </a:r>
            <a:r>
              <a:rPr lang="en-US" sz="1400" b="1" i="1" dirty="0" err="1">
                <a:solidFill>
                  <a:srgbClr val="002060"/>
                </a:solidFill>
                <a:latin typeface="Segoe UI" pitchFamily="34" charset="0"/>
                <a:ea typeface="Segoe UI" pitchFamily="34" charset="0"/>
                <a:cs typeface="Segoe UI" pitchFamily="34" charset="0"/>
              </a:rPr>
              <a:t>midsert</a:t>
            </a:r>
            <a:r>
              <a:rPr lang="en-US" sz="1400" b="1" i="1" dirty="0">
                <a:solidFill>
                  <a:srgbClr val="002060"/>
                </a:solidFill>
                <a:latin typeface="Segoe UI" pitchFamily="34" charset="0"/>
                <a:ea typeface="Segoe UI" pitchFamily="34" charset="0"/>
                <a:cs typeface="Segoe UI" pitchFamily="34" charset="0"/>
              </a:rPr>
              <a:t> solenoids with the advanced quench protection system (</a:t>
            </a:r>
            <a:r>
              <a:rPr lang="en-US" sz="1400" b="1" i="1" dirty="0" smtClean="0">
                <a:solidFill>
                  <a:srgbClr val="002060"/>
                </a:solidFill>
                <a:latin typeface="Segoe UI" pitchFamily="34" charset="0"/>
                <a:ea typeface="Segoe UI" pitchFamily="34" charset="0"/>
                <a:cs typeface="Segoe UI" pitchFamily="34" charset="0"/>
              </a:rPr>
              <a:t>Q3)</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Readiness </a:t>
            </a:r>
            <a:r>
              <a:rPr lang="en-US" sz="1400" b="1" i="1" dirty="0">
                <a:solidFill>
                  <a:srgbClr val="002060"/>
                </a:solidFill>
                <a:latin typeface="Segoe UI" pitchFamily="34" charset="0"/>
                <a:ea typeface="Segoe UI" pitchFamily="34" charset="0"/>
                <a:cs typeface="Segoe UI" pitchFamily="34" charset="0"/>
              </a:rPr>
              <a:t>Review prior to test (</a:t>
            </a:r>
            <a:r>
              <a:rPr lang="en-US" sz="1400" b="1" i="1" dirty="0" smtClean="0">
                <a:solidFill>
                  <a:srgbClr val="002060"/>
                </a:solidFill>
                <a:latin typeface="Segoe UI" pitchFamily="34" charset="0"/>
                <a:ea typeface="Segoe UI" pitchFamily="34" charset="0"/>
                <a:cs typeface="Segoe UI" pitchFamily="34" charset="0"/>
              </a:rPr>
              <a:t>Q3)</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Perform </a:t>
            </a:r>
            <a:r>
              <a:rPr lang="en-US" sz="1400" b="1" i="1" dirty="0">
                <a:solidFill>
                  <a:srgbClr val="002060"/>
                </a:solidFill>
                <a:latin typeface="Segoe UI" pitchFamily="34" charset="0"/>
                <a:ea typeface="Segoe UI" pitchFamily="34" charset="0"/>
                <a:cs typeface="Segoe UI" pitchFamily="34" charset="0"/>
              </a:rPr>
              <a:t>conceptual engineering design of &gt;30 T solenoid consisting of HTS and LTS (</a:t>
            </a:r>
            <a:r>
              <a:rPr lang="en-US" sz="1400" b="1" i="1" dirty="0" smtClean="0">
                <a:solidFill>
                  <a:srgbClr val="002060"/>
                </a:solidFill>
                <a:latin typeface="Segoe UI" pitchFamily="34" charset="0"/>
                <a:ea typeface="Segoe UI" pitchFamily="34" charset="0"/>
                <a:cs typeface="Segoe UI" pitchFamily="34" charset="0"/>
              </a:rPr>
              <a:t>Q3)</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Initiate </a:t>
            </a:r>
            <a:r>
              <a:rPr lang="en-US" sz="1400" b="1" i="1" dirty="0">
                <a:solidFill>
                  <a:srgbClr val="002060"/>
                </a:solidFill>
                <a:latin typeface="Segoe UI" pitchFamily="34" charset="0"/>
                <a:ea typeface="Segoe UI" pitchFamily="34" charset="0"/>
                <a:cs typeface="Segoe UI" pitchFamily="34" charset="0"/>
              </a:rPr>
              <a:t>mechanical and thermal analysis in support of the above programs (Q3)</a:t>
            </a:r>
            <a:r>
              <a:rPr lang="en-US" sz="1400" b="1" i="1" u="sng" dirty="0">
                <a:solidFill>
                  <a:srgbClr val="002060"/>
                </a:solidFill>
                <a:latin typeface="Segoe UI" pitchFamily="34" charset="0"/>
                <a:ea typeface="Segoe UI" pitchFamily="34" charset="0"/>
                <a:cs typeface="Segoe UI" pitchFamily="34" charset="0"/>
              </a:rPr>
              <a:t> </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Perform </a:t>
            </a:r>
            <a:r>
              <a:rPr lang="en-US" sz="1400" b="1" i="1" dirty="0">
                <a:solidFill>
                  <a:srgbClr val="002060"/>
                </a:solidFill>
                <a:latin typeface="Segoe UI" pitchFamily="34" charset="0"/>
                <a:ea typeface="Segoe UI" pitchFamily="34" charset="0"/>
                <a:cs typeface="Segoe UI" pitchFamily="34" charset="0"/>
              </a:rPr>
              <a:t>high field (&gt;20 T) test of the combined solenoid at 4K (</a:t>
            </a:r>
            <a:r>
              <a:rPr lang="en-US" sz="1400" b="1" i="1" dirty="0" smtClean="0">
                <a:solidFill>
                  <a:srgbClr val="002060"/>
                </a:solidFill>
                <a:latin typeface="Segoe UI" pitchFamily="34" charset="0"/>
                <a:ea typeface="Segoe UI" pitchFamily="34" charset="0"/>
                <a:cs typeface="Segoe UI" pitchFamily="34" charset="0"/>
              </a:rPr>
              <a:t>Q4)</a:t>
            </a:r>
            <a:r>
              <a:rPr lang="en-US" sz="1400" b="1" i="1" dirty="0">
                <a:solidFill>
                  <a:srgbClr val="002060"/>
                </a:solidFill>
                <a:latin typeface="Segoe UI" pitchFamily="34" charset="0"/>
                <a:ea typeface="Segoe UI" pitchFamily="34" charset="0"/>
                <a:cs typeface="Segoe UI" pitchFamily="34" charset="0"/>
              </a:rPr>
              <a:t/>
            </a:r>
            <a:br>
              <a:rPr lang="en-US" sz="1400" b="1" i="1" dirty="0">
                <a:solidFill>
                  <a:srgbClr val="002060"/>
                </a:solidFill>
                <a:latin typeface="Segoe UI" pitchFamily="34" charset="0"/>
                <a:ea typeface="Segoe UI" pitchFamily="34" charset="0"/>
                <a:cs typeface="Segoe UI" pitchFamily="34" charset="0"/>
              </a:rPr>
            </a:br>
            <a:r>
              <a:rPr lang="en-US" sz="1400" b="1" i="1" dirty="0" smtClean="0">
                <a:solidFill>
                  <a:srgbClr val="002060"/>
                </a:solidFill>
                <a:latin typeface="Segoe UI" pitchFamily="34" charset="0"/>
                <a:ea typeface="Segoe UI" pitchFamily="34" charset="0"/>
                <a:cs typeface="Segoe UI" pitchFamily="34" charset="0"/>
              </a:rPr>
              <a:t>Write </a:t>
            </a:r>
            <a:r>
              <a:rPr lang="en-US" sz="1400" b="1" i="1" dirty="0">
                <a:solidFill>
                  <a:srgbClr val="002060"/>
                </a:solidFill>
                <a:latin typeface="Segoe UI" pitchFamily="34" charset="0"/>
                <a:ea typeface="Segoe UI" pitchFamily="34" charset="0"/>
                <a:cs typeface="Segoe UI" pitchFamily="34" charset="0"/>
              </a:rPr>
              <a:t>a report (to be followed by a conference paper) on the test results (Q4</a:t>
            </a:r>
            <a:r>
              <a:rPr lang="en-US" sz="1400" b="1" i="1" dirty="0" smtClean="0">
                <a:solidFill>
                  <a:srgbClr val="002060"/>
                </a:solidFill>
                <a:latin typeface="Segoe UI" pitchFamily="34" charset="0"/>
                <a:ea typeface="Segoe UI" pitchFamily="34" charset="0"/>
                <a:cs typeface="Segoe UI" pitchFamily="34" charset="0"/>
              </a:rPr>
              <a:t>)</a:t>
            </a:r>
            <a:endParaRPr lang="en-US" sz="1200" b="1" i="1" dirty="0">
              <a:solidFill>
                <a:srgbClr val="002060"/>
              </a:solidFill>
              <a:latin typeface="Segoe UI" pitchFamily="34" charset="0"/>
              <a:ea typeface="Segoe UI" pitchFamily="34" charset="0"/>
              <a:cs typeface="Segoe UI" pitchFamily="34" charset="0"/>
            </a:endParaRPr>
          </a:p>
        </p:txBody>
      </p:sp>
      <p:sp>
        <p:nvSpPr>
          <p:cNvPr id="6" name="Date Placeholder 5"/>
          <p:cNvSpPr>
            <a:spLocks noGrp="1"/>
          </p:cNvSpPr>
          <p:nvPr>
            <p:ph type="dt" sz="half" idx="10"/>
          </p:nvPr>
        </p:nvSpPr>
        <p:spPr/>
        <p:txBody>
          <a:bodyPr/>
          <a:lstStyle/>
          <a:p>
            <a:r>
              <a:rPr lang="en-US" b="1" i="1" dirty="0" smtClean="0">
                <a:solidFill>
                  <a:srgbClr val="002060"/>
                </a:solidFill>
              </a:rPr>
              <a:t>June 20, 2013</a:t>
            </a:r>
            <a:endParaRPr lang="en-US" b="1" i="1" dirty="0">
              <a:solidFill>
                <a:srgbClr val="002060"/>
              </a:solidFill>
            </a:endParaRPr>
          </a:p>
        </p:txBody>
      </p:sp>
      <p:sp>
        <p:nvSpPr>
          <p:cNvPr id="8" name="Footer Placeholder 7"/>
          <p:cNvSpPr>
            <a:spLocks noGrp="1"/>
          </p:cNvSpPr>
          <p:nvPr>
            <p:ph type="ftr" sz="quarter" idx="11"/>
          </p:nvPr>
        </p:nvSpPr>
        <p:spPr>
          <a:xfrm>
            <a:off x="2895600" y="6356350"/>
            <a:ext cx="3810000" cy="365125"/>
          </a:xfrm>
        </p:spPr>
        <p:txBody>
          <a:bodyPr/>
          <a:lstStyle/>
          <a:p>
            <a:r>
              <a:rPr lang="en-US" b="1" i="1" dirty="0" smtClean="0">
                <a:solidFill>
                  <a:srgbClr val="002060"/>
                </a:solidFill>
              </a:rPr>
              <a:t>MAP Collaboration Meeting - Fermilab June 19-21, 2013</a:t>
            </a:r>
            <a:endParaRPr lang="en-US" b="1" i="1" dirty="0">
              <a:solidFill>
                <a:srgbClr val="002060"/>
              </a:solidFill>
            </a:endParaRPr>
          </a:p>
        </p:txBody>
      </p:sp>
      <p:sp>
        <p:nvSpPr>
          <p:cNvPr id="9" name="Slide Number Placeholder 8"/>
          <p:cNvSpPr>
            <a:spLocks noGrp="1"/>
          </p:cNvSpPr>
          <p:nvPr>
            <p:ph type="sldNum" sz="quarter" idx="12"/>
          </p:nvPr>
        </p:nvSpPr>
        <p:spPr/>
        <p:txBody>
          <a:bodyPr/>
          <a:lstStyle/>
          <a:p>
            <a:fld id="{37166BFC-7877-4E6B-86F4-25DE6BAA0E48}" type="slidenum">
              <a:rPr lang="en-US" b="1" i="1" smtClean="0">
                <a:solidFill>
                  <a:srgbClr val="002060"/>
                </a:solidFill>
              </a:rPr>
              <a:t>9</a:t>
            </a:fld>
            <a:endParaRPr lang="en-US" b="1" i="1">
              <a:solidFill>
                <a:srgbClr val="002060"/>
              </a:solidFill>
            </a:endParaRPr>
          </a:p>
        </p:txBody>
      </p:sp>
    </p:spTree>
    <p:extLst>
      <p:ext uri="{BB962C8B-B14F-4D97-AF65-F5344CB8AC3E}">
        <p14:creationId xmlns:p14="http://schemas.microsoft.com/office/powerpoint/2010/main" val="1308646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3447</Words>
  <Application>Microsoft Office PowerPoint</Application>
  <PresentationFormat>On-screen Show (4:3)</PresentationFormat>
  <Paragraphs>542</Paragraphs>
  <Slides>35</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Graph</vt:lpstr>
      <vt:lpstr>MAP Magnets – Critical Path Technologies</vt:lpstr>
      <vt:lpstr>MAP Magnets</vt:lpstr>
      <vt:lpstr>MAP Magnet Group</vt:lpstr>
      <vt:lpstr>MAP Magnets, cont.</vt:lpstr>
      <vt:lpstr>MAP Magnets, cont.</vt:lpstr>
      <vt:lpstr>MAP Magnets, cont.</vt:lpstr>
      <vt:lpstr>Magnet Tasks FY2013</vt:lpstr>
      <vt:lpstr>Magnet Tasks FY2013, cont.</vt:lpstr>
      <vt:lpstr>Magnet Tasks planned for FY14</vt:lpstr>
      <vt:lpstr>Magnet Tasks planned for FY14, cont.</vt:lpstr>
      <vt:lpstr>Magnet Tasks planned for FY14, cont.</vt:lpstr>
      <vt:lpstr>MAP Monthly Reporting (an example)</vt:lpstr>
      <vt:lpstr>ReBCO Solenoids Ramesh Gupta, BNL</vt:lpstr>
      <vt:lpstr>Test Results of HTS Solenoid #2  (½ Midsert, 12 coils instead of 24) - R. Gupta, BNL</vt:lpstr>
      <vt:lpstr>Fully Assembled HTS Solenoids R. Gupta, BNL</vt:lpstr>
      <vt:lpstr>ReBCO Solenoids, cont. Ramesh Gupta, BNL</vt:lpstr>
      <vt:lpstr>Bi2212 Solenoids Tengming Shen, FNAL</vt:lpstr>
      <vt:lpstr>The problem was addressed by applying external gas pressure during heat treatment, resulting in the long length wire achieving JE &gt;600 A/mm2 at 4.2 K and 20 T </vt:lpstr>
      <vt:lpstr>MAP support also helps develop low deff wires</vt:lpstr>
      <vt:lpstr>The cable Jc was also significantly improved by overpressure processing</vt:lpstr>
      <vt:lpstr>Move forward in 2013-2014</vt:lpstr>
      <vt:lpstr>Fast Pulsed Magnets Don Summers, UMiss</vt:lpstr>
      <vt:lpstr>Fast Pulsed Magnets Don Summers, UMiss</vt:lpstr>
      <vt:lpstr>PowerPoint Presentation</vt:lpstr>
      <vt:lpstr>Rapid Cycling HTS Magnet  Henryk Piekarz, FNAL</vt:lpstr>
      <vt:lpstr>PowerPoint Presentation</vt:lpstr>
      <vt:lpstr>PowerPoint Presentation</vt:lpstr>
      <vt:lpstr>General Magnet Design Sasha Zlobin, FNAL</vt:lpstr>
      <vt:lpstr>General Magnet Design HF IR Magnet Designs &amp; Parameters - A. Zlobin, FNAL</vt:lpstr>
      <vt:lpstr>General Magnet Design Field Quality - A. Zlobin, FNAL</vt:lpstr>
      <vt:lpstr>General Magnet Design Radiation-Hard Insulation Studies - A. Zlobin, FNAL</vt:lpstr>
      <vt:lpstr>General Magnet Design MATRIMID Coil Next Steps – A. Zlobin, FNAL</vt:lpstr>
      <vt:lpstr>PowerPoint Presentation</vt:lpstr>
      <vt:lpstr>Summary</vt:lpstr>
      <vt:lpstr>Summary, cont.</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Magnets – Critical Path Technologies</dc:title>
  <dc:creator>jct</dc:creator>
  <cp:lastModifiedBy>John Tompkins</cp:lastModifiedBy>
  <cp:revision>363</cp:revision>
  <cp:lastPrinted>2013-06-19T17:31:10Z</cp:lastPrinted>
  <dcterms:created xsi:type="dcterms:W3CDTF">2013-05-29T21:13:23Z</dcterms:created>
  <dcterms:modified xsi:type="dcterms:W3CDTF">2013-06-20T02:08:51Z</dcterms:modified>
</cp:coreProperties>
</file>