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60" r:id="rId4"/>
    <p:sldId id="261" r:id="rId5"/>
    <p:sldId id="336" r:id="rId6"/>
    <p:sldId id="263" r:id="rId7"/>
    <p:sldId id="264" r:id="rId8"/>
    <p:sldId id="270" r:id="rId9"/>
    <p:sldId id="358" r:id="rId10"/>
    <p:sldId id="330" r:id="rId11"/>
    <p:sldId id="359" r:id="rId12"/>
    <p:sldId id="366" r:id="rId13"/>
    <p:sldId id="357" r:id="rId14"/>
    <p:sldId id="360" r:id="rId15"/>
    <p:sldId id="361" r:id="rId16"/>
    <p:sldId id="369" r:id="rId17"/>
    <p:sldId id="368" r:id="rId18"/>
    <p:sldId id="356" r:id="rId19"/>
    <p:sldId id="328" r:id="rId20"/>
    <p:sldId id="348" r:id="rId21"/>
    <p:sldId id="370" r:id="rId22"/>
    <p:sldId id="362" r:id="rId23"/>
    <p:sldId id="355" r:id="rId24"/>
    <p:sldId id="352" r:id="rId25"/>
    <p:sldId id="354" r:id="rId26"/>
    <p:sldId id="364" r:id="rId27"/>
    <p:sldId id="365" r:id="rId28"/>
    <p:sldId id="321" r:id="rId29"/>
    <p:sldId id="367" r:id="rId30"/>
    <p:sldId id="363" r:id="rId31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FFFFCC"/>
    <a:srgbClr val="FFFF66"/>
    <a:srgbClr val="6600CC"/>
    <a:srgbClr val="CC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7" autoAdjust="0"/>
  </p:normalViewPr>
  <p:slideViewPr>
    <p:cSldViewPr snapToGrid="0"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3725969-F28A-5B45-81BD-4249DB00ECC9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C20EA74B-60AA-9446-BCE8-2D7E559A5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4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289E8B9-3152-EB45-ADCF-F80FE96F9BA8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7772B8F9-5099-7F44-AD13-E00D74EFD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8F9-5099-7F44-AD13-E00D74EFD8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8F9-5099-7F44-AD13-E00D74EFD8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8F9-5099-7F44-AD13-E00D74EFD80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6935"/>
            <a:ext cx="7772400" cy="208989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4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2700"/>
            <a:ext cx="9152990" cy="984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28" y="-3192"/>
            <a:ext cx="8256056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53" y="990544"/>
            <a:ext cx="8915813" cy="555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28" y="6558965"/>
            <a:ext cx="1732895" cy="28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2895" y="6547616"/>
            <a:ext cx="5674901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MAP Collaboration workshop (June 19, 2013)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7796" y="6547616"/>
            <a:ext cx="1736203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375E"/>
                </a:solidFill>
              </a:defRPr>
            </a:lvl1pPr>
          </a:lstStyle>
          <a:p>
            <a:fld id="{8A5FAC83-C8C4-8046-B35B-A898236883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1243452" cy="977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228" y="6547616"/>
            <a:ext cx="912653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90544"/>
            <a:ext cx="915299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4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3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hyperlink" Target="https://indico.fnal.gov/conferenceDisplay.py?confId=571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Excel_Worksheet4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Excel_Worksheet5.xlsx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6935"/>
            <a:ext cx="8169442" cy="2444886"/>
          </a:xfrm>
        </p:spPr>
        <p:txBody>
          <a:bodyPr>
            <a:normAutofit/>
          </a:bodyPr>
          <a:lstStyle/>
          <a:p>
            <a:r>
              <a:rPr lang="en-US" b="1" dirty="0" smtClean="0"/>
              <a:t>The MAP Staging Study</a:t>
            </a:r>
            <a:br>
              <a:rPr lang="en-US" b="1" dirty="0" smtClean="0"/>
            </a:br>
            <a:r>
              <a:rPr lang="en-US" b="1" dirty="0" smtClean="0"/>
              <a:t>(MASS)</a:t>
            </a:r>
            <a:r>
              <a:rPr lang="en-US" sz="900" b="1" dirty="0" smtClean="0"/>
              <a:t/>
            </a:r>
            <a:br>
              <a:rPr lang="en-US" sz="900" b="1" dirty="0" smtClean="0"/>
            </a:b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J.P.Delahaye</a:t>
            </a:r>
            <a:r>
              <a:rPr lang="en-US" dirty="0" smtClean="0"/>
              <a:t>/</a:t>
            </a:r>
            <a:r>
              <a:rPr lang="en-US" i="1" dirty="0" smtClean="0"/>
              <a:t>SLAC</a:t>
            </a:r>
          </a:p>
          <a:p>
            <a:r>
              <a:rPr lang="en-US" i="1" dirty="0" smtClean="0"/>
              <a:t>On behalf of the MASS team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74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67197" y="6556849"/>
            <a:ext cx="376801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21924" y="6556849"/>
            <a:ext cx="5041557" cy="310384"/>
          </a:xfrm>
        </p:spPr>
        <p:txBody>
          <a:bodyPr/>
          <a:lstStyle/>
          <a:p>
            <a:pPr algn="ctr"/>
            <a:r>
              <a:rPr lang="en-US" smtClean="0"/>
              <a:t>MAP Collaboration workshop (June 19, 2013)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Nominal Neutrino Factory or </a:t>
            </a:r>
            <a:r>
              <a:rPr lang="en-US" sz="3000" b="1" dirty="0" err="1" smtClean="0"/>
              <a:t>Muon</a:t>
            </a:r>
            <a:r>
              <a:rPr lang="en-US" sz="3000" b="1" dirty="0" smtClean="0"/>
              <a:t> Collider critical path: proton beam power availability</a:t>
            </a:r>
            <a:endParaRPr lang="en-US" sz="3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4" y="984775"/>
            <a:ext cx="8898258" cy="46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3946486" y="1108977"/>
            <a:ext cx="0" cy="4801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49737" y="2341656"/>
            <a:ext cx="1986441" cy="30777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Feasibility assessment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079615" y="1124048"/>
            <a:ext cx="0" cy="4847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28709" y="2695599"/>
            <a:ext cx="1548822" cy="584775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4D&amp;6D cooling</a:t>
            </a:r>
          </a:p>
          <a:p>
            <a:r>
              <a:rPr lang="en-US" sz="1600" dirty="0" smtClean="0"/>
              <a:t>demonstration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025362" y="1124048"/>
            <a:ext cx="0" cy="4895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084901" y="2369047"/>
            <a:ext cx="1702242" cy="876614"/>
          </a:xfrm>
          <a:prstGeom prst="ellipse">
            <a:avLst/>
          </a:prstGeom>
          <a:noFill/>
          <a:ln w="31750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236770" y="2649433"/>
            <a:ext cx="1511952" cy="338554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4 MW@ 8GeV</a:t>
            </a:r>
            <a:endParaRPr lang="en-US" sz="1600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410434" y="1108977"/>
            <a:ext cx="0" cy="5114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99" y="5871656"/>
            <a:ext cx="55574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24702" y="5752883"/>
            <a:ext cx="5310183" cy="338554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Facility based </a:t>
            </a:r>
            <a:r>
              <a:rPr lang="en-US" sz="1600" b="1" dirty="0" smtClean="0"/>
              <a:t>on nominal 4MW@8GeV Proton Driver</a:t>
            </a:r>
            <a:endParaRPr lang="en-US" sz="1600" b="1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46" y="6223711"/>
            <a:ext cx="55574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92101" y="6151633"/>
            <a:ext cx="3580760" cy="338554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L3NF: 1MW@3GeV, no cooling</a:t>
            </a:r>
            <a:endParaRPr lang="en-US" sz="1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816546" y="3971087"/>
            <a:ext cx="1396536" cy="338554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1MW@3GeV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5559313" y="3674052"/>
            <a:ext cx="1702242" cy="876614"/>
          </a:xfrm>
          <a:prstGeom prst="ellipse">
            <a:avLst/>
          </a:prstGeom>
          <a:noFill/>
          <a:ln w="31750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5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3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37373" y="6556849"/>
            <a:ext cx="490626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335428" y="6547616"/>
            <a:ext cx="4905632" cy="310384"/>
          </a:xfrm>
        </p:spPr>
        <p:txBody>
          <a:bodyPr/>
          <a:lstStyle/>
          <a:p>
            <a:r>
              <a:rPr lang="en-US" smtClean="0"/>
              <a:t>MAP Collaboration workshop (June 19, 2013)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Critical paths</a:t>
            </a:r>
            <a:endParaRPr lang="en-US" b="1" dirty="0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20074"/>
              </p:ext>
            </p:extLst>
          </p:nvPr>
        </p:nvGraphicFramePr>
        <p:xfrm>
          <a:off x="172995" y="984775"/>
          <a:ext cx="8955003" cy="5562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Worksheet" r:id="rId4" imgW="12201638" imgH="4009885" progId="Excel.Sheet.12">
                  <p:embed/>
                </p:oleObj>
              </mc:Choice>
              <mc:Fallback>
                <p:oleObj name="Worksheet" r:id="rId4" imgW="12201638" imgH="400988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95" y="984775"/>
                        <a:ext cx="8955003" cy="5562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>
          <a:xfrm>
            <a:off x="2760660" y="1135208"/>
            <a:ext cx="212216" cy="2276800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193063" y="2483153"/>
            <a:ext cx="212217" cy="1437149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flipV="1">
            <a:off x="4621427" y="3029503"/>
            <a:ext cx="212216" cy="382505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425514" y="1750701"/>
            <a:ext cx="212217" cy="2169601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5139041" y="3043380"/>
            <a:ext cx="212217" cy="2155724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8057067" y="1951832"/>
            <a:ext cx="212217" cy="2503317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8095507" y="2044626"/>
            <a:ext cx="173777" cy="3751351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8743481" y="5929699"/>
            <a:ext cx="212216" cy="342900"/>
          </a:xfrm>
          <a:prstGeom prst="downArrow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258" y="4402250"/>
            <a:ext cx="637881" cy="32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3228" y="3286896"/>
            <a:ext cx="1243913" cy="4942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2995" y="3781167"/>
            <a:ext cx="1243913" cy="4942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5395" y="4282155"/>
            <a:ext cx="1243913" cy="4942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5916" y="5176989"/>
            <a:ext cx="1243913" cy="4942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8412" y="5682563"/>
            <a:ext cx="1243913" cy="4942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5916" y="6195909"/>
            <a:ext cx="1243913" cy="4942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2" grpId="0" animBg="1"/>
      <p:bldP spid="2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Muon</a:t>
            </a:r>
            <a:r>
              <a:rPr lang="en-US" sz="3200" dirty="0" smtClean="0"/>
              <a:t> Accelerator Program Timeline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557683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305300" y="1663700"/>
            <a:ext cx="495300" cy="34163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00600" y="2133600"/>
            <a:ext cx="152400" cy="2946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75400" y="3149600"/>
            <a:ext cx="0" cy="2971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75400" y="3149600"/>
            <a:ext cx="0" cy="1930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05300" y="1663700"/>
            <a:ext cx="0" cy="406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14700" y="4152900"/>
            <a:ext cx="1485900" cy="10033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61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an ideal staging scenario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Series of facilities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increasing complexity 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physics interest at each stage</a:t>
            </a:r>
          </a:p>
          <a:p>
            <a:pPr lvl="1"/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rgbClr val="0000CC"/>
                </a:solidFill>
              </a:rPr>
              <a:t>Affordable </a:t>
            </a:r>
            <a:r>
              <a:rPr lang="en-US" sz="2800" b="1" dirty="0" smtClean="0">
                <a:solidFill>
                  <a:srgbClr val="0000CC"/>
                </a:solidFill>
              </a:rPr>
              <a:t>step </a:t>
            </a:r>
            <a:r>
              <a:rPr lang="en-US" sz="2800" b="1" smtClean="0">
                <a:solidFill>
                  <a:srgbClr val="0000CC"/>
                </a:solidFill>
              </a:rPr>
              <a:t>(&lt;</a:t>
            </a:r>
            <a:r>
              <a:rPr lang="en-US" sz="2800" b="1" smtClean="0">
                <a:solidFill>
                  <a:srgbClr val="0000CC"/>
                </a:solidFill>
              </a:rPr>
              <a:t>750M$) </a:t>
            </a:r>
            <a:r>
              <a:rPr lang="en-US" sz="2800" b="1" dirty="0" smtClean="0">
                <a:solidFill>
                  <a:srgbClr val="0000CC"/>
                </a:solidFill>
              </a:rPr>
              <a:t>from one facility to next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Stage built-on previous stage with additional systems 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Novel </a:t>
            </a:r>
            <a:r>
              <a:rPr lang="en-US" sz="2400" b="1" dirty="0">
                <a:solidFill>
                  <a:schemeClr val="tx1"/>
                </a:solidFill>
              </a:rPr>
              <a:t>systems validated by R&amp;D on previous </a:t>
            </a:r>
            <a:r>
              <a:rPr lang="en-US" sz="2400" b="1" dirty="0" smtClean="0">
                <a:solidFill>
                  <a:schemeClr val="tx1"/>
                </a:solidFill>
              </a:rPr>
              <a:t>stages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sz="800" b="1" dirty="0">
              <a:solidFill>
                <a:srgbClr val="0000CC"/>
              </a:solidFill>
            </a:endParaRPr>
          </a:p>
          <a:p>
            <a:r>
              <a:rPr lang="en-US" sz="2800" b="1" dirty="0" smtClean="0">
                <a:solidFill>
                  <a:srgbClr val="0000CC"/>
                </a:solidFill>
              </a:rPr>
              <a:t>Taking advantage of FNAL existing or future facilities</a:t>
            </a:r>
          </a:p>
          <a:p>
            <a:pPr lvl="1"/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synergy between present and future FNAL program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Muon</a:t>
            </a:r>
            <a:r>
              <a:rPr lang="en-US" b="1" dirty="0" smtClean="0"/>
              <a:t> based facilities </a:t>
            </a:r>
            <a:br>
              <a:rPr lang="en-US" b="1" dirty="0" smtClean="0"/>
            </a:br>
            <a:r>
              <a:rPr lang="en-US" b="1" dirty="0" smtClean="0"/>
              <a:t>in FNAL context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9183973" cy="570647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Taking advantage of and leveraging FNAL future projects:</a:t>
            </a:r>
          </a:p>
          <a:p>
            <a:pPr lvl="1"/>
            <a:r>
              <a:rPr lang="en-US" sz="1800" b="1" dirty="0" err="1" smtClean="0">
                <a:solidFill>
                  <a:schemeClr val="tx1"/>
                </a:solidFill>
              </a:rPr>
              <a:t>NuSTORM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ProjectX</a:t>
            </a:r>
            <a:r>
              <a:rPr lang="en-US" sz="1800" b="1" dirty="0" smtClean="0">
                <a:solidFill>
                  <a:schemeClr val="tx1"/>
                </a:solidFill>
              </a:rPr>
              <a:t>, LBNE </a:t>
            </a:r>
          </a:p>
          <a:p>
            <a:endParaRPr lang="en-US" sz="800" b="1" dirty="0" smtClean="0">
              <a:solidFill>
                <a:srgbClr val="0070C0"/>
              </a:solidFill>
            </a:endParaRPr>
          </a:p>
          <a:p>
            <a:r>
              <a:rPr lang="en-US" sz="2000" b="1" dirty="0" err="1">
                <a:solidFill>
                  <a:srgbClr val="0070C0"/>
                </a:solidFill>
              </a:rPr>
              <a:t>NuSTORM</a:t>
            </a:r>
            <a:r>
              <a:rPr lang="en-US" sz="2000" b="1" dirty="0">
                <a:solidFill>
                  <a:srgbClr val="0070C0"/>
                </a:solidFill>
              </a:rPr>
              <a:t> an ideal start and an asset for MAP: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Build-up experience of </a:t>
            </a:r>
            <a:r>
              <a:rPr lang="en-US" sz="1600" b="1" dirty="0" err="1">
                <a:solidFill>
                  <a:schemeClr val="tx1"/>
                </a:solidFill>
              </a:rPr>
              <a:t>muon</a:t>
            </a:r>
            <a:r>
              <a:rPr lang="en-US" sz="1600" b="1" dirty="0">
                <a:solidFill>
                  <a:schemeClr val="tx1"/>
                </a:solidFill>
              </a:rPr>
              <a:t> based facilities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As </a:t>
            </a:r>
            <a:r>
              <a:rPr lang="en-US" sz="1600" b="1" dirty="0" err="1">
                <a:solidFill>
                  <a:schemeClr val="tx1"/>
                </a:solidFill>
              </a:rPr>
              <a:t>muon</a:t>
            </a:r>
            <a:r>
              <a:rPr lang="en-US" sz="1600" b="1" dirty="0">
                <a:solidFill>
                  <a:schemeClr val="tx1"/>
                </a:solidFill>
              </a:rPr>
              <a:t> source (</a:t>
            </a:r>
            <a:r>
              <a:rPr lang="en-US" sz="1600" b="1" dirty="0" smtClean="0">
                <a:solidFill>
                  <a:schemeClr val="tx1"/>
                </a:solidFill>
              </a:rPr>
              <a:t>10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10</a:t>
            </a:r>
            <a:r>
              <a:rPr lang="en-US" sz="1600" b="1" dirty="0" smtClean="0">
                <a:solidFill>
                  <a:schemeClr val="tx1"/>
                </a:solidFill>
              </a:rPr>
              <a:t>/pulse) </a:t>
            </a:r>
            <a:r>
              <a:rPr lang="en-US" sz="1600" b="1" dirty="0">
                <a:solidFill>
                  <a:schemeClr val="tx1"/>
                </a:solidFill>
              </a:rPr>
              <a:t>for R&amp;D platform of a cooling (4D and 6D) test facility with substantial intensity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Reuse as many components (3.8 </a:t>
            </a:r>
            <a:r>
              <a:rPr lang="en-US" sz="1600" b="1" dirty="0" err="1">
                <a:solidFill>
                  <a:schemeClr val="tx1"/>
                </a:solidFill>
              </a:rPr>
              <a:t>GeV</a:t>
            </a:r>
            <a:r>
              <a:rPr lang="en-US" sz="1600" b="1" dirty="0">
                <a:solidFill>
                  <a:schemeClr val="tx1"/>
                </a:solidFill>
              </a:rPr>
              <a:t>) as possible for the neutrino facility  </a:t>
            </a:r>
            <a:r>
              <a:rPr lang="en-US" sz="1600" b="1" dirty="0" smtClean="0">
                <a:solidFill>
                  <a:schemeClr val="tx1"/>
                </a:solidFill>
              </a:rPr>
              <a:t>(5 </a:t>
            </a:r>
            <a:r>
              <a:rPr lang="en-US" sz="1600" b="1" dirty="0" err="1">
                <a:solidFill>
                  <a:schemeClr val="tx1"/>
                </a:solidFill>
              </a:rPr>
              <a:t>GeV</a:t>
            </a:r>
            <a:r>
              <a:rPr lang="en-US" sz="1600" b="1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sz="800" b="1" dirty="0" smtClean="0">
              <a:solidFill>
                <a:srgbClr val="0070C0"/>
              </a:solidFill>
            </a:endParaRPr>
          </a:p>
          <a:p>
            <a:r>
              <a:rPr lang="en-US" sz="2000" b="1" dirty="0" err="1" smtClean="0">
                <a:solidFill>
                  <a:srgbClr val="0070C0"/>
                </a:solidFill>
              </a:rPr>
              <a:t>ProjectX</a:t>
            </a:r>
            <a:r>
              <a:rPr lang="en-US" sz="2000" b="1" dirty="0" smtClean="0">
                <a:solidFill>
                  <a:srgbClr val="0070C0"/>
                </a:solidFill>
              </a:rPr>
              <a:t> as proton driver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Starting with </a:t>
            </a:r>
            <a:r>
              <a:rPr lang="en-US" sz="1600" b="1" dirty="0" err="1" smtClean="0">
                <a:solidFill>
                  <a:schemeClr val="tx1"/>
                </a:solidFill>
              </a:rPr>
              <a:t>ProjectX</a:t>
            </a:r>
            <a:r>
              <a:rPr lang="en-US" sz="1600" b="1" dirty="0" smtClean="0">
                <a:solidFill>
                  <a:schemeClr val="tx1"/>
                </a:solidFill>
              </a:rPr>
              <a:t> phase 2 with 1MW @ 3 </a:t>
            </a:r>
            <a:r>
              <a:rPr lang="en-US" sz="1600" b="1" dirty="0" err="1" smtClean="0">
                <a:solidFill>
                  <a:schemeClr val="tx1"/>
                </a:solidFill>
              </a:rPr>
              <a:t>GeV</a:t>
            </a:r>
            <a:r>
              <a:rPr lang="en-US" sz="1600" b="1" dirty="0" smtClean="0">
                <a:solidFill>
                  <a:schemeClr val="tx1"/>
                </a:solidFill>
              </a:rPr>
              <a:t> for an early and more realistic start (beam power, target…..)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Upgradable to 4MW @ 8 </a:t>
            </a:r>
            <a:r>
              <a:rPr lang="en-US" sz="1600" b="1" dirty="0" err="1" smtClean="0">
                <a:solidFill>
                  <a:schemeClr val="tx1"/>
                </a:solidFill>
              </a:rPr>
              <a:t>GeV</a:t>
            </a:r>
            <a:r>
              <a:rPr lang="en-US" sz="1600" b="1" dirty="0" smtClean="0">
                <a:solidFill>
                  <a:schemeClr val="tx1"/>
                </a:solidFill>
              </a:rPr>
              <a:t> of PX phase4 when available</a:t>
            </a:r>
          </a:p>
          <a:p>
            <a:pPr marL="457200" lvl="1" indent="0"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Sanford laboratory as location of long distance Neutrino detector 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Great synergy with LBNE about detector and facility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Neutrino Factory energy of 5 </a:t>
            </a:r>
            <a:r>
              <a:rPr lang="en-US" sz="1800" b="1" dirty="0" err="1">
                <a:solidFill>
                  <a:schemeClr val="tx1"/>
                </a:solidFill>
              </a:rPr>
              <a:t>GeV</a:t>
            </a:r>
            <a:r>
              <a:rPr lang="en-US" sz="1800" b="1" dirty="0">
                <a:solidFill>
                  <a:schemeClr val="tx1"/>
                </a:solidFill>
              </a:rPr>
              <a:t> compatible with 1300 km distance of FNAL to Sanford</a:t>
            </a:r>
          </a:p>
          <a:p>
            <a:pPr lvl="1"/>
            <a:endParaRPr lang="en-US" sz="1600" b="1" dirty="0" smtClean="0">
              <a:solidFill>
                <a:srgbClr val="0070C0"/>
              </a:solidFill>
            </a:endParaRPr>
          </a:p>
          <a:p>
            <a:pPr lvl="1"/>
            <a:endParaRPr lang="en-US" sz="2200" b="1" dirty="0" smtClean="0">
              <a:solidFill>
                <a:schemeClr val="tx1"/>
              </a:solidFill>
            </a:endParaRPr>
          </a:p>
          <a:p>
            <a:pPr lvl="1"/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 attractive Neutrino route  at the intensity frontier in FNAL context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8915813" cy="570647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nuSTORM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10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17 </a:t>
            </a:r>
            <a:r>
              <a:rPr lang="en-US" sz="1600" b="1" dirty="0">
                <a:solidFill>
                  <a:schemeClr val="tx1"/>
                </a:solidFill>
              </a:rPr>
              <a:t>straight </a:t>
            </a:r>
            <a:r>
              <a:rPr lang="en-US" sz="1600" b="1" dirty="0" err="1">
                <a:solidFill>
                  <a:schemeClr val="tx1"/>
                </a:solidFill>
              </a:rPr>
              <a:t>muons</a:t>
            </a:r>
            <a:r>
              <a:rPr lang="en-US" sz="1600" b="1" dirty="0">
                <a:solidFill>
                  <a:schemeClr val="tx1"/>
                </a:solidFill>
              </a:rPr>
              <a:t> decays/year @ </a:t>
            </a:r>
            <a:r>
              <a:rPr lang="en-US" sz="1600" b="1" dirty="0" smtClean="0">
                <a:solidFill>
                  <a:schemeClr val="tx1"/>
                </a:solidFill>
              </a:rPr>
              <a:t> 3.8 </a:t>
            </a:r>
            <a:r>
              <a:rPr lang="en-US" sz="1600" b="1" dirty="0" err="1">
                <a:solidFill>
                  <a:schemeClr val="tx1"/>
                </a:solidFill>
              </a:rPr>
              <a:t>GeV</a:t>
            </a:r>
            <a:endParaRPr lang="en-US" sz="1600" b="1" dirty="0">
              <a:solidFill>
                <a:schemeClr val="tx1"/>
              </a:solidFill>
            </a:endParaRP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Great interest for Physics: </a:t>
            </a:r>
            <a:r>
              <a:rPr kumimoji="1" lang="en-US" altLang="ja-JP" sz="1600" b="1" dirty="0" smtClean="0"/>
              <a:t>existence </a:t>
            </a:r>
            <a:r>
              <a:rPr kumimoji="1" lang="en-US" altLang="ja-JP" sz="1600" b="1" dirty="0"/>
              <a:t>of light sterile </a:t>
            </a:r>
            <a:r>
              <a:rPr kumimoji="1" lang="en-US" altLang="ja-JP" sz="1600" b="1" dirty="0" smtClean="0"/>
              <a:t>neutrinos</a:t>
            </a:r>
          </a:p>
          <a:p>
            <a:pPr lvl="1"/>
            <a:r>
              <a:rPr kumimoji="1" lang="en-US" sz="1600" b="1" dirty="0" smtClean="0"/>
              <a:t>Available technology and proton beam power: could (should) be launched now</a:t>
            </a:r>
          </a:p>
          <a:p>
            <a:pPr marL="457200" lvl="1" indent="0">
              <a:buNone/>
            </a:pPr>
            <a:endParaRPr lang="en-US" sz="8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Low luminosity Neutrino Factory as first stage: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10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20 </a:t>
            </a:r>
            <a:r>
              <a:rPr lang="en-US" sz="1600" b="1" dirty="0" smtClean="0">
                <a:solidFill>
                  <a:schemeClr val="tx1"/>
                </a:solidFill>
              </a:rPr>
              <a:t>straight </a:t>
            </a:r>
            <a:r>
              <a:rPr lang="en-US" sz="1600" b="1" dirty="0" err="1" smtClean="0">
                <a:solidFill>
                  <a:schemeClr val="tx1"/>
                </a:solidFill>
              </a:rPr>
              <a:t>muons</a:t>
            </a:r>
            <a:r>
              <a:rPr lang="en-US" sz="1600" b="1" dirty="0" smtClean="0">
                <a:solidFill>
                  <a:schemeClr val="tx1"/>
                </a:solidFill>
              </a:rPr>
              <a:t> decays/year @ 5 </a:t>
            </a:r>
            <a:r>
              <a:rPr lang="en-US" sz="1600" b="1" dirty="0" err="1" smtClean="0">
                <a:solidFill>
                  <a:schemeClr val="tx1"/>
                </a:solidFill>
              </a:rPr>
              <a:t>GeV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Great interest for Physics: </a:t>
            </a:r>
            <a:r>
              <a:rPr lang="en-US" sz="1600" b="1" dirty="0" smtClean="0"/>
              <a:t>Precision CP measurements,  </a:t>
            </a:r>
          </a:p>
          <a:p>
            <a:pPr lvl="1"/>
            <a:r>
              <a:rPr lang="en-US" sz="1600" b="1" dirty="0"/>
              <a:t>Neutrino ring at 5 </a:t>
            </a:r>
            <a:r>
              <a:rPr lang="en-US" sz="1600" b="1" dirty="0" err="1"/>
              <a:t>GeV</a:t>
            </a:r>
            <a:r>
              <a:rPr lang="en-US" sz="1600" b="1" dirty="0"/>
              <a:t> pointing towards Sanford </a:t>
            </a:r>
          </a:p>
          <a:p>
            <a:pPr lvl="2"/>
            <a:r>
              <a:rPr lang="en-US" sz="1600" b="1" dirty="0"/>
              <a:t>A magnetized 10kT </a:t>
            </a:r>
            <a:r>
              <a:rPr lang="en-US" sz="1600" b="1" dirty="0" err="1"/>
              <a:t>LAr</a:t>
            </a:r>
            <a:r>
              <a:rPr lang="en-US" sz="1600" b="1" dirty="0"/>
              <a:t> detector </a:t>
            </a:r>
            <a:r>
              <a:rPr lang="en-US" sz="1600" b="1" dirty="0" smtClean="0"/>
              <a:t>upgraded </a:t>
            </a:r>
            <a:r>
              <a:rPr lang="en-US" sz="1600" b="1" dirty="0"/>
              <a:t>from LBNE </a:t>
            </a:r>
            <a:r>
              <a:rPr lang="en-US" sz="1600" b="1" dirty="0" smtClean="0"/>
              <a:t>(underground) detector</a:t>
            </a:r>
            <a:endParaRPr lang="en-US" sz="1600" b="1" dirty="0"/>
          </a:p>
          <a:p>
            <a:pPr lvl="1"/>
            <a:r>
              <a:rPr lang="en-US" sz="1600" b="1" dirty="0"/>
              <a:t>No 4D cooling for reduced risk and early start</a:t>
            </a:r>
          </a:p>
          <a:p>
            <a:pPr lvl="1"/>
            <a:r>
              <a:rPr lang="en-US" sz="1600" b="1" dirty="0" smtClean="0"/>
              <a:t>Phase </a:t>
            </a:r>
            <a:r>
              <a:rPr lang="en-US" sz="1600" b="1" dirty="0"/>
              <a:t>2 project X with 1MW@3 </a:t>
            </a:r>
            <a:r>
              <a:rPr lang="en-US" sz="1600" b="1" dirty="0" err="1"/>
              <a:t>GeV</a:t>
            </a:r>
            <a:r>
              <a:rPr lang="en-US" sz="1600" b="1" dirty="0"/>
              <a:t> as proton </a:t>
            </a:r>
            <a:r>
              <a:rPr lang="en-US" sz="1600" b="1" dirty="0" smtClean="0"/>
              <a:t>driver</a:t>
            </a:r>
            <a:endParaRPr lang="en-US" sz="1600" b="1" dirty="0"/>
          </a:p>
          <a:p>
            <a:pPr marL="457200" lvl="1" indent="0">
              <a:buNone/>
            </a:pPr>
            <a:endParaRPr lang="en-US" sz="800" b="1" dirty="0" smtClean="0"/>
          </a:p>
          <a:p>
            <a:r>
              <a:rPr lang="en-US" sz="1800" b="1" dirty="0" smtClean="0">
                <a:solidFill>
                  <a:srgbClr val="0070C0"/>
                </a:solidFill>
              </a:rPr>
              <a:t>Upgrade </a:t>
            </a:r>
            <a:r>
              <a:rPr lang="en-US" sz="1800" b="1" dirty="0">
                <a:solidFill>
                  <a:srgbClr val="0070C0"/>
                </a:solidFill>
              </a:rPr>
              <a:t>to full luminosity NF: </a:t>
            </a:r>
            <a:r>
              <a:rPr lang="en-US" sz="1800" b="1" dirty="0" smtClean="0">
                <a:solidFill>
                  <a:srgbClr val="0070C0"/>
                </a:solidFill>
              </a:rPr>
              <a:t>10</a:t>
            </a:r>
            <a:r>
              <a:rPr lang="en-US" sz="1800" b="1" baseline="30000" dirty="0" smtClean="0">
                <a:solidFill>
                  <a:srgbClr val="0070C0"/>
                </a:solidFill>
              </a:rPr>
              <a:t>21 </a:t>
            </a:r>
            <a:r>
              <a:rPr lang="en-US" sz="1800" b="1" dirty="0" smtClean="0">
                <a:solidFill>
                  <a:srgbClr val="0070C0"/>
                </a:solidFill>
              </a:rPr>
              <a:t>straight </a:t>
            </a:r>
            <a:r>
              <a:rPr lang="en-US" sz="1800" b="1" dirty="0" err="1">
                <a:solidFill>
                  <a:srgbClr val="0070C0"/>
                </a:solidFill>
              </a:rPr>
              <a:t>muons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decays/year </a:t>
            </a:r>
            <a:r>
              <a:rPr lang="en-US" sz="1800" b="1" dirty="0">
                <a:solidFill>
                  <a:srgbClr val="0070C0"/>
                </a:solidFill>
              </a:rPr>
              <a:t>@ </a:t>
            </a:r>
            <a:r>
              <a:rPr lang="en-US" sz="1800" b="1" dirty="0" smtClean="0">
                <a:solidFill>
                  <a:srgbClr val="0070C0"/>
                </a:solidFill>
              </a:rPr>
              <a:t>5 </a:t>
            </a:r>
            <a:r>
              <a:rPr lang="en-US" sz="1800" b="1" dirty="0" err="1">
                <a:solidFill>
                  <a:srgbClr val="0070C0"/>
                </a:solidFill>
              </a:rPr>
              <a:t>GeV</a:t>
            </a:r>
            <a:endParaRPr lang="en-US" sz="1800" b="1" dirty="0">
              <a:solidFill>
                <a:srgbClr val="0070C0"/>
              </a:solidFill>
            </a:endParaRP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Similar Physics performance as IDS-NF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Add </a:t>
            </a:r>
            <a:r>
              <a:rPr lang="en-US" sz="1600" b="1" dirty="0">
                <a:solidFill>
                  <a:schemeClr val="tx1"/>
                </a:solidFill>
              </a:rPr>
              <a:t>4D cooling </a:t>
            </a:r>
            <a:r>
              <a:rPr lang="en-US" sz="1600" b="1" dirty="0" smtClean="0">
                <a:solidFill>
                  <a:schemeClr val="tx1"/>
                </a:solidFill>
              </a:rPr>
              <a:t>: </a:t>
            </a:r>
            <a:r>
              <a:rPr lang="en-US" sz="1600" b="1" dirty="0" err="1" smtClean="0">
                <a:solidFill>
                  <a:schemeClr val="tx1"/>
                </a:solidFill>
              </a:rPr>
              <a:t>muons</a:t>
            </a:r>
            <a:r>
              <a:rPr lang="en-US" sz="1600" b="1" dirty="0" smtClean="0">
                <a:solidFill>
                  <a:schemeClr val="tx1"/>
                </a:solidFill>
              </a:rPr>
              <a:t> flux X 2</a:t>
            </a:r>
            <a:endParaRPr lang="en-US" sz="1600" b="1" dirty="0">
              <a:solidFill>
                <a:schemeClr val="tx1"/>
              </a:solidFill>
            </a:endParaRP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Upgrade proton driver to 3MW (PX2) and later 4 MW@8GeV </a:t>
            </a:r>
            <a:r>
              <a:rPr lang="en-US" sz="1600" b="1" dirty="0">
                <a:solidFill>
                  <a:schemeClr val="tx1"/>
                </a:solidFill>
              </a:rPr>
              <a:t>of PX4 </a:t>
            </a:r>
            <a:r>
              <a:rPr lang="en-US" sz="1600" b="1" dirty="0" smtClean="0">
                <a:solidFill>
                  <a:schemeClr val="tx1"/>
                </a:solidFill>
              </a:rPr>
              <a:t>: </a:t>
            </a:r>
            <a:r>
              <a:rPr lang="en-US" sz="1600" b="1" dirty="0" err="1">
                <a:solidFill>
                  <a:schemeClr val="tx1"/>
                </a:solidFill>
              </a:rPr>
              <a:t>muon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flux X 5</a:t>
            </a:r>
            <a:endParaRPr lang="en-US" sz="1600" b="1" dirty="0">
              <a:solidFill>
                <a:schemeClr val="tx1"/>
              </a:solidFill>
            </a:endParaRPr>
          </a:p>
          <a:p>
            <a:pPr lvl="2"/>
            <a:r>
              <a:rPr lang="en-US" sz="1600" b="1" dirty="0" smtClean="0"/>
              <a:t>Target </a:t>
            </a:r>
            <a:r>
              <a:rPr lang="en-US" sz="1600" b="1" dirty="0"/>
              <a:t>station upgrade to larger beam power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Upgrade </a:t>
            </a:r>
            <a:r>
              <a:rPr lang="en-US" sz="1600" b="1" dirty="0" smtClean="0">
                <a:solidFill>
                  <a:schemeClr val="tx1"/>
                </a:solidFill>
              </a:rPr>
              <a:t>Sanford </a:t>
            </a:r>
            <a:r>
              <a:rPr lang="en-US" sz="1600" b="1" dirty="0">
                <a:solidFill>
                  <a:schemeClr val="tx1"/>
                </a:solidFill>
              </a:rPr>
              <a:t>detector: </a:t>
            </a:r>
            <a:r>
              <a:rPr lang="en-US" sz="1600" b="1" dirty="0" smtClean="0"/>
              <a:t>Larger magnetized </a:t>
            </a:r>
            <a:r>
              <a:rPr lang="en-US" sz="1600" b="1" dirty="0" err="1" smtClean="0"/>
              <a:t>LAr</a:t>
            </a:r>
            <a:r>
              <a:rPr lang="en-US" sz="1600" b="1" dirty="0" smtClean="0"/>
              <a:t> detector (30kT)?</a:t>
            </a:r>
            <a:endParaRPr lang="en-US" sz="1600" b="1" dirty="0"/>
          </a:p>
          <a:p>
            <a:endParaRPr lang="en-US" sz="23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8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39296" y="0"/>
            <a:ext cx="6994898" cy="10614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NuSTORM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Neutrinos from Stored </a:t>
            </a:r>
            <a:r>
              <a:rPr lang="en-US" dirty="0" err="1" smtClean="0"/>
              <a:t>Muons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FNAL Users Meeting@  FNAL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86538" y="1523106"/>
            <a:ext cx="1985888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DOES NOT</a:t>
            </a:r>
          </a:p>
          <a:p>
            <a:pPr algn="ctr"/>
            <a:r>
              <a:rPr lang="en-US" dirty="0" smtClean="0"/>
              <a:t>Require the </a:t>
            </a:r>
          </a:p>
          <a:p>
            <a:pPr algn="ctr"/>
            <a:r>
              <a:rPr lang="en-US" dirty="0" smtClean="0"/>
              <a:t>Development of</a:t>
            </a:r>
          </a:p>
          <a:p>
            <a:pPr algn="ctr"/>
            <a:r>
              <a:rPr lang="en-US" dirty="0" smtClean="0"/>
              <a:t>ANY</a:t>
            </a:r>
          </a:p>
          <a:p>
            <a:pPr algn="ctr"/>
            <a:r>
              <a:rPr lang="en-US" dirty="0" smtClean="0"/>
              <a:t>New Technology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39298" cy="106144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005415" y="1061441"/>
            <a:ext cx="290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An entry-level NF?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" y="4911432"/>
            <a:ext cx="560518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err="1" smtClean="0"/>
              <a:t>NuSTORM</a:t>
            </a:r>
            <a:r>
              <a:rPr lang="en-US" sz="1900" b="1" dirty="0" smtClean="0"/>
              <a:t> Workshop held Sept 21-22 @ FNAL:</a:t>
            </a:r>
          </a:p>
          <a:p>
            <a:endParaRPr lang="en-US" sz="800" dirty="0" smtClean="0"/>
          </a:p>
          <a:p>
            <a:r>
              <a:rPr lang="en-US" sz="1600" dirty="0" smtClean="0"/>
              <a:t>(</a:t>
            </a:r>
            <a:r>
              <a:rPr lang="en-US" sz="1600" u="sng" dirty="0" smtClean="0">
                <a:hlinkClick r:id="rId4"/>
              </a:rPr>
              <a:t>https://indico.fnal.gov/conferenceDisplay.py?confId=5710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9609111" y="415109"/>
            <a:ext cx="1539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3.8 </a:t>
            </a:r>
            <a:r>
              <a:rPr lang="en-US" b="1" dirty="0" err="1" smtClean="0">
                <a:solidFill>
                  <a:srgbClr val="0000FF"/>
                </a:solidFill>
              </a:rPr>
              <a:t>GeV</a:t>
            </a:r>
            <a:r>
              <a:rPr lang="en-US" b="1" dirty="0" smtClean="0">
                <a:solidFill>
                  <a:srgbClr val="0000FF"/>
                </a:solidFill>
              </a:rPr>
              <a:t>/c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s</a:t>
            </a:r>
            <a:r>
              <a:rPr lang="en-US" b="1" dirty="0" smtClean="0">
                <a:solidFill>
                  <a:srgbClr val="0000FF"/>
                </a:solidFill>
              </a:rPr>
              <a:t>tored 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endParaRPr lang="en-US" b="1" dirty="0">
              <a:solidFill>
                <a:srgbClr val="0000FF"/>
              </a:solidFill>
              <a:latin typeface="Symbol" pitchFamily="18" charset="2"/>
            </a:endParaRPr>
          </a:p>
        </p:txBody>
      </p:sp>
      <p:pic>
        <p:nvPicPr>
          <p:cNvPr id="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/>
          <a:srcRect l="-259" r="-217"/>
          <a:stretch/>
        </p:blipFill>
        <p:spPr bwMode="auto">
          <a:xfrm>
            <a:off x="5419764" y="3332480"/>
            <a:ext cx="3752646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7"/>
          <p:cNvSpPr txBox="1"/>
          <p:nvPr/>
        </p:nvSpPr>
        <p:spPr>
          <a:xfrm>
            <a:off x="68321" y="3774455"/>
            <a:ext cx="51668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1900" b="1" dirty="0">
                <a:latin typeface="Arial"/>
              </a:rPr>
              <a:t>Stage I </a:t>
            </a:r>
            <a:r>
              <a:rPr kumimoji="0" lang="en-US" sz="1900" b="1" dirty="0" smtClean="0">
                <a:latin typeface="Arial"/>
              </a:rPr>
              <a:t>approval </a:t>
            </a:r>
            <a:r>
              <a:rPr kumimoji="0" lang="en-US" sz="1900" b="1" dirty="0">
                <a:latin typeface="Arial"/>
              </a:rPr>
              <a:t>requested at last weeks</a:t>
            </a:r>
          </a:p>
          <a:p>
            <a:pPr algn="ctr"/>
            <a:r>
              <a:rPr kumimoji="0" lang="en-US" sz="1900" b="1" dirty="0">
                <a:latin typeface="Arial"/>
              </a:rPr>
              <a:t>Fermilab PAC meeting</a:t>
            </a:r>
          </a:p>
          <a:p>
            <a:endParaRPr kumimoji="0" lang="en-US" sz="800" dirty="0">
              <a:latin typeface="Arial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8" y="1061442"/>
            <a:ext cx="5623560" cy="221756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20597" y="133844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200kW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0388" y="1140094"/>
            <a:ext cx="1168910" cy="400110"/>
          </a:xfrm>
          <a:prstGeom prst="rect">
            <a:avLst/>
          </a:prstGeom>
          <a:solidFill>
            <a:srgbClr val="58CAE8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</a:rPr>
              <a:t>A.Bross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7485" y="1132790"/>
            <a:ext cx="275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Fermilab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P-1028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-125508"/>
            <a:ext cx="8217079" cy="122677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 Staged Neutrino Factory with far detector</a:t>
            </a:r>
            <a:br>
              <a:rPr lang="en-US" dirty="0" smtClean="0"/>
            </a:br>
            <a:r>
              <a:rPr lang="en-US" dirty="0" smtClean="0"/>
              <a:t>at SANFORD (LBNE)?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5400" y="1476103"/>
            <a:ext cx="4662984" cy="1305198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Wingdings 3" charset="2"/>
                <a:cs typeface="Wingdings 3" charset="2"/>
              </a:rPr>
              <a:t>a</a:t>
            </a:r>
            <a:r>
              <a:rPr lang="en-US" sz="2400" dirty="0">
                <a:cs typeface="Wingdings 3" charset="2"/>
              </a:rPr>
              <a:t>  	</a:t>
            </a:r>
            <a:r>
              <a:rPr lang="en-US" sz="2400" dirty="0" smtClean="0"/>
              <a:t>1 MW, no cooling (L3NF)</a:t>
            </a:r>
            <a:br>
              <a:rPr lang="en-US" sz="2400" dirty="0" smtClean="0"/>
            </a:br>
            <a:r>
              <a:rPr lang="en-US" sz="2400" dirty="0" smtClean="0">
                <a:latin typeface="Wingdings 3" charset="2"/>
                <a:cs typeface="Wingdings 3" charset="2"/>
              </a:rPr>
              <a:t>a</a:t>
            </a:r>
            <a:r>
              <a:rPr lang="en-US" sz="2400" dirty="0" smtClean="0">
                <a:cs typeface="Wingdings 3" charset="2"/>
              </a:rPr>
              <a:t>  	3 MW, with cooling (NF)</a:t>
            </a:r>
            <a:br>
              <a:rPr lang="en-US" sz="2400" dirty="0" smtClean="0">
                <a:cs typeface="Wingdings 3" charset="2"/>
              </a:rPr>
            </a:br>
            <a:r>
              <a:rPr lang="en-US" sz="2400" dirty="0" smtClean="0">
                <a:latin typeface="Wingdings 3" charset="2"/>
                <a:cs typeface="Wingdings 3" charset="2"/>
              </a:rPr>
              <a:t>a</a:t>
            </a:r>
            <a:r>
              <a:rPr lang="en-US" sz="2400" dirty="0" smtClean="0">
                <a:cs typeface="Wingdings 3" charset="2"/>
              </a:rPr>
              <a:t> 	4 MW, with cooling (NF+)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320800"/>
            <a:ext cx="4495800" cy="146050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What if we were able to have a magnetized </a:t>
            </a:r>
            <a:r>
              <a:rPr lang="en-US" sz="2400" dirty="0" err="1" smtClean="0"/>
              <a:t>LAr</a:t>
            </a:r>
            <a:r>
              <a:rPr lang="en-US" sz="2400" dirty="0" smtClean="0"/>
              <a:t> detector?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23344" y="6428613"/>
            <a:ext cx="3733800" cy="4293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Plots courtesy of P. Huber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400" y="6013108"/>
            <a:ext cx="3238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Gray bands represent range of possible </a:t>
            </a:r>
          </a:p>
          <a:p>
            <a:r>
              <a:rPr lang="en-US" sz="1200" b="1" dirty="0" smtClean="0"/>
              <a:t>detector performance per arXiv</a:t>
            </a:r>
            <a:r>
              <a:rPr lang="en-US" sz="1200" b="1" dirty="0"/>
              <a:t>:0805.2019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7257" y="5990120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Plots assume</a:t>
            </a:r>
          </a:p>
          <a:p>
            <a:r>
              <a:rPr lang="en-US" sz="1200" b="1" dirty="0" smtClean="0"/>
              <a:t>100 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-years </a:t>
            </a:r>
            <a:endParaRPr lang="en-US" sz="1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32" y="2858179"/>
            <a:ext cx="4511167" cy="313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858178"/>
            <a:ext cx="4648200" cy="313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29623" y="309232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LBNE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129623" y="3461657"/>
            <a:ext cx="406522" cy="574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675" y="605928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Neutrino Factory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101483" y="5055327"/>
            <a:ext cx="1500116" cy="11886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601599" y="5227943"/>
            <a:ext cx="1731285" cy="9930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29" y="528034"/>
            <a:ext cx="4924697" cy="225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4012" y="2936555"/>
            <a:ext cx="1147529" cy="369332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FF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6206" y="2960895"/>
            <a:ext cx="1147529" cy="369332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FF99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06" y="987917"/>
            <a:ext cx="416672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5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 for appealing L3NF name!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2" y="984775"/>
            <a:ext cx="6130343" cy="539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245208"/>
            <a:ext cx="1338828" cy="64633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Not very</a:t>
            </a:r>
          </a:p>
          <a:p>
            <a:pPr algn="ctr"/>
            <a:r>
              <a:rPr lang="en-US" b="1" dirty="0" smtClean="0"/>
              <a:t> attractive 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83341" y="2328262"/>
            <a:ext cx="1023688" cy="188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83341" y="2568374"/>
            <a:ext cx="998925" cy="190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3804596"/>
            <a:ext cx="1468192" cy="2308324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Preferably </a:t>
            </a:r>
          </a:p>
          <a:p>
            <a:pPr algn="ctr"/>
            <a:r>
              <a:rPr lang="en-US" b="1" dirty="0" smtClean="0"/>
              <a:t>avoid</a:t>
            </a:r>
          </a:p>
          <a:p>
            <a:pPr algn="ctr"/>
            <a:r>
              <a:rPr lang="en-US" b="1" dirty="0" smtClean="0"/>
              <a:t> Neutrino </a:t>
            </a:r>
          </a:p>
          <a:p>
            <a:pPr algn="ctr"/>
            <a:r>
              <a:rPr lang="en-US" b="1" dirty="0" smtClean="0"/>
              <a:t>Factory</a:t>
            </a:r>
          </a:p>
          <a:p>
            <a:pPr algn="ctr"/>
            <a:r>
              <a:rPr lang="en-US" b="1" dirty="0" smtClean="0"/>
              <a:t> to avoid</a:t>
            </a:r>
          </a:p>
          <a:p>
            <a:pPr algn="ctr"/>
            <a:r>
              <a:rPr lang="en-US" b="1" dirty="0" smtClean="0"/>
              <a:t> confusion</a:t>
            </a:r>
          </a:p>
          <a:p>
            <a:pPr algn="ctr"/>
            <a:r>
              <a:rPr lang="en-US" b="1" dirty="0" smtClean="0"/>
              <a:t> with IDS-NF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335741" y="3642232"/>
            <a:ext cx="562215" cy="929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52713" y="5885970"/>
            <a:ext cx="522514" cy="115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9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Muon</a:t>
            </a:r>
            <a:r>
              <a:rPr lang="en-US" b="1" dirty="0" smtClean="0"/>
              <a:t> Collider path </a:t>
            </a:r>
            <a:br>
              <a:rPr lang="en-US" b="1" dirty="0" smtClean="0"/>
            </a:br>
            <a:r>
              <a:rPr lang="en-US" b="1" dirty="0" smtClean="0"/>
              <a:t>at the energy frontier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Defined by 6D </a:t>
            </a:r>
            <a:r>
              <a:rPr lang="en-US" b="1" dirty="0">
                <a:solidFill>
                  <a:srgbClr val="0070C0"/>
                </a:solidFill>
              </a:rPr>
              <a:t>cooling </a:t>
            </a:r>
            <a:r>
              <a:rPr lang="en-US" b="1" dirty="0" smtClean="0">
                <a:solidFill>
                  <a:srgbClr val="0070C0"/>
                </a:solidFill>
              </a:rPr>
              <a:t>feasibility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Decision &gt;2025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Low Luminosity, </a:t>
            </a:r>
            <a:r>
              <a:rPr lang="en-US" b="1" dirty="0">
                <a:solidFill>
                  <a:srgbClr val="0070C0"/>
                </a:solidFill>
              </a:rPr>
              <a:t>Low Energy </a:t>
            </a:r>
            <a:r>
              <a:rPr lang="en-US" b="1" dirty="0" err="1">
                <a:solidFill>
                  <a:srgbClr val="0070C0"/>
                </a:solidFill>
              </a:rPr>
              <a:t>Muon</a:t>
            </a:r>
            <a:r>
              <a:rPr lang="en-US" b="1" dirty="0">
                <a:solidFill>
                  <a:srgbClr val="0070C0"/>
                </a:solidFill>
              </a:rPr>
              <a:t> Collider (L3MC</a:t>
            </a:r>
            <a:r>
              <a:rPr lang="en-US" b="1" dirty="0" smtClean="0">
                <a:solidFill>
                  <a:srgbClr val="0070C0"/>
                </a:solidFill>
              </a:rPr>
              <a:t>) as first stage: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Energy and luminosity </a:t>
            </a:r>
            <a:r>
              <a:rPr lang="en-US" b="1" dirty="0" smtClean="0">
                <a:solidFill>
                  <a:schemeClr val="tx1"/>
                </a:solidFill>
              </a:rPr>
              <a:t>defined </a:t>
            </a:r>
            <a:r>
              <a:rPr lang="en-US" b="1" dirty="0">
                <a:solidFill>
                  <a:schemeClr val="tx1"/>
                </a:solidFill>
              </a:rPr>
              <a:t>by Physics at the time.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Possibly a Low Luminosity Higgs factory (L2HF) if still useful at the time: no final cooling (&gt;30T solenoid)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Upgrade to High Luminosity Low Energy </a:t>
            </a:r>
            <a:r>
              <a:rPr lang="en-US" b="1" dirty="0" err="1" smtClean="0">
                <a:solidFill>
                  <a:srgbClr val="0070C0"/>
                </a:solidFill>
              </a:rPr>
              <a:t>Muon</a:t>
            </a:r>
            <a:r>
              <a:rPr lang="en-US" b="1" dirty="0" smtClean="0">
                <a:solidFill>
                  <a:srgbClr val="0070C0"/>
                </a:solidFill>
              </a:rPr>
              <a:t> Collider (Higgs Factory)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 More powerful proton driver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Final Cooling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Evolving towards High Energy </a:t>
            </a:r>
            <a:r>
              <a:rPr lang="en-US" b="1" dirty="0" err="1" smtClean="0">
                <a:solidFill>
                  <a:srgbClr val="0070C0"/>
                </a:solidFill>
              </a:rPr>
              <a:t>Muon</a:t>
            </a:r>
            <a:r>
              <a:rPr lang="en-US" b="1" dirty="0" smtClean="0">
                <a:solidFill>
                  <a:srgbClr val="0070C0"/>
                </a:solidFill>
              </a:rPr>
              <a:t> Collider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More acceleration stages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High energy collider ring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29" y="990544"/>
            <a:ext cx="9130770" cy="5557072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Develop an overarching vision for MAP by </a:t>
            </a:r>
            <a:r>
              <a:rPr lang="en-US" b="1" dirty="0" smtClean="0">
                <a:solidFill>
                  <a:srgbClr val="0000CC"/>
                </a:solidFill>
              </a:rPr>
              <a:t>exploring the feasibility of potential staging scenarios and defining the strategy for moving beyond the feasibility phase of the effort</a:t>
            </a:r>
          </a:p>
          <a:p>
            <a:pPr lvl="1"/>
            <a:r>
              <a:rPr lang="en-US" sz="2600" b="1" dirty="0" smtClean="0"/>
              <a:t>Review possible intermediate facilities and physics capabilities in staged approach to NF and/or MC including evaluation of Physics and accelerator R&amp;D at each stage.</a:t>
            </a:r>
          </a:p>
          <a:p>
            <a:pPr lvl="1"/>
            <a:r>
              <a:rPr lang="en-US" sz="2600" b="1" dirty="0" smtClean="0"/>
              <a:t>Assessment on how such facilities could be coupled with on-going machine based R&amp;D program?</a:t>
            </a:r>
          </a:p>
          <a:p>
            <a:pPr lvl="1"/>
            <a:r>
              <a:rPr lang="en-US" sz="2600" b="1" dirty="0" smtClean="0"/>
              <a:t>Minimum physics performance at each stage?</a:t>
            </a:r>
          </a:p>
          <a:p>
            <a:pPr lvl="1"/>
            <a:r>
              <a:rPr lang="en-US" sz="2600" b="1" dirty="0" smtClean="0"/>
              <a:t>Expected physics performance from facilities based on baseline concepts?</a:t>
            </a:r>
          </a:p>
          <a:p>
            <a:pPr lvl="1"/>
            <a:r>
              <a:rPr lang="en-US" sz="2600" b="1" dirty="0" smtClean="0"/>
              <a:t>Potential physics performance improvements from alternative concepts?</a:t>
            </a:r>
          </a:p>
          <a:p>
            <a:pPr lvl="1"/>
            <a:r>
              <a:rPr lang="en-US" sz="2600" b="1" dirty="0" smtClean="0"/>
              <a:t>Key synergies between NF and MC?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Advisory Working Group to the MAP director on staged Physics and R&amp;D program</a:t>
            </a:r>
          </a:p>
          <a:p>
            <a:endParaRPr lang="en-US" sz="3000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41338" y="6556849"/>
            <a:ext cx="302661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397212" y="6547617"/>
            <a:ext cx="4732638" cy="294978"/>
          </a:xfrm>
        </p:spPr>
        <p:txBody>
          <a:bodyPr/>
          <a:lstStyle/>
          <a:p>
            <a:r>
              <a:rPr lang="en-US" smtClean="0"/>
              <a:t>MAP Collaboration workshop (June 19, 2013)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MAP Accelerator Staging Study (MASS) </a:t>
            </a:r>
            <a:r>
              <a:rPr lang="en-US" b="1" dirty="0" smtClean="0"/>
              <a:t>Mandate (August 2012)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26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R&amp;D platform at each Physics stage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5" y="990543"/>
            <a:ext cx="9127066" cy="613215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Principle: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MAP critical &amp; novel technologies to be demonstrated in test facilities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Dedicated test facilities usually very expensive and not useful for Physics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Novel concept of test facility integrated into actual Capability stage aiming at development &amp; validation of technology required by next stage</a:t>
            </a:r>
          </a:p>
          <a:p>
            <a:pPr lvl="1"/>
            <a:endParaRPr lang="en-US" sz="2600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rgbClr val="0070C0"/>
                </a:solidFill>
              </a:rPr>
              <a:t>NuSTORM</a:t>
            </a:r>
            <a:r>
              <a:rPr lang="en-US" b="1" dirty="0" smtClean="0">
                <a:solidFill>
                  <a:srgbClr val="0070C0"/>
                </a:solidFill>
              </a:rPr>
              <a:t> as R&amp;D platform for 6D cooling at moderate intensity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Source of 10</a:t>
            </a:r>
            <a:r>
              <a:rPr lang="en-US" b="1" baseline="30000" dirty="0" smtClean="0">
                <a:solidFill>
                  <a:schemeClr val="tx1"/>
                </a:solidFill>
              </a:rPr>
              <a:t>10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muons</a:t>
            </a:r>
            <a:r>
              <a:rPr lang="en-US" b="1" dirty="0" smtClean="0">
                <a:solidFill>
                  <a:schemeClr val="tx1"/>
                </a:solidFill>
              </a:rPr>
              <a:t> per pulse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6D cooling validation for HIGGS factory and/or </a:t>
            </a:r>
            <a:r>
              <a:rPr lang="en-US" b="1" dirty="0" err="1" smtClean="0">
                <a:solidFill>
                  <a:schemeClr val="tx1"/>
                </a:solidFill>
              </a:rPr>
              <a:t>Muon</a:t>
            </a:r>
            <a:r>
              <a:rPr lang="en-US" b="1" dirty="0" smtClean="0">
                <a:solidFill>
                  <a:schemeClr val="tx1"/>
                </a:solidFill>
              </a:rPr>
              <a:t> Collider </a:t>
            </a:r>
          </a:p>
          <a:p>
            <a:pPr lvl="1">
              <a:buNone/>
            </a:pPr>
            <a:endParaRPr lang="en-US" sz="1100" b="1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Low Luminosity Neutrino Factory as R&amp;D platform for 4Dcooling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complementary to 4D cooling @ MICE at (very) low intensity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4D cooling validation for High Luminosity Neutrino Factory</a:t>
            </a:r>
          </a:p>
          <a:p>
            <a:pPr lvl="1">
              <a:buNone/>
            </a:pPr>
            <a:endParaRPr lang="en-US" sz="1100" b="1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High Luminosity Neutrino Factory as R&amp;D platform for 6D cooling at high intensity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6D cooling validation for HIGGS factory and/or </a:t>
            </a:r>
            <a:r>
              <a:rPr lang="en-US" b="1" dirty="0" err="1" smtClean="0">
                <a:solidFill>
                  <a:schemeClr val="tx1"/>
                </a:solidFill>
              </a:rPr>
              <a:t>Muon</a:t>
            </a:r>
            <a:r>
              <a:rPr lang="en-US" b="1" dirty="0" smtClean="0">
                <a:solidFill>
                  <a:schemeClr val="tx1"/>
                </a:solidFill>
              </a:rPr>
              <a:t> Collider</a:t>
            </a:r>
          </a:p>
          <a:p>
            <a:pPr lvl="1">
              <a:buNone/>
            </a:pPr>
            <a:endParaRPr lang="en-US" sz="1300" b="1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HIGGS factory as R&amp;D platform for final cooling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Final cooling validation for </a:t>
            </a:r>
            <a:r>
              <a:rPr lang="en-US" b="1" dirty="0" err="1" smtClean="0">
                <a:solidFill>
                  <a:schemeClr val="tx1"/>
                </a:solidFill>
              </a:rPr>
              <a:t>Muon</a:t>
            </a:r>
            <a:r>
              <a:rPr lang="en-US" b="1" dirty="0" smtClean="0">
                <a:solidFill>
                  <a:schemeClr val="tx1"/>
                </a:solidFill>
              </a:rPr>
              <a:t> Co</a:t>
            </a:r>
            <a:r>
              <a:rPr lang="en-US" b="1" dirty="0" smtClean="0"/>
              <a:t>llide</a:t>
            </a:r>
            <a:r>
              <a:rPr lang="en-US" dirty="0" smtClean="0"/>
              <a:t>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07799" y="0"/>
            <a:ext cx="1336200" cy="40011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P.Snopok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  <a:cs typeface="Symbol" charset="2"/>
              </a:rPr>
              <a:t>nuSTORM</a:t>
            </a:r>
            <a:r>
              <a:rPr lang="en-US" dirty="0" smtClean="0"/>
              <a:t> as an R&amp;D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62" y="1050926"/>
            <a:ext cx="9024947" cy="5702299"/>
          </a:xfrm>
          <a:solidFill>
            <a:srgbClr val="FFFFCC"/>
          </a:solidFill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High-intensity pulsed </a:t>
            </a:r>
            <a:r>
              <a:rPr lang="en-US" b="1" dirty="0" err="1" smtClean="0">
                <a:solidFill>
                  <a:srgbClr val="0000CC"/>
                </a:solidFill>
              </a:rPr>
              <a:t>muon</a:t>
            </a:r>
            <a:r>
              <a:rPr lang="en-US" b="1" dirty="0" smtClean="0">
                <a:solidFill>
                  <a:srgbClr val="0000CC"/>
                </a:solidFill>
              </a:rPr>
              <a:t> source </a:t>
            </a:r>
            <a:endParaRPr lang="en-US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        </a:t>
            </a:r>
            <a:r>
              <a:rPr lang="en-US" b="1" dirty="0" smtClean="0">
                <a:solidFill>
                  <a:srgbClr val="0000CC"/>
                </a:solidFill>
              </a:rPr>
              <a:t>100&lt;p</a:t>
            </a:r>
            <a:r>
              <a:rPr lang="el-GR" b="1" baseline="-25000" dirty="0">
                <a:solidFill>
                  <a:srgbClr val="0000CC"/>
                </a:solidFill>
                <a:latin typeface="Calibri"/>
              </a:rPr>
              <a:t>μ</a:t>
            </a:r>
            <a:r>
              <a:rPr lang="en-US" b="1" dirty="0">
                <a:solidFill>
                  <a:srgbClr val="0000CC"/>
                </a:solidFill>
              </a:rPr>
              <a:t>&lt;300 MeV/c </a:t>
            </a:r>
            <a:r>
              <a:rPr lang="en-US" b="1" dirty="0" err="1" smtClean="0">
                <a:solidFill>
                  <a:srgbClr val="0000CC"/>
                </a:solidFill>
              </a:rPr>
              <a:t>muons</a:t>
            </a:r>
            <a:endParaRPr lang="en-US" b="1" dirty="0">
              <a:solidFill>
                <a:srgbClr val="0000CC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Using extracted beam from ring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10</a:t>
            </a:r>
            <a:r>
              <a:rPr lang="en-US" baseline="30000" dirty="0" smtClean="0">
                <a:solidFill>
                  <a:schemeClr val="tx1"/>
                </a:solidFill>
              </a:rPr>
              <a:t>10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muons</a:t>
            </a:r>
            <a:r>
              <a:rPr lang="en-US" dirty="0" smtClean="0">
                <a:solidFill>
                  <a:schemeClr val="tx1"/>
                </a:solidFill>
              </a:rPr>
              <a:t>  per 1 </a:t>
            </a:r>
            <a:r>
              <a:rPr lang="el-GR" dirty="0" smtClean="0">
                <a:solidFill>
                  <a:schemeClr val="tx1"/>
                </a:solidFill>
                <a:latin typeface="Calibri"/>
              </a:rPr>
              <a:t>μ</a:t>
            </a:r>
            <a:r>
              <a:rPr lang="en-US" dirty="0" smtClean="0">
                <a:solidFill>
                  <a:schemeClr val="tx1"/>
                </a:solidFill>
              </a:rPr>
              <a:t>sec pu</a:t>
            </a:r>
            <a:r>
              <a:rPr lang="en-US" dirty="0" smtClean="0"/>
              <a:t>lse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0000CC"/>
                </a:solidFill>
              </a:rPr>
              <a:t>Beam available simultaneously with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   physics operation</a:t>
            </a:r>
          </a:p>
          <a:p>
            <a:pPr lvl="1"/>
            <a:r>
              <a:rPr lang="en-US" dirty="0" smtClean="0"/>
              <a:t>Sterile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cs typeface="Symbol" charset="2"/>
              </a:rPr>
              <a:t> search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n </a:t>
            </a:r>
            <a:r>
              <a:rPr lang="en-US" dirty="0" smtClean="0">
                <a:cs typeface="Symbol" charset="2"/>
              </a:rPr>
              <a:t>cross interaction physics program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err="1" smtClean="0">
                <a:solidFill>
                  <a:srgbClr val="0000CC"/>
                </a:solidFill>
                <a:cs typeface="Symbol" charset="2"/>
              </a:rPr>
              <a:t>nu</a:t>
            </a:r>
            <a:r>
              <a:rPr lang="en-US" b="1" dirty="0" err="1" smtClean="0">
                <a:solidFill>
                  <a:srgbClr val="0000CC"/>
                </a:solidFill>
              </a:rPr>
              <a:t>STORM</a:t>
            </a:r>
            <a:r>
              <a:rPr lang="en-US" b="1" dirty="0" smtClean="0">
                <a:solidFill>
                  <a:srgbClr val="0000CC"/>
                </a:solidFill>
              </a:rPr>
              <a:t> provides opportunity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   to design, build &amp; test:</a:t>
            </a:r>
          </a:p>
          <a:p>
            <a:pPr lvl="1"/>
            <a:r>
              <a:rPr lang="en-US" dirty="0" smtClean="0"/>
              <a:t>decay ring instrumentation (BCT, momentum spectrometer, </a:t>
            </a:r>
            <a:r>
              <a:rPr lang="en-US" dirty="0" err="1" smtClean="0"/>
              <a:t>polarimeter</a:t>
            </a:r>
            <a:r>
              <a:rPr lang="en-US" dirty="0" smtClean="0"/>
              <a:t>) to measure &amp; characterize the circulating </a:t>
            </a:r>
            <a:r>
              <a:rPr lang="en-US" dirty="0" err="1" smtClean="0"/>
              <a:t>muon</a:t>
            </a:r>
            <a:r>
              <a:rPr lang="en-US" dirty="0" smtClean="0"/>
              <a:t> flux</a:t>
            </a:r>
          </a:p>
          <a:p>
            <a:pPr lvl="1"/>
            <a:r>
              <a:rPr lang="en-US" dirty="0" smtClean="0"/>
              <a:t>6D cooling of high intensity </a:t>
            </a:r>
            <a:r>
              <a:rPr lang="en-US" dirty="0" err="1" smtClean="0"/>
              <a:t>muon</a:t>
            </a:r>
            <a:r>
              <a:rPr lang="en-US" dirty="0" smtClean="0"/>
              <a:t> beam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June 13, 2013</a:t>
            </a:r>
            <a:endParaRPr lang="en-US" dirty="0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FNAL Users Meeting@  FNAL</a:t>
            </a:r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>
                <a:latin typeface="Arial"/>
              </a:rPr>
              <a:pPr/>
              <a:t>21</a:t>
            </a:fld>
            <a:endParaRPr lang="en-US"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83" y="1117601"/>
            <a:ext cx="3138483" cy="2368303"/>
          </a:xfrm>
          <a:prstGeom prst="rect">
            <a:avLst/>
          </a:prstGeom>
        </p:spPr>
      </p:pic>
      <p:pic>
        <p:nvPicPr>
          <p:cNvPr id="9" name="Picture 8" descr="DecayR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7" y="3579223"/>
            <a:ext cx="3816952" cy="18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L3NF-&gt;NF-&gt;HF-&gt;MC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3"/>
            <a:ext cx="8915813" cy="6112621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sz="3400" b="1" dirty="0" smtClean="0">
                <a:solidFill>
                  <a:srgbClr val="FF00FF"/>
                </a:solidFill>
              </a:rPr>
              <a:t>L3NF</a:t>
            </a:r>
          </a:p>
          <a:p>
            <a:pPr>
              <a:buNone/>
            </a:pPr>
            <a:r>
              <a:rPr lang="en-US" sz="3100" b="1" dirty="0" smtClean="0">
                <a:solidFill>
                  <a:srgbClr val="FF00FF"/>
                </a:solidFill>
              </a:rPr>
              <a:t> </a:t>
            </a:r>
            <a:r>
              <a:rPr lang="en-US" sz="2900" b="1" dirty="0" smtClean="0">
                <a:solidFill>
                  <a:srgbClr val="FF00FF"/>
                </a:solidFill>
              </a:rPr>
              <a:t>1 MW@3GeV </a:t>
            </a:r>
            <a:r>
              <a:rPr lang="en-US" sz="2900" b="1" dirty="0">
                <a:solidFill>
                  <a:srgbClr val="FF00FF"/>
                </a:solidFill>
              </a:rPr>
              <a:t>p+ driver</a:t>
            </a:r>
          </a:p>
          <a:p>
            <a:pPr>
              <a:buNone/>
            </a:pPr>
            <a:r>
              <a:rPr lang="en-US" sz="2900" b="1" dirty="0" smtClean="0">
                <a:solidFill>
                  <a:srgbClr val="FF00FF"/>
                </a:solidFill>
              </a:rPr>
              <a:t> No cooling</a:t>
            </a:r>
          </a:p>
          <a:p>
            <a:pPr>
              <a:buNone/>
            </a:pPr>
            <a:r>
              <a:rPr lang="en-US" sz="2900" b="1" dirty="0" smtClean="0">
                <a:solidFill>
                  <a:srgbClr val="FF00FF"/>
                </a:solidFill>
              </a:rPr>
              <a:t> Test facility: 4Dcooling </a:t>
            </a:r>
            <a:endParaRPr lang="en-US" sz="2900" b="1" dirty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FF"/>
              </a:solidFill>
            </a:endParaRPr>
          </a:p>
          <a:p>
            <a:endParaRPr lang="en-US" dirty="0" smtClean="0">
              <a:solidFill>
                <a:srgbClr val="FF00FF"/>
              </a:solidFill>
            </a:endParaRPr>
          </a:p>
          <a:p>
            <a:r>
              <a:rPr lang="en-US" sz="3400" b="1" dirty="0" smtClean="0">
                <a:solidFill>
                  <a:srgbClr val="FF00FF"/>
                </a:solidFill>
              </a:rPr>
              <a:t>Neutrino Factory</a:t>
            </a:r>
          </a:p>
          <a:p>
            <a:pPr marL="57150" indent="0">
              <a:buNone/>
            </a:pPr>
            <a:r>
              <a:rPr lang="en-US" sz="2900" b="1" dirty="0">
                <a:solidFill>
                  <a:srgbClr val="FF00FF"/>
                </a:solidFill>
              </a:rPr>
              <a:t>+ </a:t>
            </a:r>
            <a:r>
              <a:rPr lang="en-US" sz="2900" b="1" dirty="0" smtClean="0">
                <a:solidFill>
                  <a:srgbClr val="FF00FF"/>
                </a:solidFill>
              </a:rPr>
              <a:t>3 MW@3GeV </a:t>
            </a:r>
            <a:r>
              <a:rPr lang="en-US" sz="2900" b="1" dirty="0">
                <a:solidFill>
                  <a:srgbClr val="FF00FF"/>
                </a:solidFill>
              </a:rPr>
              <a:t>p+ driver</a:t>
            </a:r>
          </a:p>
          <a:p>
            <a:pPr marL="57150" indent="0">
              <a:buNone/>
            </a:pPr>
            <a:r>
              <a:rPr lang="en-US" sz="2900" b="1" dirty="0" smtClean="0">
                <a:solidFill>
                  <a:srgbClr val="FF00FF"/>
                </a:solidFill>
              </a:rPr>
              <a:t>+ 4D cooling</a:t>
            </a:r>
          </a:p>
          <a:p>
            <a:pPr marL="57150" indent="0">
              <a:buNone/>
            </a:pPr>
            <a:r>
              <a:rPr lang="en-US" sz="2900" b="1" dirty="0" smtClean="0">
                <a:solidFill>
                  <a:srgbClr val="FF00FF"/>
                </a:solidFill>
              </a:rPr>
              <a:t>Test facility: 6D cooling</a:t>
            </a:r>
            <a:endParaRPr lang="en-US" sz="2900" b="1" dirty="0">
              <a:solidFill>
                <a:srgbClr val="FF00FF"/>
              </a:solidFill>
            </a:endParaRPr>
          </a:p>
          <a:p>
            <a:pPr lvl="1"/>
            <a:endParaRPr lang="en-US" dirty="0" smtClean="0">
              <a:solidFill>
                <a:srgbClr val="FF00FF"/>
              </a:solidFill>
            </a:endParaRPr>
          </a:p>
          <a:p>
            <a:pPr lvl="1"/>
            <a:endParaRPr lang="en-US" dirty="0">
              <a:solidFill>
                <a:srgbClr val="FF00FF"/>
              </a:solidFill>
            </a:endParaRPr>
          </a:p>
          <a:p>
            <a:pPr lvl="1"/>
            <a:endParaRPr lang="en-US" dirty="0" smtClean="0">
              <a:solidFill>
                <a:srgbClr val="FF00FF"/>
              </a:solidFill>
            </a:endParaRPr>
          </a:p>
          <a:p>
            <a:pPr lvl="1"/>
            <a:endParaRPr lang="en-US" dirty="0" smtClean="0">
              <a:solidFill>
                <a:srgbClr val="FF00FF"/>
              </a:solidFill>
            </a:endParaRPr>
          </a:p>
          <a:p>
            <a:r>
              <a:rPr lang="en-US" sz="3400" b="1" dirty="0" smtClean="0">
                <a:solidFill>
                  <a:srgbClr val="FF00FF"/>
                </a:solidFill>
              </a:rPr>
              <a:t>Higgs Factory</a:t>
            </a:r>
          </a:p>
          <a:p>
            <a:pPr marL="57150" indent="0">
              <a:buNone/>
            </a:pPr>
            <a:r>
              <a:rPr lang="en-US" sz="2900" b="1" dirty="0" smtClean="0">
                <a:solidFill>
                  <a:srgbClr val="FF00FF"/>
                </a:solidFill>
              </a:rPr>
              <a:t>+ 4MW@8GeV </a:t>
            </a:r>
            <a:r>
              <a:rPr lang="en-US" sz="2900" b="1" dirty="0" err="1" smtClean="0">
                <a:solidFill>
                  <a:srgbClr val="FF00FF"/>
                </a:solidFill>
              </a:rPr>
              <a:t>p+driver</a:t>
            </a:r>
            <a:endParaRPr lang="en-US" sz="2900" b="1" dirty="0" smtClean="0">
              <a:solidFill>
                <a:srgbClr val="FF00FF"/>
              </a:solidFill>
            </a:endParaRPr>
          </a:p>
          <a:p>
            <a:pPr marL="57150" indent="0">
              <a:buNone/>
            </a:pPr>
            <a:r>
              <a:rPr lang="en-US" sz="2900" b="1" dirty="0" smtClean="0">
                <a:solidFill>
                  <a:srgbClr val="FF00FF"/>
                </a:solidFill>
              </a:rPr>
              <a:t>+ 6D cooling</a:t>
            </a:r>
          </a:p>
          <a:p>
            <a:pPr marL="57150" indent="0">
              <a:buNone/>
            </a:pPr>
            <a:r>
              <a:rPr lang="en-US" sz="2900" b="1" dirty="0" smtClean="0">
                <a:solidFill>
                  <a:srgbClr val="FF00FF"/>
                </a:solidFill>
              </a:rPr>
              <a:t>+ further acceleration</a:t>
            </a:r>
          </a:p>
          <a:p>
            <a:pPr marL="57150" indent="0">
              <a:buNone/>
            </a:pPr>
            <a:r>
              <a:rPr lang="en-US" sz="2900" b="1" dirty="0" smtClean="0">
                <a:solidFill>
                  <a:srgbClr val="FF00FF"/>
                </a:solidFill>
              </a:rPr>
              <a:t>+ Collider ring</a:t>
            </a:r>
          </a:p>
          <a:p>
            <a:pPr marL="57150" indent="0">
              <a:buNone/>
            </a:pPr>
            <a:r>
              <a:rPr lang="en-US" sz="2900" b="1" dirty="0" smtClean="0">
                <a:solidFill>
                  <a:srgbClr val="FF00FF"/>
                </a:solidFill>
              </a:rPr>
              <a:t>Test facility: final cooling</a:t>
            </a:r>
          </a:p>
          <a:p>
            <a:pPr lvl="1"/>
            <a:endParaRPr lang="en-US" sz="1700" dirty="0" smtClean="0">
              <a:solidFill>
                <a:srgbClr val="FF00FF"/>
              </a:solidFill>
            </a:endParaRPr>
          </a:p>
          <a:p>
            <a:r>
              <a:rPr lang="en-US" sz="3400" b="1" dirty="0" err="1" smtClean="0">
                <a:solidFill>
                  <a:srgbClr val="FF00FF"/>
                </a:solidFill>
              </a:rPr>
              <a:t>Muon</a:t>
            </a:r>
            <a:r>
              <a:rPr lang="en-US" sz="3400" b="1" dirty="0" smtClean="0">
                <a:solidFill>
                  <a:srgbClr val="FF00FF"/>
                </a:solidFill>
              </a:rPr>
              <a:t> Collider</a:t>
            </a:r>
          </a:p>
          <a:p>
            <a:pPr marL="57150" indent="0">
              <a:buNone/>
            </a:pPr>
            <a:r>
              <a:rPr lang="en-US" sz="2900" b="1" dirty="0" smtClean="0">
                <a:solidFill>
                  <a:srgbClr val="FF00FF"/>
                </a:solidFill>
              </a:rPr>
              <a:t>+ final cooling(40T solenoids)</a:t>
            </a:r>
          </a:p>
          <a:p>
            <a:pPr marL="57150" indent="0">
              <a:buNone/>
            </a:pPr>
            <a:r>
              <a:rPr lang="en-US" sz="2900" b="1" dirty="0" smtClean="0">
                <a:solidFill>
                  <a:srgbClr val="FF00FF"/>
                </a:solidFill>
              </a:rPr>
              <a:t>+ further acceleration</a:t>
            </a:r>
          </a:p>
          <a:p>
            <a:pPr marL="57150" indent="0">
              <a:buNone/>
            </a:pPr>
            <a:r>
              <a:rPr lang="en-US" sz="2900" b="1" dirty="0" smtClean="0">
                <a:solidFill>
                  <a:srgbClr val="FF00FF"/>
                </a:solidFill>
              </a:rPr>
              <a:t>+ high energy Collider 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04" y="1076325"/>
            <a:ext cx="6735396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516"/>
          <p:cNvGrpSpPr>
            <a:grpSpLocks/>
          </p:cNvGrpSpPr>
          <p:nvPr/>
        </p:nvGrpSpPr>
        <p:grpSpPr bwMode="auto">
          <a:xfrm>
            <a:off x="2411188" y="2793302"/>
            <a:ext cx="6732813" cy="1908175"/>
            <a:chOff x="1290193" y="4009136"/>
            <a:chExt cx="6659563" cy="2087563"/>
          </a:xfrm>
        </p:grpSpPr>
        <p:grpSp>
          <p:nvGrpSpPr>
            <p:cNvPr id="11" name="Group 279"/>
            <p:cNvGrpSpPr>
              <a:grpSpLocks/>
            </p:cNvGrpSpPr>
            <p:nvPr/>
          </p:nvGrpSpPr>
          <p:grpSpPr bwMode="auto">
            <a:xfrm>
              <a:off x="1290193" y="4009136"/>
              <a:ext cx="6659563" cy="2087563"/>
              <a:chOff x="1241425" y="2387600"/>
              <a:chExt cx="6659563" cy="2087563"/>
            </a:xfrm>
          </p:grpSpPr>
          <p:sp>
            <p:nvSpPr>
              <p:cNvPr id="20" name="AutoShape 1700"/>
              <p:cNvSpPr>
                <a:spLocks noChangeAspect="1" noChangeArrowheads="1" noTextEdit="1"/>
              </p:cNvSpPr>
              <p:nvPr/>
            </p:nvSpPr>
            <p:spPr bwMode="auto">
              <a:xfrm>
                <a:off x="1241425" y="2387600"/>
                <a:ext cx="6659563" cy="2087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" name="Group 1902"/>
              <p:cNvGrpSpPr>
                <a:grpSpLocks/>
              </p:cNvGrpSpPr>
              <p:nvPr/>
            </p:nvGrpSpPr>
            <p:grpSpPr bwMode="auto">
              <a:xfrm>
                <a:off x="1258888" y="2405063"/>
                <a:ext cx="6632575" cy="2062163"/>
                <a:chOff x="793" y="1515"/>
                <a:chExt cx="4178" cy="1299"/>
              </a:xfrm>
            </p:grpSpPr>
            <p:sp>
              <p:nvSpPr>
                <p:cNvPr id="48" name="Freeform 1702"/>
                <p:cNvSpPr>
                  <a:spLocks/>
                </p:cNvSpPr>
                <p:nvPr/>
              </p:nvSpPr>
              <p:spPr bwMode="auto">
                <a:xfrm>
                  <a:off x="4059" y="1515"/>
                  <a:ext cx="912" cy="1298"/>
                </a:xfrm>
                <a:custGeom>
                  <a:avLst/>
                  <a:gdLst>
                    <a:gd name="T0" fmla="*/ 0 w 912"/>
                    <a:gd name="T1" fmla="*/ 0 h 1298"/>
                    <a:gd name="T2" fmla="*/ 0 w 912"/>
                    <a:gd name="T3" fmla="*/ 0 h 1298"/>
                    <a:gd name="T4" fmla="*/ 912 w 912"/>
                    <a:gd name="T5" fmla="*/ 0 h 1298"/>
                    <a:gd name="T6" fmla="*/ 912 w 912"/>
                    <a:gd name="T7" fmla="*/ 1298 h 1298"/>
                    <a:gd name="T8" fmla="*/ 0 w 912"/>
                    <a:gd name="T9" fmla="*/ 1298 h 1298"/>
                    <a:gd name="T10" fmla="*/ 0 w 912"/>
                    <a:gd name="T11" fmla="*/ 0 h 12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12"/>
                    <a:gd name="T19" fmla="*/ 0 h 1298"/>
                    <a:gd name="T20" fmla="*/ 912 w 912"/>
                    <a:gd name="T21" fmla="*/ 1298 h 12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12" h="129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12" y="0"/>
                      </a:lnTo>
                      <a:lnTo>
                        <a:pt x="912" y="1298"/>
                      </a:lnTo>
                      <a:lnTo>
                        <a:pt x="0" y="12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BF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1703"/>
                <p:cNvSpPr>
                  <a:spLocks/>
                </p:cNvSpPr>
                <p:nvPr/>
              </p:nvSpPr>
              <p:spPr bwMode="auto">
                <a:xfrm>
                  <a:off x="4059" y="1515"/>
                  <a:ext cx="912" cy="1298"/>
                </a:xfrm>
                <a:custGeom>
                  <a:avLst/>
                  <a:gdLst>
                    <a:gd name="T0" fmla="*/ 0 w 912"/>
                    <a:gd name="T1" fmla="*/ 1298 h 1298"/>
                    <a:gd name="T2" fmla="*/ 0 w 912"/>
                    <a:gd name="T3" fmla="*/ 1298 h 1298"/>
                    <a:gd name="T4" fmla="*/ 912 w 912"/>
                    <a:gd name="T5" fmla="*/ 1298 h 1298"/>
                    <a:gd name="T6" fmla="*/ 912 w 912"/>
                    <a:gd name="T7" fmla="*/ 0 h 1298"/>
                    <a:gd name="T8" fmla="*/ 0 w 912"/>
                    <a:gd name="T9" fmla="*/ 0 h 1298"/>
                    <a:gd name="T10" fmla="*/ 0 w 912"/>
                    <a:gd name="T11" fmla="*/ 1298 h 12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12"/>
                    <a:gd name="T19" fmla="*/ 0 h 1298"/>
                    <a:gd name="T20" fmla="*/ 912 w 912"/>
                    <a:gd name="T21" fmla="*/ 1298 h 12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12" h="1298">
                      <a:moveTo>
                        <a:pt x="0" y="1298"/>
                      </a:moveTo>
                      <a:lnTo>
                        <a:pt x="0" y="1298"/>
                      </a:lnTo>
                      <a:lnTo>
                        <a:pt x="912" y="1298"/>
                      </a:lnTo>
                      <a:lnTo>
                        <a:pt x="912" y="0"/>
                      </a:lnTo>
                      <a:lnTo>
                        <a:pt x="0" y="0"/>
                      </a:lnTo>
                      <a:lnTo>
                        <a:pt x="0" y="1298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1704"/>
                <p:cNvSpPr>
                  <a:spLocks noChangeShapeType="1"/>
                </p:cNvSpPr>
                <p:nvPr/>
              </p:nvSpPr>
              <p:spPr bwMode="auto">
                <a:xfrm>
                  <a:off x="4059" y="281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1705"/>
                <p:cNvSpPr>
                  <a:spLocks/>
                </p:cNvSpPr>
                <p:nvPr/>
              </p:nvSpPr>
              <p:spPr bwMode="auto">
                <a:xfrm>
                  <a:off x="3180" y="1515"/>
                  <a:ext cx="879" cy="1298"/>
                </a:xfrm>
                <a:custGeom>
                  <a:avLst/>
                  <a:gdLst>
                    <a:gd name="T0" fmla="*/ 0 w 879"/>
                    <a:gd name="T1" fmla="*/ 0 h 1298"/>
                    <a:gd name="T2" fmla="*/ 0 w 879"/>
                    <a:gd name="T3" fmla="*/ 0 h 1298"/>
                    <a:gd name="T4" fmla="*/ 879 w 879"/>
                    <a:gd name="T5" fmla="*/ 0 h 1298"/>
                    <a:gd name="T6" fmla="*/ 879 w 879"/>
                    <a:gd name="T7" fmla="*/ 1298 h 1298"/>
                    <a:gd name="T8" fmla="*/ 0 w 879"/>
                    <a:gd name="T9" fmla="*/ 1298 h 1298"/>
                    <a:gd name="T10" fmla="*/ 0 w 879"/>
                    <a:gd name="T11" fmla="*/ 0 h 12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79"/>
                    <a:gd name="T19" fmla="*/ 0 h 1298"/>
                    <a:gd name="T20" fmla="*/ 879 w 879"/>
                    <a:gd name="T21" fmla="*/ 1298 h 12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79" h="129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79" y="0"/>
                      </a:lnTo>
                      <a:lnTo>
                        <a:pt x="879" y="1298"/>
                      </a:lnTo>
                      <a:lnTo>
                        <a:pt x="0" y="12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DC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1706"/>
                <p:cNvSpPr>
                  <a:spLocks/>
                </p:cNvSpPr>
                <p:nvPr/>
              </p:nvSpPr>
              <p:spPr bwMode="auto">
                <a:xfrm>
                  <a:off x="3180" y="1515"/>
                  <a:ext cx="879" cy="1298"/>
                </a:xfrm>
                <a:custGeom>
                  <a:avLst/>
                  <a:gdLst>
                    <a:gd name="T0" fmla="*/ 0 w 879"/>
                    <a:gd name="T1" fmla="*/ 1298 h 1298"/>
                    <a:gd name="T2" fmla="*/ 0 w 879"/>
                    <a:gd name="T3" fmla="*/ 1298 h 1298"/>
                    <a:gd name="T4" fmla="*/ 879 w 879"/>
                    <a:gd name="T5" fmla="*/ 1298 h 1298"/>
                    <a:gd name="T6" fmla="*/ 879 w 879"/>
                    <a:gd name="T7" fmla="*/ 0 h 1298"/>
                    <a:gd name="T8" fmla="*/ 0 w 879"/>
                    <a:gd name="T9" fmla="*/ 0 h 1298"/>
                    <a:gd name="T10" fmla="*/ 0 w 879"/>
                    <a:gd name="T11" fmla="*/ 1298 h 12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79"/>
                    <a:gd name="T19" fmla="*/ 0 h 1298"/>
                    <a:gd name="T20" fmla="*/ 879 w 879"/>
                    <a:gd name="T21" fmla="*/ 1298 h 12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79" h="1298">
                      <a:moveTo>
                        <a:pt x="0" y="1298"/>
                      </a:moveTo>
                      <a:lnTo>
                        <a:pt x="0" y="1298"/>
                      </a:lnTo>
                      <a:lnTo>
                        <a:pt x="879" y="1298"/>
                      </a:lnTo>
                      <a:lnTo>
                        <a:pt x="879" y="0"/>
                      </a:lnTo>
                      <a:lnTo>
                        <a:pt x="0" y="0"/>
                      </a:lnTo>
                      <a:lnTo>
                        <a:pt x="0" y="1298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707"/>
                <p:cNvSpPr>
                  <a:spLocks noChangeShapeType="1"/>
                </p:cNvSpPr>
                <p:nvPr/>
              </p:nvSpPr>
              <p:spPr bwMode="auto">
                <a:xfrm>
                  <a:off x="3180" y="281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1708"/>
                <p:cNvSpPr>
                  <a:spLocks/>
                </p:cNvSpPr>
                <p:nvPr/>
              </p:nvSpPr>
              <p:spPr bwMode="auto">
                <a:xfrm>
                  <a:off x="2352" y="1515"/>
                  <a:ext cx="828" cy="1298"/>
                </a:xfrm>
                <a:custGeom>
                  <a:avLst/>
                  <a:gdLst>
                    <a:gd name="T0" fmla="*/ 0 w 828"/>
                    <a:gd name="T1" fmla="*/ 0 h 1298"/>
                    <a:gd name="T2" fmla="*/ 0 w 828"/>
                    <a:gd name="T3" fmla="*/ 0 h 1298"/>
                    <a:gd name="T4" fmla="*/ 828 w 828"/>
                    <a:gd name="T5" fmla="*/ 0 h 1298"/>
                    <a:gd name="T6" fmla="*/ 828 w 828"/>
                    <a:gd name="T7" fmla="*/ 1298 h 1298"/>
                    <a:gd name="T8" fmla="*/ 0 w 828"/>
                    <a:gd name="T9" fmla="*/ 1298 h 1298"/>
                    <a:gd name="T10" fmla="*/ 0 w 828"/>
                    <a:gd name="T11" fmla="*/ 0 h 12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8"/>
                    <a:gd name="T19" fmla="*/ 0 h 1298"/>
                    <a:gd name="T20" fmla="*/ 828 w 828"/>
                    <a:gd name="T21" fmla="*/ 1298 h 12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8" h="129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28" y="0"/>
                      </a:lnTo>
                      <a:lnTo>
                        <a:pt x="828" y="1298"/>
                      </a:lnTo>
                      <a:lnTo>
                        <a:pt x="0" y="12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CE6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1709"/>
                <p:cNvSpPr>
                  <a:spLocks/>
                </p:cNvSpPr>
                <p:nvPr/>
              </p:nvSpPr>
              <p:spPr bwMode="auto">
                <a:xfrm>
                  <a:off x="2352" y="1515"/>
                  <a:ext cx="828" cy="1298"/>
                </a:xfrm>
                <a:custGeom>
                  <a:avLst/>
                  <a:gdLst>
                    <a:gd name="T0" fmla="*/ 0 w 828"/>
                    <a:gd name="T1" fmla="*/ 1298 h 1298"/>
                    <a:gd name="T2" fmla="*/ 0 w 828"/>
                    <a:gd name="T3" fmla="*/ 1298 h 1298"/>
                    <a:gd name="T4" fmla="*/ 828 w 828"/>
                    <a:gd name="T5" fmla="*/ 1298 h 1298"/>
                    <a:gd name="T6" fmla="*/ 828 w 828"/>
                    <a:gd name="T7" fmla="*/ 0 h 1298"/>
                    <a:gd name="T8" fmla="*/ 0 w 828"/>
                    <a:gd name="T9" fmla="*/ 0 h 1298"/>
                    <a:gd name="T10" fmla="*/ 0 w 828"/>
                    <a:gd name="T11" fmla="*/ 1298 h 12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8"/>
                    <a:gd name="T19" fmla="*/ 0 h 1298"/>
                    <a:gd name="T20" fmla="*/ 828 w 828"/>
                    <a:gd name="T21" fmla="*/ 1298 h 12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8" h="1298">
                      <a:moveTo>
                        <a:pt x="0" y="1298"/>
                      </a:moveTo>
                      <a:lnTo>
                        <a:pt x="0" y="1298"/>
                      </a:lnTo>
                      <a:lnTo>
                        <a:pt x="828" y="1298"/>
                      </a:lnTo>
                      <a:lnTo>
                        <a:pt x="828" y="0"/>
                      </a:lnTo>
                      <a:lnTo>
                        <a:pt x="0" y="0"/>
                      </a:lnTo>
                      <a:lnTo>
                        <a:pt x="0" y="1298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710"/>
                <p:cNvSpPr>
                  <a:spLocks noChangeShapeType="1"/>
                </p:cNvSpPr>
                <p:nvPr/>
              </p:nvSpPr>
              <p:spPr bwMode="auto">
                <a:xfrm>
                  <a:off x="2352" y="281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1711"/>
                <p:cNvSpPr>
                  <a:spLocks/>
                </p:cNvSpPr>
                <p:nvPr/>
              </p:nvSpPr>
              <p:spPr bwMode="auto">
                <a:xfrm>
                  <a:off x="2143" y="1515"/>
                  <a:ext cx="209" cy="1298"/>
                </a:xfrm>
                <a:custGeom>
                  <a:avLst/>
                  <a:gdLst>
                    <a:gd name="T0" fmla="*/ 0 w 209"/>
                    <a:gd name="T1" fmla="*/ 0 h 1298"/>
                    <a:gd name="T2" fmla="*/ 0 w 209"/>
                    <a:gd name="T3" fmla="*/ 0 h 1298"/>
                    <a:gd name="T4" fmla="*/ 209 w 209"/>
                    <a:gd name="T5" fmla="*/ 0 h 1298"/>
                    <a:gd name="T6" fmla="*/ 209 w 209"/>
                    <a:gd name="T7" fmla="*/ 1298 h 1298"/>
                    <a:gd name="T8" fmla="*/ 0 w 209"/>
                    <a:gd name="T9" fmla="*/ 1298 h 1298"/>
                    <a:gd name="T10" fmla="*/ 0 w 209"/>
                    <a:gd name="T11" fmla="*/ 0 h 12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9"/>
                    <a:gd name="T19" fmla="*/ 0 h 1298"/>
                    <a:gd name="T20" fmla="*/ 209 w 209"/>
                    <a:gd name="T21" fmla="*/ 1298 h 12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9" h="129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09" y="0"/>
                      </a:lnTo>
                      <a:lnTo>
                        <a:pt x="209" y="1298"/>
                      </a:lnTo>
                      <a:lnTo>
                        <a:pt x="0" y="12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CD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1712"/>
                <p:cNvSpPr>
                  <a:spLocks/>
                </p:cNvSpPr>
                <p:nvPr/>
              </p:nvSpPr>
              <p:spPr bwMode="auto">
                <a:xfrm>
                  <a:off x="2143" y="1515"/>
                  <a:ext cx="209" cy="1298"/>
                </a:xfrm>
                <a:custGeom>
                  <a:avLst/>
                  <a:gdLst>
                    <a:gd name="T0" fmla="*/ 0 w 209"/>
                    <a:gd name="T1" fmla="*/ 1298 h 1298"/>
                    <a:gd name="T2" fmla="*/ 0 w 209"/>
                    <a:gd name="T3" fmla="*/ 1298 h 1298"/>
                    <a:gd name="T4" fmla="*/ 209 w 209"/>
                    <a:gd name="T5" fmla="*/ 1298 h 1298"/>
                    <a:gd name="T6" fmla="*/ 209 w 209"/>
                    <a:gd name="T7" fmla="*/ 0 h 1298"/>
                    <a:gd name="T8" fmla="*/ 0 w 209"/>
                    <a:gd name="T9" fmla="*/ 0 h 1298"/>
                    <a:gd name="T10" fmla="*/ 0 w 209"/>
                    <a:gd name="T11" fmla="*/ 1298 h 12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9"/>
                    <a:gd name="T19" fmla="*/ 0 h 1298"/>
                    <a:gd name="T20" fmla="*/ 209 w 209"/>
                    <a:gd name="T21" fmla="*/ 1298 h 12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9" h="1298">
                      <a:moveTo>
                        <a:pt x="0" y="1298"/>
                      </a:moveTo>
                      <a:lnTo>
                        <a:pt x="0" y="1298"/>
                      </a:lnTo>
                      <a:lnTo>
                        <a:pt x="209" y="1298"/>
                      </a:lnTo>
                      <a:lnTo>
                        <a:pt x="209" y="0"/>
                      </a:lnTo>
                      <a:lnTo>
                        <a:pt x="0" y="0"/>
                      </a:lnTo>
                      <a:lnTo>
                        <a:pt x="0" y="1298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713"/>
                <p:cNvSpPr>
                  <a:spLocks noChangeShapeType="1"/>
                </p:cNvSpPr>
                <p:nvPr/>
              </p:nvSpPr>
              <p:spPr bwMode="auto">
                <a:xfrm>
                  <a:off x="2143" y="281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1714"/>
                <p:cNvSpPr>
                  <a:spLocks/>
                </p:cNvSpPr>
                <p:nvPr/>
              </p:nvSpPr>
              <p:spPr bwMode="auto">
                <a:xfrm>
                  <a:off x="793" y="1515"/>
                  <a:ext cx="1350" cy="1298"/>
                </a:xfrm>
                <a:custGeom>
                  <a:avLst/>
                  <a:gdLst>
                    <a:gd name="T0" fmla="*/ 0 w 1350"/>
                    <a:gd name="T1" fmla="*/ 0 h 1298"/>
                    <a:gd name="T2" fmla="*/ 0 w 1350"/>
                    <a:gd name="T3" fmla="*/ 0 h 1298"/>
                    <a:gd name="T4" fmla="*/ 1350 w 1350"/>
                    <a:gd name="T5" fmla="*/ 0 h 1298"/>
                    <a:gd name="T6" fmla="*/ 1350 w 1350"/>
                    <a:gd name="T7" fmla="*/ 1298 h 1298"/>
                    <a:gd name="T8" fmla="*/ 0 w 1350"/>
                    <a:gd name="T9" fmla="*/ 1298 h 1298"/>
                    <a:gd name="T10" fmla="*/ 0 w 1350"/>
                    <a:gd name="T11" fmla="*/ 0 h 12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50"/>
                    <a:gd name="T19" fmla="*/ 0 h 1298"/>
                    <a:gd name="T20" fmla="*/ 1350 w 1350"/>
                    <a:gd name="T21" fmla="*/ 1298 h 12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50" h="129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50" y="0"/>
                      </a:lnTo>
                      <a:lnTo>
                        <a:pt x="1350" y="1298"/>
                      </a:lnTo>
                      <a:lnTo>
                        <a:pt x="0" y="12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1715"/>
                <p:cNvSpPr>
                  <a:spLocks/>
                </p:cNvSpPr>
                <p:nvPr/>
              </p:nvSpPr>
              <p:spPr bwMode="auto">
                <a:xfrm>
                  <a:off x="793" y="1515"/>
                  <a:ext cx="1350" cy="1298"/>
                </a:xfrm>
                <a:custGeom>
                  <a:avLst/>
                  <a:gdLst>
                    <a:gd name="T0" fmla="*/ 0 w 1350"/>
                    <a:gd name="T1" fmla="*/ 1298 h 1298"/>
                    <a:gd name="T2" fmla="*/ 0 w 1350"/>
                    <a:gd name="T3" fmla="*/ 1298 h 1298"/>
                    <a:gd name="T4" fmla="*/ 1350 w 1350"/>
                    <a:gd name="T5" fmla="*/ 1298 h 1298"/>
                    <a:gd name="T6" fmla="*/ 1350 w 1350"/>
                    <a:gd name="T7" fmla="*/ 0 h 1298"/>
                    <a:gd name="T8" fmla="*/ 0 w 1350"/>
                    <a:gd name="T9" fmla="*/ 0 h 1298"/>
                    <a:gd name="T10" fmla="*/ 0 w 1350"/>
                    <a:gd name="T11" fmla="*/ 1298 h 12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50"/>
                    <a:gd name="T19" fmla="*/ 0 h 1298"/>
                    <a:gd name="T20" fmla="*/ 1350 w 1350"/>
                    <a:gd name="T21" fmla="*/ 1298 h 12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50" h="1298">
                      <a:moveTo>
                        <a:pt x="0" y="1298"/>
                      </a:moveTo>
                      <a:lnTo>
                        <a:pt x="0" y="1298"/>
                      </a:lnTo>
                      <a:lnTo>
                        <a:pt x="1350" y="1298"/>
                      </a:lnTo>
                      <a:lnTo>
                        <a:pt x="1350" y="0"/>
                      </a:lnTo>
                      <a:lnTo>
                        <a:pt x="0" y="0"/>
                      </a:lnTo>
                      <a:lnTo>
                        <a:pt x="0" y="1298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716"/>
                <p:cNvSpPr>
                  <a:spLocks noChangeShapeType="1"/>
                </p:cNvSpPr>
                <p:nvPr/>
              </p:nvSpPr>
              <p:spPr bwMode="auto">
                <a:xfrm>
                  <a:off x="793" y="281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1717"/>
                <p:cNvSpPr>
                  <a:spLocks/>
                </p:cNvSpPr>
                <p:nvPr/>
              </p:nvSpPr>
              <p:spPr bwMode="auto">
                <a:xfrm>
                  <a:off x="833" y="2003"/>
                  <a:ext cx="612" cy="39"/>
                </a:xfrm>
                <a:custGeom>
                  <a:avLst/>
                  <a:gdLst>
                    <a:gd name="T0" fmla="*/ 0 w 612"/>
                    <a:gd name="T1" fmla="*/ 0 h 39"/>
                    <a:gd name="T2" fmla="*/ 0 w 612"/>
                    <a:gd name="T3" fmla="*/ 0 h 39"/>
                    <a:gd name="T4" fmla="*/ 612 w 612"/>
                    <a:gd name="T5" fmla="*/ 0 h 39"/>
                    <a:gd name="T6" fmla="*/ 612 w 612"/>
                    <a:gd name="T7" fmla="*/ 39 h 39"/>
                    <a:gd name="T8" fmla="*/ 0 w 612"/>
                    <a:gd name="T9" fmla="*/ 39 h 39"/>
                    <a:gd name="T10" fmla="*/ 0 w 612"/>
                    <a:gd name="T11" fmla="*/ 0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12"/>
                    <a:gd name="T19" fmla="*/ 0 h 39"/>
                    <a:gd name="T20" fmla="*/ 612 w 612"/>
                    <a:gd name="T21" fmla="*/ 39 h 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12" h="3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12" y="0"/>
                      </a:lnTo>
                      <a:lnTo>
                        <a:pt x="612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1718"/>
                <p:cNvSpPr>
                  <a:spLocks/>
                </p:cNvSpPr>
                <p:nvPr/>
              </p:nvSpPr>
              <p:spPr bwMode="auto">
                <a:xfrm>
                  <a:off x="833" y="2003"/>
                  <a:ext cx="612" cy="39"/>
                </a:xfrm>
                <a:custGeom>
                  <a:avLst/>
                  <a:gdLst>
                    <a:gd name="T0" fmla="*/ 0 w 612"/>
                    <a:gd name="T1" fmla="*/ 39 h 39"/>
                    <a:gd name="T2" fmla="*/ 0 w 612"/>
                    <a:gd name="T3" fmla="*/ 39 h 39"/>
                    <a:gd name="T4" fmla="*/ 612 w 612"/>
                    <a:gd name="T5" fmla="*/ 39 h 39"/>
                    <a:gd name="T6" fmla="*/ 612 w 612"/>
                    <a:gd name="T7" fmla="*/ 0 h 39"/>
                    <a:gd name="T8" fmla="*/ 0 w 612"/>
                    <a:gd name="T9" fmla="*/ 0 h 39"/>
                    <a:gd name="T10" fmla="*/ 0 w 612"/>
                    <a:gd name="T11" fmla="*/ 39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12"/>
                    <a:gd name="T19" fmla="*/ 0 h 39"/>
                    <a:gd name="T20" fmla="*/ 612 w 612"/>
                    <a:gd name="T21" fmla="*/ 39 h 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12" h="39">
                      <a:moveTo>
                        <a:pt x="0" y="39"/>
                      </a:moveTo>
                      <a:lnTo>
                        <a:pt x="0" y="39"/>
                      </a:lnTo>
                      <a:lnTo>
                        <a:pt x="612" y="39"/>
                      </a:lnTo>
                      <a:lnTo>
                        <a:pt x="612" y="0"/>
                      </a:lnTo>
                      <a:lnTo>
                        <a:pt x="0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719"/>
                <p:cNvSpPr>
                  <a:spLocks noChangeShapeType="1"/>
                </p:cNvSpPr>
                <p:nvPr/>
              </p:nvSpPr>
              <p:spPr bwMode="auto">
                <a:xfrm>
                  <a:off x="833" y="2042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1721"/>
                <p:cNvSpPr>
                  <a:spLocks/>
                </p:cNvSpPr>
                <p:nvPr/>
              </p:nvSpPr>
              <p:spPr bwMode="auto">
                <a:xfrm>
                  <a:off x="1451" y="185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44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1722"/>
                <p:cNvSpPr>
                  <a:spLocks/>
                </p:cNvSpPr>
                <p:nvPr/>
              </p:nvSpPr>
              <p:spPr bwMode="auto">
                <a:xfrm>
                  <a:off x="1445" y="2025"/>
                  <a:ext cx="749" cy="1"/>
                </a:xfrm>
                <a:custGeom>
                  <a:avLst/>
                  <a:gdLst>
                    <a:gd name="T0" fmla="*/ 0 w 749"/>
                    <a:gd name="T1" fmla="*/ 0 h 1"/>
                    <a:gd name="T2" fmla="*/ 0 w 749"/>
                    <a:gd name="T3" fmla="*/ 0 h 1"/>
                    <a:gd name="T4" fmla="*/ 749 w 749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49"/>
                    <a:gd name="T10" fmla="*/ 0 h 1"/>
                    <a:gd name="T11" fmla="*/ 749 w 749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49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49" y="0"/>
                      </a:lnTo>
                    </a:path>
                  </a:pathLst>
                </a:custGeom>
                <a:noFill/>
                <a:ln w="269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1723"/>
                <p:cNvSpPr>
                  <a:spLocks/>
                </p:cNvSpPr>
                <p:nvPr/>
              </p:nvSpPr>
              <p:spPr bwMode="auto">
                <a:xfrm>
                  <a:off x="2528" y="1991"/>
                  <a:ext cx="125" cy="63"/>
                </a:xfrm>
                <a:custGeom>
                  <a:avLst/>
                  <a:gdLst>
                    <a:gd name="T0" fmla="*/ 0 w 125"/>
                    <a:gd name="T1" fmla="*/ 0 h 63"/>
                    <a:gd name="T2" fmla="*/ 0 w 125"/>
                    <a:gd name="T3" fmla="*/ 0 h 63"/>
                    <a:gd name="T4" fmla="*/ 125 w 125"/>
                    <a:gd name="T5" fmla="*/ 0 h 63"/>
                    <a:gd name="T6" fmla="*/ 125 w 125"/>
                    <a:gd name="T7" fmla="*/ 63 h 63"/>
                    <a:gd name="T8" fmla="*/ 0 w 125"/>
                    <a:gd name="T9" fmla="*/ 63 h 63"/>
                    <a:gd name="T10" fmla="*/ 0 w 125"/>
                    <a:gd name="T11" fmla="*/ 0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5"/>
                    <a:gd name="T19" fmla="*/ 0 h 63"/>
                    <a:gd name="T20" fmla="*/ 125 w 125"/>
                    <a:gd name="T21" fmla="*/ 63 h 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5" h="6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5" y="0"/>
                      </a:lnTo>
                      <a:lnTo>
                        <a:pt x="125" y="63"/>
                      </a:lnTo>
                      <a:lnTo>
                        <a:pt x="0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1724"/>
                <p:cNvSpPr>
                  <a:spLocks/>
                </p:cNvSpPr>
                <p:nvPr/>
              </p:nvSpPr>
              <p:spPr bwMode="auto">
                <a:xfrm>
                  <a:off x="2528" y="1991"/>
                  <a:ext cx="125" cy="63"/>
                </a:xfrm>
                <a:custGeom>
                  <a:avLst/>
                  <a:gdLst>
                    <a:gd name="T0" fmla="*/ 0 w 125"/>
                    <a:gd name="T1" fmla="*/ 63 h 63"/>
                    <a:gd name="T2" fmla="*/ 0 w 125"/>
                    <a:gd name="T3" fmla="*/ 63 h 63"/>
                    <a:gd name="T4" fmla="*/ 125 w 125"/>
                    <a:gd name="T5" fmla="*/ 63 h 63"/>
                    <a:gd name="T6" fmla="*/ 125 w 125"/>
                    <a:gd name="T7" fmla="*/ 0 h 63"/>
                    <a:gd name="T8" fmla="*/ 0 w 125"/>
                    <a:gd name="T9" fmla="*/ 0 h 63"/>
                    <a:gd name="T10" fmla="*/ 0 w 125"/>
                    <a:gd name="T11" fmla="*/ 63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5"/>
                    <a:gd name="T19" fmla="*/ 0 h 63"/>
                    <a:gd name="T20" fmla="*/ 125 w 125"/>
                    <a:gd name="T21" fmla="*/ 63 h 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5" h="63">
                      <a:moveTo>
                        <a:pt x="0" y="63"/>
                      </a:moveTo>
                      <a:lnTo>
                        <a:pt x="0" y="63"/>
                      </a:lnTo>
                      <a:lnTo>
                        <a:pt x="125" y="63"/>
                      </a:lnTo>
                      <a:lnTo>
                        <a:pt x="125" y="0"/>
                      </a:lnTo>
                      <a:lnTo>
                        <a:pt x="0" y="0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725"/>
                <p:cNvSpPr>
                  <a:spLocks noChangeShapeType="1"/>
                </p:cNvSpPr>
                <p:nvPr/>
              </p:nvSpPr>
              <p:spPr bwMode="auto">
                <a:xfrm>
                  <a:off x="2528" y="2054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1726"/>
                <p:cNvSpPr>
                  <a:spLocks/>
                </p:cNvSpPr>
                <p:nvPr/>
              </p:nvSpPr>
              <p:spPr bwMode="auto">
                <a:xfrm>
                  <a:off x="2653" y="1991"/>
                  <a:ext cx="181" cy="63"/>
                </a:xfrm>
                <a:custGeom>
                  <a:avLst/>
                  <a:gdLst>
                    <a:gd name="T0" fmla="*/ 0 w 181"/>
                    <a:gd name="T1" fmla="*/ 0 h 63"/>
                    <a:gd name="T2" fmla="*/ 0 w 181"/>
                    <a:gd name="T3" fmla="*/ 0 h 63"/>
                    <a:gd name="T4" fmla="*/ 181 w 181"/>
                    <a:gd name="T5" fmla="*/ 0 h 63"/>
                    <a:gd name="T6" fmla="*/ 181 w 181"/>
                    <a:gd name="T7" fmla="*/ 63 h 63"/>
                    <a:gd name="T8" fmla="*/ 0 w 181"/>
                    <a:gd name="T9" fmla="*/ 63 h 63"/>
                    <a:gd name="T10" fmla="*/ 0 w 181"/>
                    <a:gd name="T11" fmla="*/ 0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1"/>
                    <a:gd name="T19" fmla="*/ 0 h 63"/>
                    <a:gd name="T20" fmla="*/ 181 w 181"/>
                    <a:gd name="T21" fmla="*/ 63 h 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1" h="6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81" y="0"/>
                      </a:lnTo>
                      <a:lnTo>
                        <a:pt x="181" y="63"/>
                      </a:lnTo>
                      <a:lnTo>
                        <a:pt x="0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6C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1727"/>
                <p:cNvSpPr>
                  <a:spLocks/>
                </p:cNvSpPr>
                <p:nvPr/>
              </p:nvSpPr>
              <p:spPr bwMode="auto">
                <a:xfrm>
                  <a:off x="2653" y="1991"/>
                  <a:ext cx="181" cy="63"/>
                </a:xfrm>
                <a:custGeom>
                  <a:avLst/>
                  <a:gdLst>
                    <a:gd name="T0" fmla="*/ 0 w 181"/>
                    <a:gd name="T1" fmla="*/ 63 h 63"/>
                    <a:gd name="T2" fmla="*/ 0 w 181"/>
                    <a:gd name="T3" fmla="*/ 63 h 63"/>
                    <a:gd name="T4" fmla="*/ 181 w 181"/>
                    <a:gd name="T5" fmla="*/ 63 h 63"/>
                    <a:gd name="T6" fmla="*/ 181 w 181"/>
                    <a:gd name="T7" fmla="*/ 0 h 63"/>
                    <a:gd name="T8" fmla="*/ 0 w 181"/>
                    <a:gd name="T9" fmla="*/ 0 h 63"/>
                    <a:gd name="T10" fmla="*/ 0 w 181"/>
                    <a:gd name="T11" fmla="*/ 63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1"/>
                    <a:gd name="T19" fmla="*/ 0 h 63"/>
                    <a:gd name="T20" fmla="*/ 181 w 181"/>
                    <a:gd name="T21" fmla="*/ 63 h 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1" h="63">
                      <a:moveTo>
                        <a:pt x="0" y="63"/>
                      </a:moveTo>
                      <a:lnTo>
                        <a:pt x="0" y="63"/>
                      </a:lnTo>
                      <a:lnTo>
                        <a:pt x="181" y="63"/>
                      </a:lnTo>
                      <a:lnTo>
                        <a:pt x="181" y="0"/>
                      </a:lnTo>
                      <a:lnTo>
                        <a:pt x="0" y="0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728"/>
                <p:cNvSpPr>
                  <a:spLocks noChangeShapeType="1"/>
                </p:cNvSpPr>
                <p:nvPr/>
              </p:nvSpPr>
              <p:spPr bwMode="auto">
                <a:xfrm>
                  <a:off x="2653" y="2054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1729"/>
                <p:cNvSpPr>
                  <a:spLocks/>
                </p:cNvSpPr>
                <p:nvPr/>
              </p:nvSpPr>
              <p:spPr bwMode="auto">
                <a:xfrm>
                  <a:off x="2834" y="1991"/>
                  <a:ext cx="312" cy="63"/>
                </a:xfrm>
                <a:custGeom>
                  <a:avLst/>
                  <a:gdLst>
                    <a:gd name="T0" fmla="*/ 0 w 312"/>
                    <a:gd name="T1" fmla="*/ 0 h 63"/>
                    <a:gd name="T2" fmla="*/ 0 w 312"/>
                    <a:gd name="T3" fmla="*/ 0 h 63"/>
                    <a:gd name="T4" fmla="*/ 312 w 312"/>
                    <a:gd name="T5" fmla="*/ 0 h 63"/>
                    <a:gd name="T6" fmla="*/ 312 w 312"/>
                    <a:gd name="T7" fmla="*/ 63 h 63"/>
                    <a:gd name="T8" fmla="*/ 0 w 312"/>
                    <a:gd name="T9" fmla="*/ 63 h 63"/>
                    <a:gd name="T10" fmla="*/ 0 w 312"/>
                    <a:gd name="T11" fmla="*/ 0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3"/>
                    <a:gd name="T20" fmla="*/ 312 w 312"/>
                    <a:gd name="T21" fmla="*/ 63 h 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12" y="0"/>
                      </a:lnTo>
                      <a:lnTo>
                        <a:pt x="312" y="63"/>
                      </a:lnTo>
                      <a:lnTo>
                        <a:pt x="0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1730"/>
                <p:cNvSpPr>
                  <a:spLocks/>
                </p:cNvSpPr>
                <p:nvPr/>
              </p:nvSpPr>
              <p:spPr bwMode="auto">
                <a:xfrm>
                  <a:off x="2834" y="1991"/>
                  <a:ext cx="312" cy="63"/>
                </a:xfrm>
                <a:custGeom>
                  <a:avLst/>
                  <a:gdLst>
                    <a:gd name="T0" fmla="*/ 0 w 312"/>
                    <a:gd name="T1" fmla="*/ 63 h 63"/>
                    <a:gd name="T2" fmla="*/ 0 w 312"/>
                    <a:gd name="T3" fmla="*/ 63 h 63"/>
                    <a:gd name="T4" fmla="*/ 312 w 312"/>
                    <a:gd name="T5" fmla="*/ 63 h 63"/>
                    <a:gd name="T6" fmla="*/ 312 w 312"/>
                    <a:gd name="T7" fmla="*/ 0 h 63"/>
                    <a:gd name="T8" fmla="*/ 0 w 312"/>
                    <a:gd name="T9" fmla="*/ 0 h 63"/>
                    <a:gd name="T10" fmla="*/ 0 w 312"/>
                    <a:gd name="T11" fmla="*/ 63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3"/>
                    <a:gd name="T20" fmla="*/ 312 w 312"/>
                    <a:gd name="T21" fmla="*/ 63 h 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3">
                      <a:moveTo>
                        <a:pt x="0" y="63"/>
                      </a:moveTo>
                      <a:lnTo>
                        <a:pt x="0" y="63"/>
                      </a:lnTo>
                      <a:lnTo>
                        <a:pt x="312" y="63"/>
                      </a:lnTo>
                      <a:lnTo>
                        <a:pt x="312" y="0"/>
                      </a:lnTo>
                      <a:lnTo>
                        <a:pt x="0" y="0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31"/>
                <p:cNvSpPr>
                  <a:spLocks noChangeShapeType="1"/>
                </p:cNvSpPr>
                <p:nvPr/>
              </p:nvSpPr>
              <p:spPr bwMode="auto">
                <a:xfrm>
                  <a:off x="2834" y="2054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1738"/>
                <p:cNvSpPr>
                  <a:spLocks noEditPoints="1"/>
                </p:cNvSpPr>
                <p:nvPr/>
              </p:nvSpPr>
              <p:spPr bwMode="auto">
                <a:xfrm>
                  <a:off x="2562" y="2354"/>
                  <a:ext cx="62" cy="40"/>
                </a:xfrm>
                <a:custGeom>
                  <a:avLst/>
                  <a:gdLst>
                    <a:gd name="T0" fmla="*/ 45 w 62"/>
                    <a:gd name="T1" fmla="*/ 0 h 40"/>
                    <a:gd name="T2" fmla="*/ 45 w 62"/>
                    <a:gd name="T3" fmla="*/ 0 h 40"/>
                    <a:gd name="T4" fmla="*/ 51 w 62"/>
                    <a:gd name="T5" fmla="*/ 0 h 40"/>
                    <a:gd name="T6" fmla="*/ 57 w 62"/>
                    <a:gd name="T7" fmla="*/ 0 h 40"/>
                    <a:gd name="T8" fmla="*/ 57 w 62"/>
                    <a:gd name="T9" fmla="*/ 6 h 40"/>
                    <a:gd name="T10" fmla="*/ 62 w 62"/>
                    <a:gd name="T11" fmla="*/ 12 h 40"/>
                    <a:gd name="T12" fmla="*/ 62 w 62"/>
                    <a:gd name="T13" fmla="*/ 17 h 40"/>
                    <a:gd name="T14" fmla="*/ 62 w 62"/>
                    <a:gd name="T15" fmla="*/ 23 h 40"/>
                    <a:gd name="T16" fmla="*/ 62 w 62"/>
                    <a:gd name="T17" fmla="*/ 34 h 40"/>
                    <a:gd name="T18" fmla="*/ 62 w 62"/>
                    <a:gd name="T19" fmla="*/ 40 h 40"/>
                    <a:gd name="T20" fmla="*/ 57 w 62"/>
                    <a:gd name="T21" fmla="*/ 40 h 40"/>
                    <a:gd name="T22" fmla="*/ 6 w 62"/>
                    <a:gd name="T23" fmla="*/ 40 h 40"/>
                    <a:gd name="T24" fmla="*/ 6 w 62"/>
                    <a:gd name="T25" fmla="*/ 40 h 40"/>
                    <a:gd name="T26" fmla="*/ 0 w 62"/>
                    <a:gd name="T27" fmla="*/ 34 h 40"/>
                    <a:gd name="T28" fmla="*/ 0 w 62"/>
                    <a:gd name="T29" fmla="*/ 23 h 40"/>
                    <a:gd name="T30" fmla="*/ 6 w 62"/>
                    <a:gd name="T31" fmla="*/ 12 h 40"/>
                    <a:gd name="T32" fmla="*/ 6 w 62"/>
                    <a:gd name="T33" fmla="*/ 6 h 40"/>
                    <a:gd name="T34" fmla="*/ 11 w 62"/>
                    <a:gd name="T35" fmla="*/ 6 h 40"/>
                    <a:gd name="T36" fmla="*/ 17 w 62"/>
                    <a:gd name="T37" fmla="*/ 6 h 40"/>
                    <a:gd name="T38" fmla="*/ 23 w 62"/>
                    <a:gd name="T39" fmla="*/ 6 h 40"/>
                    <a:gd name="T40" fmla="*/ 23 w 62"/>
                    <a:gd name="T41" fmla="*/ 6 h 40"/>
                    <a:gd name="T42" fmla="*/ 28 w 62"/>
                    <a:gd name="T43" fmla="*/ 6 h 40"/>
                    <a:gd name="T44" fmla="*/ 28 w 62"/>
                    <a:gd name="T45" fmla="*/ 12 h 40"/>
                    <a:gd name="T46" fmla="*/ 34 w 62"/>
                    <a:gd name="T47" fmla="*/ 6 h 40"/>
                    <a:gd name="T48" fmla="*/ 34 w 62"/>
                    <a:gd name="T49" fmla="*/ 6 h 40"/>
                    <a:gd name="T50" fmla="*/ 40 w 62"/>
                    <a:gd name="T51" fmla="*/ 0 h 40"/>
                    <a:gd name="T52" fmla="*/ 45 w 62"/>
                    <a:gd name="T53" fmla="*/ 0 h 40"/>
                    <a:gd name="T54" fmla="*/ 45 w 62"/>
                    <a:gd name="T55" fmla="*/ 0 h 40"/>
                    <a:gd name="T56" fmla="*/ 45 w 62"/>
                    <a:gd name="T57" fmla="*/ 0 h 40"/>
                    <a:gd name="T58" fmla="*/ 17 w 62"/>
                    <a:gd name="T59" fmla="*/ 12 h 40"/>
                    <a:gd name="T60" fmla="*/ 17 w 62"/>
                    <a:gd name="T61" fmla="*/ 12 h 40"/>
                    <a:gd name="T62" fmla="*/ 11 w 62"/>
                    <a:gd name="T63" fmla="*/ 12 h 40"/>
                    <a:gd name="T64" fmla="*/ 11 w 62"/>
                    <a:gd name="T65" fmla="*/ 12 h 40"/>
                    <a:gd name="T66" fmla="*/ 11 w 62"/>
                    <a:gd name="T67" fmla="*/ 17 h 40"/>
                    <a:gd name="T68" fmla="*/ 11 w 62"/>
                    <a:gd name="T69" fmla="*/ 23 h 40"/>
                    <a:gd name="T70" fmla="*/ 11 w 62"/>
                    <a:gd name="T71" fmla="*/ 34 h 40"/>
                    <a:gd name="T72" fmla="*/ 28 w 62"/>
                    <a:gd name="T73" fmla="*/ 34 h 40"/>
                    <a:gd name="T74" fmla="*/ 28 w 62"/>
                    <a:gd name="T75" fmla="*/ 23 h 40"/>
                    <a:gd name="T76" fmla="*/ 28 w 62"/>
                    <a:gd name="T77" fmla="*/ 17 h 40"/>
                    <a:gd name="T78" fmla="*/ 23 w 62"/>
                    <a:gd name="T79" fmla="*/ 12 h 40"/>
                    <a:gd name="T80" fmla="*/ 23 w 62"/>
                    <a:gd name="T81" fmla="*/ 12 h 40"/>
                    <a:gd name="T82" fmla="*/ 17 w 62"/>
                    <a:gd name="T83" fmla="*/ 12 h 40"/>
                    <a:gd name="T84" fmla="*/ 17 w 62"/>
                    <a:gd name="T85" fmla="*/ 12 h 40"/>
                    <a:gd name="T86" fmla="*/ 17 w 62"/>
                    <a:gd name="T87" fmla="*/ 12 h 40"/>
                    <a:gd name="T88" fmla="*/ 45 w 62"/>
                    <a:gd name="T89" fmla="*/ 6 h 40"/>
                    <a:gd name="T90" fmla="*/ 45 w 62"/>
                    <a:gd name="T91" fmla="*/ 6 h 40"/>
                    <a:gd name="T92" fmla="*/ 40 w 62"/>
                    <a:gd name="T93" fmla="*/ 12 h 40"/>
                    <a:gd name="T94" fmla="*/ 34 w 62"/>
                    <a:gd name="T95" fmla="*/ 12 h 40"/>
                    <a:gd name="T96" fmla="*/ 34 w 62"/>
                    <a:gd name="T97" fmla="*/ 17 h 40"/>
                    <a:gd name="T98" fmla="*/ 34 w 62"/>
                    <a:gd name="T99" fmla="*/ 23 h 40"/>
                    <a:gd name="T100" fmla="*/ 34 w 62"/>
                    <a:gd name="T101" fmla="*/ 34 h 40"/>
                    <a:gd name="T102" fmla="*/ 57 w 62"/>
                    <a:gd name="T103" fmla="*/ 34 h 40"/>
                    <a:gd name="T104" fmla="*/ 57 w 62"/>
                    <a:gd name="T105" fmla="*/ 23 h 40"/>
                    <a:gd name="T106" fmla="*/ 57 w 62"/>
                    <a:gd name="T107" fmla="*/ 17 h 40"/>
                    <a:gd name="T108" fmla="*/ 51 w 62"/>
                    <a:gd name="T109" fmla="*/ 12 h 40"/>
                    <a:gd name="T110" fmla="*/ 51 w 62"/>
                    <a:gd name="T111" fmla="*/ 12 h 40"/>
                    <a:gd name="T112" fmla="*/ 45 w 62"/>
                    <a:gd name="T113" fmla="*/ 6 h 40"/>
                    <a:gd name="T114" fmla="*/ 45 w 62"/>
                    <a:gd name="T115" fmla="*/ 6 h 40"/>
                    <a:gd name="T116" fmla="*/ 45 w 62"/>
                    <a:gd name="T117" fmla="*/ 6 h 4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2"/>
                    <a:gd name="T178" fmla="*/ 0 h 40"/>
                    <a:gd name="T179" fmla="*/ 62 w 62"/>
                    <a:gd name="T180" fmla="*/ 40 h 4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2" h="40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57" y="6"/>
                      </a:lnTo>
                      <a:lnTo>
                        <a:pt x="62" y="12"/>
                      </a:lnTo>
                      <a:lnTo>
                        <a:pt x="62" y="17"/>
                      </a:lnTo>
                      <a:lnTo>
                        <a:pt x="62" y="23"/>
                      </a:lnTo>
                      <a:lnTo>
                        <a:pt x="62" y="34"/>
                      </a:lnTo>
                      <a:lnTo>
                        <a:pt x="62" y="40"/>
                      </a:lnTo>
                      <a:lnTo>
                        <a:pt x="57" y="40"/>
                      </a:lnTo>
                      <a:lnTo>
                        <a:pt x="6" y="40"/>
                      </a:lnTo>
                      <a:lnTo>
                        <a:pt x="0" y="34"/>
                      </a:lnTo>
                      <a:lnTo>
                        <a:pt x="0" y="23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1" y="6"/>
                      </a:lnTo>
                      <a:lnTo>
                        <a:pt x="17" y="6"/>
                      </a:lnTo>
                      <a:lnTo>
                        <a:pt x="23" y="6"/>
                      </a:lnTo>
                      <a:lnTo>
                        <a:pt x="28" y="6"/>
                      </a:lnTo>
                      <a:lnTo>
                        <a:pt x="28" y="12"/>
                      </a:lnTo>
                      <a:lnTo>
                        <a:pt x="34" y="6"/>
                      </a:lnTo>
                      <a:lnTo>
                        <a:pt x="40" y="0"/>
                      </a:lnTo>
                      <a:lnTo>
                        <a:pt x="45" y="0"/>
                      </a:lnTo>
                      <a:close/>
                      <a:moveTo>
                        <a:pt x="17" y="12"/>
                      </a:moveTo>
                      <a:lnTo>
                        <a:pt x="17" y="12"/>
                      </a:lnTo>
                      <a:lnTo>
                        <a:pt x="11" y="12"/>
                      </a:lnTo>
                      <a:lnTo>
                        <a:pt x="11" y="17"/>
                      </a:lnTo>
                      <a:lnTo>
                        <a:pt x="11" y="23"/>
                      </a:lnTo>
                      <a:lnTo>
                        <a:pt x="11" y="34"/>
                      </a:lnTo>
                      <a:lnTo>
                        <a:pt x="28" y="34"/>
                      </a:lnTo>
                      <a:lnTo>
                        <a:pt x="28" y="23"/>
                      </a:lnTo>
                      <a:lnTo>
                        <a:pt x="28" y="17"/>
                      </a:lnTo>
                      <a:lnTo>
                        <a:pt x="23" y="12"/>
                      </a:lnTo>
                      <a:lnTo>
                        <a:pt x="17" y="12"/>
                      </a:lnTo>
                      <a:close/>
                      <a:moveTo>
                        <a:pt x="45" y="6"/>
                      </a:moveTo>
                      <a:lnTo>
                        <a:pt x="45" y="6"/>
                      </a:lnTo>
                      <a:lnTo>
                        <a:pt x="40" y="12"/>
                      </a:lnTo>
                      <a:lnTo>
                        <a:pt x="34" y="12"/>
                      </a:lnTo>
                      <a:lnTo>
                        <a:pt x="34" y="17"/>
                      </a:lnTo>
                      <a:lnTo>
                        <a:pt x="34" y="23"/>
                      </a:lnTo>
                      <a:lnTo>
                        <a:pt x="34" y="34"/>
                      </a:lnTo>
                      <a:lnTo>
                        <a:pt x="57" y="34"/>
                      </a:lnTo>
                      <a:lnTo>
                        <a:pt x="57" y="23"/>
                      </a:lnTo>
                      <a:lnTo>
                        <a:pt x="57" y="17"/>
                      </a:lnTo>
                      <a:lnTo>
                        <a:pt x="51" y="12"/>
                      </a:lnTo>
                      <a:lnTo>
                        <a:pt x="4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1739"/>
                <p:cNvSpPr>
                  <a:spLocks/>
                </p:cNvSpPr>
                <p:nvPr/>
              </p:nvSpPr>
              <p:spPr bwMode="auto">
                <a:xfrm>
                  <a:off x="2579" y="2309"/>
                  <a:ext cx="45" cy="34"/>
                </a:xfrm>
                <a:custGeom>
                  <a:avLst/>
                  <a:gdLst>
                    <a:gd name="T0" fmla="*/ 45 w 45"/>
                    <a:gd name="T1" fmla="*/ 0 h 34"/>
                    <a:gd name="T2" fmla="*/ 45 w 45"/>
                    <a:gd name="T3" fmla="*/ 0 h 34"/>
                    <a:gd name="T4" fmla="*/ 45 w 45"/>
                    <a:gd name="T5" fmla="*/ 0 h 34"/>
                    <a:gd name="T6" fmla="*/ 45 w 45"/>
                    <a:gd name="T7" fmla="*/ 0 h 34"/>
                    <a:gd name="T8" fmla="*/ 45 w 45"/>
                    <a:gd name="T9" fmla="*/ 0 h 34"/>
                    <a:gd name="T10" fmla="*/ 45 w 45"/>
                    <a:gd name="T11" fmla="*/ 0 h 34"/>
                    <a:gd name="T12" fmla="*/ 45 w 45"/>
                    <a:gd name="T13" fmla="*/ 6 h 34"/>
                    <a:gd name="T14" fmla="*/ 45 w 45"/>
                    <a:gd name="T15" fmla="*/ 6 h 34"/>
                    <a:gd name="T16" fmla="*/ 45 w 45"/>
                    <a:gd name="T17" fmla="*/ 6 h 34"/>
                    <a:gd name="T18" fmla="*/ 45 w 45"/>
                    <a:gd name="T19" fmla="*/ 6 h 34"/>
                    <a:gd name="T20" fmla="*/ 40 w 45"/>
                    <a:gd name="T21" fmla="*/ 6 h 34"/>
                    <a:gd name="T22" fmla="*/ 45 w 45"/>
                    <a:gd name="T23" fmla="*/ 11 h 34"/>
                    <a:gd name="T24" fmla="*/ 45 w 45"/>
                    <a:gd name="T25" fmla="*/ 17 h 34"/>
                    <a:gd name="T26" fmla="*/ 45 w 45"/>
                    <a:gd name="T27" fmla="*/ 28 h 34"/>
                    <a:gd name="T28" fmla="*/ 40 w 45"/>
                    <a:gd name="T29" fmla="*/ 34 h 34"/>
                    <a:gd name="T30" fmla="*/ 34 w 45"/>
                    <a:gd name="T31" fmla="*/ 34 h 34"/>
                    <a:gd name="T32" fmla="*/ 28 w 45"/>
                    <a:gd name="T33" fmla="*/ 34 h 34"/>
                    <a:gd name="T34" fmla="*/ 0 w 45"/>
                    <a:gd name="T35" fmla="*/ 34 h 34"/>
                    <a:gd name="T36" fmla="*/ 0 w 45"/>
                    <a:gd name="T37" fmla="*/ 34 h 34"/>
                    <a:gd name="T38" fmla="*/ 0 w 45"/>
                    <a:gd name="T39" fmla="*/ 34 h 34"/>
                    <a:gd name="T40" fmla="*/ 0 w 45"/>
                    <a:gd name="T41" fmla="*/ 34 h 34"/>
                    <a:gd name="T42" fmla="*/ 0 w 45"/>
                    <a:gd name="T43" fmla="*/ 28 h 34"/>
                    <a:gd name="T44" fmla="*/ 0 w 45"/>
                    <a:gd name="T45" fmla="*/ 28 h 34"/>
                    <a:gd name="T46" fmla="*/ 0 w 45"/>
                    <a:gd name="T47" fmla="*/ 28 h 34"/>
                    <a:gd name="T48" fmla="*/ 0 w 45"/>
                    <a:gd name="T49" fmla="*/ 28 h 34"/>
                    <a:gd name="T50" fmla="*/ 0 w 45"/>
                    <a:gd name="T51" fmla="*/ 28 h 34"/>
                    <a:gd name="T52" fmla="*/ 28 w 45"/>
                    <a:gd name="T53" fmla="*/ 28 h 34"/>
                    <a:gd name="T54" fmla="*/ 34 w 45"/>
                    <a:gd name="T55" fmla="*/ 28 h 34"/>
                    <a:gd name="T56" fmla="*/ 34 w 45"/>
                    <a:gd name="T57" fmla="*/ 23 h 34"/>
                    <a:gd name="T58" fmla="*/ 40 w 45"/>
                    <a:gd name="T59" fmla="*/ 23 h 34"/>
                    <a:gd name="T60" fmla="*/ 40 w 45"/>
                    <a:gd name="T61" fmla="*/ 17 h 34"/>
                    <a:gd name="T62" fmla="*/ 40 w 45"/>
                    <a:gd name="T63" fmla="*/ 11 h 34"/>
                    <a:gd name="T64" fmla="*/ 28 w 45"/>
                    <a:gd name="T65" fmla="*/ 6 h 34"/>
                    <a:gd name="T66" fmla="*/ 0 w 45"/>
                    <a:gd name="T67" fmla="*/ 6 h 34"/>
                    <a:gd name="T68" fmla="*/ 0 w 45"/>
                    <a:gd name="T69" fmla="*/ 6 h 34"/>
                    <a:gd name="T70" fmla="*/ 0 w 45"/>
                    <a:gd name="T71" fmla="*/ 6 h 34"/>
                    <a:gd name="T72" fmla="*/ 0 w 45"/>
                    <a:gd name="T73" fmla="*/ 6 h 34"/>
                    <a:gd name="T74" fmla="*/ 0 w 45"/>
                    <a:gd name="T75" fmla="*/ 0 h 34"/>
                    <a:gd name="T76" fmla="*/ 0 w 45"/>
                    <a:gd name="T77" fmla="*/ 0 h 34"/>
                    <a:gd name="T78" fmla="*/ 0 w 45"/>
                    <a:gd name="T79" fmla="*/ 0 h 34"/>
                    <a:gd name="T80" fmla="*/ 0 w 45"/>
                    <a:gd name="T81" fmla="*/ 0 h 34"/>
                    <a:gd name="T82" fmla="*/ 0 w 45"/>
                    <a:gd name="T83" fmla="*/ 0 h 34"/>
                    <a:gd name="T84" fmla="*/ 45 w 45"/>
                    <a:gd name="T85" fmla="*/ 0 h 34"/>
                    <a:gd name="T86" fmla="*/ 45 w 45"/>
                    <a:gd name="T87" fmla="*/ 0 h 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5"/>
                    <a:gd name="T133" fmla="*/ 0 h 34"/>
                    <a:gd name="T134" fmla="*/ 45 w 45"/>
                    <a:gd name="T135" fmla="*/ 34 h 3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5" h="34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45" y="6"/>
                      </a:lnTo>
                      <a:lnTo>
                        <a:pt x="40" y="6"/>
                      </a:lnTo>
                      <a:lnTo>
                        <a:pt x="45" y="11"/>
                      </a:lnTo>
                      <a:lnTo>
                        <a:pt x="45" y="17"/>
                      </a:lnTo>
                      <a:lnTo>
                        <a:pt x="45" y="28"/>
                      </a:lnTo>
                      <a:lnTo>
                        <a:pt x="40" y="34"/>
                      </a:lnTo>
                      <a:lnTo>
                        <a:pt x="34" y="34"/>
                      </a:lnTo>
                      <a:lnTo>
                        <a:pt x="28" y="34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28" y="28"/>
                      </a:lnTo>
                      <a:lnTo>
                        <a:pt x="34" y="28"/>
                      </a:lnTo>
                      <a:lnTo>
                        <a:pt x="34" y="23"/>
                      </a:lnTo>
                      <a:lnTo>
                        <a:pt x="40" y="23"/>
                      </a:lnTo>
                      <a:lnTo>
                        <a:pt x="40" y="17"/>
                      </a:lnTo>
                      <a:lnTo>
                        <a:pt x="40" y="11"/>
                      </a:lnTo>
                      <a:lnTo>
                        <a:pt x="28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1740"/>
                <p:cNvSpPr>
                  <a:spLocks/>
                </p:cNvSpPr>
                <p:nvPr/>
              </p:nvSpPr>
              <p:spPr bwMode="auto">
                <a:xfrm>
                  <a:off x="2579" y="2258"/>
                  <a:ext cx="45" cy="34"/>
                </a:xfrm>
                <a:custGeom>
                  <a:avLst/>
                  <a:gdLst>
                    <a:gd name="T0" fmla="*/ 45 w 45"/>
                    <a:gd name="T1" fmla="*/ 0 h 34"/>
                    <a:gd name="T2" fmla="*/ 45 w 45"/>
                    <a:gd name="T3" fmla="*/ 0 h 34"/>
                    <a:gd name="T4" fmla="*/ 45 w 45"/>
                    <a:gd name="T5" fmla="*/ 0 h 34"/>
                    <a:gd name="T6" fmla="*/ 45 w 45"/>
                    <a:gd name="T7" fmla="*/ 0 h 34"/>
                    <a:gd name="T8" fmla="*/ 45 w 45"/>
                    <a:gd name="T9" fmla="*/ 0 h 34"/>
                    <a:gd name="T10" fmla="*/ 45 w 45"/>
                    <a:gd name="T11" fmla="*/ 6 h 34"/>
                    <a:gd name="T12" fmla="*/ 45 w 45"/>
                    <a:gd name="T13" fmla="*/ 6 h 34"/>
                    <a:gd name="T14" fmla="*/ 45 w 45"/>
                    <a:gd name="T15" fmla="*/ 6 h 34"/>
                    <a:gd name="T16" fmla="*/ 45 w 45"/>
                    <a:gd name="T17" fmla="*/ 6 h 34"/>
                    <a:gd name="T18" fmla="*/ 45 w 45"/>
                    <a:gd name="T19" fmla="*/ 6 h 34"/>
                    <a:gd name="T20" fmla="*/ 17 w 45"/>
                    <a:gd name="T21" fmla="*/ 6 h 34"/>
                    <a:gd name="T22" fmla="*/ 11 w 45"/>
                    <a:gd name="T23" fmla="*/ 11 h 34"/>
                    <a:gd name="T24" fmla="*/ 11 w 45"/>
                    <a:gd name="T25" fmla="*/ 11 h 34"/>
                    <a:gd name="T26" fmla="*/ 6 w 45"/>
                    <a:gd name="T27" fmla="*/ 11 h 34"/>
                    <a:gd name="T28" fmla="*/ 6 w 45"/>
                    <a:gd name="T29" fmla="*/ 17 h 34"/>
                    <a:gd name="T30" fmla="*/ 11 w 45"/>
                    <a:gd name="T31" fmla="*/ 23 h 34"/>
                    <a:gd name="T32" fmla="*/ 17 w 45"/>
                    <a:gd name="T33" fmla="*/ 28 h 34"/>
                    <a:gd name="T34" fmla="*/ 45 w 45"/>
                    <a:gd name="T35" fmla="*/ 28 h 34"/>
                    <a:gd name="T36" fmla="*/ 45 w 45"/>
                    <a:gd name="T37" fmla="*/ 28 h 34"/>
                    <a:gd name="T38" fmla="*/ 45 w 45"/>
                    <a:gd name="T39" fmla="*/ 28 h 34"/>
                    <a:gd name="T40" fmla="*/ 45 w 45"/>
                    <a:gd name="T41" fmla="*/ 28 h 34"/>
                    <a:gd name="T42" fmla="*/ 45 w 45"/>
                    <a:gd name="T43" fmla="*/ 34 h 34"/>
                    <a:gd name="T44" fmla="*/ 45 w 45"/>
                    <a:gd name="T45" fmla="*/ 34 h 34"/>
                    <a:gd name="T46" fmla="*/ 45 w 45"/>
                    <a:gd name="T47" fmla="*/ 34 h 34"/>
                    <a:gd name="T48" fmla="*/ 45 w 45"/>
                    <a:gd name="T49" fmla="*/ 34 h 34"/>
                    <a:gd name="T50" fmla="*/ 45 w 45"/>
                    <a:gd name="T51" fmla="*/ 34 h 34"/>
                    <a:gd name="T52" fmla="*/ 0 w 45"/>
                    <a:gd name="T53" fmla="*/ 34 h 34"/>
                    <a:gd name="T54" fmla="*/ 0 w 45"/>
                    <a:gd name="T55" fmla="*/ 34 h 34"/>
                    <a:gd name="T56" fmla="*/ 0 w 45"/>
                    <a:gd name="T57" fmla="*/ 34 h 34"/>
                    <a:gd name="T58" fmla="*/ 0 w 45"/>
                    <a:gd name="T59" fmla="*/ 34 h 34"/>
                    <a:gd name="T60" fmla="*/ 0 w 45"/>
                    <a:gd name="T61" fmla="*/ 34 h 34"/>
                    <a:gd name="T62" fmla="*/ 0 w 45"/>
                    <a:gd name="T63" fmla="*/ 28 h 34"/>
                    <a:gd name="T64" fmla="*/ 0 w 45"/>
                    <a:gd name="T65" fmla="*/ 28 h 34"/>
                    <a:gd name="T66" fmla="*/ 0 w 45"/>
                    <a:gd name="T67" fmla="*/ 28 h 34"/>
                    <a:gd name="T68" fmla="*/ 0 w 45"/>
                    <a:gd name="T69" fmla="*/ 28 h 34"/>
                    <a:gd name="T70" fmla="*/ 6 w 45"/>
                    <a:gd name="T71" fmla="*/ 28 h 34"/>
                    <a:gd name="T72" fmla="*/ 0 w 45"/>
                    <a:gd name="T73" fmla="*/ 23 h 34"/>
                    <a:gd name="T74" fmla="*/ 0 w 45"/>
                    <a:gd name="T75" fmla="*/ 17 h 34"/>
                    <a:gd name="T76" fmla="*/ 0 w 45"/>
                    <a:gd name="T77" fmla="*/ 6 h 34"/>
                    <a:gd name="T78" fmla="*/ 6 w 45"/>
                    <a:gd name="T79" fmla="*/ 6 h 34"/>
                    <a:gd name="T80" fmla="*/ 11 w 45"/>
                    <a:gd name="T81" fmla="*/ 0 h 34"/>
                    <a:gd name="T82" fmla="*/ 17 w 45"/>
                    <a:gd name="T83" fmla="*/ 0 h 34"/>
                    <a:gd name="T84" fmla="*/ 45 w 45"/>
                    <a:gd name="T85" fmla="*/ 0 h 34"/>
                    <a:gd name="T86" fmla="*/ 45 w 45"/>
                    <a:gd name="T87" fmla="*/ 0 h 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5"/>
                    <a:gd name="T133" fmla="*/ 0 h 34"/>
                    <a:gd name="T134" fmla="*/ 45 w 45"/>
                    <a:gd name="T135" fmla="*/ 34 h 3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5" h="34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45" y="6"/>
                      </a:lnTo>
                      <a:lnTo>
                        <a:pt x="17" y="6"/>
                      </a:lnTo>
                      <a:lnTo>
                        <a:pt x="11" y="11"/>
                      </a:lnTo>
                      <a:lnTo>
                        <a:pt x="6" y="11"/>
                      </a:lnTo>
                      <a:lnTo>
                        <a:pt x="6" y="17"/>
                      </a:lnTo>
                      <a:lnTo>
                        <a:pt x="11" y="23"/>
                      </a:lnTo>
                      <a:lnTo>
                        <a:pt x="17" y="28"/>
                      </a:lnTo>
                      <a:lnTo>
                        <a:pt x="45" y="28"/>
                      </a:lnTo>
                      <a:lnTo>
                        <a:pt x="45" y="34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1741"/>
                <p:cNvSpPr>
                  <a:spLocks/>
                </p:cNvSpPr>
                <p:nvPr/>
              </p:nvSpPr>
              <p:spPr bwMode="auto">
                <a:xfrm>
                  <a:off x="2579" y="2213"/>
                  <a:ext cx="45" cy="34"/>
                </a:xfrm>
                <a:custGeom>
                  <a:avLst/>
                  <a:gdLst>
                    <a:gd name="T0" fmla="*/ 40 w 45"/>
                    <a:gd name="T1" fmla="*/ 0 h 34"/>
                    <a:gd name="T2" fmla="*/ 40 w 45"/>
                    <a:gd name="T3" fmla="*/ 0 h 34"/>
                    <a:gd name="T4" fmla="*/ 40 w 45"/>
                    <a:gd name="T5" fmla="*/ 0 h 34"/>
                    <a:gd name="T6" fmla="*/ 40 w 45"/>
                    <a:gd name="T7" fmla="*/ 0 h 34"/>
                    <a:gd name="T8" fmla="*/ 40 w 45"/>
                    <a:gd name="T9" fmla="*/ 5 h 34"/>
                    <a:gd name="T10" fmla="*/ 40 w 45"/>
                    <a:gd name="T11" fmla="*/ 5 h 34"/>
                    <a:gd name="T12" fmla="*/ 45 w 45"/>
                    <a:gd name="T13" fmla="*/ 5 h 34"/>
                    <a:gd name="T14" fmla="*/ 45 w 45"/>
                    <a:gd name="T15" fmla="*/ 11 h 34"/>
                    <a:gd name="T16" fmla="*/ 45 w 45"/>
                    <a:gd name="T17" fmla="*/ 11 h 34"/>
                    <a:gd name="T18" fmla="*/ 45 w 45"/>
                    <a:gd name="T19" fmla="*/ 17 h 34"/>
                    <a:gd name="T20" fmla="*/ 45 w 45"/>
                    <a:gd name="T21" fmla="*/ 22 h 34"/>
                    <a:gd name="T22" fmla="*/ 40 w 45"/>
                    <a:gd name="T23" fmla="*/ 28 h 34"/>
                    <a:gd name="T24" fmla="*/ 34 w 45"/>
                    <a:gd name="T25" fmla="*/ 34 h 34"/>
                    <a:gd name="T26" fmla="*/ 23 w 45"/>
                    <a:gd name="T27" fmla="*/ 34 h 34"/>
                    <a:gd name="T28" fmla="*/ 11 w 45"/>
                    <a:gd name="T29" fmla="*/ 34 h 34"/>
                    <a:gd name="T30" fmla="*/ 6 w 45"/>
                    <a:gd name="T31" fmla="*/ 28 h 34"/>
                    <a:gd name="T32" fmla="*/ 0 w 45"/>
                    <a:gd name="T33" fmla="*/ 22 h 34"/>
                    <a:gd name="T34" fmla="*/ 0 w 45"/>
                    <a:gd name="T35" fmla="*/ 17 h 34"/>
                    <a:gd name="T36" fmla="*/ 0 w 45"/>
                    <a:gd name="T37" fmla="*/ 11 h 34"/>
                    <a:gd name="T38" fmla="*/ 0 w 45"/>
                    <a:gd name="T39" fmla="*/ 5 h 34"/>
                    <a:gd name="T40" fmla="*/ 0 w 45"/>
                    <a:gd name="T41" fmla="*/ 5 h 34"/>
                    <a:gd name="T42" fmla="*/ 6 w 45"/>
                    <a:gd name="T43" fmla="*/ 5 h 34"/>
                    <a:gd name="T44" fmla="*/ 6 w 45"/>
                    <a:gd name="T45" fmla="*/ 5 h 34"/>
                    <a:gd name="T46" fmla="*/ 6 w 45"/>
                    <a:gd name="T47" fmla="*/ 5 h 34"/>
                    <a:gd name="T48" fmla="*/ 6 w 45"/>
                    <a:gd name="T49" fmla="*/ 0 h 34"/>
                    <a:gd name="T50" fmla="*/ 6 w 45"/>
                    <a:gd name="T51" fmla="*/ 0 h 34"/>
                    <a:gd name="T52" fmla="*/ 11 w 45"/>
                    <a:gd name="T53" fmla="*/ 5 h 34"/>
                    <a:gd name="T54" fmla="*/ 11 w 45"/>
                    <a:gd name="T55" fmla="*/ 5 h 34"/>
                    <a:gd name="T56" fmla="*/ 11 w 45"/>
                    <a:gd name="T57" fmla="*/ 5 h 34"/>
                    <a:gd name="T58" fmla="*/ 11 w 45"/>
                    <a:gd name="T59" fmla="*/ 5 h 34"/>
                    <a:gd name="T60" fmla="*/ 6 w 45"/>
                    <a:gd name="T61" fmla="*/ 11 h 34"/>
                    <a:gd name="T62" fmla="*/ 6 w 45"/>
                    <a:gd name="T63" fmla="*/ 17 h 34"/>
                    <a:gd name="T64" fmla="*/ 11 w 45"/>
                    <a:gd name="T65" fmla="*/ 22 h 34"/>
                    <a:gd name="T66" fmla="*/ 23 w 45"/>
                    <a:gd name="T67" fmla="*/ 28 h 34"/>
                    <a:gd name="T68" fmla="*/ 28 w 45"/>
                    <a:gd name="T69" fmla="*/ 28 h 34"/>
                    <a:gd name="T70" fmla="*/ 34 w 45"/>
                    <a:gd name="T71" fmla="*/ 22 h 34"/>
                    <a:gd name="T72" fmla="*/ 40 w 45"/>
                    <a:gd name="T73" fmla="*/ 22 h 34"/>
                    <a:gd name="T74" fmla="*/ 40 w 45"/>
                    <a:gd name="T75" fmla="*/ 17 h 34"/>
                    <a:gd name="T76" fmla="*/ 40 w 45"/>
                    <a:gd name="T77" fmla="*/ 11 h 34"/>
                    <a:gd name="T78" fmla="*/ 34 w 45"/>
                    <a:gd name="T79" fmla="*/ 5 h 34"/>
                    <a:gd name="T80" fmla="*/ 34 w 45"/>
                    <a:gd name="T81" fmla="*/ 5 h 34"/>
                    <a:gd name="T82" fmla="*/ 34 w 45"/>
                    <a:gd name="T83" fmla="*/ 5 h 34"/>
                    <a:gd name="T84" fmla="*/ 34 w 45"/>
                    <a:gd name="T85" fmla="*/ 5 h 34"/>
                    <a:gd name="T86" fmla="*/ 34 w 45"/>
                    <a:gd name="T87" fmla="*/ 0 h 34"/>
                    <a:gd name="T88" fmla="*/ 34 w 45"/>
                    <a:gd name="T89" fmla="*/ 0 h 34"/>
                    <a:gd name="T90" fmla="*/ 40 w 45"/>
                    <a:gd name="T91" fmla="*/ 0 h 34"/>
                    <a:gd name="T92" fmla="*/ 40 w 45"/>
                    <a:gd name="T93" fmla="*/ 0 h 34"/>
                    <a:gd name="T94" fmla="*/ 40 w 45"/>
                    <a:gd name="T95" fmla="*/ 0 h 3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5"/>
                    <a:gd name="T145" fmla="*/ 0 h 34"/>
                    <a:gd name="T146" fmla="*/ 45 w 45"/>
                    <a:gd name="T147" fmla="*/ 34 h 3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5" h="34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40" y="5"/>
                      </a:lnTo>
                      <a:lnTo>
                        <a:pt x="45" y="5"/>
                      </a:lnTo>
                      <a:lnTo>
                        <a:pt x="45" y="11"/>
                      </a:lnTo>
                      <a:lnTo>
                        <a:pt x="45" y="17"/>
                      </a:lnTo>
                      <a:lnTo>
                        <a:pt x="45" y="22"/>
                      </a:lnTo>
                      <a:lnTo>
                        <a:pt x="40" y="28"/>
                      </a:lnTo>
                      <a:lnTo>
                        <a:pt x="34" y="34"/>
                      </a:lnTo>
                      <a:lnTo>
                        <a:pt x="23" y="34"/>
                      </a:lnTo>
                      <a:lnTo>
                        <a:pt x="11" y="34"/>
                      </a:lnTo>
                      <a:lnTo>
                        <a:pt x="6" y="28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6" y="5"/>
                      </a:lnTo>
                      <a:lnTo>
                        <a:pt x="6" y="0"/>
                      </a:lnTo>
                      <a:lnTo>
                        <a:pt x="11" y="5"/>
                      </a:lnTo>
                      <a:lnTo>
                        <a:pt x="6" y="11"/>
                      </a:lnTo>
                      <a:lnTo>
                        <a:pt x="6" y="17"/>
                      </a:lnTo>
                      <a:lnTo>
                        <a:pt x="11" y="22"/>
                      </a:lnTo>
                      <a:lnTo>
                        <a:pt x="23" y="28"/>
                      </a:lnTo>
                      <a:lnTo>
                        <a:pt x="28" y="28"/>
                      </a:lnTo>
                      <a:lnTo>
                        <a:pt x="34" y="22"/>
                      </a:lnTo>
                      <a:lnTo>
                        <a:pt x="40" y="22"/>
                      </a:lnTo>
                      <a:lnTo>
                        <a:pt x="40" y="17"/>
                      </a:lnTo>
                      <a:lnTo>
                        <a:pt x="40" y="11"/>
                      </a:lnTo>
                      <a:lnTo>
                        <a:pt x="34" y="5"/>
                      </a:lnTo>
                      <a:lnTo>
                        <a:pt x="34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1742"/>
                <p:cNvSpPr>
                  <a:spLocks/>
                </p:cNvSpPr>
                <p:nvPr/>
              </p:nvSpPr>
              <p:spPr bwMode="auto">
                <a:xfrm>
                  <a:off x="2562" y="2167"/>
                  <a:ext cx="62" cy="40"/>
                </a:xfrm>
                <a:custGeom>
                  <a:avLst/>
                  <a:gdLst>
                    <a:gd name="T0" fmla="*/ 62 w 62"/>
                    <a:gd name="T1" fmla="*/ 0 h 40"/>
                    <a:gd name="T2" fmla="*/ 62 w 62"/>
                    <a:gd name="T3" fmla="*/ 0 h 40"/>
                    <a:gd name="T4" fmla="*/ 62 w 62"/>
                    <a:gd name="T5" fmla="*/ 0 h 40"/>
                    <a:gd name="T6" fmla="*/ 62 w 62"/>
                    <a:gd name="T7" fmla="*/ 6 h 40"/>
                    <a:gd name="T8" fmla="*/ 62 w 62"/>
                    <a:gd name="T9" fmla="*/ 6 h 40"/>
                    <a:gd name="T10" fmla="*/ 62 w 62"/>
                    <a:gd name="T11" fmla="*/ 6 h 40"/>
                    <a:gd name="T12" fmla="*/ 62 w 62"/>
                    <a:gd name="T13" fmla="*/ 6 h 40"/>
                    <a:gd name="T14" fmla="*/ 62 w 62"/>
                    <a:gd name="T15" fmla="*/ 12 h 40"/>
                    <a:gd name="T16" fmla="*/ 62 w 62"/>
                    <a:gd name="T17" fmla="*/ 12 h 40"/>
                    <a:gd name="T18" fmla="*/ 62 w 62"/>
                    <a:gd name="T19" fmla="*/ 12 h 40"/>
                    <a:gd name="T20" fmla="*/ 34 w 62"/>
                    <a:gd name="T21" fmla="*/ 12 h 40"/>
                    <a:gd name="T22" fmla="*/ 28 w 62"/>
                    <a:gd name="T23" fmla="*/ 12 h 40"/>
                    <a:gd name="T24" fmla="*/ 28 w 62"/>
                    <a:gd name="T25" fmla="*/ 12 h 40"/>
                    <a:gd name="T26" fmla="*/ 23 w 62"/>
                    <a:gd name="T27" fmla="*/ 17 h 40"/>
                    <a:gd name="T28" fmla="*/ 23 w 62"/>
                    <a:gd name="T29" fmla="*/ 17 h 40"/>
                    <a:gd name="T30" fmla="*/ 28 w 62"/>
                    <a:gd name="T31" fmla="*/ 23 h 40"/>
                    <a:gd name="T32" fmla="*/ 34 w 62"/>
                    <a:gd name="T33" fmla="*/ 29 h 40"/>
                    <a:gd name="T34" fmla="*/ 62 w 62"/>
                    <a:gd name="T35" fmla="*/ 29 h 40"/>
                    <a:gd name="T36" fmla="*/ 62 w 62"/>
                    <a:gd name="T37" fmla="*/ 29 h 40"/>
                    <a:gd name="T38" fmla="*/ 62 w 62"/>
                    <a:gd name="T39" fmla="*/ 29 h 40"/>
                    <a:gd name="T40" fmla="*/ 62 w 62"/>
                    <a:gd name="T41" fmla="*/ 34 h 40"/>
                    <a:gd name="T42" fmla="*/ 62 w 62"/>
                    <a:gd name="T43" fmla="*/ 34 h 40"/>
                    <a:gd name="T44" fmla="*/ 62 w 62"/>
                    <a:gd name="T45" fmla="*/ 34 h 40"/>
                    <a:gd name="T46" fmla="*/ 62 w 62"/>
                    <a:gd name="T47" fmla="*/ 40 h 40"/>
                    <a:gd name="T48" fmla="*/ 62 w 62"/>
                    <a:gd name="T49" fmla="*/ 40 h 40"/>
                    <a:gd name="T50" fmla="*/ 62 w 62"/>
                    <a:gd name="T51" fmla="*/ 40 h 40"/>
                    <a:gd name="T52" fmla="*/ 0 w 62"/>
                    <a:gd name="T53" fmla="*/ 40 h 40"/>
                    <a:gd name="T54" fmla="*/ 0 w 62"/>
                    <a:gd name="T55" fmla="*/ 40 h 40"/>
                    <a:gd name="T56" fmla="*/ 0 w 62"/>
                    <a:gd name="T57" fmla="*/ 40 h 40"/>
                    <a:gd name="T58" fmla="*/ 0 w 62"/>
                    <a:gd name="T59" fmla="*/ 34 h 40"/>
                    <a:gd name="T60" fmla="*/ 0 w 62"/>
                    <a:gd name="T61" fmla="*/ 34 h 40"/>
                    <a:gd name="T62" fmla="*/ 0 w 62"/>
                    <a:gd name="T63" fmla="*/ 34 h 40"/>
                    <a:gd name="T64" fmla="*/ 0 w 62"/>
                    <a:gd name="T65" fmla="*/ 29 h 40"/>
                    <a:gd name="T66" fmla="*/ 0 w 62"/>
                    <a:gd name="T67" fmla="*/ 29 h 40"/>
                    <a:gd name="T68" fmla="*/ 0 w 62"/>
                    <a:gd name="T69" fmla="*/ 29 h 40"/>
                    <a:gd name="T70" fmla="*/ 23 w 62"/>
                    <a:gd name="T71" fmla="*/ 29 h 40"/>
                    <a:gd name="T72" fmla="*/ 17 w 62"/>
                    <a:gd name="T73" fmla="*/ 23 h 40"/>
                    <a:gd name="T74" fmla="*/ 17 w 62"/>
                    <a:gd name="T75" fmla="*/ 17 h 40"/>
                    <a:gd name="T76" fmla="*/ 17 w 62"/>
                    <a:gd name="T77" fmla="*/ 12 h 40"/>
                    <a:gd name="T78" fmla="*/ 23 w 62"/>
                    <a:gd name="T79" fmla="*/ 6 h 40"/>
                    <a:gd name="T80" fmla="*/ 28 w 62"/>
                    <a:gd name="T81" fmla="*/ 6 h 40"/>
                    <a:gd name="T82" fmla="*/ 34 w 62"/>
                    <a:gd name="T83" fmla="*/ 0 h 40"/>
                    <a:gd name="T84" fmla="*/ 62 w 62"/>
                    <a:gd name="T85" fmla="*/ 0 h 40"/>
                    <a:gd name="T86" fmla="*/ 62 w 62"/>
                    <a:gd name="T87" fmla="*/ 0 h 4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2"/>
                    <a:gd name="T133" fmla="*/ 0 h 40"/>
                    <a:gd name="T134" fmla="*/ 62 w 62"/>
                    <a:gd name="T135" fmla="*/ 40 h 4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2" h="40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62" y="6"/>
                      </a:lnTo>
                      <a:lnTo>
                        <a:pt x="62" y="12"/>
                      </a:lnTo>
                      <a:lnTo>
                        <a:pt x="34" y="12"/>
                      </a:lnTo>
                      <a:lnTo>
                        <a:pt x="28" y="12"/>
                      </a:lnTo>
                      <a:lnTo>
                        <a:pt x="23" y="17"/>
                      </a:lnTo>
                      <a:lnTo>
                        <a:pt x="28" y="23"/>
                      </a:lnTo>
                      <a:lnTo>
                        <a:pt x="34" y="29"/>
                      </a:lnTo>
                      <a:lnTo>
                        <a:pt x="62" y="29"/>
                      </a:lnTo>
                      <a:lnTo>
                        <a:pt x="62" y="34"/>
                      </a:lnTo>
                      <a:lnTo>
                        <a:pt x="62" y="40"/>
                      </a:lnTo>
                      <a:lnTo>
                        <a:pt x="0" y="40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23" y="29"/>
                      </a:lnTo>
                      <a:lnTo>
                        <a:pt x="17" y="23"/>
                      </a:lnTo>
                      <a:lnTo>
                        <a:pt x="17" y="17"/>
                      </a:lnTo>
                      <a:lnTo>
                        <a:pt x="17" y="12"/>
                      </a:lnTo>
                      <a:lnTo>
                        <a:pt x="23" y="6"/>
                      </a:lnTo>
                      <a:lnTo>
                        <a:pt x="28" y="6"/>
                      </a:lnTo>
                      <a:lnTo>
                        <a:pt x="34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743"/>
                <p:cNvSpPr>
                  <a:spLocks noEditPoints="1"/>
                </p:cNvSpPr>
                <p:nvPr/>
              </p:nvSpPr>
              <p:spPr bwMode="auto">
                <a:xfrm>
                  <a:off x="2579" y="2122"/>
                  <a:ext cx="45" cy="34"/>
                </a:xfrm>
                <a:custGeom>
                  <a:avLst/>
                  <a:gdLst>
                    <a:gd name="T0" fmla="*/ 23 w 45"/>
                    <a:gd name="T1" fmla="*/ 0 h 34"/>
                    <a:gd name="T2" fmla="*/ 23 w 45"/>
                    <a:gd name="T3" fmla="*/ 0 h 34"/>
                    <a:gd name="T4" fmla="*/ 23 w 45"/>
                    <a:gd name="T5" fmla="*/ 0 h 34"/>
                    <a:gd name="T6" fmla="*/ 23 w 45"/>
                    <a:gd name="T7" fmla="*/ 0 h 34"/>
                    <a:gd name="T8" fmla="*/ 23 w 45"/>
                    <a:gd name="T9" fmla="*/ 28 h 34"/>
                    <a:gd name="T10" fmla="*/ 28 w 45"/>
                    <a:gd name="T11" fmla="*/ 28 h 34"/>
                    <a:gd name="T12" fmla="*/ 34 w 45"/>
                    <a:gd name="T13" fmla="*/ 22 h 34"/>
                    <a:gd name="T14" fmla="*/ 40 w 45"/>
                    <a:gd name="T15" fmla="*/ 22 h 34"/>
                    <a:gd name="T16" fmla="*/ 40 w 45"/>
                    <a:gd name="T17" fmla="*/ 17 h 34"/>
                    <a:gd name="T18" fmla="*/ 40 w 45"/>
                    <a:gd name="T19" fmla="*/ 11 h 34"/>
                    <a:gd name="T20" fmla="*/ 40 w 45"/>
                    <a:gd name="T21" fmla="*/ 5 h 34"/>
                    <a:gd name="T22" fmla="*/ 40 w 45"/>
                    <a:gd name="T23" fmla="*/ 5 h 34"/>
                    <a:gd name="T24" fmla="*/ 34 w 45"/>
                    <a:gd name="T25" fmla="*/ 0 h 34"/>
                    <a:gd name="T26" fmla="*/ 34 w 45"/>
                    <a:gd name="T27" fmla="*/ 0 h 34"/>
                    <a:gd name="T28" fmla="*/ 40 w 45"/>
                    <a:gd name="T29" fmla="*/ 0 h 34"/>
                    <a:gd name="T30" fmla="*/ 40 w 45"/>
                    <a:gd name="T31" fmla="*/ 0 h 34"/>
                    <a:gd name="T32" fmla="*/ 40 w 45"/>
                    <a:gd name="T33" fmla="*/ 0 h 34"/>
                    <a:gd name="T34" fmla="*/ 40 w 45"/>
                    <a:gd name="T35" fmla="*/ 0 h 34"/>
                    <a:gd name="T36" fmla="*/ 40 w 45"/>
                    <a:gd name="T37" fmla="*/ 0 h 34"/>
                    <a:gd name="T38" fmla="*/ 40 w 45"/>
                    <a:gd name="T39" fmla="*/ 0 h 34"/>
                    <a:gd name="T40" fmla="*/ 40 w 45"/>
                    <a:gd name="T41" fmla="*/ 0 h 34"/>
                    <a:gd name="T42" fmla="*/ 45 w 45"/>
                    <a:gd name="T43" fmla="*/ 0 h 34"/>
                    <a:gd name="T44" fmla="*/ 45 w 45"/>
                    <a:gd name="T45" fmla="*/ 5 h 34"/>
                    <a:gd name="T46" fmla="*/ 45 w 45"/>
                    <a:gd name="T47" fmla="*/ 11 h 34"/>
                    <a:gd name="T48" fmla="*/ 45 w 45"/>
                    <a:gd name="T49" fmla="*/ 17 h 34"/>
                    <a:gd name="T50" fmla="*/ 45 w 45"/>
                    <a:gd name="T51" fmla="*/ 22 h 34"/>
                    <a:gd name="T52" fmla="*/ 40 w 45"/>
                    <a:gd name="T53" fmla="*/ 28 h 34"/>
                    <a:gd name="T54" fmla="*/ 34 w 45"/>
                    <a:gd name="T55" fmla="*/ 34 h 34"/>
                    <a:gd name="T56" fmla="*/ 23 w 45"/>
                    <a:gd name="T57" fmla="*/ 34 h 34"/>
                    <a:gd name="T58" fmla="*/ 11 w 45"/>
                    <a:gd name="T59" fmla="*/ 34 h 34"/>
                    <a:gd name="T60" fmla="*/ 6 w 45"/>
                    <a:gd name="T61" fmla="*/ 28 h 34"/>
                    <a:gd name="T62" fmla="*/ 0 w 45"/>
                    <a:gd name="T63" fmla="*/ 22 h 34"/>
                    <a:gd name="T64" fmla="*/ 0 w 45"/>
                    <a:gd name="T65" fmla="*/ 17 h 34"/>
                    <a:gd name="T66" fmla="*/ 0 w 45"/>
                    <a:gd name="T67" fmla="*/ 5 h 34"/>
                    <a:gd name="T68" fmla="*/ 6 w 45"/>
                    <a:gd name="T69" fmla="*/ 0 h 34"/>
                    <a:gd name="T70" fmla="*/ 11 w 45"/>
                    <a:gd name="T71" fmla="*/ 0 h 34"/>
                    <a:gd name="T72" fmla="*/ 17 w 45"/>
                    <a:gd name="T73" fmla="*/ 0 h 34"/>
                    <a:gd name="T74" fmla="*/ 23 w 45"/>
                    <a:gd name="T75" fmla="*/ 0 h 34"/>
                    <a:gd name="T76" fmla="*/ 23 w 45"/>
                    <a:gd name="T77" fmla="*/ 0 h 34"/>
                    <a:gd name="T78" fmla="*/ 17 w 45"/>
                    <a:gd name="T79" fmla="*/ 5 h 34"/>
                    <a:gd name="T80" fmla="*/ 17 w 45"/>
                    <a:gd name="T81" fmla="*/ 5 h 34"/>
                    <a:gd name="T82" fmla="*/ 11 w 45"/>
                    <a:gd name="T83" fmla="*/ 11 h 34"/>
                    <a:gd name="T84" fmla="*/ 6 w 45"/>
                    <a:gd name="T85" fmla="*/ 17 h 34"/>
                    <a:gd name="T86" fmla="*/ 6 w 45"/>
                    <a:gd name="T87" fmla="*/ 22 h 34"/>
                    <a:gd name="T88" fmla="*/ 11 w 45"/>
                    <a:gd name="T89" fmla="*/ 22 h 34"/>
                    <a:gd name="T90" fmla="*/ 11 w 45"/>
                    <a:gd name="T91" fmla="*/ 28 h 34"/>
                    <a:gd name="T92" fmla="*/ 17 w 45"/>
                    <a:gd name="T93" fmla="*/ 28 h 34"/>
                    <a:gd name="T94" fmla="*/ 17 w 45"/>
                    <a:gd name="T95" fmla="*/ 5 h 34"/>
                    <a:gd name="T96" fmla="*/ 17 w 45"/>
                    <a:gd name="T97" fmla="*/ 5 h 3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5"/>
                    <a:gd name="T148" fmla="*/ 0 h 34"/>
                    <a:gd name="T149" fmla="*/ 45 w 45"/>
                    <a:gd name="T150" fmla="*/ 34 h 3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5" h="34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23" y="28"/>
                      </a:lnTo>
                      <a:lnTo>
                        <a:pt x="28" y="28"/>
                      </a:lnTo>
                      <a:lnTo>
                        <a:pt x="34" y="22"/>
                      </a:lnTo>
                      <a:lnTo>
                        <a:pt x="40" y="22"/>
                      </a:lnTo>
                      <a:lnTo>
                        <a:pt x="40" y="17"/>
                      </a:lnTo>
                      <a:lnTo>
                        <a:pt x="40" y="11"/>
                      </a:lnTo>
                      <a:lnTo>
                        <a:pt x="40" y="5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5" y="0"/>
                      </a:lnTo>
                      <a:lnTo>
                        <a:pt x="45" y="5"/>
                      </a:lnTo>
                      <a:lnTo>
                        <a:pt x="45" y="11"/>
                      </a:lnTo>
                      <a:lnTo>
                        <a:pt x="45" y="17"/>
                      </a:lnTo>
                      <a:lnTo>
                        <a:pt x="45" y="22"/>
                      </a:lnTo>
                      <a:lnTo>
                        <a:pt x="40" y="28"/>
                      </a:lnTo>
                      <a:lnTo>
                        <a:pt x="34" y="34"/>
                      </a:lnTo>
                      <a:lnTo>
                        <a:pt x="23" y="34"/>
                      </a:lnTo>
                      <a:lnTo>
                        <a:pt x="11" y="34"/>
                      </a:lnTo>
                      <a:lnTo>
                        <a:pt x="6" y="28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3" y="0"/>
                      </a:lnTo>
                      <a:close/>
                      <a:moveTo>
                        <a:pt x="17" y="5"/>
                      </a:moveTo>
                      <a:lnTo>
                        <a:pt x="17" y="5"/>
                      </a:lnTo>
                      <a:lnTo>
                        <a:pt x="11" y="11"/>
                      </a:lnTo>
                      <a:lnTo>
                        <a:pt x="6" y="17"/>
                      </a:lnTo>
                      <a:lnTo>
                        <a:pt x="6" y="22"/>
                      </a:lnTo>
                      <a:lnTo>
                        <a:pt x="11" y="22"/>
                      </a:lnTo>
                      <a:lnTo>
                        <a:pt x="11" y="28"/>
                      </a:lnTo>
                      <a:lnTo>
                        <a:pt x="17" y="28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1744"/>
                <p:cNvSpPr>
                  <a:spLocks/>
                </p:cNvSpPr>
                <p:nvPr/>
              </p:nvSpPr>
              <p:spPr bwMode="auto">
                <a:xfrm>
                  <a:off x="2579" y="2082"/>
                  <a:ext cx="45" cy="28"/>
                </a:xfrm>
                <a:custGeom>
                  <a:avLst/>
                  <a:gdLst>
                    <a:gd name="T0" fmla="*/ 6 w 45"/>
                    <a:gd name="T1" fmla="*/ 0 h 28"/>
                    <a:gd name="T2" fmla="*/ 6 w 45"/>
                    <a:gd name="T3" fmla="*/ 0 h 28"/>
                    <a:gd name="T4" fmla="*/ 6 w 45"/>
                    <a:gd name="T5" fmla="*/ 0 h 28"/>
                    <a:gd name="T6" fmla="*/ 6 w 45"/>
                    <a:gd name="T7" fmla="*/ 6 h 28"/>
                    <a:gd name="T8" fmla="*/ 6 w 45"/>
                    <a:gd name="T9" fmla="*/ 6 h 28"/>
                    <a:gd name="T10" fmla="*/ 6 w 45"/>
                    <a:gd name="T11" fmla="*/ 6 h 28"/>
                    <a:gd name="T12" fmla="*/ 6 w 45"/>
                    <a:gd name="T13" fmla="*/ 6 h 28"/>
                    <a:gd name="T14" fmla="*/ 6 w 45"/>
                    <a:gd name="T15" fmla="*/ 6 h 28"/>
                    <a:gd name="T16" fmla="*/ 6 w 45"/>
                    <a:gd name="T17" fmla="*/ 6 h 28"/>
                    <a:gd name="T18" fmla="*/ 6 w 45"/>
                    <a:gd name="T19" fmla="*/ 11 h 28"/>
                    <a:gd name="T20" fmla="*/ 6 w 45"/>
                    <a:gd name="T21" fmla="*/ 11 h 28"/>
                    <a:gd name="T22" fmla="*/ 11 w 45"/>
                    <a:gd name="T23" fmla="*/ 11 h 28"/>
                    <a:gd name="T24" fmla="*/ 11 w 45"/>
                    <a:gd name="T25" fmla="*/ 17 h 28"/>
                    <a:gd name="T26" fmla="*/ 17 w 45"/>
                    <a:gd name="T27" fmla="*/ 17 h 28"/>
                    <a:gd name="T28" fmla="*/ 45 w 45"/>
                    <a:gd name="T29" fmla="*/ 17 h 28"/>
                    <a:gd name="T30" fmla="*/ 45 w 45"/>
                    <a:gd name="T31" fmla="*/ 17 h 28"/>
                    <a:gd name="T32" fmla="*/ 45 w 45"/>
                    <a:gd name="T33" fmla="*/ 17 h 28"/>
                    <a:gd name="T34" fmla="*/ 45 w 45"/>
                    <a:gd name="T35" fmla="*/ 23 h 28"/>
                    <a:gd name="T36" fmla="*/ 45 w 45"/>
                    <a:gd name="T37" fmla="*/ 23 h 28"/>
                    <a:gd name="T38" fmla="*/ 45 w 45"/>
                    <a:gd name="T39" fmla="*/ 23 h 28"/>
                    <a:gd name="T40" fmla="*/ 45 w 45"/>
                    <a:gd name="T41" fmla="*/ 28 h 28"/>
                    <a:gd name="T42" fmla="*/ 45 w 45"/>
                    <a:gd name="T43" fmla="*/ 28 h 28"/>
                    <a:gd name="T44" fmla="*/ 45 w 45"/>
                    <a:gd name="T45" fmla="*/ 28 h 28"/>
                    <a:gd name="T46" fmla="*/ 0 w 45"/>
                    <a:gd name="T47" fmla="*/ 28 h 28"/>
                    <a:gd name="T48" fmla="*/ 0 w 45"/>
                    <a:gd name="T49" fmla="*/ 28 h 28"/>
                    <a:gd name="T50" fmla="*/ 0 w 45"/>
                    <a:gd name="T51" fmla="*/ 28 h 28"/>
                    <a:gd name="T52" fmla="*/ 0 w 45"/>
                    <a:gd name="T53" fmla="*/ 23 h 28"/>
                    <a:gd name="T54" fmla="*/ 0 w 45"/>
                    <a:gd name="T55" fmla="*/ 23 h 28"/>
                    <a:gd name="T56" fmla="*/ 0 w 45"/>
                    <a:gd name="T57" fmla="*/ 23 h 28"/>
                    <a:gd name="T58" fmla="*/ 0 w 45"/>
                    <a:gd name="T59" fmla="*/ 23 h 28"/>
                    <a:gd name="T60" fmla="*/ 0 w 45"/>
                    <a:gd name="T61" fmla="*/ 17 h 28"/>
                    <a:gd name="T62" fmla="*/ 0 w 45"/>
                    <a:gd name="T63" fmla="*/ 17 h 28"/>
                    <a:gd name="T64" fmla="*/ 6 w 45"/>
                    <a:gd name="T65" fmla="*/ 17 h 28"/>
                    <a:gd name="T66" fmla="*/ 6 w 45"/>
                    <a:gd name="T67" fmla="*/ 17 h 28"/>
                    <a:gd name="T68" fmla="*/ 0 w 45"/>
                    <a:gd name="T69" fmla="*/ 11 h 28"/>
                    <a:gd name="T70" fmla="*/ 0 w 45"/>
                    <a:gd name="T71" fmla="*/ 11 h 28"/>
                    <a:gd name="T72" fmla="*/ 0 w 45"/>
                    <a:gd name="T73" fmla="*/ 11 h 28"/>
                    <a:gd name="T74" fmla="*/ 0 w 45"/>
                    <a:gd name="T75" fmla="*/ 6 h 28"/>
                    <a:gd name="T76" fmla="*/ 0 w 45"/>
                    <a:gd name="T77" fmla="*/ 6 h 28"/>
                    <a:gd name="T78" fmla="*/ 0 w 45"/>
                    <a:gd name="T79" fmla="*/ 6 h 28"/>
                    <a:gd name="T80" fmla="*/ 0 w 45"/>
                    <a:gd name="T81" fmla="*/ 6 h 28"/>
                    <a:gd name="T82" fmla="*/ 0 w 45"/>
                    <a:gd name="T83" fmla="*/ 6 h 28"/>
                    <a:gd name="T84" fmla="*/ 0 w 45"/>
                    <a:gd name="T85" fmla="*/ 0 h 28"/>
                    <a:gd name="T86" fmla="*/ 6 w 45"/>
                    <a:gd name="T87" fmla="*/ 0 h 28"/>
                    <a:gd name="T88" fmla="*/ 6 w 45"/>
                    <a:gd name="T89" fmla="*/ 0 h 28"/>
                    <a:gd name="T90" fmla="*/ 6 w 45"/>
                    <a:gd name="T91" fmla="*/ 0 h 28"/>
                    <a:gd name="T92" fmla="*/ 6 w 45"/>
                    <a:gd name="T93" fmla="*/ 0 h 2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5"/>
                    <a:gd name="T142" fmla="*/ 0 h 28"/>
                    <a:gd name="T143" fmla="*/ 45 w 45"/>
                    <a:gd name="T144" fmla="*/ 28 h 2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5" h="28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11"/>
                      </a:lnTo>
                      <a:lnTo>
                        <a:pt x="11" y="11"/>
                      </a:lnTo>
                      <a:lnTo>
                        <a:pt x="11" y="17"/>
                      </a:lnTo>
                      <a:lnTo>
                        <a:pt x="17" y="17"/>
                      </a:lnTo>
                      <a:lnTo>
                        <a:pt x="45" y="17"/>
                      </a:lnTo>
                      <a:lnTo>
                        <a:pt x="45" y="23"/>
                      </a:lnTo>
                      <a:lnTo>
                        <a:pt x="45" y="28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6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1745"/>
                <p:cNvSpPr>
                  <a:spLocks noEditPoints="1"/>
                </p:cNvSpPr>
                <p:nvPr/>
              </p:nvSpPr>
              <p:spPr bwMode="auto">
                <a:xfrm>
                  <a:off x="2715" y="2575"/>
                  <a:ext cx="62" cy="40"/>
                </a:xfrm>
                <a:custGeom>
                  <a:avLst/>
                  <a:gdLst>
                    <a:gd name="T0" fmla="*/ 17 w 62"/>
                    <a:gd name="T1" fmla="*/ 0 h 40"/>
                    <a:gd name="T2" fmla="*/ 17 w 62"/>
                    <a:gd name="T3" fmla="*/ 0 h 40"/>
                    <a:gd name="T4" fmla="*/ 28 w 62"/>
                    <a:gd name="T5" fmla="*/ 6 h 40"/>
                    <a:gd name="T6" fmla="*/ 34 w 62"/>
                    <a:gd name="T7" fmla="*/ 6 h 40"/>
                    <a:gd name="T8" fmla="*/ 34 w 62"/>
                    <a:gd name="T9" fmla="*/ 12 h 40"/>
                    <a:gd name="T10" fmla="*/ 40 w 62"/>
                    <a:gd name="T11" fmla="*/ 23 h 40"/>
                    <a:gd name="T12" fmla="*/ 40 w 62"/>
                    <a:gd name="T13" fmla="*/ 29 h 40"/>
                    <a:gd name="T14" fmla="*/ 57 w 62"/>
                    <a:gd name="T15" fmla="*/ 29 h 40"/>
                    <a:gd name="T16" fmla="*/ 57 w 62"/>
                    <a:gd name="T17" fmla="*/ 29 h 40"/>
                    <a:gd name="T18" fmla="*/ 57 w 62"/>
                    <a:gd name="T19" fmla="*/ 29 h 40"/>
                    <a:gd name="T20" fmla="*/ 57 w 62"/>
                    <a:gd name="T21" fmla="*/ 34 h 40"/>
                    <a:gd name="T22" fmla="*/ 62 w 62"/>
                    <a:gd name="T23" fmla="*/ 34 h 40"/>
                    <a:gd name="T24" fmla="*/ 57 w 62"/>
                    <a:gd name="T25" fmla="*/ 34 h 40"/>
                    <a:gd name="T26" fmla="*/ 57 w 62"/>
                    <a:gd name="T27" fmla="*/ 40 h 40"/>
                    <a:gd name="T28" fmla="*/ 57 w 62"/>
                    <a:gd name="T29" fmla="*/ 40 h 40"/>
                    <a:gd name="T30" fmla="*/ 57 w 62"/>
                    <a:gd name="T31" fmla="*/ 40 h 40"/>
                    <a:gd name="T32" fmla="*/ 6 w 62"/>
                    <a:gd name="T33" fmla="*/ 40 h 40"/>
                    <a:gd name="T34" fmla="*/ 0 w 62"/>
                    <a:gd name="T35" fmla="*/ 40 h 40"/>
                    <a:gd name="T36" fmla="*/ 0 w 62"/>
                    <a:gd name="T37" fmla="*/ 34 h 40"/>
                    <a:gd name="T38" fmla="*/ 0 w 62"/>
                    <a:gd name="T39" fmla="*/ 23 h 40"/>
                    <a:gd name="T40" fmla="*/ 0 w 62"/>
                    <a:gd name="T41" fmla="*/ 17 h 40"/>
                    <a:gd name="T42" fmla="*/ 0 w 62"/>
                    <a:gd name="T43" fmla="*/ 12 h 40"/>
                    <a:gd name="T44" fmla="*/ 0 w 62"/>
                    <a:gd name="T45" fmla="*/ 12 h 40"/>
                    <a:gd name="T46" fmla="*/ 6 w 62"/>
                    <a:gd name="T47" fmla="*/ 6 h 40"/>
                    <a:gd name="T48" fmla="*/ 11 w 62"/>
                    <a:gd name="T49" fmla="*/ 0 h 40"/>
                    <a:gd name="T50" fmla="*/ 17 w 62"/>
                    <a:gd name="T51" fmla="*/ 0 h 40"/>
                    <a:gd name="T52" fmla="*/ 17 w 62"/>
                    <a:gd name="T53" fmla="*/ 0 h 40"/>
                    <a:gd name="T54" fmla="*/ 17 w 62"/>
                    <a:gd name="T55" fmla="*/ 0 h 40"/>
                    <a:gd name="T56" fmla="*/ 17 w 62"/>
                    <a:gd name="T57" fmla="*/ 12 h 40"/>
                    <a:gd name="T58" fmla="*/ 17 w 62"/>
                    <a:gd name="T59" fmla="*/ 12 h 40"/>
                    <a:gd name="T60" fmla="*/ 11 w 62"/>
                    <a:gd name="T61" fmla="*/ 12 h 40"/>
                    <a:gd name="T62" fmla="*/ 6 w 62"/>
                    <a:gd name="T63" fmla="*/ 17 h 40"/>
                    <a:gd name="T64" fmla="*/ 6 w 62"/>
                    <a:gd name="T65" fmla="*/ 17 h 40"/>
                    <a:gd name="T66" fmla="*/ 6 w 62"/>
                    <a:gd name="T67" fmla="*/ 23 h 40"/>
                    <a:gd name="T68" fmla="*/ 6 w 62"/>
                    <a:gd name="T69" fmla="*/ 29 h 40"/>
                    <a:gd name="T70" fmla="*/ 28 w 62"/>
                    <a:gd name="T71" fmla="*/ 29 h 40"/>
                    <a:gd name="T72" fmla="*/ 28 w 62"/>
                    <a:gd name="T73" fmla="*/ 23 h 40"/>
                    <a:gd name="T74" fmla="*/ 28 w 62"/>
                    <a:gd name="T75" fmla="*/ 17 h 40"/>
                    <a:gd name="T76" fmla="*/ 28 w 62"/>
                    <a:gd name="T77" fmla="*/ 12 h 40"/>
                    <a:gd name="T78" fmla="*/ 23 w 62"/>
                    <a:gd name="T79" fmla="*/ 12 h 40"/>
                    <a:gd name="T80" fmla="*/ 17 w 62"/>
                    <a:gd name="T81" fmla="*/ 12 h 40"/>
                    <a:gd name="T82" fmla="*/ 17 w 62"/>
                    <a:gd name="T83" fmla="*/ 12 h 40"/>
                    <a:gd name="T84" fmla="*/ 17 w 62"/>
                    <a:gd name="T85" fmla="*/ 12 h 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2"/>
                    <a:gd name="T130" fmla="*/ 0 h 40"/>
                    <a:gd name="T131" fmla="*/ 62 w 62"/>
                    <a:gd name="T132" fmla="*/ 40 h 4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2" h="40">
                      <a:moveTo>
                        <a:pt x="17" y="0"/>
                      </a:moveTo>
                      <a:lnTo>
                        <a:pt x="17" y="0"/>
                      </a:lnTo>
                      <a:lnTo>
                        <a:pt x="28" y="6"/>
                      </a:lnTo>
                      <a:lnTo>
                        <a:pt x="34" y="6"/>
                      </a:lnTo>
                      <a:lnTo>
                        <a:pt x="34" y="12"/>
                      </a:lnTo>
                      <a:lnTo>
                        <a:pt x="40" y="23"/>
                      </a:lnTo>
                      <a:lnTo>
                        <a:pt x="40" y="29"/>
                      </a:lnTo>
                      <a:lnTo>
                        <a:pt x="57" y="29"/>
                      </a:lnTo>
                      <a:lnTo>
                        <a:pt x="57" y="34"/>
                      </a:lnTo>
                      <a:lnTo>
                        <a:pt x="62" y="34"/>
                      </a:lnTo>
                      <a:lnTo>
                        <a:pt x="57" y="34"/>
                      </a:lnTo>
                      <a:lnTo>
                        <a:pt x="57" y="40"/>
                      </a:lnTo>
                      <a:lnTo>
                        <a:pt x="6" y="40"/>
                      </a:lnTo>
                      <a:lnTo>
                        <a:pt x="0" y="40"/>
                      </a:lnTo>
                      <a:lnTo>
                        <a:pt x="0" y="34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11" y="0"/>
                      </a:lnTo>
                      <a:lnTo>
                        <a:pt x="17" y="0"/>
                      </a:lnTo>
                      <a:close/>
                      <a:moveTo>
                        <a:pt x="17" y="12"/>
                      </a:moveTo>
                      <a:lnTo>
                        <a:pt x="17" y="12"/>
                      </a:lnTo>
                      <a:lnTo>
                        <a:pt x="11" y="12"/>
                      </a:lnTo>
                      <a:lnTo>
                        <a:pt x="6" y="17"/>
                      </a:lnTo>
                      <a:lnTo>
                        <a:pt x="6" y="23"/>
                      </a:lnTo>
                      <a:lnTo>
                        <a:pt x="6" y="29"/>
                      </a:lnTo>
                      <a:lnTo>
                        <a:pt x="28" y="29"/>
                      </a:lnTo>
                      <a:lnTo>
                        <a:pt x="28" y="23"/>
                      </a:lnTo>
                      <a:lnTo>
                        <a:pt x="28" y="17"/>
                      </a:lnTo>
                      <a:lnTo>
                        <a:pt x="28" y="12"/>
                      </a:lnTo>
                      <a:lnTo>
                        <a:pt x="23" y="12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1746"/>
                <p:cNvSpPr>
                  <a:spLocks/>
                </p:cNvSpPr>
                <p:nvPr/>
              </p:nvSpPr>
              <p:spPr bwMode="auto">
                <a:xfrm>
                  <a:off x="2709" y="2530"/>
                  <a:ext cx="68" cy="34"/>
                </a:xfrm>
                <a:custGeom>
                  <a:avLst/>
                  <a:gdLst>
                    <a:gd name="T0" fmla="*/ 63 w 68"/>
                    <a:gd name="T1" fmla="*/ 0 h 34"/>
                    <a:gd name="T2" fmla="*/ 63 w 68"/>
                    <a:gd name="T3" fmla="*/ 0 h 34"/>
                    <a:gd name="T4" fmla="*/ 63 w 68"/>
                    <a:gd name="T5" fmla="*/ 0 h 34"/>
                    <a:gd name="T6" fmla="*/ 63 w 68"/>
                    <a:gd name="T7" fmla="*/ 0 h 34"/>
                    <a:gd name="T8" fmla="*/ 63 w 68"/>
                    <a:gd name="T9" fmla="*/ 0 h 34"/>
                    <a:gd name="T10" fmla="*/ 68 w 68"/>
                    <a:gd name="T11" fmla="*/ 6 h 34"/>
                    <a:gd name="T12" fmla="*/ 63 w 68"/>
                    <a:gd name="T13" fmla="*/ 6 h 34"/>
                    <a:gd name="T14" fmla="*/ 63 w 68"/>
                    <a:gd name="T15" fmla="*/ 6 h 34"/>
                    <a:gd name="T16" fmla="*/ 63 w 68"/>
                    <a:gd name="T17" fmla="*/ 6 h 34"/>
                    <a:gd name="T18" fmla="*/ 63 w 68"/>
                    <a:gd name="T19" fmla="*/ 6 h 34"/>
                    <a:gd name="T20" fmla="*/ 40 w 68"/>
                    <a:gd name="T21" fmla="*/ 6 h 34"/>
                    <a:gd name="T22" fmla="*/ 34 w 68"/>
                    <a:gd name="T23" fmla="*/ 6 h 34"/>
                    <a:gd name="T24" fmla="*/ 29 w 68"/>
                    <a:gd name="T25" fmla="*/ 11 h 34"/>
                    <a:gd name="T26" fmla="*/ 29 w 68"/>
                    <a:gd name="T27" fmla="*/ 11 h 34"/>
                    <a:gd name="T28" fmla="*/ 29 w 68"/>
                    <a:gd name="T29" fmla="*/ 17 h 34"/>
                    <a:gd name="T30" fmla="*/ 29 w 68"/>
                    <a:gd name="T31" fmla="*/ 23 h 34"/>
                    <a:gd name="T32" fmla="*/ 34 w 68"/>
                    <a:gd name="T33" fmla="*/ 28 h 34"/>
                    <a:gd name="T34" fmla="*/ 63 w 68"/>
                    <a:gd name="T35" fmla="*/ 28 h 34"/>
                    <a:gd name="T36" fmla="*/ 63 w 68"/>
                    <a:gd name="T37" fmla="*/ 28 h 34"/>
                    <a:gd name="T38" fmla="*/ 63 w 68"/>
                    <a:gd name="T39" fmla="*/ 28 h 34"/>
                    <a:gd name="T40" fmla="*/ 63 w 68"/>
                    <a:gd name="T41" fmla="*/ 28 h 34"/>
                    <a:gd name="T42" fmla="*/ 68 w 68"/>
                    <a:gd name="T43" fmla="*/ 34 h 34"/>
                    <a:gd name="T44" fmla="*/ 63 w 68"/>
                    <a:gd name="T45" fmla="*/ 34 h 34"/>
                    <a:gd name="T46" fmla="*/ 63 w 68"/>
                    <a:gd name="T47" fmla="*/ 34 h 34"/>
                    <a:gd name="T48" fmla="*/ 63 w 68"/>
                    <a:gd name="T49" fmla="*/ 34 h 34"/>
                    <a:gd name="T50" fmla="*/ 63 w 68"/>
                    <a:gd name="T51" fmla="*/ 34 h 34"/>
                    <a:gd name="T52" fmla="*/ 0 w 68"/>
                    <a:gd name="T53" fmla="*/ 34 h 34"/>
                    <a:gd name="T54" fmla="*/ 0 w 68"/>
                    <a:gd name="T55" fmla="*/ 34 h 34"/>
                    <a:gd name="T56" fmla="*/ 0 w 68"/>
                    <a:gd name="T57" fmla="*/ 34 h 34"/>
                    <a:gd name="T58" fmla="*/ 0 w 68"/>
                    <a:gd name="T59" fmla="*/ 34 h 34"/>
                    <a:gd name="T60" fmla="*/ 0 w 68"/>
                    <a:gd name="T61" fmla="*/ 34 h 34"/>
                    <a:gd name="T62" fmla="*/ 0 w 68"/>
                    <a:gd name="T63" fmla="*/ 28 h 34"/>
                    <a:gd name="T64" fmla="*/ 0 w 68"/>
                    <a:gd name="T65" fmla="*/ 28 h 34"/>
                    <a:gd name="T66" fmla="*/ 0 w 68"/>
                    <a:gd name="T67" fmla="*/ 28 h 34"/>
                    <a:gd name="T68" fmla="*/ 0 w 68"/>
                    <a:gd name="T69" fmla="*/ 28 h 34"/>
                    <a:gd name="T70" fmla="*/ 29 w 68"/>
                    <a:gd name="T71" fmla="*/ 28 h 34"/>
                    <a:gd name="T72" fmla="*/ 23 w 68"/>
                    <a:gd name="T73" fmla="*/ 23 h 34"/>
                    <a:gd name="T74" fmla="*/ 23 w 68"/>
                    <a:gd name="T75" fmla="*/ 17 h 34"/>
                    <a:gd name="T76" fmla="*/ 23 w 68"/>
                    <a:gd name="T77" fmla="*/ 6 h 34"/>
                    <a:gd name="T78" fmla="*/ 29 w 68"/>
                    <a:gd name="T79" fmla="*/ 6 h 34"/>
                    <a:gd name="T80" fmla="*/ 34 w 68"/>
                    <a:gd name="T81" fmla="*/ 0 h 34"/>
                    <a:gd name="T82" fmla="*/ 40 w 68"/>
                    <a:gd name="T83" fmla="*/ 0 h 34"/>
                    <a:gd name="T84" fmla="*/ 63 w 68"/>
                    <a:gd name="T85" fmla="*/ 0 h 34"/>
                    <a:gd name="T86" fmla="*/ 63 w 68"/>
                    <a:gd name="T87" fmla="*/ 0 h 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8"/>
                    <a:gd name="T133" fmla="*/ 0 h 34"/>
                    <a:gd name="T134" fmla="*/ 68 w 68"/>
                    <a:gd name="T135" fmla="*/ 34 h 3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8" h="34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68" y="6"/>
                      </a:lnTo>
                      <a:lnTo>
                        <a:pt x="63" y="6"/>
                      </a:lnTo>
                      <a:lnTo>
                        <a:pt x="40" y="6"/>
                      </a:lnTo>
                      <a:lnTo>
                        <a:pt x="34" y="6"/>
                      </a:lnTo>
                      <a:lnTo>
                        <a:pt x="29" y="11"/>
                      </a:lnTo>
                      <a:lnTo>
                        <a:pt x="29" y="17"/>
                      </a:lnTo>
                      <a:lnTo>
                        <a:pt x="29" y="23"/>
                      </a:lnTo>
                      <a:lnTo>
                        <a:pt x="34" y="28"/>
                      </a:lnTo>
                      <a:lnTo>
                        <a:pt x="63" y="28"/>
                      </a:lnTo>
                      <a:lnTo>
                        <a:pt x="68" y="34"/>
                      </a:lnTo>
                      <a:lnTo>
                        <a:pt x="63" y="34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29" y="28"/>
                      </a:lnTo>
                      <a:lnTo>
                        <a:pt x="23" y="23"/>
                      </a:lnTo>
                      <a:lnTo>
                        <a:pt x="23" y="17"/>
                      </a:lnTo>
                      <a:lnTo>
                        <a:pt x="23" y="6"/>
                      </a:lnTo>
                      <a:lnTo>
                        <a:pt x="29" y="6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1747"/>
                <p:cNvSpPr>
                  <a:spLocks noEditPoints="1"/>
                </p:cNvSpPr>
                <p:nvPr/>
              </p:nvSpPr>
              <p:spPr bwMode="auto">
                <a:xfrm>
                  <a:off x="2732" y="2485"/>
                  <a:ext cx="45" cy="34"/>
                </a:xfrm>
                <a:custGeom>
                  <a:avLst/>
                  <a:gdLst>
                    <a:gd name="T0" fmla="*/ 40 w 45"/>
                    <a:gd name="T1" fmla="*/ 0 h 34"/>
                    <a:gd name="T2" fmla="*/ 40 w 45"/>
                    <a:gd name="T3" fmla="*/ 0 h 34"/>
                    <a:gd name="T4" fmla="*/ 40 w 45"/>
                    <a:gd name="T5" fmla="*/ 0 h 34"/>
                    <a:gd name="T6" fmla="*/ 40 w 45"/>
                    <a:gd name="T7" fmla="*/ 0 h 34"/>
                    <a:gd name="T8" fmla="*/ 45 w 45"/>
                    <a:gd name="T9" fmla="*/ 5 h 34"/>
                    <a:gd name="T10" fmla="*/ 40 w 45"/>
                    <a:gd name="T11" fmla="*/ 5 h 34"/>
                    <a:gd name="T12" fmla="*/ 40 w 45"/>
                    <a:gd name="T13" fmla="*/ 5 h 34"/>
                    <a:gd name="T14" fmla="*/ 40 w 45"/>
                    <a:gd name="T15" fmla="*/ 5 h 34"/>
                    <a:gd name="T16" fmla="*/ 40 w 45"/>
                    <a:gd name="T17" fmla="*/ 5 h 34"/>
                    <a:gd name="T18" fmla="*/ 40 w 45"/>
                    <a:gd name="T19" fmla="*/ 11 h 34"/>
                    <a:gd name="T20" fmla="*/ 45 w 45"/>
                    <a:gd name="T21" fmla="*/ 22 h 34"/>
                    <a:gd name="T22" fmla="*/ 40 w 45"/>
                    <a:gd name="T23" fmla="*/ 28 h 34"/>
                    <a:gd name="T24" fmla="*/ 40 w 45"/>
                    <a:gd name="T25" fmla="*/ 28 h 34"/>
                    <a:gd name="T26" fmla="*/ 34 w 45"/>
                    <a:gd name="T27" fmla="*/ 34 h 34"/>
                    <a:gd name="T28" fmla="*/ 28 w 45"/>
                    <a:gd name="T29" fmla="*/ 34 h 34"/>
                    <a:gd name="T30" fmla="*/ 23 w 45"/>
                    <a:gd name="T31" fmla="*/ 34 h 34"/>
                    <a:gd name="T32" fmla="*/ 23 w 45"/>
                    <a:gd name="T33" fmla="*/ 28 h 34"/>
                    <a:gd name="T34" fmla="*/ 17 w 45"/>
                    <a:gd name="T35" fmla="*/ 22 h 34"/>
                    <a:gd name="T36" fmla="*/ 17 w 45"/>
                    <a:gd name="T37" fmla="*/ 11 h 34"/>
                    <a:gd name="T38" fmla="*/ 17 w 45"/>
                    <a:gd name="T39" fmla="*/ 5 h 34"/>
                    <a:gd name="T40" fmla="*/ 11 w 45"/>
                    <a:gd name="T41" fmla="*/ 5 h 34"/>
                    <a:gd name="T42" fmla="*/ 11 w 45"/>
                    <a:gd name="T43" fmla="*/ 5 h 34"/>
                    <a:gd name="T44" fmla="*/ 6 w 45"/>
                    <a:gd name="T45" fmla="*/ 11 h 34"/>
                    <a:gd name="T46" fmla="*/ 6 w 45"/>
                    <a:gd name="T47" fmla="*/ 11 h 34"/>
                    <a:gd name="T48" fmla="*/ 6 w 45"/>
                    <a:gd name="T49" fmla="*/ 17 h 34"/>
                    <a:gd name="T50" fmla="*/ 6 w 45"/>
                    <a:gd name="T51" fmla="*/ 22 h 34"/>
                    <a:gd name="T52" fmla="*/ 6 w 45"/>
                    <a:gd name="T53" fmla="*/ 28 h 34"/>
                    <a:gd name="T54" fmla="*/ 6 w 45"/>
                    <a:gd name="T55" fmla="*/ 28 h 34"/>
                    <a:gd name="T56" fmla="*/ 11 w 45"/>
                    <a:gd name="T57" fmla="*/ 28 h 34"/>
                    <a:gd name="T58" fmla="*/ 6 w 45"/>
                    <a:gd name="T59" fmla="*/ 34 h 34"/>
                    <a:gd name="T60" fmla="*/ 6 w 45"/>
                    <a:gd name="T61" fmla="*/ 34 h 34"/>
                    <a:gd name="T62" fmla="*/ 6 w 45"/>
                    <a:gd name="T63" fmla="*/ 34 h 34"/>
                    <a:gd name="T64" fmla="*/ 6 w 45"/>
                    <a:gd name="T65" fmla="*/ 34 h 34"/>
                    <a:gd name="T66" fmla="*/ 6 w 45"/>
                    <a:gd name="T67" fmla="*/ 34 h 34"/>
                    <a:gd name="T68" fmla="*/ 0 w 45"/>
                    <a:gd name="T69" fmla="*/ 34 h 34"/>
                    <a:gd name="T70" fmla="*/ 0 w 45"/>
                    <a:gd name="T71" fmla="*/ 28 h 34"/>
                    <a:gd name="T72" fmla="*/ 0 w 45"/>
                    <a:gd name="T73" fmla="*/ 28 h 34"/>
                    <a:gd name="T74" fmla="*/ 0 w 45"/>
                    <a:gd name="T75" fmla="*/ 22 h 34"/>
                    <a:gd name="T76" fmla="*/ 0 w 45"/>
                    <a:gd name="T77" fmla="*/ 17 h 34"/>
                    <a:gd name="T78" fmla="*/ 0 w 45"/>
                    <a:gd name="T79" fmla="*/ 11 h 34"/>
                    <a:gd name="T80" fmla="*/ 0 w 45"/>
                    <a:gd name="T81" fmla="*/ 5 h 34"/>
                    <a:gd name="T82" fmla="*/ 6 w 45"/>
                    <a:gd name="T83" fmla="*/ 0 h 34"/>
                    <a:gd name="T84" fmla="*/ 11 w 45"/>
                    <a:gd name="T85" fmla="*/ 0 h 34"/>
                    <a:gd name="T86" fmla="*/ 40 w 45"/>
                    <a:gd name="T87" fmla="*/ 0 h 34"/>
                    <a:gd name="T88" fmla="*/ 40 w 45"/>
                    <a:gd name="T89" fmla="*/ 0 h 34"/>
                    <a:gd name="T90" fmla="*/ 23 w 45"/>
                    <a:gd name="T91" fmla="*/ 5 h 34"/>
                    <a:gd name="T92" fmla="*/ 23 w 45"/>
                    <a:gd name="T93" fmla="*/ 5 h 34"/>
                    <a:gd name="T94" fmla="*/ 23 w 45"/>
                    <a:gd name="T95" fmla="*/ 11 h 34"/>
                    <a:gd name="T96" fmla="*/ 23 w 45"/>
                    <a:gd name="T97" fmla="*/ 17 h 34"/>
                    <a:gd name="T98" fmla="*/ 23 w 45"/>
                    <a:gd name="T99" fmla="*/ 22 h 34"/>
                    <a:gd name="T100" fmla="*/ 28 w 45"/>
                    <a:gd name="T101" fmla="*/ 28 h 34"/>
                    <a:gd name="T102" fmla="*/ 28 w 45"/>
                    <a:gd name="T103" fmla="*/ 28 h 34"/>
                    <a:gd name="T104" fmla="*/ 34 w 45"/>
                    <a:gd name="T105" fmla="*/ 22 h 34"/>
                    <a:gd name="T106" fmla="*/ 40 w 45"/>
                    <a:gd name="T107" fmla="*/ 17 h 34"/>
                    <a:gd name="T108" fmla="*/ 34 w 45"/>
                    <a:gd name="T109" fmla="*/ 11 h 34"/>
                    <a:gd name="T110" fmla="*/ 28 w 45"/>
                    <a:gd name="T111" fmla="*/ 5 h 34"/>
                    <a:gd name="T112" fmla="*/ 23 w 45"/>
                    <a:gd name="T113" fmla="*/ 5 h 34"/>
                    <a:gd name="T114" fmla="*/ 23 w 45"/>
                    <a:gd name="T115" fmla="*/ 5 h 3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5"/>
                    <a:gd name="T175" fmla="*/ 0 h 34"/>
                    <a:gd name="T176" fmla="*/ 45 w 45"/>
                    <a:gd name="T177" fmla="*/ 34 h 3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5" h="34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45" y="5"/>
                      </a:lnTo>
                      <a:lnTo>
                        <a:pt x="40" y="5"/>
                      </a:lnTo>
                      <a:lnTo>
                        <a:pt x="40" y="11"/>
                      </a:lnTo>
                      <a:lnTo>
                        <a:pt x="45" y="22"/>
                      </a:lnTo>
                      <a:lnTo>
                        <a:pt x="40" y="28"/>
                      </a:lnTo>
                      <a:lnTo>
                        <a:pt x="34" y="34"/>
                      </a:lnTo>
                      <a:lnTo>
                        <a:pt x="28" y="34"/>
                      </a:lnTo>
                      <a:lnTo>
                        <a:pt x="23" y="34"/>
                      </a:lnTo>
                      <a:lnTo>
                        <a:pt x="23" y="28"/>
                      </a:lnTo>
                      <a:lnTo>
                        <a:pt x="17" y="22"/>
                      </a:lnTo>
                      <a:lnTo>
                        <a:pt x="17" y="11"/>
                      </a:lnTo>
                      <a:lnTo>
                        <a:pt x="17" y="5"/>
                      </a:lnTo>
                      <a:lnTo>
                        <a:pt x="11" y="5"/>
                      </a:lnTo>
                      <a:lnTo>
                        <a:pt x="6" y="11"/>
                      </a:lnTo>
                      <a:lnTo>
                        <a:pt x="6" y="17"/>
                      </a:lnTo>
                      <a:lnTo>
                        <a:pt x="6" y="22"/>
                      </a:lnTo>
                      <a:lnTo>
                        <a:pt x="6" y="28"/>
                      </a:lnTo>
                      <a:lnTo>
                        <a:pt x="11" y="28"/>
                      </a:lnTo>
                      <a:lnTo>
                        <a:pt x="6" y="34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40" y="0"/>
                      </a:lnTo>
                      <a:close/>
                      <a:moveTo>
                        <a:pt x="23" y="5"/>
                      </a:moveTo>
                      <a:lnTo>
                        <a:pt x="23" y="5"/>
                      </a:lnTo>
                      <a:lnTo>
                        <a:pt x="23" y="11"/>
                      </a:lnTo>
                      <a:lnTo>
                        <a:pt x="23" y="17"/>
                      </a:lnTo>
                      <a:lnTo>
                        <a:pt x="23" y="22"/>
                      </a:lnTo>
                      <a:lnTo>
                        <a:pt x="28" y="28"/>
                      </a:lnTo>
                      <a:lnTo>
                        <a:pt x="34" y="22"/>
                      </a:lnTo>
                      <a:lnTo>
                        <a:pt x="40" y="17"/>
                      </a:lnTo>
                      <a:lnTo>
                        <a:pt x="34" y="11"/>
                      </a:lnTo>
                      <a:lnTo>
                        <a:pt x="28" y="5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1748"/>
                <p:cNvSpPr>
                  <a:spLocks/>
                </p:cNvSpPr>
                <p:nvPr/>
              </p:nvSpPr>
              <p:spPr bwMode="auto">
                <a:xfrm>
                  <a:off x="2732" y="2445"/>
                  <a:ext cx="45" cy="28"/>
                </a:xfrm>
                <a:custGeom>
                  <a:avLst/>
                  <a:gdLst>
                    <a:gd name="T0" fmla="*/ 28 w 45"/>
                    <a:gd name="T1" fmla="*/ 0 h 28"/>
                    <a:gd name="T2" fmla="*/ 40 w 45"/>
                    <a:gd name="T3" fmla="*/ 6 h 28"/>
                    <a:gd name="T4" fmla="*/ 45 w 45"/>
                    <a:gd name="T5" fmla="*/ 17 h 28"/>
                    <a:gd name="T6" fmla="*/ 40 w 45"/>
                    <a:gd name="T7" fmla="*/ 23 h 28"/>
                    <a:gd name="T8" fmla="*/ 40 w 45"/>
                    <a:gd name="T9" fmla="*/ 28 h 28"/>
                    <a:gd name="T10" fmla="*/ 34 w 45"/>
                    <a:gd name="T11" fmla="*/ 28 h 28"/>
                    <a:gd name="T12" fmla="*/ 34 w 45"/>
                    <a:gd name="T13" fmla="*/ 28 h 28"/>
                    <a:gd name="T14" fmla="*/ 34 w 45"/>
                    <a:gd name="T15" fmla="*/ 28 h 28"/>
                    <a:gd name="T16" fmla="*/ 34 w 45"/>
                    <a:gd name="T17" fmla="*/ 23 h 28"/>
                    <a:gd name="T18" fmla="*/ 40 w 45"/>
                    <a:gd name="T19" fmla="*/ 17 h 28"/>
                    <a:gd name="T20" fmla="*/ 34 w 45"/>
                    <a:gd name="T21" fmla="*/ 11 h 28"/>
                    <a:gd name="T22" fmla="*/ 28 w 45"/>
                    <a:gd name="T23" fmla="*/ 6 h 28"/>
                    <a:gd name="T24" fmla="*/ 28 w 45"/>
                    <a:gd name="T25" fmla="*/ 11 h 28"/>
                    <a:gd name="T26" fmla="*/ 23 w 45"/>
                    <a:gd name="T27" fmla="*/ 17 h 28"/>
                    <a:gd name="T28" fmla="*/ 17 w 45"/>
                    <a:gd name="T29" fmla="*/ 23 h 28"/>
                    <a:gd name="T30" fmla="*/ 11 w 45"/>
                    <a:gd name="T31" fmla="*/ 28 h 28"/>
                    <a:gd name="T32" fmla="*/ 0 w 45"/>
                    <a:gd name="T33" fmla="*/ 23 h 28"/>
                    <a:gd name="T34" fmla="*/ 0 w 45"/>
                    <a:gd name="T35" fmla="*/ 11 h 28"/>
                    <a:gd name="T36" fmla="*/ 0 w 45"/>
                    <a:gd name="T37" fmla="*/ 6 h 28"/>
                    <a:gd name="T38" fmla="*/ 0 w 45"/>
                    <a:gd name="T39" fmla="*/ 0 h 28"/>
                    <a:gd name="T40" fmla="*/ 0 w 45"/>
                    <a:gd name="T41" fmla="*/ 0 h 28"/>
                    <a:gd name="T42" fmla="*/ 6 w 45"/>
                    <a:gd name="T43" fmla="*/ 0 h 28"/>
                    <a:gd name="T44" fmla="*/ 6 w 45"/>
                    <a:gd name="T45" fmla="*/ 0 h 28"/>
                    <a:gd name="T46" fmla="*/ 6 w 45"/>
                    <a:gd name="T47" fmla="*/ 6 h 28"/>
                    <a:gd name="T48" fmla="*/ 6 w 45"/>
                    <a:gd name="T49" fmla="*/ 6 h 28"/>
                    <a:gd name="T50" fmla="*/ 6 w 45"/>
                    <a:gd name="T51" fmla="*/ 11 h 28"/>
                    <a:gd name="T52" fmla="*/ 6 w 45"/>
                    <a:gd name="T53" fmla="*/ 17 h 28"/>
                    <a:gd name="T54" fmla="*/ 11 w 45"/>
                    <a:gd name="T55" fmla="*/ 23 h 28"/>
                    <a:gd name="T56" fmla="*/ 17 w 45"/>
                    <a:gd name="T57" fmla="*/ 17 h 28"/>
                    <a:gd name="T58" fmla="*/ 17 w 45"/>
                    <a:gd name="T59" fmla="*/ 11 h 28"/>
                    <a:gd name="T60" fmla="*/ 23 w 45"/>
                    <a:gd name="T61" fmla="*/ 6 h 28"/>
                    <a:gd name="T62" fmla="*/ 28 w 45"/>
                    <a:gd name="T63" fmla="*/ 0 h 28"/>
                    <a:gd name="T64" fmla="*/ 28 w 45"/>
                    <a:gd name="T65" fmla="*/ 0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28"/>
                    <a:gd name="T101" fmla="*/ 45 w 45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28">
                      <a:moveTo>
                        <a:pt x="28" y="0"/>
                      </a:move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5" y="17"/>
                      </a:lnTo>
                      <a:lnTo>
                        <a:pt x="45" y="23"/>
                      </a:lnTo>
                      <a:lnTo>
                        <a:pt x="40" y="23"/>
                      </a:lnTo>
                      <a:lnTo>
                        <a:pt x="40" y="28"/>
                      </a:lnTo>
                      <a:lnTo>
                        <a:pt x="34" y="28"/>
                      </a:lnTo>
                      <a:lnTo>
                        <a:pt x="34" y="23"/>
                      </a:lnTo>
                      <a:lnTo>
                        <a:pt x="40" y="17"/>
                      </a:lnTo>
                      <a:lnTo>
                        <a:pt x="34" y="11"/>
                      </a:lnTo>
                      <a:lnTo>
                        <a:pt x="34" y="6"/>
                      </a:lnTo>
                      <a:lnTo>
                        <a:pt x="28" y="6"/>
                      </a:lnTo>
                      <a:lnTo>
                        <a:pt x="28" y="11"/>
                      </a:lnTo>
                      <a:lnTo>
                        <a:pt x="23" y="11"/>
                      </a:lnTo>
                      <a:lnTo>
                        <a:pt x="23" y="17"/>
                      </a:lnTo>
                      <a:lnTo>
                        <a:pt x="23" y="23"/>
                      </a:lnTo>
                      <a:lnTo>
                        <a:pt x="17" y="23"/>
                      </a:lnTo>
                      <a:lnTo>
                        <a:pt x="17" y="28"/>
                      </a:lnTo>
                      <a:lnTo>
                        <a:pt x="11" y="28"/>
                      </a:lnTo>
                      <a:lnTo>
                        <a:pt x="6" y="28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11"/>
                      </a:lnTo>
                      <a:lnTo>
                        <a:pt x="6" y="17"/>
                      </a:lnTo>
                      <a:lnTo>
                        <a:pt x="6" y="23"/>
                      </a:lnTo>
                      <a:lnTo>
                        <a:pt x="11" y="23"/>
                      </a:lnTo>
                      <a:lnTo>
                        <a:pt x="17" y="17"/>
                      </a:lnTo>
                      <a:lnTo>
                        <a:pt x="17" y="11"/>
                      </a:lnTo>
                      <a:lnTo>
                        <a:pt x="23" y="6"/>
                      </a:lnTo>
                      <a:lnTo>
                        <a:pt x="23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1749"/>
                <p:cNvSpPr>
                  <a:spLocks noEditPoints="1"/>
                </p:cNvSpPr>
                <p:nvPr/>
              </p:nvSpPr>
              <p:spPr bwMode="auto">
                <a:xfrm>
                  <a:off x="2732" y="2400"/>
                  <a:ext cx="45" cy="39"/>
                </a:xfrm>
                <a:custGeom>
                  <a:avLst/>
                  <a:gdLst>
                    <a:gd name="T0" fmla="*/ 17 w 45"/>
                    <a:gd name="T1" fmla="*/ 0 h 39"/>
                    <a:gd name="T2" fmla="*/ 17 w 45"/>
                    <a:gd name="T3" fmla="*/ 0 h 39"/>
                    <a:gd name="T4" fmla="*/ 23 w 45"/>
                    <a:gd name="T5" fmla="*/ 0 h 39"/>
                    <a:gd name="T6" fmla="*/ 23 w 45"/>
                    <a:gd name="T7" fmla="*/ 0 h 39"/>
                    <a:gd name="T8" fmla="*/ 23 w 45"/>
                    <a:gd name="T9" fmla="*/ 28 h 39"/>
                    <a:gd name="T10" fmla="*/ 28 w 45"/>
                    <a:gd name="T11" fmla="*/ 28 h 39"/>
                    <a:gd name="T12" fmla="*/ 34 w 45"/>
                    <a:gd name="T13" fmla="*/ 28 h 39"/>
                    <a:gd name="T14" fmla="*/ 34 w 45"/>
                    <a:gd name="T15" fmla="*/ 22 h 39"/>
                    <a:gd name="T16" fmla="*/ 40 w 45"/>
                    <a:gd name="T17" fmla="*/ 17 h 39"/>
                    <a:gd name="T18" fmla="*/ 34 w 45"/>
                    <a:gd name="T19" fmla="*/ 11 h 39"/>
                    <a:gd name="T20" fmla="*/ 34 w 45"/>
                    <a:gd name="T21" fmla="*/ 5 h 39"/>
                    <a:gd name="T22" fmla="*/ 34 w 45"/>
                    <a:gd name="T23" fmla="*/ 5 h 39"/>
                    <a:gd name="T24" fmla="*/ 34 w 45"/>
                    <a:gd name="T25" fmla="*/ 0 h 39"/>
                    <a:gd name="T26" fmla="*/ 34 w 45"/>
                    <a:gd name="T27" fmla="*/ 0 h 39"/>
                    <a:gd name="T28" fmla="*/ 34 w 45"/>
                    <a:gd name="T29" fmla="*/ 0 h 39"/>
                    <a:gd name="T30" fmla="*/ 34 w 45"/>
                    <a:gd name="T31" fmla="*/ 0 h 39"/>
                    <a:gd name="T32" fmla="*/ 40 w 45"/>
                    <a:gd name="T33" fmla="*/ 0 h 39"/>
                    <a:gd name="T34" fmla="*/ 40 w 45"/>
                    <a:gd name="T35" fmla="*/ 0 h 39"/>
                    <a:gd name="T36" fmla="*/ 40 w 45"/>
                    <a:gd name="T37" fmla="*/ 0 h 39"/>
                    <a:gd name="T38" fmla="*/ 40 w 45"/>
                    <a:gd name="T39" fmla="*/ 0 h 39"/>
                    <a:gd name="T40" fmla="*/ 40 w 45"/>
                    <a:gd name="T41" fmla="*/ 0 h 39"/>
                    <a:gd name="T42" fmla="*/ 40 w 45"/>
                    <a:gd name="T43" fmla="*/ 0 h 39"/>
                    <a:gd name="T44" fmla="*/ 40 w 45"/>
                    <a:gd name="T45" fmla="*/ 5 h 39"/>
                    <a:gd name="T46" fmla="*/ 45 w 45"/>
                    <a:gd name="T47" fmla="*/ 11 h 39"/>
                    <a:gd name="T48" fmla="*/ 45 w 45"/>
                    <a:gd name="T49" fmla="*/ 17 h 39"/>
                    <a:gd name="T50" fmla="*/ 40 w 45"/>
                    <a:gd name="T51" fmla="*/ 22 h 39"/>
                    <a:gd name="T52" fmla="*/ 40 w 45"/>
                    <a:gd name="T53" fmla="*/ 34 h 39"/>
                    <a:gd name="T54" fmla="*/ 28 w 45"/>
                    <a:gd name="T55" fmla="*/ 34 h 39"/>
                    <a:gd name="T56" fmla="*/ 23 w 45"/>
                    <a:gd name="T57" fmla="*/ 39 h 39"/>
                    <a:gd name="T58" fmla="*/ 11 w 45"/>
                    <a:gd name="T59" fmla="*/ 34 h 39"/>
                    <a:gd name="T60" fmla="*/ 6 w 45"/>
                    <a:gd name="T61" fmla="*/ 34 h 39"/>
                    <a:gd name="T62" fmla="*/ 0 w 45"/>
                    <a:gd name="T63" fmla="*/ 22 h 39"/>
                    <a:gd name="T64" fmla="*/ 0 w 45"/>
                    <a:gd name="T65" fmla="*/ 17 h 39"/>
                    <a:gd name="T66" fmla="*/ 0 w 45"/>
                    <a:gd name="T67" fmla="*/ 11 h 39"/>
                    <a:gd name="T68" fmla="*/ 6 w 45"/>
                    <a:gd name="T69" fmla="*/ 5 h 39"/>
                    <a:gd name="T70" fmla="*/ 11 w 45"/>
                    <a:gd name="T71" fmla="*/ 0 h 39"/>
                    <a:gd name="T72" fmla="*/ 17 w 45"/>
                    <a:gd name="T73" fmla="*/ 0 h 39"/>
                    <a:gd name="T74" fmla="*/ 17 w 45"/>
                    <a:gd name="T75" fmla="*/ 0 h 39"/>
                    <a:gd name="T76" fmla="*/ 17 w 45"/>
                    <a:gd name="T77" fmla="*/ 0 h 39"/>
                    <a:gd name="T78" fmla="*/ 17 w 45"/>
                    <a:gd name="T79" fmla="*/ 5 h 39"/>
                    <a:gd name="T80" fmla="*/ 17 w 45"/>
                    <a:gd name="T81" fmla="*/ 5 h 39"/>
                    <a:gd name="T82" fmla="*/ 6 w 45"/>
                    <a:gd name="T83" fmla="*/ 11 h 39"/>
                    <a:gd name="T84" fmla="*/ 6 w 45"/>
                    <a:gd name="T85" fmla="*/ 17 h 39"/>
                    <a:gd name="T86" fmla="*/ 6 w 45"/>
                    <a:gd name="T87" fmla="*/ 22 h 39"/>
                    <a:gd name="T88" fmla="*/ 6 w 45"/>
                    <a:gd name="T89" fmla="*/ 28 h 39"/>
                    <a:gd name="T90" fmla="*/ 11 w 45"/>
                    <a:gd name="T91" fmla="*/ 28 h 39"/>
                    <a:gd name="T92" fmla="*/ 17 w 45"/>
                    <a:gd name="T93" fmla="*/ 28 h 39"/>
                    <a:gd name="T94" fmla="*/ 17 w 45"/>
                    <a:gd name="T95" fmla="*/ 5 h 39"/>
                    <a:gd name="T96" fmla="*/ 17 w 45"/>
                    <a:gd name="T97" fmla="*/ 5 h 3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5"/>
                    <a:gd name="T148" fmla="*/ 0 h 39"/>
                    <a:gd name="T149" fmla="*/ 45 w 45"/>
                    <a:gd name="T150" fmla="*/ 39 h 3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5" h="39">
                      <a:moveTo>
                        <a:pt x="17" y="0"/>
                      </a:move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23" y="28"/>
                      </a:lnTo>
                      <a:lnTo>
                        <a:pt x="28" y="28"/>
                      </a:lnTo>
                      <a:lnTo>
                        <a:pt x="34" y="28"/>
                      </a:lnTo>
                      <a:lnTo>
                        <a:pt x="34" y="22"/>
                      </a:lnTo>
                      <a:lnTo>
                        <a:pt x="40" y="17"/>
                      </a:lnTo>
                      <a:lnTo>
                        <a:pt x="34" y="11"/>
                      </a:lnTo>
                      <a:lnTo>
                        <a:pt x="34" y="5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0" y="5"/>
                      </a:lnTo>
                      <a:lnTo>
                        <a:pt x="45" y="11"/>
                      </a:lnTo>
                      <a:lnTo>
                        <a:pt x="45" y="17"/>
                      </a:lnTo>
                      <a:lnTo>
                        <a:pt x="40" y="22"/>
                      </a:lnTo>
                      <a:lnTo>
                        <a:pt x="40" y="34"/>
                      </a:lnTo>
                      <a:lnTo>
                        <a:pt x="28" y="34"/>
                      </a:lnTo>
                      <a:lnTo>
                        <a:pt x="23" y="39"/>
                      </a:lnTo>
                      <a:lnTo>
                        <a:pt x="11" y="34"/>
                      </a:lnTo>
                      <a:lnTo>
                        <a:pt x="6" y="34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11" y="0"/>
                      </a:lnTo>
                      <a:lnTo>
                        <a:pt x="17" y="0"/>
                      </a:lnTo>
                      <a:close/>
                      <a:moveTo>
                        <a:pt x="17" y="5"/>
                      </a:moveTo>
                      <a:lnTo>
                        <a:pt x="17" y="5"/>
                      </a:lnTo>
                      <a:lnTo>
                        <a:pt x="6" y="11"/>
                      </a:lnTo>
                      <a:lnTo>
                        <a:pt x="6" y="17"/>
                      </a:lnTo>
                      <a:lnTo>
                        <a:pt x="6" y="22"/>
                      </a:lnTo>
                      <a:lnTo>
                        <a:pt x="6" y="28"/>
                      </a:lnTo>
                      <a:lnTo>
                        <a:pt x="11" y="28"/>
                      </a:lnTo>
                      <a:lnTo>
                        <a:pt x="17" y="28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1750"/>
                <p:cNvSpPr>
                  <a:spLocks noEditPoints="1"/>
                </p:cNvSpPr>
                <p:nvPr/>
              </p:nvSpPr>
              <p:spPr bwMode="auto">
                <a:xfrm>
                  <a:off x="2715" y="2326"/>
                  <a:ext cx="62" cy="40"/>
                </a:xfrm>
                <a:custGeom>
                  <a:avLst/>
                  <a:gdLst>
                    <a:gd name="T0" fmla="*/ 57 w 62"/>
                    <a:gd name="T1" fmla="*/ 0 h 40"/>
                    <a:gd name="T2" fmla="*/ 57 w 62"/>
                    <a:gd name="T3" fmla="*/ 0 h 40"/>
                    <a:gd name="T4" fmla="*/ 57 w 62"/>
                    <a:gd name="T5" fmla="*/ 0 h 40"/>
                    <a:gd name="T6" fmla="*/ 57 w 62"/>
                    <a:gd name="T7" fmla="*/ 0 h 40"/>
                    <a:gd name="T8" fmla="*/ 57 w 62"/>
                    <a:gd name="T9" fmla="*/ 6 h 40"/>
                    <a:gd name="T10" fmla="*/ 62 w 62"/>
                    <a:gd name="T11" fmla="*/ 6 h 40"/>
                    <a:gd name="T12" fmla="*/ 57 w 62"/>
                    <a:gd name="T13" fmla="*/ 6 h 40"/>
                    <a:gd name="T14" fmla="*/ 57 w 62"/>
                    <a:gd name="T15" fmla="*/ 11 h 40"/>
                    <a:gd name="T16" fmla="*/ 57 w 62"/>
                    <a:gd name="T17" fmla="*/ 11 h 40"/>
                    <a:gd name="T18" fmla="*/ 57 w 62"/>
                    <a:gd name="T19" fmla="*/ 11 h 40"/>
                    <a:gd name="T20" fmla="*/ 45 w 62"/>
                    <a:gd name="T21" fmla="*/ 17 h 40"/>
                    <a:gd name="T22" fmla="*/ 40 w 62"/>
                    <a:gd name="T23" fmla="*/ 17 h 40"/>
                    <a:gd name="T24" fmla="*/ 34 w 62"/>
                    <a:gd name="T25" fmla="*/ 23 h 40"/>
                    <a:gd name="T26" fmla="*/ 34 w 62"/>
                    <a:gd name="T27" fmla="*/ 23 h 40"/>
                    <a:gd name="T28" fmla="*/ 34 w 62"/>
                    <a:gd name="T29" fmla="*/ 28 h 40"/>
                    <a:gd name="T30" fmla="*/ 34 w 62"/>
                    <a:gd name="T31" fmla="*/ 34 h 40"/>
                    <a:gd name="T32" fmla="*/ 57 w 62"/>
                    <a:gd name="T33" fmla="*/ 34 h 40"/>
                    <a:gd name="T34" fmla="*/ 57 w 62"/>
                    <a:gd name="T35" fmla="*/ 34 h 40"/>
                    <a:gd name="T36" fmla="*/ 57 w 62"/>
                    <a:gd name="T37" fmla="*/ 34 h 40"/>
                    <a:gd name="T38" fmla="*/ 57 w 62"/>
                    <a:gd name="T39" fmla="*/ 34 h 40"/>
                    <a:gd name="T40" fmla="*/ 62 w 62"/>
                    <a:gd name="T41" fmla="*/ 40 h 40"/>
                    <a:gd name="T42" fmla="*/ 57 w 62"/>
                    <a:gd name="T43" fmla="*/ 40 h 40"/>
                    <a:gd name="T44" fmla="*/ 57 w 62"/>
                    <a:gd name="T45" fmla="*/ 40 h 40"/>
                    <a:gd name="T46" fmla="*/ 57 w 62"/>
                    <a:gd name="T47" fmla="*/ 40 h 40"/>
                    <a:gd name="T48" fmla="*/ 57 w 62"/>
                    <a:gd name="T49" fmla="*/ 40 h 40"/>
                    <a:gd name="T50" fmla="*/ 6 w 62"/>
                    <a:gd name="T51" fmla="*/ 40 h 40"/>
                    <a:gd name="T52" fmla="*/ 0 w 62"/>
                    <a:gd name="T53" fmla="*/ 40 h 40"/>
                    <a:gd name="T54" fmla="*/ 0 w 62"/>
                    <a:gd name="T55" fmla="*/ 40 h 40"/>
                    <a:gd name="T56" fmla="*/ 0 w 62"/>
                    <a:gd name="T57" fmla="*/ 28 h 40"/>
                    <a:gd name="T58" fmla="*/ 0 w 62"/>
                    <a:gd name="T59" fmla="*/ 23 h 40"/>
                    <a:gd name="T60" fmla="*/ 0 w 62"/>
                    <a:gd name="T61" fmla="*/ 17 h 40"/>
                    <a:gd name="T62" fmla="*/ 0 w 62"/>
                    <a:gd name="T63" fmla="*/ 11 h 40"/>
                    <a:gd name="T64" fmla="*/ 6 w 62"/>
                    <a:gd name="T65" fmla="*/ 11 h 40"/>
                    <a:gd name="T66" fmla="*/ 11 w 62"/>
                    <a:gd name="T67" fmla="*/ 6 h 40"/>
                    <a:gd name="T68" fmla="*/ 17 w 62"/>
                    <a:gd name="T69" fmla="*/ 6 h 40"/>
                    <a:gd name="T70" fmla="*/ 23 w 62"/>
                    <a:gd name="T71" fmla="*/ 6 h 40"/>
                    <a:gd name="T72" fmla="*/ 23 w 62"/>
                    <a:gd name="T73" fmla="*/ 11 h 40"/>
                    <a:gd name="T74" fmla="*/ 28 w 62"/>
                    <a:gd name="T75" fmla="*/ 11 h 40"/>
                    <a:gd name="T76" fmla="*/ 28 w 62"/>
                    <a:gd name="T77" fmla="*/ 17 h 40"/>
                    <a:gd name="T78" fmla="*/ 34 w 62"/>
                    <a:gd name="T79" fmla="*/ 17 h 40"/>
                    <a:gd name="T80" fmla="*/ 34 w 62"/>
                    <a:gd name="T81" fmla="*/ 11 h 40"/>
                    <a:gd name="T82" fmla="*/ 40 w 62"/>
                    <a:gd name="T83" fmla="*/ 11 h 40"/>
                    <a:gd name="T84" fmla="*/ 40 w 62"/>
                    <a:gd name="T85" fmla="*/ 6 h 40"/>
                    <a:gd name="T86" fmla="*/ 57 w 62"/>
                    <a:gd name="T87" fmla="*/ 0 h 40"/>
                    <a:gd name="T88" fmla="*/ 57 w 62"/>
                    <a:gd name="T89" fmla="*/ 0 h 40"/>
                    <a:gd name="T90" fmla="*/ 57 w 62"/>
                    <a:gd name="T91" fmla="*/ 0 h 40"/>
                    <a:gd name="T92" fmla="*/ 57 w 62"/>
                    <a:gd name="T93" fmla="*/ 0 h 40"/>
                    <a:gd name="T94" fmla="*/ 57 w 62"/>
                    <a:gd name="T95" fmla="*/ 0 h 40"/>
                    <a:gd name="T96" fmla="*/ 17 w 62"/>
                    <a:gd name="T97" fmla="*/ 11 h 40"/>
                    <a:gd name="T98" fmla="*/ 17 w 62"/>
                    <a:gd name="T99" fmla="*/ 11 h 40"/>
                    <a:gd name="T100" fmla="*/ 11 w 62"/>
                    <a:gd name="T101" fmla="*/ 17 h 40"/>
                    <a:gd name="T102" fmla="*/ 6 w 62"/>
                    <a:gd name="T103" fmla="*/ 23 h 40"/>
                    <a:gd name="T104" fmla="*/ 6 w 62"/>
                    <a:gd name="T105" fmla="*/ 23 h 40"/>
                    <a:gd name="T106" fmla="*/ 6 w 62"/>
                    <a:gd name="T107" fmla="*/ 28 h 40"/>
                    <a:gd name="T108" fmla="*/ 6 w 62"/>
                    <a:gd name="T109" fmla="*/ 34 h 40"/>
                    <a:gd name="T110" fmla="*/ 28 w 62"/>
                    <a:gd name="T111" fmla="*/ 34 h 40"/>
                    <a:gd name="T112" fmla="*/ 28 w 62"/>
                    <a:gd name="T113" fmla="*/ 28 h 40"/>
                    <a:gd name="T114" fmla="*/ 28 w 62"/>
                    <a:gd name="T115" fmla="*/ 23 h 40"/>
                    <a:gd name="T116" fmla="*/ 23 w 62"/>
                    <a:gd name="T117" fmla="*/ 17 h 40"/>
                    <a:gd name="T118" fmla="*/ 23 w 62"/>
                    <a:gd name="T119" fmla="*/ 17 h 40"/>
                    <a:gd name="T120" fmla="*/ 17 w 62"/>
                    <a:gd name="T121" fmla="*/ 11 h 40"/>
                    <a:gd name="T122" fmla="*/ 17 w 62"/>
                    <a:gd name="T123" fmla="*/ 11 h 40"/>
                    <a:gd name="T124" fmla="*/ 17 w 62"/>
                    <a:gd name="T125" fmla="*/ 11 h 4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2"/>
                    <a:gd name="T190" fmla="*/ 0 h 40"/>
                    <a:gd name="T191" fmla="*/ 62 w 62"/>
                    <a:gd name="T192" fmla="*/ 40 h 4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2" h="4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7" y="6"/>
                      </a:lnTo>
                      <a:lnTo>
                        <a:pt x="62" y="6"/>
                      </a:lnTo>
                      <a:lnTo>
                        <a:pt x="57" y="6"/>
                      </a:lnTo>
                      <a:lnTo>
                        <a:pt x="57" y="11"/>
                      </a:lnTo>
                      <a:lnTo>
                        <a:pt x="45" y="17"/>
                      </a:lnTo>
                      <a:lnTo>
                        <a:pt x="40" y="17"/>
                      </a:lnTo>
                      <a:lnTo>
                        <a:pt x="34" y="23"/>
                      </a:lnTo>
                      <a:lnTo>
                        <a:pt x="34" y="28"/>
                      </a:lnTo>
                      <a:lnTo>
                        <a:pt x="34" y="34"/>
                      </a:lnTo>
                      <a:lnTo>
                        <a:pt x="57" y="34"/>
                      </a:lnTo>
                      <a:lnTo>
                        <a:pt x="62" y="40"/>
                      </a:lnTo>
                      <a:lnTo>
                        <a:pt x="57" y="40"/>
                      </a:lnTo>
                      <a:lnTo>
                        <a:pt x="6" y="40"/>
                      </a:lnTo>
                      <a:lnTo>
                        <a:pt x="0" y="40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11"/>
                      </a:lnTo>
                      <a:lnTo>
                        <a:pt x="11" y="6"/>
                      </a:lnTo>
                      <a:lnTo>
                        <a:pt x="17" y="6"/>
                      </a:lnTo>
                      <a:lnTo>
                        <a:pt x="23" y="6"/>
                      </a:lnTo>
                      <a:lnTo>
                        <a:pt x="23" y="11"/>
                      </a:lnTo>
                      <a:lnTo>
                        <a:pt x="28" y="11"/>
                      </a:lnTo>
                      <a:lnTo>
                        <a:pt x="28" y="17"/>
                      </a:lnTo>
                      <a:lnTo>
                        <a:pt x="34" y="17"/>
                      </a:lnTo>
                      <a:lnTo>
                        <a:pt x="34" y="11"/>
                      </a:lnTo>
                      <a:lnTo>
                        <a:pt x="40" y="11"/>
                      </a:lnTo>
                      <a:lnTo>
                        <a:pt x="40" y="6"/>
                      </a:lnTo>
                      <a:lnTo>
                        <a:pt x="57" y="0"/>
                      </a:lnTo>
                      <a:close/>
                      <a:moveTo>
                        <a:pt x="17" y="11"/>
                      </a:moveTo>
                      <a:lnTo>
                        <a:pt x="17" y="11"/>
                      </a:lnTo>
                      <a:lnTo>
                        <a:pt x="11" y="17"/>
                      </a:lnTo>
                      <a:lnTo>
                        <a:pt x="6" y="23"/>
                      </a:lnTo>
                      <a:lnTo>
                        <a:pt x="6" y="28"/>
                      </a:lnTo>
                      <a:lnTo>
                        <a:pt x="6" y="34"/>
                      </a:lnTo>
                      <a:lnTo>
                        <a:pt x="28" y="34"/>
                      </a:lnTo>
                      <a:lnTo>
                        <a:pt x="28" y="28"/>
                      </a:lnTo>
                      <a:lnTo>
                        <a:pt x="28" y="23"/>
                      </a:lnTo>
                      <a:lnTo>
                        <a:pt x="23" y="17"/>
                      </a:lnTo>
                      <a:lnTo>
                        <a:pt x="17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1751"/>
                <p:cNvSpPr>
                  <a:spLocks noEditPoints="1"/>
                </p:cNvSpPr>
                <p:nvPr/>
              </p:nvSpPr>
              <p:spPr bwMode="auto">
                <a:xfrm>
                  <a:off x="2732" y="2281"/>
                  <a:ext cx="45" cy="39"/>
                </a:xfrm>
                <a:custGeom>
                  <a:avLst/>
                  <a:gdLst>
                    <a:gd name="T0" fmla="*/ 23 w 45"/>
                    <a:gd name="T1" fmla="*/ 0 h 39"/>
                    <a:gd name="T2" fmla="*/ 23 w 45"/>
                    <a:gd name="T3" fmla="*/ 0 h 39"/>
                    <a:gd name="T4" fmla="*/ 28 w 45"/>
                    <a:gd name="T5" fmla="*/ 0 h 39"/>
                    <a:gd name="T6" fmla="*/ 34 w 45"/>
                    <a:gd name="T7" fmla="*/ 5 h 39"/>
                    <a:gd name="T8" fmla="*/ 40 w 45"/>
                    <a:gd name="T9" fmla="*/ 11 h 39"/>
                    <a:gd name="T10" fmla="*/ 45 w 45"/>
                    <a:gd name="T11" fmla="*/ 17 h 39"/>
                    <a:gd name="T12" fmla="*/ 40 w 45"/>
                    <a:gd name="T13" fmla="*/ 28 h 39"/>
                    <a:gd name="T14" fmla="*/ 40 w 45"/>
                    <a:gd name="T15" fmla="*/ 34 h 39"/>
                    <a:gd name="T16" fmla="*/ 28 w 45"/>
                    <a:gd name="T17" fmla="*/ 39 h 39"/>
                    <a:gd name="T18" fmla="*/ 23 w 45"/>
                    <a:gd name="T19" fmla="*/ 39 h 39"/>
                    <a:gd name="T20" fmla="*/ 11 w 45"/>
                    <a:gd name="T21" fmla="*/ 39 h 39"/>
                    <a:gd name="T22" fmla="*/ 6 w 45"/>
                    <a:gd name="T23" fmla="*/ 34 h 39"/>
                    <a:gd name="T24" fmla="*/ 0 w 45"/>
                    <a:gd name="T25" fmla="*/ 28 h 39"/>
                    <a:gd name="T26" fmla="*/ 0 w 45"/>
                    <a:gd name="T27" fmla="*/ 17 h 39"/>
                    <a:gd name="T28" fmla="*/ 0 w 45"/>
                    <a:gd name="T29" fmla="*/ 11 h 39"/>
                    <a:gd name="T30" fmla="*/ 6 w 45"/>
                    <a:gd name="T31" fmla="*/ 5 h 39"/>
                    <a:gd name="T32" fmla="*/ 11 w 45"/>
                    <a:gd name="T33" fmla="*/ 0 h 39"/>
                    <a:gd name="T34" fmla="*/ 23 w 45"/>
                    <a:gd name="T35" fmla="*/ 0 h 39"/>
                    <a:gd name="T36" fmla="*/ 23 w 45"/>
                    <a:gd name="T37" fmla="*/ 0 h 39"/>
                    <a:gd name="T38" fmla="*/ 23 w 45"/>
                    <a:gd name="T39" fmla="*/ 0 h 39"/>
                    <a:gd name="T40" fmla="*/ 23 w 45"/>
                    <a:gd name="T41" fmla="*/ 5 h 39"/>
                    <a:gd name="T42" fmla="*/ 23 w 45"/>
                    <a:gd name="T43" fmla="*/ 5 h 39"/>
                    <a:gd name="T44" fmla="*/ 17 w 45"/>
                    <a:gd name="T45" fmla="*/ 5 h 39"/>
                    <a:gd name="T46" fmla="*/ 11 w 45"/>
                    <a:gd name="T47" fmla="*/ 11 h 39"/>
                    <a:gd name="T48" fmla="*/ 6 w 45"/>
                    <a:gd name="T49" fmla="*/ 11 h 39"/>
                    <a:gd name="T50" fmla="*/ 6 w 45"/>
                    <a:gd name="T51" fmla="*/ 17 h 39"/>
                    <a:gd name="T52" fmla="*/ 6 w 45"/>
                    <a:gd name="T53" fmla="*/ 22 h 39"/>
                    <a:gd name="T54" fmla="*/ 11 w 45"/>
                    <a:gd name="T55" fmla="*/ 28 h 39"/>
                    <a:gd name="T56" fmla="*/ 17 w 45"/>
                    <a:gd name="T57" fmla="*/ 28 h 39"/>
                    <a:gd name="T58" fmla="*/ 23 w 45"/>
                    <a:gd name="T59" fmla="*/ 34 h 39"/>
                    <a:gd name="T60" fmla="*/ 28 w 45"/>
                    <a:gd name="T61" fmla="*/ 28 h 39"/>
                    <a:gd name="T62" fmla="*/ 34 w 45"/>
                    <a:gd name="T63" fmla="*/ 28 h 39"/>
                    <a:gd name="T64" fmla="*/ 34 w 45"/>
                    <a:gd name="T65" fmla="*/ 22 h 39"/>
                    <a:gd name="T66" fmla="*/ 40 w 45"/>
                    <a:gd name="T67" fmla="*/ 17 h 39"/>
                    <a:gd name="T68" fmla="*/ 34 w 45"/>
                    <a:gd name="T69" fmla="*/ 11 h 39"/>
                    <a:gd name="T70" fmla="*/ 34 w 45"/>
                    <a:gd name="T71" fmla="*/ 11 h 39"/>
                    <a:gd name="T72" fmla="*/ 28 w 45"/>
                    <a:gd name="T73" fmla="*/ 5 h 39"/>
                    <a:gd name="T74" fmla="*/ 23 w 45"/>
                    <a:gd name="T75" fmla="*/ 5 h 39"/>
                    <a:gd name="T76" fmla="*/ 23 w 45"/>
                    <a:gd name="T77" fmla="*/ 5 h 39"/>
                    <a:gd name="T78" fmla="*/ 23 w 45"/>
                    <a:gd name="T79" fmla="*/ 5 h 3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5"/>
                    <a:gd name="T121" fmla="*/ 0 h 39"/>
                    <a:gd name="T122" fmla="*/ 45 w 45"/>
                    <a:gd name="T123" fmla="*/ 39 h 3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5" h="39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4" y="5"/>
                      </a:lnTo>
                      <a:lnTo>
                        <a:pt x="40" y="11"/>
                      </a:lnTo>
                      <a:lnTo>
                        <a:pt x="45" y="17"/>
                      </a:lnTo>
                      <a:lnTo>
                        <a:pt x="40" y="28"/>
                      </a:lnTo>
                      <a:lnTo>
                        <a:pt x="40" y="34"/>
                      </a:lnTo>
                      <a:lnTo>
                        <a:pt x="28" y="39"/>
                      </a:lnTo>
                      <a:lnTo>
                        <a:pt x="23" y="39"/>
                      </a:lnTo>
                      <a:lnTo>
                        <a:pt x="11" y="39"/>
                      </a:lnTo>
                      <a:lnTo>
                        <a:pt x="6" y="34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11" y="0"/>
                      </a:lnTo>
                      <a:lnTo>
                        <a:pt x="23" y="0"/>
                      </a:lnTo>
                      <a:close/>
                      <a:moveTo>
                        <a:pt x="23" y="5"/>
                      </a:moveTo>
                      <a:lnTo>
                        <a:pt x="23" y="5"/>
                      </a:lnTo>
                      <a:lnTo>
                        <a:pt x="17" y="5"/>
                      </a:lnTo>
                      <a:lnTo>
                        <a:pt x="11" y="11"/>
                      </a:lnTo>
                      <a:lnTo>
                        <a:pt x="6" y="11"/>
                      </a:lnTo>
                      <a:lnTo>
                        <a:pt x="6" y="17"/>
                      </a:lnTo>
                      <a:lnTo>
                        <a:pt x="6" y="22"/>
                      </a:lnTo>
                      <a:lnTo>
                        <a:pt x="11" y="28"/>
                      </a:lnTo>
                      <a:lnTo>
                        <a:pt x="17" y="28"/>
                      </a:lnTo>
                      <a:lnTo>
                        <a:pt x="23" y="34"/>
                      </a:lnTo>
                      <a:lnTo>
                        <a:pt x="28" y="28"/>
                      </a:lnTo>
                      <a:lnTo>
                        <a:pt x="34" y="28"/>
                      </a:lnTo>
                      <a:lnTo>
                        <a:pt x="34" y="22"/>
                      </a:lnTo>
                      <a:lnTo>
                        <a:pt x="40" y="17"/>
                      </a:lnTo>
                      <a:lnTo>
                        <a:pt x="34" y="11"/>
                      </a:lnTo>
                      <a:lnTo>
                        <a:pt x="28" y="5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1752"/>
                <p:cNvSpPr>
                  <a:spLocks/>
                </p:cNvSpPr>
                <p:nvPr/>
              </p:nvSpPr>
              <p:spPr bwMode="auto">
                <a:xfrm>
                  <a:off x="2721" y="2247"/>
                  <a:ext cx="56" cy="28"/>
                </a:xfrm>
                <a:custGeom>
                  <a:avLst/>
                  <a:gdLst>
                    <a:gd name="T0" fmla="*/ 51 w 56"/>
                    <a:gd name="T1" fmla="*/ 0 h 28"/>
                    <a:gd name="T2" fmla="*/ 51 w 56"/>
                    <a:gd name="T3" fmla="*/ 0 h 28"/>
                    <a:gd name="T4" fmla="*/ 51 w 56"/>
                    <a:gd name="T5" fmla="*/ 0 h 28"/>
                    <a:gd name="T6" fmla="*/ 51 w 56"/>
                    <a:gd name="T7" fmla="*/ 0 h 28"/>
                    <a:gd name="T8" fmla="*/ 51 w 56"/>
                    <a:gd name="T9" fmla="*/ 0 h 28"/>
                    <a:gd name="T10" fmla="*/ 56 w 56"/>
                    <a:gd name="T11" fmla="*/ 5 h 28"/>
                    <a:gd name="T12" fmla="*/ 56 w 56"/>
                    <a:gd name="T13" fmla="*/ 5 h 28"/>
                    <a:gd name="T14" fmla="*/ 56 w 56"/>
                    <a:gd name="T15" fmla="*/ 5 h 28"/>
                    <a:gd name="T16" fmla="*/ 51 w 56"/>
                    <a:gd name="T17" fmla="*/ 11 h 28"/>
                    <a:gd name="T18" fmla="*/ 51 w 56"/>
                    <a:gd name="T19" fmla="*/ 17 h 28"/>
                    <a:gd name="T20" fmla="*/ 45 w 56"/>
                    <a:gd name="T21" fmla="*/ 17 h 28"/>
                    <a:gd name="T22" fmla="*/ 39 w 56"/>
                    <a:gd name="T23" fmla="*/ 17 h 28"/>
                    <a:gd name="T24" fmla="*/ 17 w 56"/>
                    <a:gd name="T25" fmla="*/ 17 h 28"/>
                    <a:gd name="T26" fmla="*/ 17 w 56"/>
                    <a:gd name="T27" fmla="*/ 22 h 28"/>
                    <a:gd name="T28" fmla="*/ 17 w 56"/>
                    <a:gd name="T29" fmla="*/ 28 h 28"/>
                    <a:gd name="T30" fmla="*/ 11 w 56"/>
                    <a:gd name="T31" fmla="*/ 28 h 28"/>
                    <a:gd name="T32" fmla="*/ 11 w 56"/>
                    <a:gd name="T33" fmla="*/ 28 h 28"/>
                    <a:gd name="T34" fmla="*/ 11 w 56"/>
                    <a:gd name="T35" fmla="*/ 28 h 28"/>
                    <a:gd name="T36" fmla="*/ 11 w 56"/>
                    <a:gd name="T37" fmla="*/ 22 h 28"/>
                    <a:gd name="T38" fmla="*/ 11 w 56"/>
                    <a:gd name="T39" fmla="*/ 22 h 28"/>
                    <a:gd name="T40" fmla="*/ 11 w 56"/>
                    <a:gd name="T41" fmla="*/ 17 h 28"/>
                    <a:gd name="T42" fmla="*/ 0 w 56"/>
                    <a:gd name="T43" fmla="*/ 17 h 28"/>
                    <a:gd name="T44" fmla="*/ 0 w 56"/>
                    <a:gd name="T45" fmla="*/ 17 h 28"/>
                    <a:gd name="T46" fmla="*/ 0 w 56"/>
                    <a:gd name="T47" fmla="*/ 17 h 28"/>
                    <a:gd name="T48" fmla="*/ 0 w 56"/>
                    <a:gd name="T49" fmla="*/ 17 h 28"/>
                    <a:gd name="T50" fmla="*/ 0 w 56"/>
                    <a:gd name="T51" fmla="*/ 17 h 28"/>
                    <a:gd name="T52" fmla="*/ 0 w 56"/>
                    <a:gd name="T53" fmla="*/ 11 h 28"/>
                    <a:gd name="T54" fmla="*/ 0 w 56"/>
                    <a:gd name="T55" fmla="*/ 11 h 28"/>
                    <a:gd name="T56" fmla="*/ 0 w 56"/>
                    <a:gd name="T57" fmla="*/ 11 h 28"/>
                    <a:gd name="T58" fmla="*/ 0 w 56"/>
                    <a:gd name="T59" fmla="*/ 11 h 28"/>
                    <a:gd name="T60" fmla="*/ 11 w 56"/>
                    <a:gd name="T61" fmla="*/ 11 h 28"/>
                    <a:gd name="T62" fmla="*/ 11 w 56"/>
                    <a:gd name="T63" fmla="*/ 0 h 28"/>
                    <a:gd name="T64" fmla="*/ 11 w 56"/>
                    <a:gd name="T65" fmla="*/ 0 h 28"/>
                    <a:gd name="T66" fmla="*/ 11 w 56"/>
                    <a:gd name="T67" fmla="*/ 0 h 28"/>
                    <a:gd name="T68" fmla="*/ 11 w 56"/>
                    <a:gd name="T69" fmla="*/ 0 h 28"/>
                    <a:gd name="T70" fmla="*/ 11 w 56"/>
                    <a:gd name="T71" fmla="*/ 0 h 28"/>
                    <a:gd name="T72" fmla="*/ 17 w 56"/>
                    <a:gd name="T73" fmla="*/ 0 h 28"/>
                    <a:gd name="T74" fmla="*/ 17 w 56"/>
                    <a:gd name="T75" fmla="*/ 0 h 28"/>
                    <a:gd name="T76" fmla="*/ 17 w 56"/>
                    <a:gd name="T77" fmla="*/ 11 h 28"/>
                    <a:gd name="T78" fmla="*/ 39 w 56"/>
                    <a:gd name="T79" fmla="*/ 11 h 28"/>
                    <a:gd name="T80" fmla="*/ 45 w 56"/>
                    <a:gd name="T81" fmla="*/ 11 h 28"/>
                    <a:gd name="T82" fmla="*/ 45 w 56"/>
                    <a:gd name="T83" fmla="*/ 5 h 28"/>
                    <a:gd name="T84" fmla="*/ 45 w 56"/>
                    <a:gd name="T85" fmla="*/ 5 h 28"/>
                    <a:gd name="T86" fmla="*/ 45 w 56"/>
                    <a:gd name="T87" fmla="*/ 0 h 28"/>
                    <a:gd name="T88" fmla="*/ 45 w 56"/>
                    <a:gd name="T89" fmla="*/ 0 h 28"/>
                    <a:gd name="T90" fmla="*/ 45 w 56"/>
                    <a:gd name="T91" fmla="*/ 0 h 28"/>
                    <a:gd name="T92" fmla="*/ 45 w 56"/>
                    <a:gd name="T93" fmla="*/ 0 h 28"/>
                    <a:gd name="T94" fmla="*/ 45 w 56"/>
                    <a:gd name="T95" fmla="*/ 0 h 28"/>
                    <a:gd name="T96" fmla="*/ 45 w 56"/>
                    <a:gd name="T97" fmla="*/ 0 h 28"/>
                    <a:gd name="T98" fmla="*/ 51 w 56"/>
                    <a:gd name="T99" fmla="*/ 0 h 28"/>
                    <a:gd name="T100" fmla="*/ 51 w 56"/>
                    <a:gd name="T101" fmla="*/ 0 h 28"/>
                    <a:gd name="T102" fmla="*/ 51 w 56"/>
                    <a:gd name="T103" fmla="*/ 0 h 2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6"/>
                    <a:gd name="T157" fmla="*/ 0 h 28"/>
                    <a:gd name="T158" fmla="*/ 56 w 56"/>
                    <a:gd name="T159" fmla="*/ 28 h 2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6" h="28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56" y="5"/>
                      </a:lnTo>
                      <a:lnTo>
                        <a:pt x="51" y="11"/>
                      </a:lnTo>
                      <a:lnTo>
                        <a:pt x="51" y="17"/>
                      </a:lnTo>
                      <a:lnTo>
                        <a:pt x="45" y="17"/>
                      </a:lnTo>
                      <a:lnTo>
                        <a:pt x="39" y="17"/>
                      </a:lnTo>
                      <a:lnTo>
                        <a:pt x="17" y="17"/>
                      </a:lnTo>
                      <a:lnTo>
                        <a:pt x="17" y="22"/>
                      </a:lnTo>
                      <a:lnTo>
                        <a:pt x="17" y="28"/>
                      </a:lnTo>
                      <a:lnTo>
                        <a:pt x="11" y="28"/>
                      </a:lnTo>
                      <a:lnTo>
                        <a:pt x="11" y="22"/>
                      </a:lnTo>
                      <a:lnTo>
                        <a:pt x="11" y="17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11" y="1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17" y="11"/>
                      </a:lnTo>
                      <a:lnTo>
                        <a:pt x="39" y="11"/>
                      </a:lnTo>
                      <a:lnTo>
                        <a:pt x="45" y="11"/>
                      </a:lnTo>
                      <a:lnTo>
                        <a:pt x="45" y="5"/>
                      </a:lnTo>
                      <a:lnTo>
                        <a:pt x="45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1753"/>
                <p:cNvSpPr>
                  <a:spLocks noEditPoints="1"/>
                </p:cNvSpPr>
                <p:nvPr/>
              </p:nvSpPr>
              <p:spPr bwMode="auto">
                <a:xfrm>
                  <a:off x="2732" y="2207"/>
                  <a:ext cx="45" cy="34"/>
                </a:xfrm>
                <a:custGeom>
                  <a:avLst/>
                  <a:gdLst>
                    <a:gd name="T0" fmla="*/ 40 w 45"/>
                    <a:gd name="T1" fmla="*/ 0 h 34"/>
                    <a:gd name="T2" fmla="*/ 40 w 45"/>
                    <a:gd name="T3" fmla="*/ 0 h 34"/>
                    <a:gd name="T4" fmla="*/ 40 w 45"/>
                    <a:gd name="T5" fmla="*/ 0 h 34"/>
                    <a:gd name="T6" fmla="*/ 40 w 45"/>
                    <a:gd name="T7" fmla="*/ 0 h 34"/>
                    <a:gd name="T8" fmla="*/ 45 w 45"/>
                    <a:gd name="T9" fmla="*/ 0 h 34"/>
                    <a:gd name="T10" fmla="*/ 40 w 45"/>
                    <a:gd name="T11" fmla="*/ 6 h 34"/>
                    <a:gd name="T12" fmla="*/ 40 w 45"/>
                    <a:gd name="T13" fmla="*/ 6 h 34"/>
                    <a:gd name="T14" fmla="*/ 40 w 45"/>
                    <a:gd name="T15" fmla="*/ 6 h 34"/>
                    <a:gd name="T16" fmla="*/ 40 w 45"/>
                    <a:gd name="T17" fmla="*/ 6 h 34"/>
                    <a:gd name="T18" fmla="*/ 40 w 45"/>
                    <a:gd name="T19" fmla="*/ 11 h 34"/>
                    <a:gd name="T20" fmla="*/ 45 w 45"/>
                    <a:gd name="T21" fmla="*/ 17 h 34"/>
                    <a:gd name="T22" fmla="*/ 40 w 45"/>
                    <a:gd name="T23" fmla="*/ 23 h 34"/>
                    <a:gd name="T24" fmla="*/ 40 w 45"/>
                    <a:gd name="T25" fmla="*/ 28 h 34"/>
                    <a:gd name="T26" fmla="*/ 34 w 45"/>
                    <a:gd name="T27" fmla="*/ 28 h 34"/>
                    <a:gd name="T28" fmla="*/ 28 w 45"/>
                    <a:gd name="T29" fmla="*/ 34 h 34"/>
                    <a:gd name="T30" fmla="*/ 23 w 45"/>
                    <a:gd name="T31" fmla="*/ 28 h 34"/>
                    <a:gd name="T32" fmla="*/ 23 w 45"/>
                    <a:gd name="T33" fmla="*/ 28 h 34"/>
                    <a:gd name="T34" fmla="*/ 17 w 45"/>
                    <a:gd name="T35" fmla="*/ 17 h 34"/>
                    <a:gd name="T36" fmla="*/ 17 w 45"/>
                    <a:gd name="T37" fmla="*/ 11 h 34"/>
                    <a:gd name="T38" fmla="*/ 17 w 45"/>
                    <a:gd name="T39" fmla="*/ 6 h 34"/>
                    <a:gd name="T40" fmla="*/ 11 w 45"/>
                    <a:gd name="T41" fmla="*/ 6 h 34"/>
                    <a:gd name="T42" fmla="*/ 11 w 45"/>
                    <a:gd name="T43" fmla="*/ 6 h 34"/>
                    <a:gd name="T44" fmla="*/ 6 w 45"/>
                    <a:gd name="T45" fmla="*/ 6 h 34"/>
                    <a:gd name="T46" fmla="*/ 6 w 45"/>
                    <a:gd name="T47" fmla="*/ 11 h 34"/>
                    <a:gd name="T48" fmla="*/ 6 w 45"/>
                    <a:gd name="T49" fmla="*/ 17 h 34"/>
                    <a:gd name="T50" fmla="*/ 6 w 45"/>
                    <a:gd name="T51" fmla="*/ 17 h 34"/>
                    <a:gd name="T52" fmla="*/ 6 w 45"/>
                    <a:gd name="T53" fmla="*/ 23 h 34"/>
                    <a:gd name="T54" fmla="*/ 6 w 45"/>
                    <a:gd name="T55" fmla="*/ 28 h 34"/>
                    <a:gd name="T56" fmla="*/ 11 w 45"/>
                    <a:gd name="T57" fmla="*/ 28 h 34"/>
                    <a:gd name="T58" fmla="*/ 6 w 45"/>
                    <a:gd name="T59" fmla="*/ 28 h 34"/>
                    <a:gd name="T60" fmla="*/ 6 w 45"/>
                    <a:gd name="T61" fmla="*/ 28 h 34"/>
                    <a:gd name="T62" fmla="*/ 6 w 45"/>
                    <a:gd name="T63" fmla="*/ 28 h 34"/>
                    <a:gd name="T64" fmla="*/ 6 w 45"/>
                    <a:gd name="T65" fmla="*/ 28 h 34"/>
                    <a:gd name="T66" fmla="*/ 6 w 45"/>
                    <a:gd name="T67" fmla="*/ 28 h 34"/>
                    <a:gd name="T68" fmla="*/ 0 w 45"/>
                    <a:gd name="T69" fmla="*/ 28 h 34"/>
                    <a:gd name="T70" fmla="*/ 0 w 45"/>
                    <a:gd name="T71" fmla="*/ 28 h 34"/>
                    <a:gd name="T72" fmla="*/ 0 w 45"/>
                    <a:gd name="T73" fmla="*/ 23 h 34"/>
                    <a:gd name="T74" fmla="*/ 0 w 45"/>
                    <a:gd name="T75" fmla="*/ 17 h 34"/>
                    <a:gd name="T76" fmla="*/ 0 w 45"/>
                    <a:gd name="T77" fmla="*/ 11 h 34"/>
                    <a:gd name="T78" fmla="*/ 0 w 45"/>
                    <a:gd name="T79" fmla="*/ 6 h 34"/>
                    <a:gd name="T80" fmla="*/ 0 w 45"/>
                    <a:gd name="T81" fmla="*/ 0 h 34"/>
                    <a:gd name="T82" fmla="*/ 6 w 45"/>
                    <a:gd name="T83" fmla="*/ 0 h 34"/>
                    <a:gd name="T84" fmla="*/ 11 w 45"/>
                    <a:gd name="T85" fmla="*/ 0 h 34"/>
                    <a:gd name="T86" fmla="*/ 40 w 45"/>
                    <a:gd name="T87" fmla="*/ 0 h 34"/>
                    <a:gd name="T88" fmla="*/ 40 w 45"/>
                    <a:gd name="T89" fmla="*/ 0 h 34"/>
                    <a:gd name="T90" fmla="*/ 23 w 45"/>
                    <a:gd name="T91" fmla="*/ 6 h 34"/>
                    <a:gd name="T92" fmla="*/ 23 w 45"/>
                    <a:gd name="T93" fmla="*/ 6 h 34"/>
                    <a:gd name="T94" fmla="*/ 23 w 45"/>
                    <a:gd name="T95" fmla="*/ 11 h 34"/>
                    <a:gd name="T96" fmla="*/ 23 w 45"/>
                    <a:gd name="T97" fmla="*/ 17 h 34"/>
                    <a:gd name="T98" fmla="*/ 23 w 45"/>
                    <a:gd name="T99" fmla="*/ 23 h 34"/>
                    <a:gd name="T100" fmla="*/ 28 w 45"/>
                    <a:gd name="T101" fmla="*/ 23 h 34"/>
                    <a:gd name="T102" fmla="*/ 28 w 45"/>
                    <a:gd name="T103" fmla="*/ 23 h 34"/>
                    <a:gd name="T104" fmla="*/ 34 w 45"/>
                    <a:gd name="T105" fmla="*/ 23 h 34"/>
                    <a:gd name="T106" fmla="*/ 40 w 45"/>
                    <a:gd name="T107" fmla="*/ 17 h 34"/>
                    <a:gd name="T108" fmla="*/ 34 w 45"/>
                    <a:gd name="T109" fmla="*/ 11 h 34"/>
                    <a:gd name="T110" fmla="*/ 28 w 45"/>
                    <a:gd name="T111" fmla="*/ 6 h 34"/>
                    <a:gd name="T112" fmla="*/ 23 w 45"/>
                    <a:gd name="T113" fmla="*/ 6 h 34"/>
                    <a:gd name="T114" fmla="*/ 23 w 45"/>
                    <a:gd name="T115" fmla="*/ 6 h 3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5"/>
                    <a:gd name="T175" fmla="*/ 0 h 34"/>
                    <a:gd name="T176" fmla="*/ 45 w 45"/>
                    <a:gd name="T177" fmla="*/ 34 h 3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5" h="34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45" y="0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5" y="17"/>
                      </a:lnTo>
                      <a:lnTo>
                        <a:pt x="40" y="23"/>
                      </a:lnTo>
                      <a:lnTo>
                        <a:pt x="40" y="28"/>
                      </a:lnTo>
                      <a:lnTo>
                        <a:pt x="34" y="28"/>
                      </a:lnTo>
                      <a:lnTo>
                        <a:pt x="28" y="34"/>
                      </a:lnTo>
                      <a:lnTo>
                        <a:pt x="23" y="28"/>
                      </a:lnTo>
                      <a:lnTo>
                        <a:pt x="17" y="17"/>
                      </a:lnTo>
                      <a:lnTo>
                        <a:pt x="17" y="11"/>
                      </a:lnTo>
                      <a:lnTo>
                        <a:pt x="17" y="6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6" y="11"/>
                      </a:lnTo>
                      <a:lnTo>
                        <a:pt x="6" y="17"/>
                      </a:lnTo>
                      <a:lnTo>
                        <a:pt x="6" y="23"/>
                      </a:lnTo>
                      <a:lnTo>
                        <a:pt x="6" y="28"/>
                      </a:lnTo>
                      <a:lnTo>
                        <a:pt x="11" y="28"/>
                      </a:lnTo>
                      <a:lnTo>
                        <a:pt x="6" y="28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40" y="0"/>
                      </a:lnTo>
                      <a:close/>
                      <a:moveTo>
                        <a:pt x="23" y="6"/>
                      </a:moveTo>
                      <a:lnTo>
                        <a:pt x="23" y="6"/>
                      </a:lnTo>
                      <a:lnTo>
                        <a:pt x="23" y="11"/>
                      </a:lnTo>
                      <a:lnTo>
                        <a:pt x="23" y="17"/>
                      </a:lnTo>
                      <a:lnTo>
                        <a:pt x="23" y="23"/>
                      </a:lnTo>
                      <a:lnTo>
                        <a:pt x="28" y="23"/>
                      </a:lnTo>
                      <a:lnTo>
                        <a:pt x="34" y="23"/>
                      </a:lnTo>
                      <a:lnTo>
                        <a:pt x="40" y="17"/>
                      </a:lnTo>
                      <a:lnTo>
                        <a:pt x="34" y="11"/>
                      </a:lnTo>
                      <a:lnTo>
                        <a:pt x="28" y="6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1754"/>
                <p:cNvSpPr>
                  <a:spLocks/>
                </p:cNvSpPr>
                <p:nvPr/>
              </p:nvSpPr>
              <p:spPr bwMode="auto">
                <a:xfrm>
                  <a:off x="2721" y="2167"/>
                  <a:ext cx="56" cy="29"/>
                </a:xfrm>
                <a:custGeom>
                  <a:avLst/>
                  <a:gdLst>
                    <a:gd name="T0" fmla="*/ 51 w 56"/>
                    <a:gd name="T1" fmla="*/ 0 h 29"/>
                    <a:gd name="T2" fmla="*/ 51 w 56"/>
                    <a:gd name="T3" fmla="*/ 0 h 29"/>
                    <a:gd name="T4" fmla="*/ 51 w 56"/>
                    <a:gd name="T5" fmla="*/ 0 h 29"/>
                    <a:gd name="T6" fmla="*/ 51 w 56"/>
                    <a:gd name="T7" fmla="*/ 0 h 29"/>
                    <a:gd name="T8" fmla="*/ 51 w 56"/>
                    <a:gd name="T9" fmla="*/ 6 h 29"/>
                    <a:gd name="T10" fmla="*/ 56 w 56"/>
                    <a:gd name="T11" fmla="*/ 6 h 29"/>
                    <a:gd name="T12" fmla="*/ 56 w 56"/>
                    <a:gd name="T13" fmla="*/ 6 h 29"/>
                    <a:gd name="T14" fmla="*/ 56 w 56"/>
                    <a:gd name="T15" fmla="*/ 12 h 29"/>
                    <a:gd name="T16" fmla="*/ 51 w 56"/>
                    <a:gd name="T17" fmla="*/ 17 h 29"/>
                    <a:gd name="T18" fmla="*/ 51 w 56"/>
                    <a:gd name="T19" fmla="*/ 17 h 29"/>
                    <a:gd name="T20" fmla="*/ 45 w 56"/>
                    <a:gd name="T21" fmla="*/ 23 h 29"/>
                    <a:gd name="T22" fmla="*/ 39 w 56"/>
                    <a:gd name="T23" fmla="*/ 23 h 29"/>
                    <a:gd name="T24" fmla="*/ 17 w 56"/>
                    <a:gd name="T25" fmla="*/ 23 h 29"/>
                    <a:gd name="T26" fmla="*/ 17 w 56"/>
                    <a:gd name="T27" fmla="*/ 29 h 29"/>
                    <a:gd name="T28" fmla="*/ 17 w 56"/>
                    <a:gd name="T29" fmla="*/ 29 h 29"/>
                    <a:gd name="T30" fmla="*/ 11 w 56"/>
                    <a:gd name="T31" fmla="*/ 29 h 29"/>
                    <a:gd name="T32" fmla="*/ 11 w 56"/>
                    <a:gd name="T33" fmla="*/ 29 h 29"/>
                    <a:gd name="T34" fmla="*/ 11 w 56"/>
                    <a:gd name="T35" fmla="*/ 29 h 29"/>
                    <a:gd name="T36" fmla="*/ 11 w 56"/>
                    <a:gd name="T37" fmla="*/ 29 h 29"/>
                    <a:gd name="T38" fmla="*/ 11 w 56"/>
                    <a:gd name="T39" fmla="*/ 29 h 29"/>
                    <a:gd name="T40" fmla="*/ 11 w 56"/>
                    <a:gd name="T41" fmla="*/ 23 h 29"/>
                    <a:gd name="T42" fmla="*/ 0 w 56"/>
                    <a:gd name="T43" fmla="*/ 23 h 29"/>
                    <a:gd name="T44" fmla="*/ 0 w 56"/>
                    <a:gd name="T45" fmla="*/ 23 h 29"/>
                    <a:gd name="T46" fmla="*/ 0 w 56"/>
                    <a:gd name="T47" fmla="*/ 23 h 29"/>
                    <a:gd name="T48" fmla="*/ 0 w 56"/>
                    <a:gd name="T49" fmla="*/ 17 h 29"/>
                    <a:gd name="T50" fmla="*/ 0 w 56"/>
                    <a:gd name="T51" fmla="*/ 17 h 29"/>
                    <a:gd name="T52" fmla="*/ 0 w 56"/>
                    <a:gd name="T53" fmla="*/ 17 h 29"/>
                    <a:gd name="T54" fmla="*/ 0 w 56"/>
                    <a:gd name="T55" fmla="*/ 17 h 29"/>
                    <a:gd name="T56" fmla="*/ 0 w 56"/>
                    <a:gd name="T57" fmla="*/ 12 h 29"/>
                    <a:gd name="T58" fmla="*/ 0 w 56"/>
                    <a:gd name="T59" fmla="*/ 12 h 29"/>
                    <a:gd name="T60" fmla="*/ 11 w 56"/>
                    <a:gd name="T61" fmla="*/ 12 h 29"/>
                    <a:gd name="T62" fmla="*/ 11 w 56"/>
                    <a:gd name="T63" fmla="*/ 6 h 29"/>
                    <a:gd name="T64" fmla="*/ 11 w 56"/>
                    <a:gd name="T65" fmla="*/ 6 h 29"/>
                    <a:gd name="T66" fmla="*/ 11 w 56"/>
                    <a:gd name="T67" fmla="*/ 0 h 29"/>
                    <a:gd name="T68" fmla="*/ 11 w 56"/>
                    <a:gd name="T69" fmla="*/ 0 h 29"/>
                    <a:gd name="T70" fmla="*/ 11 w 56"/>
                    <a:gd name="T71" fmla="*/ 0 h 29"/>
                    <a:gd name="T72" fmla="*/ 17 w 56"/>
                    <a:gd name="T73" fmla="*/ 0 h 29"/>
                    <a:gd name="T74" fmla="*/ 17 w 56"/>
                    <a:gd name="T75" fmla="*/ 6 h 29"/>
                    <a:gd name="T76" fmla="*/ 17 w 56"/>
                    <a:gd name="T77" fmla="*/ 12 h 29"/>
                    <a:gd name="T78" fmla="*/ 39 w 56"/>
                    <a:gd name="T79" fmla="*/ 12 h 29"/>
                    <a:gd name="T80" fmla="*/ 45 w 56"/>
                    <a:gd name="T81" fmla="*/ 12 h 29"/>
                    <a:gd name="T82" fmla="*/ 45 w 56"/>
                    <a:gd name="T83" fmla="*/ 6 h 29"/>
                    <a:gd name="T84" fmla="*/ 45 w 56"/>
                    <a:gd name="T85" fmla="*/ 6 h 29"/>
                    <a:gd name="T86" fmla="*/ 45 w 56"/>
                    <a:gd name="T87" fmla="*/ 6 h 29"/>
                    <a:gd name="T88" fmla="*/ 45 w 56"/>
                    <a:gd name="T89" fmla="*/ 6 h 29"/>
                    <a:gd name="T90" fmla="*/ 45 w 56"/>
                    <a:gd name="T91" fmla="*/ 6 h 29"/>
                    <a:gd name="T92" fmla="*/ 45 w 56"/>
                    <a:gd name="T93" fmla="*/ 0 h 29"/>
                    <a:gd name="T94" fmla="*/ 45 w 56"/>
                    <a:gd name="T95" fmla="*/ 0 h 29"/>
                    <a:gd name="T96" fmla="*/ 45 w 56"/>
                    <a:gd name="T97" fmla="*/ 0 h 29"/>
                    <a:gd name="T98" fmla="*/ 51 w 56"/>
                    <a:gd name="T99" fmla="*/ 0 h 29"/>
                    <a:gd name="T100" fmla="*/ 51 w 56"/>
                    <a:gd name="T101" fmla="*/ 0 h 29"/>
                    <a:gd name="T102" fmla="*/ 51 w 56"/>
                    <a:gd name="T103" fmla="*/ 0 h 2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6"/>
                    <a:gd name="T157" fmla="*/ 0 h 29"/>
                    <a:gd name="T158" fmla="*/ 56 w 56"/>
                    <a:gd name="T159" fmla="*/ 29 h 2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6" h="29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51" y="6"/>
                      </a:lnTo>
                      <a:lnTo>
                        <a:pt x="56" y="6"/>
                      </a:lnTo>
                      <a:lnTo>
                        <a:pt x="56" y="12"/>
                      </a:lnTo>
                      <a:lnTo>
                        <a:pt x="51" y="17"/>
                      </a:lnTo>
                      <a:lnTo>
                        <a:pt x="45" y="23"/>
                      </a:lnTo>
                      <a:lnTo>
                        <a:pt x="39" y="23"/>
                      </a:lnTo>
                      <a:lnTo>
                        <a:pt x="17" y="23"/>
                      </a:lnTo>
                      <a:lnTo>
                        <a:pt x="17" y="29"/>
                      </a:lnTo>
                      <a:lnTo>
                        <a:pt x="11" y="29"/>
                      </a:lnTo>
                      <a:lnTo>
                        <a:pt x="11" y="23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1" y="6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17" y="6"/>
                      </a:lnTo>
                      <a:lnTo>
                        <a:pt x="17" y="12"/>
                      </a:lnTo>
                      <a:lnTo>
                        <a:pt x="39" y="12"/>
                      </a:lnTo>
                      <a:lnTo>
                        <a:pt x="45" y="12"/>
                      </a:lnTo>
                      <a:lnTo>
                        <a:pt x="45" y="6"/>
                      </a:lnTo>
                      <a:lnTo>
                        <a:pt x="45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1755"/>
                <p:cNvSpPr>
                  <a:spLocks noEditPoints="1"/>
                </p:cNvSpPr>
                <p:nvPr/>
              </p:nvSpPr>
              <p:spPr bwMode="auto">
                <a:xfrm>
                  <a:off x="2732" y="2122"/>
                  <a:ext cx="45" cy="40"/>
                </a:xfrm>
                <a:custGeom>
                  <a:avLst/>
                  <a:gdLst>
                    <a:gd name="T0" fmla="*/ 23 w 45"/>
                    <a:gd name="T1" fmla="*/ 0 h 40"/>
                    <a:gd name="T2" fmla="*/ 23 w 45"/>
                    <a:gd name="T3" fmla="*/ 0 h 40"/>
                    <a:gd name="T4" fmla="*/ 28 w 45"/>
                    <a:gd name="T5" fmla="*/ 0 h 40"/>
                    <a:gd name="T6" fmla="*/ 34 w 45"/>
                    <a:gd name="T7" fmla="*/ 5 h 40"/>
                    <a:gd name="T8" fmla="*/ 40 w 45"/>
                    <a:gd name="T9" fmla="*/ 11 h 40"/>
                    <a:gd name="T10" fmla="*/ 45 w 45"/>
                    <a:gd name="T11" fmla="*/ 17 h 40"/>
                    <a:gd name="T12" fmla="*/ 40 w 45"/>
                    <a:gd name="T13" fmla="*/ 28 h 40"/>
                    <a:gd name="T14" fmla="*/ 40 w 45"/>
                    <a:gd name="T15" fmla="*/ 34 h 40"/>
                    <a:gd name="T16" fmla="*/ 28 w 45"/>
                    <a:gd name="T17" fmla="*/ 40 h 40"/>
                    <a:gd name="T18" fmla="*/ 23 w 45"/>
                    <a:gd name="T19" fmla="*/ 40 h 40"/>
                    <a:gd name="T20" fmla="*/ 11 w 45"/>
                    <a:gd name="T21" fmla="*/ 40 h 40"/>
                    <a:gd name="T22" fmla="*/ 6 w 45"/>
                    <a:gd name="T23" fmla="*/ 34 h 40"/>
                    <a:gd name="T24" fmla="*/ 0 w 45"/>
                    <a:gd name="T25" fmla="*/ 28 h 40"/>
                    <a:gd name="T26" fmla="*/ 0 w 45"/>
                    <a:gd name="T27" fmla="*/ 17 h 40"/>
                    <a:gd name="T28" fmla="*/ 0 w 45"/>
                    <a:gd name="T29" fmla="*/ 11 h 40"/>
                    <a:gd name="T30" fmla="*/ 6 w 45"/>
                    <a:gd name="T31" fmla="*/ 5 h 40"/>
                    <a:gd name="T32" fmla="*/ 11 w 45"/>
                    <a:gd name="T33" fmla="*/ 0 h 40"/>
                    <a:gd name="T34" fmla="*/ 23 w 45"/>
                    <a:gd name="T35" fmla="*/ 0 h 40"/>
                    <a:gd name="T36" fmla="*/ 23 w 45"/>
                    <a:gd name="T37" fmla="*/ 0 h 40"/>
                    <a:gd name="T38" fmla="*/ 23 w 45"/>
                    <a:gd name="T39" fmla="*/ 0 h 40"/>
                    <a:gd name="T40" fmla="*/ 23 w 45"/>
                    <a:gd name="T41" fmla="*/ 5 h 40"/>
                    <a:gd name="T42" fmla="*/ 23 w 45"/>
                    <a:gd name="T43" fmla="*/ 5 h 40"/>
                    <a:gd name="T44" fmla="*/ 17 w 45"/>
                    <a:gd name="T45" fmla="*/ 5 h 40"/>
                    <a:gd name="T46" fmla="*/ 11 w 45"/>
                    <a:gd name="T47" fmla="*/ 11 h 40"/>
                    <a:gd name="T48" fmla="*/ 6 w 45"/>
                    <a:gd name="T49" fmla="*/ 11 h 40"/>
                    <a:gd name="T50" fmla="*/ 6 w 45"/>
                    <a:gd name="T51" fmla="*/ 17 h 40"/>
                    <a:gd name="T52" fmla="*/ 6 w 45"/>
                    <a:gd name="T53" fmla="*/ 22 h 40"/>
                    <a:gd name="T54" fmla="*/ 11 w 45"/>
                    <a:gd name="T55" fmla="*/ 28 h 40"/>
                    <a:gd name="T56" fmla="*/ 17 w 45"/>
                    <a:gd name="T57" fmla="*/ 28 h 40"/>
                    <a:gd name="T58" fmla="*/ 23 w 45"/>
                    <a:gd name="T59" fmla="*/ 34 h 40"/>
                    <a:gd name="T60" fmla="*/ 28 w 45"/>
                    <a:gd name="T61" fmla="*/ 28 h 40"/>
                    <a:gd name="T62" fmla="*/ 34 w 45"/>
                    <a:gd name="T63" fmla="*/ 28 h 40"/>
                    <a:gd name="T64" fmla="*/ 34 w 45"/>
                    <a:gd name="T65" fmla="*/ 22 h 40"/>
                    <a:gd name="T66" fmla="*/ 40 w 45"/>
                    <a:gd name="T67" fmla="*/ 17 h 40"/>
                    <a:gd name="T68" fmla="*/ 34 w 45"/>
                    <a:gd name="T69" fmla="*/ 11 h 40"/>
                    <a:gd name="T70" fmla="*/ 34 w 45"/>
                    <a:gd name="T71" fmla="*/ 11 h 40"/>
                    <a:gd name="T72" fmla="*/ 28 w 45"/>
                    <a:gd name="T73" fmla="*/ 5 h 40"/>
                    <a:gd name="T74" fmla="*/ 23 w 45"/>
                    <a:gd name="T75" fmla="*/ 5 h 40"/>
                    <a:gd name="T76" fmla="*/ 23 w 45"/>
                    <a:gd name="T77" fmla="*/ 5 h 40"/>
                    <a:gd name="T78" fmla="*/ 23 w 45"/>
                    <a:gd name="T79" fmla="*/ 5 h 4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5"/>
                    <a:gd name="T121" fmla="*/ 0 h 40"/>
                    <a:gd name="T122" fmla="*/ 45 w 45"/>
                    <a:gd name="T123" fmla="*/ 40 h 4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5" h="4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4" y="5"/>
                      </a:lnTo>
                      <a:lnTo>
                        <a:pt x="40" y="11"/>
                      </a:lnTo>
                      <a:lnTo>
                        <a:pt x="45" y="17"/>
                      </a:lnTo>
                      <a:lnTo>
                        <a:pt x="40" y="28"/>
                      </a:lnTo>
                      <a:lnTo>
                        <a:pt x="40" y="34"/>
                      </a:lnTo>
                      <a:lnTo>
                        <a:pt x="28" y="40"/>
                      </a:lnTo>
                      <a:lnTo>
                        <a:pt x="23" y="40"/>
                      </a:lnTo>
                      <a:lnTo>
                        <a:pt x="11" y="40"/>
                      </a:lnTo>
                      <a:lnTo>
                        <a:pt x="6" y="34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11" y="0"/>
                      </a:lnTo>
                      <a:lnTo>
                        <a:pt x="23" y="0"/>
                      </a:lnTo>
                      <a:close/>
                      <a:moveTo>
                        <a:pt x="23" y="5"/>
                      </a:moveTo>
                      <a:lnTo>
                        <a:pt x="23" y="5"/>
                      </a:lnTo>
                      <a:lnTo>
                        <a:pt x="17" y="5"/>
                      </a:lnTo>
                      <a:lnTo>
                        <a:pt x="11" y="11"/>
                      </a:lnTo>
                      <a:lnTo>
                        <a:pt x="6" y="11"/>
                      </a:lnTo>
                      <a:lnTo>
                        <a:pt x="6" y="17"/>
                      </a:lnTo>
                      <a:lnTo>
                        <a:pt x="6" y="22"/>
                      </a:lnTo>
                      <a:lnTo>
                        <a:pt x="11" y="28"/>
                      </a:lnTo>
                      <a:lnTo>
                        <a:pt x="17" y="28"/>
                      </a:lnTo>
                      <a:lnTo>
                        <a:pt x="23" y="34"/>
                      </a:lnTo>
                      <a:lnTo>
                        <a:pt x="28" y="28"/>
                      </a:lnTo>
                      <a:lnTo>
                        <a:pt x="34" y="28"/>
                      </a:lnTo>
                      <a:lnTo>
                        <a:pt x="34" y="22"/>
                      </a:lnTo>
                      <a:lnTo>
                        <a:pt x="40" y="17"/>
                      </a:lnTo>
                      <a:lnTo>
                        <a:pt x="34" y="11"/>
                      </a:lnTo>
                      <a:lnTo>
                        <a:pt x="28" y="5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1756"/>
                <p:cNvSpPr>
                  <a:spLocks/>
                </p:cNvSpPr>
                <p:nvPr/>
              </p:nvSpPr>
              <p:spPr bwMode="auto">
                <a:xfrm>
                  <a:off x="2732" y="2088"/>
                  <a:ext cx="45" cy="22"/>
                </a:xfrm>
                <a:custGeom>
                  <a:avLst/>
                  <a:gdLst>
                    <a:gd name="T0" fmla="*/ 6 w 45"/>
                    <a:gd name="T1" fmla="*/ 0 h 22"/>
                    <a:gd name="T2" fmla="*/ 6 w 45"/>
                    <a:gd name="T3" fmla="*/ 0 h 22"/>
                    <a:gd name="T4" fmla="*/ 6 w 45"/>
                    <a:gd name="T5" fmla="*/ 0 h 22"/>
                    <a:gd name="T6" fmla="*/ 6 w 45"/>
                    <a:gd name="T7" fmla="*/ 0 h 22"/>
                    <a:gd name="T8" fmla="*/ 6 w 45"/>
                    <a:gd name="T9" fmla="*/ 0 h 22"/>
                    <a:gd name="T10" fmla="*/ 6 w 45"/>
                    <a:gd name="T11" fmla="*/ 0 h 22"/>
                    <a:gd name="T12" fmla="*/ 6 w 45"/>
                    <a:gd name="T13" fmla="*/ 0 h 22"/>
                    <a:gd name="T14" fmla="*/ 6 w 45"/>
                    <a:gd name="T15" fmla="*/ 0 h 22"/>
                    <a:gd name="T16" fmla="*/ 6 w 45"/>
                    <a:gd name="T17" fmla="*/ 0 h 22"/>
                    <a:gd name="T18" fmla="*/ 6 w 45"/>
                    <a:gd name="T19" fmla="*/ 5 h 22"/>
                    <a:gd name="T20" fmla="*/ 6 w 45"/>
                    <a:gd name="T21" fmla="*/ 5 h 22"/>
                    <a:gd name="T22" fmla="*/ 6 w 45"/>
                    <a:gd name="T23" fmla="*/ 5 h 22"/>
                    <a:gd name="T24" fmla="*/ 11 w 45"/>
                    <a:gd name="T25" fmla="*/ 11 h 22"/>
                    <a:gd name="T26" fmla="*/ 17 w 45"/>
                    <a:gd name="T27" fmla="*/ 11 h 22"/>
                    <a:gd name="T28" fmla="*/ 40 w 45"/>
                    <a:gd name="T29" fmla="*/ 11 h 22"/>
                    <a:gd name="T30" fmla="*/ 40 w 45"/>
                    <a:gd name="T31" fmla="*/ 11 h 22"/>
                    <a:gd name="T32" fmla="*/ 40 w 45"/>
                    <a:gd name="T33" fmla="*/ 17 h 22"/>
                    <a:gd name="T34" fmla="*/ 40 w 45"/>
                    <a:gd name="T35" fmla="*/ 17 h 22"/>
                    <a:gd name="T36" fmla="*/ 45 w 45"/>
                    <a:gd name="T37" fmla="*/ 17 h 22"/>
                    <a:gd name="T38" fmla="*/ 40 w 45"/>
                    <a:gd name="T39" fmla="*/ 17 h 22"/>
                    <a:gd name="T40" fmla="*/ 40 w 45"/>
                    <a:gd name="T41" fmla="*/ 22 h 22"/>
                    <a:gd name="T42" fmla="*/ 40 w 45"/>
                    <a:gd name="T43" fmla="*/ 22 h 22"/>
                    <a:gd name="T44" fmla="*/ 40 w 45"/>
                    <a:gd name="T45" fmla="*/ 22 h 22"/>
                    <a:gd name="T46" fmla="*/ 0 w 45"/>
                    <a:gd name="T47" fmla="*/ 22 h 22"/>
                    <a:gd name="T48" fmla="*/ 0 w 45"/>
                    <a:gd name="T49" fmla="*/ 22 h 22"/>
                    <a:gd name="T50" fmla="*/ 0 w 45"/>
                    <a:gd name="T51" fmla="*/ 22 h 22"/>
                    <a:gd name="T52" fmla="*/ 0 w 45"/>
                    <a:gd name="T53" fmla="*/ 17 h 22"/>
                    <a:gd name="T54" fmla="*/ 0 w 45"/>
                    <a:gd name="T55" fmla="*/ 17 h 22"/>
                    <a:gd name="T56" fmla="*/ 0 w 45"/>
                    <a:gd name="T57" fmla="*/ 17 h 22"/>
                    <a:gd name="T58" fmla="*/ 0 w 45"/>
                    <a:gd name="T59" fmla="*/ 17 h 22"/>
                    <a:gd name="T60" fmla="*/ 0 w 45"/>
                    <a:gd name="T61" fmla="*/ 17 h 22"/>
                    <a:gd name="T62" fmla="*/ 0 w 45"/>
                    <a:gd name="T63" fmla="*/ 17 h 22"/>
                    <a:gd name="T64" fmla="*/ 6 w 45"/>
                    <a:gd name="T65" fmla="*/ 17 h 22"/>
                    <a:gd name="T66" fmla="*/ 0 w 45"/>
                    <a:gd name="T67" fmla="*/ 11 h 22"/>
                    <a:gd name="T68" fmla="*/ 0 w 45"/>
                    <a:gd name="T69" fmla="*/ 5 h 22"/>
                    <a:gd name="T70" fmla="*/ 0 w 45"/>
                    <a:gd name="T71" fmla="*/ 5 h 22"/>
                    <a:gd name="T72" fmla="*/ 0 w 45"/>
                    <a:gd name="T73" fmla="*/ 5 h 22"/>
                    <a:gd name="T74" fmla="*/ 0 w 45"/>
                    <a:gd name="T75" fmla="*/ 0 h 22"/>
                    <a:gd name="T76" fmla="*/ 0 w 45"/>
                    <a:gd name="T77" fmla="*/ 0 h 22"/>
                    <a:gd name="T78" fmla="*/ 0 w 45"/>
                    <a:gd name="T79" fmla="*/ 0 h 22"/>
                    <a:gd name="T80" fmla="*/ 0 w 45"/>
                    <a:gd name="T81" fmla="*/ 0 h 22"/>
                    <a:gd name="T82" fmla="*/ 0 w 45"/>
                    <a:gd name="T83" fmla="*/ 0 h 22"/>
                    <a:gd name="T84" fmla="*/ 0 w 45"/>
                    <a:gd name="T85" fmla="*/ 0 h 22"/>
                    <a:gd name="T86" fmla="*/ 0 w 45"/>
                    <a:gd name="T87" fmla="*/ 0 h 22"/>
                    <a:gd name="T88" fmla="*/ 6 w 45"/>
                    <a:gd name="T89" fmla="*/ 0 h 22"/>
                    <a:gd name="T90" fmla="*/ 6 w 45"/>
                    <a:gd name="T91" fmla="*/ 0 h 22"/>
                    <a:gd name="T92" fmla="*/ 6 w 45"/>
                    <a:gd name="T93" fmla="*/ 0 h 2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5"/>
                    <a:gd name="T142" fmla="*/ 0 h 22"/>
                    <a:gd name="T143" fmla="*/ 45 w 45"/>
                    <a:gd name="T144" fmla="*/ 22 h 2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5" h="2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5"/>
                      </a:lnTo>
                      <a:lnTo>
                        <a:pt x="11" y="11"/>
                      </a:lnTo>
                      <a:lnTo>
                        <a:pt x="17" y="11"/>
                      </a:lnTo>
                      <a:lnTo>
                        <a:pt x="40" y="11"/>
                      </a:lnTo>
                      <a:lnTo>
                        <a:pt x="40" y="17"/>
                      </a:lnTo>
                      <a:lnTo>
                        <a:pt x="45" y="17"/>
                      </a:lnTo>
                      <a:lnTo>
                        <a:pt x="40" y="17"/>
                      </a:lnTo>
                      <a:lnTo>
                        <a:pt x="40" y="22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6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1757"/>
                <p:cNvSpPr>
                  <a:spLocks noEditPoints="1"/>
                </p:cNvSpPr>
                <p:nvPr/>
              </p:nvSpPr>
              <p:spPr bwMode="auto">
                <a:xfrm>
                  <a:off x="2959" y="2405"/>
                  <a:ext cx="62" cy="46"/>
                </a:xfrm>
                <a:custGeom>
                  <a:avLst/>
                  <a:gdLst>
                    <a:gd name="T0" fmla="*/ 45 w 62"/>
                    <a:gd name="T1" fmla="*/ 0 h 46"/>
                    <a:gd name="T2" fmla="*/ 45 w 62"/>
                    <a:gd name="T3" fmla="*/ 0 h 46"/>
                    <a:gd name="T4" fmla="*/ 45 w 62"/>
                    <a:gd name="T5" fmla="*/ 0 h 46"/>
                    <a:gd name="T6" fmla="*/ 45 w 62"/>
                    <a:gd name="T7" fmla="*/ 6 h 46"/>
                    <a:gd name="T8" fmla="*/ 45 w 62"/>
                    <a:gd name="T9" fmla="*/ 12 h 46"/>
                    <a:gd name="T10" fmla="*/ 62 w 62"/>
                    <a:gd name="T11" fmla="*/ 12 h 46"/>
                    <a:gd name="T12" fmla="*/ 62 w 62"/>
                    <a:gd name="T13" fmla="*/ 12 h 46"/>
                    <a:gd name="T14" fmla="*/ 62 w 62"/>
                    <a:gd name="T15" fmla="*/ 12 h 46"/>
                    <a:gd name="T16" fmla="*/ 62 w 62"/>
                    <a:gd name="T17" fmla="*/ 12 h 46"/>
                    <a:gd name="T18" fmla="*/ 62 w 62"/>
                    <a:gd name="T19" fmla="*/ 17 h 46"/>
                    <a:gd name="T20" fmla="*/ 62 w 62"/>
                    <a:gd name="T21" fmla="*/ 17 h 46"/>
                    <a:gd name="T22" fmla="*/ 62 w 62"/>
                    <a:gd name="T23" fmla="*/ 17 h 46"/>
                    <a:gd name="T24" fmla="*/ 62 w 62"/>
                    <a:gd name="T25" fmla="*/ 17 h 46"/>
                    <a:gd name="T26" fmla="*/ 62 w 62"/>
                    <a:gd name="T27" fmla="*/ 17 h 46"/>
                    <a:gd name="T28" fmla="*/ 45 w 62"/>
                    <a:gd name="T29" fmla="*/ 17 h 46"/>
                    <a:gd name="T30" fmla="*/ 45 w 62"/>
                    <a:gd name="T31" fmla="*/ 40 h 46"/>
                    <a:gd name="T32" fmla="*/ 45 w 62"/>
                    <a:gd name="T33" fmla="*/ 46 h 46"/>
                    <a:gd name="T34" fmla="*/ 45 w 62"/>
                    <a:gd name="T35" fmla="*/ 46 h 46"/>
                    <a:gd name="T36" fmla="*/ 45 w 62"/>
                    <a:gd name="T37" fmla="*/ 46 h 46"/>
                    <a:gd name="T38" fmla="*/ 45 w 62"/>
                    <a:gd name="T39" fmla="*/ 46 h 46"/>
                    <a:gd name="T40" fmla="*/ 40 w 62"/>
                    <a:gd name="T41" fmla="*/ 46 h 46"/>
                    <a:gd name="T42" fmla="*/ 40 w 62"/>
                    <a:gd name="T43" fmla="*/ 46 h 46"/>
                    <a:gd name="T44" fmla="*/ 40 w 62"/>
                    <a:gd name="T45" fmla="*/ 46 h 46"/>
                    <a:gd name="T46" fmla="*/ 40 w 62"/>
                    <a:gd name="T47" fmla="*/ 46 h 46"/>
                    <a:gd name="T48" fmla="*/ 0 w 62"/>
                    <a:gd name="T49" fmla="*/ 23 h 46"/>
                    <a:gd name="T50" fmla="*/ 0 w 62"/>
                    <a:gd name="T51" fmla="*/ 23 h 46"/>
                    <a:gd name="T52" fmla="*/ 0 w 62"/>
                    <a:gd name="T53" fmla="*/ 23 h 46"/>
                    <a:gd name="T54" fmla="*/ 0 w 62"/>
                    <a:gd name="T55" fmla="*/ 17 h 46"/>
                    <a:gd name="T56" fmla="*/ 0 w 62"/>
                    <a:gd name="T57" fmla="*/ 17 h 46"/>
                    <a:gd name="T58" fmla="*/ 0 w 62"/>
                    <a:gd name="T59" fmla="*/ 12 h 46"/>
                    <a:gd name="T60" fmla="*/ 0 w 62"/>
                    <a:gd name="T61" fmla="*/ 12 h 46"/>
                    <a:gd name="T62" fmla="*/ 0 w 62"/>
                    <a:gd name="T63" fmla="*/ 12 h 46"/>
                    <a:gd name="T64" fmla="*/ 6 w 62"/>
                    <a:gd name="T65" fmla="*/ 12 h 46"/>
                    <a:gd name="T66" fmla="*/ 40 w 62"/>
                    <a:gd name="T67" fmla="*/ 12 h 46"/>
                    <a:gd name="T68" fmla="*/ 40 w 62"/>
                    <a:gd name="T69" fmla="*/ 6 h 46"/>
                    <a:gd name="T70" fmla="*/ 40 w 62"/>
                    <a:gd name="T71" fmla="*/ 0 h 46"/>
                    <a:gd name="T72" fmla="*/ 45 w 62"/>
                    <a:gd name="T73" fmla="*/ 0 h 46"/>
                    <a:gd name="T74" fmla="*/ 45 w 62"/>
                    <a:gd name="T75" fmla="*/ 0 h 46"/>
                    <a:gd name="T76" fmla="*/ 45 w 62"/>
                    <a:gd name="T77" fmla="*/ 0 h 46"/>
                    <a:gd name="T78" fmla="*/ 6 w 62"/>
                    <a:gd name="T79" fmla="*/ 17 h 46"/>
                    <a:gd name="T80" fmla="*/ 6 w 62"/>
                    <a:gd name="T81" fmla="*/ 17 h 46"/>
                    <a:gd name="T82" fmla="*/ 6 w 62"/>
                    <a:gd name="T83" fmla="*/ 17 h 46"/>
                    <a:gd name="T84" fmla="*/ 40 w 62"/>
                    <a:gd name="T85" fmla="*/ 40 h 46"/>
                    <a:gd name="T86" fmla="*/ 40 w 62"/>
                    <a:gd name="T87" fmla="*/ 17 h 46"/>
                    <a:gd name="T88" fmla="*/ 6 w 62"/>
                    <a:gd name="T89" fmla="*/ 17 h 46"/>
                    <a:gd name="T90" fmla="*/ 6 w 62"/>
                    <a:gd name="T91" fmla="*/ 17 h 4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62"/>
                    <a:gd name="T139" fmla="*/ 0 h 46"/>
                    <a:gd name="T140" fmla="*/ 62 w 62"/>
                    <a:gd name="T141" fmla="*/ 46 h 4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62" h="46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45" y="6"/>
                      </a:lnTo>
                      <a:lnTo>
                        <a:pt x="45" y="12"/>
                      </a:lnTo>
                      <a:lnTo>
                        <a:pt x="62" y="12"/>
                      </a:lnTo>
                      <a:lnTo>
                        <a:pt x="62" y="17"/>
                      </a:lnTo>
                      <a:lnTo>
                        <a:pt x="45" y="17"/>
                      </a:lnTo>
                      <a:lnTo>
                        <a:pt x="45" y="40"/>
                      </a:lnTo>
                      <a:lnTo>
                        <a:pt x="45" y="46"/>
                      </a:lnTo>
                      <a:lnTo>
                        <a:pt x="40" y="46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40" y="12"/>
                      </a:lnTo>
                      <a:lnTo>
                        <a:pt x="40" y="6"/>
                      </a:lnTo>
                      <a:lnTo>
                        <a:pt x="40" y="0"/>
                      </a:lnTo>
                      <a:lnTo>
                        <a:pt x="45" y="0"/>
                      </a:lnTo>
                      <a:close/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40" y="40"/>
                      </a:lnTo>
                      <a:lnTo>
                        <a:pt x="40" y="17"/>
                      </a:lnTo>
                      <a:lnTo>
                        <a:pt x="6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1758"/>
                <p:cNvSpPr>
                  <a:spLocks noEditPoints="1"/>
                </p:cNvSpPr>
                <p:nvPr/>
              </p:nvSpPr>
              <p:spPr bwMode="auto">
                <a:xfrm>
                  <a:off x="2959" y="2349"/>
                  <a:ext cx="62" cy="45"/>
                </a:xfrm>
                <a:custGeom>
                  <a:avLst/>
                  <a:gdLst>
                    <a:gd name="T0" fmla="*/ 28 w 62"/>
                    <a:gd name="T1" fmla="*/ 0 h 45"/>
                    <a:gd name="T2" fmla="*/ 28 w 62"/>
                    <a:gd name="T3" fmla="*/ 0 h 45"/>
                    <a:gd name="T4" fmla="*/ 45 w 62"/>
                    <a:gd name="T5" fmla="*/ 5 h 45"/>
                    <a:gd name="T6" fmla="*/ 51 w 62"/>
                    <a:gd name="T7" fmla="*/ 11 h 45"/>
                    <a:gd name="T8" fmla="*/ 57 w 62"/>
                    <a:gd name="T9" fmla="*/ 17 h 45"/>
                    <a:gd name="T10" fmla="*/ 62 w 62"/>
                    <a:gd name="T11" fmla="*/ 34 h 45"/>
                    <a:gd name="T12" fmla="*/ 62 w 62"/>
                    <a:gd name="T13" fmla="*/ 45 h 45"/>
                    <a:gd name="T14" fmla="*/ 62 w 62"/>
                    <a:gd name="T15" fmla="*/ 45 h 45"/>
                    <a:gd name="T16" fmla="*/ 57 w 62"/>
                    <a:gd name="T17" fmla="*/ 45 h 45"/>
                    <a:gd name="T18" fmla="*/ 6 w 62"/>
                    <a:gd name="T19" fmla="*/ 45 h 45"/>
                    <a:gd name="T20" fmla="*/ 0 w 62"/>
                    <a:gd name="T21" fmla="*/ 45 h 45"/>
                    <a:gd name="T22" fmla="*/ 0 w 62"/>
                    <a:gd name="T23" fmla="*/ 45 h 45"/>
                    <a:gd name="T24" fmla="*/ 0 w 62"/>
                    <a:gd name="T25" fmla="*/ 34 h 45"/>
                    <a:gd name="T26" fmla="*/ 6 w 62"/>
                    <a:gd name="T27" fmla="*/ 17 h 45"/>
                    <a:gd name="T28" fmla="*/ 11 w 62"/>
                    <a:gd name="T29" fmla="*/ 11 h 45"/>
                    <a:gd name="T30" fmla="*/ 17 w 62"/>
                    <a:gd name="T31" fmla="*/ 5 h 45"/>
                    <a:gd name="T32" fmla="*/ 28 w 62"/>
                    <a:gd name="T33" fmla="*/ 0 h 45"/>
                    <a:gd name="T34" fmla="*/ 28 w 62"/>
                    <a:gd name="T35" fmla="*/ 0 h 45"/>
                    <a:gd name="T36" fmla="*/ 28 w 62"/>
                    <a:gd name="T37" fmla="*/ 0 h 45"/>
                    <a:gd name="T38" fmla="*/ 28 w 62"/>
                    <a:gd name="T39" fmla="*/ 11 h 45"/>
                    <a:gd name="T40" fmla="*/ 28 w 62"/>
                    <a:gd name="T41" fmla="*/ 11 h 45"/>
                    <a:gd name="T42" fmla="*/ 23 w 62"/>
                    <a:gd name="T43" fmla="*/ 11 h 45"/>
                    <a:gd name="T44" fmla="*/ 17 w 62"/>
                    <a:gd name="T45" fmla="*/ 17 h 45"/>
                    <a:gd name="T46" fmla="*/ 11 w 62"/>
                    <a:gd name="T47" fmla="*/ 22 h 45"/>
                    <a:gd name="T48" fmla="*/ 6 w 62"/>
                    <a:gd name="T49" fmla="*/ 34 h 45"/>
                    <a:gd name="T50" fmla="*/ 6 w 62"/>
                    <a:gd name="T51" fmla="*/ 39 h 45"/>
                    <a:gd name="T52" fmla="*/ 57 w 62"/>
                    <a:gd name="T53" fmla="*/ 39 h 45"/>
                    <a:gd name="T54" fmla="*/ 57 w 62"/>
                    <a:gd name="T55" fmla="*/ 34 h 45"/>
                    <a:gd name="T56" fmla="*/ 51 w 62"/>
                    <a:gd name="T57" fmla="*/ 22 h 45"/>
                    <a:gd name="T58" fmla="*/ 51 w 62"/>
                    <a:gd name="T59" fmla="*/ 17 h 45"/>
                    <a:gd name="T60" fmla="*/ 40 w 62"/>
                    <a:gd name="T61" fmla="*/ 11 h 45"/>
                    <a:gd name="T62" fmla="*/ 28 w 62"/>
                    <a:gd name="T63" fmla="*/ 11 h 45"/>
                    <a:gd name="T64" fmla="*/ 28 w 62"/>
                    <a:gd name="T65" fmla="*/ 11 h 45"/>
                    <a:gd name="T66" fmla="*/ 28 w 62"/>
                    <a:gd name="T67" fmla="*/ 11 h 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2"/>
                    <a:gd name="T103" fmla="*/ 0 h 45"/>
                    <a:gd name="T104" fmla="*/ 62 w 62"/>
                    <a:gd name="T105" fmla="*/ 45 h 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2" h="45">
                      <a:moveTo>
                        <a:pt x="28" y="0"/>
                      </a:moveTo>
                      <a:lnTo>
                        <a:pt x="28" y="0"/>
                      </a:lnTo>
                      <a:lnTo>
                        <a:pt x="45" y="5"/>
                      </a:lnTo>
                      <a:lnTo>
                        <a:pt x="51" y="11"/>
                      </a:lnTo>
                      <a:lnTo>
                        <a:pt x="57" y="17"/>
                      </a:lnTo>
                      <a:lnTo>
                        <a:pt x="62" y="34"/>
                      </a:lnTo>
                      <a:lnTo>
                        <a:pt x="62" y="45"/>
                      </a:lnTo>
                      <a:lnTo>
                        <a:pt x="57" y="45"/>
                      </a:lnTo>
                      <a:lnTo>
                        <a:pt x="6" y="45"/>
                      </a:lnTo>
                      <a:lnTo>
                        <a:pt x="0" y="45"/>
                      </a:lnTo>
                      <a:lnTo>
                        <a:pt x="0" y="34"/>
                      </a:lnTo>
                      <a:lnTo>
                        <a:pt x="6" y="17"/>
                      </a:lnTo>
                      <a:lnTo>
                        <a:pt x="11" y="11"/>
                      </a:lnTo>
                      <a:lnTo>
                        <a:pt x="17" y="5"/>
                      </a:lnTo>
                      <a:lnTo>
                        <a:pt x="28" y="0"/>
                      </a:lnTo>
                      <a:close/>
                      <a:moveTo>
                        <a:pt x="28" y="11"/>
                      </a:moveTo>
                      <a:lnTo>
                        <a:pt x="28" y="11"/>
                      </a:lnTo>
                      <a:lnTo>
                        <a:pt x="23" y="11"/>
                      </a:lnTo>
                      <a:lnTo>
                        <a:pt x="17" y="17"/>
                      </a:lnTo>
                      <a:lnTo>
                        <a:pt x="11" y="22"/>
                      </a:lnTo>
                      <a:lnTo>
                        <a:pt x="6" y="34"/>
                      </a:lnTo>
                      <a:lnTo>
                        <a:pt x="6" y="39"/>
                      </a:lnTo>
                      <a:lnTo>
                        <a:pt x="57" y="39"/>
                      </a:lnTo>
                      <a:lnTo>
                        <a:pt x="57" y="34"/>
                      </a:lnTo>
                      <a:lnTo>
                        <a:pt x="51" y="22"/>
                      </a:lnTo>
                      <a:lnTo>
                        <a:pt x="51" y="17"/>
                      </a:lnTo>
                      <a:lnTo>
                        <a:pt x="40" y="11"/>
                      </a:lnTo>
                      <a:lnTo>
                        <a:pt x="28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759"/>
                <p:cNvSpPr>
                  <a:spLocks/>
                </p:cNvSpPr>
                <p:nvPr/>
              </p:nvSpPr>
              <p:spPr bwMode="auto">
                <a:xfrm>
                  <a:off x="2959" y="2281"/>
                  <a:ext cx="62" cy="39"/>
                </a:xfrm>
                <a:custGeom>
                  <a:avLst/>
                  <a:gdLst>
                    <a:gd name="T0" fmla="*/ 51 w 62"/>
                    <a:gd name="T1" fmla="*/ 0 h 39"/>
                    <a:gd name="T2" fmla="*/ 51 w 62"/>
                    <a:gd name="T3" fmla="*/ 0 h 39"/>
                    <a:gd name="T4" fmla="*/ 51 w 62"/>
                    <a:gd name="T5" fmla="*/ 0 h 39"/>
                    <a:gd name="T6" fmla="*/ 57 w 62"/>
                    <a:gd name="T7" fmla="*/ 0 h 39"/>
                    <a:gd name="T8" fmla="*/ 57 w 62"/>
                    <a:gd name="T9" fmla="*/ 0 h 39"/>
                    <a:gd name="T10" fmla="*/ 57 w 62"/>
                    <a:gd name="T11" fmla="*/ 0 h 39"/>
                    <a:gd name="T12" fmla="*/ 57 w 62"/>
                    <a:gd name="T13" fmla="*/ 0 h 39"/>
                    <a:gd name="T14" fmla="*/ 62 w 62"/>
                    <a:gd name="T15" fmla="*/ 5 h 39"/>
                    <a:gd name="T16" fmla="*/ 62 w 62"/>
                    <a:gd name="T17" fmla="*/ 11 h 39"/>
                    <a:gd name="T18" fmla="*/ 62 w 62"/>
                    <a:gd name="T19" fmla="*/ 17 h 39"/>
                    <a:gd name="T20" fmla="*/ 62 w 62"/>
                    <a:gd name="T21" fmla="*/ 28 h 39"/>
                    <a:gd name="T22" fmla="*/ 57 w 62"/>
                    <a:gd name="T23" fmla="*/ 34 h 39"/>
                    <a:gd name="T24" fmla="*/ 45 w 62"/>
                    <a:gd name="T25" fmla="*/ 39 h 39"/>
                    <a:gd name="T26" fmla="*/ 34 w 62"/>
                    <a:gd name="T27" fmla="*/ 39 h 39"/>
                    <a:gd name="T28" fmla="*/ 17 w 62"/>
                    <a:gd name="T29" fmla="*/ 39 h 39"/>
                    <a:gd name="T30" fmla="*/ 11 w 62"/>
                    <a:gd name="T31" fmla="*/ 34 h 39"/>
                    <a:gd name="T32" fmla="*/ 6 w 62"/>
                    <a:gd name="T33" fmla="*/ 28 h 39"/>
                    <a:gd name="T34" fmla="*/ 0 w 62"/>
                    <a:gd name="T35" fmla="*/ 17 h 39"/>
                    <a:gd name="T36" fmla="*/ 0 w 62"/>
                    <a:gd name="T37" fmla="*/ 11 h 39"/>
                    <a:gd name="T38" fmla="*/ 0 w 62"/>
                    <a:gd name="T39" fmla="*/ 5 h 39"/>
                    <a:gd name="T40" fmla="*/ 6 w 62"/>
                    <a:gd name="T41" fmla="*/ 0 h 39"/>
                    <a:gd name="T42" fmla="*/ 6 w 62"/>
                    <a:gd name="T43" fmla="*/ 0 h 39"/>
                    <a:gd name="T44" fmla="*/ 6 w 62"/>
                    <a:gd name="T45" fmla="*/ 0 h 39"/>
                    <a:gd name="T46" fmla="*/ 6 w 62"/>
                    <a:gd name="T47" fmla="*/ 0 h 39"/>
                    <a:gd name="T48" fmla="*/ 6 w 62"/>
                    <a:gd name="T49" fmla="*/ 0 h 39"/>
                    <a:gd name="T50" fmla="*/ 11 w 62"/>
                    <a:gd name="T51" fmla="*/ 0 h 39"/>
                    <a:gd name="T52" fmla="*/ 11 w 62"/>
                    <a:gd name="T53" fmla="*/ 0 h 39"/>
                    <a:gd name="T54" fmla="*/ 11 w 62"/>
                    <a:gd name="T55" fmla="*/ 0 h 39"/>
                    <a:gd name="T56" fmla="*/ 11 w 62"/>
                    <a:gd name="T57" fmla="*/ 0 h 39"/>
                    <a:gd name="T58" fmla="*/ 11 w 62"/>
                    <a:gd name="T59" fmla="*/ 0 h 39"/>
                    <a:gd name="T60" fmla="*/ 11 w 62"/>
                    <a:gd name="T61" fmla="*/ 0 h 39"/>
                    <a:gd name="T62" fmla="*/ 11 w 62"/>
                    <a:gd name="T63" fmla="*/ 5 h 39"/>
                    <a:gd name="T64" fmla="*/ 6 w 62"/>
                    <a:gd name="T65" fmla="*/ 11 h 39"/>
                    <a:gd name="T66" fmla="*/ 6 w 62"/>
                    <a:gd name="T67" fmla="*/ 17 h 39"/>
                    <a:gd name="T68" fmla="*/ 11 w 62"/>
                    <a:gd name="T69" fmla="*/ 22 h 39"/>
                    <a:gd name="T70" fmla="*/ 17 w 62"/>
                    <a:gd name="T71" fmla="*/ 28 h 39"/>
                    <a:gd name="T72" fmla="*/ 23 w 62"/>
                    <a:gd name="T73" fmla="*/ 34 h 39"/>
                    <a:gd name="T74" fmla="*/ 34 w 62"/>
                    <a:gd name="T75" fmla="*/ 34 h 39"/>
                    <a:gd name="T76" fmla="*/ 40 w 62"/>
                    <a:gd name="T77" fmla="*/ 34 h 39"/>
                    <a:gd name="T78" fmla="*/ 51 w 62"/>
                    <a:gd name="T79" fmla="*/ 28 h 39"/>
                    <a:gd name="T80" fmla="*/ 51 w 62"/>
                    <a:gd name="T81" fmla="*/ 22 h 39"/>
                    <a:gd name="T82" fmla="*/ 57 w 62"/>
                    <a:gd name="T83" fmla="*/ 17 h 39"/>
                    <a:gd name="T84" fmla="*/ 51 w 62"/>
                    <a:gd name="T85" fmla="*/ 11 h 39"/>
                    <a:gd name="T86" fmla="*/ 51 w 62"/>
                    <a:gd name="T87" fmla="*/ 5 h 39"/>
                    <a:gd name="T88" fmla="*/ 51 w 62"/>
                    <a:gd name="T89" fmla="*/ 0 h 39"/>
                    <a:gd name="T90" fmla="*/ 51 w 62"/>
                    <a:gd name="T91" fmla="*/ 0 h 39"/>
                    <a:gd name="T92" fmla="*/ 51 w 62"/>
                    <a:gd name="T93" fmla="*/ 0 h 39"/>
                    <a:gd name="T94" fmla="*/ 51 w 62"/>
                    <a:gd name="T95" fmla="*/ 0 h 39"/>
                    <a:gd name="T96" fmla="*/ 51 w 62"/>
                    <a:gd name="T97" fmla="*/ 0 h 39"/>
                    <a:gd name="T98" fmla="*/ 51 w 62"/>
                    <a:gd name="T99" fmla="*/ 0 h 39"/>
                    <a:gd name="T100" fmla="*/ 51 w 62"/>
                    <a:gd name="T101" fmla="*/ 0 h 39"/>
                    <a:gd name="T102" fmla="*/ 51 w 62"/>
                    <a:gd name="T103" fmla="*/ 0 h 3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2"/>
                    <a:gd name="T157" fmla="*/ 0 h 39"/>
                    <a:gd name="T158" fmla="*/ 62 w 62"/>
                    <a:gd name="T159" fmla="*/ 39 h 3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2" h="39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2" y="5"/>
                      </a:lnTo>
                      <a:lnTo>
                        <a:pt x="62" y="11"/>
                      </a:lnTo>
                      <a:lnTo>
                        <a:pt x="62" y="17"/>
                      </a:lnTo>
                      <a:lnTo>
                        <a:pt x="62" y="28"/>
                      </a:lnTo>
                      <a:lnTo>
                        <a:pt x="57" y="34"/>
                      </a:lnTo>
                      <a:lnTo>
                        <a:pt x="45" y="39"/>
                      </a:lnTo>
                      <a:lnTo>
                        <a:pt x="34" y="39"/>
                      </a:lnTo>
                      <a:lnTo>
                        <a:pt x="17" y="39"/>
                      </a:lnTo>
                      <a:lnTo>
                        <a:pt x="11" y="34"/>
                      </a:lnTo>
                      <a:lnTo>
                        <a:pt x="6" y="28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6" y="11"/>
                      </a:lnTo>
                      <a:lnTo>
                        <a:pt x="6" y="17"/>
                      </a:lnTo>
                      <a:lnTo>
                        <a:pt x="11" y="22"/>
                      </a:lnTo>
                      <a:lnTo>
                        <a:pt x="17" y="28"/>
                      </a:lnTo>
                      <a:lnTo>
                        <a:pt x="23" y="34"/>
                      </a:lnTo>
                      <a:lnTo>
                        <a:pt x="34" y="34"/>
                      </a:lnTo>
                      <a:lnTo>
                        <a:pt x="40" y="34"/>
                      </a:lnTo>
                      <a:lnTo>
                        <a:pt x="51" y="28"/>
                      </a:lnTo>
                      <a:lnTo>
                        <a:pt x="51" y="22"/>
                      </a:lnTo>
                      <a:lnTo>
                        <a:pt x="57" y="17"/>
                      </a:lnTo>
                      <a:lnTo>
                        <a:pt x="51" y="11"/>
                      </a:lnTo>
                      <a:lnTo>
                        <a:pt x="51" y="5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760"/>
                <p:cNvSpPr>
                  <a:spLocks noEditPoints="1"/>
                </p:cNvSpPr>
                <p:nvPr/>
              </p:nvSpPr>
              <p:spPr bwMode="auto">
                <a:xfrm>
                  <a:off x="2976" y="2230"/>
                  <a:ext cx="45" cy="39"/>
                </a:xfrm>
                <a:custGeom>
                  <a:avLst/>
                  <a:gdLst>
                    <a:gd name="T0" fmla="*/ 23 w 45"/>
                    <a:gd name="T1" fmla="*/ 0 h 39"/>
                    <a:gd name="T2" fmla="*/ 23 w 45"/>
                    <a:gd name="T3" fmla="*/ 0 h 39"/>
                    <a:gd name="T4" fmla="*/ 28 w 45"/>
                    <a:gd name="T5" fmla="*/ 0 h 39"/>
                    <a:gd name="T6" fmla="*/ 40 w 45"/>
                    <a:gd name="T7" fmla="*/ 5 h 39"/>
                    <a:gd name="T8" fmla="*/ 45 w 45"/>
                    <a:gd name="T9" fmla="*/ 11 h 39"/>
                    <a:gd name="T10" fmla="*/ 45 w 45"/>
                    <a:gd name="T11" fmla="*/ 22 h 39"/>
                    <a:gd name="T12" fmla="*/ 45 w 45"/>
                    <a:gd name="T13" fmla="*/ 34 h 39"/>
                    <a:gd name="T14" fmla="*/ 40 w 45"/>
                    <a:gd name="T15" fmla="*/ 39 h 39"/>
                    <a:gd name="T16" fmla="*/ 34 w 45"/>
                    <a:gd name="T17" fmla="*/ 39 h 39"/>
                    <a:gd name="T18" fmla="*/ 23 w 45"/>
                    <a:gd name="T19" fmla="*/ 39 h 39"/>
                    <a:gd name="T20" fmla="*/ 11 w 45"/>
                    <a:gd name="T21" fmla="*/ 39 h 39"/>
                    <a:gd name="T22" fmla="*/ 6 w 45"/>
                    <a:gd name="T23" fmla="*/ 39 h 39"/>
                    <a:gd name="T24" fmla="*/ 0 w 45"/>
                    <a:gd name="T25" fmla="*/ 28 h 39"/>
                    <a:gd name="T26" fmla="*/ 0 w 45"/>
                    <a:gd name="T27" fmla="*/ 22 h 39"/>
                    <a:gd name="T28" fmla="*/ 0 w 45"/>
                    <a:gd name="T29" fmla="*/ 11 h 39"/>
                    <a:gd name="T30" fmla="*/ 6 w 45"/>
                    <a:gd name="T31" fmla="*/ 5 h 39"/>
                    <a:gd name="T32" fmla="*/ 11 w 45"/>
                    <a:gd name="T33" fmla="*/ 0 h 39"/>
                    <a:gd name="T34" fmla="*/ 23 w 45"/>
                    <a:gd name="T35" fmla="*/ 0 h 39"/>
                    <a:gd name="T36" fmla="*/ 23 w 45"/>
                    <a:gd name="T37" fmla="*/ 0 h 39"/>
                    <a:gd name="T38" fmla="*/ 23 w 45"/>
                    <a:gd name="T39" fmla="*/ 0 h 39"/>
                    <a:gd name="T40" fmla="*/ 23 w 45"/>
                    <a:gd name="T41" fmla="*/ 11 h 39"/>
                    <a:gd name="T42" fmla="*/ 23 w 45"/>
                    <a:gd name="T43" fmla="*/ 11 h 39"/>
                    <a:gd name="T44" fmla="*/ 17 w 45"/>
                    <a:gd name="T45" fmla="*/ 11 h 39"/>
                    <a:gd name="T46" fmla="*/ 11 w 45"/>
                    <a:gd name="T47" fmla="*/ 11 h 39"/>
                    <a:gd name="T48" fmla="*/ 6 w 45"/>
                    <a:gd name="T49" fmla="*/ 17 h 39"/>
                    <a:gd name="T50" fmla="*/ 6 w 45"/>
                    <a:gd name="T51" fmla="*/ 22 h 39"/>
                    <a:gd name="T52" fmla="*/ 6 w 45"/>
                    <a:gd name="T53" fmla="*/ 28 h 39"/>
                    <a:gd name="T54" fmla="*/ 11 w 45"/>
                    <a:gd name="T55" fmla="*/ 34 h 39"/>
                    <a:gd name="T56" fmla="*/ 17 w 45"/>
                    <a:gd name="T57" fmla="*/ 34 h 39"/>
                    <a:gd name="T58" fmla="*/ 23 w 45"/>
                    <a:gd name="T59" fmla="*/ 34 h 39"/>
                    <a:gd name="T60" fmla="*/ 28 w 45"/>
                    <a:gd name="T61" fmla="*/ 34 h 39"/>
                    <a:gd name="T62" fmla="*/ 34 w 45"/>
                    <a:gd name="T63" fmla="*/ 34 h 39"/>
                    <a:gd name="T64" fmla="*/ 40 w 45"/>
                    <a:gd name="T65" fmla="*/ 28 h 39"/>
                    <a:gd name="T66" fmla="*/ 40 w 45"/>
                    <a:gd name="T67" fmla="*/ 22 h 39"/>
                    <a:gd name="T68" fmla="*/ 40 w 45"/>
                    <a:gd name="T69" fmla="*/ 17 h 39"/>
                    <a:gd name="T70" fmla="*/ 34 w 45"/>
                    <a:gd name="T71" fmla="*/ 11 h 39"/>
                    <a:gd name="T72" fmla="*/ 28 w 45"/>
                    <a:gd name="T73" fmla="*/ 11 h 39"/>
                    <a:gd name="T74" fmla="*/ 23 w 45"/>
                    <a:gd name="T75" fmla="*/ 11 h 39"/>
                    <a:gd name="T76" fmla="*/ 23 w 45"/>
                    <a:gd name="T77" fmla="*/ 11 h 39"/>
                    <a:gd name="T78" fmla="*/ 23 w 45"/>
                    <a:gd name="T79" fmla="*/ 11 h 3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5"/>
                    <a:gd name="T121" fmla="*/ 0 h 39"/>
                    <a:gd name="T122" fmla="*/ 45 w 45"/>
                    <a:gd name="T123" fmla="*/ 39 h 3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5" h="39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40" y="5"/>
                      </a:lnTo>
                      <a:lnTo>
                        <a:pt x="45" y="11"/>
                      </a:lnTo>
                      <a:lnTo>
                        <a:pt x="45" y="22"/>
                      </a:lnTo>
                      <a:lnTo>
                        <a:pt x="45" y="34"/>
                      </a:lnTo>
                      <a:lnTo>
                        <a:pt x="40" y="39"/>
                      </a:lnTo>
                      <a:lnTo>
                        <a:pt x="34" y="39"/>
                      </a:lnTo>
                      <a:lnTo>
                        <a:pt x="23" y="39"/>
                      </a:lnTo>
                      <a:lnTo>
                        <a:pt x="11" y="39"/>
                      </a:lnTo>
                      <a:lnTo>
                        <a:pt x="6" y="39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11" y="0"/>
                      </a:lnTo>
                      <a:lnTo>
                        <a:pt x="23" y="0"/>
                      </a:lnTo>
                      <a:close/>
                      <a:moveTo>
                        <a:pt x="23" y="11"/>
                      </a:moveTo>
                      <a:lnTo>
                        <a:pt x="23" y="11"/>
                      </a:lnTo>
                      <a:lnTo>
                        <a:pt x="17" y="11"/>
                      </a:lnTo>
                      <a:lnTo>
                        <a:pt x="11" y="11"/>
                      </a:lnTo>
                      <a:lnTo>
                        <a:pt x="6" y="17"/>
                      </a:lnTo>
                      <a:lnTo>
                        <a:pt x="6" y="22"/>
                      </a:lnTo>
                      <a:lnTo>
                        <a:pt x="6" y="28"/>
                      </a:lnTo>
                      <a:lnTo>
                        <a:pt x="11" y="34"/>
                      </a:lnTo>
                      <a:lnTo>
                        <a:pt x="17" y="34"/>
                      </a:lnTo>
                      <a:lnTo>
                        <a:pt x="23" y="34"/>
                      </a:lnTo>
                      <a:lnTo>
                        <a:pt x="28" y="34"/>
                      </a:lnTo>
                      <a:lnTo>
                        <a:pt x="34" y="34"/>
                      </a:lnTo>
                      <a:lnTo>
                        <a:pt x="40" y="28"/>
                      </a:lnTo>
                      <a:lnTo>
                        <a:pt x="40" y="22"/>
                      </a:lnTo>
                      <a:lnTo>
                        <a:pt x="40" y="17"/>
                      </a:lnTo>
                      <a:lnTo>
                        <a:pt x="34" y="11"/>
                      </a:lnTo>
                      <a:lnTo>
                        <a:pt x="28" y="11"/>
                      </a:lnTo>
                      <a:lnTo>
                        <a:pt x="23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1761"/>
                <p:cNvSpPr>
                  <a:spLocks noEditPoints="1"/>
                </p:cNvSpPr>
                <p:nvPr/>
              </p:nvSpPr>
              <p:spPr bwMode="auto">
                <a:xfrm>
                  <a:off x="2976" y="2179"/>
                  <a:ext cx="45" cy="45"/>
                </a:xfrm>
                <a:custGeom>
                  <a:avLst/>
                  <a:gdLst>
                    <a:gd name="T0" fmla="*/ 23 w 45"/>
                    <a:gd name="T1" fmla="*/ 0 h 45"/>
                    <a:gd name="T2" fmla="*/ 23 w 45"/>
                    <a:gd name="T3" fmla="*/ 0 h 45"/>
                    <a:gd name="T4" fmla="*/ 28 w 45"/>
                    <a:gd name="T5" fmla="*/ 5 h 45"/>
                    <a:gd name="T6" fmla="*/ 40 w 45"/>
                    <a:gd name="T7" fmla="*/ 5 h 45"/>
                    <a:gd name="T8" fmla="*/ 45 w 45"/>
                    <a:gd name="T9" fmla="*/ 17 h 45"/>
                    <a:gd name="T10" fmla="*/ 45 w 45"/>
                    <a:gd name="T11" fmla="*/ 22 h 45"/>
                    <a:gd name="T12" fmla="*/ 45 w 45"/>
                    <a:gd name="T13" fmla="*/ 34 h 45"/>
                    <a:gd name="T14" fmla="*/ 40 w 45"/>
                    <a:gd name="T15" fmla="*/ 39 h 45"/>
                    <a:gd name="T16" fmla="*/ 34 w 45"/>
                    <a:gd name="T17" fmla="*/ 45 h 45"/>
                    <a:gd name="T18" fmla="*/ 23 w 45"/>
                    <a:gd name="T19" fmla="*/ 45 h 45"/>
                    <a:gd name="T20" fmla="*/ 11 w 45"/>
                    <a:gd name="T21" fmla="*/ 45 h 45"/>
                    <a:gd name="T22" fmla="*/ 6 w 45"/>
                    <a:gd name="T23" fmla="*/ 39 h 45"/>
                    <a:gd name="T24" fmla="*/ 0 w 45"/>
                    <a:gd name="T25" fmla="*/ 34 h 45"/>
                    <a:gd name="T26" fmla="*/ 0 w 45"/>
                    <a:gd name="T27" fmla="*/ 22 h 45"/>
                    <a:gd name="T28" fmla="*/ 0 w 45"/>
                    <a:gd name="T29" fmla="*/ 11 h 45"/>
                    <a:gd name="T30" fmla="*/ 6 w 45"/>
                    <a:gd name="T31" fmla="*/ 5 h 45"/>
                    <a:gd name="T32" fmla="*/ 11 w 45"/>
                    <a:gd name="T33" fmla="*/ 5 h 45"/>
                    <a:gd name="T34" fmla="*/ 23 w 45"/>
                    <a:gd name="T35" fmla="*/ 0 h 45"/>
                    <a:gd name="T36" fmla="*/ 23 w 45"/>
                    <a:gd name="T37" fmla="*/ 0 h 45"/>
                    <a:gd name="T38" fmla="*/ 23 w 45"/>
                    <a:gd name="T39" fmla="*/ 0 h 45"/>
                    <a:gd name="T40" fmla="*/ 23 w 45"/>
                    <a:gd name="T41" fmla="*/ 11 h 45"/>
                    <a:gd name="T42" fmla="*/ 23 w 45"/>
                    <a:gd name="T43" fmla="*/ 11 h 45"/>
                    <a:gd name="T44" fmla="*/ 17 w 45"/>
                    <a:gd name="T45" fmla="*/ 11 h 45"/>
                    <a:gd name="T46" fmla="*/ 11 w 45"/>
                    <a:gd name="T47" fmla="*/ 11 h 45"/>
                    <a:gd name="T48" fmla="*/ 6 w 45"/>
                    <a:gd name="T49" fmla="*/ 17 h 45"/>
                    <a:gd name="T50" fmla="*/ 6 w 45"/>
                    <a:gd name="T51" fmla="*/ 22 h 45"/>
                    <a:gd name="T52" fmla="*/ 6 w 45"/>
                    <a:gd name="T53" fmla="*/ 28 h 45"/>
                    <a:gd name="T54" fmla="*/ 11 w 45"/>
                    <a:gd name="T55" fmla="*/ 34 h 45"/>
                    <a:gd name="T56" fmla="*/ 17 w 45"/>
                    <a:gd name="T57" fmla="*/ 34 h 45"/>
                    <a:gd name="T58" fmla="*/ 23 w 45"/>
                    <a:gd name="T59" fmla="*/ 34 h 45"/>
                    <a:gd name="T60" fmla="*/ 28 w 45"/>
                    <a:gd name="T61" fmla="*/ 34 h 45"/>
                    <a:gd name="T62" fmla="*/ 34 w 45"/>
                    <a:gd name="T63" fmla="*/ 34 h 45"/>
                    <a:gd name="T64" fmla="*/ 40 w 45"/>
                    <a:gd name="T65" fmla="*/ 28 h 45"/>
                    <a:gd name="T66" fmla="*/ 40 w 45"/>
                    <a:gd name="T67" fmla="*/ 22 h 45"/>
                    <a:gd name="T68" fmla="*/ 40 w 45"/>
                    <a:gd name="T69" fmla="*/ 17 h 45"/>
                    <a:gd name="T70" fmla="*/ 34 w 45"/>
                    <a:gd name="T71" fmla="*/ 11 h 45"/>
                    <a:gd name="T72" fmla="*/ 28 w 45"/>
                    <a:gd name="T73" fmla="*/ 11 h 45"/>
                    <a:gd name="T74" fmla="*/ 23 w 45"/>
                    <a:gd name="T75" fmla="*/ 11 h 45"/>
                    <a:gd name="T76" fmla="*/ 23 w 45"/>
                    <a:gd name="T77" fmla="*/ 11 h 45"/>
                    <a:gd name="T78" fmla="*/ 23 w 45"/>
                    <a:gd name="T79" fmla="*/ 11 h 4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5"/>
                    <a:gd name="T121" fmla="*/ 0 h 45"/>
                    <a:gd name="T122" fmla="*/ 45 w 45"/>
                    <a:gd name="T123" fmla="*/ 45 h 4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5" h="45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28" y="5"/>
                      </a:lnTo>
                      <a:lnTo>
                        <a:pt x="40" y="5"/>
                      </a:lnTo>
                      <a:lnTo>
                        <a:pt x="45" y="17"/>
                      </a:lnTo>
                      <a:lnTo>
                        <a:pt x="45" y="22"/>
                      </a:lnTo>
                      <a:lnTo>
                        <a:pt x="45" y="34"/>
                      </a:lnTo>
                      <a:lnTo>
                        <a:pt x="40" y="39"/>
                      </a:lnTo>
                      <a:lnTo>
                        <a:pt x="34" y="45"/>
                      </a:lnTo>
                      <a:lnTo>
                        <a:pt x="23" y="45"/>
                      </a:lnTo>
                      <a:lnTo>
                        <a:pt x="11" y="45"/>
                      </a:lnTo>
                      <a:lnTo>
                        <a:pt x="6" y="39"/>
                      </a:lnTo>
                      <a:lnTo>
                        <a:pt x="0" y="34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23" y="0"/>
                      </a:lnTo>
                      <a:close/>
                      <a:moveTo>
                        <a:pt x="23" y="11"/>
                      </a:moveTo>
                      <a:lnTo>
                        <a:pt x="23" y="11"/>
                      </a:lnTo>
                      <a:lnTo>
                        <a:pt x="17" y="11"/>
                      </a:lnTo>
                      <a:lnTo>
                        <a:pt x="11" y="11"/>
                      </a:lnTo>
                      <a:lnTo>
                        <a:pt x="6" y="17"/>
                      </a:lnTo>
                      <a:lnTo>
                        <a:pt x="6" y="22"/>
                      </a:lnTo>
                      <a:lnTo>
                        <a:pt x="6" y="28"/>
                      </a:lnTo>
                      <a:lnTo>
                        <a:pt x="11" y="34"/>
                      </a:lnTo>
                      <a:lnTo>
                        <a:pt x="17" y="34"/>
                      </a:lnTo>
                      <a:lnTo>
                        <a:pt x="23" y="34"/>
                      </a:lnTo>
                      <a:lnTo>
                        <a:pt x="28" y="34"/>
                      </a:lnTo>
                      <a:lnTo>
                        <a:pt x="34" y="34"/>
                      </a:lnTo>
                      <a:lnTo>
                        <a:pt x="40" y="28"/>
                      </a:lnTo>
                      <a:lnTo>
                        <a:pt x="40" y="22"/>
                      </a:lnTo>
                      <a:lnTo>
                        <a:pt x="40" y="17"/>
                      </a:lnTo>
                      <a:lnTo>
                        <a:pt x="34" y="11"/>
                      </a:lnTo>
                      <a:lnTo>
                        <a:pt x="28" y="11"/>
                      </a:lnTo>
                      <a:lnTo>
                        <a:pt x="23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1762"/>
                <p:cNvSpPr>
                  <a:spLocks/>
                </p:cNvSpPr>
                <p:nvPr/>
              </p:nvSpPr>
              <p:spPr bwMode="auto">
                <a:xfrm>
                  <a:off x="2953" y="2162"/>
                  <a:ext cx="68" cy="5"/>
                </a:xfrm>
                <a:custGeom>
                  <a:avLst/>
                  <a:gdLst>
                    <a:gd name="T0" fmla="*/ 68 w 68"/>
                    <a:gd name="T1" fmla="*/ 0 h 5"/>
                    <a:gd name="T2" fmla="*/ 68 w 68"/>
                    <a:gd name="T3" fmla="*/ 0 h 5"/>
                    <a:gd name="T4" fmla="*/ 68 w 68"/>
                    <a:gd name="T5" fmla="*/ 0 h 5"/>
                    <a:gd name="T6" fmla="*/ 68 w 68"/>
                    <a:gd name="T7" fmla="*/ 0 h 5"/>
                    <a:gd name="T8" fmla="*/ 68 w 68"/>
                    <a:gd name="T9" fmla="*/ 0 h 5"/>
                    <a:gd name="T10" fmla="*/ 68 w 68"/>
                    <a:gd name="T11" fmla="*/ 5 h 5"/>
                    <a:gd name="T12" fmla="*/ 68 w 68"/>
                    <a:gd name="T13" fmla="*/ 5 h 5"/>
                    <a:gd name="T14" fmla="*/ 68 w 68"/>
                    <a:gd name="T15" fmla="*/ 5 h 5"/>
                    <a:gd name="T16" fmla="*/ 68 w 68"/>
                    <a:gd name="T17" fmla="*/ 5 h 5"/>
                    <a:gd name="T18" fmla="*/ 68 w 68"/>
                    <a:gd name="T19" fmla="*/ 5 h 5"/>
                    <a:gd name="T20" fmla="*/ 6 w 68"/>
                    <a:gd name="T21" fmla="*/ 5 h 5"/>
                    <a:gd name="T22" fmla="*/ 6 w 68"/>
                    <a:gd name="T23" fmla="*/ 5 h 5"/>
                    <a:gd name="T24" fmla="*/ 6 w 68"/>
                    <a:gd name="T25" fmla="*/ 5 h 5"/>
                    <a:gd name="T26" fmla="*/ 0 w 68"/>
                    <a:gd name="T27" fmla="*/ 5 h 5"/>
                    <a:gd name="T28" fmla="*/ 0 w 68"/>
                    <a:gd name="T29" fmla="*/ 5 h 5"/>
                    <a:gd name="T30" fmla="*/ 0 w 68"/>
                    <a:gd name="T31" fmla="*/ 0 h 5"/>
                    <a:gd name="T32" fmla="*/ 6 w 68"/>
                    <a:gd name="T33" fmla="*/ 0 h 5"/>
                    <a:gd name="T34" fmla="*/ 6 w 68"/>
                    <a:gd name="T35" fmla="*/ 0 h 5"/>
                    <a:gd name="T36" fmla="*/ 6 w 68"/>
                    <a:gd name="T37" fmla="*/ 0 h 5"/>
                    <a:gd name="T38" fmla="*/ 68 w 68"/>
                    <a:gd name="T39" fmla="*/ 0 h 5"/>
                    <a:gd name="T40" fmla="*/ 68 w 68"/>
                    <a:gd name="T41" fmla="*/ 0 h 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8"/>
                    <a:gd name="T64" fmla="*/ 0 h 5"/>
                    <a:gd name="T65" fmla="*/ 68 w 68"/>
                    <a:gd name="T66" fmla="*/ 5 h 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8" h="5">
                      <a:moveTo>
                        <a:pt x="68" y="0"/>
                      </a:moveTo>
                      <a:lnTo>
                        <a:pt x="68" y="0"/>
                      </a:lnTo>
                      <a:lnTo>
                        <a:pt x="68" y="5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763"/>
                <p:cNvSpPr>
                  <a:spLocks noEditPoints="1"/>
                </p:cNvSpPr>
                <p:nvPr/>
              </p:nvSpPr>
              <p:spPr bwMode="auto">
                <a:xfrm>
                  <a:off x="2976" y="2110"/>
                  <a:ext cx="45" cy="40"/>
                </a:xfrm>
                <a:custGeom>
                  <a:avLst/>
                  <a:gdLst>
                    <a:gd name="T0" fmla="*/ 23 w 45"/>
                    <a:gd name="T1" fmla="*/ 0 h 40"/>
                    <a:gd name="T2" fmla="*/ 23 w 45"/>
                    <a:gd name="T3" fmla="*/ 0 h 40"/>
                    <a:gd name="T4" fmla="*/ 23 w 45"/>
                    <a:gd name="T5" fmla="*/ 6 h 40"/>
                    <a:gd name="T6" fmla="*/ 23 w 45"/>
                    <a:gd name="T7" fmla="*/ 6 h 40"/>
                    <a:gd name="T8" fmla="*/ 23 w 45"/>
                    <a:gd name="T9" fmla="*/ 34 h 40"/>
                    <a:gd name="T10" fmla="*/ 28 w 45"/>
                    <a:gd name="T11" fmla="*/ 34 h 40"/>
                    <a:gd name="T12" fmla="*/ 34 w 45"/>
                    <a:gd name="T13" fmla="*/ 29 h 40"/>
                    <a:gd name="T14" fmla="*/ 40 w 45"/>
                    <a:gd name="T15" fmla="*/ 23 h 40"/>
                    <a:gd name="T16" fmla="*/ 40 w 45"/>
                    <a:gd name="T17" fmla="*/ 17 h 40"/>
                    <a:gd name="T18" fmla="*/ 40 w 45"/>
                    <a:gd name="T19" fmla="*/ 12 h 40"/>
                    <a:gd name="T20" fmla="*/ 40 w 45"/>
                    <a:gd name="T21" fmla="*/ 12 h 40"/>
                    <a:gd name="T22" fmla="*/ 34 w 45"/>
                    <a:gd name="T23" fmla="*/ 6 h 40"/>
                    <a:gd name="T24" fmla="*/ 34 w 45"/>
                    <a:gd name="T25" fmla="*/ 6 h 40"/>
                    <a:gd name="T26" fmla="*/ 34 w 45"/>
                    <a:gd name="T27" fmla="*/ 6 h 40"/>
                    <a:gd name="T28" fmla="*/ 34 w 45"/>
                    <a:gd name="T29" fmla="*/ 6 h 40"/>
                    <a:gd name="T30" fmla="*/ 40 w 45"/>
                    <a:gd name="T31" fmla="*/ 6 h 40"/>
                    <a:gd name="T32" fmla="*/ 40 w 45"/>
                    <a:gd name="T33" fmla="*/ 6 h 40"/>
                    <a:gd name="T34" fmla="*/ 40 w 45"/>
                    <a:gd name="T35" fmla="*/ 6 h 40"/>
                    <a:gd name="T36" fmla="*/ 40 w 45"/>
                    <a:gd name="T37" fmla="*/ 6 h 40"/>
                    <a:gd name="T38" fmla="*/ 40 w 45"/>
                    <a:gd name="T39" fmla="*/ 6 h 40"/>
                    <a:gd name="T40" fmla="*/ 40 w 45"/>
                    <a:gd name="T41" fmla="*/ 6 h 40"/>
                    <a:gd name="T42" fmla="*/ 40 w 45"/>
                    <a:gd name="T43" fmla="*/ 6 h 40"/>
                    <a:gd name="T44" fmla="*/ 45 w 45"/>
                    <a:gd name="T45" fmla="*/ 12 h 40"/>
                    <a:gd name="T46" fmla="*/ 45 w 45"/>
                    <a:gd name="T47" fmla="*/ 12 h 40"/>
                    <a:gd name="T48" fmla="*/ 45 w 45"/>
                    <a:gd name="T49" fmla="*/ 17 h 40"/>
                    <a:gd name="T50" fmla="*/ 45 w 45"/>
                    <a:gd name="T51" fmla="*/ 29 h 40"/>
                    <a:gd name="T52" fmla="*/ 40 w 45"/>
                    <a:gd name="T53" fmla="*/ 34 h 40"/>
                    <a:gd name="T54" fmla="*/ 34 w 45"/>
                    <a:gd name="T55" fmla="*/ 40 h 40"/>
                    <a:gd name="T56" fmla="*/ 23 w 45"/>
                    <a:gd name="T57" fmla="*/ 40 h 40"/>
                    <a:gd name="T58" fmla="*/ 11 w 45"/>
                    <a:gd name="T59" fmla="*/ 40 h 40"/>
                    <a:gd name="T60" fmla="*/ 6 w 45"/>
                    <a:gd name="T61" fmla="*/ 34 h 40"/>
                    <a:gd name="T62" fmla="*/ 0 w 45"/>
                    <a:gd name="T63" fmla="*/ 29 h 40"/>
                    <a:gd name="T64" fmla="*/ 0 w 45"/>
                    <a:gd name="T65" fmla="*/ 23 h 40"/>
                    <a:gd name="T66" fmla="*/ 0 w 45"/>
                    <a:gd name="T67" fmla="*/ 12 h 40"/>
                    <a:gd name="T68" fmla="*/ 6 w 45"/>
                    <a:gd name="T69" fmla="*/ 6 h 40"/>
                    <a:gd name="T70" fmla="*/ 11 w 45"/>
                    <a:gd name="T71" fmla="*/ 6 h 40"/>
                    <a:gd name="T72" fmla="*/ 17 w 45"/>
                    <a:gd name="T73" fmla="*/ 0 h 40"/>
                    <a:gd name="T74" fmla="*/ 23 w 45"/>
                    <a:gd name="T75" fmla="*/ 0 h 40"/>
                    <a:gd name="T76" fmla="*/ 23 w 45"/>
                    <a:gd name="T77" fmla="*/ 0 h 40"/>
                    <a:gd name="T78" fmla="*/ 17 w 45"/>
                    <a:gd name="T79" fmla="*/ 12 h 40"/>
                    <a:gd name="T80" fmla="*/ 17 w 45"/>
                    <a:gd name="T81" fmla="*/ 12 h 40"/>
                    <a:gd name="T82" fmla="*/ 11 w 45"/>
                    <a:gd name="T83" fmla="*/ 12 h 40"/>
                    <a:gd name="T84" fmla="*/ 6 w 45"/>
                    <a:gd name="T85" fmla="*/ 23 h 40"/>
                    <a:gd name="T86" fmla="*/ 6 w 45"/>
                    <a:gd name="T87" fmla="*/ 29 h 40"/>
                    <a:gd name="T88" fmla="*/ 11 w 45"/>
                    <a:gd name="T89" fmla="*/ 29 h 40"/>
                    <a:gd name="T90" fmla="*/ 11 w 45"/>
                    <a:gd name="T91" fmla="*/ 34 h 40"/>
                    <a:gd name="T92" fmla="*/ 17 w 45"/>
                    <a:gd name="T93" fmla="*/ 34 h 40"/>
                    <a:gd name="T94" fmla="*/ 17 w 45"/>
                    <a:gd name="T95" fmla="*/ 12 h 40"/>
                    <a:gd name="T96" fmla="*/ 17 w 45"/>
                    <a:gd name="T97" fmla="*/ 12 h 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5"/>
                    <a:gd name="T148" fmla="*/ 0 h 40"/>
                    <a:gd name="T149" fmla="*/ 45 w 45"/>
                    <a:gd name="T150" fmla="*/ 40 h 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5" h="4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23" y="6"/>
                      </a:lnTo>
                      <a:lnTo>
                        <a:pt x="23" y="34"/>
                      </a:lnTo>
                      <a:lnTo>
                        <a:pt x="28" y="34"/>
                      </a:lnTo>
                      <a:lnTo>
                        <a:pt x="34" y="29"/>
                      </a:lnTo>
                      <a:lnTo>
                        <a:pt x="40" y="23"/>
                      </a:lnTo>
                      <a:lnTo>
                        <a:pt x="40" y="17"/>
                      </a:lnTo>
                      <a:lnTo>
                        <a:pt x="40" y="12"/>
                      </a:lnTo>
                      <a:lnTo>
                        <a:pt x="34" y="6"/>
                      </a:lnTo>
                      <a:lnTo>
                        <a:pt x="40" y="6"/>
                      </a:lnTo>
                      <a:lnTo>
                        <a:pt x="45" y="12"/>
                      </a:lnTo>
                      <a:lnTo>
                        <a:pt x="45" y="17"/>
                      </a:lnTo>
                      <a:lnTo>
                        <a:pt x="45" y="29"/>
                      </a:lnTo>
                      <a:lnTo>
                        <a:pt x="40" y="34"/>
                      </a:lnTo>
                      <a:lnTo>
                        <a:pt x="34" y="40"/>
                      </a:lnTo>
                      <a:lnTo>
                        <a:pt x="23" y="40"/>
                      </a:lnTo>
                      <a:lnTo>
                        <a:pt x="11" y="40"/>
                      </a:lnTo>
                      <a:lnTo>
                        <a:pt x="6" y="34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11" y="6"/>
                      </a:lnTo>
                      <a:lnTo>
                        <a:pt x="17" y="0"/>
                      </a:lnTo>
                      <a:lnTo>
                        <a:pt x="23" y="0"/>
                      </a:lnTo>
                      <a:close/>
                      <a:moveTo>
                        <a:pt x="17" y="12"/>
                      </a:moveTo>
                      <a:lnTo>
                        <a:pt x="17" y="12"/>
                      </a:lnTo>
                      <a:lnTo>
                        <a:pt x="11" y="12"/>
                      </a:lnTo>
                      <a:lnTo>
                        <a:pt x="6" y="23"/>
                      </a:lnTo>
                      <a:lnTo>
                        <a:pt x="6" y="29"/>
                      </a:lnTo>
                      <a:lnTo>
                        <a:pt x="11" y="29"/>
                      </a:lnTo>
                      <a:lnTo>
                        <a:pt x="11" y="34"/>
                      </a:lnTo>
                      <a:lnTo>
                        <a:pt x="17" y="34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764"/>
                <p:cNvSpPr>
                  <a:spLocks/>
                </p:cNvSpPr>
                <p:nvPr/>
              </p:nvSpPr>
              <p:spPr bwMode="auto">
                <a:xfrm>
                  <a:off x="2976" y="2076"/>
                  <a:ext cx="45" cy="23"/>
                </a:xfrm>
                <a:custGeom>
                  <a:avLst/>
                  <a:gdLst>
                    <a:gd name="T0" fmla="*/ 6 w 45"/>
                    <a:gd name="T1" fmla="*/ 0 h 23"/>
                    <a:gd name="T2" fmla="*/ 6 w 45"/>
                    <a:gd name="T3" fmla="*/ 0 h 23"/>
                    <a:gd name="T4" fmla="*/ 6 w 45"/>
                    <a:gd name="T5" fmla="*/ 0 h 23"/>
                    <a:gd name="T6" fmla="*/ 6 w 45"/>
                    <a:gd name="T7" fmla="*/ 0 h 23"/>
                    <a:gd name="T8" fmla="*/ 6 w 45"/>
                    <a:gd name="T9" fmla="*/ 0 h 23"/>
                    <a:gd name="T10" fmla="*/ 6 w 45"/>
                    <a:gd name="T11" fmla="*/ 0 h 23"/>
                    <a:gd name="T12" fmla="*/ 6 w 45"/>
                    <a:gd name="T13" fmla="*/ 0 h 23"/>
                    <a:gd name="T14" fmla="*/ 6 w 45"/>
                    <a:gd name="T15" fmla="*/ 6 h 23"/>
                    <a:gd name="T16" fmla="*/ 6 w 45"/>
                    <a:gd name="T17" fmla="*/ 6 h 23"/>
                    <a:gd name="T18" fmla="*/ 6 w 45"/>
                    <a:gd name="T19" fmla="*/ 6 h 23"/>
                    <a:gd name="T20" fmla="*/ 6 w 45"/>
                    <a:gd name="T21" fmla="*/ 12 h 23"/>
                    <a:gd name="T22" fmla="*/ 11 w 45"/>
                    <a:gd name="T23" fmla="*/ 12 h 23"/>
                    <a:gd name="T24" fmla="*/ 11 w 45"/>
                    <a:gd name="T25" fmla="*/ 12 h 23"/>
                    <a:gd name="T26" fmla="*/ 17 w 45"/>
                    <a:gd name="T27" fmla="*/ 17 h 23"/>
                    <a:gd name="T28" fmla="*/ 45 w 45"/>
                    <a:gd name="T29" fmla="*/ 17 h 23"/>
                    <a:gd name="T30" fmla="*/ 45 w 45"/>
                    <a:gd name="T31" fmla="*/ 17 h 23"/>
                    <a:gd name="T32" fmla="*/ 45 w 45"/>
                    <a:gd name="T33" fmla="*/ 17 h 23"/>
                    <a:gd name="T34" fmla="*/ 45 w 45"/>
                    <a:gd name="T35" fmla="*/ 17 h 23"/>
                    <a:gd name="T36" fmla="*/ 45 w 45"/>
                    <a:gd name="T37" fmla="*/ 23 h 23"/>
                    <a:gd name="T38" fmla="*/ 45 w 45"/>
                    <a:gd name="T39" fmla="*/ 23 h 23"/>
                    <a:gd name="T40" fmla="*/ 45 w 45"/>
                    <a:gd name="T41" fmla="*/ 23 h 23"/>
                    <a:gd name="T42" fmla="*/ 45 w 45"/>
                    <a:gd name="T43" fmla="*/ 23 h 23"/>
                    <a:gd name="T44" fmla="*/ 45 w 45"/>
                    <a:gd name="T45" fmla="*/ 23 h 23"/>
                    <a:gd name="T46" fmla="*/ 0 w 45"/>
                    <a:gd name="T47" fmla="*/ 23 h 23"/>
                    <a:gd name="T48" fmla="*/ 0 w 45"/>
                    <a:gd name="T49" fmla="*/ 23 h 23"/>
                    <a:gd name="T50" fmla="*/ 0 w 45"/>
                    <a:gd name="T51" fmla="*/ 23 h 23"/>
                    <a:gd name="T52" fmla="*/ 0 w 45"/>
                    <a:gd name="T53" fmla="*/ 23 h 23"/>
                    <a:gd name="T54" fmla="*/ 0 w 45"/>
                    <a:gd name="T55" fmla="*/ 23 h 23"/>
                    <a:gd name="T56" fmla="*/ 0 w 45"/>
                    <a:gd name="T57" fmla="*/ 17 h 23"/>
                    <a:gd name="T58" fmla="*/ 0 w 45"/>
                    <a:gd name="T59" fmla="*/ 17 h 23"/>
                    <a:gd name="T60" fmla="*/ 0 w 45"/>
                    <a:gd name="T61" fmla="*/ 17 h 23"/>
                    <a:gd name="T62" fmla="*/ 0 w 45"/>
                    <a:gd name="T63" fmla="*/ 17 h 23"/>
                    <a:gd name="T64" fmla="*/ 6 w 45"/>
                    <a:gd name="T65" fmla="*/ 17 h 23"/>
                    <a:gd name="T66" fmla="*/ 6 w 45"/>
                    <a:gd name="T67" fmla="*/ 17 h 23"/>
                    <a:gd name="T68" fmla="*/ 0 w 45"/>
                    <a:gd name="T69" fmla="*/ 12 h 23"/>
                    <a:gd name="T70" fmla="*/ 0 w 45"/>
                    <a:gd name="T71" fmla="*/ 12 h 23"/>
                    <a:gd name="T72" fmla="*/ 0 w 45"/>
                    <a:gd name="T73" fmla="*/ 6 h 23"/>
                    <a:gd name="T74" fmla="*/ 0 w 45"/>
                    <a:gd name="T75" fmla="*/ 6 h 23"/>
                    <a:gd name="T76" fmla="*/ 0 w 45"/>
                    <a:gd name="T77" fmla="*/ 6 h 23"/>
                    <a:gd name="T78" fmla="*/ 0 w 45"/>
                    <a:gd name="T79" fmla="*/ 0 h 23"/>
                    <a:gd name="T80" fmla="*/ 0 w 45"/>
                    <a:gd name="T81" fmla="*/ 0 h 23"/>
                    <a:gd name="T82" fmla="*/ 0 w 45"/>
                    <a:gd name="T83" fmla="*/ 0 h 23"/>
                    <a:gd name="T84" fmla="*/ 0 w 45"/>
                    <a:gd name="T85" fmla="*/ 0 h 23"/>
                    <a:gd name="T86" fmla="*/ 0 w 45"/>
                    <a:gd name="T87" fmla="*/ 0 h 23"/>
                    <a:gd name="T88" fmla="*/ 6 w 45"/>
                    <a:gd name="T89" fmla="*/ 0 h 23"/>
                    <a:gd name="T90" fmla="*/ 6 w 45"/>
                    <a:gd name="T91" fmla="*/ 0 h 23"/>
                    <a:gd name="T92" fmla="*/ 6 w 45"/>
                    <a:gd name="T93" fmla="*/ 0 h 2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5"/>
                    <a:gd name="T142" fmla="*/ 0 h 23"/>
                    <a:gd name="T143" fmla="*/ 45 w 45"/>
                    <a:gd name="T144" fmla="*/ 23 h 2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5" h="23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11" y="12"/>
                      </a:lnTo>
                      <a:lnTo>
                        <a:pt x="17" y="17"/>
                      </a:lnTo>
                      <a:lnTo>
                        <a:pt x="45" y="17"/>
                      </a:lnTo>
                      <a:lnTo>
                        <a:pt x="45" y="23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6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1765"/>
                <p:cNvSpPr>
                  <a:spLocks/>
                </p:cNvSpPr>
                <p:nvPr/>
              </p:nvSpPr>
              <p:spPr bwMode="auto">
                <a:xfrm>
                  <a:off x="2177" y="1963"/>
                  <a:ext cx="136" cy="119"/>
                </a:xfrm>
                <a:custGeom>
                  <a:avLst/>
                  <a:gdLst>
                    <a:gd name="T0" fmla="*/ 0 w 136"/>
                    <a:gd name="T1" fmla="*/ 0 h 119"/>
                    <a:gd name="T2" fmla="*/ 0 w 136"/>
                    <a:gd name="T3" fmla="*/ 0 h 119"/>
                    <a:gd name="T4" fmla="*/ 136 w 136"/>
                    <a:gd name="T5" fmla="*/ 0 h 119"/>
                    <a:gd name="T6" fmla="*/ 136 w 136"/>
                    <a:gd name="T7" fmla="*/ 119 h 119"/>
                    <a:gd name="T8" fmla="*/ 0 w 136"/>
                    <a:gd name="T9" fmla="*/ 119 h 119"/>
                    <a:gd name="T10" fmla="*/ 0 w 136"/>
                    <a:gd name="T11" fmla="*/ 0 h 1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6"/>
                    <a:gd name="T19" fmla="*/ 0 h 119"/>
                    <a:gd name="T20" fmla="*/ 136 w 136"/>
                    <a:gd name="T21" fmla="*/ 119 h 1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6" h="11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6" y="0"/>
                      </a:lnTo>
                      <a:lnTo>
                        <a:pt x="136" y="119"/>
                      </a:lnTo>
                      <a:lnTo>
                        <a:pt x="0" y="1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93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1766"/>
                <p:cNvSpPr>
                  <a:spLocks/>
                </p:cNvSpPr>
                <p:nvPr/>
              </p:nvSpPr>
              <p:spPr bwMode="auto">
                <a:xfrm>
                  <a:off x="2177" y="1963"/>
                  <a:ext cx="136" cy="119"/>
                </a:xfrm>
                <a:custGeom>
                  <a:avLst/>
                  <a:gdLst>
                    <a:gd name="T0" fmla="*/ 0 w 136"/>
                    <a:gd name="T1" fmla="*/ 119 h 119"/>
                    <a:gd name="T2" fmla="*/ 0 w 136"/>
                    <a:gd name="T3" fmla="*/ 119 h 119"/>
                    <a:gd name="T4" fmla="*/ 136 w 136"/>
                    <a:gd name="T5" fmla="*/ 119 h 119"/>
                    <a:gd name="T6" fmla="*/ 136 w 136"/>
                    <a:gd name="T7" fmla="*/ 0 h 119"/>
                    <a:gd name="T8" fmla="*/ 0 w 136"/>
                    <a:gd name="T9" fmla="*/ 0 h 119"/>
                    <a:gd name="T10" fmla="*/ 0 w 136"/>
                    <a:gd name="T11" fmla="*/ 119 h 1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6"/>
                    <a:gd name="T19" fmla="*/ 0 h 119"/>
                    <a:gd name="T20" fmla="*/ 136 w 136"/>
                    <a:gd name="T21" fmla="*/ 119 h 1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6" h="119">
                      <a:moveTo>
                        <a:pt x="0" y="119"/>
                      </a:moveTo>
                      <a:lnTo>
                        <a:pt x="0" y="119"/>
                      </a:lnTo>
                      <a:lnTo>
                        <a:pt x="136" y="119"/>
                      </a:lnTo>
                      <a:lnTo>
                        <a:pt x="136" y="0"/>
                      </a:lnTo>
                      <a:lnTo>
                        <a:pt x="0" y="0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767"/>
                <p:cNvSpPr>
                  <a:spLocks noChangeShapeType="1"/>
                </p:cNvSpPr>
                <p:nvPr/>
              </p:nvSpPr>
              <p:spPr bwMode="auto">
                <a:xfrm>
                  <a:off x="2177" y="2082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1768"/>
                <p:cNvSpPr>
                  <a:spLocks/>
                </p:cNvSpPr>
                <p:nvPr/>
              </p:nvSpPr>
              <p:spPr bwMode="auto">
                <a:xfrm>
                  <a:off x="2313" y="2020"/>
                  <a:ext cx="68" cy="5"/>
                </a:xfrm>
                <a:custGeom>
                  <a:avLst/>
                  <a:gdLst>
                    <a:gd name="T0" fmla="*/ 0 w 68"/>
                    <a:gd name="T1" fmla="*/ 0 h 5"/>
                    <a:gd name="T2" fmla="*/ 0 w 68"/>
                    <a:gd name="T3" fmla="*/ 0 h 5"/>
                    <a:gd name="T4" fmla="*/ 68 w 68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68"/>
                    <a:gd name="T10" fmla="*/ 0 h 5"/>
                    <a:gd name="T11" fmla="*/ 68 w 68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8" y="5"/>
                      </a:lnTo>
                    </a:path>
                  </a:pathLst>
                </a:custGeom>
                <a:noFill/>
                <a:ln w="269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1769"/>
                <p:cNvSpPr>
                  <a:spLocks/>
                </p:cNvSpPr>
                <p:nvPr/>
              </p:nvSpPr>
              <p:spPr bwMode="auto">
                <a:xfrm>
                  <a:off x="2262" y="2717"/>
                  <a:ext cx="62" cy="45"/>
                </a:xfrm>
                <a:custGeom>
                  <a:avLst/>
                  <a:gdLst>
                    <a:gd name="T0" fmla="*/ 51 w 62"/>
                    <a:gd name="T1" fmla="*/ 0 h 45"/>
                    <a:gd name="T2" fmla="*/ 51 w 62"/>
                    <a:gd name="T3" fmla="*/ 0 h 45"/>
                    <a:gd name="T4" fmla="*/ 51 w 62"/>
                    <a:gd name="T5" fmla="*/ 0 h 45"/>
                    <a:gd name="T6" fmla="*/ 51 w 62"/>
                    <a:gd name="T7" fmla="*/ 0 h 45"/>
                    <a:gd name="T8" fmla="*/ 56 w 62"/>
                    <a:gd name="T9" fmla="*/ 0 h 45"/>
                    <a:gd name="T10" fmla="*/ 56 w 62"/>
                    <a:gd name="T11" fmla="*/ 0 h 45"/>
                    <a:gd name="T12" fmla="*/ 56 w 62"/>
                    <a:gd name="T13" fmla="*/ 0 h 45"/>
                    <a:gd name="T14" fmla="*/ 56 w 62"/>
                    <a:gd name="T15" fmla="*/ 6 h 45"/>
                    <a:gd name="T16" fmla="*/ 62 w 62"/>
                    <a:gd name="T17" fmla="*/ 11 h 45"/>
                    <a:gd name="T18" fmla="*/ 62 w 62"/>
                    <a:gd name="T19" fmla="*/ 17 h 45"/>
                    <a:gd name="T20" fmla="*/ 56 w 62"/>
                    <a:gd name="T21" fmla="*/ 28 h 45"/>
                    <a:gd name="T22" fmla="*/ 51 w 62"/>
                    <a:gd name="T23" fmla="*/ 34 h 45"/>
                    <a:gd name="T24" fmla="*/ 45 w 62"/>
                    <a:gd name="T25" fmla="*/ 40 h 45"/>
                    <a:gd name="T26" fmla="*/ 28 w 62"/>
                    <a:gd name="T27" fmla="*/ 45 h 45"/>
                    <a:gd name="T28" fmla="*/ 17 w 62"/>
                    <a:gd name="T29" fmla="*/ 40 h 45"/>
                    <a:gd name="T30" fmla="*/ 5 w 62"/>
                    <a:gd name="T31" fmla="*/ 34 h 45"/>
                    <a:gd name="T32" fmla="*/ 0 w 62"/>
                    <a:gd name="T33" fmla="*/ 28 h 45"/>
                    <a:gd name="T34" fmla="*/ 0 w 62"/>
                    <a:gd name="T35" fmla="*/ 17 h 45"/>
                    <a:gd name="T36" fmla="*/ 0 w 62"/>
                    <a:gd name="T37" fmla="*/ 11 h 45"/>
                    <a:gd name="T38" fmla="*/ 0 w 62"/>
                    <a:gd name="T39" fmla="*/ 6 h 45"/>
                    <a:gd name="T40" fmla="*/ 5 w 62"/>
                    <a:gd name="T41" fmla="*/ 6 h 45"/>
                    <a:gd name="T42" fmla="*/ 5 w 62"/>
                    <a:gd name="T43" fmla="*/ 0 h 45"/>
                    <a:gd name="T44" fmla="*/ 5 w 62"/>
                    <a:gd name="T45" fmla="*/ 0 h 45"/>
                    <a:gd name="T46" fmla="*/ 5 w 62"/>
                    <a:gd name="T47" fmla="*/ 0 h 45"/>
                    <a:gd name="T48" fmla="*/ 5 w 62"/>
                    <a:gd name="T49" fmla="*/ 0 h 45"/>
                    <a:gd name="T50" fmla="*/ 11 w 62"/>
                    <a:gd name="T51" fmla="*/ 0 h 45"/>
                    <a:gd name="T52" fmla="*/ 11 w 62"/>
                    <a:gd name="T53" fmla="*/ 0 h 45"/>
                    <a:gd name="T54" fmla="*/ 11 w 62"/>
                    <a:gd name="T55" fmla="*/ 0 h 45"/>
                    <a:gd name="T56" fmla="*/ 11 w 62"/>
                    <a:gd name="T57" fmla="*/ 0 h 45"/>
                    <a:gd name="T58" fmla="*/ 11 w 62"/>
                    <a:gd name="T59" fmla="*/ 0 h 45"/>
                    <a:gd name="T60" fmla="*/ 11 w 62"/>
                    <a:gd name="T61" fmla="*/ 6 h 45"/>
                    <a:gd name="T62" fmla="*/ 11 w 62"/>
                    <a:gd name="T63" fmla="*/ 6 h 45"/>
                    <a:gd name="T64" fmla="*/ 5 w 62"/>
                    <a:gd name="T65" fmla="*/ 11 h 45"/>
                    <a:gd name="T66" fmla="*/ 5 w 62"/>
                    <a:gd name="T67" fmla="*/ 17 h 45"/>
                    <a:gd name="T68" fmla="*/ 5 w 62"/>
                    <a:gd name="T69" fmla="*/ 23 h 45"/>
                    <a:gd name="T70" fmla="*/ 11 w 62"/>
                    <a:gd name="T71" fmla="*/ 28 h 45"/>
                    <a:gd name="T72" fmla="*/ 22 w 62"/>
                    <a:gd name="T73" fmla="*/ 34 h 45"/>
                    <a:gd name="T74" fmla="*/ 28 w 62"/>
                    <a:gd name="T75" fmla="*/ 34 h 45"/>
                    <a:gd name="T76" fmla="*/ 39 w 62"/>
                    <a:gd name="T77" fmla="*/ 34 h 45"/>
                    <a:gd name="T78" fmla="*/ 45 w 62"/>
                    <a:gd name="T79" fmla="*/ 28 h 45"/>
                    <a:gd name="T80" fmla="*/ 51 w 62"/>
                    <a:gd name="T81" fmla="*/ 23 h 45"/>
                    <a:gd name="T82" fmla="*/ 51 w 62"/>
                    <a:gd name="T83" fmla="*/ 17 h 45"/>
                    <a:gd name="T84" fmla="*/ 51 w 62"/>
                    <a:gd name="T85" fmla="*/ 11 h 45"/>
                    <a:gd name="T86" fmla="*/ 51 w 62"/>
                    <a:gd name="T87" fmla="*/ 6 h 45"/>
                    <a:gd name="T88" fmla="*/ 51 w 62"/>
                    <a:gd name="T89" fmla="*/ 0 h 45"/>
                    <a:gd name="T90" fmla="*/ 45 w 62"/>
                    <a:gd name="T91" fmla="*/ 0 h 45"/>
                    <a:gd name="T92" fmla="*/ 45 w 62"/>
                    <a:gd name="T93" fmla="*/ 0 h 45"/>
                    <a:gd name="T94" fmla="*/ 51 w 62"/>
                    <a:gd name="T95" fmla="*/ 0 h 45"/>
                    <a:gd name="T96" fmla="*/ 51 w 62"/>
                    <a:gd name="T97" fmla="*/ 0 h 45"/>
                    <a:gd name="T98" fmla="*/ 51 w 62"/>
                    <a:gd name="T99" fmla="*/ 0 h 45"/>
                    <a:gd name="T100" fmla="*/ 51 w 62"/>
                    <a:gd name="T101" fmla="*/ 0 h 45"/>
                    <a:gd name="T102" fmla="*/ 51 w 62"/>
                    <a:gd name="T103" fmla="*/ 0 h 4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2"/>
                    <a:gd name="T157" fmla="*/ 0 h 45"/>
                    <a:gd name="T158" fmla="*/ 62 w 62"/>
                    <a:gd name="T159" fmla="*/ 45 h 4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2" h="45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56" y="0"/>
                      </a:lnTo>
                      <a:lnTo>
                        <a:pt x="56" y="6"/>
                      </a:lnTo>
                      <a:lnTo>
                        <a:pt x="62" y="11"/>
                      </a:lnTo>
                      <a:lnTo>
                        <a:pt x="62" y="17"/>
                      </a:lnTo>
                      <a:lnTo>
                        <a:pt x="56" y="28"/>
                      </a:lnTo>
                      <a:lnTo>
                        <a:pt x="51" y="34"/>
                      </a:lnTo>
                      <a:lnTo>
                        <a:pt x="45" y="40"/>
                      </a:lnTo>
                      <a:lnTo>
                        <a:pt x="28" y="45"/>
                      </a:lnTo>
                      <a:lnTo>
                        <a:pt x="17" y="40"/>
                      </a:lnTo>
                      <a:lnTo>
                        <a:pt x="5" y="34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5" y="11"/>
                      </a:lnTo>
                      <a:lnTo>
                        <a:pt x="5" y="17"/>
                      </a:lnTo>
                      <a:lnTo>
                        <a:pt x="5" y="23"/>
                      </a:lnTo>
                      <a:lnTo>
                        <a:pt x="11" y="28"/>
                      </a:lnTo>
                      <a:lnTo>
                        <a:pt x="22" y="34"/>
                      </a:lnTo>
                      <a:lnTo>
                        <a:pt x="28" y="34"/>
                      </a:lnTo>
                      <a:lnTo>
                        <a:pt x="39" y="34"/>
                      </a:lnTo>
                      <a:lnTo>
                        <a:pt x="45" y="28"/>
                      </a:lnTo>
                      <a:lnTo>
                        <a:pt x="51" y="23"/>
                      </a:lnTo>
                      <a:lnTo>
                        <a:pt x="51" y="17"/>
                      </a:lnTo>
                      <a:lnTo>
                        <a:pt x="51" y="11"/>
                      </a:lnTo>
                      <a:lnTo>
                        <a:pt x="51" y="6"/>
                      </a:lnTo>
                      <a:lnTo>
                        <a:pt x="51" y="0"/>
                      </a:lnTo>
                      <a:lnTo>
                        <a:pt x="45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F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1770"/>
                <p:cNvSpPr>
                  <a:spLocks noEditPoints="1"/>
                </p:cNvSpPr>
                <p:nvPr/>
              </p:nvSpPr>
              <p:spPr bwMode="auto">
                <a:xfrm>
                  <a:off x="2279" y="2677"/>
                  <a:ext cx="45" cy="34"/>
                </a:xfrm>
                <a:custGeom>
                  <a:avLst/>
                  <a:gdLst>
                    <a:gd name="T0" fmla="*/ 39 w 45"/>
                    <a:gd name="T1" fmla="*/ 0 h 34"/>
                    <a:gd name="T2" fmla="*/ 39 w 45"/>
                    <a:gd name="T3" fmla="*/ 0 h 34"/>
                    <a:gd name="T4" fmla="*/ 45 w 45"/>
                    <a:gd name="T5" fmla="*/ 0 h 34"/>
                    <a:gd name="T6" fmla="*/ 45 w 45"/>
                    <a:gd name="T7" fmla="*/ 0 h 34"/>
                    <a:gd name="T8" fmla="*/ 45 w 45"/>
                    <a:gd name="T9" fmla="*/ 0 h 34"/>
                    <a:gd name="T10" fmla="*/ 45 w 45"/>
                    <a:gd name="T11" fmla="*/ 6 h 34"/>
                    <a:gd name="T12" fmla="*/ 45 w 45"/>
                    <a:gd name="T13" fmla="*/ 6 h 34"/>
                    <a:gd name="T14" fmla="*/ 39 w 45"/>
                    <a:gd name="T15" fmla="*/ 6 h 34"/>
                    <a:gd name="T16" fmla="*/ 39 w 45"/>
                    <a:gd name="T17" fmla="*/ 6 h 34"/>
                    <a:gd name="T18" fmla="*/ 39 w 45"/>
                    <a:gd name="T19" fmla="*/ 12 h 34"/>
                    <a:gd name="T20" fmla="*/ 45 w 45"/>
                    <a:gd name="T21" fmla="*/ 17 h 34"/>
                    <a:gd name="T22" fmla="*/ 45 w 45"/>
                    <a:gd name="T23" fmla="*/ 23 h 34"/>
                    <a:gd name="T24" fmla="*/ 39 w 45"/>
                    <a:gd name="T25" fmla="*/ 29 h 34"/>
                    <a:gd name="T26" fmla="*/ 34 w 45"/>
                    <a:gd name="T27" fmla="*/ 34 h 34"/>
                    <a:gd name="T28" fmla="*/ 28 w 45"/>
                    <a:gd name="T29" fmla="*/ 34 h 34"/>
                    <a:gd name="T30" fmla="*/ 22 w 45"/>
                    <a:gd name="T31" fmla="*/ 29 h 34"/>
                    <a:gd name="T32" fmla="*/ 22 w 45"/>
                    <a:gd name="T33" fmla="*/ 29 h 34"/>
                    <a:gd name="T34" fmla="*/ 17 w 45"/>
                    <a:gd name="T35" fmla="*/ 23 h 34"/>
                    <a:gd name="T36" fmla="*/ 17 w 45"/>
                    <a:gd name="T37" fmla="*/ 12 h 34"/>
                    <a:gd name="T38" fmla="*/ 17 w 45"/>
                    <a:gd name="T39" fmla="*/ 6 h 34"/>
                    <a:gd name="T40" fmla="*/ 11 w 45"/>
                    <a:gd name="T41" fmla="*/ 6 h 34"/>
                    <a:gd name="T42" fmla="*/ 11 w 45"/>
                    <a:gd name="T43" fmla="*/ 6 h 34"/>
                    <a:gd name="T44" fmla="*/ 5 w 45"/>
                    <a:gd name="T45" fmla="*/ 12 h 34"/>
                    <a:gd name="T46" fmla="*/ 5 w 45"/>
                    <a:gd name="T47" fmla="*/ 12 h 34"/>
                    <a:gd name="T48" fmla="*/ 5 w 45"/>
                    <a:gd name="T49" fmla="*/ 17 h 34"/>
                    <a:gd name="T50" fmla="*/ 5 w 45"/>
                    <a:gd name="T51" fmla="*/ 23 h 34"/>
                    <a:gd name="T52" fmla="*/ 5 w 45"/>
                    <a:gd name="T53" fmla="*/ 23 h 34"/>
                    <a:gd name="T54" fmla="*/ 5 w 45"/>
                    <a:gd name="T55" fmla="*/ 29 h 34"/>
                    <a:gd name="T56" fmla="*/ 5 w 45"/>
                    <a:gd name="T57" fmla="*/ 29 h 34"/>
                    <a:gd name="T58" fmla="*/ 5 w 45"/>
                    <a:gd name="T59" fmla="*/ 29 h 34"/>
                    <a:gd name="T60" fmla="*/ 5 w 45"/>
                    <a:gd name="T61" fmla="*/ 29 h 34"/>
                    <a:gd name="T62" fmla="*/ 5 w 45"/>
                    <a:gd name="T63" fmla="*/ 29 h 34"/>
                    <a:gd name="T64" fmla="*/ 5 w 45"/>
                    <a:gd name="T65" fmla="*/ 29 h 34"/>
                    <a:gd name="T66" fmla="*/ 5 w 45"/>
                    <a:gd name="T67" fmla="*/ 29 h 34"/>
                    <a:gd name="T68" fmla="*/ 0 w 45"/>
                    <a:gd name="T69" fmla="*/ 29 h 34"/>
                    <a:gd name="T70" fmla="*/ 0 w 45"/>
                    <a:gd name="T71" fmla="*/ 29 h 34"/>
                    <a:gd name="T72" fmla="*/ 0 w 45"/>
                    <a:gd name="T73" fmla="*/ 23 h 34"/>
                    <a:gd name="T74" fmla="*/ 0 w 45"/>
                    <a:gd name="T75" fmla="*/ 23 h 34"/>
                    <a:gd name="T76" fmla="*/ 0 w 45"/>
                    <a:gd name="T77" fmla="*/ 17 h 34"/>
                    <a:gd name="T78" fmla="*/ 0 w 45"/>
                    <a:gd name="T79" fmla="*/ 6 h 34"/>
                    <a:gd name="T80" fmla="*/ 0 w 45"/>
                    <a:gd name="T81" fmla="*/ 0 h 34"/>
                    <a:gd name="T82" fmla="*/ 5 w 45"/>
                    <a:gd name="T83" fmla="*/ 0 h 34"/>
                    <a:gd name="T84" fmla="*/ 11 w 45"/>
                    <a:gd name="T85" fmla="*/ 0 h 34"/>
                    <a:gd name="T86" fmla="*/ 39 w 45"/>
                    <a:gd name="T87" fmla="*/ 0 h 34"/>
                    <a:gd name="T88" fmla="*/ 39 w 45"/>
                    <a:gd name="T89" fmla="*/ 0 h 34"/>
                    <a:gd name="T90" fmla="*/ 22 w 45"/>
                    <a:gd name="T91" fmla="*/ 6 h 34"/>
                    <a:gd name="T92" fmla="*/ 22 w 45"/>
                    <a:gd name="T93" fmla="*/ 6 h 34"/>
                    <a:gd name="T94" fmla="*/ 22 w 45"/>
                    <a:gd name="T95" fmla="*/ 12 h 34"/>
                    <a:gd name="T96" fmla="*/ 22 w 45"/>
                    <a:gd name="T97" fmla="*/ 17 h 34"/>
                    <a:gd name="T98" fmla="*/ 22 w 45"/>
                    <a:gd name="T99" fmla="*/ 23 h 34"/>
                    <a:gd name="T100" fmla="*/ 28 w 45"/>
                    <a:gd name="T101" fmla="*/ 23 h 34"/>
                    <a:gd name="T102" fmla="*/ 28 w 45"/>
                    <a:gd name="T103" fmla="*/ 23 h 34"/>
                    <a:gd name="T104" fmla="*/ 34 w 45"/>
                    <a:gd name="T105" fmla="*/ 23 h 34"/>
                    <a:gd name="T106" fmla="*/ 39 w 45"/>
                    <a:gd name="T107" fmla="*/ 17 h 34"/>
                    <a:gd name="T108" fmla="*/ 34 w 45"/>
                    <a:gd name="T109" fmla="*/ 12 h 34"/>
                    <a:gd name="T110" fmla="*/ 34 w 45"/>
                    <a:gd name="T111" fmla="*/ 6 h 34"/>
                    <a:gd name="T112" fmla="*/ 22 w 45"/>
                    <a:gd name="T113" fmla="*/ 6 h 34"/>
                    <a:gd name="T114" fmla="*/ 22 w 45"/>
                    <a:gd name="T115" fmla="*/ 6 h 3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5"/>
                    <a:gd name="T175" fmla="*/ 0 h 34"/>
                    <a:gd name="T176" fmla="*/ 45 w 45"/>
                    <a:gd name="T177" fmla="*/ 34 h 3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5" h="34">
                      <a:moveTo>
                        <a:pt x="39" y="0"/>
                      </a:moveTo>
                      <a:lnTo>
                        <a:pt x="39" y="0"/>
                      </a:lnTo>
                      <a:lnTo>
                        <a:pt x="45" y="0"/>
                      </a:lnTo>
                      <a:lnTo>
                        <a:pt x="45" y="6"/>
                      </a:lnTo>
                      <a:lnTo>
                        <a:pt x="39" y="6"/>
                      </a:lnTo>
                      <a:lnTo>
                        <a:pt x="39" y="12"/>
                      </a:lnTo>
                      <a:lnTo>
                        <a:pt x="45" y="17"/>
                      </a:lnTo>
                      <a:lnTo>
                        <a:pt x="45" y="23"/>
                      </a:lnTo>
                      <a:lnTo>
                        <a:pt x="39" y="29"/>
                      </a:lnTo>
                      <a:lnTo>
                        <a:pt x="34" y="34"/>
                      </a:lnTo>
                      <a:lnTo>
                        <a:pt x="28" y="34"/>
                      </a:lnTo>
                      <a:lnTo>
                        <a:pt x="22" y="29"/>
                      </a:lnTo>
                      <a:lnTo>
                        <a:pt x="17" y="23"/>
                      </a:lnTo>
                      <a:lnTo>
                        <a:pt x="17" y="12"/>
                      </a:lnTo>
                      <a:lnTo>
                        <a:pt x="17" y="6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5" y="17"/>
                      </a:lnTo>
                      <a:lnTo>
                        <a:pt x="5" y="23"/>
                      </a:lnTo>
                      <a:lnTo>
                        <a:pt x="5" y="29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39" y="0"/>
                      </a:lnTo>
                      <a:close/>
                      <a:moveTo>
                        <a:pt x="22" y="6"/>
                      </a:moveTo>
                      <a:lnTo>
                        <a:pt x="22" y="6"/>
                      </a:lnTo>
                      <a:lnTo>
                        <a:pt x="22" y="12"/>
                      </a:lnTo>
                      <a:lnTo>
                        <a:pt x="22" y="17"/>
                      </a:lnTo>
                      <a:lnTo>
                        <a:pt x="22" y="23"/>
                      </a:lnTo>
                      <a:lnTo>
                        <a:pt x="28" y="23"/>
                      </a:lnTo>
                      <a:lnTo>
                        <a:pt x="34" y="23"/>
                      </a:lnTo>
                      <a:lnTo>
                        <a:pt x="39" y="17"/>
                      </a:lnTo>
                      <a:lnTo>
                        <a:pt x="34" y="12"/>
                      </a:lnTo>
                      <a:lnTo>
                        <a:pt x="34" y="6"/>
                      </a:lnTo>
                      <a:lnTo>
                        <a:pt x="22" y="6"/>
                      </a:lnTo>
                      <a:close/>
                    </a:path>
                  </a:pathLst>
                </a:custGeom>
                <a:solidFill>
                  <a:srgbClr val="4F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1771"/>
                <p:cNvSpPr>
                  <a:spLocks noEditPoints="1"/>
                </p:cNvSpPr>
                <p:nvPr/>
              </p:nvSpPr>
              <p:spPr bwMode="auto">
                <a:xfrm>
                  <a:off x="2279" y="2626"/>
                  <a:ext cx="56" cy="34"/>
                </a:xfrm>
                <a:custGeom>
                  <a:avLst/>
                  <a:gdLst>
                    <a:gd name="T0" fmla="*/ 22 w 56"/>
                    <a:gd name="T1" fmla="*/ 0 h 34"/>
                    <a:gd name="T2" fmla="*/ 22 w 56"/>
                    <a:gd name="T3" fmla="*/ 0 h 34"/>
                    <a:gd name="T4" fmla="*/ 28 w 56"/>
                    <a:gd name="T5" fmla="*/ 0 h 34"/>
                    <a:gd name="T6" fmla="*/ 39 w 56"/>
                    <a:gd name="T7" fmla="*/ 0 h 34"/>
                    <a:gd name="T8" fmla="*/ 39 w 56"/>
                    <a:gd name="T9" fmla="*/ 6 h 34"/>
                    <a:gd name="T10" fmla="*/ 45 w 56"/>
                    <a:gd name="T11" fmla="*/ 17 h 34"/>
                    <a:gd name="T12" fmla="*/ 45 w 56"/>
                    <a:gd name="T13" fmla="*/ 17 h 34"/>
                    <a:gd name="T14" fmla="*/ 39 w 56"/>
                    <a:gd name="T15" fmla="*/ 23 h 34"/>
                    <a:gd name="T16" fmla="*/ 39 w 56"/>
                    <a:gd name="T17" fmla="*/ 23 h 34"/>
                    <a:gd name="T18" fmla="*/ 39 w 56"/>
                    <a:gd name="T19" fmla="*/ 29 h 34"/>
                    <a:gd name="T20" fmla="*/ 56 w 56"/>
                    <a:gd name="T21" fmla="*/ 29 h 34"/>
                    <a:gd name="T22" fmla="*/ 56 w 56"/>
                    <a:gd name="T23" fmla="*/ 29 h 34"/>
                    <a:gd name="T24" fmla="*/ 56 w 56"/>
                    <a:gd name="T25" fmla="*/ 29 h 34"/>
                    <a:gd name="T26" fmla="*/ 56 w 56"/>
                    <a:gd name="T27" fmla="*/ 29 h 34"/>
                    <a:gd name="T28" fmla="*/ 56 w 56"/>
                    <a:gd name="T29" fmla="*/ 34 h 34"/>
                    <a:gd name="T30" fmla="*/ 56 w 56"/>
                    <a:gd name="T31" fmla="*/ 34 h 34"/>
                    <a:gd name="T32" fmla="*/ 56 w 56"/>
                    <a:gd name="T33" fmla="*/ 34 h 34"/>
                    <a:gd name="T34" fmla="*/ 56 w 56"/>
                    <a:gd name="T35" fmla="*/ 34 h 34"/>
                    <a:gd name="T36" fmla="*/ 56 w 56"/>
                    <a:gd name="T37" fmla="*/ 34 h 34"/>
                    <a:gd name="T38" fmla="*/ 0 w 56"/>
                    <a:gd name="T39" fmla="*/ 34 h 34"/>
                    <a:gd name="T40" fmla="*/ 0 w 56"/>
                    <a:gd name="T41" fmla="*/ 34 h 34"/>
                    <a:gd name="T42" fmla="*/ 0 w 56"/>
                    <a:gd name="T43" fmla="*/ 34 h 34"/>
                    <a:gd name="T44" fmla="*/ 0 w 56"/>
                    <a:gd name="T45" fmla="*/ 34 h 34"/>
                    <a:gd name="T46" fmla="*/ 0 w 56"/>
                    <a:gd name="T47" fmla="*/ 34 h 34"/>
                    <a:gd name="T48" fmla="*/ 0 w 56"/>
                    <a:gd name="T49" fmla="*/ 29 h 34"/>
                    <a:gd name="T50" fmla="*/ 0 w 56"/>
                    <a:gd name="T51" fmla="*/ 29 h 34"/>
                    <a:gd name="T52" fmla="*/ 0 w 56"/>
                    <a:gd name="T53" fmla="*/ 29 h 34"/>
                    <a:gd name="T54" fmla="*/ 0 w 56"/>
                    <a:gd name="T55" fmla="*/ 29 h 34"/>
                    <a:gd name="T56" fmla="*/ 5 w 56"/>
                    <a:gd name="T57" fmla="*/ 29 h 34"/>
                    <a:gd name="T58" fmla="*/ 0 w 56"/>
                    <a:gd name="T59" fmla="*/ 29 h 34"/>
                    <a:gd name="T60" fmla="*/ 0 w 56"/>
                    <a:gd name="T61" fmla="*/ 23 h 34"/>
                    <a:gd name="T62" fmla="*/ 0 w 56"/>
                    <a:gd name="T63" fmla="*/ 17 h 34"/>
                    <a:gd name="T64" fmla="*/ 0 w 56"/>
                    <a:gd name="T65" fmla="*/ 17 h 34"/>
                    <a:gd name="T66" fmla="*/ 0 w 56"/>
                    <a:gd name="T67" fmla="*/ 6 h 34"/>
                    <a:gd name="T68" fmla="*/ 5 w 56"/>
                    <a:gd name="T69" fmla="*/ 0 h 34"/>
                    <a:gd name="T70" fmla="*/ 11 w 56"/>
                    <a:gd name="T71" fmla="*/ 0 h 34"/>
                    <a:gd name="T72" fmla="*/ 22 w 56"/>
                    <a:gd name="T73" fmla="*/ 0 h 34"/>
                    <a:gd name="T74" fmla="*/ 22 w 56"/>
                    <a:gd name="T75" fmla="*/ 0 h 34"/>
                    <a:gd name="T76" fmla="*/ 22 w 56"/>
                    <a:gd name="T77" fmla="*/ 0 h 34"/>
                    <a:gd name="T78" fmla="*/ 22 w 56"/>
                    <a:gd name="T79" fmla="*/ 6 h 34"/>
                    <a:gd name="T80" fmla="*/ 22 w 56"/>
                    <a:gd name="T81" fmla="*/ 6 h 34"/>
                    <a:gd name="T82" fmla="*/ 17 w 56"/>
                    <a:gd name="T83" fmla="*/ 6 h 34"/>
                    <a:gd name="T84" fmla="*/ 11 w 56"/>
                    <a:gd name="T85" fmla="*/ 6 h 34"/>
                    <a:gd name="T86" fmla="*/ 5 w 56"/>
                    <a:gd name="T87" fmla="*/ 12 h 34"/>
                    <a:gd name="T88" fmla="*/ 5 w 56"/>
                    <a:gd name="T89" fmla="*/ 17 h 34"/>
                    <a:gd name="T90" fmla="*/ 5 w 56"/>
                    <a:gd name="T91" fmla="*/ 17 h 34"/>
                    <a:gd name="T92" fmla="*/ 5 w 56"/>
                    <a:gd name="T93" fmla="*/ 23 h 34"/>
                    <a:gd name="T94" fmla="*/ 11 w 56"/>
                    <a:gd name="T95" fmla="*/ 23 h 34"/>
                    <a:gd name="T96" fmla="*/ 11 w 56"/>
                    <a:gd name="T97" fmla="*/ 29 h 34"/>
                    <a:gd name="T98" fmla="*/ 28 w 56"/>
                    <a:gd name="T99" fmla="*/ 29 h 34"/>
                    <a:gd name="T100" fmla="*/ 34 w 56"/>
                    <a:gd name="T101" fmla="*/ 23 h 34"/>
                    <a:gd name="T102" fmla="*/ 39 w 56"/>
                    <a:gd name="T103" fmla="*/ 17 h 34"/>
                    <a:gd name="T104" fmla="*/ 34 w 56"/>
                    <a:gd name="T105" fmla="*/ 12 h 34"/>
                    <a:gd name="T106" fmla="*/ 34 w 56"/>
                    <a:gd name="T107" fmla="*/ 6 h 34"/>
                    <a:gd name="T108" fmla="*/ 28 w 56"/>
                    <a:gd name="T109" fmla="*/ 6 h 34"/>
                    <a:gd name="T110" fmla="*/ 22 w 56"/>
                    <a:gd name="T111" fmla="*/ 6 h 34"/>
                    <a:gd name="T112" fmla="*/ 22 w 56"/>
                    <a:gd name="T113" fmla="*/ 6 h 34"/>
                    <a:gd name="T114" fmla="*/ 22 w 56"/>
                    <a:gd name="T115" fmla="*/ 6 h 3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6"/>
                    <a:gd name="T175" fmla="*/ 0 h 34"/>
                    <a:gd name="T176" fmla="*/ 56 w 56"/>
                    <a:gd name="T177" fmla="*/ 34 h 3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6" h="34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8" y="0"/>
                      </a:lnTo>
                      <a:lnTo>
                        <a:pt x="39" y="0"/>
                      </a:lnTo>
                      <a:lnTo>
                        <a:pt x="39" y="6"/>
                      </a:lnTo>
                      <a:lnTo>
                        <a:pt x="45" y="17"/>
                      </a:lnTo>
                      <a:lnTo>
                        <a:pt x="39" y="23"/>
                      </a:lnTo>
                      <a:lnTo>
                        <a:pt x="39" y="29"/>
                      </a:lnTo>
                      <a:lnTo>
                        <a:pt x="56" y="29"/>
                      </a:lnTo>
                      <a:lnTo>
                        <a:pt x="56" y="34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close/>
                      <a:moveTo>
                        <a:pt x="22" y="6"/>
                      </a:moveTo>
                      <a:lnTo>
                        <a:pt x="22" y="6"/>
                      </a:lnTo>
                      <a:lnTo>
                        <a:pt x="17" y="6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5" y="17"/>
                      </a:lnTo>
                      <a:lnTo>
                        <a:pt x="5" y="23"/>
                      </a:lnTo>
                      <a:lnTo>
                        <a:pt x="11" y="23"/>
                      </a:lnTo>
                      <a:lnTo>
                        <a:pt x="11" y="29"/>
                      </a:lnTo>
                      <a:lnTo>
                        <a:pt x="28" y="29"/>
                      </a:lnTo>
                      <a:lnTo>
                        <a:pt x="34" y="23"/>
                      </a:lnTo>
                      <a:lnTo>
                        <a:pt x="39" y="17"/>
                      </a:lnTo>
                      <a:lnTo>
                        <a:pt x="34" y="12"/>
                      </a:lnTo>
                      <a:lnTo>
                        <a:pt x="34" y="6"/>
                      </a:lnTo>
                      <a:lnTo>
                        <a:pt x="28" y="6"/>
                      </a:lnTo>
                      <a:lnTo>
                        <a:pt x="22" y="6"/>
                      </a:lnTo>
                      <a:close/>
                    </a:path>
                  </a:pathLst>
                </a:custGeom>
                <a:solidFill>
                  <a:srgbClr val="4F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1772"/>
                <p:cNvSpPr>
                  <a:spLocks/>
                </p:cNvSpPr>
                <p:nvPr/>
              </p:nvSpPr>
              <p:spPr bwMode="auto">
                <a:xfrm>
                  <a:off x="2267" y="2592"/>
                  <a:ext cx="57" cy="29"/>
                </a:xfrm>
                <a:custGeom>
                  <a:avLst/>
                  <a:gdLst>
                    <a:gd name="T0" fmla="*/ 51 w 57"/>
                    <a:gd name="T1" fmla="*/ 0 h 29"/>
                    <a:gd name="T2" fmla="*/ 51 w 57"/>
                    <a:gd name="T3" fmla="*/ 0 h 29"/>
                    <a:gd name="T4" fmla="*/ 51 w 57"/>
                    <a:gd name="T5" fmla="*/ 0 h 29"/>
                    <a:gd name="T6" fmla="*/ 51 w 57"/>
                    <a:gd name="T7" fmla="*/ 0 h 29"/>
                    <a:gd name="T8" fmla="*/ 57 w 57"/>
                    <a:gd name="T9" fmla="*/ 0 h 29"/>
                    <a:gd name="T10" fmla="*/ 57 w 57"/>
                    <a:gd name="T11" fmla="*/ 0 h 29"/>
                    <a:gd name="T12" fmla="*/ 57 w 57"/>
                    <a:gd name="T13" fmla="*/ 6 h 29"/>
                    <a:gd name="T14" fmla="*/ 57 w 57"/>
                    <a:gd name="T15" fmla="*/ 6 h 29"/>
                    <a:gd name="T16" fmla="*/ 57 w 57"/>
                    <a:gd name="T17" fmla="*/ 12 h 29"/>
                    <a:gd name="T18" fmla="*/ 51 w 57"/>
                    <a:gd name="T19" fmla="*/ 17 h 29"/>
                    <a:gd name="T20" fmla="*/ 46 w 57"/>
                    <a:gd name="T21" fmla="*/ 17 h 29"/>
                    <a:gd name="T22" fmla="*/ 40 w 57"/>
                    <a:gd name="T23" fmla="*/ 17 h 29"/>
                    <a:gd name="T24" fmla="*/ 17 w 57"/>
                    <a:gd name="T25" fmla="*/ 17 h 29"/>
                    <a:gd name="T26" fmla="*/ 17 w 57"/>
                    <a:gd name="T27" fmla="*/ 23 h 29"/>
                    <a:gd name="T28" fmla="*/ 17 w 57"/>
                    <a:gd name="T29" fmla="*/ 23 h 29"/>
                    <a:gd name="T30" fmla="*/ 12 w 57"/>
                    <a:gd name="T31" fmla="*/ 29 h 29"/>
                    <a:gd name="T32" fmla="*/ 12 w 57"/>
                    <a:gd name="T33" fmla="*/ 29 h 29"/>
                    <a:gd name="T34" fmla="*/ 12 w 57"/>
                    <a:gd name="T35" fmla="*/ 23 h 29"/>
                    <a:gd name="T36" fmla="*/ 12 w 57"/>
                    <a:gd name="T37" fmla="*/ 23 h 29"/>
                    <a:gd name="T38" fmla="*/ 12 w 57"/>
                    <a:gd name="T39" fmla="*/ 23 h 29"/>
                    <a:gd name="T40" fmla="*/ 12 w 57"/>
                    <a:gd name="T41" fmla="*/ 17 h 29"/>
                    <a:gd name="T42" fmla="*/ 0 w 57"/>
                    <a:gd name="T43" fmla="*/ 17 h 29"/>
                    <a:gd name="T44" fmla="*/ 0 w 57"/>
                    <a:gd name="T45" fmla="*/ 17 h 29"/>
                    <a:gd name="T46" fmla="*/ 0 w 57"/>
                    <a:gd name="T47" fmla="*/ 17 h 29"/>
                    <a:gd name="T48" fmla="*/ 0 w 57"/>
                    <a:gd name="T49" fmla="*/ 17 h 29"/>
                    <a:gd name="T50" fmla="*/ 0 w 57"/>
                    <a:gd name="T51" fmla="*/ 17 h 29"/>
                    <a:gd name="T52" fmla="*/ 0 w 57"/>
                    <a:gd name="T53" fmla="*/ 12 h 29"/>
                    <a:gd name="T54" fmla="*/ 0 w 57"/>
                    <a:gd name="T55" fmla="*/ 12 h 29"/>
                    <a:gd name="T56" fmla="*/ 0 w 57"/>
                    <a:gd name="T57" fmla="*/ 12 h 29"/>
                    <a:gd name="T58" fmla="*/ 0 w 57"/>
                    <a:gd name="T59" fmla="*/ 12 h 29"/>
                    <a:gd name="T60" fmla="*/ 12 w 57"/>
                    <a:gd name="T61" fmla="*/ 12 h 29"/>
                    <a:gd name="T62" fmla="*/ 12 w 57"/>
                    <a:gd name="T63" fmla="*/ 0 h 29"/>
                    <a:gd name="T64" fmla="*/ 12 w 57"/>
                    <a:gd name="T65" fmla="*/ 0 h 29"/>
                    <a:gd name="T66" fmla="*/ 12 w 57"/>
                    <a:gd name="T67" fmla="*/ 0 h 29"/>
                    <a:gd name="T68" fmla="*/ 12 w 57"/>
                    <a:gd name="T69" fmla="*/ 0 h 29"/>
                    <a:gd name="T70" fmla="*/ 12 w 57"/>
                    <a:gd name="T71" fmla="*/ 0 h 29"/>
                    <a:gd name="T72" fmla="*/ 17 w 57"/>
                    <a:gd name="T73" fmla="*/ 0 h 29"/>
                    <a:gd name="T74" fmla="*/ 17 w 57"/>
                    <a:gd name="T75" fmla="*/ 0 h 29"/>
                    <a:gd name="T76" fmla="*/ 17 w 57"/>
                    <a:gd name="T77" fmla="*/ 12 h 29"/>
                    <a:gd name="T78" fmla="*/ 40 w 57"/>
                    <a:gd name="T79" fmla="*/ 12 h 29"/>
                    <a:gd name="T80" fmla="*/ 46 w 57"/>
                    <a:gd name="T81" fmla="*/ 12 h 29"/>
                    <a:gd name="T82" fmla="*/ 51 w 57"/>
                    <a:gd name="T83" fmla="*/ 6 h 29"/>
                    <a:gd name="T84" fmla="*/ 51 w 57"/>
                    <a:gd name="T85" fmla="*/ 6 h 29"/>
                    <a:gd name="T86" fmla="*/ 46 w 57"/>
                    <a:gd name="T87" fmla="*/ 0 h 29"/>
                    <a:gd name="T88" fmla="*/ 46 w 57"/>
                    <a:gd name="T89" fmla="*/ 0 h 29"/>
                    <a:gd name="T90" fmla="*/ 46 w 57"/>
                    <a:gd name="T91" fmla="*/ 0 h 29"/>
                    <a:gd name="T92" fmla="*/ 46 w 57"/>
                    <a:gd name="T93" fmla="*/ 0 h 29"/>
                    <a:gd name="T94" fmla="*/ 46 w 57"/>
                    <a:gd name="T95" fmla="*/ 0 h 29"/>
                    <a:gd name="T96" fmla="*/ 51 w 57"/>
                    <a:gd name="T97" fmla="*/ 0 h 29"/>
                    <a:gd name="T98" fmla="*/ 51 w 57"/>
                    <a:gd name="T99" fmla="*/ 0 h 29"/>
                    <a:gd name="T100" fmla="*/ 51 w 57"/>
                    <a:gd name="T101" fmla="*/ 0 h 29"/>
                    <a:gd name="T102" fmla="*/ 51 w 57"/>
                    <a:gd name="T103" fmla="*/ 0 h 2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7"/>
                    <a:gd name="T157" fmla="*/ 0 h 29"/>
                    <a:gd name="T158" fmla="*/ 57 w 57"/>
                    <a:gd name="T159" fmla="*/ 29 h 2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7" h="29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57" y="6"/>
                      </a:lnTo>
                      <a:lnTo>
                        <a:pt x="57" y="12"/>
                      </a:lnTo>
                      <a:lnTo>
                        <a:pt x="51" y="17"/>
                      </a:lnTo>
                      <a:lnTo>
                        <a:pt x="46" y="17"/>
                      </a:lnTo>
                      <a:lnTo>
                        <a:pt x="40" y="17"/>
                      </a:lnTo>
                      <a:lnTo>
                        <a:pt x="17" y="17"/>
                      </a:lnTo>
                      <a:lnTo>
                        <a:pt x="17" y="23"/>
                      </a:lnTo>
                      <a:lnTo>
                        <a:pt x="12" y="29"/>
                      </a:lnTo>
                      <a:lnTo>
                        <a:pt x="12" y="23"/>
                      </a:lnTo>
                      <a:lnTo>
                        <a:pt x="12" y="17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7" y="12"/>
                      </a:lnTo>
                      <a:lnTo>
                        <a:pt x="40" y="12"/>
                      </a:lnTo>
                      <a:lnTo>
                        <a:pt x="46" y="12"/>
                      </a:lnTo>
                      <a:lnTo>
                        <a:pt x="51" y="6"/>
                      </a:lnTo>
                      <a:lnTo>
                        <a:pt x="46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F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1773"/>
                <p:cNvSpPr>
                  <a:spLocks/>
                </p:cNvSpPr>
                <p:nvPr/>
              </p:nvSpPr>
              <p:spPr bwMode="auto">
                <a:xfrm>
                  <a:off x="2279" y="2547"/>
                  <a:ext cx="45" cy="34"/>
                </a:xfrm>
                <a:custGeom>
                  <a:avLst/>
                  <a:gdLst>
                    <a:gd name="T0" fmla="*/ 39 w 45"/>
                    <a:gd name="T1" fmla="*/ 0 h 34"/>
                    <a:gd name="T2" fmla="*/ 39 w 45"/>
                    <a:gd name="T3" fmla="*/ 0 h 34"/>
                    <a:gd name="T4" fmla="*/ 39 w 45"/>
                    <a:gd name="T5" fmla="*/ 0 h 34"/>
                    <a:gd name="T6" fmla="*/ 45 w 45"/>
                    <a:gd name="T7" fmla="*/ 0 h 34"/>
                    <a:gd name="T8" fmla="*/ 45 w 45"/>
                    <a:gd name="T9" fmla="*/ 0 h 34"/>
                    <a:gd name="T10" fmla="*/ 45 w 45"/>
                    <a:gd name="T11" fmla="*/ 0 h 34"/>
                    <a:gd name="T12" fmla="*/ 45 w 45"/>
                    <a:gd name="T13" fmla="*/ 6 h 34"/>
                    <a:gd name="T14" fmla="*/ 45 w 45"/>
                    <a:gd name="T15" fmla="*/ 6 h 34"/>
                    <a:gd name="T16" fmla="*/ 39 w 45"/>
                    <a:gd name="T17" fmla="*/ 6 h 34"/>
                    <a:gd name="T18" fmla="*/ 39 w 45"/>
                    <a:gd name="T19" fmla="*/ 6 h 34"/>
                    <a:gd name="T20" fmla="*/ 34 w 45"/>
                    <a:gd name="T21" fmla="*/ 6 h 34"/>
                    <a:gd name="T22" fmla="*/ 39 w 45"/>
                    <a:gd name="T23" fmla="*/ 11 h 34"/>
                    <a:gd name="T24" fmla="*/ 45 w 45"/>
                    <a:gd name="T25" fmla="*/ 23 h 34"/>
                    <a:gd name="T26" fmla="*/ 39 w 45"/>
                    <a:gd name="T27" fmla="*/ 28 h 34"/>
                    <a:gd name="T28" fmla="*/ 39 w 45"/>
                    <a:gd name="T29" fmla="*/ 28 h 34"/>
                    <a:gd name="T30" fmla="*/ 34 w 45"/>
                    <a:gd name="T31" fmla="*/ 34 h 34"/>
                    <a:gd name="T32" fmla="*/ 22 w 45"/>
                    <a:gd name="T33" fmla="*/ 34 h 34"/>
                    <a:gd name="T34" fmla="*/ 0 w 45"/>
                    <a:gd name="T35" fmla="*/ 34 h 34"/>
                    <a:gd name="T36" fmla="*/ 0 w 45"/>
                    <a:gd name="T37" fmla="*/ 34 h 34"/>
                    <a:gd name="T38" fmla="*/ 0 w 45"/>
                    <a:gd name="T39" fmla="*/ 34 h 34"/>
                    <a:gd name="T40" fmla="*/ 0 w 45"/>
                    <a:gd name="T41" fmla="*/ 34 h 34"/>
                    <a:gd name="T42" fmla="*/ 0 w 45"/>
                    <a:gd name="T43" fmla="*/ 28 h 34"/>
                    <a:gd name="T44" fmla="*/ 0 w 45"/>
                    <a:gd name="T45" fmla="*/ 28 h 34"/>
                    <a:gd name="T46" fmla="*/ 0 w 45"/>
                    <a:gd name="T47" fmla="*/ 28 h 34"/>
                    <a:gd name="T48" fmla="*/ 0 w 45"/>
                    <a:gd name="T49" fmla="*/ 28 h 34"/>
                    <a:gd name="T50" fmla="*/ 0 w 45"/>
                    <a:gd name="T51" fmla="*/ 28 h 34"/>
                    <a:gd name="T52" fmla="*/ 22 w 45"/>
                    <a:gd name="T53" fmla="*/ 28 h 34"/>
                    <a:gd name="T54" fmla="*/ 28 w 45"/>
                    <a:gd name="T55" fmla="*/ 28 h 34"/>
                    <a:gd name="T56" fmla="*/ 34 w 45"/>
                    <a:gd name="T57" fmla="*/ 23 h 34"/>
                    <a:gd name="T58" fmla="*/ 34 w 45"/>
                    <a:gd name="T59" fmla="*/ 23 h 34"/>
                    <a:gd name="T60" fmla="*/ 39 w 45"/>
                    <a:gd name="T61" fmla="*/ 17 h 34"/>
                    <a:gd name="T62" fmla="*/ 34 w 45"/>
                    <a:gd name="T63" fmla="*/ 11 h 34"/>
                    <a:gd name="T64" fmla="*/ 28 w 45"/>
                    <a:gd name="T65" fmla="*/ 6 h 34"/>
                    <a:gd name="T66" fmla="*/ 0 w 45"/>
                    <a:gd name="T67" fmla="*/ 6 h 34"/>
                    <a:gd name="T68" fmla="*/ 0 w 45"/>
                    <a:gd name="T69" fmla="*/ 6 h 34"/>
                    <a:gd name="T70" fmla="*/ 0 w 45"/>
                    <a:gd name="T71" fmla="*/ 6 h 34"/>
                    <a:gd name="T72" fmla="*/ 0 w 45"/>
                    <a:gd name="T73" fmla="*/ 6 h 34"/>
                    <a:gd name="T74" fmla="*/ 0 w 45"/>
                    <a:gd name="T75" fmla="*/ 6 h 34"/>
                    <a:gd name="T76" fmla="*/ 0 w 45"/>
                    <a:gd name="T77" fmla="*/ 0 h 34"/>
                    <a:gd name="T78" fmla="*/ 0 w 45"/>
                    <a:gd name="T79" fmla="*/ 0 h 34"/>
                    <a:gd name="T80" fmla="*/ 0 w 45"/>
                    <a:gd name="T81" fmla="*/ 0 h 34"/>
                    <a:gd name="T82" fmla="*/ 0 w 45"/>
                    <a:gd name="T83" fmla="*/ 0 h 34"/>
                    <a:gd name="T84" fmla="*/ 39 w 45"/>
                    <a:gd name="T85" fmla="*/ 0 h 34"/>
                    <a:gd name="T86" fmla="*/ 39 w 45"/>
                    <a:gd name="T87" fmla="*/ 0 h 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5"/>
                    <a:gd name="T133" fmla="*/ 0 h 34"/>
                    <a:gd name="T134" fmla="*/ 45 w 45"/>
                    <a:gd name="T135" fmla="*/ 34 h 3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5" h="34">
                      <a:moveTo>
                        <a:pt x="39" y="0"/>
                      </a:moveTo>
                      <a:lnTo>
                        <a:pt x="39" y="0"/>
                      </a:lnTo>
                      <a:lnTo>
                        <a:pt x="45" y="0"/>
                      </a:lnTo>
                      <a:lnTo>
                        <a:pt x="45" y="6"/>
                      </a:lnTo>
                      <a:lnTo>
                        <a:pt x="39" y="6"/>
                      </a:lnTo>
                      <a:lnTo>
                        <a:pt x="34" y="6"/>
                      </a:lnTo>
                      <a:lnTo>
                        <a:pt x="39" y="11"/>
                      </a:lnTo>
                      <a:lnTo>
                        <a:pt x="45" y="23"/>
                      </a:lnTo>
                      <a:lnTo>
                        <a:pt x="39" y="28"/>
                      </a:lnTo>
                      <a:lnTo>
                        <a:pt x="34" y="34"/>
                      </a:lnTo>
                      <a:lnTo>
                        <a:pt x="22" y="34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34" y="23"/>
                      </a:lnTo>
                      <a:lnTo>
                        <a:pt x="39" y="17"/>
                      </a:lnTo>
                      <a:lnTo>
                        <a:pt x="34" y="11"/>
                      </a:lnTo>
                      <a:lnTo>
                        <a:pt x="28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4F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1774"/>
                <p:cNvSpPr>
                  <a:spLocks/>
                </p:cNvSpPr>
                <p:nvPr/>
              </p:nvSpPr>
              <p:spPr bwMode="auto">
                <a:xfrm>
                  <a:off x="2279" y="2507"/>
                  <a:ext cx="45" cy="23"/>
                </a:xfrm>
                <a:custGeom>
                  <a:avLst/>
                  <a:gdLst>
                    <a:gd name="T0" fmla="*/ 0 w 45"/>
                    <a:gd name="T1" fmla="*/ 0 h 23"/>
                    <a:gd name="T2" fmla="*/ 0 w 45"/>
                    <a:gd name="T3" fmla="*/ 0 h 23"/>
                    <a:gd name="T4" fmla="*/ 5 w 45"/>
                    <a:gd name="T5" fmla="*/ 0 h 23"/>
                    <a:gd name="T6" fmla="*/ 5 w 45"/>
                    <a:gd name="T7" fmla="*/ 0 h 23"/>
                    <a:gd name="T8" fmla="*/ 5 w 45"/>
                    <a:gd name="T9" fmla="*/ 0 h 23"/>
                    <a:gd name="T10" fmla="*/ 5 w 45"/>
                    <a:gd name="T11" fmla="*/ 0 h 23"/>
                    <a:gd name="T12" fmla="*/ 5 w 45"/>
                    <a:gd name="T13" fmla="*/ 0 h 23"/>
                    <a:gd name="T14" fmla="*/ 5 w 45"/>
                    <a:gd name="T15" fmla="*/ 6 h 23"/>
                    <a:gd name="T16" fmla="*/ 5 w 45"/>
                    <a:gd name="T17" fmla="*/ 6 h 23"/>
                    <a:gd name="T18" fmla="*/ 5 w 45"/>
                    <a:gd name="T19" fmla="*/ 6 h 23"/>
                    <a:gd name="T20" fmla="*/ 5 w 45"/>
                    <a:gd name="T21" fmla="*/ 12 h 23"/>
                    <a:gd name="T22" fmla="*/ 5 w 45"/>
                    <a:gd name="T23" fmla="*/ 12 h 23"/>
                    <a:gd name="T24" fmla="*/ 11 w 45"/>
                    <a:gd name="T25" fmla="*/ 17 h 23"/>
                    <a:gd name="T26" fmla="*/ 11 w 45"/>
                    <a:gd name="T27" fmla="*/ 17 h 23"/>
                    <a:gd name="T28" fmla="*/ 39 w 45"/>
                    <a:gd name="T29" fmla="*/ 17 h 23"/>
                    <a:gd name="T30" fmla="*/ 39 w 45"/>
                    <a:gd name="T31" fmla="*/ 17 h 23"/>
                    <a:gd name="T32" fmla="*/ 45 w 45"/>
                    <a:gd name="T33" fmla="*/ 17 h 23"/>
                    <a:gd name="T34" fmla="*/ 45 w 45"/>
                    <a:gd name="T35" fmla="*/ 17 h 23"/>
                    <a:gd name="T36" fmla="*/ 45 w 45"/>
                    <a:gd name="T37" fmla="*/ 23 h 23"/>
                    <a:gd name="T38" fmla="*/ 45 w 45"/>
                    <a:gd name="T39" fmla="*/ 23 h 23"/>
                    <a:gd name="T40" fmla="*/ 45 w 45"/>
                    <a:gd name="T41" fmla="*/ 23 h 23"/>
                    <a:gd name="T42" fmla="*/ 39 w 45"/>
                    <a:gd name="T43" fmla="*/ 23 h 23"/>
                    <a:gd name="T44" fmla="*/ 39 w 45"/>
                    <a:gd name="T45" fmla="*/ 23 h 23"/>
                    <a:gd name="T46" fmla="*/ 0 w 45"/>
                    <a:gd name="T47" fmla="*/ 23 h 23"/>
                    <a:gd name="T48" fmla="*/ 0 w 45"/>
                    <a:gd name="T49" fmla="*/ 23 h 23"/>
                    <a:gd name="T50" fmla="*/ 0 w 45"/>
                    <a:gd name="T51" fmla="*/ 23 h 23"/>
                    <a:gd name="T52" fmla="*/ 0 w 45"/>
                    <a:gd name="T53" fmla="*/ 23 h 23"/>
                    <a:gd name="T54" fmla="*/ 0 w 45"/>
                    <a:gd name="T55" fmla="*/ 23 h 23"/>
                    <a:gd name="T56" fmla="*/ 0 w 45"/>
                    <a:gd name="T57" fmla="*/ 17 h 23"/>
                    <a:gd name="T58" fmla="*/ 0 w 45"/>
                    <a:gd name="T59" fmla="*/ 17 h 23"/>
                    <a:gd name="T60" fmla="*/ 0 w 45"/>
                    <a:gd name="T61" fmla="*/ 17 h 23"/>
                    <a:gd name="T62" fmla="*/ 0 w 45"/>
                    <a:gd name="T63" fmla="*/ 17 h 23"/>
                    <a:gd name="T64" fmla="*/ 5 w 45"/>
                    <a:gd name="T65" fmla="*/ 17 h 23"/>
                    <a:gd name="T66" fmla="*/ 0 w 45"/>
                    <a:gd name="T67" fmla="*/ 17 h 23"/>
                    <a:gd name="T68" fmla="*/ 0 w 45"/>
                    <a:gd name="T69" fmla="*/ 12 h 23"/>
                    <a:gd name="T70" fmla="*/ 0 w 45"/>
                    <a:gd name="T71" fmla="*/ 12 h 23"/>
                    <a:gd name="T72" fmla="*/ 0 w 45"/>
                    <a:gd name="T73" fmla="*/ 6 h 23"/>
                    <a:gd name="T74" fmla="*/ 0 w 45"/>
                    <a:gd name="T75" fmla="*/ 6 h 23"/>
                    <a:gd name="T76" fmla="*/ 0 w 45"/>
                    <a:gd name="T77" fmla="*/ 6 h 23"/>
                    <a:gd name="T78" fmla="*/ 0 w 45"/>
                    <a:gd name="T79" fmla="*/ 0 h 23"/>
                    <a:gd name="T80" fmla="*/ 0 w 45"/>
                    <a:gd name="T81" fmla="*/ 0 h 23"/>
                    <a:gd name="T82" fmla="*/ 0 w 45"/>
                    <a:gd name="T83" fmla="*/ 0 h 23"/>
                    <a:gd name="T84" fmla="*/ 0 w 45"/>
                    <a:gd name="T85" fmla="*/ 0 h 23"/>
                    <a:gd name="T86" fmla="*/ 0 w 45"/>
                    <a:gd name="T87" fmla="*/ 0 h 23"/>
                    <a:gd name="T88" fmla="*/ 0 w 45"/>
                    <a:gd name="T89" fmla="*/ 0 h 23"/>
                    <a:gd name="T90" fmla="*/ 0 w 45"/>
                    <a:gd name="T91" fmla="*/ 0 h 23"/>
                    <a:gd name="T92" fmla="*/ 0 w 45"/>
                    <a:gd name="T93" fmla="*/ 0 h 2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5"/>
                    <a:gd name="T142" fmla="*/ 0 h 23"/>
                    <a:gd name="T143" fmla="*/ 45 w 45"/>
                    <a:gd name="T144" fmla="*/ 23 h 2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5"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12"/>
                      </a:lnTo>
                      <a:lnTo>
                        <a:pt x="11" y="17"/>
                      </a:lnTo>
                      <a:lnTo>
                        <a:pt x="39" y="17"/>
                      </a:lnTo>
                      <a:lnTo>
                        <a:pt x="45" y="17"/>
                      </a:lnTo>
                      <a:lnTo>
                        <a:pt x="45" y="23"/>
                      </a:lnTo>
                      <a:lnTo>
                        <a:pt x="39" y="23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5" y="17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775"/>
                <p:cNvSpPr>
                  <a:spLocks noEditPoints="1"/>
                </p:cNvSpPr>
                <p:nvPr/>
              </p:nvSpPr>
              <p:spPr bwMode="auto">
                <a:xfrm>
                  <a:off x="2279" y="2462"/>
                  <a:ext cx="45" cy="40"/>
                </a:xfrm>
                <a:custGeom>
                  <a:avLst/>
                  <a:gdLst>
                    <a:gd name="T0" fmla="*/ 17 w 45"/>
                    <a:gd name="T1" fmla="*/ 0 h 40"/>
                    <a:gd name="T2" fmla="*/ 17 w 45"/>
                    <a:gd name="T3" fmla="*/ 0 h 40"/>
                    <a:gd name="T4" fmla="*/ 22 w 45"/>
                    <a:gd name="T5" fmla="*/ 0 h 40"/>
                    <a:gd name="T6" fmla="*/ 22 w 45"/>
                    <a:gd name="T7" fmla="*/ 6 h 40"/>
                    <a:gd name="T8" fmla="*/ 22 w 45"/>
                    <a:gd name="T9" fmla="*/ 34 h 40"/>
                    <a:gd name="T10" fmla="*/ 28 w 45"/>
                    <a:gd name="T11" fmla="*/ 28 h 40"/>
                    <a:gd name="T12" fmla="*/ 34 w 45"/>
                    <a:gd name="T13" fmla="*/ 28 h 40"/>
                    <a:gd name="T14" fmla="*/ 34 w 45"/>
                    <a:gd name="T15" fmla="*/ 23 h 40"/>
                    <a:gd name="T16" fmla="*/ 39 w 45"/>
                    <a:gd name="T17" fmla="*/ 17 h 40"/>
                    <a:gd name="T18" fmla="*/ 39 w 45"/>
                    <a:gd name="T19" fmla="*/ 11 h 40"/>
                    <a:gd name="T20" fmla="*/ 34 w 45"/>
                    <a:gd name="T21" fmla="*/ 11 h 40"/>
                    <a:gd name="T22" fmla="*/ 34 w 45"/>
                    <a:gd name="T23" fmla="*/ 6 h 40"/>
                    <a:gd name="T24" fmla="*/ 34 w 45"/>
                    <a:gd name="T25" fmla="*/ 6 h 40"/>
                    <a:gd name="T26" fmla="*/ 34 w 45"/>
                    <a:gd name="T27" fmla="*/ 6 h 40"/>
                    <a:gd name="T28" fmla="*/ 34 w 45"/>
                    <a:gd name="T29" fmla="*/ 6 h 40"/>
                    <a:gd name="T30" fmla="*/ 34 w 45"/>
                    <a:gd name="T31" fmla="*/ 6 h 40"/>
                    <a:gd name="T32" fmla="*/ 39 w 45"/>
                    <a:gd name="T33" fmla="*/ 6 h 40"/>
                    <a:gd name="T34" fmla="*/ 39 w 45"/>
                    <a:gd name="T35" fmla="*/ 6 h 40"/>
                    <a:gd name="T36" fmla="*/ 39 w 45"/>
                    <a:gd name="T37" fmla="*/ 6 h 40"/>
                    <a:gd name="T38" fmla="*/ 39 w 45"/>
                    <a:gd name="T39" fmla="*/ 6 h 40"/>
                    <a:gd name="T40" fmla="*/ 39 w 45"/>
                    <a:gd name="T41" fmla="*/ 6 h 40"/>
                    <a:gd name="T42" fmla="*/ 39 w 45"/>
                    <a:gd name="T43" fmla="*/ 6 h 40"/>
                    <a:gd name="T44" fmla="*/ 39 w 45"/>
                    <a:gd name="T45" fmla="*/ 11 h 40"/>
                    <a:gd name="T46" fmla="*/ 45 w 45"/>
                    <a:gd name="T47" fmla="*/ 11 h 40"/>
                    <a:gd name="T48" fmla="*/ 45 w 45"/>
                    <a:gd name="T49" fmla="*/ 17 h 40"/>
                    <a:gd name="T50" fmla="*/ 39 w 45"/>
                    <a:gd name="T51" fmla="*/ 28 h 40"/>
                    <a:gd name="T52" fmla="*/ 39 w 45"/>
                    <a:gd name="T53" fmla="*/ 34 h 40"/>
                    <a:gd name="T54" fmla="*/ 28 w 45"/>
                    <a:gd name="T55" fmla="*/ 40 h 40"/>
                    <a:gd name="T56" fmla="*/ 22 w 45"/>
                    <a:gd name="T57" fmla="*/ 40 h 40"/>
                    <a:gd name="T58" fmla="*/ 11 w 45"/>
                    <a:gd name="T59" fmla="*/ 40 h 40"/>
                    <a:gd name="T60" fmla="*/ 5 w 45"/>
                    <a:gd name="T61" fmla="*/ 34 h 40"/>
                    <a:gd name="T62" fmla="*/ 0 w 45"/>
                    <a:gd name="T63" fmla="*/ 28 h 40"/>
                    <a:gd name="T64" fmla="*/ 0 w 45"/>
                    <a:gd name="T65" fmla="*/ 23 h 40"/>
                    <a:gd name="T66" fmla="*/ 0 w 45"/>
                    <a:gd name="T67" fmla="*/ 11 h 40"/>
                    <a:gd name="T68" fmla="*/ 5 w 45"/>
                    <a:gd name="T69" fmla="*/ 6 h 40"/>
                    <a:gd name="T70" fmla="*/ 11 w 45"/>
                    <a:gd name="T71" fmla="*/ 6 h 40"/>
                    <a:gd name="T72" fmla="*/ 17 w 45"/>
                    <a:gd name="T73" fmla="*/ 0 h 40"/>
                    <a:gd name="T74" fmla="*/ 17 w 45"/>
                    <a:gd name="T75" fmla="*/ 0 h 40"/>
                    <a:gd name="T76" fmla="*/ 17 w 45"/>
                    <a:gd name="T77" fmla="*/ 0 h 40"/>
                    <a:gd name="T78" fmla="*/ 17 w 45"/>
                    <a:gd name="T79" fmla="*/ 11 h 40"/>
                    <a:gd name="T80" fmla="*/ 17 w 45"/>
                    <a:gd name="T81" fmla="*/ 11 h 40"/>
                    <a:gd name="T82" fmla="*/ 5 w 45"/>
                    <a:gd name="T83" fmla="*/ 11 h 40"/>
                    <a:gd name="T84" fmla="*/ 5 w 45"/>
                    <a:gd name="T85" fmla="*/ 23 h 40"/>
                    <a:gd name="T86" fmla="*/ 5 w 45"/>
                    <a:gd name="T87" fmla="*/ 23 h 40"/>
                    <a:gd name="T88" fmla="*/ 5 w 45"/>
                    <a:gd name="T89" fmla="*/ 28 h 40"/>
                    <a:gd name="T90" fmla="*/ 11 w 45"/>
                    <a:gd name="T91" fmla="*/ 28 h 40"/>
                    <a:gd name="T92" fmla="*/ 17 w 45"/>
                    <a:gd name="T93" fmla="*/ 34 h 40"/>
                    <a:gd name="T94" fmla="*/ 17 w 45"/>
                    <a:gd name="T95" fmla="*/ 11 h 40"/>
                    <a:gd name="T96" fmla="*/ 17 w 45"/>
                    <a:gd name="T97" fmla="*/ 11 h 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5"/>
                    <a:gd name="T148" fmla="*/ 0 h 40"/>
                    <a:gd name="T149" fmla="*/ 45 w 45"/>
                    <a:gd name="T150" fmla="*/ 40 h 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5" h="40">
                      <a:moveTo>
                        <a:pt x="17" y="0"/>
                      </a:move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2" y="6"/>
                      </a:lnTo>
                      <a:lnTo>
                        <a:pt x="22" y="34"/>
                      </a:lnTo>
                      <a:lnTo>
                        <a:pt x="28" y="28"/>
                      </a:lnTo>
                      <a:lnTo>
                        <a:pt x="34" y="28"/>
                      </a:lnTo>
                      <a:lnTo>
                        <a:pt x="34" y="23"/>
                      </a:lnTo>
                      <a:lnTo>
                        <a:pt x="39" y="17"/>
                      </a:lnTo>
                      <a:lnTo>
                        <a:pt x="39" y="11"/>
                      </a:lnTo>
                      <a:lnTo>
                        <a:pt x="34" y="11"/>
                      </a:lnTo>
                      <a:lnTo>
                        <a:pt x="34" y="6"/>
                      </a:lnTo>
                      <a:lnTo>
                        <a:pt x="39" y="6"/>
                      </a:lnTo>
                      <a:lnTo>
                        <a:pt x="39" y="11"/>
                      </a:lnTo>
                      <a:lnTo>
                        <a:pt x="45" y="11"/>
                      </a:lnTo>
                      <a:lnTo>
                        <a:pt x="45" y="17"/>
                      </a:lnTo>
                      <a:lnTo>
                        <a:pt x="39" y="28"/>
                      </a:lnTo>
                      <a:lnTo>
                        <a:pt x="39" y="34"/>
                      </a:lnTo>
                      <a:lnTo>
                        <a:pt x="28" y="40"/>
                      </a:lnTo>
                      <a:lnTo>
                        <a:pt x="22" y="40"/>
                      </a:lnTo>
                      <a:lnTo>
                        <a:pt x="11" y="40"/>
                      </a:lnTo>
                      <a:lnTo>
                        <a:pt x="5" y="34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11" y="6"/>
                      </a:lnTo>
                      <a:lnTo>
                        <a:pt x="17" y="0"/>
                      </a:lnTo>
                      <a:close/>
                      <a:moveTo>
                        <a:pt x="17" y="11"/>
                      </a:moveTo>
                      <a:lnTo>
                        <a:pt x="17" y="11"/>
                      </a:lnTo>
                      <a:lnTo>
                        <a:pt x="5" y="11"/>
                      </a:lnTo>
                      <a:lnTo>
                        <a:pt x="5" y="23"/>
                      </a:lnTo>
                      <a:lnTo>
                        <a:pt x="5" y="28"/>
                      </a:lnTo>
                      <a:lnTo>
                        <a:pt x="11" y="28"/>
                      </a:lnTo>
                      <a:lnTo>
                        <a:pt x="17" y="34"/>
                      </a:lnTo>
                      <a:lnTo>
                        <a:pt x="17" y="11"/>
                      </a:lnTo>
                      <a:close/>
                    </a:path>
                  </a:pathLst>
                </a:custGeom>
                <a:solidFill>
                  <a:srgbClr val="4F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776"/>
                <p:cNvSpPr>
                  <a:spLocks/>
                </p:cNvSpPr>
                <p:nvPr/>
              </p:nvSpPr>
              <p:spPr bwMode="auto">
                <a:xfrm>
                  <a:off x="2262" y="2400"/>
                  <a:ext cx="62" cy="39"/>
                </a:xfrm>
                <a:custGeom>
                  <a:avLst/>
                  <a:gdLst>
                    <a:gd name="T0" fmla="*/ 45 w 62"/>
                    <a:gd name="T1" fmla="*/ 0 h 39"/>
                    <a:gd name="T2" fmla="*/ 56 w 62"/>
                    <a:gd name="T3" fmla="*/ 5 h 39"/>
                    <a:gd name="T4" fmla="*/ 62 w 62"/>
                    <a:gd name="T5" fmla="*/ 22 h 39"/>
                    <a:gd name="T6" fmla="*/ 56 w 62"/>
                    <a:gd name="T7" fmla="*/ 28 h 39"/>
                    <a:gd name="T8" fmla="*/ 56 w 62"/>
                    <a:gd name="T9" fmla="*/ 34 h 39"/>
                    <a:gd name="T10" fmla="*/ 51 w 62"/>
                    <a:gd name="T11" fmla="*/ 39 h 39"/>
                    <a:gd name="T12" fmla="*/ 51 w 62"/>
                    <a:gd name="T13" fmla="*/ 34 h 39"/>
                    <a:gd name="T14" fmla="*/ 51 w 62"/>
                    <a:gd name="T15" fmla="*/ 34 h 39"/>
                    <a:gd name="T16" fmla="*/ 51 w 62"/>
                    <a:gd name="T17" fmla="*/ 28 h 39"/>
                    <a:gd name="T18" fmla="*/ 56 w 62"/>
                    <a:gd name="T19" fmla="*/ 22 h 39"/>
                    <a:gd name="T20" fmla="*/ 51 w 62"/>
                    <a:gd name="T21" fmla="*/ 11 h 39"/>
                    <a:gd name="T22" fmla="*/ 45 w 62"/>
                    <a:gd name="T23" fmla="*/ 5 h 39"/>
                    <a:gd name="T24" fmla="*/ 34 w 62"/>
                    <a:gd name="T25" fmla="*/ 11 h 39"/>
                    <a:gd name="T26" fmla="*/ 34 w 62"/>
                    <a:gd name="T27" fmla="*/ 22 h 39"/>
                    <a:gd name="T28" fmla="*/ 28 w 62"/>
                    <a:gd name="T29" fmla="*/ 34 h 39"/>
                    <a:gd name="T30" fmla="*/ 17 w 62"/>
                    <a:gd name="T31" fmla="*/ 34 h 39"/>
                    <a:gd name="T32" fmla="*/ 5 w 62"/>
                    <a:gd name="T33" fmla="*/ 28 h 39"/>
                    <a:gd name="T34" fmla="*/ 0 w 62"/>
                    <a:gd name="T35" fmla="*/ 17 h 39"/>
                    <a:gd name="T36" fmla="*/ 0 w 62"/>
                    <a:gd name="T37" fmla="*/ 11 h 39"/>
                    <a:gd name="T38" fmla="*/ 5 w 62"/>
                    <a:gd name="T39" fmla="*/ 5 h 39"/>
                    <a:gd name="T40" fmla="*/ 5 w 62"/>
                    <a:gd name="T41" fmla="*/ 5 h 39"/>
                    <a:gd name="T42" fmla="*/ 5 w 62"/>
                    <a:gd name="T43" fmla="*/ 5 h 39"/>
                    <a:gd name="T44" fmla="*/ 11 w 62"/>
                    <a:gd name="T45" fmla="*/ 5 h 39"/>
                    <a:gd name="T46" fmla="*/ 11 w 62"/>
                    <a:gd name="T47" fmla="*/ 5 h 39"/>
                    <a:gd name="T48" fmla="*/ 5 w 62"/>
                    <a:gd name="T49" fmla="*/ 11 h 39"/>
                    <a:gd name="T50" fmla="*/ 5 w 62"/>
                    <a:gd name="T51" fmla="*/ 17 h 39"/>
                    <a:gd name="T52" fmla="*/ 5 w 62"/>
                    <a:gd name="T53" fmla="*/ 22 h 39"/>
                    <a:gd name="T54" fmla="*/ 17 w 62"/>
                    <a:gd name="T55" fmla="*/ 28 h 39"/>
                    <a:gd name="T56" fmla="*/ 22 w 62"/>
                    <a:gd name="T57" fmla="*/ 22 h 39"/>
                    <a:gd name="T58" fmla="*/ 28 w 62"/>
                    <a:gd name="T59" fmla="*/ 11 h 39"/>
                    <a:gd name="T60" fmla="*/ 34 w 62"/>
                    <a:gd name="T61" fmla="*/ 5 h 39"/>
                    <a:gd name="T62" fmla="*/ 45 w 62"/>
                    <a:gd name="T63" fmla="*/ 0 h 39"/>
                    <a:gd name="T64" fmla="*/ 45 w 62"/>
                    <a:gd name="T65" fmla="*/ 0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"/>
                    <a:gd name="T100" fmla="*/ 0 h 39"/>
                    <a:gd name="T101" fmla="*/ 62 w 62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" h="39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51" y="0"/>
                      </a:lnTo>
                      <a:lnTo>
                        <a:pt x="56" y="5"/>
                      </a:lnTo>
                      <a:lnTo>
                        <a:pt x="62" y="11"/>
                      </a:lnTo>
                      <a:lnTo>
                        <a:pt x="62" y="22"/>
                      </a:lnTo>
                      <a:lnTo>
                        <a:pt x="62" y="28"/>
                      </a:lnTo>
                      <a:lnTo>
                        <a:pt x="56" y="28"/>
                      </a:lnTo>
                      <a:lnTo>
                        <a:pt x="56" y="34"/>
                      </a:lnTo>
                      <a:lnTo>
                        <a:pt x="56" y="39"/>
                      </a:lnTo>
                      <a:lnTo>
                        <a:pt x="51" y="39"/>
                      </a:lnTo>
                      <a:lnTo>
                        <a:pt x="51" y="34"/>
                      </a:lnTo>
                      <a:lnTo>
                        <a:pt x="51" y="28"/>
                      </a:lnTo>
                      <a:lnTo>
                        <a:pt x="56" y="22"/>
                      </a:lnTo>
                      <a:lnTo>
                        <a:pt x="51" y="17"/>
                      </a:lnTo>
                      <a:lnTo>
                        <a:pt x="51" y="11"/>
                      </a:lnTo>
                      <a:lnTo>
                        <a:pt x="45" y="11"/>
                      </a:lnTo>
                      <a:lnTo>
                        <a:pt x="45" y="5"/>
                      </a:lnTo>
                      <a:lnTo>
                        <a:pt x="39" y="11"/>
                      </a:lnTo>
                      <a:lnTo>
                        <a:pt x="34" y="11"/>
                      </a:lnTo>
                      <a:lnTo>
                        <a:pt x="34" y="17"/>
                      </a:lnTo>
                      <a:lnTo>
                        <a:pt x="34" y="22"/>
                      </a:lnTo>
                      <a:lnTo>
                        <a:pt x="28" y="28"/>
                      </a:lnTo>
                      <a:lnTo>
                        <a:pt x="28" y="34"/>
                      </a:lnTo>
                      <a:lnTo>
                        <a:pt x="22" y="34"/>
                      </a:lnTo>
                      <a:lnTo>
                        <a:pt x="17" y="34"/>
                      </a:lnTo>
                      <a:lnTo>
                        <a:pt x="5" y="34"/>
                      </a:lnTo>
                      <a:lnTo>
                        <a:pt x="5" y="28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1" y="5"/>
                      </a:lnTo>
                      <a:lnTo>
                        <a:pt x="5" y="11"/>
                      </a:lnTo>
                      <a:lnTo>
                        <a:pt x="5" y="17"/>
                      </a:lnTo>
                      <a:lnTo>
                        <a:pt x="5" y="22"/>
                      </a:lnTo>
                      <a:lnTo>
                        <a:pt x="11" y="28"/>
                      </a:lnTo>
                      <a:lnTo>
                        <a:pt x="17" y="28"/>
                      </a:lnTo>
                      <a:lnTo>
                        <a:pt x="22" y="22"/>
                      </a:lnTo>
                      <a:lnTo>
                        <a:pt x="22" y="17"/>
                      </a:lnTo>
                      <a:lnTo>
                        <a:pt x="28" y="11"/>
                      </a:lnTo>
                      <a:lnTo>
                        <a:pt x="34" y="5"/>
                      </a:lnTo>
                      <a:lnTo>
                        <a:pt x="34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4F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777"/>
                <p:cNvSpPr>
                  <a:spLocks noEditPoints="1"/>
                </p:cNvSpPr>
                <p:nvPr/>
              </p:nvSpPr>
              <p:spPr bwMode="auto">
                <a:xfrm>
                  <a:off x="2279" y="2349"/>
                  <a:ext cx="45" cy="45"/>
                </a:xfrm>
                <a:custGeom>
                  <a:avLst/>
                  <a:gdLst>
                    <a:gd name="T0" fmla="*/ 22 w 45"/>
                    <a:gd name="T1" fmla="*/ 0 h 45"/>
                    <a:gd name="T2" fmla="*/ 22 w 45"/>
                    <a:gd name="T3" fmla="*/ 0 h 45"/>
                    <a:gd name="T4" fmla="*/ 28 w 45"/>
                    <a:gd name="T5" fmla="*/ 5 h 45"/>
                    <a:gd name="T6" fmla="*/ 39 w 45"/>
                    <a:gd name="T7" fmla="*/ 5 h 45"/>
                    <a:gd name="T8" fmla="*/ 39 w 45"/>
                    <a:gd name="T9" fmla="*/ 17 h 45"/>
                    <a:gd name="T10" fmla="*/ 45 w 45"/>
                    <a:gd name="T11" fmla="*/ 22 h 45"/>
                    <a:gd name="T12" fmla="*/ 39 w 45"/>
                    <a:gd name="T13" fmla="*/ 34 h 45"/>
                    <a:gd name="T14" fmla="*/ 39 w 45"/>
                    <a:gd name="T15" fmla="*/ 39 h 45"/>
                    <a:gd name="T16" fmla="*/ 28 w 45"/>
                    <a:gd name="T17" fmla="*/ 45 h 45"/>
                    <a:gd name="T18" fmla="*/ 22 w 45"/>
                    <a:gd name="T19" fmla="*/ 45 h 45"/>
                    <a:gd name="T20" fmla="*/ 11 w 45"/>
                    <a:gd name="T21" fmla="*/ 45 h 45"/>
                    <a:gd name="T22" fmla="*/ 5 w 45"/>
                    <a:gd name="T23" fmla="*/ 39 h 45"/>
                    <a:gd name="T24" fmla="*/ 0 w 45"/>
                    <a:gd name="T25" fmla="*/ 34 h 45"/>
                    <a:gd name="T26" fmla="*/ 0 w 45"/>
                    <a:gd name="T27" fmla="*/ 22 h 45"/>
                    <a:gd name="T28" fmla="*/ 0 w 45"/>
                    <a:gd name="T29" fmla="*/ 11 h 45"/>
                    <a:gd name="T30" fmla="*/ 5 w 45"/>
                    <a:gd name="T31" fmla="*/ 5 h 45"/>
                    <a:gd name="T32" fmla="*/ 11 w 45"/>
                    <a:gd name="T33" fmla="*/ 5 h 45"/>
                    <a:gd name="T34" fmla="*/ 22 w 45"/>
                    <a:gd name="T35" fmla="*/ 0 h 45"/>
                    <a:gd name="T36" fmla="*/ 22 w 45"/>
                    <a:gd name="T37" fmla="*/ 0 h 45"/>
                    <a:gd name="T38" fmla="*/ 22 w 45"/>
                    <a:gd name="T39" fmla="*/ 0 h 45"/>
                    <a:gd name="T40" fmla="*/ 22 w 45"/>
                    <a:gd name="T41" fmla="*/ 11 h 45"/>
                    <a:gd name="T42" fmla="*/ 22 w 45"/>
                    <a:gd name="T43" fmla="*/ 11 h 45"/>
                    <a:gd name="T44" fmla="*/ 17 w 45"/>
                    <a:gd name="T45" fmla="*/ 11 h 45"/>
                    <a:gd name="T46" fmla="*/ 11 w 45"/>
                    <a:gd name="T47" fmla="*/ 11 h 45"/>
                    <a:gd name="T48" fmla="*/ 5 w 45"/>
                    <a:gd name="T49" fmla="*/ 17 h 45"/>
                    <a:gd name="T50" fmla="*/ 5 w 45"/>
                    <a:gd name="T51" fmla="*/ 22 h 45"/>
                    <a:gd name="T52" fmla="*/ 5 w 45"/>
                    <a:gd name="T53" fmla="*/ 28 h 45"/>
                    <a:gd name="T54" fmla="*/ 11 w 45"/>
                    <a:gd name="T55" fmla="*/ 34 h 45"/>
                    <a:gd name="T56" fmla="*/ 11 w 45"/>
                    <a:gd name="T57" fmla="*/ 34 h 45"/>
                    <a:gd name="T58" fmla="*/ 22 w 45"/>
                    <a:gd name="T59" fmla="*/ 34 h 45"/>
                    <a:gd name="T60" fmla="*/ 28 w 45"/>
                    <a:gd name="T61" fmla="*/ 34 h 45"/>
                    <a:gd name="T62" fmla="*/ 34 w 45"/>
                    <a:gd name="T63" fmla="*/ 34 h 45"/>
                    <a:gd name="T64" fmla="*/ 34 w 45"/>
                    <a:gd name="T65" fmla="*/ 28 h 45"/>
                    <a:gd name="T66" fmla="*/ 39 w 45"/>
                    <a:gd name="T67" fmla="*/ 22 h 45"/>
                    <a:gd name="T68" fmla="*/ 34 w 45"/>
                    <a:gd name="T69" fmla="*/ 17 h 45"/>
                    <a:gd name="T70" fmla="*/ 34 w 45"/>
                    <a:gd name="T71" fmla="*/ 11 h 45"/>
                    <a:gd name="T72" fmla="*/ 28 w 45"/>
                    <a:gd name="T73" fmla="*/ 11 h 45"/>
                    <a:gd name="T74" fmla="*/ 22 w 45"/>
                    <a:gd name="T75" fmla="*/ 11 h 45"/>
                    <a:gd name="T76" fmla="*/ 22 w 45"/>
                    <a:gd name="T77" fmla="*/ 11 h 45"/>
                    <a:gd name="T78" fmla="*/ 22 w 45"/>
                    <a:gd name="T79" fmla="*/ 11 h 4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5"/>
                    <a:gd name="T121" fmla="*/ 0 h 45"/>
                    <a:gd name="T122" fmla="*/ 45 w 45"/>
                    <a:gd name="T123" fmla="*/ 45 h 4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5" h="45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8" y="5"/>
                      </a:lnTo>
                      <a:lnTo>
                        <a:pt x="39" y="5"/>
                      </a:lnTo>
                      <a:lnTo>
                        <a:pt x="39" y="17"/>
                      </a:lnTo>
                      <a:lnTo>
                        <a:pt x="45" y="22"/>
                      </a:lnTo>
                      <a:lnTo>
                        <a:pt x="39" y="34"/>
                      </a:lnTo>
                      <a:lnTo>
                        <a:pt x="39" y="39"/>
                      </a:lnTo>
                      <a:lnTo>
                        <a:pt x="28" y="45"/>
                      </a:lnTo>
                      <a:lnTo>
                        <a:pt x="22" y="45"/>
                      </a:lnTo>
                      <a:lnTo>
                        <a:pt x="11" y="45"/>
                      </a:lnTo>
                      <a:lnTo>
                        <a:pt x="5" y="39"/>
                      </a:lnTo>
                      <a:lnTo>
                        <a:pt x="0" y="34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5" y="5"/>
                      </a:lnTo>
                      <a:lnTo>
                        <a:pt x="11" y="5"/>
                      </a:lnTo>
                      <a:lnTo>
                        <a:pt x="22" y="0"/>
                      </a:lnTo>
                      <a:close/>
                      <a:moveTo>
                        <a:pt x="22" y="11"/>
                      </a:moveTo>
                      <a:lnTo>
                        <a:pt x="22" y="11"/>
                      </a:lnTo>
                      <a:lnTo>
                        <a:pt x="17" y="11"/>
                      </a:lnTo>
                      <a:lnTo>
                        <a:pt x="11" y="11"/>
                      </a:lnTo>
                      <a:lnTo>
                        <a:pt x="5" y="17"/>
                      </a:lnTo>
                      <a:lnTo>
                        <a:pt x="5" y="22"/>
                      </a:lnTo>
                      <a:lnTo>
                        <a:pt x="5" y="28"/>
                      </a:lnTo>
                      <a:lnTo>
                        <a:pt x="11" y="34"/>
                      </a:lnTo>
                      <a:lnTo>
                        <a:pt x="22" y="34"/>
                      </a:lnTo>
                      <a:lnTo>
                        <a:pt x="28" y="34"/>
                      </a:lnTo>
                      <a:lnTo>
                        <a:pt x="34" y="34"/>
                      </a:lnTo>
                      <a:lnTo>
                        <a:pt x="34" y="28"/>
                      </a:lnTo>
                      <a:lnTo>
                        <a:pt x="39" y="22"/>
                      </a:lnTo>
                      <a:lnTo>
                        <a:pt x="34" y="17"/>
                      </a:lnTo>
                      <a:lnTo>
                        <a:pt x="34" y="11"/>
                      </a:lnTo>
                      <a:lnTo>
                        <a:pt x="28" y="11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4F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1778"/>
                <p:cNvSpPr>
                  <a:spLocks/>
                </p:cNvSpPr>
                <p:nvPr/>
              </p:nvSpPr>
              <p:spPr bwMode="auto">
                <a:xfrm>
                  <a:off x="2256" y="2332"/>
                  <a:ext cx="68" cy="5"/>
                </a:xfrm>
                <a:custGeom>
                  <a:avLst/>
                  <a:gdLst>
                    <a:gd name="T0" fmla="*/ 62 w 68"/>
                    <a:gd name="T1" fmla="*/ 0 h 5"/>
                    <a:gd name="T2" fmla="*/ 62 w 68"/>
                    <a:gd name="T3" fmla="*/ 0 h 5"/>
                    <a:gd name="T4" fmla="*/ 62 w 68"/>
                    <a:gd name="T5" fmla="*/ 0 h 5"/>
                    <a:gd name="T6" fmla="*/ 68 w 68"/>
                    <a:gd name="T7" fmla="*/ 0 h 5"/>
                    <a:gd name="T8" fmla="*/ 68 w 68"/>
                    <a:gd name="T9" fmla="*/ 5 h 5"/>
                    <a:gd name="T10" fmla="*/ 68 w 68"/>
                    <a:gd name="T11" fmla="*/ 5 h 5"/>
                    <a:gd name="T12" fmla="*/ 68 w 68"/>
                    <a:gd name="T13" fmla="*/ 5 h 5"/>
                    <a:gd name="T14" fmla="*/ 68 w 68"/>
                    <a:gd name="T15" fmla="*/ 5 h 5"/>
                    <a:gd name="T16" fmla="*/ 62 w 68"/>
                    <a:gd name="T17" fmla="*/ 5 h 5"/>
                    <a:gd name="T18" fmla="*/ 62 w 68"/>
                    <a:gd name="T19" fmla="*/ 5 h 5"/>
                    <a:gd name="T20" fmla="*/ 0 w 68"/>
                    <a:gd name="T21" fmla="*/ 5 h 5"/>
                    <a:gd name="T22" fmla="*/ 0 w 68"/>
                    <a:gd name="T23" fmla="*/ 5 h 5"/>
                    <a:gd name="T24" fmla="*/ 0 w 68"/>
                    <a:gd name="T25" fmla="*/ 5 h 5"/>
                    <a:gd name="T26" fmla="*/ 0 w 68"/>
                    <a:gd name="T27" fmla="*/ 5 h 5"/>
                    <a:gd name="T28" fmla="*/ 0 w 68"/>
                    <a:gd name="T29" fmla="*/ 5 h 5"/>
                    <a:gd name="T30" fmla="*/ 0 w 68"/>
                    <a:gd name="T31" fmla="*/ 5 h 5"/>
                    <a:gd name="T32" fmla="*/ 0 w 68"/>
                    <a:gd name="T33" fmla="*/ 0 h 5"/>
                    <a:gd name="T34" fmla="*/ 0 w 68"/>
                    <a:gd name="T35" fmla="*/ 0 h 5"/>
                    <a:gd name="T36" fmla="*/ 0 w 68"/>
                    <a:gd name="T37" fmla="*/ 0 h 5"/>
                    <a:gd name="T38" fmla="*/ 62 w 68"/>
                    <a:gd name="T39" fmla="*/ 0 h 5"/>
                    <a:gd name="T40" fmla="*/ 62 w 68"/>
                    <a:gd name="T41" fmla="*/ 0 h 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8"/>
                    <a:gd name="T64" fmla="*/ 0 h 5"/>
                    <a:gd name="T65" fmla="*/ 68 w 68"/>
                    <a:gd name="T66" fmla="*/ 5 h 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8" h="5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68" y="0"/>
                      </a:lnTo>
                      <a:lnTo>
                        <a:pt x="68" y="5"/>
                      </a:lnTo>
                      <a:lnTo>
                        <a:pt x="6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4F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779"/>
                <p:cNvSpPr>
                  <a:spLocks noEditPoints="1"/>
                </p:cNvSpPr>
                <p:nvPr/>
              </p:nvSpPr>
              <p:spPr bwMode="auto">
                <a:xfrm>
                  <a:off x="2279" y="2281"/>
                  <a:ext cx="45" cy="39"/>
                </a:xfrm>
                <a:custGeom>
                  <a:avLst/>
                  <a:gdLst>
                    <a:gd name="T0" fmla="*/ 17 w 45"/>
                    <a:gd name="T1" fmla="*/ 0 h 39"/>
                    <a:gd name="T2" fmla="*/ 17 w 45"/>
                    <a:gd name="T3" fmla="*/ 0 h 39"/>
                    <a:gd name="T4" fmla="*/ 22 w 45"/>
                    <a:gd name="T5" fmla="*/ 5 h 39"/>
                    <a:gd name="T6" fmla="*/ 22 w 45"/>
                    <a:gd name="T7" fmla="*/ 5 h 39"/>
                    <a:gd name="T8" fmla="*/ 22 w 45"/>
                    <a:gd name="T9" fmla="*/ 34 h 39"/>
                    <a:gd name="T10" fmla="*/ 28 w 45"/>
                    <a:gd name="T11" fmla="*/ 34 h 39"/>
                    <a:gd name="T12" fmla="*/ 34 w 45"/>
                    <a:gd name="T13" fmla="*/ 28 h 39"/>
                    <a:gd name="T14" fmla="*/ 34 w 45"/>
                    <a:gd name="T15" fmla="*/ 28 h 39"/>
                    <a:gd name="T16" fmla="*/ 39 w 45"/>
                    <a:gd name="T17" fmla="*/ 17 h 39"/>
                    <a:gd name="T18" fmla="*/ 39 w 45"/>
                    <a:gd name="T19" fmla="*/ 11 h 39"/>
                    <a:gd name="T20" fmla="*/ 34 w 45"/>
                    <a:gd name="T21" fmla="*/ 11 h 39"/>
                    <a:gd name="T22" fmla="*/ 34 w 45"/>
                    <a:gd name="T23" fmla="*/ 5 h 39"/>
                    <a:gd name="T24" fmla="*/ 34 w 45"/>
                    <a:gd name="T25" fmla="*/ 5 h 39"/>
                    <a:gd name="T26" fmla="*/ 34 w 45"/>
                    <a:gd name="T27" fmla="*/ 5 h 39"/>
                    <a:gd name="T28" fmla="*/ 34 w 45"/>
                    <a:gd name="T29" fmla="*/ 5 h 39"/>
                    <a:gd name="T30" fmla="*/ 34 w 45"/>
                    <a:gd name="T31" fmla="*/ 5 h 39"/>
                    <a:gd name="T32" fmla="*/ 39 w 45"/>
                    <a:gd name="T33" fmla="*/ 5 h 39"/>
                    <a:gd name="T34" fmla="*/ 39 w 45"/>
                    <a:gd name="T35" fmla="*/ 5 h 39"/>
                    <a:gd name="T36" fmla="*/ 39 w 45"/>
                    <a:gd name="T37" fmla="*/ 5 h 39"/>
                    <a:gd name="T38" fmla="*/ 39 w 45"/>
                    <a:gd name="T39" fmla="*/ 5 h 39"/>
                    <a:gd name="T40" fmla="*/ 39 w 45"/>
                    <a:gd name="T41" fmla="*/ 5 h 39"/>
                    <a:gd name="T42" fmla="*/ 39 w 45"/>
                    <a:gd name="T43" fmla="*/ 5 h 39"/>
                    <a:gd name="T44" fmla="*/ 39 w 45"/>
                    <a:gd name="T45" fmla="*/ 11 h 39"/>
                    <a:gd name="T46" fmla="*/ 45 w 45"/>
                    <a:gd name="T47" fmla="*/ 17 h 39"/>
                    <a:gd name="T48" fmla="*/ 45 w 45"/>
                    <a:gd name="T49" fmla="*/ 22 h 39"/>
                    <a:gd name="T50" fmla="*/ 39 w 45"/>
                    <a:gd name="T51" fmla="*/ 28 h 39"/>
                    <a:gd name="T52" fmla="*/ 39 w 45"/>
                    <a:gd name="T53" fmla="*/ 34 h 39"/>
                    <a:gd name="T54" fmla="*/ 28 w 45"/>
                    <a:gd name="T55" fmla="*/ 39 h 39"/>
                    <a:gd name="T56" fmla="*/ 22 w 45"/>
                    <a:gd name="T57" fmla="*/ 39 h 39"/>
                    <a:gd name="T58" fmla="*/ 11 w 45"/>
                    <a:gd name="T59" fmla="*/ 39 h 39"/>
                    <a:gd name="T60" fmla="*/ 5 w 45"/>
                    <a:gd name="T61" fmla="*/ 34 h 39"/>
                    <a:gd name="T62" fmla="*/ 0 w 45"/>
                    <a:gd name="T63" fmla="*/ 28 h 39"/>
                    <a:gd name="T64" fmla="*/ 0 w 45"/>
                    <a:gd name="T65" fmla="*/ 22 h 39"/>
                    <a:gd name="T66" fmla="*/ 0 w 45"/>
                    <a:gd name="T67" fmla="*/ 11 h 39"/>
                    <a:gd name="T68" fmla="*/ 5 w 45"/>
                    <a:gd name="T69" fmla="*/ 5 h 39"/>
                    <a:gd name="T70" fmla="*/ 11 w 45"/>
                    <a:gd name="T71" fmla="*/ 5 h 39"/>
                    <a:gd name="T72" fmla="*/ 17 w 45"/>
                    <a:gd name="T73" fmla="*/ 0 h 39"/>
                    <a:gd name="T74" fmla="*/ 17 w 45"/>
                    <a:gd name="T75" fmla="*/ 0 h 39"/>
                    <a:gd name="T76" fmla="*/ 17 w 45"/>
                    <a:gd name="T77" fmla="*/ 0 h 39"/>
                    <a:gd name="T78" fmla="*/ 17 w 45"/>
                    <a:gd name="T79" fmla="*/ 11 h 39"/>
                    <a:gd name="T80" fmla="*/ 17 w 45"/>
                    <a:gd name="T81" fmla="*/ 11 h 39"/>
                    <a:gd name="T82" fmla="*/ 5 w 45"/>
                    <a:gd name="T83" fmla="*/ 11 h 39"/>
                    <a:gd name="T84" fmla="*/ 5 w 45"/>
                    <a:gd name="T85" fmla="*/ 22 h 39"/>
                    <a:gd name="T86" fmla="*/ 5 w 45"/>
                    <a:gd name="T87" fmla="*/ 28 h 39"/>
                    <a:gd name="T88" fmla="*/ 5 w 45"/>
                    <a:gd name="T89" fmla="*/ 28 h 39"/>
                    <a:gd name="T90" fmla="*/ 11 w 45"/>
                    <a:gd name="T91" fmla="*/ 34 h 39"/>
                    <a:gd name="T92" fmla="*/ 17 w 45"/>
                    <a:gd name="T93" fmla="*/ 34 h 39"/>
                    <a:gd name="T94" fmla="*/ 17 w 45"/>
                    <a:gd name="T95" fmla="*/ 11 h 39"/>
                    <a:gd name="T96" fmla="*/ 17 w 45"/>
                    <a:gd name="T97" fmla="*/ 11 h 3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5"/>
                    <a:gd name="T148" fmla="*/ 0 h 39"/>
                    <a:gd name="T149" fmla="*/ 45 w 45"/>
                    <a:gd name="T150" fmla="*/ 39 h 3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5" h="39">
                      <a:moveTo>
                        <a:pt x="17" y="0"/>
                      </a:moveTo>
                      <a:lnTo>
                        <a:pt x="17" y="0"/>
                      </a:lnTo>
                      <a:lnTo>
                        <a:pt x="22" y="5"/>
                      </a:lnTo>
                      <a:lnTo>
                        <a:pt x="22" y="34"/>
                      </a:lnTo>
                      <a:lnTo>
                        <a:pt x="28" y="34"/>
                      </a:lnTo>
                      <a:lnTo>
                        <a:pt x="34" y="28"/>
                      </a:lnTo>
                      <a:lnTo>
                        <a:pt x="39" y="17"/>
                      </a:lnTo>
                      <a:lnTo>
                        <a:pt x="39" y="11"/>
                      </a:lnTo>
                      <a:lnTo>
                        <a:pt x="34" y="11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39" y="11"/>
                      </a:lnTo>
                      <a:lnTo>
                        <a:pt x="45" y="17"/>
                      </a:lnTo>
                      <a:lnTo>
                        <a:pt x="45" y="22"/>
                      </a:lnTo>
                      <a:lnTo>
                        <a:pt x="39" y="28"/>
                      </a:lnTo>
                      <a:lnTo>
                        <a:pt x="39" y="34"/>
                      </a:lnTo>
                      <a:lnTo>
                        <a:pt x="28" y="39"/>
                      </a:lnTo>
                      <a:lnTo>
                        <a:pt x="22" y="39"/>
                      </a:lnTo>
                      <a:lnTo>
                        <a:pt x="11" y="39"/>
                      </a:lnTo>
                      <a:lnTo>
                        <a:pt x="5" y="34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5" y="5"/>
                      </a:lnTo>
                      <a:lnTo>
                        <a:pt x="11" y="5"/>
                      </a:lnTo>
                      <a:lnTo>
                        <a:pt x="17" y="0"/>
                      </a:lnTo>
                      <a:close/>
                      <a:moveTo>
                        <a:pt x="17" y="11"/>
                      </a:moveTo>
                      <a:lnTo>
                        <a:pt x="17" y="11"/>
                      </a:lnTo>
                      <a:lnTo>
                        <a:pt x="5" y="11"/>
                      </a:lnTo>
                      <a:lnTo>
                        <a:pt x="5" y="22"/>
                      </a:lnTo>
                      <a:lnTo>
                        <a:pt x="5" y="28"/>
                      </a:lnTo>
                      <a:lnTo>
                        <a:pt x="11" y="34"/>
                      </a:lnTo>
                      <a:lnTo>
                        <a:pt x="17" y="34"/>
                      </a:lnTo>
                      <a:lnTo>
                        <a:pt x="17" y="11"/>
                      </a:lnTo>
                      <a:close/>
                    </a:path>
                  </a:pathLst>
                </a:custGeom>
                <a:solidFill>
                  <a:srgbClr val="4F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1780"/>
                <p:cNvSpPr>
                  <a:spLocks/>
                </p:cNvSpPr>
                <p:nvPr/>
              </p:nvSpPr>
              <p:spPr bwMode="auto">
                <a:xfrm>
                  <a:off x="2279" y="2235"/>
                  <a:ext cx="45" cy="34"/>
                </a:xfrm>
                <a:custGeom>
                  <a:avLst/>
                  <a:gdLst>
                    <a:gd name="T0" fmla="*/ 39 w 45"/>
                    <a:gd name="T1" fmla="*/ 0 h 34"/>
                    <a:gd name="T2" fmla="*/ 39 w 45"/>
                    <a:gd name="T3" fmla="*/ 0 h 34"/>
                    <a:gd name="T4" fmla="*/ 39 w 45"/>
                    <a:gd name="T5" fmla="*/ 0 h 34"/>
                    <a:gd name="T6" fmla="*/ 45 w 45"/>
                    <a:gd name="T7" fmla="*/ 0 h 34"/>
                    <a:gd name="T8" fmla="*/ 45 w 45"/>
                    <a:gd name="T9" fmla="*/ 0 h 34"/>
                    <a:gd name="T10" fmla="*/ 45 w 45"/>
                    <a:gd name="T11" fmla="*/ 6 h 34"/>
                    <a:gd name="T12" fmla="*/ 45 w 45"/>
                    <a:gd name="T13" fmla="*/ 6 h 34"/>
                    <a:gd name="T14" fmla="*/ 45 w 45"/>
                    <a:gd name="T15" fmla="*/ 6 h 34"/>
                    <a:gd name="T16" fmla="*/ 39 w 45"/>
                    <a:gd name="T17" fmla="*/ 6 h 34"/>
                    <a:gd name="T18" fmla="*/ 39 w 45"/>
                    <a:gd name="T19" fmla="*/ 6 h 34"/>
                    <a:gd name="T20" fmla="*/ 17 w 45"/>
                    <a:gd name="T21" fmla="*/ 6 h 34"/>
                    <a:gd name="T22" fmla="*/ 11 w 45"/>
                    <a:gd name="T23" fmla="*/ 12 h 34"/>
                    <a:gd name="T24" fmla="*/ 5 w 45"/>
                    <a:gd name="T25" fmla="*/ 12 h 34"/>
                    <a:gd name="T26" fmla="*/ 5 w 45"/>
                    <a:gd name="T27" fmla="*/ 12 h 34"/>
                    <a:gd name="T28" fmla="*/ 5 w 45"/>
                    <a:gd name="T29" fmla="*/ 17 h 34"/>
                    <a:gd name="T30" fmla="*/ 5 w 45"/>
                    <a:gd name="T31" fmla="*/ 23 h 34"/>
                    <a:gd name="T32" fmla="*/ 11 w 45"/>
                    <a:gd name="T33" fmla="*/ 29 h 34"/>
                    <a:gd name="T34" fmla="*/ 39 w 45"/>
                    <a:gd name="T35" fmla="*/ 29 h 34"/>
                    <a:gd name="T36" fmla="*/ 39 w 45"/>
                    <a:gd name="T37" fmla="*/ 29 h 34"/>
                    <a:gd name="T38" fmla="*/ 45 w 45"/>
                    <a:gd name="T39" fmla="*/ 29 h 34"/>
                    <a:gd name="T40" fmla="*/ 45 w 45"/>
                    <a:gd name="T41" fmla="*/ 29 h 34"/>
                    <a:gd name="T42" fmla="*/ 45 w 45"/>
                    <a:gd name="T43" fmla="*/ 34 h 34"/>
                    <a:gd name="T44" fmla="*/ 45 w 45"/>
                    <a:gd name="T45" fmla="*/ 34 h 34"/>
                    <a:gd name="T46" fmla="*/ 45 w 45"/>
                    <a:gd name="T47" fmla="*/ 34 h 34"/>
                    <a:gd name="T48" fmla="*/ 39 w 45"/>
                    <a:gd name="T49" fmla="*/ 34 h 34"/>
                    <a:gd name="T50" fmla="*/ 39 w 45"/>
                    <a:gd name="T51" fmla="*/ 34 h 34"/>
                    <a:gd name="T52" fmla="*/ 0 w 45"/>
                    <a:gd name="T53" fmla="*/ 34 h 34"/>
                    <a:gd name="T54" fmla="*/ 0 w 45"/>
                    <a:gd name="T55" fmla="*/ 34 h 34"/>
                    <a:gd name="T56" fmla="*/ 0 w 45"/>
                    <a:gd name="T57" fmla="*/ 34 h 34"/>
                    <a:gd name="T58" fmla="*/ 0 w 45"/>
                    <a:gd name="T59" fmla="*/ 34 h 34"/>
                    <a:gd name="T60" fmla="*/ 0 w 45"/>
                    <a:gd name="T61" fmla="*/ 34 h 34"/>
                    <a:gd name="T62" fmla="*/ 0 w 45"/>
                    <a:gd name="T63" fmla="*/ 34 h 34"/>
                    <a:gd name="T64" fmla="*/ 0 w 45"/>
                    <a:gd name="T65" fmla="*/ 29 h 34"/>
                    <a:gd name="T66" fmla="*/ 0 w 45"/>
                    <a:gd name="T67" fmla="*/ 29 h 34"/>
                    <a:gd name="T68" fmla="*/ 0 w 45"/>
                    <a:gd name="T69" fmla="*/ 29 h 34"/>
                    <a:gd name="T70" fmla="*/ 5 w 45"/>
                    <a:gd name="T71" fmla="*/ 29 h 34"/>
                    <a:gd name="T72" fmla="*/ 0 w 45"/>
                    <a:gd name="T73" fmla="*/ 23 h 34"/>
                    <a:gd name="T74" fmla="*/ 0 w 45"/>
                    <a:gd name="T75" fmla="*/ 17 h 34"/>
                    <a:gd name="T76" fmla="*/ 0 w 45"/>
                    <a:gd name="T77" fmla="*/ 12 h 34"/>
                    <a:gd name="T78" fmla="*/ 5 w 45"/>
                    <a:gd name="T79" fmla="*/ 6 h 34"/>
                    <a:gd name="T80" fmla="*/ 11 w 45"/>
                    <a:gd name="T81" fmla="*/ 0 h 34"/>
                    <a:gd name="T82" fmla="*/ 17 w 45"/>
                    <a:gd name="T83" fmla="*/ 0 h 34"/>
                    <a:gd name="T84" fmla="*/ 39 w 45"/>
                    <a:gd name="T85" fmla="*/ 0 h 34"/>
                    <a:gd name="T86" fmla="*/ 39 w 45"/>
                    <a:gd name="T87" fmla="*/ 0 h 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5"/>
                    <a:gd name="T133" fmla="*/ 0 h 34"/>
                    <a:gd name="T134" fmla="*/ 45 w 45"/>
                    <a:gd name="T135" fmla="*/ 34 h 3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5" h="34">
                      <a:moveTo>
                        <a:pt x="39" y="0"/>
                      </a:moveTo>
                      <a:lnTo>
                        <a:pt x="39" y="0"/>
                      </a:lnTo>
                      <a:lnTo>
                        <a:pt x="45" y="0"/>
                      </a:lnTo>
                      <a:lnTo>
                        <a:pt x="45" y="6"/>
                      </a:lnTo>
                      <a:lnTo>
                        <a:pt x="39" y="6"/>
                      </a:lnTo>
                      <a:lnTo>
                        <a:pt x="17" y="6"/>
                      </a:lnTo>
                      <a:lnTo>
                        <a:pt x="11" y="12"/>
                      </a:lnTo>
                      <a:lnTo>
                        <a:pt x="5" y="12"/>
                      </a:lnTo>
                      <a:lnTo>
                        <a:pt x="5" y="17"/>
                      </a:lnTo>
                      <a:lnTo>
                        <a:pt x="5" y="23"/>
                      </a:lnTo>
                      <a:lnTo>
                        <a:pt x="11" y="29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45" y="34"/>
                      </a:lnTo>
                      <a:lnTo>
                        <a:pt x="39" y="34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5" y="6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4F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781"/>
                <p:cNvSpPr>
                  <a:spLocks noEditPoints="1"/>
                </p:cNvSpPr>
                <p:nvPr/>
              </p:nvSpPr>
              <p:spPr bwMode="auto">
                <a:xfrm>
                  <a:off x="2279" y="2184"/>
                  <a:ext cx="45" cy="40"/>
                </a:xfrm>
                <a:custGeom>
                  <a:avLst/>
                  <a:gdLst>
                    <a:gd name="T0" fmla="*/ 22 w 45"/>
                    <a:gd name="T1" fmla="*/ 0 h 40"/>
                    <a:gd name="T2" fmla="*/ 22 w 45"/>
                    <a:gd name="T3" fmla="*/ 0 h 40"/>
                    <a:gd name="T4" fmla="*/ 28 w 45"/>
                    <a:gd name="T5" fmla="*/ 0 h 40"/>
                    <a:gd name="T6" fmla="*/ 39 w 45"/>
                    <a:gd name="T7" fmla="*/ 6 h 40"/>
                    <a:gd name="T8" fmla="*/ 39 w 45"/>
                    <a:gd name="T9" fmla="*/ 12 h 40"/>
                    <a:gd name="T10" fmla="*/ 45 w 45"/>
                    <a:gd name="T11" fmla="*/ 23 h 40"/>
                    <a:gd name="T12" fmla="*/ 39 w 45"/>
                    <a:gd name="T13" fmla="*/ 29 h 40"/>
                    <a:gd name="T14" fmla="*/ 39 w 45"/>
                    <a:gd name="T15" fmla="*/ 34 h 40"/>
                    <a:gd name="T16" fmla="*/ 28 w 45"/>
                    <a:gd name="T17" fmla="*/ 40 h 40"/>
                    <a:gd name="T18" fmla="*/ 22 w 45"/>
                    <a:gd name="T19" fmla="*/ 40 h 40"/>
                    <a:gd name="T20" fmla="*/ 11 w 45"/>
                    <a:gd name="T21" fmla="*/ 40 h 40"/>
                    <a:gd name="T22" fmla="*/ 5 w 45"/>
                    <a:gd name="T23" fmla="*/ 34 h 40"/>
                    <a:gd name="T24" fmla="*/ 0 w 45"/>
                    <a:gd name="T25" fmla="*/ 29 h 40"/>
                    <a:gd name="T26" fmla="*/ 0 w 45"/>
                    <a:gd name="T27" fmla="*/ 23 h 40"/>
                    <a:gd name="T28" fmla="*/ 0 w 45"/>
                    <a:gd name="T29" fmla="*/ 12 h 40"/>
                    <a:gd name="T30" fmla="*/ 5 w 45"/>
                    <a:gd name="T31" fmla="*/ 6 h 40"/>
                    <a:gd name="T32" fmla="*/ 11 w 45"/>
                    <a:gd name="T33" fmla="*/ 0 h 40"/>
                    <a:gd name="T34" fmla="*/ 22 w 45"/>
                    <a:gd name="T35" fmla="*/ 0 h 40"/>
                    <a:gd name="T36" fmla="*/ 22 w 45"/>
                    <a:gd name="T37" fmla="*/ 0 h 40"/>
                    <a:gd name="T38" fmla="*/ 22 w 45"/>
                    <a:gd name="T39" fmla="*/ 0 h 40"/>
                    <a:gd name="T40" fmla="*/ 22 w 45"/>
                    <a:gd name="T41" fmla="*/ 6 h 40"/>
                    <a:gd name="T42" fmla="*/ 22 w 45"/>
                    <a:gd name="T43" fmla="*/ 6 h 40"/>
                    <a:gd name="T44" fmla="*/ 17 w 45"/>
                    <a:gd name="T45" fmla="*/ 6 h 40"/>
                    <a:gd name="T46" fmla="*/ 11 w 45"/>
                    <a:gd name="T47" fmla="*/ 12 h 40"/>
                    <a:gd name="T48" fmla="*/ 5 w 45"/>
                    <a:gd name="T49" fmla="*/ 12 h 40"/>
                    <a:gd name="T50" fmla="*/ 5 w 45"/>
                    <a:gd name="T51" fmla="*/ 23 h 40"/>
                    <a:gd name="T52" fmla="*/ 5 w 45"/>
                    <a:gd name="T53" fmla="*/ 29 h 40"/>
                    <a:gd name="T54" fmla="*/ 11 w 45"/>
                    <a:gd name="T55" fmla="*/ 29 h 40"/>
                    <a:gd name="T56" fmla="*/ 11 w 45"/>
                    <a:gd name="T57" fmla="*/ 34 h 40"/>
                    <a:gd name="T58" fmla="*/ 22 w 45"/>
                    <a:gd name="T59" fmla="*/ 34 h 40"/>
                    <a:gd name="T60" fmla="*/ 28 w 45"/>
                    <a:gd name="T61" fmla="*/ 34 h 40"/>
                    <a:gd name="T62" fmla="*/ 34 w 45"/>
                    <a:gd name="T63" fmla="*/ 29 h 40"/>
                    <a:gd name="T64" fmla="*/ 34 w 45"/>
                    <a:gd name="T65" fmla="*/ 29 h 40"/>
                    <a:gd name="T66" fmla="*/ 39 w 45"/>
                    <a:gd name="T67" fmla="*/ 23 h 40"/>
                    <a:gd name="T68" fmla="*/ 34 w 45"/>
                    <a:gd name="T69" fmla="*/ 17 h 40"/>
                    <a:gd name="T70" fmla="*/ 34 w 45"/>
                    <a:gd name="T71" fmla="*/ 12 h 40"/>
                    <a:gd name="T72" fmla="*/ 28 w 45"/>
                    <a:gd name="T73" fmla="*/ 6 h 40"/>
                    <a:gd name="T74" fmla="*/ 22 w 45"/>
                    <a:gd name="T75" fmla="*/ 6 h 40"/>
                    <a:gd name="T76" fmla="*/ 22 w 45"/>
                    <a:gd name="T77" fmla="*/ 6 h 40"/>
                    <a:gd name="T78" fmla="*/ 22 w 45"/>
                    <a:gd name="T79" fmla="*/ 6 h 4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5"/>
                    <a:gd name="T121" fmla="*/ 0 h 40"/>
                    <a:gd name="T122" fmla="*/ 45 w 45"/>
                    <a:gd name="T123" fmla="*/ 40 h 4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5" h="40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8" y="0"/>
                      </a:lnTo>
                      <a:lnTo>
                        <a:pt x="39" y="6"/>
                      </a:lnTo>
                      <a:lnTo>
                        <a:pt x="39" y="12"/>
                      </a:lnTo>
                      <a:lnTo>
                        <a:pt x="45" y="23"/>
                      </a:lnTo>
                      <a:lnTo>
                        <a:pt x="39" y="29"/>
                      </a:lnTo>
                      <a:lnTo>
                        <a:pt x="39" y="34"/>
                      </a:lnTo>
                      <a:lnTo>
                        <a:pt x="28" y="40"/>
                      </a:lnTo>
                      <a:lnTo>
                        <a:pt x="22" y="40"/>
                      </a:lnTo>
                      <a:lnTo>
                        <a:pt x="11" y="40"/>
                      </a:lnTo>
                      <a:lnTo>
                        <a:pt x="5" y="34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2"/>
                      </a:lnTo>
                      <a:lnTo>
                        <a:pt x="5" y="6"/>
                      </a:lnTo>
                      <a:lnTo>
                        <a:pt x="11" y="0"/>
                      </a:lnTo>
                      <a:lnTo>
                        <a:pt x="22" y="0"/>
                      </a:lnTo>
                      <a:close/>
                      <a:moveTo>
                        <a:pt x="22" y="6"/>
                      </a:moveTo>
                      <a:lnTo>
                        <a:pt x="22" y="6"/>
                      </a:lnTo>
                      <a:lnTo>
                        <a:pt x="17" y="6"/>
                      </a:lnTo>
                      <a:lnTo>
                        <a:pt x="11" y="12"/>
                      </a:lnTo>
                      <a:lnTo>
                        <a:pt x="5" y="12"/>
                      </a:lnTo>
                      <a:lnTo>
                        <a:pt x="5" y="23"/>
                      </a:lnTo>
                      <a:lnTo>
                        <a:pt x="5" y="29"/>
                      </a:lnTo>
                      <a:lnTo>
                        <a:pt x="11" y="29"/>
                      </a:lnTo>
                      <a:lnTo>
                        <a:pt x="11" y="34"/>
                      </a:lnTo>
                      <a:lnTo>
                        <a:pt x="22" y="34"/>
                      </a:lnTo>
                      <a:lnTo>
                        <a:pt x="28" y="34"/>
                      </a:lnTo>
                      <a:lnTo>
                        <a:pt x="34" y="29"/>
                      </a:lnTo>
                      <a:lnTo>
                        <a:pt x="39" y="23"/>
                      </a:lnTo>
                      <a:lnTo>
                        <a:pt x="34" y="17"/>
                      </a:lnTo>
                      <a:lnTo>
                        <a:pt x="34" y="12"/>
                      </a:lnTo>
                      <a:lnTo>
                        <a:pt x="28" y="6"/>
                      </a:lnTo>
                      <a:lnTo>
                        <a:pt x="22" y="6"/>
                      </a:lnTo>
                      <a:close/>
                    </a:path>
                  </a:pathLst>
                </a:custGeom>
                <a:solidFill>
                  <a:srgbClr val="4F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1782"/>
                <p:cNvSpPr>
                  <a:spLocks noEditPoints="1"/>
                </p:cNvSpPr>
                <p:nvPr/>
              </p:nvSpPr>
              <p:spPr bwMode="auto">
                <a:xfrm>
                  <a:off x="2262" y="2162"/>
                  <a:ext cx="62" cy="11"/>
                </a:xfrm>
                <a:custGeom>
                  <a:avLst/>
                  <a:gdLst>
                    <a:gd name="T0" fmla="*/ 56 w 62"/>
                    <a:gd name="T1" fmla="*/ 5 h 11"/>
                    <a:gd name="T2" fmla="*/ 56 w 62"/>
                    <a:gd name="T3" fmla="*/ 5 h 11"/>
                    <a:gd name="T4" fmla="*/ 56 w 62"/>
                    <a:gd name="T5" fmla="*/ 5 h 11"/>
                    <a:gd name="T6" fmla="*/ 62 w 62"/>
                    <a:gd name="T7" fmla="*/ 5 h 11"/>
                    <a:gd name="T8" fmla="*/ 62 w 62"/>
                    <a:gd name="T9" fmla="*/ 5 h 11"/>
                    <a:gd name="T10" fmla="*/ 62 w 62"/>
                    <a:gd name="T11" fmla="*/ 5 h 11"/>
                    <a:gd name="T12" fmla="*/ 62 w 62"/>
                    <a:gd name="T13" fmla="*/ 11 h 11"/>
                    <a:gd name="T14" fmla="*/ 62 w 62"/>
                    <a:gd name="T15" fmla="*/ 11 h 11"/>
                    <a:gd name="T16" fmla="*/ 56 w 62"/>
                    <a:gd name="T17" fmla="*/ 11 h 11"/>
                    <a:gd name="T18" fmla="*/ 56 w 62"/>
                    <a:gd name="T19" fmla="*/ 11 h 11"/>
                    <a:gd name="T20" fmla="*/ 17 w 62"/>
                    <a:gd name="T21" fmla="*/ 11 h 11"/>
                    <a:gd name="T22" fmla="*/ 17 w 62"/>
                    <a:gd name="T23" fmla="*/ 11 h 11"/>
                    <a:gd name="T24" fmla="*/ 17 w 62"/>
                    <a:gd name="T25" fmla="*/ 11 h 11"/>
                    <a:gd name="T26" fmla="*/ 17 w 62"/>
                    <a:gd name="T27" fmla="*/ 11 h 11"/>
                    <a:gd name="T28" fmla="*/ 17 w 62"/>
                    <a:gd name="T29" fmla="*/ 5 h 11"/>
                    <a:gd name="T30" fmla="*/ 17 w 62"/>
                    <a:gd name="T31" fmla="*/ 5 h 11"/>
                    <a:gd name="T32" fmla="*/ 17 w 62"/>
                    <a:gd name="T33" fmla="*/ 5 h 11"/>
                    <a:gd name="T34" fmla="*/ 17 w 62"/>
                    <a:gd name="T35" fmla="*/ 5 h 11"/>
                    <a:gd name="T36" fmla="*/ 17 w 62"/>
                    <a:gd name="T37" fmla="*/ 5 h 11"/>
                    <a:gd name="T38" fmla="*/ 56 w 62"/>
                    <a:gd name="T39" fmla="*/ 5 h 11"/>
                    <a:gd name="T40" fmla="*/ 56 w 62"/>
                    <a:gd name="T41" fmla="*/ 5 h 11"/>
                    <a:gd name="T42" fmla="*/ 5 w 62"/>
                    <a:gd name="T43" fmla="*/ 0 h 11"/>
                    <a:gd name="T44" fmla="*/ 5 w 62"/>
                    <a:gd name="T45" fmla="*/ 0 h 11"/>
                    <a:gd name="T46" fmla="*/ 5 w 62"/>
                    <a:gd name="T47" fmla="*/ 5 h 11"/>
                    <a:gd name="T48" fmla="*/ 5 w 62"/>
                    <a:gd name="T49" fmla="*/ 5 h 11"/>
                    <a:gd name="T50" fmla="*/ 5 w 62"/>
                    <a:gd name="T51" fmla="*/ 11 h 11"/>
                    <a:gd name="T52" fmla="*/ 5 w 62"/>
                    <a:gd name="T53" fmla="*/ 11 h 11"/>
                    <a:gd name="T54" fmla="*/ 0 w 62"/>
                    <a:gd name="T55" fmla="*/ 11 h 11"/>
                    <a:gd name="T56" fmla="*/ 0 w 62"/>
                    <a:gd name="T57" fmla="*/ 5 h 11"/>
                    <a:gd name="T58" fmla="*/ 0 w 62"/>
                    <a:gd name="T59" fmla="*/ 5 h 11"/>
                    <a:gd name="T60" fmla="*/ 5 w 62"/>
                    <a:gd name="T61" fmla="*/ 0 h 11"/>
                    <a:gd name="T62" fmla="*/ 5 w 62"/>
                    <a:gd name="T63" fmla="*/ 0 h 11"/>
                    <a:gd name="T64" fmla="*/ 5 w 62"/>
                    <a:gd name="T65" fmla="*/ 0 h 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"/>
                    <a:gd name="T100" fmla="*/ 0 h 11"/>
                    <a:gd name="T101" fmla="*/ 62 w 62"/>
                    <a:gd name="T102" fmla="*/ 11 h 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" h="11">
                      <a:moveTo>
                        <a:pt x="56" y="5"/>
                      </a:moveTo>
                      <a:lnTo>
                        <a:pt x="56" y="5"/>
                      </a:lnTo>
                      <a:lnTo>
                        <a:pt x="62" y="5"/>
                      </a:lnTo>
                      <a:lnTo>
                        <a:pt x="62" y="11"/>
                      </a:lnTo>
                      <a:lnTo>
                        <a:pt x="56" y="11"/>
                      </a:lnTo>
                      <a:lnTo>
                        <a:pt x="17" y="11"/>
                      </a:lnTo>
                      <a:lnTo>
                        <a:pt x="17" y="5"/>
                      </a:lnTo>
                      <a:lnTo>
                        <a:pt x="56" y="5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1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F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783"/>
                <p:cNvSpPr>
                  <a:spLocks noEditPoints="1"/>
                </p:cNvSpPr>
                <p:nvPr/>
              </p:nvSpPr>
              <p:spPr bwMode="auto">
                <a:xfrm>
                  <a:off x="2256" y="2116"/>
                  <a:ext cx="68" cy="40"/>
                </a:xfrm>
                <a:custGeom>
                  <a:avLst/>
                  <a:gdLst>
                    <a:gd name="T0" fmla="*/ 62 w 68"/>
                    <a:gd name="T1" fmla="*/ 0 h 40"/>
                    <a:gd name="T2" fmla="*/ 62 w 68"/>
                    <a:gd name="T3" fmla="*/ 0 h 40"/>
                    <a:gd name="T4" fmla="*/ 62 w 68"/>
                    <a:gd name="T5" fmla="*/ 0 h 40"/>
                    <a:gd name="T6" fmla="*/ 68 w 68"/>
                    <a:gd name="T7" fmla="*/ 0 h 40"/>
                    <a:gd name="T8" fmla="*/ 68 w 68"/>
                    <a:gd name="T9" fmla="*/ 0 h 40"/>
                    <a:gd name="T10" fmla="*/ 68 w 68"/>
                    <a:gd name="T11" fmla="*/ 6 h 40"/>
                    <a:gd name="T12" fmla="*/ 68 w 68"/>
                    <a:gd name="T13" fmla="*/ 6 h 40"/>
                    <a:gd name="T14" fmla="*/ 68 w 68"/>
                    <a:gd name="T15" fmla="*/ 6 h 40"/>
                    <a:gd name="T16" fmla="*/ 62 w 68"/>
                    <a:gd name="T17" fmla="*/ 6 h 40"/>
                    <a:gd name="T18" fmla="*/ 62 w 68"/>
                    <a:gd name="T19" fmla="*/ 6 h 40"/>
                    <a:gd name="T20" fmla="*/ 57 w 68"/>
                    <a:gd name="T21" fmla="*/ 6 h 40"/>
                    <a:gd name="T22" fmla="*/ 62 w 68"/>
                    <a:gd name="T23" fmla="*/ 11 h 40"/>
                    <a:gd name="T24" fmla="*/ 68 w 68"/>
                    <a:gd name="T25" fmla="*/ 23 h 40"/>
                    <a:gd name="T26" fmla="*/ 62 w 68"/>
                    <a:gd name="T27" fmla="*/ 28 h 40"/>
                    <a:gd name="T28" fmla="*/ 62 w 68"/>
                    <a:gd name="T29" fmla="*/ 34 h 40"/>
                    <a:gd name="T30" fmla="*/ 51 w 68"/>
                    <a:gd name="T31" fmla="*/ 34 h 40"/>
                    <a:gd name="T32" fmla="*/ 45 w 68"/>
                    <a:gd name="T33" fmla="*/ 40 h 40"/>
                    <a:gd name="T34" fmla="*/ 34 w 68"/>
                    <a:gd name="T35" fmla="*/ 34 h 40"/>
                    <a:gd name="T36" fmla="*/ 28 w 68"/>
                    <a:gd name="T37" fmla="*/ 34 h 40"/>
                    <a:gd name="T38" fmla="*/ 23 w 68"/>
                    <a:gd name="T39" fmla="*/ 28 h 40"/>
                    <a:gd name="T40" fmla="*/ 23 w 68"/>
                    <a:gd name="T41" fmla="*/ 17 h 40"/>
                    <a:gd name="T42" fmla="*/ 23 w 68"/>
                    <a:gd name="T43" fmla="*/ 11 h 40"/>
                    <a:gd name="T44" fmla="*/ 28 w 68"/>
                    <a:gd name="T45" fmla="*/ 6 h 40"/>
                    <a:gd name="T46" fmla="*/ 6 w 68"/>
                    <a:gd name="T47" fmla="*/ 6 h 40"/>
                    <a:gd name="T48" fmla="*/ 0 w 68"/>
                    <a:gd name="T49" fmla="*/ 6 h 40"/>
                    <a:gd name="T50" fmla="*/ 0 w 68"/>
                    <a:gd name="T51" fmla="*/ 6 h 40"/>
                    <a:gd name="T52" fmla="*/ 0 w 68"/>
                    <a:gd name="T53" fmla="*/ 6 h 40"/>
                    <a:gd name="T54" fmla="*/ 0 w 68"/>
                    <a:gd name="T55" fmla="*/ 6 h 40"/>
                    <a:gd name="T56" fmla="*/ 0 w 68"/>
                    <a:gd name="T57" fmla="*/ 0 h 40"/>
                    <a:gd name="T58" fmla="*/ 0 w 68"/>
                    <a:gd name="T59" fmla="*/ 0 h 40"/>
                    <a:gd name="T60" fmla="*/ 0 w 68"/>
                    <a:gd name="T61" fmla="*/ 0 h 40"/>
                    <a:gd name="T62" fmla="*/ 6 w 68"/>
                    <a:gd name="T63" fmla="*/ 0 h 40"/>
                    <a:gd name="T64" fmla="*/ 62 w 68"/>
                    <a:gd name="T65" fmla="*/ 0 h 40"/>
                    <a:gd name="T66" fmla="*/ 62 w 68"/>
                    <a:gd name="T67" fmla="*/ 0 h 40"/>
                    <a:gd name="T68" fmla="*/ 34 w 68"/>
                    <a:gd name="T69" fmla="*/ 6 h 40"/>
                    <a:gd name="T70" fmla="*/ 34 w 68"/>
                    <a:gd name="T71" fmla="*/ 6 h 40"/>
                    <a:gd name="T72" fmla="*/ 28 w 68"/>
                    <a:gd name="T73" fmla="*/ 11 h 40"/>
                    <a:gd name="T74" fmla="*/ 28 w 68"/>
                    <a:gd name="T75" fmla="*/ 17 h 40"/>
                    <a:gd name="T76" fmla="*/ 28 w 68"/>
                    <a:gd name="T77" fmla="*/ 23 h 40"/>
                    <a:gd name="T78" fmla="*/ 34 w 68"/>
                    <a:gd name="T79" fmla="*/ 28 h 40"/>
                    <a:gd name="T80" fmla="*/ 40 w 68"/>
                    <a:gd name="T81" fmla="*/ 28 h 40"/>
                    <a:gd name="T82" fmla="*/ 45 w 68"/>
                    <a:gd name="T83" fmla="*/ 28 h 40"/>
                    <a:gd name="T84" fmla="*/ 51 w 68"/>
                    <a:gd name="T85" fmla="*/ 28 h 40"/>
                    <a:gd name="T86" fmla="*/ 57 w 68"/>
                    <a:gd name="T87" fmla="*/ 28 h 40"/>
                    <a:gd name="T88" fmla="*/ 57 w 68"/>
                    <a:gd name="T89" fmla="*/ 23 h 40"/>
                    <a:gd name="T90" fmla="*/ 62 w 68"/>
                    <a:gd name="T91" fmla="*/ 17 h 40"/>
                    <a:gd name="T92" fmla="*/ 62 w 68"/>
                    <a:gd name="T93" fmla="*/ 17 h 40"/>
                    <a:gd name="T94" fmla="*/ 57 w 68"/>
                    <a:gd name="T95" fmla="*/ 11 h 40"/>
                    <a:gd name="T96" fmla="*/ 57 w 68"/>
                    <a:gd name="T97" fmla="*/ 11 h 40"/>
                    <a:gd name="T98" fmla="*/ 51 w 68"/>
                    <a:gd name="T99" fmla="*/ 6 h 40"/>
                    <a:gd name="T100" fmla="*/ 34 w 68"/>
                    <a:gd name="T101" fmla="*/ 6 h 40"/>
                    <a:gd name="T102" fmla="*/ 34 w 68"/>
                    <a:gd name="T103" fmla="*/ 6 h 4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8"/>
                    <a:gd name="T157" fmla="*/ 0 h 40"/>
                    <a:gd name="T158" fmla="*/ 68 w 68"/>
                    <a:gd name="T159" fmla="*/ 40 h 4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8" h="40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68" y="0"/>
                      </a:lnTo>
                      <a:lnTo>
                        <a:pt x="68" y="6"/>
                      </a:lnTo>
                      <a:lnTo>
                        <a:pt x="62" y="6"/>
                      </a:lnTo>
                      <a:lnTo>
                        <a:pt x="57" y="6"/>
                      </a:lnTo>
                      <a:lnTo>
                        <a:pt x="62" y="11"/>
                      </a:lnTo>
                      <a:lnTo>
                        <a:pt x="68" y="23"/>
                      </a:lnTo>
                      <a:lnTo>
                        <a:pt x="62" y="28"/>
                      </a:lnTo>
                      <a:lnTo>
                        <a:pt x="62" y="34"/>
                      </a:lnTo>
                      <a:lnTo>
                        <a:pt x="51" y="34"/>
                      </a:lnTo>
                      <a:lnTo>
                        <a:pt x="45" y="40"/>
                      </a:lnTo>
                      <a:lnTo>
                        <a:pt x="34" y="34"/>
                      </a:lnTo>
                      <a:lnTo>
                        <a:pt x="28" y="34"/>
                      </a:lnTo>
                      <a:lnTo>
                        <a:pt x="23" y="28"/>
                      </a:lnTo>
                      <a:lnTo>
                        <a:pt x="23" y="17"/>
                      </a:lnTo>
                      <a:lnTo>
                        <a:pt x="23" y="11"/>
                      </a:lnTo>
                      <a:lnTo>
                        <a:pt x="28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2" y="0"/>
                      </a:lnTo>
                      <a:close/>
                      <a:moveTo>
                        <a:pt x="34" y="6"/>
                      </a:moveTo>
                      <a:lnTo>
                        <a:pt x="34" y="6"/>
                      </a:lnTo>
                      <a:lnTo>
                        <a:pt x="28" y="11"/>
                      </a:lnTo>
                      <a:lnTo>
                        <a:pt x="28" y="17"/>
                      </a:lnTo>
                      <a:lnTo>
                        <a:pt x="28" y="23"/>
                      </a:lnTo>
                      <a:lnTo>
                        <a:pt x="34" y="28"/>
                      </a:lnTo>
                      <a:lnTo>
                        <a:pt x="40" y="28"/>
                      </a:lnTo>
                      <a:lnTo>
                        <a:pt x="45" y="28"/>
                      </a:lnTo>
                      <a:lnTo>
                        <a:pt x="51" y="28"/>
                      </a:lnTo>
                      <a:lnTo>
                        <a:pt x="57" y="28"/>
                      </a:lnTo>
                      <a:lnTo>
                        <a:pt x="57" y="23"/>
                      </a:lnTo>
                      <a:lnTo>
                        <a:pt x="62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34" y="6"/>
                      </a:lnTo>
                      <a:close/>
                    </a:path>
                  </a:pathLst>
                </a:custGeom>
                <a:solidFill>
                  <a:srgbClr val="4F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1785"/>
                <p:cNvSpPr>
                  <a:spLocks/>
                </p:cNvSpPr>
                <p:nvPr/>
              </p:nvSpPr>
              <p:spPr bwMode="auto">
                <a:xfrm>
                  <a:off x="1797" y="185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44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1819"/>
                <p:cNvSpPr>
                  <a:spLocks/>
                </p:cNvSpPr>
                <p:nvPr/>
              </p:nvSpPr>
              <p:spPr bwMode="auto">
                <a:xfrm>
                  <a:off x="3146" y="2025"/>
                  <a:ext cx="74" cy="1"/>
                </a:xfrm>
                <a:custGeom>
                  <a:avLst/>
                  <a:gdLst>
                    <a:gd name="T0" fmla="*/ 0 w 74"/>
                    <a:gd name="T1" fmla="*/ 0 h 1"/>
                    <a:gd name="T2" fmla="*/ 0 w 74"/>
                    <a:gd name="T3" fmla="*/ 0 h 1"/>
                    <a:gd name="T4" fmla="*/ 74 w 7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4"/>
                    <a:gd name="T10" fmla="*/ 0 h 1"/>
                    <a:gd name="T11" fmla="*/ 74 w 7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4" y="0"/>
                      </a:lnTo>
                    </a:path>
                  </a:pathLst>
                </a:custGeom>
                <a:noFill/>
                <a:ln w="269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1828"/>
                <p:cNvSpPr>
                  <a:spLocks/>
                </p:cNvSpPr>
                <p:nvPr/>
              </p:nvSpPr>
              <p:spPr bwMode="auto">
                <a:xfrm>
                  <a:off x="2160" y="2570"/>
                  <a:ext cx="62" cy="39"/>
                </a:xfrm>
                <a:custGeom>
                  <a:avLst/>
                  <a:gdLst>
                    <a:gd name="T0" fmla="*/ 56 w 62"/>
                    <a:gd name="T1" fmla="*/ 0 h 39"/>
                    <a:gd name="T2" fmla="*/ 56 w 62"/>
                    <a:gd name="T3" fmla="*/ 0 h 39"/>
                    <a:gd name="T4" fmla="*/ 62 w 62"/>
                    <a:gd name="T5" fmla="*/ 0 h 39"/>
                    <a:gd name="T6" fmla="*/ 62 w 62"/>
                    <a:gd name="T7" fmla="*/ 0 h 39"/>
                    <a:gd name="T8" fmla="*/ 62 w 62"/>
                    <a:gd name="T9" fmla="*/ 0 h 39"/>
                    <a:gd name="T10" fmla="*/ 62 w 62"/>
                    <a:gd name="T11" fmla="*/ 0 h 39"/>
                    <a:gd name="T12" fmla="*/ 62 w 62"/>
                    <a:gd name="T13" fmla="*/ 5 h 39"/>
                    <a:gd name="T14" fmla="*/ 62 w 62"/>
                    <a:gd name="T15" fmla="*/ 5 h 39"/>
                    <a:gd name="T16" fmla="*/ 62 w 62"/>
                    <a:gd name="T17" fmla="*/ 5 h 39"/>
                    <a:gd name="T18" fmla="*/ 56 w 62"/>
                    <a:gd name="T19" fmla="*/ 5 h 39"/>
                    <a:gd name="T20" fmla="*/ 34 w 62"/>
                    <a:gd name="T21" fmla="*/ 5 h 39"/>
                    <a:gd name="T22" fmla="*/ 34 w 62"/>
                    <a:gd name="T23" fmla="*/ 34 h 39"/>
                    <a:gd name="T24" fmla="*/ 56 w 62"/>
                    <a:gd name="T25" fmla="*/ 34 h 39"/>
                    <a:gd name="T26" fmla="*/ 62 w 62"/>
                    <a:gd name="T27" fmla="*/ 34 h 39"/>
                    <a:gd name="T28" fmla="*/ 62 w 62"/>
                    <a:gd name="T29" fmla="*/ 34 h 39"/>
                    <a:gd name="T30" fmla="*/ 62 w 62"/>
                    <a:gd name="T31" fmla="*/ 34 h 39"/>
                    <a:gd name="T32" fmla="*/ 62 w 62"/>
                    <a:gd name="T33" fmla="*/ 34 h 39"/>
                    <a:gd name="T34" fmla="*/ 62 w 62"/>
                    <a:gd name="T35" fmla="*/ 39 h 39"/>
                    <a:gd name="T36" fmla="*/ 62 w 62"/>
                    <a:gd name="T37" fmla="*/ 39 h 39"/>
                    <a:gd name="T38" fmla="*/ 62 w 62"/>
                    <a:gd name="T39" fmla="*/ 39 h 39"/>
                    <a:gd name="T40" fmla="*/ 56 w 62"/>
                    <a:gd name="T41" fmla="*/ 39 h 39"/>
                    <a:gd name="T42" fmla="*/ 0 w 62"/>
                    <a:gd name="T43" fmla="*/ 39 h 39"/>
                    <a:gd name="T44" fmla="*/ 0 w 62"/>
                    <a:gd name="T45" fmla="*/ 39 h 39"/>
                    <a:gd name="T46" fmla="*/ 0 w 62"/>
                    <a:gd name="T47" fmla="*/ 39 h 39"/>
                    <a:gd name="T48" fmla="*/ 0 w 62"/>
                    <a:gd name="T49" fmla="*/ 39 h 39"/>
                    <a:gd name="T50" fmla="*/ 0 w 62"/>
                    <a:gd name="T51" fmla="*/ 34 h 39"/>
                    <a:gd name="T52" fmla="*/ 0 w 62"/>
                    <a:gd name="T53" fmla="*/ 34 h 39"/>
                    <a:gd name="T54" fmla="*/ 0 w 62"/>
                    <a:gd name="T55" fmla="*/ 34 h 39"/>
                    <a:gd name="T56" fmla="*/ 0 w 62"/>
                    <a:gd name="T57" fmla="*/ 34 h 39"/>
                    <a:gd name="T58" fmla="*/ 0 w 62"/>
                    <a:gd name="T59" fmla="*/ 34 h 39"/>
                    <a:gd name="T60" fmla="*/ 28 w 62"/>
                    <a:gd name="T61" fmla="*/ 34 h 39"/>
                    <a:gd name="T62" fmla="*/ 28 w 62"/>
                    <a:gd name="T63" fmla="*/ 5 h 39"/>
                    <a:gd name="T64" fmla="*/ 0 w 62"/>
                    <a:gd name="T65" fmla="*/ 5 h 39"/>
                    <a:gd name="T66" fmla="*/ 0 w 62"/>
                    <a:gd name="T67" fmla="*/ 5 h 39"/>
                    <a:gd name="T68" fmla="*/ 0 w 62"/>
                    <a:gd name="T69" fmla="*/ 5 h 39"/>
                    <a:gd name="T70" fmla="*/ 0 w 62"/>
                    <a:gd name="T71" fmla="*/ 5 h 39"/>
                    <a:gd name="T72" fmla="*/ 0 w 62"/>
                    <a:gd name="T73" fmla="*/ 0 h 39"/>
                    <a:gd name="T74" fmla="*/ 0 w 62"/>
                    <a:gd name="T75" fmla="*/ 0 h 39"/>
                    <a:gd name="T76" fmla="*/ 0 w 62"/>
                    <a:gd name="T77" fmla="*/ 0 h 39"/>
                    <a:gd name="T78" fmla="*/ 0 w 62"/>
                    <a:gd name="T79" fmla="*/ 0 h 39"/>
                    <a:gd name="T80" fmla="*/ 0 w 62"/>
                    <a:gd name="T81" fmla="*/ 0 h 39"/>
                    <a:gd name="T82" fmla="*/ 56 w 62"/>
                    <a:gd name="T83" fmla="*/ 0 h 39"/>
                    <a:gd name="T84" fmla="*/ 56 w 62"/>
                    <a:gd name="T85" fmla="*/ 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2"/>
                    <a:gd name="T130" fmla="*/ 0 h 39"/>
                    <a:gd name="T131" fmla="*/ 62 w 62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2" h="39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62" y="0"/>
                      </a:lnTo>
                      <a:lnTo>
                        <a:pt x="62" y="5"/>
                      </a:lnTo>
                      <a:lnTo>
                        <a:pt x="56" y="5"/>
                      </a:lnTo>
                      <a:lnTo>
                        <a:pt x="34" y="5"/>
                      </a:lnTo>
                      <a:lnTo>
                        <a:pt x="34" y="34"/>
                      </a:lnTo>
                      <a:lnTo>
                        <a:pt x="56" y="34"/>
                      </a:lnTo>
                      <a:lnTo>
                        <a:pt x="62" y="34"/>
                      </a:lnTo>
                      <a:lnTo>
                        <a:pt x="62" y="39"/>
                      </a:lnTo>
                      <a:lnTo>
                        <a:pt x="56" y="39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28" y="34"/>
                      </a:lnTo>
                      <a:lnTo>
                        <a:pt x="28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6325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1829"/>
                <p:cNvSpPr>
                  <a:spLocks noEditPoints="1"/>
                </p:cNvSpPr>
                <p:nvPr/>
              </p:nvSpPr>
              <p:spPr bwMode="auto">
                <a:xfrm>
                  <a:off x="2177" y="2519"/>
                  <a:ext cx="62" cy="39"/>
                </a:xfrm>
                <a:custGeom>
                  <a:avLst/>
                  <a:gdLst>
                    <a:gd name="T0" fmla="*/ 0 w 62"/>
                    <a:gd name="T1" fmla="*/ 0 h 39"/>
                    <a:gd name="T2" fmla="*/ 5 w 62"/>
                    <a:gd name="T3" fmla="*/ 0 h 39"/>
                    <a:gd name="T4" fmla="*/ 11 w 62"/>
                    <a:gd name="T5" fmla="*/ 5 h 39"/>
                    <a:gd name="T6" fmla="*/ 22 w 62"/>
                    <a:gd name="T7" fmla="*/ 5 h 39"/>
                    <a:gd name="T8" fmla="*/ 28 w 62"/>
                    <a:gd name="T9" fmla="*/ 11 h 39"/>
                    <a:gd name="T10" fmla="*/ 28 w 62"/>
                    <a:gd name="T11" fmla="*/ 22 h 39"/>
                    <a:gd name="T12" fmla="*/ 28 w 62"/>
                    <a:gd name="T13" fmla="*/ 28 h 39"/>
                    <a:gd name="T14" fmla="*/ 34 w 62"/>
                    <a:gd name="T15" fmla="*/ 28 h 39"/>
                    <a:gd name="T16" fmla="*/ 34 w 62"/>
                    <a:gd name="T17" fmla="*/ 11 h 39"/>
                    <a:gd name="T18" fmla="*/ 39 w 62"/>
                    <a:gd name="T19" fmla="*/ 5 h 39"/>
                    <a:gd name="T20" fmla="*/ 45 w 62"/>
                    <a:gd name="T21" fmla="*/ 0 h 39"/>
                    <a:gd name="T22" fmla="*/ 56 w 62"/>
                    <a:gd name="T23" fmla="*/ 5 h 39"/>
                    <a:gd name="T24" fmla="*/ 62 w 62"/>
                    <a:gd name="T25" fmla="*/ 17 h 39"/>
                    <a:gd name="T26" fmla="*/ 56 w 62"/>
                    <a:gd name="T27" fmla="*/ 34 h 39"/>
                    <a:gd name="T28" fmla="*/ 51 w 62"/>
                    <a:gd name="T29" fmla="*/ 39 h 39"/>
                    <a:gd name="T30" fmla="*/ 45 w 62"/>
                    <a:gd name="T31" fmla="*/ 39 h 39"/>
                    <a:gd name="T32" fmla="*/ 39 w 62"/>
                    <a:gd name="T33" fmla="*/ 34 h 39"/>
                    <a:gd name="T34" fmla="*/ 34 w 62"/>
                    <a:gd name="T35" fmla="*/ 39 h 39"/>
                    <a:gd name="T36" fmla="*/ 22 w 62"/>
                    <a:gd name="T37" fmla="*/ 34 h 39"/>
                    <a:gd name="T38" fmla="*/ 11 w 62"/>
                    <a:gd name="T39" fmla="*/ 34 h 39"/>
                    <a:gd name="T40" fmla="*/ 5 w 62"/>
                    <a:gd name="T41" fmla="*/ 34 h 39"/>
                    <a:gd name="T42" fmla="*/ 0 w 62"/>
                    <a:gd name="T43" fmla="*/ 17 h 39"/>
                    <a:gd name="T44" fmla="*/ 0 w 62"/>
                    <a:gd name="T45" fmla="*/ 11 h 39"/>
                    <a:gd name="T46" fmla="*/ 0 w 62"/>
                    <a:gd name="T47" fmla="*/ 0 h 39"/>
                    <a:gd name="T48" fmla="*/ 0 w 62"/>
                    <a:gd name="T49" fmla="*/ 0 h 39"/>
                    <a:gd name="T50" fmla="*/ 11 w 62"/>
                    <a:gd name="T51" fmla="*/ 11 h 39"/>
                    <a:gd name="T52" fmla="*/ 5 w 62"/>
                    <a:gd name="T53" fmla="*/ 11 h 39"/>
                    <a:gd name="T54" fmla="*/ 5 w 62"/>
                    <a:gd name="T55" fmla="*/ 22 h 39"/>
                    <a:gd name="T56" fmla="*/ 11 w 62"/>
                    <a:gd name="T57" fmla="*/ 28 h 39"/>
                    <a:gd name="T58" fmla="*/ 22 w 62"/>
                    <a:gd name="T59" fmla="*/ 28 h 39"/>
                    <a:gd name="T60" fmla="*/ 22 w 62"/>
                    <a:gd name="T61" fmla="*/ 17 h 39"/>
                    <a:gd name="T62" fmla="*/ 17 w 62"/>
                    <a:gd name="T63" fmla="*/ 11 h 39"/>
                    <a:gd name="T64" fmla="*/ 11 w 62"/>
                    <a:gd name="T65" fmla="*/ 11 h 39"/>
                    <a:gd name="T66" fmla="*/ 45 w 62"/>
                    <a:gd name="T67" fmla="*/ 5 h 39"/>
                    <a:gd name="T68" fmla="*/ 39 w 62"/>
                    <a:gd name="T69" fmla="*/ 11 h 39"/>
                    <a:gd name="T70" fmla="*/ 39 w 62"/>
                    <a:gd name="T71" fmla="*/ 28 h 39"/>
                    <a:gd name="T72" fmla="*/ 45 w 62"/>
                    <a:gd name="T73" fmla="*/ 28 h 39"/>
                    <a:gd name="T74" fmla="*/ 51 w 62"/>
                    <a:gd name="T75" fmla="*/ 34 h 39"/>
                    <a:gd name="T76" fmla="*/ 56 w 62"/>
                    <a:gd name="T77" fmla="*/ 17 h 39"/>
                    <a:gd name="T78" fmla="*/ 51 w 62"/>
                    <a:gd name="T79" fmla="*/ 11 h 39"/>
                    <a:gd name="T80" fmla="*/ 45 w 62"/>
                    <a:gd name="T81" fmla="*/ 5 h 39"/>
                    <a:gd name="T82" fmla="*/ 45 w 62"/>
                    <a:gd name="T83" fmla="*/ 5 h 3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2"/>
                    <a:gd name="T127" fmla="*/ 0 h 39"/>
                    <a:gd name="T128" fmla="*/ 62 w 62"/>
                    <a:gd name="T129" fmla="*/ 39 h 3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2" h="3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1" y="5"/>
                      </a:lnTo>
                      <a:lnTo>
                        <a:pt x="22" y="5"/>
                      </a:lnTo>
                      <a:lnTo>
                        <a:pt x="22" y="11"/>
                      </a:lnTo>
                      <a:lnTo>
                        <a:pt x="28" y="11"/>
                      </a:lnTo>
                      <a:lnTo>
                        <a:pt x="28" y="17"/>
                      </a:lnTo>
                      <a:lnTo>
                        <a:pt x="28" y="22"/>
                      </a:lnTo>
                      <a:lnTo>
                        <a:pt x="28" y="28"/>
                      </a:lnTo>
                      <a:lnTo>
                        <a:pt x="34" y="28"/>
                      </a:lnTo>
                      <a:lnTo>
                        <a:pt x="34" y="22"/>
                      </a:lnTo>
                      <a:lnTo>
                        <a:pt x="34" y="11"/>
                      </a:lnTo>
                      <a:lnTo>
                        <a:pt x="39" y="5"/>
                      </a:lnTo>
                      <a:lnTo>
                        <a:pt x="39" y="0"/>
                      </a:lnTo>
                      <a:lnTo>
                        <a:pt x="45" y="0"/>
                      </a:lnTo>
                      <a:lnTo>
                        <a:pt x="51" y="0"/>
                      </a:lnTo>
                      <a:lnTo>
                        <a:pt x="56" y="5"/>
                      </a:lnTo>
                      <a:lnTo>
                        <a:pt x="56" y="11"/>
                      </a:lnTo>
                      <a:lnTo>
                        <a:pt x="62" y="17"/>
                      </a:lnTo>
                      <a:lnTo>
                        <a:pt x="62" y="28"/>
                      </a:lnTo>
                      <a:lnTo>
                        <a:pt x="56" y="34"/>
                      </a:lnTo>
                      <a:lnTo>
                        <a:pt x="51" y="39"/>
                      </a:lnTo>
                      <a:lnTo>
                        <a:pt x="45" y="39"/>
                      </a:lnTo>
                      <a:lnTo>
                        <a:pt x="39" y="34"/>
                      </a:lnTo>
                      <a:lnTo>
                        <a:pt x="34" y="34"/>
                      </a:lnTo>
                      <a:lnTo>
                        <a:pt x="34" y="39"/>
                      </a:lnTo>
                      <a:lnTo>
                        <a:pt x="28" y="34"/>
                      </a:lnTo>
                      <a:lnTo>
                        <a:pt x="22" y="34"/>
                      </a:lnTo>
                      <a:lnTo>
                        <a:pt x="17" y="34"/>
                      </a:lnTo>
                      <a:lnTo>
                        <a:pt x="11" y="34"/>
                      </a:lnTo>
                      <a:lnTo>
                        <a:pt x="5" y="34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  <a:moveTo>
                        <a:pt x="11" y="11"/>
                      </a:moveTo>
                      <a:lnTo>
                        <a:pt x="11" y="11"/>
                      </a:lnTo>
                      <a:lnTo>
                        <a:pt x="5" y="11"/>
                      </a:lnTo>
                      <a:lnTo>
                        <a:pt x="5" y="22"/>
                      </a:lnTo>
                      <a:lnTo>
                        <a:pt x="5" y="28"/>
                      </a:lnTo>
                      <a:lnTo>
                        <a:pt x="11" y="28"/>
                      </a:lnTo>
                      <a:lnTo>
                        <a:pt x="22" y="28"/>
                      </a:lnTo>
                      <a:lnTo>
                        <a:pt x="22" y="17"/>
                      </a:lnTo>
                      <a:lnTo>
                        <a:pt x="22" y="11"/>
                      </a:lnTo>
                      <a:lnTo>
                        <a:pt x="17" y="11"/>
                      </a:lnTo>
                      <a:lnTo>
                        <a:pt x="11" y="11"/>
                      </a:lnTo>
                      <a:close/>
                      <a:moveTo>
                        <a:pt x="45" y="5"/>
                      </a:moveTo>
                      <a:lnTo>
                        <a:pt x="45" y="5"/>
                      </a:lnTo>
                      <a:lnTo>
                        <a:pt x="39" y="11"/>
                      </a:lnTo>
                      <a:lnTo>
                        <a:pt x="39" y="17"/>
                      </a:lnTo>
                      <a:lnTo>
                        <a:pt x="39" y="28"/>
                      </a:lnTo>
                      <a:lnTo>
                        <a:pt x="45" y="28"/>
                      </a:lnTo>
                      <a:lnTo>
                        <a:pt x="51" y="34"/>
                      </a:lnTo>
                      <a:lnTo>
                        <a:pt x="51" y="28"/>
                      </a:lnTo>
                      <a:lnTo>
                        <a:pt x="56" y="17"/>
                      </a:lnTo>
                      <a:lnTo>
                        <a:pt x="56" y="11"/>
                      </a:lnTo>
                      <a:lnTo>
                        <a:pt x="51" y="11"/>
                      </a:lnTo>
                      <a:lnTo>
                        <a:pt x="51" y="5"/>
                      </a:lnTo>
                      <a:lnTo>
                        <a:pt x="45" y="5"/>
                      </a:lnTo>
                      <a:close/>
                    </a:path>
                  </a:pathLst>
                </a:custGeom>
                <a:solidFill>
                  <a:srgbClr val="6325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1830"/>
                <p:cNvSpPr>
                  <a:spLocks/>
                </p:cNvSpPr>
                <p:nvPr/>
              </p:nvSpPr>
              <p:spPr bwMode="auto">
                <a:xfrm>
                  <a:off x="2194" y="2490"/>
                  <a:ext cx="5" cy="23"/>
                </a:xfrm>
                <a:custGeom>
                  <a:avLst/>
                  <a:gdLst>
                    <a:gd name="T0" fmla="*/ 5 w 5"/>
                    <a:gd name="T1" fmla="*/ 0 h 23"/>
                    <a:gd name="T2" fmla="*/ 5 w 5"/>
                    <a:gd name="T3" fmla="*/ 0 h 23"/>
                    <a:gd name="T4" fmla="*/ 5 w 5"/>
                    <a:gd name="T5" fmla="*/ 0 h 23"/>
                    <a:gd name="T6" fmla="*/ 5 w 5"/>
                    <a:gd name="T7" fmla="*/ 0 h 23"/>
                    <a:gd name="T8" fmla="*/ 5 w 5"/>
                    <a:gd name="T9" fmla="*/ 23 h 23"/>
                    <a:gd name="T10" fmla="*/ 5 w 5"/>
                    <a:gd name="T11" fmla="*/ 23 h 23"/>
                    <a:gd name="T12" fmla="*/ 5 w 5"/>
                    <a:gd name="T13" fmla="*/ 23 h 23"/>
                    <a:gd name="T14" fmla="*/ 0 w 5"/>
                    <a:gd name="T15" fmla="*/ 23 h 23"/>
                    <a:gd name="T16" fmla="*/ 0 w 5"/>
                    <a:gd name="T17" fmla="*/ 23 h 23"/>
                    <a:gd name="T18" fmla="*/ 0 w 5"/>
                    <a:gd name="T19" fmla="*/ 0 h 23"/>
                    <a:gd name="T20" fmla="*/ 0 w 5"/>
                    <a:gd name="T21" fmla="*/ 0 h 23"/>
                    <a:gd name="T22" fmla="*/ 0 w 5"/>
                    <a:gd name="T23" fmla="*/ 0 h 23"/>
                    <a:gd name="T24" fmla="*/ 0 w 5"/>
                    <a:gd name="T25" fmla="*/ 0 h 23"/>
                    <a:gd name="T26" fmla="*/ 5 w 5"/>
                    <a:gd name="T27" fmla="*/ 0 h 23"/>
                    <a:gd name="T28" fmla="*/ 5 w 5"/>
                    <a:gd name="T29" fmla="*/ 0 h 23"/>
                    <a:gd name="T30" fmla="*/ 5 w 5"/>
                    <a:gd name="T31" fmla="*/ 0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"/>
                    <a:gd name="T49" fmla="*/ 0 h 23"/>
                    <a:gd name="T50" fmla="*/ 5 w 5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" h="23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6325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1831"/>
                <p:cNvSpPr>
                  <a:spLocks/>
                </p:cNvSpPr>
                <p:nvPr/>
              </p:nvSpPr>
              <p:spPr bwMode="auto">
                <a:xfrm>
                  <a:off x="2160" y="2462"/>
                  <a:ext cx="62" cy="23"/>
                </a:xfrm>
                <a:custGeom>
                  <a:avLst/>
                  <a:gdLst>
                    <a:gd name="T0" fmla="*/ 45 w 62"/>
                    <a:gd name="T1" fmla="*/ 0 h 23"/>
                    <a:gd name="T2" fmla="*/ 45 w 62"/>
                    <a:gd name="T3" fmla="*/ 0 h 23"/>
                    <a:gd name="T4" fmla="*/ 51 w 62"/>
                    <a:gd name="T5" fmla="*/ 6 h 23"/>
                    <a:gd name="T6" fmla="*/ 56 w 62"/>
                    <a:gd name="T7" fmla="*/ 6 h 23"/>
                    <a:gd name="T8" fmla="*/ 62 w 62"/>
                    <a:gd name="T9" fmla="*/ 11 h 23"/>
                    <a:gd name="T10" fmla="*/ 62 w 62"/>
                    <a:gd name="T11" fmla="*/ 17 h 23"/>
                    <a:gd name="T12" fmla="*/ 62 w 62"/>
                    <a:gd name="T13" fmla="*/ 17 h 23"/>
                    <a:gd name="T14" fmla="*/ 62 w 62"/>
                    <a:gd name="T15" fmla="*/ 23 h 23"/>
                    <a:gd name="T16" fmla="*/ 62 w 62"/>
                    <a:gd name="T17" fmla="*/ 23 h 23"/>
                    <a:gd name="T18" fmla="*/ 56 w 62"/>
                    <a:gd name="T19" fmla="*/ 23 h 23"/>
                    <a:gd name="T20" fmla="*/ 56 w 62"/>
                    <a:gd name="T21" fmla="*/ 23 h 23"/>
                    <a:gd name="T22" fmla="*/ 56 w 62"/>
                    <a:gd name="T23" fmla="*/ 23 h 23"/>
                    <a:gd name="T24" fmla="*/ 56 w 62"/>
                    <a:gd name="T25" fmla="*/ 23 h 23"/>
                    <a:gd name="T26" fmla="*/ 56 w 62"/>
                    <a:gd name="T27" fmla="*/ 23 h 23"/>
                    <a:gd name="T28" fmla="*/ 56 w 62"/>
                    <a:gd name="T29" fmla="*/ 23 h 23"/>
                    <a:gd name="T30" fmla="*/ 51 w 62"/>
                    <a:gd name="T31" fmla="*/ 23 h 23"/>
                    <a:gd name="T32" fmla="*/ 51 w 62"/>
                    <a:gd name="T33" fmla="*/ 23 h 23"/>
                    <a:gd name="T34" fmla="*/ 51 w 62"/>
                    <a:gd name="T35" fmla="*/ 23 h 23"/>
                    <a:gd name="T36" fmla="*/ 51 w 62"/>
                    <a:gd name="T37" fmla="*/ 23 h 23"/>
                    <a:gd name="T38" fmla="*/ 51 w 62"/>
                    <a:gd name="T39" fmla="*/ 23 h 23"/>
                    <a:gd name="T40" fmla="*/ 56 w 62"/>
                    <a:gd name="T41" fmla="*/ 17 h 23"/>
                    <a:gd name="T42" fmla="*/ 56 w 62"/>
                    <a:gd name="T43" fmla="*/ 17 h 23"/>
                    <a:gd name="T44" fmla="*/ 56 w 62"/>
                    <a:gd name="T45" fmla="*/ 11 h 23"/>
                    <a:gd name="T46" fmla="*/ 51 w 62"/>
                    <a:gd name="T47" fmla="*/ 11 h 23"/>
                    <a:gd name="T48" fmla="*/ 51 w 62"/>
                    <a:gd name="T49" fmla="*/ 11 h 23"/>
                    <a:gd name="T50" fmla="*/ 45 w 62"/>
                    <a:gd name="T51" fmla="*/ 11 h 23"/>
                    <a:gd name="T52" fmla="*/ 0 w 62"/>
                    <a:gd name="T53" fmla="*/ 11 h 23"/>
                    <a:gd name="T54" fmla="*/ 0 w 62"/>
                    <a:gd name="T55" fmla="*/ 11 h 23"/>
                    <a:gd name="T56" fmla="*/ 0 w 62"/>
                    <a:gd name="T57" fmla="*/ 11 h 23"/>
                    <a:gd name="T58" fmla="*/ 0 w 62"/>
                    <a:gd name="T59" fmla="*/ 11 h 23"/>
                    <a:gd name="T60" fmla="*/ 0 w 62"/>
                    <a:gd name="T61" fmla="*/ 6 h 23"/>
                    <a:gd name="T62" fmla="*/ 0 w 62"/>
                    <a:gd name="T63" fmla="*/ 6 h 23"/>
                    <a:gd name="T64" fmla="*/ 0 w 62"/>
                    <a:gd name="T65" fmla="*/ 6 h 23"/>
                    <a:gd name="T66" fmla="*/ 0 w 62"/>
                    <a:gd name="T67" fmla="*/ 6 h 23"/>
                    <a:gd name="T68" fmla="*/ 0 w 62"/>
                    <a:gd name="T69" fmla="*/ 0 h 23"/>
                    <a:gd name="T70" fmla="*/ 45 w 62"/>
                    <a:gd name="T71" fmla="*/ 0 h 23"/>
                    <a:gd name="T72" fmla="*/ 45 w 62"/>
                    <a:gd name="T73" fmla="*/ 0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2"/>
                    <a:gd name="T112" fmla="*/ 0 h 23"/>
                    <a:gd name="T113" fmla="*/ 62 w 62"/>
                    <a:gd name="T114" fmla="*/ 23 h 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2" h="23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51" y="6"/>
                      </a:lnTo>
                      <a:lnTo>
                        <a:pt x="56" y="6"/>
                      </a:lnTo>
                      <a:lnTo>
                        <a:pt x="62" y="11"/>
                      </a:lnTo>
                      <a:lnTo>
                        <a:pt x="62" y="17"/>
                      </a:lnTo>
                      <a:lnTo>
                        <a:pt x="62" y="23"/>
                      </a:lnTo>
                      <a:lnTo>
                        <a:pt x="56" y="23"/>
                      </a:lnTo>
                      <a:lnTo>
                        <a:pt x="51" y="23"/>
                      </a:lnTo>
                      <a:lnTo>
                        <a:pt x="56" y="17"/>
                      </a:lnTo>
                      <a:lnTo>
                        <a:pt x="56" y="11"/>
                      </a:lnTo>
                      <a:lnTo>
                        <a:pt x="51" y="11"/>
                      </a:lnTo>
                      <a:lnTo>
                        <a:pt x="45" y="11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6325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832"/>
                <p:cNvSpPr>
                  <a:spLocks noEditPoints="1"/>
                </p:cNvSpPr>
                <p:nvPr/>
              </p:nvSpPr>
              <p:spPr bwMode="auto">
                <a:xfrm>
                  <a:off x="2177" y="2417"/>
                  <a:ext cx="45" cy="34"/>
                </a:xfrm>
                <a:custGeom>
                  <a:avLst/>
                  <a:gdLst>
                    <a:gd name="T0" fmla="*/ 22 w 45"/>
                    <a:gd name="T1" fmla="*/ 0 h 34"/>
                    <a:gd name="T2" fmla="*/ 22 w 45"/>
                    <a:gd name="T3" fmla="*/ 0 h 34"/>
                    <a:gd name="T4" fmla="*/ 22 w 45"/>
                    <a:gd name="T5" fmla="*/ 0 h 34"/>
                    <a:gd name="T6" fmla="*/ 22 w 45"/>
                    <a:gd name="T7" fmla="*/ 0 h 34"/>
                    <a:gd name="T8" fmla="*/ 22 w 45"/>
                    <a:gd name="T9" fmla="*/ 28 h 34"/>
                    <a:gd name="T10" fmla="*/ 28 w 45"/>
                    <a:gd name="T11" fmla="*/ 28 h 34"/>
                    <a:gd name="T12" fmla="*/ 34 w 45"/>
                    <a:gd name="T13" fmla="*/ 22 h 34"/>
                    <a:gd name="T14" fmla="*/ 39 w 45"/>
                    <a:gd name="T15" fmla="*/ 22 h 34"/>
                    <a:gd name="T16" fmla="*/ 39 w 45"/>
                    <a:gd name="T17" fmla="*/ 17 h 34"/>
                    <a:gd name="T18" fmla="*/ 39 w 45"/>
                    <a:gd name="T19" fmla="*/ 11 h 34"/>
                    <a:gd name="T20" fmla="*/ 39 w 45"/>
                    <a:gd name="T21" fmla="*/ 5 h 34"/>
                    <a:gd name="T22" fmla="*/ 34 w 45"/>
                    <a:gd name="T23" fmla="*/ 0 h 34"/>
                    <a:gd name="T24" fmla="*/ 34 w 45"/>
                    <a:gd name="T25" fmla="*/ 0 h 34"/>
                    <a:gd name="T26" fmla="*/ 34 w 45"/>
                    <a:gd name="T27" fmla="*/ 0 h 34"/>
                    <a:gd name="T28" fmla="*/ 34 w 45"/>
                    <a:gd name="T29" fmla="*/ 0 h 34"/>
                    <a:gd name="T30" fmla="*/ 39 w 45"/>
                    <a:gd name="T31" fmla="*/ 0 h 34"/>
                    <a:gd name="T32" fmla="*/ 39 w 45"/>
                    <a:gd name="T33" fmla="*/ 0 h 34"/>
                    <a:gd name="T34" fmla="*/ 39 w 45"/>
                    <a:gd name="T35" fmla="*/ 0 h 34"/>
                    <a:gd name="T36" fmla="*/ 39 w 45"/>
                    <a:gd name="T37" fmla="*/ 0 h 34"/>
                    <a:gd name="T38" fmla="*/ 39 w 45"/>
                    <a:gd name="T39" fmla="*/ 0 h 34"/>
                    <a:gd name="T40" fmla="*/ 39 w 45"/>
                    <a:gd name="T41" fmla="*/ 0 h 34"/>
                    <a:gd name="T42" fmla="*/ 39 w 45"/>
                    <a:gd name="T43" fmla="*/ 0 h 34"/>
                    <a:gd name="T44" fmla="*/ 45 w 45"/>
                    <a:gd name="T45" fmla="*/ 5 h 34"/>
                    <a:gd name="T46" fmla="*/ 45 w 45"/>
                    <a:gd name="T47" fmla="*/ 11 h 34"/>
                    <a:gd name="T48" fmla="*/ 45 w 45"/>
                    <a:gd name="T49" fmla="*/ 17 h 34"/>
                    <a:gd name="T50" fmla="*/ 45 w 45"/>
                    <a:gd name="T51" fmla="*/ 22 h 34"/>
                    <a:gd name="T52" fmla="*/ 39 w 45"/>
                    <a:gd name="T53" fmla="*/ 28 h 34"/>
                    <a:gd name="T54" fmla="*/ 34 w 45"/>
                    <a:gd name="T55" fmla="*/ 34 h 34"/>
                    <a:gd name="T56" fmla="*/ 22 w 45"/>
                    <a:gd name="T57" fmla="*/ 34 h 34"/>
                    <a:gd name="T58" fmla="*/ 11 w 45"/>
                    <a:gd name="T59" fmla="*/ 34 h 34"/>
                    <a:gd name="T60" fmla="*/ 5 w 45"/>
                    <a:gd name="T61" fmla="*/ 28 h 34"/>
                    <a:gd name="T62" fmla="*/ 0 w 45"/>
                    <a:gd name="T63" fmla="*/ 22 h 34"/>
                    <a:gd name="T64" fmla="*/ 0 w 45"/>
                    <a:gd name="T65" fmla="*/ 17 h 34"/>
                    <a:gd name="T66" fmla="*/ 0 w 45"/>
                    <a:gd name="T67" fmla="*/ 5 h 34"/>
                    <a:gd name="T68" fmla="*/ 5 w 45"/>
                    <a:gd name="T69" fmla="*/ 0 h 34"/>
                    <a:gd name="T70" fmla="*/ 11 w 45"/>
                    <a:gd name="T71" fmla="*/ 0 h 34"/>
                    <a:gd name="T72" fmla="*/ 17 w 45"/>
                    <a:gd name="T73" fmla="*/ 0 h 34"/>
                    <a:gd name="T74" fmla="*/ 22 w 45"/>
                    <a:gd name="T75" fmla="*/ 0 h 34"/>
                    <a:gd name="T76" fmla="*/ 22 w 45"/>
                    <a:gd name="T77" fmla="*/ 0 h 34"/>
                    <a:gd name="T78" fmla="*/ 17 w 45"/>
                    <a:gd name="T79" fmla="*/ 5 h 34"/>
                    <a:gd name="T80" fmla="*/ 17 w 45"/>
                    <a:gd name="T81" fmla="*/ 5 h 34"/>
                    <a:gd name="T82" fmla="*/ 5 w 45"/>
                    <a:gd name="T83" fmla="*/ 5 h 34"/>
                    <a:gd name="T84" fmla="*/ 5 w 45"/>
                    <a:gd name="T85" fmla="*/ 17 h 34"/>
                    <a:gd name="T86" fmla="*/ 5 w 45"/>
                    <a:gd name="T87" fmla="*/ 22 h 34"/>
                    <a:gd name="T88" fmla="*/ 11 w 45"/>
                    <a:gd name="T89" fmla="*/ 22 h 34"/>
                    <a:gd name="T90" fmla="*/ 11 w 45"/>
                    <a:gd name="T91" fmla="*/ 28 h 34"/>
                    <a:gd name="T92" fmla="*/ 17 w 45"/>
                    <a:gd name="T93" fmla="*/ 28 h 34"/>
                    <a:gd name="T94" fmla="*/ 17 w 45"/>
                    <a:gd name="T95" fmla="*/ 5 h 34"/>
                    <a:gd name="T96" fmla="*/ 17 w 45"/>
                    <a:gd name="T97" fmla="*/ 5 h 3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5"/>
                    <a:gd name="T148" fmla="*/ 0 h 34"/>
                    <a:gd name="T149" fmla="*/ 45 w 45"/>
                    <a:gd name="T150" fmla="*/ 34 h 3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5" h="34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34" y="22"/>
                      </a:lnTo>
                      <a:lnTo>
                        <a:pt x="39" y="22"/>
                      </a:lnTo>
                      <a:lnTo>
                        <a:pt x="39" y="17"/>
                      </a:lnTo>
                      <a:lnTo>
                        <a:pt x="39" y="11"/>
                      </a:lnTo>
                      <a:lnTo>
                        <a:pt x="39" y="5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5" y="5"/>
                      </a:lnTo>
                      <a:lnTo>
                        <a:pt x="45" y="11"/>
                      </a:lnTo>
                      <a:lnTo>
                        <a:pt x="45" y="17"/>
                      </a:lnTo>
                      <a:lnTo>
                        <a:pt x="45" y="22"/>
                      </a:lnTo>
                      <a:lnTo>
                        <a:pt x="39" y="28"/>
                      </a:lnTo>
                      <a:lnTo>
                        <a:pt x="34" y="34"/>
                      </a:lnTo>
                      <a:lnTo>
                        <a:pt x="22" y="34"/>
                      </a:lnTo>
                      <a:lnTo>
                        <a:pt x="11" y="34"/>
                      </a:lnTo>
                      <a:lnTo>
                        <a:pt x="5" y="28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close/>
                      <a:moveTo>
                        <a:pt x="17" y="5"/>
                      </a:moveTo>
                      <a:lnTo>
                        <a:pt x="17" y="5"/>
                      </a:lnTo>
                      <a:lnTo>
                        <a:pt x="5" y="5"/>
                      </a:lnTo>
                      <a:lnTo>
                        <a:pt x="5" y="17"/>
                      </a:lnTo>
                      <a:lnTo>
                        <a:pt x="5" y="22"/>
                      </a:lnTo>
                      <a:lnTo>
                        <a:pt x="11" y="22"/>
                      </a:lnTo>
                      <a:lnTo>
                        <a:pt x="11" y="28"/>
                      </a:lnTo>
                      <a:lnTo>
                        <a:pt x="17" y="28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6325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1833"/>
                <p:cNvSpPr>
                  <a:spLocks/>
                </p:cNvSpPr>
                <p:nvPr/>
              </p:nvSpPr>
              <p:spPr bwMode="auto">
                <a:xfrm>
                  <a:off x="2165" y="2383"/>
                  <a:ext cx="57" cy="28"/>
                </a:xfrm>
                <a:custGeom>
                  <a:avLst/>
                  <a:gdLst>
                    <a:gd name="T0" fmla="*/ 51 w 57"/>
                    <a:gd name="T1" fmla="*/ 0 h 28"/>
                    <a:gd name="T2" fmla="*/ 51 w 57"/>
                    <a:gd name="T3" fmla="*/ 0 h 28"/>
                    <a:gd name="T4" fmla="*/ 51 w 57"/>
                    <a:gd name="T5" fmla="*/ 0 h 28"/>
                    <a:gd name="T6" fmla="*/ 57 w 57"/>
                    <a:gd name="T7" fmla="*/ 0 h 28"/>
                    <a:gd name="T8" fmla="*/ 57 w 57"/>
                    <a:gd name="T9" fmla="*/ 0 h 28"/>
                    <a:gd name="T10" fmla="*/ 57 w 57"/>
                    <a:gd name="T11" fmla="*/ 0 h 28"/>
                    <a:gd name="T12" fmla="*/ 57 w 57"/>
                    <a:gd name="T13" fmla="*/ 5 h 28"/>
                    <a:gd name="T14" fmla="*/ 57 w 57"/>
                    <a:gd name="T15" fmla="*/ 5 h 28"/>
                    <a:gd name="T16" fmla="*/ 57 w 57"/>
                    <a:gd name="T17" fmla="*/ 11 h 28"/>
                    <a:gd name="T18" fmla="*/ 51 w 57"/>
                    <a:gd name="T19" fmla="*/ 17 h 28"/>
                    <a:gd name="T20" fmla="*/ 51 w 57"/>
                    <a:gd name="T21" fmla="*/ 17 h 28"/>
                    <a:gd name="T22" fmla="*/ 40 w 57"/>
                    <a:gd name="T23" fmla="*/ 17 h 28"/>
                    <a:gd name="T24" fmla="*/ 17 w 57"/>
                    <a:gd name="T25" fmla="*/ 17 h 28"/>
                    <a:gd name="T26" fmla="*/ 17 w 57"/>
                    <a:gd name="T27" fmla="*/ 22 h 28"/>
                    <a:gd name="T28" fmla="*/ 17 w 57"/>
                    <a:gd name="T29" fmla="*/ 22 h 28"/>
                    <a:gd name="T30" fmla="*/ 17 w 57"/>
                    <a:gd name="T31" fmla="*/ 28 h 28"/>
                    <a:gd name="T32" fmla="*/ 12 w 57"/>
                    <a:gd name="T33" fmla="*/ 22 h 28"/>
                    <a:gd name="T34" fmla="*/ 12 w 57"/>
                    <a:gd name="T35" fmla="*/ 22 h 28"/>
                    <a:gd name="T36" fmla="*/ 12 w 57"/>
                    <a:gd name="T37" fmla="*/ 22 h 28"/>
                    <a:gd name="T38" fmla="*/ 12 w 57"/>
                    <a:gd name="T39" fmla="*/ 22 h 28"/>
                    <a:gd name="T40" fmla="*/ 12 w 57"/>
                    <a:gd name="T41" fmla="*/ 17 h 28"/>
                    <a:gd name="T42" fmla="*/ 0 w 57"/>
                    <a:gd name="T43" fmla="*/ 17 h 28"/>
                    <a:gd name="T44" fmla="*/ 0 w 57"/>
                    <a:gd name="T45" fmla="*/ 17 h 28"/>
                    <a:gd name="T46" fmla="*/ 0 w 57"/>
                    <a:gd name="T47" fmla="*/ 17 h 28"/>
                    <a:gd name="T48" fmla="*/ 0 w 57"/>
                    <a:gd name="T49" fmla="*/ 17 h 28"/>
                    <a:gd name="T50" fmla="*/ 0 w 57"/>
                    <a:gd name="T51" fmla="*/ 17 h 28"/>
                    <a:gd name="T52" fmla="*/ 0 w 57"/>
                    <a:gd name="T53" fmla="*/ 11 h 28"/>
                    <a:gd name="T54" fmla="*/ 0 w 57"/>
                    <a:gd name="T55" fmla="*/ 11 h 28"/>
                    <a:gd name="T56" fmla="*/ 0 w 57"/>
                    <a:gd name="T57" fmla="*/ 11 h 28"/>
                    <a:gd name="T58" fmla="*/ 0 w 57"/>
                    <a:gd name="T59" fmla="*/ 11 h 28"/>
                    <a:gd name="T60" fmla="*/ 12 w 57"/>
                    <a:gd name="T61" fmla="*/ 11 h 28"/>
                    <a:gd name="T62" fmla="*/ 12 w 57"/>
                    <a:gd name="T63" fmla="*/ 0 h 28"/>
                    <a:gd name="T64" fmla="*/ 12 w 57"/>
                    <a:gd name="T65" fmla="*/ 0 h 28"/>
                    <a:gd name="T66" fmla="*/ 12 w 57"/>
                    <a:gd name="T67" fmla="*/ 0 h 28"/>
                    <a:gd name="T68" fmla="*/ 12 w 57"/>
                    <a:gd name="T69" fmla="*/ 0 h 28"/>
                    <a:gd name="T70" fmla="*/ 17 w 57"/>
                    <a:gd name="T71" fmla="*/ 0 h 28"/>
                    <a:gd name="T72" fmla="*/ 17 w 57"/>
                    <a:gd name="T73" fmla="*/ 0 h 28"/>
                    <a:gd name="T74" fmla="*/ 17 w 57"/>
                    <a:gd name="T75" fmla="*/ 0 h 28"/>
                    <a:gd name="T76" fmla="*/ 17 w 57"/>
                    <a:gd name="T77" fmla="*/ 11 h 28"/>
                    <a:gd name="T78" fmla="*/ 40 w 57"/>
                    <a:gd name="T79" fmla="*/ 11 h 28"/>
                    <a:gd name="T80" fmla="*/ 46 w 57"/>
                    <a:gd name="T81" fmla="*/ 11 h 28"/>
                    <a:gd name="T82" fmla="*/ 51 w 57"/>
                    <a:gd name="T83" fmla="*/ 5 h 28"/>
                    <a:gd name="T84" fmla="*/ 51 w 57"/>
                    <a:gd name="T85" fmla="*/ 5 h 28"/>
                    <a:gd name="T86" fmla="*/ 51 w 57"/>
                    <a:gd name="T87" fmla="*/ 0 h 28"/>
                    <a:gd name="T88" fmla="*/ 51 w 57"/>
                    <a:gd name="T89" fmla="*/ 0 h 28"/>
                    <a:gd name="T90" fmla="*/ 51 w 57"/>
                    <a:gd name="T91" fmla="*/ 0 h 28"/>
                    <a:gd name="T92" fmla="*/ 51 w 57"/>
                    <a:gd name="T93" fmla="*/ 0 h 28"/>
                    <a:gd name="T94" fmla="*/ 51 w 57"/>
                    <a:gd name="T95" fmla="*/ 0 h 28"/>
                    <a:gd name="T96" fmla="*/ 51 w 57"/>
                    <a:gd name="T97" fmla="*/ 0 h 28"/>
                    <a:gd name="T98" fmla="*/ 51 w 57"/>
                    <a:gd name="T99" fmla="*/ 0 h 28"/>
                    <a:gd name="T100" fmla="*/ 51 w 57"/>
                    <a:gd name="T101" fmla="*/ 0 h 28"/>
                    <a:gd name="T102" fmla="*/ 51 w 57"/>
                    <a:gd name="T103" fmla="*/ 0 h 2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7"/>
                    <a:gd name="T157" fmla="*/ 0 h 28"/>
                    <a:gd name="T158" fmla="*/ 57 w 57"/>
                    <a:gd name="T159" fmla="*/ 28 h 2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7" h="28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57" y="5"/>
                      </a:lnTo>
                      <a:lnTo>
                        <a:pt x="57" y="11"/>
                      </a:lnTo>
                      <a:lnTo>
                        <a:pt x="51" y="17"/>
                      </a:lnTo>
                      <a:lnTo>
                        <a:pt x="40" y="17"/>
                      </a:lnTo>
                      <a:lnTo>
                        <a:pt x="17" y="17"/>
                      </a:lnTo>
                      <a:lnTo>
                        <a:pt x="17" y="22"/>
                      </a:lnTo>
                      <a:lnTo>
                        <a:pt x="17" y="28"/>
                      </a:lnTo>
                      <a:lnTo>
                        <a:pt x="12" y="22"/>
                      </a:lnTo>
                      <a:lnTo>
                        <a:pt x="12" y="17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12" y="11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7" y="11"/>
                      </a:lnTo>
                      <a:lnTo>
                        <a:pt x="40" y="11"/>
                      </a:lnTo>
                      <a:lnTo>
                        <a:pt x="46" y="11"/>
                      </a:lnTo>
                      <a:lnTo>
                        <a:pt x="51" y="5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6325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1834"/>
                <p:cNvSpPr>
                  <a:spLocks/>
                </p:cNvSpPr>
                <p:nvPr/>
              </p:nvSpPr>
              <p:spPr bwMode="auto">
                <a:xfrm>
                  <a:off x="2160" y="2315"/>
                  <a:ext cx="62" cy="45"/>
                </a:xfrm>
                <a:custGeom>
                  <a:avLst/>
                  <a:gdLst>
                    <a:gd name="T0" fmla="*/ 5 w 62"/>
                    <a:gd name="T1" fmla="*/ 0 h 45"/>
                    <a:gd name="T2" fmla="*/ 5 w 62"/>
                    <a:gd name="T3" fmla="*/ 0 h 45"/>
                    <a:gd name="T4" fmla="*/ 5 w 62"/>
                    <a:gd name="T5" fmla="*/ 0 h 45"/>
                    <a:gd name="T6" fmla="*/ 5 w 62"/>
                    <a:gd name="T7" fmla="*/ 0 h 45"/>
                    <a:gd name="T8" fmla="*/ 5 w 62"/>
                    <a:gd name="T9" fmla="*/ 0 h 45"/>
                    <a:gd name="T10" fmla="*/ 5 w 62"/>
                    <a:gd name="T11" fmla="*/ 0 h 45"/>
                    <a:gd name="T12" fmla="*/ 5 w 62"/>
                    <a:gd name="T13" fmla="*/ 17 h 45"/>
                    <a:gd name="T14" fmla="*/ 56 w 62"/>
                    <a:gd name="T15" fmla="*/ 17 h 45"/>
                    <a:gd name="T16" fmla="*/ 62 w 62"/>
                    <a:gd name="T17" fmla="*/ 17 h 45"/>
                    <a:gd name="T18" fmla="*/ 62 w 62"/>
                    <a:gd name="T19" fmla="*/ 17 h 45"/>
                    <a:gd name="T20" fmla="*/ 62 w 62"/>
                    <a:gd name="T21" fmla="*/ 17 h 45"/>
                    <a:gd name="T22" fmla="*/ 62 w 62"/>
                    <a:gd name="T23" fmla="*/ 22 h 45"/>
                    <a:gd name="T24" fmla="*/ 62 w 62"/>
                    <a:gd name="T25" fmla="*/ 22 h 45"/>
                    <a:gd name="T26" fmla="*/ 62 w 62"/>
                    <a:gd name="T27" fmla="*/ 22 h 45"/>
                    <a:gd name="T28" fmla="*/ 62 w 62"/>
                    <a:gd name="T29" fmla="*/ 22 h 45"/>
                    <a:gd name="T30" fmla="*/ 56 w 62"/>
                    <a:gd name="T31" fmla="*/ 28 h 45"/>
                    <a:gd name="T32" fmla="*/ 5 w 62"/>
                    <a:gd name="T33" fmla="*/ 28 h 45"/>
                    <a:gd name="T34" fmla="*/ 5 w 62"/>
                    <a:gd name="T35" fmla="*/ 39 h 45"/>
                    <a:gd name="T36" fmla="*/ 5 w 62"/>
                    <a:gd name="T37" fmla="*/ 45 h 45"/>
                    <a:gd name="T38" fmla="*/ 5 w 62"/>
                    <a:gd name="T39" fmla="*/ 45 h 45"/>
                    <a:gd name="T40" fmla="*/ 5 w 62"/>
                    <a:gd name="T41" fmla="*/ 45 h 45"/>
                    <a:gd name="T42" fmla="*/ 5 w 62"/>
                    <a:gd name="T43" fmla="*/ 45 h 45"/>
                    <a:gd name="T44" fmla="*/ 0 w 62"/>
                    <a:gd name="T45" fmla="*/ 45 h 45"/>
                    <a:gd name="T46" fmla="*/ 0 w 62"/>
                    <a:gd name="T47" fmla="*/ 45 h 45"/>
                    <a:gd name="T48" fmla="*/ 0 w 62"/>
                    <a:gd name="T49" fmla="*/ 45 h 45"/>
                    <a:gd name="T50" fmla="*/ 0 w 62"/>
                    <a:gd name="T51" fmla="*/ 39 h 45"/>
                    <a:gd name="T52" fmla="*/ 0 w 62"/>
                    <a:gd name="T53" fmla="*/ 0 h 45"/>
                    <a:gd name="T54" fmla="*/ 0 w 62"/>
                    <a:gd name="T55" fmla="*/ 0 h 45"/>
                    <a:gd name="T56" fmla="*/ 0 w 62"/>
                    <a:gd name="T57" fmla="*/ 0 h 45"/>
                    <a:gd name="T58" fmla="*/ 0 w 62"/>
                    <a:gd name="T59" fmla="*/ 0 h 45"/>
                    <a:gd name="T60" fmla="*/ 5 w 62"/>
                    <a:gd name="T61" fmla="*/ 0 h 45"/>
                    <a:gd name="T62" fmla="*/ 5 w 62"/>
                    <a:gd name="T63" fmla="*/ 0 h 45"/>
                    <a:gd name="T64" fmla="*/ 5 w 62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"/>
                    <a:gd name="T100" fmla="*/ 0 h 45"/>
                    <a:gd name="T101" fmla="*/ 62 w 62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" h="4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17"/>
                      </a:lnTo>
                      <a:lnTo>
                        <a:pt x="56" y="17"/>
                      </a:lnTo>
                      <a:lnTo>
                        <a:pt x="62" y="17"/>
                      </a:lnTo>
                      <a:lnTo>
                        <a:pt x="62" y="22"/>
                      </a:lnTo>
                      <a:lnTo>
                        <a:pt x="56" y="28"/>
                      </a:lnTo>
                      <a:lnTo>
                        <a:pt x="5" y="28"/>
                      </a:lnTo>
                      <a:lnTo>
                        <a:pt x="5" y="39"/>
                      </a:lnTo>
                      <a:lnTo>
                        <a:pt x="5" y="45"/>
                      </a:lnTo>
                      <a:lnTo>
                        <a:pt x="0" y="45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6325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1835"/>
                <p:cNvSpPr>
                  <a:spLocks noEditPoints="1"/>
                </p:cNvSpPr>
                <p:nvPr/>
              </p:nvSpPr>
              <p:spPr bwMode="auto">
                <a:xfrm>
                  <a:off x="2177" y="2275"/>
                  <a:ext cx="45" cy="34"/>
                </a:xfrm>
                <a:custGeom>
                  <a:avLst/>
                  <a:gdLst>
                    <a:gd name="T0" fmla="*/ 39 w 45"/>
                    <a:gd name="T1" fmla="*/ 0 h 34"/>
                    <a:gd name="T2" fmla="*/ 39 w 45"/>
                    <a:gd name="T3" fmla="*/ 0 h 34"/>
                    <a:gd name="T4" fmla="*/ 45 w 45"/>
                    <a:gd name="T5" fmla="*/ 0 h 34"/>
                    <a:gd name="T6" fmla="*/ 45 w 45"/>
                    <a:gd name="T7" fmla="*/ 0 h 34"/>
                    <a:gd name="T8" fmla="*/ 45 w 45"/>
                    <a:gd name="T9" fmla="*/ 6 h 34"/>
                    <a:gd name="T10" fmla="*/ 45 w 45"/>
                    <a:gd name="T11" fmla="*/ 6 h 34"/>
                    <a:gd name="T12" fmla="*/ 45 w 45"/>
                    <a:gd name="T13" fmla="*/ 6 h 34"/>
                    <a:gd name="T14" fmla="*/ 39 w 45"/>
                    <a:gd name="T15" fmla="*/ 6 h 34"/>
                    <a:gd name="T16" fmla="*/ 39 w 45"/>
                    <a:gd name="T17" fmla="*/ 6 h 34"/>
                    <a:gd name="T18" fmla="*/ 45 w 45"/>
                    <a:gd name="T19" fmla="*/ 11 h 34"/>
                    <a:gd name="T20" fmla="*/ 45 w 45"/>
                    <a:gd name="T21" fmla="*/ 23 h 34"/>
                    <a:gd name="T22" fmla="*/ 45 w 45"/>
                    <a:gd name="T23" fmla="*/ 28 h 34"/>
                    <a:gd name="T24" fmla="*/ 39 w 45"/>
                    <a:gd name="T25" fmla="*/ 28 h 34"/>
                    <a:gd name="T26" fmla="*/ 39 w 45"/>
                    <a:gd name="T27" fmla="*/ 34 h 34"/>
                    <a:gd name="T28" fmla="*/ 34 w 45"/>
                    <a:gd name="T29" fmla="*/ 34 h 34"/>
                    <a:gd name="T30" fmla="*/ 28 w 45"/>
                    <a:gd name="T31" fmla="*/ 34 h 34"/>
                    <a:gd name="T32" fmla="*/ 22 w 45"/>
                    <a:gd name="T33" fmla="*/ 28 h 34"/>
                    <a:gd name="T34" fmla="*/ 17 w 45"/>
                    <a:gd name="T35" fmla="*/ 23 h 34"/>
                    <a:gd name="T36" fmla="*/ 17 w 45"/>
                    <a:gd name="T37" fmla="*/ 11 h 34"/>
                    <a:gd name="T38" fmla="*/ 17 w 45"/>
                    <a:gd name="T39" fmla="*/ 6 h 34"/>
                    <a:gd name="T40" fmla="*/ 17 w 45"/>
                    <a:gd name="T41" fmla="*/ 6 h 34"/>
                    <a:gd name="T42" fmla="*/ 11 w 45"/>
                    <a:gd name="T43" fmla="*/ 6 h 34"/>
                    <a:gd name="T44" fmla="*/ 5 w 45"/>
                    <a:gd name="T45" fmla="*/ 11 h 34"/>
                    <a:gd name="T46" fmla="*/ 5 w 45"/>
                    <a:gd name="T47" fmla="*/ 11 h 34"/>
                    <a:gd name="T48" fmla="*/ 5 w 45"/>
                    <a:gd name="T49" fmla="*/ 17 h 34"/>
                    <a:gd name="T50" fmla="*/ 5 w 45"/>
                    <a:gd name="T51" fmla="*/ 23 h 34"/>
                    <a:gd name="T52" fmla="*/ 5 w 45"/>
                    <a:gd name="T53" fmla="*/ 28 h 34"/>
                    <a:gd name="T54" fmla="*/ 11 w 45"/>
                    <a:gd name="T55" fmla="*/ 28 h 34"/>
                    <a:gd name="T56" fmla="*/ 11 w 45"/>
                    <a:gd name="T57" fmla="*/ 28 h 34"/>
                    <a:gd name="T58" fmla="*/ 11 w 45"/>
                    <a:gd name="T59" fmla="*/ 34 h 34"/>
                    <a:gd name="T60" fmla="*/ 11 w 45"/>
                    <a:gd name="T61" fmla="*/ 34 h 34"/>
                    <a:gd name="T62" fmla="*/ 5 w 45"/>
                    <a:gd name="T63" fmla="*/ 34 h 34"/>
                    <a:gd name="T64" fmla="*/ 5 w 45"/>
                    <a:gd name="T65" fmla="*/ 34 h 34"/>
                    <a:gd name="T66" fmla="*/ 5 w 45"/>
                    <a:gd name="T67" fmla="*/ 34 h 34"/>
                    <a:gd name="T68" fmla="*/ 5 w 45"/>
                    <a:gd name="T69" fmla="*/ 34 h 34"/>
                    <a:gd name="T70" fmla="*/ 0 w 45"/>
                    <a:gd name="T71" fmla="*/ 28 h 34"/>
                    <a:gd name="T72" fmla="*/ 0 w 45"/>
                    <a:gd name="T73" fmla="*/ 28 h 34"/>
                    <a:gd name="T74" fmla="*/ 0 w 45"/>
                    <a:gd name="T75" fmla="*/ 23 h 34"/>
                    <a:gd name="T76" fmla="*/ 0 w 45"/>
                    <a:gd name="T77" fmla="*/ 17 h 34"/>
                    <a:gd name="T78" fmla="*/ 0 w 45"/>
                    <a:gd name="T79" fmla="*/ 11 h 34"/>
                    <a:gd name="T80" fmla="*/ 5 w 45"/>
                    <a:gd name="T81" fmla="*/ 6 h 34"/>
                    <a:gd name="T82" fmla="*/ 5 w 45"/>
                    <a:gd name="T83" fmla="*/ 0 h 34"/>
                    <a:gd name="T84" fmla="*/ 17 w 45"/>
                    <a:gd name="T85" fmla="*/ 0 h 34"/>
                    <a:gd name="T86" fmla="*/ 39 w 45"/>
                    <a:gd name="T87" fmla="*/ 0 h 34"/>
                    <a:gd name="T88" fmla="*/ 39 w 45"/>
                    <a:gd name="T89" fmla="*/ 0 h 34"/>
                    <a:gd name="T90" fmla="*/ 22 w 45"/>
                    <a:gd name="T91" fmla="*/ 6 h 34"/>
                    <a:gd name="T92" fmla="*/ 22 w 45"/>
                    <a:gd name="T93" fmla="*/ 6 h 34"/>
                    <a:gd name="T94" fmla="*/ 22 w 45"/>
                    <a:gd name="T95" fmla="*/ 17 h 34"/>
                    <a:gd name="T96" fmla="*/ 22 w 45"/>
                    <a:gd name="T97" fmla="*/ 17 h 34"/>
                    <a:gd name="T98" fmla="*/ 28 w 45"/>
                    <a:gd name="T99" fmla="*/ 23 h 34"/>
                    <a:gd name="T100" fmla="*/ 28 w 45"/>
                    <a:gd name="T101" fmla="*/ 28 h 34"/>
                    <a:gd name="T102" fmla="*/ 34 w 45"/>
                    <a:gd name="T103" fmla="*/ 28 h 34"/>
                    <a:gd name="T104" fmla="*/ 39 w 45"/>
                    <a:gd name="T105" fmla="*/ 23 h 34"/>
                    <a:gd name="T106" fmla="*/ 39 w 45"/>
                    <a:gd name="T107" fmla="*/ 17 h 34"/>
                    <a:gd name="T108" fmla="*/ 39 w 45"/>
                    <a:gd name="T109" fmla="*/ 11 h 34"/>
                    <a:gd name="T110" fmla="*/ 34 w 45"/>
                    <a:gd name="T111" fmla="*/ 6 h 34"/>
                    <a:gd name="T112" fmla="*/ 22 w 45"/>
                    <a:gd name="T113" fmla="*/ 6 h 34"/>
                    <a:gd name="T114" fmla="*/ 22 w 45"/>
                    <a:gd name="T115" fmla="*/ 6 h 3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5"/>
                    <a:gd name="T175" fmla="*/ 0 h 34"/>
                    <a:gd name="T176" fmla="*/ 45 w 45"/>
                    <a:gd name="T177" fmla="*/ 34 h 3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5" h="34">
                      <a:moveTo>
                        <a:pt x="39" y="0"/>
                      </a:moveTo>
                      <a:lnTo>
                        <a:pt x="39" y="0"/>
                      </a:lnTo>
                      <a:lnTo>
                        <a:pt x="45" y="0"/>
                      </a:lnTo>
                      <a:lnTo>
                        <a:pt x="45" y="6"/>
                      </a:lnTo>
                      <a:lnTo>
                        <a:pt x="39" y="6"/>
                      </a:lnTo>
                      <a:lnTo>
                        <a:pt x="45" y="11"/>
                      </a:lnTo>
                      <a:lnTo>
                        <a:pt x="45" y="23"/>
                      </a:lnTo>
                      <a:lnTo>
                        <a:pt x="45" y="28"/>
                      </a:lnTo>
                      <a:lnTo>
                        <a:pt x="39" y="28"/>
                      </a:lnTo>
                      <a:lnTo>
                        <a:pt x="39" y="34"/>
                      </a:lnTo>
                      <a:lnTo>
                        <a:pt x="34" y="34"/>
                      </a:lnTo>
                      <a:lnTo>
                        <a:pt x="28" y="34"/>
                      </a:lnTo>
                      <a:lnTo>
                        <a:pt x="22" y="28"/>
                      </a:lnTo>
                      <a:lnTo>
                        <a:pt x="17" y="23"/>
                      </a:lnTo>
                      <a:lnTo>
                        <a:pt x="17" y="11"/>
                      </a:lnTo>
                      <a:lnTo>
                        <a:pt x="17" y="6"/>
                      </a:lnTo>
                      <a:lnTo>
                        <a:pt x="11" y="6"/>
                      </a:lnTo>
                      <a:lnTo>
                        <a:pt x="5" y="11"/>
                      </a:lnTo>
                      <a:lnTo>
                        <a:pt x="5" y="17"/>
                      </a:lnTo>
                      <a:lnTo>
                        <a:pt x="5" y="23"/>
                      </a:lnTo>
                      <a:lnTo>
                        <a:pt x="5" y="28"/>
                      </a:lnTo>
                      <a:lnTo>
                        <a:pt x="11" y="28"/>
                      </a:lnTo>
                      <a:lnTo>
                        <a:pt x="11" y="34"/>
                      </a:lnTo>
                      <a:lnTo>
                        <a:pt x="5" y="34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  <a:lnTo>
                        <a:pt x="17" y="0"/>
                      </a:lnTo>
                      <a:lnTo>
                        <a:pt x="39" y="0"/>
                      </a:lnTo>
                      <a:close/>
                      <a:moveTo>
                        <a:pt x="22" y="6"/>
                      </a:moveTo>
                      <a:lnTo>
                        <a:pt x="22" y="6"/>
                      </a:lnTo>
                      <a:lnTo>
                        <a:pt x="22" y="17"/>
                      </a:lnTo>
                      <a:lnTo>
                        <a:pt x="28" y="23"/>
                      </a:lnTo>
                      <a:lnTo>
                        <a:pt x="28" y="28"/>
                      </a:lnTo>
                      <a:lnTo>
                        <a:pt x="34" y="28"/>
                      </a:lnTo>
                      <a:lnTo>
                        <a:pt x="39" y="23"/>
                      </a:lnTo>
                      <a:lnTo>
                        <a:pt x="39" y="17"/>
                      </a:lnTo>
                      <a:lnTo>
                        <a:pt x="39" y="11"/>
                      </a:lnTo>
                      <a:lnTo>
                        <a:pt x="34" y="6"/>
                      </a:lnTo>
                      <a:lnTo>
                        <a:pt x="22" y="6"/>
                      </a:lnTo>
                      <a:close/>
                    </a:path>
                  </a:pathLst>
                </a:custGeom>
                <a:solidFill>
                  <a:srgbClr val="6325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1836"/>
                <p:cNvSpPr>
                  <a:spLocks/>
                </p:cNvSpPr>
                <p:nvPr/>
              </p:nvSpPr>
              <p:spPr bwMode="auto">
                <a:xfrm>
                  <a:off x="2177" y="2235"/>
                  <a:ext cx="45" cy="29"/>
                </a:xfrm>
                <a:custGeom>
                  <a:avLst/>
                  <a:gdLst>
                    <a:gd name="T0" fmla="*/ 5 w 45"/>
                    <a:gd name="T1" fmla="*/ 0 h 29"/>
                    <a:gd name="T2" fmla="*/ 5 w 45"/>
                    <a:gd name="T3" fmla="*/ 0 h 29"/>
                    <a:gd name="T4" fmla="*/ 5 w 45"/>
                    <a:gd name="T5" fmla="*/ 0 h 29"/>
                    <a:gd name="T6" fmla="*/ 5 w 45"/>
                    <a:gd name="T7" fmla="*/ 0 h 29"/>
                    <a:gd name="T8" fmla="*/ 5 w 45"/>
                    <a:gd name="T9" fmla="*/ 0 h 29"/>
                    <a:gd name="T10" fmla="*/ 5 w 45"/>
                    <a:gd name="T11" fmla="*/ 0 h 29"/>
                    <a:gd name="T12" fmla="*/ 5 w 45"/>
                    <a:gd name="T13" fmla="*/ 6 h 29"/>
                    <a:gd name="T14" fmla="*/ 5 w 45"/>
                    <a:gd name="T15" fmla="*/ 6 h 29"/>
                    <a:gd name="T16" fmla="*/ 5 w 45"/>
                    <a:gd name="T17" fmla="*/ 6 h 29"/>
                    <a:gd name="T18" fmla="*/ 5 w 45"/>
                    <a:gd name="T19" fmla="*/ 12 h 29"/>
                    <a:gd name="T20" fmla="*/ 5 w 45"/>
                    <a:gd name="T21" fmla="*/ 12 h 29"/>
                    <a:gd name="T22" fmla="*/ 5 w 45"/>
                    <a:gd name="T23" fmla="*/ 12 h 29"/>
                    <a:gd name="T24" fmla="*/ 11 w 45"/>
                    <a:gd name="T25" fmla="*/ 17 h 29"/>
                    <a:gd name="T26" fmla="*/ 17 w 45"/>
                    <a:gd name="T27" fmla="*/ 17 h 29"/>
                    <a:gd name="T28" fmla="*/ 39 w 45"/>
                    <a:gd name="T29" fmla="*/ 17 h 29"/>
                    <a:gd name="T30" fmla="*/ 45 w 45"/>
                    <a:gd name="T31" fmla="*/ 17 h 29"/>
                    <a:gd name="T32" fmla="*/ 45 w 45"/>
                    <a:gd name="T33" fmla="*/ 17 h 29"/>
                    <a:gd name="T34" fmla="*/ 45 w 45"/>
                    <a:gd name="T35" fmla="*/ 23 h 29"/>
                    <a:gd name="T36" fmla="*/ 45 w 45"/>
                    <a:gd name="T37" fmla="*/ 23 h 29"/>
                    <a:gd name="T38" fmla="*/ 45 w 45"/>
                    <a:gd name="T39" fmla="*/ 23 h 29"/>
                    <a:gd name="T40" fmla="*/ 45 w 45"/>
                    <a:gd name="T41" fmla="*/ 23 h 29"/>
                    <a:gd name="T42" fmla="*/ 45 w 45"/>
                    <a:gd name="T43" fmla="*/ 29 h 29"/>
                    <a:gd name="T44" fmla="*/ 39 w 45"/>
                    <a:gd name="T45" fmla="*/ 29 h 29"/>
                    <a:gd name="T46" fmla="*/ 0 w 45"/>
                    <a:gd name="T47" fmla="*/ 29 h 29"/>
                    <a:gd name="T48" fmla="*/ 0 w 45"/>
                    <a:gd name="T49" fmla="*/ 29 h 29"/>
                    <a:gd name="T50" fmla="*/ 0 w 45"/>
                    <a:gd name="T51" fmla="*/ 23 h 29"/>
                    <a:gd name="T52" fmla="*/ 0 w 45"/>
                    <a:gd name="T53" fmla="*/ 23 h 29"/>
                    <a:gd name="T54" fmla="*/ 0 w 45"/>
                    <a:gd name="T55" fmla="*/ 23 h 29"/>
                    <a:gd name="T56" fmla="*/ 0 w 45"/>
                    <a:gd name="T57" fmla="*/ 23 h 29"/>
                    <a:gd name="T58" fmla="*/ 0 w 45"/>
                    <a:gd name="T59" fmla="*/ 23 h 29"/>
                    <a:gd name="T60" fmla="*/ 0 w 45"/>
                    <a:gd name="T61" fmla="*/ 17 h 29"/>
                    <a:gd name="T62" fmla="*/ 0 w 45"/>
                    <a:gd name="T63" fmla="*/ 17 h 29"/>
                    <a:gd name="T64" fmla="*/ 5 w 45"/>
                    <a:gd name="T65" fmla="*/ 17 h 29"/>
                    <a:gd name="T66" fmla="*/ 5 w 45"/>
                    <a:gd name="T67" fmla="*/ 17 h 29"/>
                    <a:gd name="T68" fmla="*/ 0 w 45"/>
                    <a:gd name="T69" fmla="*/ 12 h 29"/>
                    <a:gd name="T70" fmla="*/ 0 w 45"/>
                    <a:gd name="T71" fmla="*/ 12 h 29"/>
                    <a:gd name="T72" fmla="*/ 0 w 45"/>
                    <a:gd name="T73" fmla="*/ 6 h 29"/>
                    <a:gd name="T74" fmla="*/ 0 w 45"/>
                    <a:gd name="T75" fmla="*/ 6 h 29"/>
                    <a:gd name="T76" fmla="*/ 0 w 45"/>
                    <a:gd name="T77" fmla="*/ 6 h 29"/>
                    <a:gd name="T78" fmla="*/ 0 w 45"/>
                    <a:gd name="T79" fmla="*/ 6 h 29"/>
                    <a:gd name="T80" fmla="*/ 0 w 45"/>
                    <a:gd name="T81" fmla="*/ 0 h 29"/>
                    <a:gd name="T82" fmla="*/ 0 w 45"/>
                    <a:gd name="T83" fmla="*/ 0 h 29"/>
                    <a:gd name="T84" fmla="*/ 0 w 45"/>
                    <a:gd name="T85" fmla="*/ 0 h 29"/>
                    <a:gd name="T86" fmla="*/ 0 w 45"/>
                    <a:gd name="T87" fmla="*/ 0 h 29"/>
                    <a:gd name="T88" fmla="*/ 5 w 45"/>
                    <a:gd name="T89" fmla="*/ 0 h 29"/>
                    <a:gd name="T90" fmla="*/ 5 w 45"/>
                    <a:gd name="T91" fmla="*/ 0 h 29"/>
                    <a:gd name="T92" fmla="*/ 5 w 45"/>
                    <a:gd name="T93" fmla="*/ 0 h 2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5"/>
                    <a:gd name="T142" fmla="*/ 0 h 29"/>
                    <a:gd name="T143" fmla="*/ 45 w 45"/>
                    <a:gd name="T144" fmla="*/ 29 h 2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5" h="2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12"/>
                      </a:lnTo>
                      <a:lnTo>
                        <a:pt x="11" y="17"/>
                      </a:lnTo>
                      <a:lnTo>
                        <a:pt x="17" y="17"/>
                      </a:lnTo>
                      <a:lnTo>
                        <a:pt x="39" y="17"/>
                      </a:lnTo>
                      <a:lnTo>
                        <a:pt x="45" y="17"/>
                      </a:lnTo>
                      <a:lnTo>
                        <a:pt x="45" y="23"/>
                      </a:lnTo>
                      <a:lnTo>
                        <a:pt x="45" y="29"/>
                      </a:lnTo>
                      <a:lnTo>
                        <a:pt x="39" y="29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5" y="17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6325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1837"/>
                <p:cNvSpPr>
                  <a:spLocks noEditPoints="1"/>
                </p:cNvSpPr>
                <p:nvPr/>
              </p:nvSpPr>
              <p:spPr bwMode="auto">
                <a:xfrm>
                  <a:off x="2177" y="2196"/>
                  <a:ext cx="62" cy="39"/>
                </a:xfrm>
                <a:custGeom>
                  <a:avLst/>
                  <a:gdLst>
                    <a:gd name="T0" fmla="*/ 0 w 62"/>
                    <a:gd name="T1" fmla="*/ 0 h 39"/>
                    <a:gd name="T2" fmla="*/ 5 w 62"/>
                    <a:gd name="T3" fmla="*/ 0 h 39"/>
                    <a:gd name="T4" fmla="*/ 11 w 62"/>
                    <a:gd name="T5" fmla="*/ 5 h 39"/>
                    <a:gd name="T6" fmla="*/ 22 w 62"/>
                    <a:gd name="T7" fmla="*/ 5 h 39"/>
                    <a:gd name="T8" fmla="*/ 28 w 62"/>
                    <a:gd name="T9" fmla="*/ 11 h 39"/>
                    <a:gd name="T10" fmla="*/ 28 w 62"/>
                    <a:gd name="T11" fmla="*/ 22 h 39"/>
                    <a:gd name="T12" fmla="*/ 28 w 62"/>
                    <a:gd name="T13" fmla="*/ 28 h 39"/>
                    <a:gd name="T14" fmla="*/ 34 w 62"/>
                    <a:gd name="T15" fmla="*/ 28 h 39"/>
                    <a:gd name="T16" fmla="*/ 34 w 62"/>
                    <a:gd name="T17" fmla="*/ 11 h 39"/>
                    <a:gd name="T18" fmla="*/ 39 w 62"/>
                    <a:gd name="T19" fmla="*/ 0 h 39"/>
                    <a:gd name="T20" fmla="*/ 45 w 62"/>
                    <a:gd name="T21" fmla="*/ 0 h 39"/>
                    <a:gd name="T22" fmla="*/ 56 w 62"/>
                    <a:gd name="T23" fmla="*/ 5 h 39"/>
                    <a:gd name="T24" fmla="*/ 62 w 62"/>
                    <a:gd name="T25" fmla="*/ 17 h 39"/>
                    <a:gd name="T26" fmla="*/ 56 w 62"/>
                    <a:gd name="T27" fmla="*/ 34 h 39"/>
                    <a:gd name="T28" fmla="*/ 51 w 62"/>
                    <a:gd name="T29" fmla="*/ 39 h 39"/>
                    <a:gd name="T30" fmla="*/ 45 w 62"/>
                    <a:gd name="T31" fmla="*/ 34 h 39"/>
                    <a:gd name="T32" fmla="*/ 39 w 62"/>
                    <a:gd name="T33" fmla="*/ 34 h 39"/>
                    <a:gd name="T34" fmla="*/ 34 w 62"/>
                    <a:gd name="T35" fmla="*/ 34 h 39"/>
                    <a:gd name="T36" fmla="*/ 22 w 62"/>
                    <a:gd name="T37" fmla="*/ 34 h 39"/>
                    <a:gd name="T38" fmla="*/ 11 w 62"/>
                    <a:gd name="T39" fmla="*/ 34 h 39"/>
                    <a:gd name="T40" fmla="*/ 5 w 62"/>
                    <a:gd name="T41" fmla="*/ 28 h 39"/>
                    <a:gd name="T42" fmla="*/ 0 w 62"/>
                    <a:gd name="T43" fmla="*/ 17 h 39"/>
                    <a:gd name="T44" fmla="*/ 0 w 62"/>
                    <a:gd name="T45" fmla="*/ 11 h 39"/>
                    <a:gd name="T46" fmla="*/ 0 w 62"/>
                    <a:gd name="T47" fmla="*/ 0 h 39"/>
                    <a:gd name="T48" fmla="*/ 0 w 62"/>
                    <a:gd name="T49" fmla="*/ 0 h 39"/>
                    <a:gd name="T50" fmla="*/ 11 w 62"/>
                    <a:gd name="T51" fmla="*/ 11 h 39"/>
                    <a:gd name="T52" fmla="*/ 5 w 62"/>
                    <a:gd name="T53" fmla="*/ 11 h 39"/>
                    <a:gd name="T54" fmla="*/ 5 w 62"/>
                    <a:gd name="T55" fmla="*/ 22 h 39"/>
                    <a:gd name="T56" fmla="*/ 11 w 62"/>
                    <a:gd name="T57" fmla="*/ 28 h 39"/>
                    <a:gd name="T58" fmla="*/ 22 w 62"/>
                    <a:gd name="T59" fmla="*/ 28 h 39"/>
                    <a:gd name="T60" fmla="*/ 22 w 62"/>
                    <a:gd name="T61" fmla="*/ 17 h 39"/>
                    <a:gd name="T62" fmla="*/ 17 w 62"/>
                    <a:gd name="T63" fmla="*/ 11 h 39"/>
                    <a:gd name="T64" fmla="*/ 11 w 62"/>
                    <a:gd name="T65" fmla="*/ 11 h 39"/>
                    <a:gd name="T66" fmla="*/ 45 w 62"/>
                    <a:gd name="T67" fmla="*/ 5 h 39"/>
                    <a:gd name="T68" fmla="*/ 39 w 62"/>
                    <a:gd name="T69" fmla="*/ 11 h 39"/>
                    <a:gd name="T70" fmla="*/ 39 w 62"/>
                    <a:gd name="T71" fmla="*/ 22 h 39"/>
                    <a:gd name="T72" fmla="*/ 45 w 62"/>
                    <a:gd name="T73" fmla="*/ 28 h 39"/>
                    <a:gd name="T74" fmla="*/ 51 w 62"/>
                    <a:gd name="T75" fmla="*/ 28 h 39"/>
                    <a:gd name="T76" fmla="*/ 56 w 62"/>
                    <a:gd name="T77" fmla="*/ 17 h 39"/>
                    <a:gd name="T78" fmla="*/ 51 w 62"/>
                    <a:gd name="T79" fmla="*/ 11 h 39"/>
                    <a:gd name="T80" fmla="*/ 45 w 62"/>
                    <a:gd name="T81" fmla="*/ 5 h 39"/>
                    <a:gd name="T82" fmla="*/ 45 w 62"/>
                    <a:gd name="T83" fmla="*/ 5 h 3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2"/>
                    <a:gd name="T127" fmla="*/ 0 h 39"/>
                    <a:gd name="T128" fmla="*/ 62 w 62"/>
                    <a:gd name="T129" fmla="*/ 39 h 3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2" h="3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1" y="5"/>
                      </a:lnTo>
                      <a:lnTo>
                        <a:pt x="22" y="5"/>
                      </a:lnTo>
                      <a:lnTo>
                        <a:pt x="28" y="11"/>
                      </a:lnTo>
                      <a:lnTo>
                        <a:pt x="28" y="17"/>
                      </a:lnTo>
                      <a:lnTo>
                        <a:pt x="28" y="22"/>
                      </a:lnTo>
                      <a:lnTo>
                        <a:pt x="28" y="28"/>
                      </a:lnTo>
                      <a:lnTo>
                        <a:pt x="34" y="28"/>
                      </a:lnTo>
                      <a:lnTo>
                        <a:pt x="34" y="22"/>
                      </a:lnTo>
                      <a:lnTo>
                        <a:pt x="34" y="11"/>
                      </a:lnTo>
                      <a:lnTo>
                        <a:pt x="34" y="5"/>
                      </a:lnTo>
                      <a:lnTo>
                        <a:pt x="39" y="0"/>
                      </a:lnTo>
                      <a:lnTo>
                        <a:pt x="45" y="0"/>
                      </a:lnTo>
                      <a:lnTo>
                        <a:pt x="51" y="0"/>
                      </a:lnTo>
                      <a:lnTo>
                        <a:pt x="56" y="5"/>
                      </a:lnTo>
                      <a:lnTo>
                        <a:pt x="56" y="11"/>
                      </a:lnTo>
                      <a:lnTo>
                        <a:pt x="62" y="17"/>
                      </a:lnTo>
                      <a:lnTo>
                        <a:pt x="62" y="28"/>
                      </a:lnTo>
                      <a:lnTo>
                        <a:pt x="56" y="34"/>
                      </a:lnTo>
                      <a:lnTo>
                        <a:pt x="51" y="34"/>
                      </a:lnTo>
                      <a:lnTo>
                        <a:pt x="51" y="39"/>
                      </a:lnTo>
                      <a:lnTo>
                        <a:pt x="45" y="39"/>
                      </a:lnTo>
                      <a:lnTo>
                        <a:pt x="45" y="34"/>
                      </a:lnTo>
                      <a:lnTo>
                        <a:pt x="39" y="34"/>
                      </a:lnTo>
                      <a:lnTo>
                        <a:pt x="34" y="34"/>
                      </a:lnTo>
                      <a:lnTo>
                        <a:pt x="28" y="34"/>
                      </a:lnTo>
                      <a:lnTo>
                        <a:pt x="22" y="34"/>
                      </a:lnTo>
                      <a:lnTo>
                        <a:pt x="17" y="34"/>
                      </a:lnTo>
                      <a:lnTo>
                        <a:pt x="11" y="34"/>
                      </a:lnTo>
                      <a:lnTo>
                        <a:pt x="5" y="34"/>
                      </a:lnTo>
                      <a:lnTo>
                        <a:pt x="5" y="28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  <a:moveTo>
                        <a:pt x="11" y="11"/>
                      </a:moveTo>
                      <a:lnTo>
                        <a:pt x="11" y="11"/>
                      </a:lnTo>
                      <a:lnTo>
                        <a:pt x="5" y="11"/>
                      </a:lnTo>
                      <a:lnTo>
                        <a:pt x="5" y="17"/>
                      </a:lnTo>
                      <a:lnTo>
                        <a:pt x="5" y="22"/>
                      </a:lnTo>
                      <a:lnTo>
                        <a:pt x="5" y="28"/>
                      </a:lnTo>
                      <a:lnTo>
                        <a:pt x="11" y="28"/>
                      </a:lnTo>
                      <a:lnTo>
                        <a:pt x="22" y="28"/>
                      </a:lnTo>
                      <a:lnTo>
                        <a:pt x="22" y="17"/>
                      </a:lnTo>
                      <a:lnTo>
                        <a:pt x="22" y="11"/>
                      </a:lnTo>
                      <a:lnTo>
                        <a:pt x="17" y="11"/>
                      </a:lnTo>
                      <a:lnTo>
                        <a:pt x="11" y="11"/>
                      </a:lnTo>
                      <a:close/>
                      <a:moveTo>
                        <a:pt x="45" y="5"/>
                      </a:moveTo>
                      <a:lnTo>
                        <a:pt x="45" y="5"/>
                      </a:lnTo>
                      <a:lnTo>
                        <a:pt x="39" y="11"/>
                      </a:lnTo>
                      <a:lnTo>
                        <a:pt x="39" y="17"/>
                      </a:lnTo>
                      <a:lnTo>
                        <a:pt x="39" y="22"/>
                      </a:lnTo>
                      <a:lnTo>
                        <a:pt x="45" y="28"/>
                      </a:lnTo>
                      <a:lnTo>
                        <a:pt x="51" y="28"/>
                      </a:lnTo>
                      <a:lnTo>
                        <a:pt x="56" y="17"/>
                      </a:lnTo>
                      <a:lnTo>
                        <a:pt x="56" y="11"/>
                      </a:lnTo>
                      <a:lnTo>
                        <a:pt x="51" y="11"/>
                      </a:lnTo>
                      <a:lnTo>
                        <a:pt x="51" y="5"/>
                      </a:lnTo>
                      <a:lnTo>
                        <a:pt x="45" y="5"/>
                      </a:lnTo>
                      <a:close/>
                    </a:path>
                  </a:pathLst>
                </a:custGeom>
                <a:solidFill>
                  <a:srgbClr val="6325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1838"/>
                <p:cNvSpPr>
                  <a:spLocks noEditPoints="1"/>
                </p:cNvSpPr>
                <p:nvPr/>
              </p:nvSpPr>
              <p:spPr bwMode="auto">
                <a:xfrm>
                  <a:off x="2177" y="2150"/>
                  <a:ext cx="45" cy="34"/>
                </a:xfrm>
                <a:custGeom>
                  <a:avLst/>
                  <a:gdLst>
                    <a:gd name="T0" fmla="*/ 22 w 45"/>
                    <a:gd name="T1" fmla="*/ 0 h 34"/>
                    <a:gd name="T2" fmla="*/ 22 w 45"/>
                    <a:gd name="T3" fmla="*/ 0 h 34"/>
                    <a:gd name="T4" fmla="*/ 22 w 45"/>
                    <a:gd name="T5" fmla="*/ 0 h 34"/>
                    <a:gd name="T6" fmla="*/ 22 w 45"/>
                    <a:gd name="T7" fmla="*/ 0 h 34"/>
                    <a:gd name="T8" fmla="*/ 22 w 45"/>
                    <a:gd name="T9" fmla="*/ 29 h 34"/>
                    <a:gd name="T10" fmla="*/ 28 w 45"/>
                    <a:gd name="T11" fmla="*/ 29 h 34"/>
                    <a:gd name="T12" fmla="*/ 34 w 45"/>
                    <a:gd name="T13" fmla="*/ 29 h 34"/>
                    <a:gd name="T14" fmla="*/ 39 w 45"/>
                    <a:gd name="T15" fmla="*/ 23 h 34"/>
                    <a:gd name="T16" fmla="*/ 39 w 45"/>
                    <a:gd name="T17" fmla="*/ 17 h 34"/>
                    <a:gd name="T18" fmla="*/ 39 w 45"/>
                    <a:gd name="T19" fmla="*/ 12 h 34"/>
                    <a:gd name="T20" fmla="*/ 39 w 45"/>
                    <a:gd name="T21" fmla="*/ 6 h 34"/>
                    <a:gd name="T22" fmla="*/ 34 w 45"/>
                    <a:gd name="T23" fmla="*/ 6 h 34"/>
                    <a:gd name="T24" fmla="*/ 34 w 45"/>
                    <a:gd name="T25" fmla="*/ 0 h 34"/>
                    <a:gd name="T26" fmla="*/ 34 w 45"/>
                    <a:gd name="T27" fmla="*/ 0 h 34"/>
                    <a:gd name="T28" fmla="*/ 34 w 45"/>
                    <a:gd name="T29" fmla="*/ 0 h 34"/>
                    <a:gd name="T30" fmla="*/ 39 w 45"/>
                    <a:gd name="T31" fmla="*/ 0 h 34"/>
                    <a:gd name="T32" fmla="*/ 39 w 45"/>
                    <a:gd name="T33" fmla="*/ 0 h 34"/>
                    <a:gd name="T34" fmla="*/ 39 w 45"/>
                    <a:gd name="T35" fmla="*/ 0 h 34"/>
                    <a:gd name="T36" fmla="*/ 39 w 45"/>
                    <a:gd name="T37" fmla="*/ 0 h 34"/>
                    <a:gd name="T38" fmla="*/ 39 w 45"/>
                    <a:gd name="T39" fmla="*/ 0 h 34"/>
                    <a:gd name="T40" fmla="*/ 39 w 45"/>
                    <a:gd name="T41" fmla="*/ 0 h 34"/>
                    <a:gd name="T42" fmla="*/ 39 w 45"/>
                    <a:gd name="T43" fmla="*/ 0 h 34"/>
                    <a:gd name="T44" fmla="*/ 45 w 45"/>
                    <a:gd name="T45" fmla="*/ 6 h 34"/>
                    <a:gd name="T46" fmla="*/ 45 w 45"/>
                    <a:gd name="T47" fmla="*/ 12 h 34"/>
                    <a:gd name="T48" fmla="*/ 45 w 45"/>
                    <a:gd name="T49" fmla="*/ 17 h 34"/>
                    <a:gd name="T50" fmla="*/ 45 w 45"/>
                    <a:gd name="T51" fmla="*/ 23 h 34"/>
                    <a:gd name="T52" fmla="*/ 39 w 45"/>
                    <a:gd name="T53" fmla="*/ 34 h 34"/>
                    <a:gd name="T54" fmla="*/ 34 w 45"/>
                    <a:gd name="T55" fmla="*/ 34 h 34"/>
                    <a:gd name="T56" fmla="*/ 22 w 45"/>
                    <a:gd name="T57" fmla="*/ 34 h 34"/>
                    <a:gd name="T58" fmla="*/ 11 w 45"/>
                    <a:gd name="T59" fmla="*/ 34 h 34"/>
                    <a:gd name="T60" fmla="*/ 5 w 45"/>
                    <a:gd name="T61" fmla="*/ 34 h 34"/>
                    <a:gd name="T62" fmla="*/ 0 w 45"/>
                    <a:gd name="T63" fmla="*/ 23 h 34"/>
                    <a:gd name="T64" fmla="*/ 0 w 45"/>
                    <a:gd name="T65" fmla="*/ 17 h 34"/>
                    <a:gd name="T66" fmla="*/ 0 w 45"/>
                    <a:gd name="T67" fmla="*/ 12 h 34"/>
                    <a:gd name="T68" fmla="*/ 5 w 45"/>
                    <a:gd name="T69" fmla="*/ 0 h 34"/>
                    <a:gd name="T70" fmla="*/ 11 w 45"/>
                    <a:gd name="T71" fmla="*/ 0 h 34"/>
                    <a:gd name="T72" fmla="*/ 17 w 45"/>
                    <a:gd name="T73" fmla="*/ 0 h 34"/>
                    <a:gd name="T74" fmla="*/ 22 w 45"/>
                    <a:gd name="T75" fmla="*/ 0 h 34"/>
                    <a:gd name="T76" fmla="*/ 22 w 45"/>
                    <a:gd name="T77" fmla="*/ 0 h 34"/>
                    <a:gd name="T78" fmla="*/ 17 w 45"/>
                    <a:gd name="T79" fmla="*/ 6 h 34"/>
                    <a:gd name="T80" fmla="*/ 17 w 45"/>
                    <a:gd name="T81" fmla="*/ 6 h 34"/>
                    <a:gd name="T82" fmla="*/ 5 w 45"/>
                    <a:gd name="T83" fmla="*/ 12 h 34"/>
                    <a:gd name="T84" fmla="*/ 5 w 45"/>
                    <a:gd name="T85" fmla="*/ 17 h 34"/>
                    <a:gd name="T86" fmla="*/ 5 w 45"/>
                    <a:gd name="T87" fmla="*/ 23 h 34"/>
                    <a:gd name="T88" fmla="*/ 11 w 45"/>
                    <a:gd name="T89" fmla="*/ 29 h 34"/>
                    <a:gd name="T90" fmla="*/ 11 w 45"/>
                    <a:gd name="T91" fmla="*/ 29 h 34"/>
                    <a:gd name="T92" fmla="*/ 17 w 45"/>
                    <a:gd name="T93" fmla="*/ 29 h 34"/>
                    <a:gd name="T94" fmla="*/ 17 w 45"/>
                    <a:gd name="T95" fmla="*/ 6 h 34"/>
                    <a:gd name="T96" fmla="*/ 17 w 45"/>
                    <a:gd name="T97" fmla="*/ 6 h 3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5"/>
                    <a:gd name="T148" fmla="*/ 0 h 34"/>
                    <a:gd name="T149" fmla="*/ 45 w 45"/>
                    <a:gd name="T150" fmla="*/ 34 h 3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5" h="34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2" y="29"/>
                      </a:lnTo>
                      <a:lnTo>
                        <a:pt x="28" y="29"/>
                      </a:lnTo>
                      <a:lnTo>
                        <a:pt x="34" y="29"/>
                      </a:lnTo>
                      <a:lnTo>
                        <a:pt x="39" y="23"/>
                      </a:lnTo>
                      <a:lnTo>
                        <a:pt x="39" y="17"/>
                      </a:lnTo>
                      <a:lnTo>
                        <a:pt x="39" y="12"/>
                      </a:lnTo>
                      <a:lnTo>
                        <a:pt x="39" y="6"/>
                      </a:lnTo>
                      <a:lnTo>
                        <a:pt x="34" y="6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5" y="6"/>
                      </a:lnTo>
                      <a:lnTo>
                        <a:pt x="45" y="12"/>
                      </a:lnTo>
                      <a:lnTo>
                        <a:pt x="45" y="17"/>
                      </a:lnTo>
                      <a:lnTo>
                        <a:pt x="45" y="23"/>
                      </a:lnTo>
                      <a:lnTo>
                        <a:pt x="39" y="34"/>
                      </a:lnTo>
                      <a:lnTo>
                        <a:pt x="34" y="34"/>
                      </a:lnTo>
                      <a:lnTo>
                        <a:pt x="22" y="34"/>
                      </a:lnTo>
                      <a:lnTo>
                        <a:pt x="11" y="34"/>
                      </a:lnTo>
                      <a:lnTo>
                        <a:pt x="5" y="34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close/>
                      <a:moveTo>
                        <a:pt x="17" y="6"/>
                      </a:moveTo>
                      <a:lnTo>
                        <a:pt x="17" y="6"/>
                      </a:lnTo>
                      <a:lnTo>
                        <a:pt x="5" y="12"/>
                      </a:lnTo>
                      <a:lnTo>
                        <a:pt x="5" y="17"/>
                      </a:lnTo>
                      <a:lnTo>
                        <a:pt x="5" y="23"/>
                      </a:lnTo>
                      <a:lnTo>
                        <a:pt x="11" y="29"/>
                      </a:lnTo>
                      <a:lnTo>
                        <a:pt x="17" y="29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6325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1839"/>
                <p:cNvSpPr>
                  <a:spLocks/>
                </p:cNvSpPr>
                <p:nvPr/>
              </p:nvSpPr>
              <p:spPr bwMode="auto">
                <a:xfrm>
                  <a:off x="2165" y="2116"/>
                  <a:ext cx="57" cy="28"/>
                </a:xfrm>
                <a:custGeom>
                  <a:avLst/>
                  <a:gdLst>
                    <a:gd name="T0" fmla="*/ 51 w 57"/>
                    <a:gd name="T1" fmla="*/ 0 h 28"/>
                    <a:gd name="T2" fmla="*/ 51 w 57"/>
                    <a:gd name="T3" fmla="*/ 0 h 28"/>
                    <a:gd name="T4" fmla="*/ 51 w 57"/>
                    <a:gd name="T5" fmla="*/ 0 h 28"/>
                    <a:gd name="T6" fmla="*/ 57 w 57"/>
                    <a:gd name="T7" fmla="*/ 0 h 28"/>
                    <a:gd name="T8" fmla="*/ 57 w 57"/>
                    <a:gd name="T9" fmla="*/ 0 h 28"/>
                    <a:gd name="T10" fmla="*/ 57 w 57"/>
                    <a:gd name="T11" fmla="*/ 6 h 28"/>
                    <a:gd name="T12" fmla="*/ 57 w 57"/>
                    <a:gd name="T13" fmla="*/ 6 h 28"/>
                    <a:gd name="T14" fmla="*/ 57 w 57"/>
                    <a:gd name="T15" fmla="*/ 6 h 28"/>
                    <a:gd name="T16" fmla="*/ 57 w 57"/>
                    <a:gd name="T17" fmla="*/ 11 h 28"/>
                    <a:gd name="T18" fmla="*/ 51 w 57"/>
                    <a:gd name="T19" fmla="*/ 17 h 28"/>
                    <a:gd name="T20" fmla="*/ 51 w 57"/>
                    <a:gd name="T21" fmla="*/ 17 h 28"/>
                    <a:gd name="T22" fmla="*/ 40 w 57"/>
                    <a:gd name="T23" fmla="*/ 17 h 28"/>
                    <a:gd name="T24" fmla="*/ 17 w 57"/>
                    <a:gd name="T25" fmla="*/ 17 h 28"/>
                    <a:gd name="T26" fmla="*/ 17 w 57"/>
                    <a:gd name="T27" fmla="*/ 23 h 28"/>
                    <a:gd name="T28" fmla="*/ 17 w 57"/>
                    <a:gd name="T29" fmla="*/ 28 h 28"/>
                    <a:gd name="T30" fmla="*/ 17 w 57"/>
                    <a:gd name="T31" fmla="*/ 28 h 28"/>
                    <a:gd name="T32" fmla="*/ 12 w 57"/>
                    <a:gd name="T33" fmla="*/ 28 h 28"/>
                    <a:gd name="T34" fmla="*/ 12 w 57"/>
                    <a:gd name="T35" fmla="*/ 28 h 28"/>
                    <a:gd name="T36" fmla="*/ 12 w 57"/>
                    <a:gd name="T37" fmla="*/ 28 h 28"/>
                    <a:gd name="T38" fmla="*/ 12 w 57"/>
                    <a:gd name="T39" fmla="*/ 23 h 28"/>
                    <a:gd name="T40" fmla="*/ 12 w 57"/>
                    <a:gd name="T41" fmla="*/ 17 h 28"/>
                    <a:gd name="T42" fmla="*/ 0 w 57"/>
                    <a:gd name="T43" fmla="*/ 17 h 28"/>
                    <a:gd name="T44" fmla="*/ 0 w 57"/>
                    <a:gd name="T45" fmla="*/ 17 h 28"/>
                    <a:gd name="T46" fmla="*/ 0 w 57"/>
                    <a:gd name="T47" fmla="*/ 17 h 28"/>
                    <a:gd name="T48" fmla="*/ 0 w 57"/>
                    <a:gd name="T49" fmla="*/ 17 h 28"/>
                    <a:gd name="T50" fmla="*/ 0 w 57"/>
                    <a:gd name="T51" fmla="*/ 17 h 28"/>
                    <a:gd name="T52" fmla="*/ 0 w 57"/>
                    <a:gd name="T53" fmla="*/ 11 h 28"/>
                    <a:gd name="T54" fmla="*/ 0 w 57"/>
                    <a:gd name="T55" fmla="*/ 11 h 28"/>
                    <a:gd name="T56" fmla="*/ 0 w 57"/>
                    <a:gd name="T57" fmla="*/ 11 h 28"/>
                    <a:gd name="T58" fmla="*/ 0 w 57"/>
                    <a:gd name="T59" fmla="*/ 11 h 28"/>
                    <a:gd name="T60" fmla="*/ 12 w 57"/>
                    <a:gd name="T61" fmla="*/ 11 h 28"/>
                    <a:gd name="T62" fmla="*/ 12 w 57"/>
                    <a:gd name="T63" fmla="*/ 0 h 28"/>
                    <a:gd name="T64" fmla="*/ 12 w 57"/>
                    <a:gd name="T65" fmla="*/ 0 h 28"/>
                    <a:gd name="T66" fmla="*/ 12 w 57"/>
                    <a:gd name="T67" fmla="*/ 0 h 28"/>
                    <a:gd name="T68" fmla="*/ 12 w 57"/>
                    <a:gd name="T69" fmla="*/ 0 h 28"/>
                    <a:gd name="T70" fmla="*/ 17 w 57"/>
                    <a:gd name="T71" fmla="*/ 0 h 28"/>
                    <a:gd name="T72" fmla="*/ 17 w 57"/>
                    <a:gd name="T73" fmla="*/ 0 h 28"/>
                    <a:gd name="T74" fmla="*/ 17 w 57"/>
                    <a:gd name="T75" fmla="*/ 0 h 28"/>
                    <a:gd name="T76" fmla="*/ 17 w 57"/>
                    <a:gd name="T77" fmla="*/ 11 h 28"/>
                    <a:gd name="T78" fmla="*/ 40 w 57"/>
                    <a:gd name="T79" fmla="*/ 11 h 28"/>
                    <a:gd name="T80" fmla="*/ 46 w 57"/>
                    <a:gd name="T81" fmla="*/ 11 h 28"/>
                    <a:gd name="T82" fmla="*/ 51 w 57"/>
                    <a:gd name="T83" fmla="*/ 6 h 28"/>
                    <a:gd name="T84" fmla="*/ 51 w 57"/>
                    <a:gd name="T85" fmla="*/ 6 h 28"/>
                    <a:gd name="T86" fmla="*/ 51 w 57"/>
                    <a:gd name="T87" fmla="*/ 6 h 28"/>
                    <a:gd name="T88" fmla="*/ 51 w 57"/>
                    <a:gd name="T89" fmla="*/ 0 h 28"/>
                    <a:gd name="T90" fmla="*/ 51 w 57"/>
                    <a:gd name="T91" fmla="*/ 0 h 28"/>
                    <a:gd name="T92" fmla="*/ 51 w 57"/>
                    <a:gd name="T93" fmla="*/ 0 h 28"/>
                    <a:gd name="T94" fmla="*/ 51 w 57"/>
                    <a:gd name="T95" fmla="*/ 0 h 28"/>
                    <a:gd name="T96" fmla="*/ 51 w 57"/>
                    <a:gd name="T97" fmla="*/ 0 h 28"/>
                    <a:gd name="T98" fmla="*/ 51 w 57"/>
                    <a:gd name="T99" fmla="*/ 0 h 28"/>
                    <a:gd name="T100" fmla="*/ 51 w 57"/>
                    <a:gd name="T101" fmla="*/ 0 h 28"/>
                    <a:gd name="T102" fmla="*/ 51 w 57"/>
                    <a:gd name="T103" fmla="*/ 0 h 2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7"/>
                    <a:gd name="T157" fmla="*/ 0 h 28"/>
                    <a:gd name="T158" fmla="*/ 57 w 57"/>
                    <a:gd name="T159" fmla="*/ 28 h 2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7" h="28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57" y="6"/>
                      </a:lnTo>
                      <a:lnTo>
                        <a:pt x="57" y="11"/>
                      </a:lnTo>
                      <a:lnTo>
                        <a:pt x="51" y="17"/>
                      </a:lnTo>
                      <a:lnTo>
                        <a:pt x="40" y="17"/>
                      </a:lnTo>
                      <a:lnTo>
                        <a:pt x="17" y="17"/>
                      </a:lnTo>
                      <a:lnTo>
                        <a:pt x="17" y="23"/>
                      </a:lnTo>
                      <a:lnTo>
                        <a:pt x="17" y="28"/>
                      </a:lnTo>
                      <a:lnTo>
                        <a:pt x="12" y="28"/>
                      </a:lnTo>
                      <a:lnTo>
                        <a:pt x="12" y="23"/>
                      </a:lnTo>
                      <a:lnTo>
                        <a:pt x="12" y="17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12" y="11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7" y="11"/>
                      </a:lnTo>
                      <a:lnTo>
                        <a:pt x="40" y="11"/>
                      </a:lnTo>
                      <a:lnTo>
                        <a:pt x="46" y="11"/>
                      </a:lnTo>
                      <a:lnTo>
                        <a:pt x="51" y="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6325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1852"/>
                <p:cNvSpPr>
                  <a:spLocks noEditPoints="1"/>
                </p:cNvSpPr>
                <p:nvPr/>
              </p:nvSpPr>
              <p:spPr bwMode="auto">
                <a:xfrm>
                  <a:off x="2420" y="2581"/>
                  <a:ext cx="63" cy="45"/>
                </a:xfrm>
                <a:custGeom>
                  <a:avLst/>
                  <a:gdLst>
                    <a:gd name="T0" fmla="*/ 29 w 63"/>
                    <a:gd name="T1" fmla="*/ 0 h 45"/>
                    <a:gd name="T2" fmla="*/ 29 w 63"/>
                    <a:gd name="T3" fmla="*/ 0 h 45"/>
                    <a:gd name="T4" fmla="*/ 46 w 63"/>
                    <a:gd name="T5" fmla="*/ 6 h 45"/>
                    <a:gd name="T6" fmla="*/ 51 w 63"/>
                    <a:gd name="T7" fmla="*/ 11 h 45"/>
                    <a:gd name="T8" fmla="*/ 57 w 63"/>
                    <a:gd name="T9" fmla="*/ 17 h 45"/>
                    <a:gd name="T10" fmla="*/ 63 w 63"/>
                    <a:gd name="T11" fmla="*/ 34 h 45"/>
                    <a:gd name="T12" fmla="*/ 63 w 63"/>
                    <a:gd name="T13" fmla="*/ 45 h 45"/>
                    <a:gd name="T14" fmla="*/ 63 w 63"/>
                    <a:gd name="T15" fmla="*/ 45 h 45"/>
                    <a:gd name="T16" fmla="*/ 57 w 63"/>
                    <a:gd name="T17" fmla="*/ 45 h 45"/>
                    <a:gd name="T18" fmla="*/ 6 w 63"/>
                    <a:gd name="T19" fmla="*/ 45 h 45"/>
                    <a:gd name="T20" fmla="*/ 0 w 63"/>
                    <a:gd name="T21" fmla="*/ 45 h 45"/>
                    <a:gd name="T22" fmla="*/ 0 w 63"/>
                    <a:gd name="T23" fmla="*/ 45 h 45"/>
                    <a:gd name="T24" fmla="*/ 0 w 63"/>
                    <a:gd name="T25" fmla="*/ 28 h 45"/>
                    <a:gd name="T26" fmla="*/ 6 w 63"/>
                    <a:gd name="T27" fmla="*/ 17 h 45"/>
                    <a:gd name="T28" fmla="*/ 12 w 63"/>
                    <a:gd name="T29" fmla="*/ 11 h 45"/>
                    <a:gd name="T30" fmla="*/ 17 w 63"/>
                    <a:gd name="T31" fmla="*/ 6 h 45"/>
                    <a:gd name="T32" fmla="*/ 29 w 63"/>
                    <a:gd name="T33" fmla="*/ 0 h 45"/>
                    <a:gd name="T34" fmla="*/ 29 w 63"/>
                    <a:gd name="T35" fmla="*/ 0 h 45"/>
                    <a:gd name="T36" fmla="*/ 29 w 63"/>
                    <a:gd name="T37" fmla="*/ 0 h 45"/>
                    <a:gd name="T38" fmla="*/ 34 w 63"/>
                    <a:gd name="T39" fmla="*/ 11 h 45"/>
                    <a:gd name="T40" fmla="*/ 34 w 63"/>
                    <a:gd name="T41" fmla="*/ 11 h 45"/>
                    <a:gd name="T42" fmla="*/ 23 w 63"/>
                    <a:gd name="T43" fmla="*/ 11 h 45"/>
                    <a:gd name="T44" fmla="*/ 17 w 63"/>
                    <a:gd name="T45" fmla="*/ 17 h 45"/>
                    <a:gd name="T46" fmla="*/ 12 w 63"/>
                    <a:gd name="T47" fmla="*/ 23 h 45"/>
                    <a:gd name="T48" fmla="*/ 12 w 63"/>
                    <a:gd name="T49" fmla="*/ 34 h 45"/>
                    <a:gd name="T50" fmla="*/ 12 w 63"/>
                    <a:gd name="T51" fmla="*/ 40 h 45"/>
                    <a:gd name="T52" fmla="*/ 57 w 63"/>
                    <a:gd name="T53" fmla="*/ 40 h 45"/>
                    <a:gd name="T54" fmla="*/ 57 w 63"/>
                    <a:gd name="T55" fmla="*/ 34 h 45"/>
                    <a:gd name="T56" fmla="*/ 51 w 63"/>
                    <a:gd name="T57" fmla="*/ 23 h 45"/>
                    <a:gd name="T58" fmla="*/ 51 w 63"/>
                    <a:gd name="T59" fmla="*/ 17 h 45"/>
                    <a:gd name="T60" fmla="*/ 40 w 63"/>
                    <a:gd name="T61" fmla="*/ 11 h 45"/>
                    <a:gd name="T62" fmla="*/ 34 w 63"/>
                    <a:gd name="T63" fmla="*/ 11 h 45"/>
                    <a:gd name="T64" fmla="*/ 34 w 63"/>
                    <a:gd name="T65" fmla="*/ 11 h 45"/>
                    <a:gd name="T66" fmla="*/ 34 w 63"/>
                    <a:gd name="T67" fmla="*/ 11 h 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3"/>
                    <a:gd name="T103" fmla="*/ 0 h 45"/>
                    <a:gd name="T104" fmla="*/ 63 w 63"/>
                    <a:gd name="T105" fmla="*/ 45 h 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3" h="45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46" y="6"/>
                      </a:lnTo>
                      <a:lnTo>
                        <a:pt x="51" y="11"/>
                      </a:lnTo>
                      <a:lnTo>
                        <a:pt x="57" y="17"/>
                      </a:lnTo>
                      <a:lnTo>
                        <a:pt x="63" y="34"/>
                      </a:lnTo>
                      <a:lnTo>
                        <a:pt x="63" y="45"/>
                      </a:lnTo>
                      <a:lnTo>
                        <a:pt x="57" y="45"/>
                      </a:lnTo>
                      <a:lnTo>
                        <a:pt x="6" y="45"/>
                      </a:lnTo>
                      <a:lnTo>
                        <a:pt x="0" y="45"/>
                      </a:lnTo>
                      <a:lnTo>
                        <a:pt x="0" y="28"/>
                      </a:lnTo>
                      <a:lnTo>
                        <a:pt x="6" y="17"/>
                      </a:lnTo>
                      <a:lnTo>
                        <a:pt x="12" y="11"/>
                      </a:lnTo>
                      <a:lnTo>
                        <a:pt x="17" y="6"/>
                      </a:lnTo>
                      <a:lnTo>
                        <a:pt x="29" y="0"/>
                      </a:lnTo>
                      <a:close/>
                      <a:moveTo>
                        <a:pt x="34" y="11"/>
                      </a:moveTo>
                      <a:lnTo>
                        <a:pt x="34" y="11"/>
                      </a:lnTo>
                      <a:lnTo>
                        <a:pt x="23" y="11"/>
                      </a:lnTo>
                      <a:lnTo>
                        <a:pt x="17" y="17"/>
                      </a:lnTo>
                      <a:lnTo>
                        <a:pt x="12" y="23"/>
                      </a:lnTo>
                      <a:lnTo>
                        <a:pt x="12" y="34"/>
                      </a:lnTo>
                      <a:lnTo>
                        <a:pt x="12" y="40"/>
                      </a:lnTo>
                      <a:lnTo>
                        <a:pt x="57" y="40"/>
                      </a:lnTo>
                      <a:lnTo>
                        <a:pt x="57" y="34"/>
                      </a:lnTo>
                      <a:lnTo>
                        <a:pt x="51" y="23"/>
                      </a:lnTo>
                      <a:lnTo>
                        <a:pt x="51" y="17"/>
                      </a:lnTo>
                      <a:lnTo>
                        <a:pt x="40" y="11"/>
                      </a:lnTo>
                      <a:lnTo>
                        <a:pt x="3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1853"/>
                <p:cNvSpPr>
                  <a:spLocks noEditPoints="1"/>
                </p:cNvSpPr>
                <p:nvPr/>
              </p:nvSpPr>
              <p:spPr bwMode="auto">
                <a:xfrm>
                  <a:off x="2437" y="2536"/>
                  <a:ext cx="46" cy="39"/>
                </a:xfrm>
                <a:custGeom>
                  <a:avLst/>
                  <a:gdLst>
                    <a:gd name="T0" fmla="*/ 23 w 46"/>
                    <a:gd name="T1" fmla="*/ 0 h 39"/>
                    <a:gd name="T2" fmla="*/ 23 w 46"/>
                    <a:gd name="T3" fmla="*/ 0 h 39"/>
                    <a:gd name="T4" fmla="*/ 23 w 46"/>
                    <a:gd name="T5" fmla="*/ 0 h 39"/>
                    <a:gd name="T6" fmla="*/ 23 w 46"/>
                    <a:gd name="T7" fmla="*/ 5 h 39"/>
                    <a:gd name="T8" fmla="*/ 23 w 46"/>
                    <a:gd name="T9" fmla="*/ 28 h 39"/>
                    <a:gd name="T10" fmla="*/ 29 w 46"/>
                    <a:gd name="T11" fmla="*/ 28 h 39"/>
                    <a:gd name="T12" fmla="*/ 34 w 46"/>
                    <a:gd name="T13" fmla="*/ 28 h 39"/>
                    <a:gd name="T14" fmla="*/ 40 w 46"/>
                    <a:gd name="T15" fmla="*/ 22 h 39"/>
                    <a:gd name="T16" fmla="*/ 40 w 46"/>
                    <a:gd name="T17" fmla="*/ 17 h 39"/>
                    <a:gd name="T18" fmla="*/ 40 w 46"/>
                    <a:gd name="T19" fmla="*/ 11 h 39"/>
                    <a:gd name="T20" fmla="*/ 40 w 46"/>
                    <a:gd name="T21" fmla="*/ 5 h 39"/>
                    <a:gd name="T22" fmla="*/ 34 w 46"/>
                    <a:gd name="T23" fmla="*/ 5 h 39"/>
                    <a:gd name="T24" fmla="*/ 34 w 46"/>
                    <a:gd name="T25" fmla="*/ 5 h 39"/>
                    <a:gd name="T26" fmla="*/ 34 w 46"/>
                    <a:gd name="T27" fmla="*/ 0 h 39"/>
                    <a:gd name="T28" fmla="*/ 34 w 46"/>
                    <a:gd name="T29" fmla="*/ 0 h 39"/>
                    <a:gd name="T30" fmla="*/ 40 w 46"/>
                    <a:gd name="T31" fmla="*/ 0 h 39"/>
                    <a:gd name="T32" fmla="*/ 40 w 46"/>
                    <a:gd name="T33" fmla="*/ 0 h 39"/>
                    <a:gd name="T34" fmla="*/ 40 w 46"/>
                    <a:gd name="T35" fmla="*/ 0 h 39"/>
                    <a:gd name="T36" fmla="*/ 40 w 46"/>
                    <a:gd name="T37" fmla="*/ 0 h 39"/>
                    <a:gd name="T38" fmla="*/ 40 w 46"/>
                    <a:gd name="T39" fmla="*/ 0 h 39"/>
                    <a:gd name="T40" fmla="*/ 40 w 46"/>
                    <a:gd name="T41" fmla="*/ 0 h 39"/>
                    <a:gd name="T42" fmla="*/ 46 w 46"/>
                    <a:gd name="T43" fmla="*/ 5 h 39"/>
                    <a:gd name="T44" fmla="*/ 46 w 46"/>
                    <a:gd name="T45" fmla="*/ 5 h 39"/>
                    <a:gd name="T46" fmla="*/ 46 w 46"/>
                    <a:gd name="T47" fmla="*/ 11 h 39"/>
                    <a:gd name="T48" fmla="*/ 46 w 46"/>
                    <a:gd name="T49" fmla="*/ 17 h 39"/>
                    <a:gd name="T50" fmla="*/ 46 w 46"/>
                    <a:gd name="T51" fmla="*/ 28 h 39"/>
                    <a:gd name="T52" fmla="*/ 40 w 46"/>
                    <a:gd name="T53" fmla="*/ 34 h 39"/>
                    <a:gd name="T54" fmla="*/ 34 w 46"/>
                    <a:gd name="T55" fmla="*/ 39 h 39"/>
                    <a:gd name="T56" fmla="*/ 23 w 46"/>
                    <a:gd name="T57" fmla="*/ 39 h 39"/>
                    <a:gd name="T58" fmla="*/ 12 w 46"/>
                    <a:gd name="T59" fmla="*/ 39 h 39"/>
                    <a:gd name="T60" fmla="*/ 6 w 46"/>
                    <a:gd name="T61" fmla="*/ 34 h 39"/>
                    <a:gd name="T62" fmla="*/ 0 w 46"/>
                    <a:gd name="T63" fmla="*/ 28 h 39"/>
                    <a:gd name="T64" fmla="*/ 0 w 46"/>
                    <a:gd name="T65" fmla="*/ 17 h 39"/>
                    <a:gd name="T66" fmla="*/ 0 w 46"/>
                    <a:gd name="T67" fmla="*/ 11 h 39"/>
                    <a:gd name="T68" fmla="*/ 6 w 46"/>
                    <a:gd name="T69" fmla="*/ 5 h 39"/>
                    <a:gd name="T70" fmla="*/ 12 w 46"/>
                    <a:gd name="T71" fmla="*/ 0 h 39"/>
                    <a:gd name="T72" fmla="*/ 17 w 46"/>
                    <a:gd name="T73" fmla="*/ 0 h 39"/>
                    <a:gd name="T74" fmla="*/ 23 w 46"/>
                    <a:gd name="T75" fmla="*/ 0 h 39"/>
                    <a:gd name="T76" fmla="*/ 23 w 46"/>
                    <a:gd name="T77" fmla="*/ 0 h 39"/>
                    <a:gd name="T78" fmla="*/ 17 w 46"/>
                    <a:gd name="T79" fmla="*/ 5 h 39"/>
                    <a:gd name="T80" fmla="*/ 17 w 46"/>
                    <a:gd name="T81" fmla="*/ 5 h 39"/>
                    <a:gd name="T82" fmla="*/ 12 w 46"/>
                    <a:gd name="T83" fmla="*/ 11 h 39"/>
                    <a:gd name="T84" fmla="*/ 6 w 46"/>
                    <a:gd name="T85" fmla="*/ 17 h 39"/>
                    <a:gd name="T86" fmla="*/ 6 w 46"/>
                    <a:gd name="T87" fmla="*/ 22 h 39"/>
                    <a:gd name="T88" fmla="*/ 12 w 46"/>
                    <a:gd name="T89" fmla="*/ 28 h 39"/>
                    <a:gd name="T90" fmla="*/ 12 w 46"/>
                    <a:gd name="T91" fmla="*/ 28 h 39"/>
                    <a:gd name="T92" fmla="*/ 17 w 46"/>
                    <a:gd name="T93" fmla="*/ 28 h 39"/>
                    <a:gd name="T94" fmla="*/ 17 w 46"/>
                    <a:gd name="T95" fmla="*/ 5 h 39"/>
                    <a:gd name="T96" fmla="*/ 17 w 46"/>
                    <a:gd name="T97" fmla="*/ 5 h 3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6"/>
                    <a:gd name="T148" fmla="*/ 0 h 39"/>
                    <a:gd name="T149" fmla="*/ 46 w 46"/>
                    <a:gd name="T150" fmla="*/ 39 h 3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6" h="39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23" y="5"/>
                      </a:lnTo>
                      <a:lnTo>
                        <a:pt x="23" y="28"/>
                      </a:lnTo>
                      <a:lnTo>
                        <a:pt x="29" y="28"/>
                      </a:lnTo>
                      <a:lnTo>
                        <a:pt x="34" y="28"/>
                      </a:lnTo>
                      <a:lnTo>
                        <a:pt x="40" y="22"/>
                      </a:lnTo>
                      <a:lnTo>
                        <a:pt x="40" y="17"/>
                      </a:lnTo>
                      <a:lnTo>
                        <a:pt x="40" y="11"/>
                      </a:lnTo>
                      <a:lnTo>
                        <a:pt x="40" y="5"/>
                      </a:lnTo>
                      <a:lnTo>
                        <a:pt x="34" y="5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6" y="5"/>
                      </a:lnTo>
                      <a:lnTo>
                        <a:pt x="46" y="11"/>
                      </a:lnTo>
                      <a:lnTo>
                        <a:pt x="46" y="17"/>
                      </a:lnTo>
                      <a:lnTo>
                        <a:pt x="46" y="28"/>
                      </a:lnTo>
                      <a:lnTo>
                        <a:pt x="40" y="34"/>
                      </a:lnTo>
                      <a:lnTo>
                        <a:pt x="34" y="39"/>
                      </a:lnTo>
                      <a:lnTo>
                        <a:pt x="23" y="39"/>
                      </a:lnTo>
                      <a:lnTo>
                        <a:pt x="12" y="39"/>
                      </a:lnTo>
                      <a:lnTo>
                        <a:pt x="6" y="34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3" y="0"/>
                      </a:lnTo>
                      <a:close/>
                      <a:moveTo>
                        <a:pt x="17" y="5"/>
                      </a:moveTo>
                      <a:lnTo>
                        <a:pt x="17" y="5"/>
                      </a:lnTo>
                      <a:lnTo>
                        <a:pt x="12" y="11"/>
                      </a:lnTo>
                      <a:lnTo>
                        <a:pt x="6" y="17"/>
                      </a:lnTo>
                      <a:lnTo>
                        <a:pt x="6" y="22"/>
                      </a:lnTo>
                      <a:lnTo>
                        <a:pt x="12" y="28"/>
                      </a:lnTo>
                      <a:lnTo>
                        <a:pt x="17" y="28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1854"/>
                <p:cNvSpPr>
                  <a:spLocks/>
                </p:cNvSpPr>
                <p:nvPr/>
              </p:nvSpPr>
              <p:spPr bwMode="auto">
                <a:xfrm>
                  <a:off x="2437" y="2496"/>
                  <a:ext cx="46" cy="34"/>
                </a:xfrm>
                <a:custGeom>
                  <a:avLst/>
                  <a:gdLst>
                    <a:gd name="T0" fmla="*/ 40 w 46"/>
                    <a:gd name="T1" fmla="*/ 0 h 34"/>
                    <a:gd name="T2" fmla="*/ 40 w 46"/>
                    <a:gd name="T3" fmla="*/ 0 h 34"/>
                    <a:gd name="T4" fmla="*/ 40 w 46"/>
                    <a:gd name="T5" fmla="*/ 0 h 34"/>
                    <a:gd name="T6" fmla="*/ 40 w 46"/>
                    <a:gd name="T7" fmla="*/ 0 h 34"/>
                    <a:gd name="T8" fmla="*/ 40 w 46"/>
                    <a:gd name="T9" fmla="*/ 0 h 34"/>
                    <a:gd name="T10" fmla="*/ 40 w 46"/>
                    <a:gd name="T11" fmla="*/ 0 h 34"/>
                    <a:gd name="T12" fmla="*/ 40 w 46"/>
                    <a:gd name="T13" fmla="*/ 0 h 34"/>
                    <a:gd name="T14" fmla="*/ 46 w 46"/>
                    <a:gd name="T15" fmla="*/ 6 h 34"/>
                    <a:gd name="T16" fmla="*/ 46 w 46"/>
                    <a:gd name="T17" fmla="*/ 11 h 34"/>
                    <a:gd name="T18" fmla="*/ 46 w 46"/>
                    <a:gd name="T19" fmla="*/ 11 h 34"/>
                    <a:gd name="T20" fmla="*/ 46 w 46"/>
                    <a:gd name="T21" fmla="*/ 23 h 34"/>
                    <a:gd name="T22" fmla="*/ 40 w 46"/>
                    <a:gd name="T23" fmla="*/ 28 h 34"/>
                    <a:gd name="T24" fmla="*/ 34 w 46"/>
                    <a:gd name="T25" fmla="*/ 28 h 34"/>
                    <a:gd name="T26" fmla="*/ 23 w 46"/>
                    <a:gd name="T27" fmla="*/ 34 h 34"/>
                    <a:gd name="T28" fmla="*/ 12 w 46"/>
                    <a:gd name="T29" fmla="*/ 28 h 34"/>
                    <a:gd name="T30" fmla="*/ 6 w 46"/>
                    <a:gd name="T31" fmla="*/ 28 h 34"/>
                    <a:gd name="T32" fmla="*/ 0 w 46"/>
                    <a:gd name="T33" fmla="*/ 23 h 34"/>
                    <a:gd name="T34" fmla="*/ 0 w 46"/>
                    <a:gd name="T35" fmla="*/ 11 h 34"/>
                    <a:gd name="T36" fmla="*/ 0 w 46"/>
                    <a:gd name="T37" fmla="*/ 11 h 34"/>
                    <a:gd name="T38" fmla="*/ 0 w 46"/>
                    <a:gd name="T39" fmla="*/ 6 h 34"/>
                    <a:gd name="T40" fmla="*/ 6 w 46"/>
                    <a:gd name="T41" fmla="*/ 0 h 34"/>
                    <a:gd name="T42" fmla="*/ 6 w 46"/>
                    <a:gd name="T43" fmla="*/ 0 h 34"/>
                    <a:gd name="T44" fmla="*/ 6 w 46"/>
                    <a:gd name="T45" fmla="*/ 0 h 34"/>
                    <a:gd name="T46" fmla="*/ 6 w 46"/>
                    <a:gd name="T47" fmla="*/ 0 h 34"/>
                    <a:gd name="T48" fmla="*/ 6 w 46"/>
                    <a:gd name="T49" fmla="*/ 0 h 34"/>
                    <a:gd name="T50" fmla="*/ 6 w 46"/>
                    <a:gd name="T51" fmla="*/ 0 h 34"/>
                    <a:gd name="T52" fmla="*/ 12 w 46"/>
                    <a:gd name="T53" fmla="*/ 0 h 34"/>
                    <a:gd name="T54" fmla="*/ 12 w 46"/>
                    <a:gd name="T55" fmla="*/ 0 h 34"/>
                    <a:gd name="T56" fmla="*/ 12 w 46"/>
                    <a:gd name="T57" fmla="*/ 0 h 34"/>
                    <a:gd name="T58" fmla="*/ 12 w 46"/>
                    <a:gd name="T59" fmla="*/ 6 h 34"/>
                    <a:gd name="T60" fmla="*/ 6 w 46"/>
                    <a:gd name="T61" fmla="*/ 6 h 34"/>
                    <a:gd name="T62" fmla="*/ 6 w 46"/>
                    <a:gd name="T63" fmla="*/ 11 h 34"/>
                    <a:gd name="T64" fmla="*/ 12 w 46"/>
                    <a:gd name="T65" fmla="*/ 23 h 34"/>
                    <a:gd name="T66" fmla="*/ 23 w 46"/>
                    <a:gd name="T67" fmla="*/ 23 h 34"/>
                    <a:gd name="T68" fmla="*/ 29 w 46"/>
                    <a:gd name="T69" fmla="*/ 23 h 34"/>
                    <a:gd name="T70" fmla="*/ 34 w 46"/>
                    <a:gd name="T71" fmla="*/ 23 h 34"/>
                    <a:gd name="T72" fmla="*/ 40 w 46"/>
                    <a:gd name="T73" fmla="*/ 17 h 34"/>
                    <a:gd name="T74" fmla="*/ 40 w 46"/>
                    <a:gd name="T75" fmla="*/ 11 h 34"/>
                    <a:gd name="T76" fmla="*/ 40 w 46"/>
                    <a:gd name="T77" fmla="*/ 6 h 34"/>
                    <a:gd name="T78" fmla="*/ 34 w 46"/>
                    <a:gd name="T79" fmla="*/ 6 h 34"/>
                    <a:gd name="T80" fmla="*/ 34 w 46"/>
                    <a:gd name="T81" fmla="*/ 0 h 34"/>
                    <a:gd name="T82" fmla="*/ 34 w 46"/>
                    <a:gd name="T83" fmla="*/ 0 h 34"/>
                    <a:gd name="T84" fmla="*/ 34 w 46"/>
                    <a:gd name="T85" fmla="*/ 0 h 34"/>
                    <a:gd name="T86" fmla="*/ 34 w 46"/>
                    <a:gd name="T87" fmla="*/ 0 h 34"/>
                    <a:gd name="T88" fmla="*/ 34 w 46"/>
                    <a:gd name="T89" fmla="*/ 0 h 34"/>
                    <a:gd name="T90" fmla="*/ 40 w 46"/>
                    <a:gd name="T91" fmla="*/ 0 h 34"/>
                    <a:gd name="T92" fmla="*/ 40 w 46"/>
                    <a:gd name="T93" fmla="*/ 0 h 34"/>
                    <a:gd name="T94" fmla="*/ 40 w 46"/>
                    <a:gd name="T95" fmla="*/ 0 h 3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6"/>
                    <a:gd name="T145" fmla="*/ 0 h 34"/>
                    <a:gd name="T146" fmla="*/ 46 w 46"/>
                    <a:gd name="T147" fmla="*/ 34 h 3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6" h="34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46" y="6"/>
                      </a:lnTo>
                      <a:lnTo>
                        <a:pt x="46" y="11"/>
                      </a:lnTo>
                      <a:lnTo>
                        <a:pt x="46" y="23"/>
                      </a:lnTo>
                      <a:lnTo>
                        <a:pt x="40" y="28"/>
                      </a:lnTo>
                      <a:lnTo>
                        <a:pt x="34" y="28"/>
                      </a:lnTo>
                      <a:lnTo>
                        <a:pt x="23" y="34"/>
                      </a:lnTo>
                      <a:lnTo>
                        <a:pt x="12" y="28"/>
                      </a:lnTo>
                      <a:lnTo>
                        <a:pt x="6" y="28"/>
                      </a:lnTo>
                      <a:lnTo>
                        <a:pt x="0" y="23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11"/>
                      </a:lnTo>
                      <a:lnTo>
                        <a:pt x="12" y="23"/>
                      </a:lnTo>
                      <a:lnTo>
                        <a:pt x="23" y="23"/>
                      </a:lnTo>
                      <a:lnTo>
                        <a:pt x="29" y="23"/>
                      </a:lnTo>
                      <a:lnTo>
                        <a:pt x="34" y="23"/>
                      </a:lnTo>
                      <a:lnTo>
                        <a:pt x="40" y="17"/>
                      </a:lnTo>
                      <a:lnTo>
                        <a:pt x="40" y="11"/>
                      </a:lnTo>
                      <a:lnTo>
                        <a:pt x="40" y="6"/>
                      </a:lnTo>
                      <a:lnTo>
                        <a:pt x="34" y="6"/>
                      </a:lnTo>
                      <a:lnTo>
                        <a:pt x="34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1855"/>
                <p:cNvSpPr>
                  <a:spLocks noEditPoints="1"/>
                </p:cNvSpPr>
                <p:nvPr/>
              </p:nvSpPr>
              <p:spPr bwMode="auto">
                <a:xfrm>
                  <a:off x="2437" y="2451"/>
                  <a:ext cx="46" cy="34"/>
                </a:xfrm>
                <a:custGeom>
                  <a:avLst/>
                  <a:gdLst>
                    <a:gd name="T0" fmla="*/ 46 w 46"/>
                    <a:gd name="T1" fmla="*/ 0 h 34"/>
                    <a:gd name="T2" fmla="*/ 46 w 46"/>
                    <a:gd name="T3" fmla="*/ 0 h 34"/>
                    <a:gd name="T4" fmla="*/ 46 w 46"/>
                    <a:gd name="T5" fmla="*/ 5 h 34"/>
                    <a:gd name="T6" fmla="*/ 46 w 46"/>
                    <a:gd name="T7" fmla="*/ 5 h 34"/>
                    <a:gd name="T8" fmla="*/ 46 w 46"/>
                    <a:gd name="T9" fmla="*/ 5 h 34"/>
                    <a:gd name="T10" fmla="*/ 46 w 46"/>
                    <a:gd name="T11" fmla="*/ 5 h 34"/>
                    <a:gd name="T12" fmla="*/ 46 w 46"/>
                    <a:gd name="T13" fmla="*/ 11 h 34"/>
                    <a:gd name="T14" fmla="*/ 46 w 46"/>
                    <a:gd name="T15" fmla="*/ 11 h 34"/>
                    <a:gd name="T16" fmla="*/ 40 w 46"/>
                    <a:gd name="T17" fmla="*/ 11 h 34"/>
                    <a:gd name="T18" fmla="*/ 46 w 46"/>
                    <a:gd name="T19" fmla="*/ 17 h 34"/>
                    <a:gd name="T20" fmla="*/ 46 w 46"/>
                    <a:gd name="T21" fmla="*/ 22 h 34"/>
                    <a:gd name="T22" fmla="*/ 46 w 46"/>
                    <a:gd name="T23" fmla="*/ 28 h 34"/>
                    <a:gd name="T24" fmla="*/ 40 w 46"/>
                    <a:gd name="T25" fmla="*/ 34 h 34"/>
                    <a:gd name="T26" fmla="*/ 40 w 46"/>
                    <a:gd name="T27" fmla="*/ 34 h 34"/>
                    <a:gd name="T28" fmla="*/ 34 w 46"/>
                    <a:gd name="T29" fmla="*/ 34 h 34"/>
                    <a:gd name="T30" fmla="*/ 29 w 46"/>
                    <a:gd name="T31" fmla="*/ 34 h 34"/>
                    <a:gd name="T32" fmla="*/ 23 w 46"/>
                    <a:gd name="T33" fmla="*/ 34 h 34"/>
                    <a:gd name="T34" fmla="*/ 17 w 46"/>
                    <a:gd name="T35" fmla="*/ 22 h 34"/>
                    <a:gd name="T36" fmla="*/ 17 w 46"/>
                    <a:gd name="T37" fmla="*/ 17 h 34"/>
                    <a:gd name="T38" fmla="*/ 17 w 46"/>
                    <a:gd name="T39" fmla="*/ 11 h 34"/>
                    <a:gd name="T40" fmla="*/ 17 w 46"/>
                    <a:gd name="T41" fmla="*/ 11 h 34"/>
                    <a:gd name="T42" fmla="*/ 12 w 46"/>
                    <a:gd name="T43" fmla="*/ 11 h 34"/>
                    <a:gd name="T44" fmla="*/ 12 w 46"/>
                    <a:gd name="T45" fmla="*/ 11 h 34"/>
                    <a:gd name="T46" fmla="*/ 6 w 46"/>
                    <a:gd name="T47" fmla="*/ 17 h 34"/>
                    <a:gd name="T48" fmla="*/ 6 w 46"/>
                    <a:gd name="T49" fmla="*/ 22 h 34"/>
                    <a:gd name="T50" fmla="*/ 6 w 46"/>
                    <a:gd name="T51" fmla="*/ 22 h 34"/>
                    <a:gd name="T52" fmla="*/ 12 w 46"/>
                    <a:gd name="T53" fmla="*/ 28 h 34"/>
                    <a:gd name="T54" fmla="*/ 12 w 46"/>
                    <a:gd name="T55" fmla="*/ 34 h 34"/>
                    <a:gd name="T56" fmla="*/ 12 w 46"/>
                    <a:gd name="T57" fmla="*/ 34 h 34"/>
                    <a:gd name="T58" fmla="*/ 12 w 46"/>
                    <a:gd name="T59" fmla="*/ 34 h 34"/>
                    <a:gd name="T60" fmla="*/ 12 w 46"/>
                    <a:gd name="T61" fmla="*/ 34 h 34"/>
                    <a:gd name="T62" fmla="*/ 12 w 46"/>
                    <a:gd name="T63" fmla="*/ 34 h 34"/>
                    <a:gd name="T64" fmla="*/ 6 w 46"/>
                    <a:gd name="T65" fmla="*/ 34 h 34"/>
                    <a:gd name="T66" fmla="*/ 6 w 46"/>
                    <a:gd name="T67" fmla="*/ 34 h 34"/>
                    <a:gd name="T68" fmla="*/ 6 w 46"/>
                    <a:gd name="T69" fmla="*/ 34 h 34"/>
                    <a:gd name="T70" fmla="*/ 6 w 46"/>
                    <a:gd name="T71" fmla="*/ 34 h 34"/>
                    <a:gd name="T72" fmla="*/ 0 w 46"/>
                    <a:gd name="T73" fmla="*/ 28 h 34"/>
                    <a:gd name="T74" fmla="*/ 0 w 46"/>
                    <a:gd name="T75" fmla="*/ 22 h 34"/>
                    <a:gd name="T76" fmla="*/ 0 w 46"/>
                    <a:gd name="T77" fmla="*/ 17 h 34"/>
                    <a:gd name="T78" fmla="*/ 0 w 46"/>
                    <a:gd name="T79" fmla="*/ 11 h 34"/>
                    <a:gd name="T80" fmla="*/ 6 w 46"/>
                    <a:gd name="T81" fmla="*/ 5 h 34"/>
                    <a:gd name="T82" fmla="*/ 12 w 46"/>
                    <a:gd name="T83" fmla="*/ 5 h 34"/>
                    <a:gd name="T84" fmla="*/ 17 w 46"/>
                    <a:gd name="T85" fmla="*/ 0 h 34"/>
                    <a:gd name="T86" fmla="*/ 46 w 46"/>
                    <a:gd name="T87" fmla="*/ 0 h 34"/>
                    <a:gd name="T88" fmla="*/ 46 w 46"/>
                    <a:gd name="T89" fmla="*/ 0 h 34"/>
                    <a:gd name="T90" fmla="*/ 23 w 46"/>
                    <a:gd name="T91" fmla="*/ 11 h 34"/>
                    <a:gd name="T92" fmla="*/ 23 w 46"/>
                    <a:gd name="T93" fmla="*/ 11 h 34"/>
                    <a:gd name="T94" fmla="*/ 23 w 46"/>
                    <a:gd name="T95" fmla="*/ 17 h 34"/>
                    <a:gd name="T96" fmla="*/ 23 w 46"/>
                    <a:gd name="T97" fmla="*/ 22 h 34"/>
                    <a:gd name="T98" fmla="*/ 29 w 46"/>
                    <a:gd name="T99" fmla="*/ 28 h 34"/>
                    <a:gd name="T100" fmla="*/ 29 w 46"/>
                    <a:gd name="T101" fmla="*/ 28 h 34"/>
                    <a:gd name="T102" fmla="*/ 34 w 46"/>
                    <a:gd name="T103" fmla="*/ 28 h 34"/>
                    <a:gd name="T104" fmla="*/ 40 w 46"/>
                    <a:gd name="T105" fmla="*/ 28 h 34"/>
                    <a:gd name="T106" fmla="*/ 40 w 46"/>
                    <a:gd name="T107" fmla="*/ 22 h 34"/>
                    <a:gd name="T108" fmla="*/ 40 w 46"/>
                    <a:gd name="T109" fmla="*/ 17 h 34"/>
                    <a:gd name="T110" fmla="*/ 34 w 46"/>
                    <a:gd name="T111" fmla="*/ 11 h 34"/>
                    <a:gd name="T112" fmla="*/ 23 w 46"/>
                    <a:gd name="T113" fmla="*/ 11 h 34"/>
                    <a:gd name="T114" fmla="*/ 23 w 46"/>
                    <a:gd name="T115" fmla="*/ 11 h 3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6"/>
                    <a:gd name="T175" fmla="*/ 0 h 34"/>
                    <a:gd name="T176" fmla="*/ 46 w 46"/>
                    <a:gd name="T177" fmla="*/ 34 h 3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6" h="34">
                      <a:moveTo>
                        <a:pt x="46" y="0"/>
                      </a:moveTo>
                      <a:lnTo>
                        <a:pt x="46" y="0"/>
                      </a:lnTo>
                      <a:lnTo>
                        <a:pt x="46" y="5"/>
                      </a:lnTo>
                      <a:lnTo>
                        <a:pt x="46" y="11"/>
                      </a:lnTo>
                      <a:lnTo>
                        <a:pt x="40" y="11"/>
                      </a:lnTo>
                      <a:lnTo>
                        <a:pt x="46" y="17"/>
                      </a:lnTo>
                      <a:lnTo>
                        <a:pt x="46" y="22"/>
                      </a:lnTo>
                      <a:lnTo>
                        <a:pt x="46" y="28"/>
                      </a:lnTo>
                      <a:lnTo>
                        <a:pt x="40" y="34"/>
                      </a:lnTo>
                      <a:lnTo>
                        <a:pt x="34" y="34"/>
                      </a:lnTo>
                      <a:lnTo>
                        <a:pt x="29" y="34"/>
                      </a:lnTo>
                      <a:lnTo>
                        <a:pt x="23" y="34"/>
                      </a:lnTo>
                      <a:lnTo>
                        <a:pt x="17" y="22"/>
                      </a:lnTo>
                      <a:lnTo>
                        <a:pt x="17" y="17"/>
                      </a:lnTo>
                      <a:lnTo>
                        <a:pt x="17" y="11"/>
                      </a:lnTo>
                      <a:lnTo>
                        <a:pt x="12" y="11"/>
                      </a:lnTo>
                      <a:lnTo>
                        <a:pt x="6" y="17"/>
                      </a:lnTo>
                      <a:lnTo>
                        <a:pt x="6" y="22"/>
                      </a:lnTo>
                      <a:lnTo>
                        <a:pt x="12" y="28"/>
                      </a:lnTo>
                      <a:lnTo>
                        <a:pt x="12" y="34"/>
                      </a:lnTo>
                      <a:lnTo>
                        <a:pt x="6" y="34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12" y="5"/>
                      </a:lnTo>
                      <a:lnTo>
                        <a:pt x="17" y="0"/>
                      </a:lnTo>
                      <a:lnTo>
                        <a:pt x="46" y="0"/>
                      </a:lnTo>
                      <a:close/>
                      <a:moveTo>
                        <a:pt x="23" y="11"/>
                      </a:moveTo>
                      <a:lnTo>
                        <a:pt x="23" y="11"/>
                      </a:lnTo>
                      <a:lnTo>
                        <a:pt x="23" y="17"/>
                      </a:lnTo>
                      <a:lnTo>
                        <a:pt x="23" y="22"/>
                      </a:lnTo>
                      <a:lnTo>
                        <a:pt x="29" y="28"/>
                      </a:lnTo>
                      <a:lnTo>
                        <a:pt x="34" y="28"/>
                      </a:lnTo>
                      <a:lnTo>
                        <a:pt x="40" y="28"/>
                      </a:lnTo>
                      <a:lnTo>
                        <a:pt x="40" y="22"/>
                      </a:lnTo>
                      <a:lnTo>
                        <a:pt x="40" y="17"/>
                      </a:lnTo>
                      <a:lnTo>
                        <a:pt x="34" y="11"/>
                      </a:lnTo>
                      <a:lnTo>
                        <a:pt x="23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1856"/>
                <p:cNvSpPr>
                  <a:spLocks/>
                </p:cNvSpPr>
                <p:nvPr/>
              </p:nvSpPr>
              <p:spPr bwMode="auto">
                <a:xfrm>
                  <a:off x="2437" y="2405"/>
                  <a:ext cx="63" cy="40"/>
                </a:xfrm>
                <a:custGeom>
                  <a:avLst/>
                  <a:gdLst>
                    <a:gd name="T0" fmla="*/ 46 w 63"/>
                    <a:gd name="T1" fmla="*/ 17 h 40"/>
                    <a:gd name="T2" fmla="*/ 46 w 63"/>
                    <a:gd name="T3" fmla="*/ 17 h 40"/>
                    <a:gd name="T4" fmla="*/ 63 w 63"/>
                    <a:gd name="T5" fmla="*/ 23 h 40"/>
                    <a:gd name="T6" fmla="*/ 63 w 63"/>
                    <a:gd name="T7" fmla="*/ 23 h 40"/>
                    <a:gd name="T8" fmla="*/ 63 w 63"/>
                    <a:gd name="T9" fmla="*/ 29 h 40"/>
                    <a:gd name="T10" fmla="*/ 63 w 63"/>
                    <a:gd name="T11" fmla="*/ 29 h 40"/>
                    <a:gd name="T12" fmla="*/ 63 w 63"/>
                    <a:gd name="T13" fmla="*/ 29 h 40"/>
                    <a:gd name="T14" fmla="*/ 63 w 63"/>
                    <a:gd name="T15" fmla="*/ 29 h 40"/>
                    <a:gd name="T16" fmla="*/ 57 w 63"/>
                    <a:gd name="T17" fmla="*/ 29 h 40"/>
                    <a:gd name="T18" fmla="*/ 46 w 63"/>
                    <a:gd name="T19" fmla="*/ 23 h 40"/>
                    <a:gd name="T20" fmla="*/ 46 w 63"/>
                    <a:gd name="T21" fmla="*/ 23 h 40"/>
                    <a:gd name="T22" fmla="*/ 46 w 63"/>
                    <a:gd name="T23" fmla="*/ 23 h 40"/>
                    <a:gd name="T24" fmla="*/ 6 w 63"/>
                    <a:gd name="T25" fmla="*/ 40 h 40"/>
                    <a:gd name="T26" fmla="*/ 0 w 63"/>
                    <a:gd name="T27" fmla="*/ 40 h 40"/>
                    <a:gd name="T28" fmla="*/ 0 w 63"/>
                    <a:gd name="T29" fmla="*/ 40 h 40"/>
                    <a:gd name="T30" fmla="*/ 0 w 63"/>
                    <a:gd name="T31" fmla="*/ 40 h 40"/>
                    <a:gd name="T32" fmla="*/ 0 w 63"/>
                    <a:gd name="T33" fmla="*/ 34 h 40"/>
                    <a:gd name="T34" fmla="*/ 0 w 63"/>
                    <a:gd name="T35" fmla="*/ 34 h 40"/>
                    <a:gd name="T36" fmla="*/ 0 w 63"/>
                    <a:gd name="T37" fmla="*/ 34 h 40"/>
                    <a:gd name="T38" fmla="*/ 0 w 63"/>
                    <a:gd name="T39" fmla="*/ 34 h 40"/>
                    <a:gd name="T40" fmla="*/ 0 w 63"/>
                    <a:gd name="T41" fmla="*/ 34 h 40"/>
                    <a:gd name="T42" fmla="*/ 34 w 63"/>
                    <a:gd name="T43" fmla="*/ 23 h 40"/>
                    <a:gd name="T44" fmla="*/ 34 w 63"/>
                    <a:gd name="T45" fmla="*/ 23 h 40"/>
                    <a:gd name="T46" fmla="*/ 0 w 63"/>
                    <a:gd name="T47" fmla="*/ 6 h 40"/>
                    <a:gd name="T48" fmla="*/ 0 w 63"/>
                    <a:gd name="T49" fmla="*/ 6 h 40"/>
                    <a:gd name="T50" fmla="*/ 0 w 63"/>
                    <a:gd name="T51" fmla="*/ 6 h 40"/>
                    <a:gd name="T52" fmla="*/ 0 w 63"/>
                    <a:gd name="T53" fmla="*/ 6 h 40"/>
                    <a:gd name="T54" fmla="*/ 0 w 63"/>
                    <a:gd name="T55" fmla="*/ 0 h 40"/>
                    <a:gd name="T56" fmla="*/ 0 w 63"/>
                    <a:gd name="T57" fmla="*/ 0 h 40"/>
                    <a:gd name="T58" fmla="*/ 0 w 63"/>
                    <a:gd name="T59" fmla="*/ 0 h 40"/>
                    <a:gd name="T60" fmla="*/ 6 w 63"/>
                    <a:gd name="T61" fmla="*/ 0 h 40"/>
                    <a:gd name="T62" fmla="*/ 46 w 63"/>
                    <a:gd name="T63" fmla="*/ 17 h 40"/>
                    <a:gd name="T64" fmla="*/ 46 w 63"/>
                    <a:gd name="T65" fmla="*/ 17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3"/>
                    <a:gd name="T100" fmla="*/ 0 h 40"/>
                    <a:gd name="T101" fmla="*/ 63 w 63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3" h="40">
                      <a:moveTo>
                        <a:pt x="46" y="17"/>
                      </a:moveTo>
                      <a:lnTo>
                        <a:pt x="46" y="17"/>
                      </a:lnTo>
                      <a:lnTo>
                        <a:pt x="63" y="23"/>
                      </a:lnTo>
                      <a:lnTo>
                        <a:pt x="63" y="29"/>
                      </a:lnTo>
                      <a:lnTo>
                        <a:pt x="57" y="29"/>
                      </a:lnTo>
                      <a:lnTo>
                        <a:pt x="46" y="23"/>
                      </a:lnTo>
                      <a:lnTo>
                        <a:pt x="6" y="40"/>
                      </a:lnTo>
                      <a:lnTo>
                        <a:pt x="0" y="40"/>
                      </a:lnTo>
                      <a:lnTo>
                        <a:pt x="0" y="34"/>
                      </a:lnTo>
                      <a:lnTo>
                        <a:pt x="34" y="23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46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1857"/>
                <p:cNvSpPr>
                  <a:spLocks/>
                </p:cNvSpPr>
                <p:nvPr/>
              </p:nvSpPr>
              <p:spPr bwMode="auto">
                <a:xfrm>
                  <a:off x="2420" y="2337"/>
                  <a:ext cx="63" cy="46"/>
                </a:xfrm>
                <a:custGeom>
                  <a:avLst/>
                  <a:gdLst>
                    <a:gd name="T0" fmla="*/ 51 w 63"/>
                    <a:gd name="T1" fmla="*/ 0 h 46"/>
                    <a:gd name="T2" fmla="*/ 51 w 63"/>
                    <a:gd name="T3" fmla="*/ 0 h 46"/>
                    <a:gd name="T4" fmla="*/ 57 w 63"/>
                    <a:gd name="T5" fmla="*/ 0 h 46"/>
                    <a:gd name="T6" fmla="*/ 57 w 63"/>
                    <a:gd name="T7" fmla="*/ 0 h 46"/>
                    <a:gd name="T8" fmla="*/ 57 w 63"/>
                    <a:gd name="T9" fmla="*/ 0 h 46"/>
                    <a:gd name="T10" fmla="*/ 57 w 63"/>
                    <a:gd name="T11" fmla="*/ 0 h 46"/>
                    <a:gd name="T12" fmla="*/ 57 w 63"/>
                    <a:gd name="T13" fmla="*/ 6 h 46"/>
                    <a:gd name="T14" fmla="*/ 63 w 63"/>
                    <a:gd name="T15" fmla="*/ 6 h 46"/>
                    <a:gd name="T16" fmla="*/ 63 w 63"/>
                    <a:gd name="T17" fmla="*/ 12 h 46"/>
                    <a:gd name="T18" fmla="*/ 63 w 63"/>
                    <a:gd name="T19" fmla="*/ 17 h 46"/>
                    <a:gd name="T20" fmla="*/ 63 w 63"/>
                    <a:gd name="T21" fmla="*/ 29 h 46"/>
                    <a:gd name="T22" fmla="*/ 57 w 63"/>
                    <a:gd name="T23" fmla="*/ 40 h 46"/>
                    <a:gd name="T24" fmla="*/ 46 w 63"/>
                    <a:gd name="T25" fmla="*/ 40 h 46"/>
                    <a:gd name="T26" fmla="*/ 34 w 63"/>
                    <a:gd name="T27" fmla="*/ 46 h 46"/>
                    <a:gd name="T28" fmla="*/ 17 w 63"/>
                    <a:gd name="T29" fmla="*/ 40 h 46"/>
                    <a:gd name="T30" fmla="*/ 12 w 63"/>
                    <a:gd name="T31" fmla="*/ 34 h 46"/>
                    <a:gd name="T32" fmla="*/ 6 w 63"/>
                    <a:gd name="T33" fmla="*/ 29 h 46"/>
                    <a:gd name="T34" fmla="*/ 0 w 63"/>
                    <a:gd name="T35" fmla="*/ 17 h 46"/>
                    <a:gd name="T36" fmla="*/ 0 w 63"/>
                    <a:gd name="T37" fmla="*/ 12 h 46"/>
                    <a:gd name="T38" fmla="*/ 6 w 63"/>
                    <a:gd name="T39" fmla="*/ 6 h 46"/>
                    <a:gd name="T40" fmla="*/ 6 w 63"/>
                    <a:gd name="T41" fmla="*/ 6 h 46"/>
                    <a:gd name="T42" fmla="*/ 6 w 63"/>
                    <a:gd name="T43" fmla="*/ 0 h 46"/>
                    <a:gd name="T44" fmla="*/ 6 w 63"/>
                    <a:gd name="T45" fmla="*/ 0 h 46"/>
                    <a:gd name="T46" fmla="*/ 6 w 63"/>
                    <a:gd name="T47" fmla="*/ 0 h 46"/>
                    <a:gd name="T48" fmla="*/ 12 w 63"/>
                    <a:gd name="T49" fmla="*/ 0 h 46"/>
                    <a:gd name="T50" fmla="*/ 12 w 63"/>
                    <a:gd name="T51" fmla="*/ 0 h 46"/>
                    <a:gd name="T52" fmla="*/ 12 w 63"/>
                    <a:gd name="T53" fmla="*/ 0 h 46"/>
                    <a:gd name="T54" fmla="*/ 12 w 63"/>
                    <a:gd name="T55" fmla="*/ 0 h 46"/>
                    <a:gd name="T56" fmla="*/ 12 w 63"/>
                    <a:gd name="T57" fmla="*/ 0 h 46"/>
                    <a:gd name="T58" fmla="*/ 12 w 63"/>
                    <a:gd name="T59" fmla="*/ 0 h 46"/>
                    <a:gd name="T60" fmla="*/ 12 w 63"/>
                    <a:gd name="T61" fmla="*/ 6 h 46"/>
                    <a:gd name="T62" fmla="*/ 12 w 63"/>
                    <a:gd name="T63" fmla="*/ 6 h 46"/>
                    <a:gd name="T64" fmla="*/ 12 w 63"/>
                    <a:gd name="T65" fmla="*/ 12 h 46"/>
                    <a:gd name="T66" fmla="*/ 6 w 63"/>
                    <a:gd name="T67" fmla="*/ 17 h 46"/>
                    <a:gd name="T68" fmla="*/ 12 w 63"/>
                    <a:gd name="T69" fmla="*/ 23 h 46"/>
                    <a:gd name="T70" fmla="*/ 17 w 63"/>
                    <a:gd name="T71" fmla="*/ 29 h 46"/>
                    <a:gd name="T72" fmla="*/ 23 w 63"/>
                    <a:gd name="T73" fmla="*/ 34 h 46"/>
                    <a:gd name="T74" fmla="*/ 34 w 63"/>
                    <a:gd name="T75" fmla="*/ 34 h 46"/>
                    <a:gd name="T76" fmla="*/ 40 w 63"/>
                    <a:gd name="T77" fmla="*/ 34 h 46"/>
                    <a:gd name="T78" fmla="*/ 51 w 63"/>
                    <a:gd name="T79" fmla="*/ 29 h 46"/>
                    <a:gd name="T80" fmla="*/ 51 w 63"/>
                    <a:gd name="T81" fmla="*/ 23 h 46"/>
                    <a:gd name="T82" fmla="*/ 57 w 63"/>
                    <a:gd name="T83" fmla="*/ 17 h 46"/>
                    <a:gd name="T84" fmla="*/ 57 w 63"/>
                    <a:gd name="T85" fmla="*/ 12 h 46"/>
                    <a:gd name="T86" fmla="*/ 51 w 63"/>
                    <a:gd name="T87" fmla="*/ 6 h 46"/>
                    <a:gd name="T88" fmla="*/ 51 w 63"/>
                    <a:gd name="T89" fmla="*/ 6 h 46"/>
                    <a:gd name="T90" fmla="*/ 51 w 63"/>
                    <a:gd name="T91" fmla="*/ 0 h 46"/>
                    <a:gd name="T92" fmla="*/ 51 w 63"/>
                    <a:gd name="T93" fmla="*/ 0 h 46"/>
                    <a:gd name="T94" fmla="*/ 51 w 63"/>
                    <a:gd name="T95" fmla="*/ 0 h 46"/>
                    <a:gd name="T96" fmla="*/ 51 w 63"/>
                    <a:gd name="T97" fmla="*/ 0 h 46"/>
                    <a:gd name="T98" fmla="*/ 51 w 63"/>
                    <a:gd name="T99" fmla="*/ 0 h 46"/>
                    <a:gd name="T100" fmla="*/ 51 w 63"/>
                    <a:gd name="T101" fmla="*/ 0 h 46"/>
                    <a:gd name="T102" fmla="*/ 51 w 63"/>
                    <a:gd name="T103" fmla="*/ 0 h 4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3"/>
                    <a:gd name="T157" fmla="*/ 0 h 46"/>
                    <a:gd name="T158" fmla="*/ 63 w 63"/>
                    <a:gd name="T159" fmla="*/ 46 h 4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3" h="46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57" y="6"/>
                      </a:lnTo>
                      <a:lnTo>
                        <a:pt x="63" y="6"/>
                      </a:lnTo>
                      <a:lnTo>
                        <a:pt x="63" y="12"/>
                      </a:lnTo>
                      <a:lnTo>
                        <a:pt x="63" y="17"/>
                      </a:lnTo>
                      <a:lnTo>
                        <a:pt x="63" y="29"/>
                      </a:lnTo>
                      <a:lnTo>
                        <a:pt x="57" y="40"/>
                      </a:lnTo>
                      <a:lnTo>
                        <a:pt x="46" y="40"/>
                      </a:lnTo>
                      <a:lnTo>
                        <a:pt x="34" y="46"/>
                      </a:lnTo>
                      <a:lnTo>
                        <a:pt x="17" y="40"/>
                      </a:lnTo>
                      <a:lnTo>
                        <a:pt x="12" y="34"/>
                      </a:lnTo>
                      <a:lnTo>
                        <a:pt x="6" y="29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12"/>
                      </a:lnTo>
                      <a:lnTo>
                        <a:pt x="6" y="17"/>
                      </a:lnTo>
                      <a:lnTo>
                        <a:pt x="12" y="23"/>
                      </a:lnTo>
                      <a:lnTo>
                        <a:pt x="17" y="29"/>
                      </a:lnTo>
                      <a:lnTo>
                        <a:pt x="23" y="34"/>
                      </a:lnTo>
                      <a:lnTo>
                        <a:pt x="34" y="34"/>
                      </a:lnTo>
                      <a:lnTo>
                        <a:pt x="40" y="34"/>
                      </a:lnTo>
                      <a:lnTo>
                        <a:pt x="51" y="29"/>
                      </a:lnTo>
                      <a:lnTo>
                        <a:pt x="51" y="23"/>
                      </a:lnTo>
                      <a:lnTo>
                        <a:pt x="57" y="17"/>
                      </a:lnTo>
                      <a:lnTo>
                        <a:pt x="57" y="12"/>
                      </a:lnTo>
                      <a:lnTo>
                        <a:pt x="51" y="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1858"/>
                <p:cNvSpPr>
                  <a:spLocks/>
                </p:cNvSpPr>
                <p:nvPr/>
              </p:nvSpPr>
              <p:spPr bwMode="auto">
                <a:xfrm>
                  <a:off x="2420" y="2292"/>
                  <a:ext cx="63" cy="34"/>
                </a:xfrm>
                <a:custGeom>
                  <a:avLst/>
                  <a:gdLst>
                    <a:gd name="T0" fmla="*/ 63 w 63"/>
                    <a:gd name="T1" fmla="*/ 0 h 34"/>
                    <a:gd name="T2" fmla="*/ 63 w 63"/>
                    <a:gd name="T3" fmla="*/ 0 h 34"/>
                    <a:gd name="T4" fmla="*/ 63 w 63"/>
                    <a:gd name="T5" fmla="*/ 0 h 34"/>
                    <a:gd name="T6" fmla="*/ 63 w 63"/>
                    <a:gd name="T7" fmla="*/ 0 h 34"/>
                    <a:gd name="T8" fmla="*/ 63 w 63"/>
                    <a:gd name="T9" fmla="*/ 0 h 34"/>
                    <a:gd name="T10" fmla="*/ 63 w 63"/>
                    <a:gd name="T11" fmla="*/ 6 h 34"/>
                    <a:gd name="T12" fmla="*/ 63 w 63"/>
                    <a:gd name="T13" fmla="*/ 6 h 34"/>
                    <a:gd name="T14" fmla="*/ 63 w 63"/>
                    <a:gd name="T15" fmla="*/ 6 h 34"/>
                    <a:gd name="T16" fmla="*/ 63 w 63"/>
                    <a:gd name="T17" fmla="*/ 6 h 34"/>
                    <a:gd name="T18" fmla="*/ 63 w 63"/>
                    <a:gd name="T19" fmla="*/ 6 h 34"/>
                    <a:gd name="T20" fmla="*/ 34 w 63"/>
                    <a:gd name="T21" fmla="*/ 6 h 34"/>
                    <a:gd name="T22" fmla="*/ 29 w 63"/>
                    <a:gd name="T23" fmla="*/ 11 h 34"/>
                    <a:gd name="T24" fmla="*/ 29 w 63"/>
                    <a:gd name="T25" fmla="*/ 11 h 34"/>
                    <a:gd name="T26" fmla="*/ 23 w 63"/>
                    <a:gd name="T27" fmla="*/ 11 h 34"/>
                    <a:gd name="T28" fmla="*/ 23 w 63"/>
                    <a:gd name="T29" fmla="*/ 17 h 34"/>
                    <a:gd name="T30" fmla="*/ 29 w 63"/>
                    <a:gd name="T31" fmla="*/ 23 h 34"/>
                    <a:gd name="T32" fmla="*/ 34 w 63"/>
                    <a:gd name="T33" fmla="*/ 28 h 34"/>
                    <a:gd name="T34" fmla="*/ 63 w 63"/>
                    <a:gd name="T35" fmla="*/ 28 h 34"/>
                    <a:gd name="T36" fmla="*/ 63 w 63"/>
                    <a:gd name="T37" fmla="*/ 28 h 34"/>
                    <a:gd name="T38" fmla="*/ 63 w 63"/>
                    <a:gd name="T39" fmla="*/ 28 h 34"/>
                    <a:gd name="T40" fmla="*/ 63 w 63"/>
                    <a:gd name="T41" fmla="*/ 28 h 34"/>
                    <a:gd name="T42" fmla="*/ 63 w 63"/>
                    <a:gd name="T43" fmla="*/ 34 h 34"/>
                    <a:gd name="T44" fmla="*/ 63 w 63"/>
                    <a:gd name="T45" fmla="*/ 34 h 34"/>
                    <a:gd name="T46" fmla="*/ 63 w 63"/>
                    <a:gd name="T47" fmla="*/ 34 h 34"/>
                    <a:gd name="T48" fmla="*/ 63 w 63"/>
                    <a:gd name="T49" fmla="*/ 34 h 34"/>
                    <a:gd name="T50" fmla="*/ 63 w 63"/>
                    <a:gd name="T51" fmla="*/ 34 h 34"/>
                    <a:gd name="T52" fmla="*/ 0 w 63"/>
                    <a:gd name="T53" fmla="*/ 34 h 34"/>
                    <a:gd name="T54" fmla="*/ 0 w 63"/>
                    <a:gd name="T55" fmla="*/ 34 h 34"/>
                    <a:gd name="T56" fmla="*/ 0 w 63"/>
                    <a:gd name="T57" fmla="*/ 34 h 34"/>
                    <a:gd name="T58" fmla="*/ 0 w 63"/>
                    <a:gd name="T59" fmla="*/ 34 h 34"/>
                    <a:gd name="T60" fmla="*/ 0 w 63"/>
                    <a:gd name="T61" fmla="*/ 34 h 34"/>
                    <a:gd name="T62" fmla="*/ 0 w 63"/>
                    <a:gd name="T63" fmla="*/ 28 h 34"/>
                    <a:gd name="T64" fmla="*/ 0 w 63"/>
                    <a:gd name="T65" fmla="*/ 28 h 34"/>
                    <a:gd name="T66" fmla="*/ 0 w 63"/>
                    <a:gd name="T67" fmla="*/ 28 h 34"/>
                    <a:gd name="T68" fmla="*/ 0 w 63"/>
                    <a:gd name="T69" fmla="*/ 28 h 34"/>
                    <a:gd name="T70" fmla="*/ 23 w 63"/>
                    <a:gd name="T71" fmla="*/ 28 h 34"/>
                    <a:gd name="T72" fmla="*/ 17 w 63"/>
                    <a:gd name="T73" fmla="*/ 23 h 34"/>
                    <a:gd name="T74" fmla="*/ 17 w 63"/>
                    <a:gd name="T75" fmla="*/ 17 h 34"/>
                    <a:gd name="T76" fmla="*/ 17 w 63"/>
                    <a:gd name="T77" fmla="*/ 11 h 34"/>
                    <a:gd name="T78" fmla="*/ 23 w 63"/>
                    <a:gd name="T79" fmla="*/ 6 h 34"/>
                    <a:gd name="T80" fmla="*/ 29 w 63"/>
                    <a:gd name="T81" fmla="*/ 0 h 34"/>
                    <a:gd name="T82" fmla="*/ 34 w 63"/>
                    <a:gd name="T83" fmla="*/ 0 h 34"/>
                    <a:gd name="T84" fmla="*/ 63 w 63"/>
                    <a:gd name="T85" fmla="*/ 0 h 34"/>
                    <a:gd name="T86" fmla="*/ 63 w 63"/>
                    <a:gd name="T87" fmla="*/ 0 h 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3"/>
                    <a:gd name="T133" fmla="*/ 0 h 34"/>
                    <a:gd name="T134" fmla="*/ 63 w 63"/>
                    <a:gd name="T135" fmla="*/ 34 h 3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3" h="34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63" y="6"/>
                      </a:lnTo>
                      <a:lnTo>
                        <a:pt x="34" y="6"/>
                      </a:lnTo>
                      <a:lnTo>
                        <a:pt x="29" y="11"/>
                      </a:lnTo>
                      <a:lnTo>
                        <a:pt x="23" y="11"/>
                      </a:lnTo>
                      <a:lnTo>
                        <a:pt x="23" y="17"/>
                      </a:lnTo>
                      <a:lnTo>
                        <a:pt x="29" y="23"/>
                      </a:lnTo>
                      <a:lnTo>
                        <a:pt x="34" y="28"/>
                      </a:lnTo>
                      <a:lnTo>
                        <a:pt x="63" y="28"/>
                      </a:lnTo>
                      <a:lnTo>
                        <a:pt x="63" y="34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23" y="28"/>
                      </a:lnTo>
                      <a:lnTo>
                        <a:pt x="17" y="23"/>
                      </a:lnTo>
                      <a:lnTo>
                        <a:pt x="17" y="17"/>
                      </a:lnTo>
                      <a:lnTo>
                        <a:pt x="17" y="11"/>
                      </a:lnTo>
                      <a:lnTo>
                        <a:pt x="23" y="6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1859"/>
                <p:cNvSpPr>
                  <a:spLocks noEditPoints="1"/>
                </p:cNvSpPr>
                <p:nvPr/>
              </p:nvSpPr>
              <p:spPr bwMode="auto">
                <a:xfrm>
                  <a:off x="2437" y="2247"/>
                  <a:ext cx="46" cy="34"/>
                </a:xfrm>
                <a:custGeom>
                  <a:avLst/>
                  <a:gdLst>
                    <a:gd name="T0" fmla="*/ 46 w 46"/>
                    <a:gd name="T1" fmla="*/ 0 h 34"/>
                    <a:gd name="T2" fmla="*/ 46 w 46"/>
                    <a:gd name="T3" fmla="*/ 0 h 34"/>
                    <a:gd name="T4" fmla="*/ 46 w 46"/>
                    <a:gd name="T5" fmla="*/ 0 h 34"/>
                    <a:gd name="T6" fmla="*/ 46 w 46"/>
                    <a:gd name="T7" fmla="*/ 0 h 34"/>
                    <a:gd name="T8" fmla="*/ 46 w 46"/>
                    <a:gd name="T9" fmla="*/ 5 h 34"/>
                    <a:gd name="T10" fmla="*/ 46 w 46"/>
                    <a:gd name="T11" fmla="*/ 5 h 34"/>
                    <a:gd name="T12" fmla="*/ 46 w 46"/>
                    <a:gd name="T13" fmla="*/ 5 h 34"/>
                    <a:gd name="T14" fmla="*/ 46 w 46"/>
                    <a:gd name="T15" fmla="*/ 5 h 34"/>
                    <a:gd name="T16" fmla="*/ 40 w 46"/>
                    <a:gd name="T17" fmla="*/ 5 h 34"/>
                    <a:gd name="T18" fmla="*/ 46 w 46"/>
                    <a:gd name="T19" fmla="*/ 11 h 34"/>
                    <a:gd name="T20" fmla="*/ 46 w 46"/>
                    <a:gd name="T21" fmla="*/ 22 h 34"/>
                    <a:gd name="T22" fmla="*/ 46 w 46"/>
                    <a:gd name="T23" fmla="*/ 28 h 34"/>
                    <a:gd name="T24" fmla="*/ 40 w 46"/>
                    <a:gd name="T25" fmla="*/ 28 h 34"/>
                    <a:gd name="T26" fmla="*/ 40 w 46"/>
                    <a:gd name="T27" fmla="*/ 34 h 34"/>
                    <a:gd name="T28" fmla="*/ 34 w 46"/>
                    <a:gd name="T29" fmla="*/ 34 h 34"/>
                    <a:gd name="T30" fmla="*/ 29 w 46"/>
                    <a:gd name="T31" fmla="*/ 34 h 34"/>
                    <a:gd name="T32" fmla="*/ 23 w 46"/>
                    <a:gd name="T33" fmla="*/ 28 h 34"/>
                    <a:gd name="T34" fmla="*/ 17 w 46"/>
                    <a:gd name="T35" fmla="*/ 22 h 34"/>
                    <a:gd name="T36" fmla="*/ 17 w 46"/>
                    <a:gd name="T37" fmla="*/ 17 h 34"/>
                    <a:gd name="T38" fmla="*/ 17 w 46"/>
                    <a:gd name="T39" fmla="*/ 11 h 34"/>
                    <a:gd name="T40" fmla="*/ 17 w 46"/>
                    <a:gd name="T41" fmla="*/ 11 h 34"/>
                    <a:gd name="T42" fmla="*/ 12 w 46"/>
                    <a:gd name="T43" fmla="*/ 11 h 34"/>
                    <a:gd name="T44" fmla="*/ 12 w 46"/>
                    <a:gd name="T45" fmla="*/ 11 h 34"/>
                    <a:gd name="T46" fmla="*/ 6 w 46"/>
                    <a:gd name="T47" fmla="*/ 11 h 34"/>
                    <a:gd name="T48" fmla="*/ 6 w 46"/>
                    <a:gd name="T49" fmla="*/ 17 h 34"/>
                    <a:gd name="T50" fmla="*/ 6 w 46"/>
                    <a:gd name="T51" fmla="*/ 22 h 34"/>
                    <a:gd name="T52" fmla="*/ 12 w 46"/>
                    <a:gd name="T53" fmla="*/ 28 h 34"/>
                    <a:gd name="T54" fmla="*/ 12 w 46"/>
                    <a:gd name="T55" fmla="*/ 28 h 34"/>
                    <a:gd name="T56" fmla="*/ 12 w 46"/>
                    <a:gd name="T57" fmla="*/ 34 h 34"/>
                    <a:gd name="T58" fmla="*/ 12 w 46"/>
                    <a:gd name="T59" fmla="*/ 34 h 34"/>
                    <a:gd name="T60" fmla="*/ 12 w 46"/>
                    <a:gd name="T61" fmla="*/ 34 h 34"/>
                    <a:gd name="T62" fmla="*/ 12 w 46"/>
                    <a:gd name="T63" fmla="*/ 34 h 34"/>
                    <a:gd name="T64" fmla="*/ 6 w 46"/>
                    <a:gd name="T65" fmla="*/ 34 h 34"/>
                    <a:gd name="T66" fmla="*/ 6 w 46"/>
                    <a:gd name="T67" fmla="*/ 34 h 34"/>
                    <a:gd name="T68" fmla="*/ 6 w 46"/>
                    <a:gd name="T69" fmla="*/ 34 h 34"/>
                    <a:gd name="T70" fmla="*/ 6 w 46"/>
                    <a:gd name="T71" fmla="*/ 28 h 34"/>
                    <a:gd name="T72" fmla="*/ 0 w 46"/>
                    <a:gd name="T73" fmla="*/ 28 h 34"/>
                    <a:gd name="T74" fmla="*/ 0 w 46"/>
                    <a:gd name="T75" fmla="*/ 22 h 34"/>
                    <a:gd name="T76" fmla="*/ 0 w 46"/>
                    <a:gd name="T77" fmla="*/ 17 h 34"/>
                    <a:gd name="T78" fmla="*/ 0 w 46"/>
                    <a:gd name="T79" fmla="*/ 11 h 34"/>
                    <a:gd name="T80" fmla="*/ 6 w 46"/>
                    <a:gd name="T81" fmla="*/ 5 h 34"/>
                    <a:gd name="T82" fmla="*/ 12 w 46"/>
                    <a:gd name="T83" fmla="*/ 0 h 34"/>
                    <a:gd name="T84" fmla="*/ 17 w 46"/>
                    <a:gd name="T85" fmla="*/ 0 h 34"/>
                    <a:gd name="T86" fmla="*/ 46 w 46"/>
                    <a:gd name="T87" fmla="*/ 0 h 34"/>
                    <a:gd name="T88" fmla="*/ 46 w 46"/>
                    <a:gd name="T89" fmla="*/ 0 h 34"/>
                    <a:gd name="T90" fmla="*/ 23 w 46"/>
                    <a:gd name="T91" fmla="*/ 11 h 34"/>
                    <a:gd name="T92" fmla="*/ 23 w 46"/>
                    <a:gd name="T93" fmla="*/ 11 h 34"/>
                    <a:gd name="T94" fmla="*/ 23 w 46"/>
                    <a:gd name="T95" fmla="*/ 17 h 34"/>
                    <a:gd name="T96" fmla="*/ 23 w 46"/>
                    <a:gd name="T97" fmla="*/ 22 h 34"/>
                    <a:gd name="T98" fmla="*/ 29 w 46"/>
                    <a:gd name="T99" fmla="*/ 22 h 34"/>
                    <a:gd name="T100" fmla="*/ 29 w 46"/>
                    <a:gd name="T101" fmla="*/ 28 h 34"/>
                    <a:gd name="T102" fmla="*/ 34 w 46"/>
                    <a:gd name="T103" fmla="*/ 28 h 34"/>
                    <a:gd name="T104" fmla="*/ 40 w 46"/>
                    <a:gd name="T105" fmla="*/ 22 h 34"/>
                    <a:gd name="T106" fmla="*/ 40 w 46"/>
                    <a:gd name="T107" fmla="*/ 17 h 34"/>
                    <a:gd name="T108" fmla="*/ 40 w 46"/>
                    <a:gd name="T109" fmla="*/ 11 h 34"/>
                    <a:gd name="T110" fmla="*/ 34 w 46"/>
                    <a:gd name="T111" fmla="*/ 11 h 34"/>
                    <a:gd name="T112" fmla="*/ 23 w 46"/>
                    <a:gd name="T113" fmla="*/ 11 h 34"/>
                    <a:gd name="T114" fmla="*/ 23 w 46"/>
                    <a:gd name="T115" fmla="*/ 11 h 3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6"/>
                    <a:gd name="T175" fmla="*/ 0 h 34"/>
                    <a:gd name="T176" fmla="*/ 46 w 46"/>
                    <a:gd name="T177" fmla="*/ 34 h 3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6" h="34">
                      <a:moveTo>
                        <a:pt x="46" y="0"/>
                      </a:moveTo>
                      <a:lnTo>
                        <a:pt x="46" y="0"/>
                      </a:lnTo>
                      <a:lnTo>
                        <a:pt x="46" y="5"/>
                      </a:lnTo>
                      <a:lnTo>
                        <a:pt x="40" y="5"/>
                      </a:lnTo>
                      <a:lnTo>
                        <a:pt x="46" y="11"/>
                      </a:lnTo>
                      <a:lnTo>
                        <a:pt x="46" y="22"/>
                      </a:lnTo>
                      <a:lnTo>
                        <a:pt x="46" y="28"/>
                      </a:lnTo>
                      <a:lnTo>
                        <a:pt x="40" y="28"/>
                      </a:lnTo>
                      <a:lnTo>
                        <a:pt x="40" y="34"/>
                      </a:lnTo>
                      <a:lnTo>
                        <a:pt x="34" y="34"/>
                      </a:lnTo>
                      <a:lnTo>
                        <a:pt x="29" y="34"/>
                      </a:lnTo>
                      <a:lnTo>
                        <a:pt x="23" y="28"/>
                      </a:lnTo>
                      <a:lnTo>
                        <a:pt x="17" y="22"/>
                      </a:lnTo>
                      <a:lnTo>
                        <a:pt x="17" y="17"/>
                      </a:lnTo>
                      <a:lnTo>
                        <a:pt x="17" y="11"/>
                      </a:lnTo>
                      <a:lnTo>
                        <a:pt x="12" y="11"/>
                      </a:lnTo>
                      <a:lnTo>
                        <a:pt x="6" y="11"/>
                      </a:lnTo>
                      <a:lnTo>
                        <a:pt x="6" y="17"/>
                      </a:lnTo>
                      <a:lnTo>
                        <a:pt x="6" y="22"/>
                      </a:lnTo>
                      <a:lnTo>
                        <a:pt x="12" y="28"/>
                      </a:lnTo>
                      <a:lnTo>
                        <a:pt x="12" y="34"/>
                      </a:lnTo>
                      <a:lnTo>
                        <a:pt x="6" y="34"/>
                      </a:lnTo>
                      <a:lnTo>
                        <a:pt x="6" y="28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46" y="0"/>
                      </a:lnTo>
                      <a:close/>
                      <a:moveTo>
                        <a:pt x="23" y="11"/>
                      </a:moveTo>
                      <a:lnTo>
                        <a:pt x="23" y="11"/>
                      </a:lnTo>
                      <a:lnTo>
                        <a:pt x="23" y="17"/>
                      </a:lnTo>
                      <a:lnTo>
                        <a:pt x="23" y="22"/>
                      </a:lnTo>
                      <a:lnTo>
                        <a:pt x="29" y="22"/>
                      </a:lnTo>
                      <a:lnTo>
                        <a:pt x="29" y="28"/>
                      </a:lnTo>
                      <a:lnTo>
                        <a:pt x="34" y="28"/>
                      </a:lnTo>
                      <a:lnTo>
                        <a:pt x="40" y="22"/>
                      </a:lnTo>
                      <a:lnTo>
                        <a:pt x="40" y="17"/>
                      </a:lnTo>
                      <a:lnTo>
                        <a:pt x="40" y="11"/>
                      </a:lnTo>
                      <a:lnTo>
                        <a:pt x="34" y="11"/>
                      </a:lnTo>
                      <a:lnTo>
                        <a:pt x="23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1860"/>
                <p:cNvSpPr>
                  <a:spLocks/>
                </p:cNvSpPr>
                <p:nvPr/>
              </p:nvSpPr>
              <p:spPr bwMode="auto">
                <a:xfrm>
                  <a:off x="2437" y="2196"/>
                  <a:ext cx="46" cy="39"/>
                </a:xfrm>
                <a:custGeom>
                  <a:avLst/>
                  <a:gdLst>
                    <a:gd name="T0" fmla="*/ 46 w 46"/>
                    <a:gd name="T1" fmla="*/ 0 h 39"/>
                    <a:gd name="T2" fmla="*/ 46 w 46"/>
                    <a:gd name="T3" fmla="*/ 0 h 39"/>
                    <a:gd name="T4" fmla="*/ 46 w 46"/>
                    <a:gd name="T5" fmla="*/ 0 h 39"/>
                    <a:gd name="T6" fmla="*/ 46 w 46"/>
                    <a:gd name="T7" fmla="*/ 5 h 39"/>
                    <a:gd name="T8" fmla="*/ 46 w 46"/>
                    <a:gd name="T9" fmla="*/ 5 h 39"/>
                    <a:gd name="T10" fmla="*/ 46 w 46"/>
                    <a:gd name="T11" fmla="*/ 5 h 39"/>
                    <a:gd name="T12" fmla="*/ 46 w 46"/>
                    <a:gd name="T13" fmla="*/ 5 h 39"/>
                    <a:gd name="T14" fmla="*/ 46 w 46"/>
                    <a:gd name="T15" fmla="*/ 11 h 39"/>
                    <a:gd name="T16" fmla="*/ 46 w 46"/>
                    <a:gd name="T17" fmla="*/ 11 h 39"/>
                    <a:gd name="T18" fmla="*/ 46 w 46"/>
                    <a:gd name="T19" fmla="*/ 11 h 39"/>
                    <a:gd name="T20" fmla="*/ 17 w 46"/>
                    <a:gd name="T21" fmla="*/ 11 h 39"/>
                    <a:gd name="T22" fmla="*/ 12 w 46"/>
                    <a:gd name="T23" fmla="*/ 11 h 39"/>
                    <a:gd name="T24" fmla="*/ 12 w 46"/>
                    <a:gd name="T25" fmla="*/ 11 h 39"/>
                    <a:gd name="T26" fmla="*/ 6 w 46"/>
                    <a:gd name="T27" fmla="*/ 17 h 39"/>
                    <a:gd name="T28" fmla="*/ 6 w 46"/>
                    <a:gd name="T29" fmla="*/ 17 h 39"/>
                    <a:gd name="T30" fmla="*/ 12 w 46"/>
                    <a:gd name="T31" fmla="*/ 22 h 39"/>
                    <a:gd name="T32" fmla="*/ 17 w 46"/>
                    <a:gd name="T33" fmla="*/ 28 h 39"/>
                    <a:gd name="T34" fmla="*/ 46 w 46"/>
                    <a:gd name="T35" fmla="*/ 28 h 39"/>
                    <a:gd name="T36" fmla="*/ 46 w 46"/>
                    <a:gd name="T37" fmla="*/ 28 h 39"/>
                    <a:gd name="T38" fmla="*/ 46 w 46"/>
                    <a:gd name="T39" fmla="*/ 34 h 39"/>
                    <a:gd name="T40" fmla="*/ 46 w 46"/>
                    <a:gd name="T41" fmla="*/ 34 h 39"/>
                    <a:gd name="T42" fmla="*/ 46 w 46"/>
                    <a:gd name="T43" fmla="*/ 34 h 39"/>
                    <a:gd name="T44" fmla="*/ 46 w 46"/>
                    <a:gd name="T45" fmla="*/ 34 h 39"/>
                    <a:gd name="T46" fmla="*/ 46 w 46"/>
                    <a:gd name="T47" fmla="*/ 39 h 39"/>
                    <a:gd name="T48" fmla="*/ 46 w 46"/>
                    <a:gd name="T49" fmla="*/ 39 h 39"/>
                    <a:gd name="T50" fmla="*/ 46 w 46"/>
                    <a:gd name="T51" fmla="*/ 39 h 39"/>
                    <a:gd name="T52" fmla="*/ 0 w 46"/>
                    <a:gd name="T53" fmla="*/ 39 h 39"/>
                    <a:gd name="T54" fmla="*/ 0 w 46"/>
                    <a:gd name="T55" fmla="*/ 39 h 39"/>
                    <a:gd name="T56" fmla="*/ 0 w 46"/>
                    <a:gd name="T57" fmla="*/ 39 h 39"/>
                    <a:gd name="T58" fmla="*/ 0 w 46"/>
                    <a:gd name="T59" fmla="*/ 34 h 39"/>
                    <a:gd name="T60" fmla="*/ 0 w 46"/>
                    <a:gd name="T61" fmla="*/ 34 h 39"/>
                    <a:gd name="T62" fmla="*/ 0 w 46"/>
                    <a:gd name="T63" fmla="*/ 34 h 39"/>
                    <a:gd name="T64" fmla="*/ 0 w 46"/>
                    <a:gd name="T65" fmla="*/ 34 h 39"/>
                    <a:gd name="T66" fmla="*/ 0 w 46"/>
                    <a:gd name="T67" fmla="*/ 34 h 39"/>
                    <a:gd name="T68" fmla="*/ 0 w 46"/>
                    <a:gd name="T69" fmla="*/ 34 h 39"/>
                    <a:gd name="T70" fmla="*/ 6 w 46"/>
                    <a:gd name="T71" fmla="*/ 34 h 39"/>
                    <a:gd name="T72" fmla="*/ 0 w 46"/>
                    <a:gd name="T73" fmla="*/ 22 h 39"/>
                    <a:gd name="T74" fmla="*/ 0 w 46"/>
                    <a:gd name="T75" fmla="*/ 17 h 39"/>
                    <a:gd name="T76" fmla="*/ 0 w 46"/>
                    <a:gd name="T77" fmla="*/ 11 h 39"/>
                    <a:gd name="T78" fmla="*/ 6 w 46"/>
                    <a:gd name="T79" fmla="*/ 5 h 39"/>
                    <a:gd name="T80" fmla="*/ 12 w 46"/>
                    <a:gd name="T81" fmla="*/ 5 h 39"/>
                    <a:gd name="T82" fmla="*/ 17 w 46"/>
                    <a:gd name="T83" fmla="*/ 0 h 39"/>
                    <a:gd name="T84" fmla="*/ 46 w 46"/>
                    <a:gd name="T85" fmla="*/ 0 h 39"/>
                    <a:gd name="T86" fmla="*/ 46 w 46"/>
                    <a:gd name="T87" fmla="*/ 0 h 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6"/>
                    <a:gd name="T133" fmla="*/ 0 h 39"/>
                    <a:gd name="T134" fmla="*/ 46 w 46"/>
                    <a:gd name="T135" fmla="*/ 39 h 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6" h="39">
                      <a:moveTo>
                        <a:pt x="46" y="0"/>
                      </a:moveTo>
                      <a:lnTo>
                        <a:pt x="46" y="0"/>
                      </a:lnTo>
                      <a:lnTo>
                        <a:pt x="46" y="5"/>
                      </a:lnTo>
                      <a:lnTo>
                        <a:pt x="46" y="11"/>
                      </a:lnTo>
                      <a:lnTo>
                        <a:pt x="17" y="11"/>
                      </a:lnTo>
                      <a:lnTo>
                        <a:pt x="12" y="11"/>
                      </a:lnTo>
                      <a:lnTo>
                        <a:pt x="6" y="17"/>
                      </a:lnTo>
                      <a:lnTo>
                        <a:pt x="12" y="22"/>
                      </a:lnTo>
                      <a:lnTo>
                        <a:pt x="17" y="28"/>
                      </a:lnTo>
                      <a:lnTo>
                        <a:pt x="46" y="28"/>
                      </a:lnTo>
                      <a:lnTo>
                        <a:pt x="46" y="34"/>
                      </a:lnTo>
                      <a:lnTo>
                        <a:pt x="46" y="39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6" y="34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12" y="5"/>
                      </a:lnTo>
                      <a:lnTo>
                        <a:pt x="17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1861"/>
                <p:cNvSpPr>
                  <a:spLocks/>
                </p:cNvSpPr>
                <p:nvPr/>
              </p:nvSpPr>
              <p:spPr bwMode="auto">
                <a:xfrm>
                  <a:off x="2437" y="2150"/>
                  <a:ext cx="46" cy="34"/>
                </a:xfrm>
                <a:custGeom>
                  <a:avLst/>
                  <a:gdLst>
                    <a:gd name="T0" fmla="*/ 46 w 46"/>
                    <a:gd name="T1" fmla="*/ 0 h 34"/>
                    <a:gd name="T2" fmla="*/ 46 w 46"/>
                    <a:gd name="T3" fmla="*/ 0 h 34"/>
                    <a:gd name="T4" fmla="*/ 46 w 46"/>
                    <a:gd name="T5" fmla="*/ 0 h 34"/>
                    <a:gd name="T6" fmla="*/ 46 w 46"/>
                    <a:gd name="T7" fmla="*/ 0 h 34"/>
                    <a:gd name="T8" fmla="*/ 46 w 46"/>
                    <a:gd name="T9" fmla="*/ 0 h 34"/>
                    <a:gd name="T10" fmla="*/ 46 w 46"/>
                    <a:gd name="T11" fmla="*/ 0 h 34"/>
                    <a:gd name="T12" fmla="*/ 46 w 46"/>
                    <a:gd name="T13" fmla="*/ 6 h 34"/>
                    <a:gd name="T14" fmla="*/ 46 w 46"/>
                    <a:gd name="T15" fmla="*/ 6 h 34"/>
                    <a:gd name="T16" fmla="*/ 46 w 46"/>
                    <a:gd name="T17" fmla="*/ 6 h 34"/>
                    <a:gd name="T18" fmla="*/ 46 w 46"/>
                    <a:gd name="T19" fmla="*/ 6 h 34"/>
                    <a:gd name="T20" fmla="*/ 17 w 46"/>
                    <a:gd name="T21" fmla="*/ 6 h 34"/>
                    <a:gd name="T22" fmla="*/ 12 w 46"/>
                    <a:gd name="T23" fmla="*/ 6 h 34"/>
                    <a:gd name="T24" fmla="*/ 12 w 46"/>
                    <a:gd name="T25" fmla="*/ 6 h 34"/>
                    <a:gd name="T26" fmla="*/ 6 w 46"/>
                    <a:gd name="T27" fmla="*/ 12 h 34"/>
                    <a:gd name="T28" fmla="*/ 6 w 46"/>
                    <a:gd name="T29" fmla="*/ 17 h 34"/>
                    <a:gd name="T30" fmla="*/ 12 w 46"/>
                    <a:gd name="T31" fmla="*/ 23 h 34"/>
                    <a:gd name="T32" fmla="*/ 17 w 46"/>
                    <a:gd name="T33" fmla="*/ 29 h 34"/>
                    <a:gd name="T34" fmla="*/ 46 w 46"/>
                    <a:gd name="T35" fmla="*/ 29 h 34"/>
                    <a:gd name="T36" fmla="*/ 46 w 46"/>
                    <a:gd name="T37" fmla="*/ 29 h 34"/>
                    <a:gd name="T38" fmla="*/ 46 w 46"/>
                    <a:gd name="T39" fmla="*/ 29 h 34"/>
                    <a:gd name="T40" fmla="*/ 46 w 46"/>
                    <a:gd name="T41" fmla="*/ 29 h 34"/>
                    <a:gd name="T42" fmla="*/ 46 w 46"/>
                    <a:gd name="T43" fmla="*/ 29 h 34"/>
                    <a:gd name="T44" fmla="*/ 46 w 46"/>
                    <a:gd name="T45" fmla="*/ 34 h 34"/>
                    <a:gd name="T46" fmla="*/ 46 w 46"/>
                    <a:gd name="T47" fmla="*/ 34 h 34"/>
                    <a:gd name="T48" fmla="*/ 46 w 46"/>
                    <a:gd name="T49" fmla="*/ 34 h 34"/>
                    <a:gd name="T50" fmla="*/ 46 w 46"/>
                    <a:gd name="T51" fmla="*/ 34 h 34"/>
                    <a:gd name="T52" fmla="*/ 0 w 46"/>
                    <a:gd name="T53" fmla="*/ 34 h 34"/>
                    <a:gd name="T54" fmla="*/ 0 w 46"/>
                    <a:gd name="T55" fmla="*/ 34 h 34"/>
                    <a:gd name="T56" fmla="*/ 0 w 46"/>
                    <a:gd name="T57" fmla="*/ 34 h 34"/>
                    <a:gd name="T58" fmla="*/ 0 w 46"/>
                    <a:gd name="T59" fmla="*/ 34 h 34"/>
                    <a:gd name="T60" fmla="*/ 0 w 46"/>
                    <a:gd name="T61" fmla="*/ 29 h 34"/>
                    <a:gd name="T62" fmla="*/ 0 w 46"/>
                    <a:gd name="T63" fmla="*/ 29 h 34"/>
                    <a:gd name="T64" fmla="*/ 0 w 46"/>
                    <a:gd name="T65" fmla="*/ 29 h 34"/>
                    <a:gd name="T66" fmla="*/ 0 w 46"/>
                    <a:gd name="T67" fmla="*/ 29 h 34"/>
                    <a:gd name="T68" fmla="*/ 0 w 46"/>
                    <a:gd name="T69" fmla="*/ 29 h 34"/>
                    <a:gd name="T70" fmla="*/ 6 w 46"/>
                    <a:gd name="T71" fmla="*/ 29 h 34"/>
                    <a:gd name="T72" fmla="*/ 0 w 46"/>
                    <a:gd name="T73" fmla="*/ 23 h 34"/>
                    <a:gd name="T74" fmla="*/ 0 w 46"/>
                    <a:gd name="T75" fmla="*/ 12 h 34"/>
                    <a:gd name="T76" fmla="*/ 0 w 46"/>
                    <a:gd name="T77" fmla="*/ 6 h 34"/>
                    <a:gd name="T78" fmla="*/ 6 w 46"/>
                    <a:gd name="T79" fmla="*/ 0 h 34"/>
                    <a:gd name="T80" fmla="*/ 12 w 46"/>
                    <a:gd name="T81" fmla="*/ 0 h 34"/>
                    <a:gd name="T82" fmla="*/ 17 w 46"/>
                    <a:gd name="T83" fmla="*/ 0 h 34"/>
                    <a:gd name="T84" fmla="*/ 46 w 46"/>
                    <a:gd name="T85" fmla="*/ 0 h 34"/>
                    <a:gd name="T86" fmla="*/ 46 w 46"/>
                    <a:gd name="T87" fmla="*/ 0 h 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6"/>
                    <a:gd name="T133" fmla="*/ 0 h 34"/>
                    <a:gd name="T134" fmla="*/ 46 w 46"/>
                    <a:gd name="T135" fmla="*/ 34 h 3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6" h="34">
                      <a:moveTo>
                        <a:pt x="46" y="0"/>
                      </a:moveTo>
                      <a:lnTo>
                        <a:pt x="46" y="0"/>
                      </a:lnTo>
                      <a:lnTo>
                        <a:pt x="46" y="6"/>
                      </a:lnTo>
                      <a:lnTo>
                        <a:pt x="17" y="6"/>
                      </a:lnTo>
                      <a:lnTo>
                        <a:pt x="12" y="6"/>
                      </a:lnTo>
                      <a:lnTo>
                        <a:pt x="6" y="12"/>
                      </a:lnTo>
                      <a:lnTo>
                        <a:pt x="6" y="17"/>
                      </a:lnTo>
                      <a:lnTo>
                        <a:pt x="12" y="23"/>
                      </a:lnTo>
                      <a:lnTo>
                        <a:pt x="17" y="29"/>
                      </a:lnTo>
                      <a:lnTo>
                        <a:pt x="46" y="29"/>
                      </a:lnTo>
                      <a:lnTo>
                        <a:pt x="46" y="34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6" y="29"/>
                      </a:lnTo>
                      <a:lnTo>
                        <a:pt x="0" y="23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1862"/>
                <p:cNvSpPr>
                  <a:spLocks noEditPoints="1"/>
                </p:cNvSpPr>
                <p:nvPr/>
              </p:nvSpPr>
              <p:spPr bwMode="auto">
                <a:xfrm>
                  <a:off x="2437" y="2099"/>
                  <a:ext cx="46" cy="40"/>
                </a:xfrm>
                <a:custGeom>
                  <a:avLst/>
                  <a:gdLst>
                    <a:gd name="T0" fmla="*/ 23 w 46"/>
                    <a:gd name="T1" fmla="*/ 0 h 40"/>
                    <a:gd name="T2" fmla="*/ 23 w 46"/>
                    <a:gd name="T3" fmla="*/ 0 h 40"/>
                    <a:gd name="T4" fmla="*/ 23 w 46"/>
                    <a:gd name="T5" fmla="*/ 0 h 40"/>
                    <a:gd name="T6" fmla="*/ 23 w 46"/>
                    <a:gd name="T7" fmla="*/ 6 h 40"/>
                    <a:gd name="T8" fmla="*/ 23 w 46"/>
                    <a:gd name="T9" fmla="*/ 28 h 40"/>
                    <a:gd name="T10" fmla="*/ 29 w 46"/>
                    <a:gd name="T11" fmla="*/ 28 h 40"/>
                    <a:gd name="T12" fmla="*/ 34 w 46"/>
                    <a:gd name="T13" fmla="*/ 28 h 40"/>
                    <a:gd name="T14" fmla="*/ 40 w 46"/>
                    <a:gd name="T15" fmla="*/ 23 h 40"/>
                    <a:gd name="T16" fmla="*/ 40 w 46"/>
                    <a:gd name="T17" fmla="*/ 17 h 40"/>
                    <a:gd name="T18" fmla="*/ 40 w 46"/>
                    <a:gd name="T19" fmla="*/ 11 h 40"/>
                    <a:gd name="T20" fmla="*/ 40 w 46"/>
                    <a:gd name="T21" fmla="*/ 6 h 40"/>
                    <a:gd name="T22" fmla="*/ 34 w 46"/>
                    <a:gd name="T23" fmla="*/ 6 h 40"/>
                    <a:gd name="T24" fmla="*/ 34 w 46"/>
                    <a:gd name="T25" fmla="*/ 6 h 40"/>
                    <a:gd name="T26" fmla="*/ 34 w 46"/>
                    <a:gd name="T27" fmla="*/ 6 h 40"/>
                    <a:gd name="T28" fmla="*/ 34 w 46"/>
                    <a:gd name="T29" fmla="*/ 0 h 40"/>
                    <a:gd name="T30" fmla="*/ 40 w 46"/>
                    <a:gd name="T31" fmla="*/ 0 h 40"/>
                    <a:gd name="T32" fmla="*/ 40 w 46"/>
                    <a:gd name="T33" fmla="*/ 0 h 40"/>
                    <a:gd name="T34" fmla="*/ 40 w 46"/>
                    <a:gd name="T35" fmla="*/ 0 h 40"/>
                    <a:gd name="T36" fmla="*/ 40 w 46"/>
                    <a:gd name="T37" fmla="*/ 0 h 40"/>
                    <a:gd name="T38" fmla="*/ 40 w 46"/>
                    <a:gd name="T39" fmla="*/ 0 h 40"/>
                    <a:gd name="T40" fmla="*/ 40 w 46"/>
                    <a:gd name="T41" fmla="*/ 6 h 40"/>
                    <a:gd name="T42" fmla="*/ 46 w 46"/>
                    <a:gd name="T43" fmla="*/ 6 h 40"/>
                    <a:gd name="T44" fmla="*/ 46 w 46"/>
                    <a:gd name="T45" fmla="*/ 6 h 40"/>
                    <a:gd name="T46" fmla="*/ 46 w 46"/>
                    <a:gd name="T47" fmla="*/ 11 h 40"/>
                    <a:gd name="T48" fmla="*/ 46 w 46"/>
                    <a:gd name="T49" fmla="*/ 17 h 40"/>
                    <a:gd name="T50" fmla="*/ 46 w 46"/>
                    <a:gd name="T51" fmla="*/ 28 h 40"/>
                    <a:gd name="T52" fmla="*/ 40 w 46"/>
                    <a:gd name="T53" fmla="*/ 34 h 40"/>
                    <a:gd name="T54" fmla="*/ 34 w 46"/>
                    <a:gd name="T55" fmla="*/ 40 h 40"/>
                    <a:gd name="T56" fmla="*/ 23 w 46"/>
                    <a:gd name="T57" fmla="*/ 40 h 40"/>
                    <a:gd name="T58" fmla="*/ 12 w 46"/>
                    <a:gd name="T59" fmla="*/ 40 h 40"/>
                    <a:gd name="T60" fmla="*/ 6 w 46"/>
                    <a:gd name="T61" fmla="*/ 34 h 40"/>
                    <a:gd name="T62" fmla="*/ 0 w 46"/>
                    <a:gd name="T63" fmla="*/ 28 h 40"/>
                    <a:gd name="T64" fmla="*/ 0 w 46"/>
                    <a:gd name="T65" fmla="*/ 17 h 40"/>
                    <a:gd name="T66" fmla="*/ 0 w 46"/>
                    <a:gd name="T67" fmla="*/ 11 h 40"/>
                    <a:gd name="T68" fmla="*/ 6 w 46"/>
                    <a:gd name="T69" fmla="*/ 6 h 40"/>
                    <a:gd name="T70" fmla="*/ 12 w 46"/>
                    <a:gd name="T71" fmla="*/ 0 h 40"/>
                    <a:gd name="T72" fmla="*/ 17 w 46"/>
                    <a:gd name="T73" fmla="*/ 0 h 40"/>
                    <a:gd name="T74" fmla="*/ 23 w 46"/>
                    <a:gd name="T75" fmla="*/ 0 h 40"/>
                    <a:gd name="T76" fmla="*/ 23 w 46"/>
                    <a:gd name="T77" fmla="*/ 0 h 40"/>
                    <a:gd name="T78" fmla="*/ 17 w 46"/>
                    <a:gd name="T79" fmla="*/ 6 h 40"/>
                    <a:gd name="T80" fmla="*/ 17 w 46"/>
                    <a:gd name="T81" fmla="*/ 6 h 40"/>
                    <a:gd name="T82" fmla="*/ 12 w 46"/>
                    <a:gd name="T83" fmla="*/ 11 h 40"/>
                    <a:gd name="T84" fmla="*/ 6 w 46"/>
                    <a:gd name="T85" fmla="*/ 17 h 40"/>
                    <a:gd name="T86" fmla="*/ 6 w 46"/>
                    <a:gd name="T87" fmla="*/ 23 h 40"/>
                    <a:gd name="T88" fmla="*/ 12 w 46"/>
                    <a:gd name="T89" fmla="*/ 28 h 40"/>
                    <a:gd name="T90" fmla="*/ 12 w 46"/>
                    <a:gd name="T91" fmla="*/ 28 h 40"/>
                    <a:gd name="T92" fmla="*/ 17 w 46"/>
                    <a:gd name="T93" fmla="*/ 28 h 40"/>
                    <a:gd name="T94" fmla="*/ 17 w 46"/>
                    <a:gd name="T95" fmla="*/ 6 h 40"/>
                    <a:gd name="T96" fmla="*/ 17 w 46"/>
                    <a:gd name="T97" fmla="*/ 6 h 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6"/>
                    <a:gd name="T148" fmla="*/ 0 h 40"/>
                    <a:gd name="T149" fmla="*/ 46 w 46"/>
                    <a:gd name="T150" fmla="*/ 40 h 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6" h="4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23" y="6"/>
                      </a:lnTo>
                      <a:lnTo>
                        <a:pt x="23" y="28"/>
                      </a:lnTo>
                      <a:lnTo>
                        <a:pt x="29" y="28"/>
                      </a:lnTo>
                      <a:lnTo>
                        <a:pt x="34" y="28"/>
                      </a:lnTo>
                      <a:lnTo>
                        <a:pt x="40" y="23"/>
                      </a:lnTo>
                      <a:lnTo>
                        <a:pt x="40" y="17"/>
                      </a:lnTo>
                      <a:lnTo>
                        <a:pt x="40" y="11"/>
                      </a:lnTo>
                      <a:lnTo>
                        <a:pt x="40" y="6"/>
                      </a:lnTo>
                      <a:lnTo>
                        <a:pt x="34" y="6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0" y="6"/>
                      </a:lnTo>
                      <a:lnTo>
                        <a:pt x="46" y="6"/>
                      </a:lnTo>
                      <a:lnTo>
                        <a:pt x="46" y="11"/>
                      </a:lnTo>
                      <a:lnTo>
                        <a:pt x="46" y="17"/>
                      </a:lnTo>
                      <a:lnTo>
                        <a:pt x="46" y="28"/>
                      </a:lnTo>
                      <a:lnTo>
                        <a:pt x="40" y="34"/>
                      </a:lnTo>
                      <a:lnTo>
                        <a:pt x="34" y="40"/>
                      </a:lnTo>
                      <a:lnTo>
                        <a:pt x="23" y="40"/>
                      </a:lnTo>
                      <a:lnTo>
                        <a:pt x="12" y="40"/>
                      </a:lnTo>
                      <a:lnTo>
                        <a:pt x="6" y="34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3" y="0"/>
                      </a:lnTo>
                      <a:close/>
                      <a:moveTo>
                        <a:pt x="17" y="6"/>
                      </a:moveTo>
                      <a:lnTo>
                        <a:pt x="17" y="6"/>
                      </a:lnTo>
                      <a:lnTo>
                        <a:pt x="12" y="11"/>
                      </a:lnTo>
                      <a:lnTo>
                        <a:pt x="6" y="17"/>
                      </a:lnTo>
                      <a:lnTo>
                        <a:pt x="6" y="23"/>
                      </a:lnTo>
                      <a:lnTo>
                        <a:pt x="12" y="28"/>
                      </a:lnTo>
                      <a:lnTo>
                        <a:pt x="17" y="28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1863"/>
                <p:cNvSpPr>
                  <a:spLocks/>
                </p:cNvSpPr>
                <p:nvPr/>
              </p:nvSpPr>
              <p:spPr bwMode="auto">
                <a:xfrm>
                  <a:off x="2420" y="2082"/>
                  <a:ext cx="63" cy="6"/>
                </a:xfrm>
                <a:custGeom>
                  <a:avLst/>
                  <a:gdLst>
                    <a:gd name="T0" fmla="*/ 63 w 63"/>
                    <a:gd name="T1" fmla="*/ 0 h 6"/>
                    <a:gd name="T2" fmla="*/ 63 w 63"/>
                    <a:gd name="T3" fmla="*/ 0 h 6"/>
                    <a:gd name="T4" fmla="*/ 63 w 63"/>
                    <a:gd name="T5" fmla="*/ 0 h 6"/>
                    <a:gd name="T6" fmla="*/ 63 w 63"/>
                    <a:gd name="T7" fmla="*/ 0 h 6"/>
                    <a:gd name="T8" fmla="*/ 63 w 63"/>
                    <a:gd name="T9" fmla="*/ 0 h 6"/>
                    <a:gd name="T10" fmla="*/ 63 w 63"/>
                    <a:gd name="T11" fmla="*/ 0 h 6"/>
                    <a:gd name="T12" fmla="*/ 63 w 63"/>
                    <a:gd name="T13" fmla="*/ 6 h 6"/>
                    <a:gd name="T14" fmla="*/ 63 w 63"/>
                    <a:gd name="T15" fmla="*/ 6 h 6"/>
                    <a:gd name="T16" fmla="*/ 63 w 63"/>
                    <a:gd name="T17" fmla="*/ 6 h 6"/>
                    <a:gd name="T18" fmla="*/ 63 w 63"/>
                    <a:gd name="T19" fmla="*/ 6 h 6"/>
                    <a:gd name="T20" fmla="*/ 0 w 63"/>
                    <a:gd name="T21" fmla="*/ 6 h 6"/>
                    <a:gd name="T22" fmla="*/ 0 w 63"/>
                    <a:gd name="T23" fmla="*/ 6 h 6"/>
                    <a:gd name="T24" fmla="*/ 0 w 63"/>
                    <a:gd name="T25" fmla="*/ 6 h 6"/>
                    <a:gd name="T26" fmla="*/ 0 w 63"/>
                    <a:gd name="T27" fmla="*/ 6 h 6"/>
                    <a:gd name="T28" fmla="*/ 0 w 63"/>
                    <a:gd name="T29" fmla="*/ 0 h 6"/>
                    <a:gd name="T30" fmla="*/ 0 w 63"/>
                    <a:gd name="T31" fmla="*/ 0 h 6"/>
                    <a:gd name="T32" fmla="*/ 0 w 63"/>
                    <a:gd name="T33" fmla="*/ 0 h 6"/>
                    <a:gd name="T34" fmla="*/ 0 w 63"/>
                    <a:gd name="T35" fmla="*/ 0 h 6"/>
                    <a:gd name="T36" fmla="*/ 0 w 63"/>
                    <a:gd name="T37" fmla="*/ 0 h 6"/>
                    <a:gd name="T38" fmla="*/ 63 w 63"/>
                    <a:gd name="T39" fmla="*/ 0 h 6"/>
                    <a:gd name="T40" fmla="*/ 63 w 63"/>
                    <a:gd name="T41" fmla="*/ 0 h 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3"/>
                    <a:gd name="T64" fmla="*/ 0 h 6"/>
                    <a:gd name="T65" fmla="*/ 63 w 63"/>
                    <a:gd name="T66" fmla="*/ 6 h 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3" h="6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63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1864"/>
                <p:cNvSpPr>
                  <a:spLocks/>
                </p:cNvSpPr>
                <p:nvPr/>
              </p:nvSpPr>
              <p:spPr bwMode="auto">
                <a:xfrm>
                  <a:off x="3220" y="2008"/>
                  <a:ext cx="306" cy="34"/>
                </a:xfrm>
                <a:custGeom>
                  <a:avLst/>
                  <a:gdLst>
                    <a:gd name="T0" fmla="*/ 0 w 306"/>
                    <a:gd name="T1" fmla="*/ 0 h 34"/>
                    <a:gd name="T2" fmla="*/ 0 w 306"/>
                    <a:gd name="T3" fmla="*/ 0 h 34"/>
                    <a:gd name="T4" fmla="*/ 306 w 306"/>
                    <a:gd name="T5" fmla="*/ 0 h 34"/>
                    <a:gd name="T6" fmla="*/ 306 w 306"/>
                    <a:gd name="T7" fmla="*/ 34 h 34"/>
                    <a:gd name="T8" fmla="*/ 0 w 306"/>
                    <a:gd name="T9" fmla="*/ 34 h 34"/>
                    <a:gd name="T10" fmla="*/ 0 w 306"/>
                    <a:gd name="T11" fmla="*/ 0 h 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6"/>
                    <a:gd name="T19" fmla="*/ 0 h 34"/>
                    <a:gd name="T20" fmla="*/ 306 w 306"/>
                    <a:gd name="T21" fmla="*/ 34 h 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6" h="3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06" y="0"/>
                      </a:lnTo>
                      <a:lnTo>
                        <a:pt x="306" y="34"/>
                      </a:lnTo>
                      <a:lnTo>
                        <a:pt x="0" y="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1865"/>
                <p:cNvSpPr>
                  <a:spLocks/>
                </p:cNvSpPr>
                <p:nvPr/>
              </p:nvSpPr>
              <p:spPr bwMode="auto">
                <a:xfrm>
                  <a:off x="3220" y="2008"/>
                  <a:ext cx="306" cy="34"/>
                </a:xfrm>
                <a:custGeom>
                  <a:avLst/>
                  <a:gdLst>
                    <a:gd name="T0" fmla="*/ 0 w 306"/>
                    <a:gd name="T1" fmla="*/ 34 h 34"/>
                    <a:gd name="T2" fmla="*/ 0 w 306"/>
                    <a:gd name="T3" fmla="*/ 34 h 34"/>
                    <a:gd name="T4" fmla="*/ 306 w 306"/>
                    <a:gd name="T5" fmla="*/ 34 h 34"/>
                    <a:gd name="T6" fmla="*/ 306 w 306"/>
                    <a:gd name="T7" fmla="*/ 0 h 34"/>
                    <a:gd name="T8" fmla="*/ 0 w 306"/>
                    <a:gd name="T9" fmla="*/ 0 h 34"/>
                    <a:gd name="T10" fmla="*/ 0 w 306"/>
                    <a:gd name="T11" fmla="*/ 34 h 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6"/>
                    <a:gd name="T19" fmla="*/ 0 h 34"/>
                    <a:gd name="T20" fmla="*/ 306 w 306"/>
                    <a:gd name="T21" fmla="*/ 34 h 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6" h="34">
                      <a:moveTo>
                        <a:pt x="0" y="34"/>
                      </a:moveTo>
                      <a:lnTo>
                        <a:pt x="0" y="34"/>
                      </a:lnTo>
                      <a:lnTo>
                        <a:pt x="306" y="34"/>
                      </a:lnTo>
                      <a:lnTo>
                        <a:pt x="306" y="0"/>
                      </a:lnTo>
                      <a:lnTo>
                        <a:pt x="0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866"/>
                <p:cNvSpPr>
                  <a:spLocks noChangeShapeType="1"/>
                </p:cNvSpPr>
                <p:nvPr/>
              </p:nvSpPr>
              <p:spPr bwMode="auto">
                <a:xfrm>
                  <a:off x="3220" y="2042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1867"/>
                <p:cNvSpPr>
                  <a:spLocks/>
                </p:cNvSpPr>
                <p:nvPr/>
              </p:nvSpPr>
              <p:spPr bwMode="auto">
                <a:xfrm>
                  <a:off x="3594" y="1991"/>
                  <a:ext cx="28" cy="307"/>
                </a:xfrm>
                <a:custGeom>
                  <a:avLst/>
                  <a:gdLst>
                    <a:gd name="T0" fmla="*/ 0 w 28"/>
                    <a:gd name="T1" fmla="*/ 0 h 307"/>
                    <a:gd name="T2" fmla="*/ 0 w 28"/>
                    <a:gd name="T3" fmla="*/ 0 h 307"/>
                    <a:gd name="T4" fmla="*/ 28 w 28"/>
                    <a:gd name="T5" fmla="*/ 0 h 307"/>
                    <a:gd name="T6" fmla="*/ 28 w 28"/>
                    <a:gd name="T7" fmla="*/ 307 h 307"/>
                    <a:gd name="T8" fmla="*/ 0 w 28"/>
                    <a:gd name="T9" fmla="*/ 307 h 307"/>
                    <a:gd name="T10" fmla="*/ 0 w 28"/>
                    <a:gd name="T11" fmla="*/ 0 h 30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307"/>
                    <a:gd name="T20" fmla="*/ 28 w 28"/>
                    <a:gd name="T21" fmla="*/ 307 h 30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30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307"/>
                      </a:lnTo>
                      <a:lnTo>
                        <a:pt x="0" y="3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1868"/>
                <p:cNvSpPr>
                  <a:spLocks/>
                </p:cNvSpPr>
                <p:nvPr/>
              </p:nvSpPr>
              <p:spPr bwMode="auto">
                <a:xfrm>
                  <a:off x="3594" y="1991"/>
                  <a:ext cx="28" cy="307"/>
                </a:xfrm>
                <a:custGeom>
                  <a:avLst/>
                  <a:gdLst>
                    <a:gd name="T0" fmla="*/ 0 w 28"/>
                    <a:gd name="T1" fmla="*/ 307 h 307"/>
                    <a:gd name="T2" fmla="*/ 0 w 28"/>
                    <a:gd name="T3" fmla="*/ 307 h 307"/>
                    <a:gd name="T4" fmla="*/ 28 w 28"/>
                    <a:gd name="T5" fmla="*/ 307 h 307"/>
                    <a:gd name="T6" fmla="*/ 28 w 28"/>
                    <a:gd name="T7" fmla="*/ 0 h 307"/>
                    <a:gd name="T8" fmla="*/ 0 w 28"/>
                    <a:gd name="T9" fmla="*/ 0 h 307"/>
                    <a:gd name="T10" fmla="*/ 0 w 28"/>
                    <a:gd name="T11" fmla="*/ 307 h 30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307"/>
                    <a:gd name="T20" fmla="*/ 28 w 28"/>
                    <a:gd name="T21" fmla="*/ 307 h 30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307">
                      <a:moveTo>
                        <a:pt x="0" y="307"/>
                      </a:moveTo>
                      <a:lnTo>
                        <a:pt x="0" y="307"/>
                      </a:lnTo>
                      <a:lnTo>
                        <a:pt x="28" y="307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7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869"/>
                <p:cNvSpPr>
                  <a:spLocks noChangeShapeType="1"/>
                </p:cNvSpPr>
                <p:nvPr/>
              </p:nvSpPr>
              <p:spPr bwMode="auto">
                <a:xfrm>
                  <a:off x="3594" y="2298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1872"/>
                <p:cNvSpPr>
                  <a:spLocks/>
                </p:cNvSpPr>
                <p:nvPr/>
              </p:nvSpPr>
              <p:spPr bwMode="auto">
                <a:xfrm>
                  <a:off x="3645" y="186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6988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1873"/>
                <p:cNvSpPr>
                  <a:spLocks/>
                </p:cNvSpPr>
                <p:nvPr/>
              </p:nvSpPr>
              <p:spPr bwMode="auto">
                <a:xfrm>
                  <a:off x="3526" y="2025"/>
                  <a:ext cx="68" cy="1"/>
                </a:xfrm>
                <a:custGeom>
                  <a:avLst/>
                  <a:gdLst>
                    <a:gd name="T0" fmla="*/ 0 w 68"/>
                    <a:gd name="T1" fmla="*/ 0 h 1"/>
                    <a:gd name="T2" fmla="*/ 0 w 68"/>
                    <a:gd name="T3" fmla="*/ 0 h 1"/>
                    <a:gd name="T4" fmla="*/ 68 w 6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8"/>
                    <a:gd name="T10" fmla="*/ 0 h 1"/>
                    <a:gd name="T11" fmla="*/ 68 w 6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8" y="0"/>
                      </a:lnTo>
                    </a:path>
                  </a:pathLst>
                </a:custGeom>
                <a:noFill/>
                <a:ln w="269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1875"/>
                <p:cNvSpPr>
                  <a:spLocks/>
                </p:cNvSpPr>
                <p:nvPr/>
              </p:nvSpPr>
              <p:spPr bwMode="auto">
                <a:xfrm>
                  <a:off x="3701" y="208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44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1889"/>
                <p:cNvSpPr>
                  <a:spLocks noEditPoints="1"/>
                </p:cNvSpPr>
                <p:nvPr/>
              </p:nvSpPr>
              <p:spPr bwMode="auto">
                <a:xfrm>
                  <a:off x="4699" y="2218"/>
                  <a:ext cx="238" cy="51"/>
                </a:xfrm>
                <a:custGeom>
                  <a:avLst/>
                  <a:gdLst>
                    <a:gd name="T0" fmla="*/ 0 w 238"/>
                    <a:gd name="T1" fmla="*/ 23 h 51"/>
                    <a:gd name="T2" fmla="*/ 0 w 238"/>
                    <a:gd name="T3" fmla="*/ 23 h 51"/>
                    <a:gd name="T4" fmla="*/ 204 w 238"/>
                    <a:gd name="T5" fmla="*/ 23 h 51"/>
                    <a:gd name="T6" fmla="*/ 204 w 238"/>
                    <a:gd name="T7" fmla="*/ 34 h 51"/>
                    <a:gd name="T8" fmla="*/ 0 w 238"/>
                    <a:gd name="T9" fmla="*/ 34 h 51"/>
                    <a:gd name="T10" fmla="*/ 0 w 238"/>
                    <a:gd name="T11" fmla="*/ 23 h 51"/>
                    <a:gd name="T12" fmla="*/ 204 w 238"/>
                    <a:gd name="T13" fmla="*/ 29 h 51"/>
                    <a:gd name="T14" fmla="*/ 204 w 238"/>
                    <a:gd name="T15" fmla="*/ 29 h 51"/>
                    <a:gd name="T16" fmla="*/ 187 w 238"/>
                    <a:gd name="T17" fmla="*/ 0 h 51"/>
                    <a:gd name="T18" fmla="*/ 238 w 238"/>
                    <a:gd name="T19" fmla="*/ 29 h 51"/>
                    <a:gd name="T20" fmla="*/ 187 w 238"/>
                    <a:gd name="T21" fmla="*/ 51 h 51"/>
                    <a:gd name="T22" fmla="*/ 204 w 238"/>
                    <a:gd name="T23" fmla="*/ 29 h 51"/>
                    <a:gd name="T24" fmla="*/ 204 w 238"/>
                    <a:gd name="T25" fmla="*/ 29 h 51"/>
                    <a:gd name="T26" fmla="*/ 204 w 238"/>
                    <a:gd name="T27" fmla="*/ 29 h 51"/>
                    <a:gd name="T28" fmla="*/ 204 w 238"/>
                    <a:gd name="T29" fmla="*/ 29 h 5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8"/>
                    <a:gd name="T46" fmla="*/ 0 h 51"/>
                    <a:gd name="T47" fmla="*/ 238 w 238"/>
                    <a:gd name="T48" fmla="*/ 51 h 5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8" h="51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204" y="23"/>
                      </a:lnTo>
                      <a:lnTo>
                        <a:pt x="204" y="34"/>
                      </a:lnTo>
                      <a:lnTo>
                        <a:pt x="0" y="34"/>
                      </a:lnTo>
                      <a:lnTo>
                        <a:pt x="0" y="23"/>
                      </a:lnTo>
                      <a:close/>
                      <a:moveTo>
                        <a:pt x="204" y="29"/>
                      </a:moveTo>
                      <a:lnTo>
                        <a:pt x="204" y="29"/>
                      </a:lnTo>
                      <a:lnTo>
                        <a:pt x="187" y="0"/>
                      </a:lnTo>
                      <a:lnTo>
                        <a:pt x="238" y="29"/>
                      </a:lnTo>
                      <a:lnTo>
                        <a:pt x="187" y="51"/>
                      </a:lnTo>
                      <a:lnTo>
                        <a:pt x="204" y="29"/>
                      </a:lnTo>
                      <a:close/>
                      <a:moveTo>
                        <a:pt x="204" y="29"/>
                      </a:moveTo>
                      <a:lnTo>
                        <a:pt x="204" y="29"/>
                      </a:lnTo>
                      <a:close/>
                    </a:path>
                  </a:pathLst>
                </a:custGeom>
                <a:solidFill>
                  <a:srgbClr val="604A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1890"/>
                <p:cNvSpPr>
                  <a:spLocks/>
                </p:cNvSpPr>
                <p:nvPr/>
              </p:nvSpPr>
              <p:spPr bwMode="auto">
                <a:xfrm>
                  <a:off x="4841" y="2173"/>
                  <a:ext cx="45" cy="51"/>
                </a:xfrm>
                <a:custGeom>
                  <a:avLst/>
                  <a:gdLst>
                    <a:gd name="T0" fmla="*/ 0 w 45"/>
                    <a:gd name="T1" fmla="*/ 0 h 51"/>
                    <a:gd name="T2" fmla="*/ 0 w 45"/>
                    <a:gd name="T3" fmla="*/ 0 h 51"/>
                    <a:gd name="T4" fmla="*/ 11 w 45"/>
                    <a:gd name="T5" fmla="*/ 0 h 51"/>
                    <a:gd name="T6" fmla="*/ 11 w 45"/>
                    <a:gd name="T7" fmla="*/ 17 h 51"/>
                    <a:gd name="T8" fmla="*/ 11 w 45"/>
                    <a:gd name="T9" fmla="*/ 40 h 51"/>
                    <a:gd name="T10" fmla="*/ 23 w 45"/>
                    <a:gd name="T11" fmla="*/ 28 h 51"/>
                    <a:gd name="T12" fmla="*/ 34 w 45"/>
                    <a:gd name="T13" fmla="*/ 17 h 51"/>
                    <a:gd name="T14" fmla="*/ 34 w 45"/>
                    <a:gd name="T15" fmla="*/ 6 h 51"/>
                    <a:gd name="T16" fmla="*/ 34 w 45"/>
                    <a:gd name="T17" fmla="*/ 0 h 51"/>
                    <a:gd name="T18" fmla="*/ 45 w 45"/>
                    <a:gd name="T19" fmla="*/ 0 h 51"/>
                    <a:gd name="T20" fmla="*/ 40 w 45"/>
                    <a:gd name="T21" fmla="*/ 6 h 51"/>
                    <a:gd name="T22" fmla="*/ 34 w 45"/>
                    <a:gd name="T23" fmla="*/ 28 h 51"/>
                    <a:gd name="T24" fmla="*/ 11 w 45"/>
                    <a:gd name="T25" fmla="*/ 51 h 51"/>
                    <a:gd name="T26" fmla="*/ 0 w 45"/>
                    <a:gd name="T27" fmla="*/ 51 h 51"/>
                    <a:gd name="T28" fmla="*/ 6 w 45"/>
                    <a:gd name="T29" fmla="*/ 23 h 51"/>
                    <a:gd name="T30" fmla="*/ 0 w 45"/>
                    <a:gd name="T31" fmla="*/ 6 h 51"/>
                    <a:gd name="T32" fmla="*/ 0 w 45"/>
                    <a:gd name="T33" fmla="*/ 6 h 51"/>
                    <a:gd name="T34" fmla="*/ 0 w 45"/>
                    <a:gd name="T35" fmla="*/ 0 h 51"/>
                    <a:gd name="T36" fmla="*/ 0 w 45"/>
                    <a:gd name="T37" fmla="*/ 0 h 5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5"/>
                    <a:gd name="T58" fmla="*/ 0 h 51"/>
                    <a:gd name="T59" fmla="*/ 45 w 45"/>
                    <a:gd name="T60" fmla="*/ 51 h 5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5" h="5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17"/>
                      </a:lnTo>
                      <a:lnTo>
                        <a:pt x="11" y="40"/>
                      </a:lnTo>
                      <a:lnTo>
                        <a:pt x="23" y="28"/>
                      </a:lnTo>
                      <a:lnTo>
                        <a:pt x="34" y="17"/>
                      </a:lnTo>
                      <a:lnTo>
                        <a:pt x="34" y="6"/>
                      </a:lnTo>
                      <a:lnTo>
                        <a:pt x="34" y="0"/>
                      </a:lnTo>
                      <a:lnTo>
                        <a:pt x="45" y="0"/>
                      </a:lnTo>
                      <a:lnTo>
                        <a:pt x="40" y="6"/>
                      </a:lnTo>
                      <a:lnTo>
                        <a:pt x="34" y="28"/>
                      </a:lnTo>
                      <a:lnTo>
                        <a:pt x="11" y="51"/>
                      </a:lnTo>
                      <a:lnTo>
                        <a:pt x="0" y="51"/>
                      </a:lnTo>
                      <a:lnTo>
                        <a:pt x="6" y="23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4A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1891"/>
                <p:cNvSpPr>
                  <a:spLocks noEditPoints="1"/>
                </p:cNvSpPr>
                <p:nvPr/>
              </p:nvSpPr>
              <p:spPr bwMode="auto">
                <a:xfrm>
                  <a:off x="4127" y="2269"/>
                  <a:ext cx="674" cy="51"/>
                </a:xfrm>
                <a:custGeom>
                  <a:avLst/>
                  <a:gdLst>
                    <a:gd name="T0" fmla="*/ 34 w 674"/>
                    <a:gd name="T1" fmla="*/ 23 h 51"/>
                    <a:gd name="T2" fmla="*/ 34 w 674"/>
                    <a:gd name="T3" fmla="*/ 23 h 51"/>
                    <a:gd name="T4" fmla="*/ 640 w 674"/>
                    <a:gd name="T5" fmla="*/ 23 h 51"/>
                    <a:gd name="T6" fmla="*/ 640 w 674"/>
                    <a:gd name="T7" fmla="*/ 29 h 51"/>
                    <a:gd name="T8" fmla="*/ 34 w 674"/>
                    <a:gd name="T9" fmla="*/ 29 h 51"/>
                    <a:gd name="T10" fmla="*/ 34 w 674"/>
                    <a:gd name="T11" fmla="*/ 23 h 51"/>
                    <a:gd name="T12" fmla="*/ 34 w 674"/>
                    <a:gd name="T13" fmla="*/ 29 h 51"/>
                    <a:gd name="T14" fmla="*/ 34 w 674"/>
                    <a:gd name="T15" fmla="*/ 29 h 51"/>
                    <a:gd name="T16" fmla="*/ 51 w 674"/>
                    <a:gd name="T17" fmla="*/ 51 h 51"/>
                    <a:gd name="T18" fmla="*/ 0 w 674"/>
                    <a:gd name="T19" fmla="*/ 29 h 51"/>
                    <a:gd name="T20" fmla="*/ 51 w 674"/>
                    <a:gd name="T21" fmla="*/ 0 h 51"/>
                    <a:gd name="T22" fmla="*/ 34 w 674"/>
                    <a:gd name="T23" fmla="*/ 29 h 51"/>
                    <a:gd name="T24" fmla="*/ 34 w 674"/>
                    <a:gd name="T25" fmla="*/ 29 h 51"/>
                    <a:gd name="T26" fmla="*/ 640 w 674"/>
                    <a:gd name="T27" fmla="*/ 29 h 51"/>
                    <a:gd name="T28" fmla="*/ 640 w 674"/>
                    <a:gd name="T29" fmla="*/ 29 h 51"/>
                    <a:gd name="T30" fmla="*/ 623 w 674"/>
                    <a:gd name="T31" fmla="*/ 0 h 51"/>
                    <a:gd name="T32" fmla="*/ 674 w 674"/>
                    <a:gd name="T33" fmla="*/ 29 h 51"/>
                    <a:gd name="T34" fmla="*/ 623 w 674"/>
                    <a:gd name="T35" fmla="*/ 51 h 51"/>
                    <a:gd name="T36" fmla="*/ 640 w 674"/>
                    <a:gd name="T37" fmla="*/ 29 h 51"/>
                    <a:gd name="T38" fmla="*/ 640 w 674"/>
                    <a:gd name="T39" fmla="*/ 29 h 51"/>
                    <a:gd name="T40" fmla="*/ 640 w 674"/>
                    <a:gd name="T41" fmla="*/ 29 h 51"/>
                    <a:gd name="T42" fmla="*/ 640 w 674"/>
                    <a:gd name="T43" fmla="*/ 29 h 5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74"/>
                    <a:gd name="T67" fmla="*/ 0 h 51"/>
                    <a:gd name="T68" fmla="*/ 674 w 674"/>
                    <a:gd name="T69" fmla="*/ 51 h 5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74" h="51">
                      <a:moveTo>
                        <a:pt x="34" y="23"/>
                      </a:moveTo>
                      <a:lnTo>
                        <a:pt x="34" y="23"/>
                      </a:lnTo>
                      <a:lnTo>
                        <a:pt x="640" y="23"/>
                      </a:lnTo>
                      <a:lnTo>
                        <a:pt x="640" y="29"/>
                      </a:lnTo>
                      <a:lnTo>
                        <a:pt x="34" y="29"/>
                      </a:lnTo>
                      <a:lnTo>
                        <a:pt x="34" y="23"/>
                      </a:lnTo>
                      <a:close/>
                      <a:moveTo>
                        <a:pt x="34" y="29"/>
                      </a:moveTo>
                      <a:lnTo>
                        <a:pt x="34" y="29"/>
                      </a:lnTo>
                      <a:lnTo>
                        <a:pt x="51" y="51"/>
                      </a:lnTo>
                      <a:lnTo>
                        <a:pt x="0" y="29"/>
                      </a:lnTo>
                      <a:lnTo>
                        <a:pt x="51" y="0"/>
                      </a:lnTo>
                      <a:lnTo>
                        <a:pt x="34" y="29"/>
                      </a:lnTo>
                      <a:close/>
                      <a:moveTo>
                        <a:pt x="640" y="29"/>
                      </a:moveTo>
                      <a:lnTo>
                        <a:pt x="640" y="29"/>
                      </a:lnTo>
                      <a:lnTo>
                        <a:pt x="623" y="0"/>
                      </a:lnTo>
                      <a:lnTo>
                        <a:pt x="674" y="29"/>
                      </a:lnTo>
                      <a:lnTo>
                        <a:pt x="623" y="51"/>
                      </a:lnTo>
                      <a:lnTo>
                        <a:pt x="640" y="29"/>
                      </a:lnTo>
                      <a:close/>
                      <a:moveTo>
                        <a:pt x="640" y="29"/>
                      </a:moveTo>
                      <a:lnTo>
                        <a:pt x="64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1892"/>
                <p:cNvSpPr>
                  <a:spLocks noEditPoints="1"/>
                </p:cNvSpPr>
                <p:nvPr/>
              </p:nvSpPr>
              <p:spPr bwMode="auto">
                <a:xfrm>
                  <a:off x="4325" y="1997"/>
                  <a:ext cx="306" cy="51"/>
                </a:xfrm>
                <a:custGeom>
                  <a:avLst/>
                  <a:gdLst>
                    <a:gd name="T0" fmla="*/ 34 w 306"/>
                    <a:gd name="T1" fmla="*/ 23 h 51"/>
                    <a:gd name="T2" fmla="*/ 34 w 306"/>
                    <a:gd name="T3" fmla="*/ 23 h 51"/>
                    <a:gd name="T4" fmla="*/ 306 w 306"/>
                    <a:gd name="T5" fmla="*/ 23 h 51"/>
                    <a:gd name="T6" fmla="*/ 306 w 306"/>
                    <a:gd name="T7" fmla="*/ 34 h 51"/>
                    <a:gd name="T8" fmla="*/ 34 w 306"/>
                    <a:gd name="T9" fmla="*/ 34 h 51"/>
                    <a:gd name="T10" fmla="*/ 34 w 306"/>
                    <a:gd name="T11" fmla="*/ 23 h 51"/>
                    <a:gd name="T12" fmla="*/ 34 w 306"/>
                    <a:gd name="T13" fmla="*/ 23 h 51"/>
                    <a:gd name="T14" fmla="*/ 34 w 306"/>
                    <a:gd name="T15" fmla="*/ 28 h 51"/>
                    <a:gd name="T16" fmla="*/ 34 w 306"/>
                    <a:gd name="T17" fmla="*/ 28 h 51"/>
                    <a:gd name="T18" fmla="*/ 51 w 306"/>
                    <a:gd name="T19" fmla="*/ 51 h 51"/>
                    <a:gd name="T20" fmla="*/ 0 w 306"/>
                    <a:gd name="T21" fmla="*/ 28 h 51"/>
                    <a:gd name="T22" fmla="*/ 51 w 306"/>
                    <a:gd name="T23" fmla="*/ 0 h 51"/>
                    <a:gd name="T24" fmla="*/ 34 w 306"/>
                    <a:gd name="T25" fmla="*/ 28 h 51"/>
                    <a:gd name="T26" fmla="*/ 34 w 306"/>
                    <a:gd name="T27" fmla="*/ 28 h 51"/>
                    <a:gd name="T28" fmla="*/ 34 w 306"/>
                    <a:gd name="T29" fmla="*/ 28 h 51"/>
                    <a:gd name="T30" fmla="*/ 34 w 306"/>
                    <a:gd name="T31" fmla="*/ 28 h 5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6"/>
                    <a:gd name="T49" fmla="*/ 0 h 51"/>
                    <a:gd name="T50" fmla="*/ 306 w 306"/>
                    <a:gd name="T51" fmla="*/ 51 h 5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6" h="51">
                      <a:moveTo>
                        <a:pt x="34" y="23"/>
                      </a:moveTo>
                      <a:lnTo>
                        <a:pt x="34" y="23"/>
                      </a:lnTo>
                      <a:lnTo>
                        <a:pt x="306" y="23"/>
                      </a:lnTo>
                      <a:lnTo>
                        <a:pt x="306" y="34"/>
                      </a:lnTo>
                      <a:lnTo>
                        <a:pt x="34" y="34"/>
                      </a:lnTo>
                      <a:lnTo>
                        <a:pt x="34" y="23"/>
                      </a:lnTo>
                      <a:close/>
                      <a:moveTo>
                        <a:pt x="34" y="28"/>
                      </a:moveTo>
                      <a:lnTo>
                        <a:pt x="34" y="28"/>
                      </a:lnTo>
                      <a:lnTo>
                        <a:pt x="51" y="51"/>
                      </a:lnTo>
                      <a:lnTo>
                        <a:pt x="0" y="28"/>
                      </a:lnTo>
                      <a:lnTo>
                        <a:pt x="51" y="0"/>
                      </a:lnTo>
                      <a:lnTo>
                        <a:pt x="34" y="28"/>
                      </a:lnTo>
                      <a:close/>
                      <a:moveTo>
                        <a:pt x="34" y="28"/>
                      </a:moveTo>
                      <a:lnTo>
                        <a:pt x="34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1893"/>
                <p:cNvSpPr>
                  <a:spLocks/>
                </p:cNvSpPr>
                <p:nvPr/>
              </p:nvSpPr>
              <p:spPr bwMode="auto">
                <a:xfrm>
                  <a:off x="4455" y="1946"/>
                  <a:ext cx="57" cy="68"/>
                </a:xfrm>
                <a:custGeom>
                  <a:avLst/>
                  <a:gdLst>
                    <a:gd name="T0" fmla="*/ 23 w 57"/>
                    <a:gd name="T1" fmla="*/ 28 h 68"/>
                    <a:gd name="T2" fmla="*/ 23 w 57"/>
                    <a:gd name="T3" fmla="*/ 28 h 68"/>
                    <a:gd name="T4" fmla="*/ 23 w 57"/>
                    <a:gd name="T5" fmla="*/ 40 h 68"/>
                    <a:gd name="T6" fmla="*/ 29 w 57"/>
                    <a:gd name="T7" fmla="*/ 40 h 68"/>
                    <a:gd name="T8" fmla="*/ 34 w 57"/>
                    <a:gd name="T9" fmla="*/ 40 h 68"/>
                    <a:gd name="T10" fmla="*/ 40 w 57"/>
                    <a:gd name="T11" fmla="*/ 28 h 68"/>
                    <a:gd name="T12" fmla="*/ 51 w 57"/>
                    <a:gd name="T13" fmla="*/ 0 h 68"/>
                    <a:gd name="T14" fmla="*/ 57 w 57"/>
                    <a:gd name="T15" fmla="*/ 0 h 68"/>
                    <a:gd name="T16" fmla="*/ 46 w 57"/>
                    <a:gd name="T17" fmla="*/ 34 h 68"/>
                    <a:gd name="T18" fmla="*/ 51 w 57"/>
                    <a:gd name="T19" fmla="*/ 40 h 68"/>
                    <a:gd name="T20" fmla="*/ 57 w 57"/>
                    <a:gd name="T21" fmla="*/ 40 h 68"/>
                    <a:gd name="T22" fmla="*/ 57 w 57"/>
                    <a:gd name="T23" fmla="*/ 40 h 68"/>
                    <a:gd name="T24" fmla="*/ 46 w 57"/>
                    <a:gd name="T25" fmla="*/ 45 h 68"/>
                    <a:gd name="T26" fmla="*/ 40 w 57"/>
                    <a:gd name="T27" fmla="*/ 40 h 68"/>
                    <a:gd name="T28" fmla="*/ 40 w 57"/>
                    <a:gd name="T29" fmla="*/ 40 h 68"/>
                    <a:gd name="T30" fmla="*/ 23 w 57"/>
                    <a:gd name="T31" fmla="*/ 45 h 68"/>
                    <a:gd name="T32" fmla="*/ 17 w 57"/>
                    <a:gd name="T33" fmla="*/ 45 h 68"/>
                    <a:gd name="T34" fmla="*/ 12 w 57"/>
                    <a:gd name="T35" fmla="*/ 45 h 68"/>
                    <a:gd name="T36" fmla="*/ 12 w 57"/>
                    <a:gd name="T37" fmla="*/ 62 h 68"/>
                    <a:gd name="T38" fmla="*/ 12 w 57"/>
                    <a:gd name="T39" fmla="*/ 62 h 68"/>
                    <a:gd name="T40" fmla="*/ 6 w 57"/>
                    <a:gd name="T41" fmla="*/ 68 h 68"/>
                    <a:gd name="T42" fmla="*/ 0 w 57"/>
                    <a:gd name="T43" fmla="*/ 68 h 68"/>
                    <a:gd name="T44" fmla="*/ 23 w 57"/>
                    <a:gd name="T45" fmla="*/ 0 h 68"/>
                    <a:gd name="T46" fmla="*/ 34 w 57"/>
                    <a:gd name="T47" fmla="*/ 0 h 68"/>
                    <a:gd name="T48" fmla="*/ 23 w 57"/>
                    <a:gd name="T49" fmla="*/ 28 h 68"/>
                    <a:gd name="T50" fmla="*/ 23 w 57"/>
                    <a:gd name="T51" fmla="*/ 28 h 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7"/>
                    <a:gd name="T79" fmla="*/ 0 h 68"/>
                    <a:gd name="T80" fmla="*/ 57 w 57"/>
                    <a:gd name="T81" fmla="*/ 68 h 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7" h="68">
                      <a:moveTo>
                        <a:pt x="23" y="28"/>
                      </a:moveTo>
                      <a:lnTo>
                        <a:pt x="23" y="28"/>
                      </a:lnTo>
                      <a:lnTo>
                        <a:pt x="23" y="40"/>
                      </a:lnTo>
                      <a:lnTo>
                        <a:pt x="29" y="40"/>
                      </a:lnTo>
                      <a:lnTo>
                        <a:pt x="34" y="40"/>
                      </a:lnTo>
                      <a:lnTo>
                        <a:pt x="40" y="28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46" y="34"/>
                      </a:lnTo>
                      <a:lnTo>
                        <a:pt x="51" y="40"/>
                      </a:lnTo>
                      <a:lnTo>
                        <a:pt x="57" y="40"/>
                      </a:lnTo>
                      <a:lnTo>
                        <a:pt x="46" y="45"/>
                      </a:lnTo>
                      <a:lnTo>
                        <a:pt x="40" y="40"/>
                      </a:lnTo>
                      <a:lnTo>
                        <a:pt x="23" y="45"/>
                      </a:lnTo>
                      <a:lnTo>
                        <a:pt x="17" y="45"/>
                      </a:lnTo>
                      <a:lnTo>
                        <a:pt x="12" y="45"/>
                      </a:lnTo>
                      <a:lnTo>
                        <a:pt x="12" y="62"/>
                      </a:lnTo>
                      <a:lnTo>
                        <a:pt x="6" y="68"/>
                      </a:lnTo>
                      <a:lnTo>
                        <a:pt x="0" y="68"/>
                      </a:lnTo>
                      <a:lnTo>
                        <a:pt x="23" y="0"/>
                      </a:lnTo>
                      <a:lnTo>
                        <a:pt x="34" y="0"/>
                      </a:lnTo>
                      <a:lnTo>
                        <a:pt x="23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1894"/>
                <p:cNvSpPr>
                  <a:spLocks noEditPoints="1"/>
                </p:cNvSpPr>
                <p:nvPr/>
              </p:nvSpPr>
              <p:spPr bwMode="auto">
                <a:xfrm>
                  <a:off x="4302" y="2354"/>
                  <a:ext cx="40" cy="29"/>
                </a:xfrm>
                <a:custGeom>
                  <a:avLst/>
                  <a:gdLst>
                    <a:gd name="T0" fmla="*/ 40 w 40"/>
                    <a:gd name="T1" fmla="*/ 23 h 29"/>
                    <a:gd name="T2" fmla="*/ 40 w 40"/>
                    <a:gd name="T3" fmla="*/ 23 h 29"/>
                    <a:gd name="T4" fmla="*/ 34 w 40"/>
                    <a:gd name="T5" fmla="*/ 29 h 29"/>
                    <a:gd name="T6" fmla="*/ 29 w 40"/>
                    <a:gd name="T7" fmla="*/ 29 h 29"/>
                    <a:gd name="T8" fmla="*/ 23 w 40"/>
                    <a:gd name="T9" fmla="*/ 29 h 29"/>
                    <a:gd name="T10" fmla="*/ 17 w 40"/>
                    <a:gd name="T11" fmla="*/ 23 h 29"/>
                    <a:gd name="T12" fmla="*/ 12 w 40"/>
                    <a:gd name="T13" fmla="*/ 23 h 29"/>
                    <a:gd name="T14" fmla="*/ 6 w 40"/>
                    <a:gd name="T15" fmla="*/ 23 h 29"/>
                    <a:gd name="T16" fmla="*/ 6 w 40"/>
                    <a:gd name="T17" fmla="*/ 29 h 29"/>
                    <a:gd name="T18" fmla="*/ 0 w 40"/>
                    <a:gd name="T19" fmla="*/ 23 h 29"/>
                    <a:gd name="T20" fmla="*/ 0 w 40"/>
                    <a:gd name="T21" fmla="*/ 23 h 29"/>
                    <a:gd name="T22" fmla="*/ 0 w 40"/>
                    <a:gd name="T23" fmla="*/ 23 h 29"/>
                    <a:gd name="T24" fmla="*/ 6 w 40"/>
                    <a:gd name="T25" fmla="*/ 17 h 29"/>
                    <a:gd name="T26" fmla="*/ 12 w 40"/>
                    <a:gd name="T27" fmla="*/ 17 h 29"/>
                    <a:gd name="T28" fmla="*/ 17 w 40"/>
                    <a:gd name="T29" fmla="*/ 17 h 29"/>
                    <a:gd name="T30" fmla="*/ 23 w 40"/>
                    <a:gd name="T31" fmla="*/ 23 h 29"/>
                    <a:gd name="T32" fmla="*/ 29 w 40"/>
                    <a:gd name="T33" fmla="*/ 23 h 29"/>
                    <a:gd name="T34" fmla="*/ 34 w 40"/>
                    <a:gd name="T35" fmla="*/ 23 h 29"/>
                    <a:gd name="T36" fmla="*/ 34 w 40"/>
                    <a:gd name="T37" fmla="*/ 17 h 29"/>
                    <a:gd name="T38" fmla="*/ 40 w 40"/>
                    <a:gd name="T39" fmla="*/ 23 h 29"/>
                    <a:gd name="T40" fmla="*/ 40 w 40"/>
                    <a:gd name="T41" fmla="*/ 23 h 29"/>
                    <a:gd name="T42" fmla="*/ 40 w 40"/>
                    <a:gd name="T43" fmla="*/ 23 h 29"/>
                    <a:gd name="T44" fmla="*/ 40 w 40"/>
                    <a:gd name="T45" fmla="*/ 6 h 29"/>
                    <a:gd name="T46" fmla="*/ 40 w 40"/>
                    <a:gd name="T47" fmla="*/ 6 h 29"/>
                    <a:gd name="T48" fmla="*/ 34 w 40"/>
                    <a:gd name="T49" fmla="*/ 12 h 29"/>
                    <a:gd name="T50" fmla="*/ 29 w 40"/>
                    <a:gd name="T51" fmla="*/ 12 h 29"/>
                    <a:gd name="T52" fmla="*/ 23 w 40"/>
                    <a:gd name="T53" fmla="*/ 12 h 29"/>
                    <a:gd name="T54" fmla="*/ 17 w 40"/>
                    <a:gd name="T55" fmla="*/ 6 h 29"/>
                    <a:gd name="T56" fmla="*/ 12 w 40"/>
                    <a:gd name="T57" fmla="*/ 6 h 29"/>
                    <a:gd name="T58" fmla="*/ 6 w 40"/>
                    <a:gd name="T59" fmla="*/ 6 h 29"/>
                    <a:gd name="T60" fmla="*/ 6 w 40"/>
                    <a:gd name="T61" fmla="*/ 12 h 29"/>
                    <a:gd name="T62" fmla="*/ 0 w 40"/>
                    <a:gd name="T63" fmla="*/ 12 h 29"/>
                    <a:gd name="T64" fmla="*/ 0 w 40"/>
                    <a:gd name="T65" fmla="*/ 6 h 29"/>
                    <a:gd name="T66" fmla="*/ 0 w 40"/>
                    <a:gd name="T67" fmla="*/ 6 h 29"/>
                    <a:gd name="T68" fmla="*/ 6 w 40"/>
                    <a:gd name="T69" fmla="*/ 0 h 29"/>
                    <a:gd name="T70" fmla="*/ 12 w 40"/>
                    <a:gd name="T71" fmla="*/ 0 h 29"/>
                    <a:gd name="T72" fmla="*/ 17 w 40"/>
                    <a:gd name="T73" fmla="*/ 0 h 29"/>
                    <a:gd name="T74" fmla="*/ 23 w 40"/>
                    <a:gd name="T75" fmla="*/ 6 h 29"/>
                    <a:gd name="T76" fmla="*/ 29 w 40"/>
                    <a:gd name="T77" fmla="*/ 6 h 29"/>
                    <a:gd name="T78" fmla="*/ 34 w 40"/>
                    <a:gd name="T79" fmla="*/ 6 h 29"/>
                    <a:gd name="T80" fmla="*/ 34 w 40"/>
                    <a:gd name="T81" fmla="*/ 0 h 29"/>
                    <a:gd name="T82" fmla="*/ 40 w 40"/>
                    <a:gd name="T83" fmla="*/ 6 h 29"/>
                    <a:gd name="T84" fmla="*/ 40 w 40"/>
                    <a:gd name="T85" fmla="*/ 6 h 29"/>
                    <a:gd name="T86" fmla="*/ 40 w 40"/>
                    <a:gd name="T87" fmla="*/ 6 h 2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"/>
                    <a:gd name="T133" fmla="*/ 0 h 29"/>
                    <a:gd name="T134" fmla="*/ 40 w 40"/>
                    <a:gd name="T135" fmla="*/ 29 h 2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" h="29">
                      <a:moveTo>
                        <a:pt x="40" y="23"/>
                      </a:moveTo>
                      <a:lnTo>
                        <a:pt x="40" y="23"/>
                      </a:lnTo>
                      <a:lnTo>
                        <a:pt x="34" y="29"/>
                      </a:lnTo>
                      <a:lnTo>
                        <a:pt x="29" y="29"/>
                      </a:lnTo>
                      <a:lnTo>
                        <a:pt x="23" y="29"/>
                      </a:lnTo>
                      <a:lnTo>
                        <a:pt x="17" y="29"/>
                      </a:lnTo>
                      <a:lnTo>
                        <a:pt x="17" y="23"/>
                      </a:lnTo>
                      <a:lnTo>
                        <a:pt x="12" y="23"/>
                      </a:lnTo>
                      <a:lnTo>
                        <a:pt x="6" y="23"/>
                      </a:lnTo>
                      <a:lnTo>
                        <a:pt x="6" y="29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6" y="17"/>
                      </a:lnTo>
                      <a:lnTo>
                        <a:pt x="12" y="17"/>
                      </a:lnTo>
                      <a:lnTo>
                        <a:pt x="17" y="17"/>
                      </a:lnTo>
                      <a:lnTo>
                        <a:pt x="23" y="17"/>
                      </a:lnTo>
                      <a:lnTo>
                        <a:pt x="23" y="23"/>
                      </a:lnTo>
                      <a:lnTo>
                        <a:pt x="29" y="23"/>
                      </a:lnTo>
                      <a:lnTo>
                        <a:pt x="34" y="23"/>
                      </a:lnTo>
                      <a:lnTo>
                        <a:pt x="34" y="17"/>
                      </a:lnTo>
                      <a:lnTo>
                        <a:pt x="40" y="23"/>
                      </a:lnTo>
                      <a:close/>
                      <a:moveTo>
                        <a:pt x="40" y="6"/>
                      </a:moveTo>
                      <a:lnTo>
                        <a:pt x="40" y="6"/>
                      </a:lnTo>
                      <a:lnTo>
                        <a:pt x="34" y="12"/>
                      </a:lnTo>
                      <a:lnTo>
                        <a:pt x="29" y="12"/>
                      </a:lnTo>
                      <a:lnTo>
                        <a:pt x="23" y="12"/>
                      </a:lnTo>
                      <a:lnTo>
                        <a:pt x="17" y="12"/>
                      </a:lnTo>
                      <a:lnTo>
                        <a:pt x="17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23" y="6"/>
                      </a:lnTo>
                      <a:lnTo>
                        <a:pt x="29" y="6"/>
                      </a:lnTo>
                      <a:lnTo>
                        <a:pt x="34" y="6"/>
                      </a:lnTo>
                      <a:lnTo>
                        <a:pt x="34" y="0"/>
                      </a:lnTo>
                      <a:lnTo>
                        <a:pt x="4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1895"/>
                <p:cNvSpPr>
                  <a:spLocks noEditPoints="1"/>
                </p:cNvSpPr>
                <p:nvPr/>
              </p:nvSpPr>
              <p:spPr bwMode="auto">
                <a:xfrm>
                  <a:off x="4348" y="2332"/>
                  <a:ext cx="45" cy="62"/>
                </a:xfrm>
                <a:custGeom>
                  <a:avLst/>
                  <a:gdLst>
                    <a:gd name="T0" fmla="*/ 45 w 45"/>
                    <a:gd name="T1" fmla="*/ 34 h 62"/>
                    <a:gd name="T2" fmla="*/ 45 w 45"/>
                    <a:gd name="T3" fmla="*/ 34 h 62"/>
                    <a:gd name="T4" fmla="*/ 39 w 45"/>
                    <a:gd name="T5" fmla="*/ 45 h 62"/>
                    <a:gd name="T6" fmla="*/ 39 w 45"/>
                    <a:gd name="T7" fmla="*/ 56 h 62"/>
                    <a:gd name="T8" fmla="*/ 34 w 45"/>
                    <a:gd name="T9" fmla="*/ 62 h 62"/>
                    <a:gd name="T10" fmla="*/ 22 w 45"/>
                    <a:gd name="T11" fmla="*/ 62 h 62"/>
                    <a:gd name="T12" fmla="*/ 11 w 45"/>
                    <a:gd name="T13" fmla="*/ 62 h 62"/>
                    <a:gd name="T14" fmla="*/ 5 w 45"/>
                    <a:gd name="T15" fmla="*/ 56 h 62"/>
                    <a:gd name="T16" fmla="*/ 0 w 45"/>
                    <a:gd name="T17" fmla="*/ 45 h 62"/>
                    <a:gd name="T18" fmla="*/ 0 w 45"/>
                    <a:gd name="T19" fmla="*/ 34 h 62"/>
                    <a:gd name="T20" fmla="*/ 0 w 45"/>
                    <a:gd name="T21" fmla="*/ 22 h 62"/>
                    <a:gd name="T22" fmla="*/ 5 w 45"/>
                    <a:gd name="T23" fmla="*/ 11 h 62"/>
                    <a:gd name="T24" fmla="*/ 11 w 45"/>
                    <a:gd name="T25" fmla="*/ 5 h 62"/>
                    <a:gd name="T26" fmla="*/ 22 w 45"/>
                    <a:gd name="T27" fmla="*/ 0 h 62"/>
                    <a:gd name="T28" fmla="*/ 34 w 45"/>
                    <a:gd name="T29" fmla="*/ 5 h 62"/>
                    <a:gd name="T30" fmla="*/ 39 w 45"/>
                    <a:gd name="T31" fmla="*/ 11 h 62"/>
                    <a:gd name="T32" fmla="*/ 39 w 45"/>
                    <a:gd name="T33" fmla="*/ 22 h 62"/>
                    <a:gd name="T34" fmla="*/ 45 w 45"/>
                    <a:gd name="T35" fmla="*/ 34 h 62"/>
                    <a:gd name="T36" fmla="*/ 45 w 45"/>
                    <a:gd name="T37" fmla="*/ 34 h 62"/>
                    <a:gd name="T38" fmla="*/ 45 w 45"/>
                    <a:gd name="T39" fmla="*/ 34 h 62"/>
                    <a:gd name="T40" fmla="*/ 34 w 45"/>
                    <a:gd name="T41" fmla="*/ 34 h 62"/>
                    <a:gd name="T42" fmla="*/ 34 w 45"/>
                    <a:gd name="T43" fmla="*/ 34 h 62"/>
                    <a:gd name="T44" fmla="*/ 34 w 45"/>
                    <a:gd name="T45" fmla="*/ 28 h 62"/>
                    <a:gd name="T46" fmla="*/ 34 w 45"/>
                    <a:gd name="T47" fmla="*/ 17 h 62"/>
                    <a:gd name="T48" fmla="*/ 34 w 45"/>
                    <a:gd name="T49" fmla="*/ 17 h 62"/>
                    <a:gd name="T50" fmla="*/ 28 w 45"/>
                    <a:gd name="T51" fmla="*/ 11 h 62"/>
                    <a:gd name="T52" fmla="*/ 28 w 45"/>
                    <a:gd name="T53" fmla="*/ 11 h 62"/>
                    <a:gd name="T54" fmla="*/ 22 w 45"/>
                    <a:gd name="T55" fmla="*/ 11 h 62"/>
                    <a:gd name="T56" fmla="*/ 17 w 45"/>
                    <a:gd name="T57" fmla="*/ 11 h 62"/>
                    <a:gd name="T58" fmla="*/ 11 w 45"/>
                    <a:gd name="T59" fmla="*/ 17 h 62"/>
                    <a:gd name="T60" fmla="*/ 11 w 45"/>
                    <a:gd name="T61" fmla="*/ 22 h 62"/>
                    <a:gd name="T62" fmla="*/ 11 w 45"/>
                    <a:gd name="T63" fmla="*/ 34 h 62"/>
                    <a:gd name="T64" fmla="*/ 11 w 45"/>
                    <a:gd name="T65" fmla="*/ 45 h 62"/>
                    <a:gd name="T66" fmla="*/ 11 w 45"/>
                    <a:gd name="T67" fmla="*/ 51 h 62"/>
                    <a:gd name="T68" fmla="*/ 17 w 45"/>
                    <a:gd name="T69" fmla="*/ 56 h 62"/>
                    <a:gd name="T70" fmla="*/ 22 w 45"/>
                    <a:gd name="T71" fmla="*/ 56 h 62"/>
                    <a:gd name="T72" fmla="*/ 28 w 45"/>
                    <a:gd name="T73" fmla="*/ 56 h 62"/>
                    <a:gd name="T74" fmla="*/ 28 w 45"/>
                    <a:gd name="T75" fmla="*/ 56 h 62"/>
                    <a:gd name="T76" fmla="*/ 34 w 45"/>
                    <a:gd name="T77" fmla="*/ 51 h 62"/>
                    <a:gd name="T78" fmla="*/ 34 w 45"/>
                    <a:gd name="T79" fmla="*/ 45 h 62"/>
                    <a:gd name="T80" fmla="*/ 34 w 45"/>
                    <a:gd name="T81" fmla="*/ 39 h 62"/>
                    <a:gd name="T82" fmla="*/ 34 w 45"/>
                    <a:gd name="T83" fmla="*/ 34 h 62"/>
                    <a:gd name="T84" fmla="*/ 34 w 45"/>
                    <a:gd name="T85" fmla="*/ 34 h 62"/>
                    <a:gd name="T86" fmla="*/ 34 w 45"/>
                    <a:gd name="T87" fmla="*/ 34 h 6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5"/>
                    <a:gd name="T133" fmla="*/ 0 h 62"/>
                    <a:gd name="T134" fmla="*/ 45 w 45"/>
                    <a:gd name="T135" fmla="*/ 62 h 6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5" h="62">
                      <a:moveTo>
                        <a:pt x="45" y="34"/>
                      </a:moveTo>
                      <a:lnTo>
                        <a:pt x="45" y="34"/>
                      </a:lnTo>
                      <a:lnTo>
                        <a:pt x="39" y="45"/>
                      </a:lnTo>
                      <a:lnTo>
                        <a:pt x="39" y="56"/>
                      </a:lnTo>
                      <a:lnTo>
                        <a:pt x="34" y="62"/>
                      </a:lnTo>
                      <a:lnTo>
                        <a:pt x="22" y="62"/>
                      </a:lnTo>
                      <a:lnTo>
                        <a:pt x="11" y="62"/>
                      </a:lnTo>
                      <a:lnTo>
                        <a:pt x="5" y="56"/>
                      </a:lnTo>
                      <a:lnTo>
                        <a:pt x="0" y="45"/>
                      </a:lnTo>
                      <a:lnTo>
                        <a:pt x="0" y="34"/>
                      </a:lnTo>
                      <a:lnTo>
                        <a:pt x="0" y="22"/>
                      </a:lnTo>
                      <a:lnTo>
                        <a:pt x="5" y="11"/>
                      </a:lnTo>
                      <a:lnTo>
                        <a:pt x="11" y="5"/>
                      </a:lnTo>
                      <a:lnTo>
                        <a:pt x="22" y="0"/>
                      </a:lnTo>
                      <a:lnTo>
                        <a:pt x="34" y="5"/>
                      </a:lnTo>
                      <a:lnTo>
                        <a:pt x="39" y="11"/>
                      </a:lnTo>
                      <a:lnTo>
                        <a:pt x="39" y="22"/>
                      </a:lnTo>
                      <a:lnTo>
                        <a:pt x="45" y="34"/>
                      </a:lnTo>
                      <a:close/>
                      <a:moveTo>
                        <a:pt x="34" y="34"/>
                      </a:moveTo>
                      <a:lnTo>
                        <a:pt x="34" y="34"/>
                      </a:lnTo>
                      <a:lnTo>
                        <a:pt x="34" y="28"/>
                      </a:lnTo>
                      <a:lnTo>
                        <a:pt x="34" y="17"/>
                      </a:lnTo>
                      <a:lnTo>
                        <a:pt x="28" y="11"/>
                      </a:lnTo>
                      <a:lnTo>
                        <a:pt x="22" y="11"/>
                      </a:lnTo>
                      <a:lnTo>
                        <a:pt x="17" y="11"/>
                      </a:lnTo>
                      <a:lnTo>
                        <a:pt x="11" y="17"/>
                      </a:lnTo>
                      <a:lnTo>
                        <a:pt x="11" y="22"/>
                      </a:lnTo>
                      <a:lnTo>
                        <a:pt x="11" y="34"/>
                      </a:lnTo>
                      <a:lnTo>
                        <a:pt x="11" y="45"/>
                      </a:lnTo>
                      <a:lnTo>
                        <a:pt x="11" y="51"/>
                      </a:lnTo>
                      <a:lnTo>
                        <a:pt x="17" y="56"/>
                      </a:lnTo>
                      <a:lnTo>
                        <a:pt x="22" y="56"/>
                      </a:lnTo>
                      <a:lnTo>
                        <a:pt x="28" y="56"/>
                      </a:lnTo>
                      <a:lnTo>
                        <a:pt x="34" y="51"/>
                      </a:lnTo>
                      <a:lnTo>
                        <a:pt x="34" y="45"/>
                      </a:lnTo>
                      <a:lnTo>
                        <a:pt x="34" y="39"/>
                      </a:lnTo>
                      <a:lnTo>
                        <a:pt x="34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1896"/>
                <p:cNvSpPr>
                  <a:spLocks/>
                </p:cNvSpPr>
                <p:nvPr/>
              </p:nvSpPr>
              <p:spPr bwMode="auto">
                <a:xfrm>
                  <a:off x="4399" y="2383"/>
                  <a:ext cx="11" cy="11"/>
                </a:xfrm>
                <a:custGeom>
                  <a:avLst/>
                  <a:gdLst>
                    <a:gd name="T0" fmla="*/ 11 w 11"/>
                    <a:gd name="T1" fmla="*/ 5 h 11"/>
                    <a:gd name="T2" fmla="*/ 11 w 11"/>
                    <a:gd name="T3" fmla="*/ 5 h 11"/>
                    <a:gd name="T4" fmla="*/ 11 w 11"/>
                    <a:gd name="T5" fmla="*/ 11 h 11"/>
                    <a:gd name="T6" fmla="*/ 5 w 11"/>
                    <a:gd name="T7" fmla="*/ 11 h 11"/>
                    <a:gd name="T8" fmla="*/ 0 w 11"/>
                    <a:gd name="T9" fmla="*/ 11 h 11"/>
                    <a:gd name="T10" fmla="*/ 0 w 11"/>
                    <a:gd name="T11" fmla="*/ 5 h 11"/>
                    <a:gd name="T12" fmla="*/ 5 w 11"/>
                    <a:gd name="T13" fmla="*/ 5 h 11"/>
                    <a:gd name="T14" fmla="*/ 5 w 11"/>
                    <a:gd name="T15" fmla="*/ 0 h 11"/>
                    <a:gd name="T16" fmla="*/ 11 w 11"/>
                    <a:gd name="T17" fmla="*/ 5 h 11"/>
                    <a:gd name="T18" fmla="*/ 11 w 11"/>
                    <a:gd name="T19" fmla="*/ 5 h 11"/>
                    <a:gd name="T20" fmla="*/ 11 w 11"/>
                    <a:gd name="T21" fmla="*/ 5 h 11"/>
                    <a:gd name="T22" fmla="*/ 11 w 11"/>
                    <a:gd name="T23" fmla="*/ 5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"/>
                    <a:gd name="T37" fmla="*/ 0 h 11"/>
                    <a:gd name="T38" fmla="*/ 11 w 11"/>
                    <a:gd name="T39" fmla="*/ 11 h 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" h="11">
                      <a:moveTo>
                        <a:pt x="11" y="5"/>
                      </a:moveTo>
                      <a:lnTo>
                        <a:pt x="11" y="5"/>
                      </a:lnTo>
                      <a:lnTo>
                        <a:pt x="11" y="11"/>
                      </a:lnTo>
                      <a:lnTo>
                        <a:pt x="5" y="11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1897"/>
                <p:cNvSpPr>
                  <a:spLocks/>
                </p:cNvSpPr>
                <p:nvPr/>
              </p:nvSpPr>
              <p:spPr bwMode="auto">
                <a:xfrm>
                  <a:off x="4421" y="2337"/>
                  <a:ext cx="40" cy="57"/>
                </a:xfrm>
                <a:custGeom>
                  <a:avLst/>
                  <a:gdLst>
                    <a:gd name="T0" fmla="*/ 40 w 40"/>
                    <a:gd name="T1" fmla="*/ 0 h 57"/>
                    <a:gd name="T2" fmla="*/ 40 w 40"/>
                    <a:gd name="T3" fmla="*/ 0 h 57"/>
                    <a:gd name="T4" fmla="*/ 40 w 40"/>
                    <a:gd name="T5" fmla="*/ 0 h 57"/>
                    <a:gd name="T6" fmla="*/ 40 w 40"/>
                    <a:gd name="T7" fmla="*/ 6 h 57"/>
                    <a:gd name="T8" fmla="*/ 40 w 40"/>
                    <a:gd name="T9" fmla="*/ 6 h 57"/>
                    <a:gd name="T10" fmla="*/ 40 w 40"/>
                    <a:gd name="T11" fmla="*/ 6 h 57"/>
                    <a:gd name="T12" fmla="*/ 17 w 40"/>
                    <a:gd name="T13" fmla="*/ 57 h 57"/>
                    <a:gd name="T14" fmla="*/ 17 w 40"/>
                    <a:gd name="T15" fmla="*/ 57 h 57"/>
                    <a:gd name="T16" fmla="*/ 17 w 40"/>
                    <a:gd name="T17" fmla="*/ 57 h 57"/>
                    <a:gd name="T18" fmla="*/ 17 w 40"/>
                    <a:gd name="T19" fmla="*/ 57 h 57"/>
                    <a:gd name="T20" fmla="*/ 12 w 40"/>
                    <a:gd name="T21" fmla="*/ 57 h 57"/>
                    <a:gd name="T22" fmla="*/ 12 w 40"/>
                    <a:gd name="T23" fmla="*/ 57 h 57"/>
                    <a:gd name="T24" fmla="*/ 12 w 40"/>
                    <a:gd name="T25" fmla="*/ 57 h 57"/>
                    <a:gd name="T26" fmla="*/ 6 w 40"/>
                    <a:gd name="T27" fmla="*/ 57 h 57"/>
                    <a:gd name="T28" fmla="*/ 12 w 40"/>
                    <a:gd name="T29" fmla="*/ 57 h 57"/>
                    <a:gd name="T30" fmla="*/ 29 w 40"/>
                    <a:gd name="T31" fmla="*/ 6 h 57"/>
                    <a:gd name="T32" fmla="*/ 0 w 40"/>
                    <a:gd name="T33" fmla="*/ 6 h 57"/>
                    <a:gd name="T34" fmla="*/ 0 w 40"/>
                    <a:gd name="T35" fmla="*/ 6 h 57"/>
                    <a:gd name="T36" fmla="*/ 0 w 40"/>
                    <a:gd name="T37" fmla="*/ 0 h 57"/>
                    <a:gd name="T38" fmla="*/ 0 w 40"/>
                    <a:gd name="T39" fmla="*/ 0 h 57"/>
                    <a:gd name="T40" fmla="*/ 0 w 40"/>
                    <a:gd name="T41" fmla="*/ 0 h 57"/>
                    <a:gd name="T42" fmla="*/ 0 w 40"/>
                    <a:gd name="T43" fmla="*/ 0 h 57"/>
                    <a:gd name="T44" fmla="*/ 0 w 40"/>
                    <a:gd name="T45" fmla="*/ 0 h 57"/>
                    <a:gd name="T46" fmla="*/ 40 w 40"/>
                    <a:gd name="T47" fmla="*/ 0 h 57"/>
                    <a:gd name="T48" fmla="*/ 40 w 40"/>
                    <a:gd name="T49" fmla="*/ 0 h 57"/>
                    <a:gd name="T50" fmla="*/ 40 w 40"/>
                    <a:gd name="T51" fmla="*/ 0 h 57"/>
                    <a:gd name="T52" fmla="*/ 40 w 40"/>
                    <a:gd name="T53" fmla="*/ 0 h 57"/>
                    <a:gd name="T54" fmla="*/ 40 w 40"/>
                    <a:gd name="T55" fmla="*/ 0 h 57"/>
                    <a:gd name="T56" fmla="*/ 40 w 40"/>
                    <a:gd name="T57" fmla="*/ 0 h 57"/>
                    <a:gd name="T58" fmla="*/ 40 w 40"/>
                    <a:gd name="T59" fmla="*/ 0 h 5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0"/>
                    <a:gd name="T91" fmla="*/ 0 h 57"/>
                    <a:gd name="T92" fmla="*/ 40 w 40"/>
                    <a:gd name="T93" fmla="*/ 57 h 5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0" h="57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40" y="6"/>
                      </a:lnTo>
                      <a:lnTo>
                        <a:pt x="17" y="57"/>
                      </a:lnTo>
                      <a:lnTo>
                        <a:pt x="12" y="57"/>
                      </a:lnTo>
                      <a:lnTo>
                        <a:pt x="6" y="57"/>
                      </a:lnTo>
                      <a:lnTo>
                        <a:pt x="12" y="57"/>
                      </a:lnTo>
                      <a:lnTo>
                        <a:pt x="29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1898"/>
                <p:cNvSpPr>
                  <a:spLocks/>
                </p:cNvSpPr>
                <p:nvPr/>
              </p:nvSpPr>
              <p:spPr bwMode="auto">
                <a:xfrm>
                  <a:off x="4472" y="2337"/>
                  <a:ext cx="34" cy="57"/>
                </a:xfrm>
                <a:custGeom>
                  <a:avLst/>
                  <a:gdLst>
                    <a:gd name="T0" fmla="*/ 34 w 34"/>
                    <a:gd name="T1" fmla="*/ 40 h 57"/>
                    <a:gd name="T2" fmla="*/ 34 w 34"/>
                    <a:gd name="T3" fmla="*/ 40 h 57"/>
                    <a:gd name="T4" fmla="*/ 34 w 34"/>
                    <a:gd name="T5" fmla="*/ 46 h 57"/>
                    <a:gd name="T6" fmla="*/ 29 w 34"/>
                    <a:gd name="T7" fmla="*/ 51 h 57"/>
                    <a:gd name="T8" fmla="*/ 23 w 34"/>
                    <a:gd name="T9" fmla="*/ 57 h 57"/>
                    <a:gd name="T10" fmla="*/ 12 w 34"/>
                    <a:gd name="T11" fmla="*/ 57 h 57"/>
                    <a:gd name="T12" fmla="*/ 6 w 34"/>
                    <a:gd name="T13" fmla="*/ 57 h 57"/>
                    <a:gd name="T14" fmla="*/ 6 w 34"/>
                    <a:gd name="T15" fmla="*/ 57 h 57"/>
                    <a:gd name="T16" fmla="*/ 0 w 34"/>
                    <a:gd name="T17" fmla="*/ 57 h 57"/>
                    <a:gd name="T18" fmla="*/ 0 w 34"/>
                    <a:gd name="T19" fmla="*/ 57 h 57"/>
                    <a:gd name="T20" fmla="*/ 0 w 34"/>
                    <a:gd name="T21" fmla="*/ 57 h 57"/>
                    <a:gd name="T22" fmla="*/ 0 w 34"/>
                    <a:gd name="T23" fmla="*/ 51 h 57"/>
                    <a:gd name="T24" fmla="*/ 0 w 34"/>
                    <a:gd name="T25" fmla="*/ 51 h 57"/>
                    <a:gd name="T26" fmla="*/ 0 w 34"/>
                    <a:gd name="T27" fmla="*/ 51 h 57"/>
                    <a:gd name="T28" fmla="*/ 0 w 34"/>
                    <a:gd name="T29" fmla="*/ 51 h 57"/>
                    <a:gd name="T30" fmla="*/ 0 w 34"/>
                    <a:gd name="T31" fmla="*/ 51 h 57"/>
                    <a:gd name="T32" fmla="*/ 0 w 34"/>
                    <a:gd name="T33" fmla="*/ 51 h 57"/>
                    <a:gd name="T34" fmla="*/ 0 w 34"/>
                    <a:gd name="T35" fmla="*/ 46 h 57"/>
                    <a:gd name="T36" fmla="*/ 0 w 34"/>
                    <a:gd name="T37" fmla="*/ 51 h 57"/>
                    <a:gd name="T38" fmla="*/ 6 w 34"/>
                    <a:gd name="T39" fmla="*/ 51 h 57"/>
                    <a:gd name="T40" fmla="*/ 6 w 34"/>
                    <a:gd name="T41" fmla="*/ 51 h 57"/>
                    <a:gd name="T42" fmla="*/ 12 w 34"/>
                    <a:gd name="T43" fmla="*/ 51 h 57"/>
                    <a:gd name="T44" fmla="*/ 17 w 34"/>
                    <a:gd name="T45" fmla="*/ 51 h 57"/>
                    <a:gd name="T46" fmla="*/ 23 w 34"/>
                    <a:gd name="T47" fmla="*/ 51 h 57"/>
                    <a:gd name="T48" fmla="*/ 29 w 34"/>
                    <a:gd name="T49" fmla="*/ 46 h 57"/>
                    <a:gd name="T50" fmla="*/ 29 w 34"/>
                    <a:gd name="T51" fmla="*/ 40 h 57"/>
                    <a:gd name="T52" fmla="*/ 29 w 34"/>
                    <a:gd name="T53" fmla="*/ 34 h 57"/>
                    <a:gd name="T54" fmla="*/ 23 w 34"/>
                    <a:gd name="T55" fmla="*/ 29 h 57"/>
                    <a:gd name="T56" fmla="*/ 17 w 34"/>
                    <a:gd name="T57" fmla="*/ 29 h 57"/>
                    <a:gd name="T58" fmla="*/ 12 w 34"/>
                    <a:gd name="T59" fmla="*/ 29 h 57"/>
                    <a:gd name="T60" fmla="*/ 6 w 34"/>
                    <a:gd name="T61" fmla="*/ 29 h 57"/>
                    <a:gd name="T62" fmla="*/ 6 w 34"/>
                    <a:gd name="T63" fmla="*/ 29 h 57"/>
                    <a:gd name="T64" fmla="*/ 0 w 34"/>
                    <a:gd name="T65" fmla="*/ 29 h 57"/>
                    <a:gd name="T66" fmla="*/ 0 w 34"/>
                    <a:gd name="T67" fmla="*/ 23 h 57"/>
                    <a:gd name="T68" fmla="*/ 0 w 34"/>
                    <a:gd name="T69" fmla="*/ 0 h 57"/>
                    <a:gd name="T70" fmla="*/ 0 w 34"/>
                    <a:gd name="T71" fmla="*/ 0 h 57"/>
                    <a:gd name="T72" fmla="*/ 6 w 34"/>
                    <a:gd name="T73" fmla="*/ 0 h 57"/>
                    <a:gd name="T74" fmla="*/ 29 w 34"/>
                    <a:gd name="T75" fmla="*/ 0 h 57"/>
                    <a:gd name="T76" fmla="*/ 29 w 34"/>
                    <a:gd name="T77" fmla="*/ 0 h 57"/>
                    <a:gd name="T78" fmla="*/ 34 w 34"/>
                    <a:gd name="T79" fmla="*/ 0 h 57"/>
                    <a:gd name="T80" fmla="*/ 34 w 34"/>
                    <a:gd name="T81" fmla="*/ 0 h 57"/>
                    <a:gd name="T82" fmla="*/ 34 w 34"/>
                    <a:gd name="T83" fmla="*/ 0 h 57"/>
                    <a:gd name="T84" fmla="*/ 34 w 34"/>
                    <a:gd name="T85" fmla="*/ 6 h 57"/>
                    <a:gd name="T86" fmla="*/ 29 w 34"/>
                    <a:gd name="T87" fmla="*/ 6 h 57"/>
                    <a:gd name="T88" fmla="*/ 6 w 34"/>
                    <a:gd name="T89" fmla="*/ 6 h 57"/>
                    <a:gd name="T90" fmla="*/ 6 w 34"/>
                    <a:gd name="T91" fmla="*/ 23 h 57"/>
                    <a:gd name="T92" fmla="*/ 12 w 34"/>
                    <a:gd name="T93" fmla="*/ 23 h 57"/>
                    <a:gd name="T94" fmla="*/ 17 w 34"/>
                    <a:gd name="T95" fmla="*/ 23 h 57"/>
                    <a:gd name="T96" fmla="*/ 23 w 34"/>
                    <a:gd name="T97" fmla="*/ 23 h 57"/>
                    <a:gd name="T98" fmla="*/ 29 w 34"/>
                    <a:gd name="T99" fmla="*/ 29 h 57"/>
                    <a:gd name="T100" fmla="*/ 34 w 34"/>
                    <a:gd name="T101" fmla="*/ 34 h 57"/>
                    <a:gd name="T102" fmla="*/ 34 w 34"/>
                    <a:gd name="T103" fmla="*/ 40 h 57"/>
                    <a:gd name="T104" fmla="*/ 34 w 34"/>
                    <a:gd name="T105" fmla="*/ 40 h 57"/>
                    <a:gd name="T106" fmla="*/ 34 w 34"/>
                    <a:gd name="T107" fmla="*/ 40 h 5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4"/>
                    <a:gd name="T163" fmla="*/ 0 h 57"/>
                    <a:gd name="T164" fmla="*/ 34 w 34"/>
                    <a:gd name="T165" fmla="*/ 57 h 5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4" h="57">
                      <a:moveTo>
                        <a:pt x="34" y="40"/>
                      </a:moveTo>
                      <a:lnTo>
                        <a:pt x="34" y="40"/>
                      </a:lnTo>
                      <a:lnTo>
                        <a:pt x="34" y="46"/>
                      </a:lnTo>
                      <a:lnTo>
                        <a:pt x="29" y="51"/>
                      </a:lnTo>
                      <a:lnTo>
                        <a:pt x="23" y="57"/>
                      </a:lnTo>
                      <a:lnTo>
                        <a:pt x="12" y="57"/>
                      </a:lnTo>
                      <a:lnTo>
                        <a:pt x="6" y="57"/>
                      </a:lnTo>
                      <a:lnTo>
                        <a:pt x="0" y="57"/>
                      </a:lnTo>
                      <a:lnTo>
                        <a:pt x="0" y="51"/>
                      </a:lnTo>
                      <a:lnTo>
                        <a:pt x="0" y="46"/>
                      </a:lnTo>
                      <a:lnTo>
                        <a:pt x="0" y="51"/>
                      </a:lnTo>
                      <a:lnTo>
                        <a:pt x="6" y="51"/>
                      </a:lnTo>
                      <a:lnTo>
                        <a:pt x="12" y="51"/>
                      </a:lnTo>
                      <a:lnTo>
                        <a:pt x="17" y="51"/>
                      </a:lnTo>
                      <a:lnTo>
                        <a:pt x="23" y="51"/>
                      </a:lnTo>
                      <a:lnTo>
                        <a:pt x="29" y="46"/>
                      </a:lnTo>
                      <a:lnTo>
                        <a:pt x="29" y="40"/>
                      </a:lnTo>
                      <a:lnTo>
                        <a:pt x="29" y="34"/>
                      </a:lnTo>
                      <a:lnTo>
                        <a:pt x="23" y="29"/>
                      </a:lnTo>
                      <a:lnTo>
                        <a:pt x="17" y="29"/>
                      </a:lnTo>
                      <a:lnTo>
                        <a:pt x="12" y="29"/>
                      </a:lnTo>
                      <a:lnTo>
                        <a:pt x="6" y="29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4" y="6"/>
                      </a:lnTo>
                      <a:lnTo>
                        <a:pt x="29" y="6"/>
                      </a:lnTo>
                      <a:lnTo>
                        <a:pt x="6" y="6"/>
                      </a:lnTo>
                      <a:lnTo>
                        <a:pt x="6" y="23"/>
                      </a:lnTo>
                      <a:lnTo>
                        <a:pt x="12" y="23"/>
                      </a:lnTo>
                      <a:lnTo>
                        <a:pt x="17" y="23"/>
                      </a:lnTo>
                      <a:lnTo>
                        <a:pt x="23" y="23"/>
                      </a:lnTo>
                      <a:lnTo>
                        <a:pt x="29" y="29"/>
                      </a:lnTo>
                      <a:lnTo>
                        <a:pt x="34" y="34"/>
                      </a:lnTo>
                      <a:lnTo>
                        <a:pt x="3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1899"/>
                <p:cNvSpPr>
                  <a:spLocks/>
                </p:cNvSpPr>
                <p:nvPr/>
              </p:nvSpPr>
              <p:spPr bwMode="auto">
                <a:xfrm>
                  <a:off x="4540" y="2332"/>
                  <a:ext cx="35" cy="62"/>
                </a:xfrm>
                <a:custGeom>
                  <a:avLst/>
                  <a:gdLst>
                    <a:gd name="T0" fmla="*/ 35 w 35"/>
                    <a:gd name="T1" fmla="*/ 62 h 62"/>
                    <a:gd name="T2" fmla="*/ 35 w 35"/>
                    <a:gd name="T3" fmla="*/ 62 h 62"/>
                    <a:gd name="T4" fmla="*/ 35 w 35"/>
                    <a:gd name="T5" fmla="*/ 62 h 62"/>
                    <a:gd name="T6" fmla="*/ 35 w 35"/>
                    <a:gd name="T7" fmla="*/ 62 h 62"/>
                    <a:gd name="T8" fmla="*/ 35 w 35"/>
                    <a:gd name="T9" fmla="*/ 62 h 62"/>
                    <a:gd name="T10" fmla="*/ 29 w 35"/>
                    <a:gd name="T11" fmla="*/ 62 h 62"/>
                    <a:gd name="T12" fmla="*/ 29 w 35"/>
                    <a:gd name="T13" fmla="*/ 62 h 62"/>
                    <a:gd name="T14" fmla="*/ 29 w 35"/>
                    <a:gd name="T15" fmla="*/ 62 h 62"/>
                    <a:gd name="T16" fmla="*/ 23 w 35"/>
                    <a:gd name="T17" fmla="*/ 62 h 62"/>
                    <a:gd name="T18" fmla="*/ 23 w 35"/>
                    <a:gd name="T19" fmla="*/ 62 h 62"/>
                    <a:gd name="T20" fmla="*/ 6 w 35"/>
                    <a:gd name="T21" fmla="*/ 39 h 62"/>
                    <a:gd name="T22" fmla="*/ 6 w 35"/>
                    <a:gd name="T23" fmla="*/ 62 h 62"/>
                    <a:gd name="T24" fmla="*/ 6 w 35"/>
                    <a:gd name="T25" fmla="*/ 62 h 62"/>
                    <a:gd name="T26" fmla="*/ 6 w 35"/>
                    <a:gd name="T27" fmla="*/ 62 h 62"/>
                    <a:gd name="T28" fmla="*/ 6 w 35"/>
                    <a:gd name="T29" fmla="*/ 62 h 62"/>
                    <a:gd name="T30" fmla="*/ 6 w 35"/>
                    <a:gd name="T31" fmla="*/ 62 h 62"/>
                    <a:gd name="T32" fmla="*/ 0 w 35"/>
                    <a:gd name="T33" fmla="*/ 62 h 62"/>
                    <a:gd name="T34" fmla="*/ 0 w 35"/>
                    <a:gd name="T35" fmla="*/ 62 h 62"/>
                    <a:gd name="T36" fmla="*/ 0 w 35"/>
                    <a:gd name="T37" fmla="*/ 62 h 62"/>
                    <a:gd name="T38" fmla="*/ 0 w 35"/>
                    <a:gd name="T39" fmla="*/ 62 h 62"/>
                    <a:gd name="T40" fmla="*/ 0 w 35"/>
                    <a:gd name="T41" fmla="*/ 0 h 62"/>
                    <a:gd name="T42" fmla="*/ 0 w 35"/>
                    <a:gd name="T43" fmla="*/ 0 h 62"/>
                    <a:gd name="T44" fmla="*/ 0 w 35"/>
                    <a:gd name="T45" fmla="*/ 0 h 62"/>
                    <a:gd name="T46" fmla="*/ 0 w 35"/>
                    <a:gd name="T47" fmla="*/ 0 h 62"/>
                    <a:gd name="T48" fmla="*/ 6 w 35"/>
                    <a:gd name="T49" fmla="*/ 0 h 62"/>
                    <a:gd name="T50" fmla="*/ 6 w 35"/>
                    <a:gd name="T51" fmla="*/ 0 h 62"/>
                    <a:gd name="T52" fmla="*/ 6 w 35"/>
                    <a:gd name="T53" fmla="*/ 0 h 62"/>
                    <a:gd name="T54" fmla="*/ 6 w 35"/>
                    <a:gd name="T55" fmla="*/ 0 h 62"/>
                    <a:gd name="T56" fmla="*/ 6 w 35"/>
                    <a:gd name="T57" fmla="*/ 0 h 62"/>
                    <a:gd name="T58" fmla="*/ 6 w 35"/>
                    <a:gd name="T59" fmla="*/ 39 h 62"/>
                    <a:gd name="T60" fmla="*/ 23 w 35"/>
                    <a:gd name="T61" fmla="*/ 22 h 62"/>
                    <a:gd name="T62" fmla="*/ 23 w 35"/>
                    <a:gd name="T63" fmla="*/ 22 h 62"/>
                    <a:gd name="T64" fmla="*/ 23 w 35"/>
                    <a:gd name="T65" fmla="*/ 17 h 62"/>
                    <a:gd name="T66" fmla="*/ 29 w 35"/>
                    <a:gd name="T67" fmla="*/ 17 h 62"/>
                    <a:gd name="T68" fmla="*/ 29 w 35"/>
                    <a:gd name="T69" fmla="*/ 17 h 62"/>
                    <a:gd name="T70" fmla="*/ 29 w 35"/>
                    <a:gd name="T71" fmla="*/ 17 h 62"/>
                    <a:gd name="T72" fmla="*/ 35 w 35"/>
                    <a:gd name="T73" fmla="*/ 17 h 62"/>
                    <a:gd name="T74" fmla="*/ 35 w 35"/>
                    <a:gd name="T75" fmla="*/ 17 h 62"/>
                    <a:gd name="T76" fmla="*/ 35 w 35"/>
                    <a:gd name="T77" fmla="*/ 22 h 62"/>
                    <a:gd name="T78" fmla="*/ 35 w 35"/>
                    <a:gd name="T79" fmla="*/ 22 h 62"/>
                    <a:gd name="T80" fmla="*/ 29 w 35"/>
                    <a:gd name="T81" fmla="*/ 22 h 62"/>
                    <a:gd name="T82" fmla="*/ 18 w 35"/>
                    <a:gd name="T83" fmla="*/ 39 h 62"/>
                    <a:gd name="T84" fmla="*/ 35 w 35"/>
                    <a:gd name="T85" fmla="*/ 62 h 62"/>
                    <a:gd name="T86" fmla="*/ 35 w 35"/>
                    <a:gd name="T87" fmla="*/ 62 h 62"/>
                    <a:gd name="T88" fmla="*/ 35 w 35"/>
                    <a:gd name="T89" fmla="*/ 62 h 62"/>
                    <a:gd name="T90" fmla="*/ 35 w 35"/>
                    <a:gd name="T91" fmla="*/ 62 h 62"/>
                    <a:gd name="T92" fmla="*/ 35 w 35"/>
                    <a:gd name="T93" fmla="*/ 62 h 6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5"/>
                    <a:gd name="T142" fmla="*/ 0 h 62"/>
                    <a:gd name="T143" fmla="*/ 35 w 35"/>
                    <a:gd name="T144" fmla="*/ 62 h 6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5" h="62">
                      <a:moveTo>
                        <a:pt x="35" y="62"/>
                      </a:moveTo>
                      <a:lnTo>
                        <a:pt x="35" y="62"/>
                      </a:lnTo>
                      <a:lnTo>
                        <a:pt x="29" y="62"/>
                      </a:lnTo>
                      <a:lnTo>
                        <a:pt x="23" y="62"/>
                      </a:lnTo>
                      <a:lnTo>
                        <a:pt x="6" y="39"/>
                      </a:lnTo>
                      <a:lnTo>
                        <a:pt x="6" y="62"/>
                      </a:lnTo>
                      <a:lnTo>
                        <a:pt x="0" y="6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39"/>
                      </a:lnTo>
                      <a:lnTo>
                        <a:pt x="23" y="22"/>
                      </a:lnTo>
                      <a:lnTo>
                        <a:pt x="23" y="17"/>
                      </a:lnTo>
                      <a:lnTo>
                        <a:pt x="29" y="17"/>
                      </a:lnTo>
                      <a:lnTo>
                        <a:pt x="35" y="17"/>
                      </a:lnTo>
                      <a:lnTo>
                        <a:pt x="35" y="22"/>
                      </a:lnTo>
                      <a:lnTo>
                        <a:pt x="29" y="22"/>
                      </a:lnTo>
                      <a:lnTo>
                        <a:pt x="18" y="39"/>
                      </a:lnTo>
                      <a:lnTo>
                        <a:pt x="35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Freeform 1900"/>
                <p:cNvSpPr>
                  <a:spLocks/>
                </p:cNvSpPr>
                <p:nvPr/>
              </p:nvSpPr>
              <p:spPr bwMode="auto">
                <a:xfrm>
                  <a:off x="4586" y="2349"/>
                  <a:ext cx="57" cy="45"/>
                </a:xfrm>
                <a:custGeom>
                  <a:avLst/>
                  <a:gdLst>
                    <a:gd name="T0" fmla="*/ 57 w 57"/>
                    <a:gd name="T1" fmla="*/ 45 h 45"/>
                    <a:gd name="T2" fmla="*/ 57 w 57"/>
                    <a:gd name="T3" fmla="*/ 45 h 45"/>
                    <a:gd name="T4" fmla="*/ 57 w 57"/>
                    <a:gd name="T5" fmla="*/ 45 h 45"/>
                    <a:gd name="T6" fmla="*/ 51 w 57"/>
                    <a:gd name="T7" fmla="*/ 45 h 45"/>
                    <a:gd name="T8" fmla="*/ 51 w 57"/>
                    <a:gd name="T9" fmla="*/ 45 h 45"/>
                    <a:gd name="T10" fmla="*/ 51 w 57"/>
                    <a:gd name="T11" fmla="*/ 17 h 45"/>
                    <a:gd name="T12" fmla="*/ 45 w 57"/>
                    <a:gd name="T13" fmla="*/ 11 h 45"/>
                    <a:gd name="T14" fmla="*/ 40 w 57"/>
                    <a:gd name="T15" fmla="*/ 11 h 45"/>
                    <a:gd name="T16" fmla="*/ 34 w 57"/>
                    <a:gd name="T17" fmla="*/ 45 h 45"/>
                    <a:gd name="T18" fmla="*/ 34 w 57"/>
                    <a:gd name="T19" fmla="*/ 45 h 45"/>
                    <a:gd name="T20" fmla="*/ 28 w 57"/>
                    <a:gd name="T21" fmla="*/ 45 h 45"/>
                    <a:gd name="T22" fmla="*/ 23 w 57"/>
                    <a:gd name="T23" fmla="*/ 45 h 45"/>
                    <a:gd name="T24" fmla="*/ 23 w 57"/>
                    <a:gd name="T25" fmla="*/ 45 h 45"/>
                    <a:gd name="T26" fmla="*/ 23 w 57"/>
                    <a:gd name="T27" fmla="*/ 17 h 45"/>
                    <a:gd name="T28" fmla="*/ 23 w 57"/>
                    <a:gd name="T29" fmla="*/ 11 h 45"/>
                    <a:gd name="T30" fmla="*/ 11 w 57"/>
                    <a:gd name="T31" fmla="*/ 11 h 45"/>
                    <a:gd name="T32" fmla="*/ 6 w 57"/>
                    <a:gd name="T33" fmla="*/ 45 h 45"/>
                    <a:gd name="T34" fmla="*/ 6 w 57"/>
                    <a:gd name="T35" fmla="*/ 45 h 45"/>
                    <a:gd name="T36" fmla="*/ 0 w 57"/>
                    <a:gd name="T37" fmla="*/ 45 h 45"/>
                    <a:gd name="T38" fmla="*/ 0 w 57"/>
                    <a:gd name="T39" fmla="*/ 45 h 45"/>
                    <a:gd name="T40" fmla="*/ 0 w 57"/>
                    <a:gd name="T41" fmla="*/ 45 h 45"/>
                    <a:gd name="T42" fmla="*/ 0 w 57"/>
                    <a:gd name="T43" fmla="*/ 5 h 45"/>
                    <a:gd name="T44" fmla="*/ 0 w 57"/>
                    <a:gd name="T45" fmla="*/ 0 h 45"/>
                    <a:gd name="T46" fmla="*/ 0 w 57"/>
                    <a:gd name="T47" fmla="*/ 0 h 45"/>
                    <a:gd name="T48" fmla="*/ 6 w 57"/>
                    <a:gd name="T49" fmla="*/ 5 h 45"/>
                    <a:gd name="T50" fmla="*/ 6 w 57"/>
                    <a:gd name="T51" fmla="*/ 11 h 45"/>
                    <a:gd name="T52" fmla="*/ 17 w 57"/>
                    <a:gd name="T53" fmla="*/ 0 h 45"/>
                    <a:gd name="T54" fmla="*/ 28 w 57"/>
                    <a:gd name="T55" fmla="*/ 5 h 45"/>
                    <a:gd name="T56" fmla="*/ 28 w 57"/>
                    <a:gd name="T57" fmla="*/ 11 h 45"/>
                    <a:gd name="T58" fmla="*/ 40 w 57"/>
                    <a:gd name="T59" fmla="*/ 5 h 45"/>
                    <a:gd name="T60" fmla="*/ 45 w 57"/>
                    <a:gd name="T61" fmla="*/ 0 h 45"/>
                    <a:gd name="T62" fmla="*/ 57 w 57"/>
                    <a:gd name="T63" fmla="*/ 5 h 45"/>
                    <a:gd name="T64" fmla="*/ 57 w 57"/>
                    <a:gd name="T65" fmla="*/ 17 h 45"/>
                    <a:gd name="T66" fmla="*/ 57 w 57"/>
                    <a:gd name="T67" fmla="*/ 45 h 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7"/>
                    <a:gd name="T103" fmla="*/ 0 h 45"/>
                    <a:gd name="T104" fmla="*/ 57 w 57"/>
                    <a:gd name="T105" fmla="*/ 45 h 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7" h="45">
                      <a:moveTo>
                        <a:pt x="57" y="45"/>
                      </a:moveTo>
                      <a:lnTo>
                        <a:pt x="57" y="45"/>
                      </a:lnTo>
                      <a:lnTo>
                        <a:pt x="51" y="45"/>
                      </a:lnTo>
                      <a:lnTo>
                        <a:pt x="51" y="17"/>
                      </a:lnTo>
                      <a:lnTo>
                        <a:pt x="51" y="11"/>
                      </a:lnTo>
                      <a:lnTo>
                        <a:pt x="45" y="11"/>
                      </a:lnTo>
                      <a:lnTo>
                        <a:pt x="45" y="5"/>
                      </a:lnTo>
                      <a:lnTo>
                        <a:pt x="40" y="11"/>
                      </a:lnTo>
                      <a:lnTo>
                        <a:pt x="34" y="17"/>
                      </a:lnTo>
                      <a:lnTo>
                        <a:pt x="34" y="45"/>
                      </a:lnTo>
                      <a:lnTo>
                        <a:pt x="28" y="45"/>
                      </a:lnTo>
                      <a:lnTo>
                        <a:pt x="23" y="45"/>
                      </a:lnTo>
                      <a:lnTo>
                        <a:pt x="23" y="17"/>
                      </a:lnTo>
                      <a:lnTo>
                        <a:pt x="23" y="11"/>
                      </a:lnTo>
                      <a:lnTo>
                        <a:pt x="17" y="5"/>
                      </a:lnTo>
                      <a:lnTo>
                        <a:pt x="11" y="11"/>
                      </a:lnTo>
                      <a:lnTo>
                        <a:pt x="6" y="17"/>
                      </a:lnTo>
                      <a:lnTo>
                        <a:pt x="6" y="45"/>
                      </a:lnTo>
                      <a:lnTo>
                        <a:pt x="0" y="4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5"/>
                      </a:lnTo>
                      <a:lnTo>
                        <a:pt x="6" y="11"/>
                      </a:lnTo>
                      <a:lnTo>
                        <a:pt x="11" y="5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28" y="5"/>
                      </a:lnTo>
                      <a:lnTo>
                        <a:pt x="28" y="11"/>
                      </a:lnTo>
                      <a:lnTo>
                        <a:pt x="34" y="5"/>
                      </a:lnTo>
                      <a:lnTo>
                        <a:pt x="40" y="5"/>
                      </a:lnTo>
                      <a:lnTo>
                        <a:pt x="40" y="0"/>
                      </a:lnTo>
                      <a:lnTo>
                        <a:pt x="45" y="0"/>
                      </a:lnTo>
                      <a:lnTo>
                        <a:pt x="51" y="5"/>
                      </a:lnTo>
                      <a:lnTo>
                        <a:pt x="57" y="5"/>
                      </a:lnTo>
                      <a:lnTo>
                        <a:pt x="57" y="11"/>
                      </a:lnTo>
                      <a:lnTo>
                        <a:pt x="57" y="17"/>
                      </a:lnTo>
                      <a:lnTo>
                        <a:pt x="57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1873"/>
                <p:cNvSpPr>
                  <a:spLocks/>
                </p:cNvSpPr>
                <p:nvPr/>
              </p:nvSpPr>
              <p:spPr bwMode="auto">
                <a:xfrm>
                  <a:off x="3769" y="2148"/>
                  <a:ext cx="231" cy="29"/>
                </a:xfrm>
                <a:custGeom>
                  <a:avLst/>
                  <a:gdLst>
                    <a:gd name="T0" fmla="*/ 0 w 68"/>
                    <a:gd name="T1" fmla="*/ 0 h 1"/>
                    <a:gd name="T2" fmla="*/ 0 w 68"/>
                    <a:gd name="T3" fmla="*/ 0 h 1"/>
                    <a:gd name="T4" fmla="*/ 68 w 6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8"/>
                    <a:gd name="T10" fmla="*/ 0 h 1"/>
                    <a:gd name="T11" fmla="*/ 68 w 6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8" y="0"/>
                      </a:lnTo>
                    </a:path>
                  </a:pathLst>
                </a:custGeom>
                <a:noFill/>
                <a:ln w="269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1873"/>
                <p:cNvSpPr>
                  <a:spLocks/>
                </p:cNvSpPr>
                <p:nvPr/>
              </p:nvSpPr>
              <p:spPr bwMode="auto">
                <a:xfrm>
                  <a:off x="4054" y="2157"/>
                  <a:ext cx="68" cy="1"/>
                </a:xfrm>
                <a:custGeom>
                  <a:avLst/>
                  <a:gdLst>
                    <a:gd name="T0" fmla="*/ 0 w 68"/>
                    <a:gd name="T1" fmla="*/ 0 h 1"/>
                    <a:gd name="T2" fmla="*/ 0 w 68"/>
                    <a:gd name="T3" fmla="*/ 0 h 1"/>
                    <a:gd name="T4" fmla="*/ 68 w 6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8"/>
                    <a:gd name="T10" fmla="*/ 0 h 1"/>
                    <a:gd name="T11" fmla="*/ 68 w 6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8" y="0"/>
                      </a:lnTo>
                    </a:path>
                  </a:pathLst>
                </a:custGeom>
                <a:noFill/>
                <a:ln w="269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Freeform 1978"/>
              <p:cNvSpPr>
                <a:spLocks/>
              </p:cNvSpPr>
              <p:nvPr/>
            </p:nvSpPr>
            <p:spPr bwMode="auto">
              <a:xfrm>
                <a:off x="6902450" y="3376613"/>
                <a:ext cx="53975" cy="100013"/>
              </a:xfrm>
              <a:custGeom>
                <a:avLst/>
                <a:gdLst>
                  <a:gd name="T0" fmla="*/ 2147483647 w 34"/>
                  <a:gd name="T1" fmla="*/ 2147483647 h 63"/>
                  <a:gd name="T2" fmla="*/ 2147483647 w 34"/>
                  <a:gd name="T3" fmla="*/ 2147483647 h 63"/>
                  <a:gd name="T4" fmla="*/ 2147483647 w 34"/>
                  <a:gd name="T5" fmla="*/ 2147483647 h 63"/>
                  <a:gd name="T6" fmla="*/ 2147483647 w 34"/>
                  <a:gd name="T7" fmla="*/ 2147483647 h 63"/>
                  <a:gd name="T8" fmla="*/ 2147483647 w 34"/>
                  <a:gd name="T9" fmla="*/ 2147483647 h 63"/>
                  <a:gd name="T10" fmla="*/ 2147483647 w 34"/>
                  <a:gd name="T11" fmla="*/ 2147483647 h 63"/>
                  <a:gd name="T12" fmla="*/ 0 w 34"/>
                  <a:gd name="T13" fmla="*/ 2147483647 h 63"/>
                  <a:gd name="T14" fmla="*/ 0 w 34"/>
                  <a:gd name="T15" fmla="*/ 2147483647 h 63"/>
                  <a:gd name="T16" fmla="*/ 0 w 34"/>
                  <a:gd name="T17" fmla="*/ 2147483647 h 63"/>
                  <a:gd name="T18" fmla="*/ 0 w 34"/>
                  <a:gd name="T19" fmla="*/ 2147483647 h 63"/>
                  <a:gd name="T20" fmla="*/ 0 w 34"/>
                  <a:gd name="T21" fmla="*/ 2147483647 h 63"/>
                  <a:gd name="T22" fmla="*/ 0 w 34"/>
                  <a:gd name="T23" fmla="*/ 2147483647 h 63"/>
                  <a:gd name="T24" fmla="*/ 0 w 34"/>
                  <a:gd name="T25" fmla="*/ 2147483647 h 63"/>
                  <a:gd name="T26" fmla="*/ 0 w 34"/>
                  <a:gd name="T27" fmla="*/ 2147483647 h 63"/>
                  <a:gd name="T28" fmla="*/ 0 w 34"/>
                  <a:gd name="T29" fmla="*/ 2147483647 h 63"/>
                  <a:gd name="T30" fmla="*/ 2147483647 w 34"/>
                  <a:gd name="T31" fmla="*/ 2147483647 h 63"/>
                  <a:gd name="T32" fmla="*/ 2147483647 w 34"/>
                  <a:gd name="T33" fmla="*/ 2147483647 h 63"/>
                  <a:gd name="T34" fmla="*/ 0 w 34"/>
                  <a:gd name="T35" fmla="*/ 2147483647 h 63"/>
                  <a:gd name="T36" fmla="*/ 0 w 34"/>
                  <a:gd name="T37" fmla="*/ 2147483647 h 63"/>
                  <a:gd name="T38" fmla="*/ 0 w 34"/>
                  <a:gd name="T39" fmla="*/ 2147483647 h 63"/>
                  <a:gd name="T40" fmla="*/ 0 w 34"/>
                  <a:gd name="T41" fmla="*/ 2147483647 h 63"/>
                  <a:gd name="T42" fmla="*/ 0 w 34"/>
                  <a:gd name="T43" fmla="*/ 2147483647 h 63"/>
                  <a:gd name="T44" fmla="*/ 0 w 34"/>
                  <a:gd name="T45" fmla="*/ 2147483647 h 63"/>
                  <a:gd name="T46" fmla="*/ 0 w 34"/>
                  <a:gd name="T47" fmla="*/ 2147483647 h 63"/>
                  <a:gd name="T48" fmla="*/ 0 w 34"/>
                  <a:gd name="T49" fmla="*/ 2147483647 h 63"/>
                  <a:gd name="T50" fmla="*/ 0 w 34"/>
                  <a:gd name="T51" fmla="*/ 2147483647 h 63"/>
                  <a:gd name="T52" fmla="*/ 2147483647 w 34"/>
                  <a:gd name="T53" fmla="*/ 0 h 63"/>
                  <a:gd name="T54" fmla="*/ 2147483647 w 34"/>
                  <a:gd name="T55" fmla="*/ 0 h 63"/>
                  <a:gd name="T56" fmla="*/ 2147483647 w 34"/>
                  <a:gd name="T57" fmla="*/ 0 h 63"/>
                  <a:gd name="T58" fmla="*/ 2147483647 w 34"/>
                  <a:gd name="T59" fmla="*/ 0 h 63"/>
                  <a:gd name="T60" fmla="*/ 2147483647 w 34"/>
                  <a:gd name="T61" fmla="*/ 0 h 63"/>
                  <a:gd name="T62" fmla="*/ 2147483647 w 34"/>
                  <a:gd name="T63" fmla="*/ 0 h 63"/>
                  <a:gd name="T64" fmla="*/ 2147483647 w 34"/>
                  <a:gd name="T65" fmla="*/ 0 h 63"/>
                  <a:gd name="T66" fmla="*/ 2147483647 w 34"/>
                  <a:gd name="T67" fmla="*/ 0 h 63"/>
                  <a:gd name="T68" fmla="*/ 2147483647 w 34"/>
                  <a:gd name="T69" fmla="*/ 0 h 63"/>
                  <a:gd name="T70" fmla="*/ 2147483647 w 34"/>
                  <a:gd name="T71" fmla="*/ 2147483647 h 63"/>
                  <a:gd name="T72" fmla="*/ 2147483647 w 34"/>
                  <a:gd name="T73" fmla="*/ 2147483647 h 63"/>
                  <a:gd name="T74" fmla="*/ 2147483647 w 34"/>
                  <a:gd name="T75" fmla="*/ 2147483647 h 63"/>
                  <a:gd name="T76" fmla="*/ 2147483647 w 34"/>
                  <a:gd name="T77" fmla="*/ 2147483647 h 63"/>
                  <a:gd name="T78" fmla="*/ 2147483647 w 34"/>
                  <a:gd name="T79" fmla="*/ 2147483647 h 63"/>
                  <a:gd name="T80" fmla="*/ 2147483647 w 34"/>
                  <a:gd name="T81" fmla="*/ 2147483647 h 63"/>
                  <a:gd name="T82" fmla="*/ 2147483647 w 34"/>
                  <a:gd name="T83" fmla="*/ 2147483647 h 63"/>
                  <a:gd name="T84" fmla="*/ 2147483647 w 34"/>
                  <a:gd name="T85" fmla="*/ 2147483647 h 6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"/>
                  <a:gd name="T130" fmla="*/ 0 h 63"/>
                  <a:gd name="T131" fmla="*/ 34 w 34"/>
                  <a:gd name="T132" fmla="*/ 63 h 6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" h="63">
                    <a:moveTo>
                      <a:pt x="34" y="57"/>
                    </a:moveTo>
                    <a:lnTo>
                      <a:pt x="34" y="57"/>
                    </a:lnTo>
                    <a:lnTo>
                      <a:pt x="34" y="63"/>
                    </a:lnTo>
                    <a:lnTo>
                      <a:pt x="28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11" y="57"/>
                    </a:lnTo>
                    <a:lnTo>
                      <a:pt x="11" y="12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2" y="57"/>
                    </a:lnTo>
                    <a:lnTo>
                      <a:pt x="28" y="57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979"/>
              <p:cNvSpPr>
                <a:spLocks noEditPoints="1"/>
              </p:cNvSpPr>
              <p:nvPr/>
            </p:nvSpPr>
            <p:spPr bwMode="auto">
              <a:xfrm>
                <a:off x="6964363" y="3376613"/>
                <a:ext cx="73025" cy="100013"/>
              </a:xfrm>
              <a:custGeom>
                <a:avLst/>
                <a:gdLst>
                  <a:gd name="T0" fmla="*/ 2147483647 w 46"/>
                  <a:gd name="T1" fmla="*/ 2147483647 h 63"/>
                  <a:gd name="T2" fmla="*/ 2147483647 w 46"/>
                  <a:gd name="T3" fmla="*/ 2147483647 h 63"/>
                  <a:gd name="T4" fmla="*/ 2147483647 w 46"/>
                  <a:gd name="T5" fmla="*/ 2147483647 h 63"/>
                  <a:gd name="T6" fmla="*/ 2147483647 w 46"/>
                  <a:gd name="T7" fmla="*/ 2147483647 h 63"/>
                  <a:gd name="T8" fmla="*/ 2147483647 w 46"/>
                  <a:gd name="T9" fmla="*/ 2147483647 h 63"/>
                  <a:gd name="T10" fmla="*/ 2147483647 w 46"/>
                  <a:gd name="T11" fmla="*/ 2147483647 h 63"/>
                  <a:gd name="T12" fmla="*/ 2147483647 w 46"/>
                  <a:gd name="T13" fmla="*/ 2147483647 h 63"/>
                  <a:gd name="T14" fmla="*/ 2147483647 w 46"/>
                  <a:gd name="T15" fmla="*/ 2147483647 h 63"/>
                  <a:gd name="T16" fmla="*/ 0 w 46"/>
                  <a:gd name="T17" fmla="*/ 2147483647 h 63"/>
                  <a:gd name="T18" fmla="*/ 0 w 46"/>
                  <a:gd name="T19" fmla="*/ 2147483647 h 63"/>
                  <a:gd name="T20" fmla="*/ 0 w 46"/>
                  <a:gd name="T21" fmla="*/ 2147483647 h 63"/>
                  <a:gd name="T22" fmla="*/ 2147483647 w 46"/>
                  <a:gd name="T23" fmla="*/ 2147483647 h 63"/>
                  <a:gd name="T24" fmla="*/ 2147483647 w 46"/>
                  <a:gd name="T25" fmla="*/ 0 h 63"/>
                  <a:gd name="T26" fmla="*/ 2147483647 w 46"/>
                  <a:gd name="T27" fmla="*/ 0 h 63"/>
                  <a:gd name="T28" fmla="*/ 2147483647 w 46"/>
                  <a:gd name="T29" fmla="*/ 0 h 63"/>
                  <a:gd name="T30" fmla="*/ 2147483647 w 46"/>
                  <a:gd name="T31" fmla="*/ 2147483647 h 63"/>
                  <a:gd name="T32" fmla="*/ 2147483647 w 46"/>
                  <a:gd name="T33" fmla="*/ 2147483647 h 63"/>
                  <a:gd name="T34" fmla="*/ 2147483647 w 46"/>
                  <a:gd name="T35" fmla="*/ 2147483647 h 63"/>
                  <a:gd name="T36" fmla="*/ 2147483647 w 46"/>
                  <a:gd name="T37" fmla="*/ 2147483647 h 63"/>
                  <a:gd name="T38" fmla="*/ 2147483647 w 46"/>
                  <a:gd name="T39" fmla="*/ 2147483647 h 63"/>
                  <a:gd name="T40" fmla="*/ 2147483647 w 46"/>
                  <a:gd name="T41" fmla="*/ 2147483647 h 63"/>
                  <a:gd name="T42" fmla="*/ 2147483647 w 46"/>
                  <a:gd name="T43" fmla="*/ 2147483647 h 63"/>
                  <a:gd name="T44" fmla="*/ 2147483647 w 46"/>
                  <a:gd name="T45" fmla="*/ 2147483647 h 63"/>
                  <a:gd name="T46" fmla="*/ 2147483647 w 46"/>
                  <a:gd name="T47" fmla="*/ 2147483647 h 63"/>
                  <a:gd name="T48" fmla="*/ 2147483647 w 46"/>
                  <a:gd name="T49" fmla="*/ 2147483647 h 63"/>
                  <a:gd name="T50" fmla="*/ 2147483647 w 46"/>
                  <a:gd name="T51" fmla="*/ 2147483647 h 63"/>
                  <a:gd name="T52" fmla="*/ 2147483647 w 46"/>
                  <a:gd name="T53" fmla="*/ 2147483647 h 63"/>
                  <a:gd name="T54" fmla="*/ 2147483647 w 46"/>
                  <a:gd name="T55" fmla="*/ 2147483647 h 63"/>
                  <a:gd name="T56" fmla="*/ 2147483647 w 46"/>
                  <a:gd name="T57" fmla="*/ 2147483647 h 63"/>
                  <a:gd name="T58" fmla="*/ 2147483647 w 46"/>
                  <a:gd name="T59" fmla="*/ 2147483647 h 63"/>
                  <a:gd name="T60" fmla="*/ 2147483647 w 46"/>
                  <a:gd name="T61" fmla="*/ 2147483647 h 63"/>
                  <a:gd name="T62" fmla="*/ 2147483647 w 46"/>
                  <a:gd name="T63" fmla="*/ 2147483647 h 63"/>
                  <a:gd name="T64" fmla="*/ 2147483647 w 46"/>
                  <a:gd name="T65" fmla="*/ 2147483647 h 63"/>
                  <a:gd name="T66" fmla="*/ 2147483647 w 46"/>
                  <a:gd name="T67" fmla="*/ 2147483647 h 63"/>
                  <a:gd name="T68" fmla="*/ 2147483647 w 46"/>
                  <a:gd name="T69" fmla="*/ 2147483647 h 63"/>
                  <a:gd name="T70" fmla="*/ 2147483647 w 46"/>
                  <a:gd name="T71" fmla="*/ 2147483647 h 63"/>
                  <a:gd name="T72" fmla="*/ 2147483647 w 46"/>
                  <a:gd name="T73" fmla="*/ 2147483647 h 63"/>
                  <a:gd name="T74" fmla="*/ 2147483647 w 46"/>
                  <a:gd name="T75" fmla="*/ 2147483647 h 63"/>
                  <a:gd name="T76" fmla="*/ 2147483647 w 46"/>
                  <a:gd name="T77" fmla="*/ 2147483647 h 63"/>
                  <a:gd name="T78" fmla="*/ 2147483647 w 46"/>
                  <a:gd name="T79" fmla="*/ 2147483647 h 63"/>
                  <a:gd name="T80" fmla="*/ 2147483647 w 46"/>
                  <a:gd name="T81" fmla="*/ 2147483647 h 63"/>
                  <a:gd name="T82" fmla="*/ 2147483647 w 46"/>
                  <a:gd name="T83" fmla="*/ 2147483647 h 63"/>
                  <a:gd name="T84" fmla="*/ 2147483647 w 46"/>
                  <a:gd name="T85" fmla="*/ 2147483647 h 63"/>
                  <a:gd name="T86" fmla="*/ 2147483647 w 46"/>
                  <a:gd name="T87" fmla="*/ 2147483647 h 6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6"/>
                  <a:gd name="T133" fmla="*/ 0 h 63"/>
                  <a:gd name="T134" fmla="*/ 46 w 46"/>
                  <a:gd name="T135" fmla="*/ 63 h 6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6" h="63">
                    <a:moveTo>
                      <a:pt x="46" y="29"/>
                    </a:moveTo>
                    <a:lnTo>
                      <a:pt x="46" y="29"/>
                    </a:lnTo>
                    <a:lnTo>
                      <a:pt x="40" y="46"/>
                    </a:lnTo>
                    <a:lnTo>
                      <a:pt x="40" y="52"/>
                    </a:lnTo>
                    <a:lnTo>
                      <a:pt x="34" y="63"/>
                    </a:lnTo>
                    <a:lnTo>
                      <a:pt x="23" y="63"/>
                    </a:lnTo>
                    <a:lnTo>
                      <a:pt x="12" y="63"/>
                    </a:lnTo>
                    <a:lnTo>
                      <a:pt x="6" y="52"/>
                    </a:lnTo>
                    <a:lnTo>
                      <a:pt x="0" y="46"/>
                    </a:lnTo>
                    <a:lnTo>
                      <a:pt x="0" y="29"/>
                    </a:lnTo>
                    <a:lnTo>
                      <a:pt x="0" y="17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0" y="12"/>
                    </a:lnTo>
                    <a:lnTo>
                      <a:pt x="40" y="17"/>
                    </a:lnTo>
                    <a:lnTo>
                      <a:pt x="46" y="29"/>
                    </a:lnTo>
                    <a:close/>
                    <a:moveTo>
                      <a:pt x="34" y="35"/>
                    </a:moveTo>
                    <a:lnTo>
                      <a:pt x="34" y="35"/>
                    </a:lnTo>
                    <a:lnTo>
                      <a:pt x="34" y="23"/>
                    </a:lnTo>
                    <a:lnTo>
                      <a:pt x="34" y="17"/>
                    </a:lnTo>
                    <a:lnTo>
                      <a:pt x="34" y="12"/>
                    </a:lnTo>
                    <a:lnTo>
                      <a:pt x="29" y="12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17" y="12"/>
                    </a:lnTo>
                    <a:lnTo>
                      <a:pt x="12" y="12"/>
                    </a:lnTo>
                    <a:lnTo>
                      <a:pt x="12" y="23"/>
                    </a:lnTo>
                    <a:lnTo>
                      <a:pt x="12" y="29"/>
                    </a:lnTo>
                    <a:lnTo>
                      <a:pt x="12" y="40"/>
                    </a:lnTo>
                    <a:lnTo>
                      <a:pt x="12" y="52"/>
                    </a:lnTo>
                    <a:lnTo>
                      <a:pt x="17" y="52"/>
                    </a:lnTo>
                    <a:lnTo>
                      <a:pt x="23" y="57"/>
                    </a:lnTo>
                    <a:lnTo>
                      <a:pt x="29" y="57"/>
                    </a:lnTo>
                    <a:lnTo>
                      <a:pt x="29" y="52"/>
                    </a:lnTo>
                    <a:lnTo>
                      <a:pt x="34" y="52"/>
                    </a:lnTo>
                    <a:lnTo>
                      <a:pt x="34" y="46"/>
                    </a:lnTo>
                    <a:lnTo>
                      <a:pt x="34" y="40"/>
                    </a:lnTo>
                    <a:lnTo>
                      <a:pt x="3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980"/>
              <p:cNvSpPr>
                <a:spLocks/>
              </p:cNvSpPr>
              <p:nvPr/>
            </p:nvSpPr>
            <p:spPr bwMode="auto">
              <a:xfrm>
                <a:off x="7081838" y="3376613"/>
                <a:ext cx="71438" cy="100013"/>
              </a:xfrm>
              <a:custGeom>
                <a:avLst/>
                <a:gdLst>
                  <a:gd name="T0" fmla="*/ 2147483647 w 45"/>
                  <a:gd name="T1" fmla="*/ 2147483647 h 63"/>
                  <a:gd name="T2" fmla="*/ 2147483647 w 45"/>
                  <a:gd name="T3" fmla="*/ 2147483647 h 63"/>
                  <a:gd name="T4" fmla="*/ 2147483647 w 45"/>
                  <a:gd name="T5" fmla="*/ 2147483647 h 63"/>
                  <a:gd name="T6" fmla="*/ 2147483647 w 45"/>
                  <a:gd name="T7" fmla="*/ 2147483647 h 63"/>
                  <a:gd name="T8" fmla="*/ 2147483647 w 45"/>
                  <a:gd name="T9" fmla="*/ 2147483647 h 63"/>
                  <a:gd name="T10" fmla="*/ 2147483647 w 45"/>
                  <a:gd name="T11" fmla="*/ 2147483647 h 63"/>
                  <a:gd name="T12" fmla="*/ 2147483647 w 45"/>
                  <a:gd name="T13" fmla="*/ 2147483647 h 63"/>
                  <a:gd name="T14" fmla="*/ 2147483647 w 45"/>
                  <a:gd name="T15" fmla="*/ 2147483647 h 63"/>
                  <a:gd name="T16" fmla="*/ 2147483647 w 45"/>
                  <a:gd name="T17" fmla="*/ 2147483647 h 63"/>
                  <a:gd name="T18" fmla="*/ 2147483647 w 45"/>
                  <a:gd name="T19" fmla="*/ 2147483647 h 63"/>
                  <a:gd name="T20" fmla="*/ 2147483647 w 45"/>
                  <a:gd name="T21" fmla="*/ 2147483647 h 63"/>
                  <a:gd name="T22" fmla="*/ 2147483647 w 45"/>
                  <a:gd name="T23" fmla="*/ 2147483647 h 63"/>
                  <a:gd name="T24" fmla="*/ 2147483647 w 45"/>
                  <a:gd name="T25" fmla="*/ 2147483647 h 63"/>
                  <a:gd name="T26" fmla="*/ 2147483647 w 45"/>
                  <a:gd name="T27" fmla="*/ 2147483647 h 63"/>
                  <a:gd name="T28" fmla="*/ 2147483647 w 45"/>
                  <a:gd name="T29" fmla="*/ 2147483647 h 63"/>
                  <a:gd name="T30" fmla="*/ 2147483647 w 45"/>
                  <a:gd name="T31" fmla="*/ 2147483647 h 63"/>
                  <a:gd name="T32" fmla="*/ 2147483647 w 45"/>
                  <a:gd name="T33" fmla="*/ 2147483647 h 63"/>
                  <a:gd name="T34" fmla="*/ 2147483647 w 45"/>
                  <a:gd name="T35" fmla="*/ 2147483647 h 63"/>
                  <a:gd name="T36" fmla="*/ 2147483647 w 45"/>
                  <a:gd name="T37" fmla="*/ 2147483647 h 63"/>
                  <a:gd name="T38" fmla="*/ 2147483647 w 45"/>
                  <a:gd name="T39" fmla="*/ 2147483647 h 63"/>
                  <a:gd name="T40" fmla="*/ 2147483647 w 45"/>
                  <a:gd name="T41" fmla="*/ 2147483647 h 63"/>
                  <a:gd name="T42" fmla="*/ 2147483647 w 45"/>
                  <a:gd name="T43" fmla="*/ 2147483647 h 63"/>
                  <a:gd name="T44" fmla="*/ 2147483647 w 45"/>
                  <a:gd name="T45" fmla="*/ 2147483647 h 63"/>
                  <a:gd name="T46" fmla="*/ 2147483647 w 45"/>
                  <a:gd name="T47" fmla="*/ 2147483647 h 63"/>
                  <a:gd name="T48" fmla="*/ 2147483647 w 45"/>
                  <a:gd name="T49" fmla="*/ 2147483647 h 63"/>
                  <a:gd name="T50" fmla="*/ 2147483647 w 45"/>
                  <a:gd name="T51" fmla="*/ 2147483647 h 63"/>
                  <a:gd name="T52" fmla="*/ 2147483647 w 45"/>
                  <a:gd name="T53" fmla="*/ 2147483647 h 63"/>
                  <a:gd name="T54" fmla="*/ 2147483647 w 45"/>
                  <a:gd name="T55" fmla="*/ 2147483647 h 63"/>
                  <a:gd name="T56" fmla="*/ 2147483647 w 45"/>
                  <a:gd name="T57" fmla="*/ 2147483647 h 63"/>
                  <a:gd name="T58" fmla="*/ 2147483647 w 45"/>
                  <a:gd name="T59" fmla="*/ 2147483647 h 63"/>
                  <a:gd name="T60" fmla="*/ 2147483647 w 45"/>
                  <a:gd name="T61" fmla="*/ 2147483647 h 63"/>
                  <a:gd name="T62" fmla="*/ 2147483647 w 45"/>
                  <a:gd name="T63" fmla="*/ 2147483647 h 63"/>
                  <a:gd name="T64" fmla="*/ 2147483647 w 45"/>
                  <a:gd name="T65" fmla="*/ 2147483647 h 63"/>
                  <a:gd name="T66" fmla="*/ 2147483647 w 45"/>
                  <a:gd name="T67" fmla="*/ 2147483647 h 63"/>
                  <a:gd name="T68" fmla="*/ 2147483647 w 45"/>
                  <a:gd name="T69" fmla="*/ 2147483647 h 63"/>
                  <a:gd name="T70" fmla="*/ 2147483647 w 45"/>
                  <a:gd name="T71" fmla="*/ 2147483647 h 63"/>
                  <a:gd name="T72" fmla="*/ 2147483647 w 45"/>
                  <a:gd name="T73" fmla="*/ 2147483647 h 63"/>
                  <a:gd name="T74" fmla="*/ 2147483647 w 45"/>
                  <a:gd name="T75" fmla="*/ 2147483647 h 63"/>
                  <a:gd name="T76" fmla="*/ 2147483647 w 45"/>
                  <a:gd name="T77" fmla="*/ 2147483647 h 63"/>
                  <a:gd name="T78" fmla="*/ 2147483647 w 45"/>
                  <a:gd name="T79" fmla="*/ 2147483647 h 63"/>
                  <a:gd name="T80" fmla="*/ 2147483647 w 45"/>
                  <a:gd name="T81" fmla="*/ 2147483647 h 63"/>
                  <a:gd name="T82" fmla="*/ 2147483647 w 45"/>
                  <a:gd name="T83" fmla="*/ 2147483647 h 63"/>
                  <a:gd name="T84" fmla="*/ 0 w 45"/>
                  <a:gd name="T85" fmla="*/ 2147483647 h 63"/>
                  <a:gd name="T86" fmla="*/ 0 w 45"/>
                  <a:gd name="T87" fmla="*/ 2147483647 h 63"/>
                  <a:gd name="T88" fmla="*/ 0 w 45"/>
                  <a:gd name="T89" fmla="*/ 2147483647 h 63"/>
                  <a:gd name="T90" fmla="*/ 2147483647 w 45"/>
                  <a:gd name="T91" fmla="*/ 2147483647 h 63"/>
                  <a:gd name="T92" fmla="*/ 2147483647 w 45"/>
                  <a:gd name="T93" fmla="*/ 0 h 63"/>
                  <a:gd name="T94" fmla="*/ 2147483647 w 45"/>
                  <a:gd name="T95" fmla="*/ 0 h 63"/>
                  <a:gd name="T96" fmla="*/ 2147483647 w 45"/>
                  <a:gd name="T97" fmla="*/ 0 h 63"/>
                  <a:gd name="T98" fmla="*/ 2147483647 w 45"/>
                  <a:gd name="T99" fmla="*/ 0 h 63"/>
                  <a:gd name="T100" fmla="*/ 2147483647 w 45"/>
                  <a:gd name="T101" fmla="*/ 2147483647 h 63"/>
                  <a:gd name="T102" fmla="*/ 2147483647 w 45"/>
                  <a:gd name="T103" fmla="*/ 2147483647 h 63"/>
                  <a:gd name="T104" fmla="*/ 2147483647 w 45"/>
                  <a:gd name="T105" fmla="*/ 2147483647 h 63"/>
                  <a:gd name="T106" fmla="*/ 2147483647 w 45"/>
                  <a:gd name="T107" fmla="*/ 2147483647 h 63"/>
                  <a:gd name="T108" fmla="*/ 2147483647 w 45"/>
                  <a:gd name="T109" fmla="*/ 2147483647 h 63"/>
                  <a:gd name="T110" fmla="*/ 2147483647 w 45"/>
                  <a:gd name="T111" fmla="*/ 2147483647 h 6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5"/>
                  <a:gd name="T169" fmla="*/ 0 h 63"/>
                  <a:gd name="T170" fmla="*/ 45 w 45"/>
                  <a:gd name="T171" fmla="*/ 63 h 6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5" h="63">
                    <a:moveTo>
                      <a:pt x="45" y="12"/>
                    </a:moveTo>
                    <a:lnTo>
                      <a:pt x="45" y="12"/>
                    </a:lnTo>
                    <a:lnTo>
                      <a:pt x="40" y="12"/>
                    </a:lnTo>
                    <a:lnTo>
                      <a:pt x="34" y="6"/>
                    </a:lnTo>
                    <a:lnTo>
                      <a:pt x="28" y="6"/>
                    </a:lnTo>
                    <a:lnTo>
                      <a:pt x="17" y="12"/>
                    </a:lnTo>
                    <a:lnTo>
                      <a:pt x="11" y="12"/>
                    </a:lnTo>
                    <a:lnTo>
                      <a:pt x="6" y="23"/>
                    </a:lnTo>
                    <a:lnTo>
                      <a:pt x="6" y="29"/>
                    </a:lnTo>
                    <a:lnTo>
                      <a:pt x="6" y="40"/>
                    </a:lnTo>
                    <a:lnTo>
                      <a:pt x="11" y="52"/>
                    </a:lnTo>
                    <a:lnTo>
                      <a:pt x="17" y="52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2"/>
                    </a:lnTo>
                    <a:lnTo>
                      <a:pt x="40" y="35"/>
                    </a:lnTo>
                    <a:lnTo>
                      <a:pt x="23" y="35"/>
                    </a:lnTo>
                    <a:lnTo>
                      <a:pt x="23" y="29"/>
                    </a:lnTo>
                    <a:lnTo>
                      <a:pt x="45" y="29"/>
                    </a:lnTo>
                    <a:lnTo>
                      <a:pt x="45" y="35"/>
                    </a:lnTo>
                    <a:lnTo>
                      <a:pt x="45" y="57"/>
                    </a:lnTo>
                    <a:lnTo>
                      <a:pt x="40" y="57"/>
                    </a:lnTo>
                    <a:lnTo>
                      <a:pt x="34" y="63"/>
                    </a:lnTo>
                    <a:lnTo>
                      <a:pt x="28" y="63"/>
                    </a:lnTo>
                    <a:lnTo>
                      <a:pt x="17" y="63"/>
                    </a:lnTo>
                    <a:lnTo>
                      <a:pt x="6" y="52"/>
                    </a:lnTo>
                    <a:lnTo>
                      <a:pt x="0" y="46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6" y="12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5" y="6"/>
                    </a:lnTo>
                    <a:lnTo>
                      <a:pt x="4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981"/>
              <p:cNvSpPr>
                <a:spLocks noEditPoints="1"/>
              </p:cNvSpPr>
              <p:nvPr/>
            </p:nvSpPr>
            <p:spPr bwMode="auto">
              <a:xfrm>
                <a:off x="7172325" y="3403600"/>
                <a:ext cx="63500" cy="73025"/>
              </a:xfrm>
              <a:custGeom>
                <a:avLst/>
                <a:gdLst>
                  <a:gd name="T0" fmla="*/ 2147483647 w 40"/>
                  <a:gd name="T1" fmla="*/ 2147483647 h 46"/>
                  <a:gd name="T2" fmla="*/ 2147483647 w 40"/>
                  <a:gd name="T3" fmla="*/ 2147483647 h 46"/>
                  <a:gd name="T4" fmla="*/ 2147483647 w 40"/>
                  <a:gd name="T5" fmla="*/ 2147483647 h 46"/>
                  <a:gd name="T6" fmla="*/ 2147483647 w 40"/>
                  <a:gd name="T7" fmla="*/ 2147483647 h 46"/>
                  <a:gd name="T8" fmla="*/ 2147483647 w 40"/>
                  <a:gd name="T9" fmla="*/ 2147483647 h 46"/>
                  <a:gd name="T10" fmla="*/ 2147483647 w 40"/>
                  <a:gd name="T11" fmla="*/ 2147483647 h 46"/>
                  <a:gd name="T12" fmla="*/ 2147483647 w 40"/>
                  <a:gd name="T13" fmla="*/ 2147483647 h 46"/>
                  <a:gd name="T14" fmla="*/ 2147483647 w 40"/>
                  <a:gd name="T15" fmla="*/ 2147483647 h 46"/>
                  <a:gd name="T16" fmla="*/ 2147483647 w 40"/>
                  <a:gd name="T17" fmla="*/ 2147483647 h 46"/>
                  <a:gd name="T18" fmla="*/ 2147483647 w 40"/>
                  <a:gd name="T19" fmla="*/ 2147483647 h 46"/>
                  <a:gd name="T20" fmla="*/ 2147483647 w 40"/>
                  <a:gd name="T21" fmla="*/ 2147483647 h 46"/>
                  <a:gd name="T22" fmla="*/ 2147483647 w 40"/>
                  <a:gd name="T23" fmla="*/ 2147483647 h 46"/>
                  <a:gd name="T24" fmla="*/ 2147483647 w 40"/>
                  <a:gd name="T25" fmla="*/ 2147483647 h 46"/>
                  <a:gd name="T26" fmla="*/ 2147483647 w 40"/>
                  <a:gd name="T27" fmla="*/ 2147483647 h 46"/>
                  <a:gd name="T28" fmla="*/ 2147483647 w 40"/>
                  <a:gd name="T29" fmla="*/ 2147483647 h 46"/>
                  <a:gd name="T30" fmla="*/ 2147483647 w 40"/>
                  <a:gd name="T31" fmla="*/ 2147483647 h 46"/>
                  <a:gd name="T32" fmla="*/ 2147483647 w 40"/>
                  <a:gd name="T33" fmla="*/ 2147483647 h 46"/>
                  <a:gd name="T34" fmla="*/ 2147483647 w 40"/>
                  <a:gd name="T35" fmla="*/ 2147483647 h 46"/>
                  <a:gd name="T36" fmla="*/ 2147483647 w 40"/>
                  <a:gd name="T37" fmla="*/ 2147483647 h 46"/>
                  <a:gd name="T38" fmla="*/ 2147483647 w 40"/>
                  <a:gd name="T39" fmla="*/ 2147483647 h 46"/>
                  <a:gd name="T40" fmla="*/ 2147483647 w 40"/>
                  <a:gd name="T41" fmla="*/ 2147483647 h 46"/>
                  <a:gd name="T42" fmla="*/ 2147483647 w 40"/>
                  <a:gd name="T43" fmla="*/ 2147483647 h 46"/>
                  <a:gd name="T44" fmla="*/ 2147483647 w 40"/>
                  <a:gd name="T45" fmla="*/ 2147483647 h 46"/>
                  <a:gd name="T46" fmla="*/ 2147483647 w 40"/>
                  <a:gd name="T47" fmla="*/ 2147483647 h 46"/>
                  <a:gd name="T48" fmla="*/ 2147483647 w 40"/>
                  <a:gd name="T49" fmla="*/ 2147483647 h 46"/>
                  <a:gd name="T50" fmla="*/ 2147483647 w 40"/>
                  <a:gd name="T51" fmla="*/ 2147483647 h 46"/>
                  <a:gd name="T52" fmla="*/ 2147483647 w 40"/>
                  <a:gd name="T53" fmla="*/ 2147483647 h 46"/>
                  <a:gd name="T54" fmla="*/ 0 w 40"/>
                  <a:gd name="T55" fmla="*/ 2147483647 h 46"/>
                  <a:gd name="T56" fmla="*/ 0 w 40"/>
                  <a:gd name="T57" fmla="*/ 2147483647 h 46"/>
                  <a:gd name="T58" fmla="*/ 0 w 40"/>
                  <a:gd name="T59" fmla="*/ 2147483647 h 46"/>
                  <a:gd name="T60" fmla="*/ 2147483647 w 40"/>
                  <a:gd name="T61" fmla="*/ 2147483647 h 46"/>
                  <a:gd name="T62" fmla="*/ 2147483647 w 40"/>
                  <a:gd name="T63" fmla="*/ 0 h 46"/>
                  <a:gd name="T64" fmla="*/ 2147483647 w 40"/>
                  <a:gd name="T65" fmla="*/ 0 h 46"/>
                  <a:gd name="T66" fmla="*/ 2147483647 w 40"/>
                  <a:gd name="T67" fmla="*/ 0 h 46"/>
                  <a:gd name="T68" fmla="*/ 2147483647 w 40"/>
                  <a:gd name="T69" fmla="*/ 2147483647 h 46"/>
                  <a:gd name="T70" fmla="*/ 2147483647 w 40"/>
                  <a:gd name="T71" fmla="*/ 2147483647 h 46"/>
                  <a:gd name="T72" fmla="*/ 2147483647 w 40"/>
                  <a:gd name="T73" fmla="*/ 2147483647 h 46"/>
                  <a:gd name="T74" fmla="*/ 2147483647 w 40"/>
                  <a:gd name="T75" fmla="*/ 2147483647 h 46"/>
                  <a:gd name="T76" fmla="*/ 2147483647 w 40"/>
                  <a:gd name="T77" fmla="*/ 2147483647 h 46"/>
                  <a:gd name="T78" fmla="*/ 2147483647 w 40"/>
                  <a:gd name="T79" fmla="*/ 2147483647 h 46"/>
                  <a:gd name="T80" fmla="*/ 2147483647 w 40"/>
                  <a:gd name="T81" fmla="*/ 2147483647 h 46"/>
                  <a:gd name="T82" fmla="*/ 2147483647 w 40"/>
                  <a:gd name="T83" fmla="*/ 2147483647 h 46"/>
                  <a:gd name="T84" fmla="*/ 2147483647 w 40"/>
                  <a:gd name="T85" fmla="*/ 2147483647 h 46"/>
                  <a:gd name="T86" fmla="*/ 2147483647 w 40"/>
                  <a:gd name="T87" fmla="*/ 2147483647 h 46"/>
                  <a:gd name="T88" fmla="*/ 2147483647 w 40"/>
                  <a:gd name="T89" fmla="*/ 2147483647 h 46"/>
                  <a:gd name="T90" fmla="*/ 2147483647 w 40"/>
                  <a:gd name="T91" fmla="*/ 2147483647 h 46"/>
                  <a:gd name="T92" fmla="*/ 2147483647 w 40"/>
                  <a:gd name="T93" fmla="*/ 2147483647 h 46"/>
                  <a:gd name="T94" fmla="*/ 2147483647 w 40"/>
                  <a:gd name="T95" fmla="*/ 2147483647 h 46"/>
                  <a:gd name="T96" fmla="*/ 2147483647 w 40"/>
                  <a:gd name="T97" fmla="*/ 2147483647 h 4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"/>
                  <a:gd name="T148" fmla="*/ 0 h 46"/>
                  <a:gd name="T149" fmla="*/ 40 w 40"/>
                  <a:gd name="T150" fmla="*/ 46 h 4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" h="46">
                    <a:moveTo>
                      <a:pt x="40" y="23"/>
                    </a:moveTo>
                    <a:lnTo>
                      <a:pt x="40" y="23"/>
                    </a:lnTo>
                    <a:lnTo>
                      <a:pt x="34" y="23"/>
                    </a:lnTo>
                    <a:lnTo>
                      <a:pt x="11" y="23"/>
                    </a:lnTo>
                    <a:lnTo>
                      <a:pt x="11" y="29"/>
                    </a:lnTo>
                    <a:lnTo>
                      <a:pt x="11" y="35"/>
                    </a:lnTo>
                    <a:lnTo>
                      <a:pt x="17" y="40"/>
                    </a:lnTo>
                    <a:lnTo>
                      <a:pt x="22" y="40"/>
                    </a:lnTo>
                    <a:lnTo>
                      <a:pt x="28" y="40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40"/>
                    </a:lnTo>
                    <a:lnTo>
                      <a:pt x="34" y="40"/>
                    </a:lnTo>
                    <a:lnTo>
                      <a:pt x="34" y="46"/>
                    </a:lnTo>
                    <a:lnTo>
                      <a:pt x="28" y="46"/>
                    </a:lnTo>
                    <a:lnTo>
                      <a:pt x="22" y="46"/>
                    </a:lnTo>
                    <a:lnTo>
                      <a:pt x="11" y="46"/>
                    </a:lnTo>
                    <a:lnTo>
                      <a:pt x="5" y="40"/>
                    </a:lnTo>
                    <a:lnTo>
                      <a:pt x="0" y="35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5" y="6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6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3"/>
                    </a:lnTo>
                    <a:close/>
                    <a:moveTo>
                      <a:pt x="34" y="18"/>
                    </a:moveTo>
                    <a:lnTo>
                      <a:pt x="34" y="18"/>
                    </a:lnTo>
                    <a:lnTo>
                      <a:pt x="28" y="12"/>
                    </a:lnTo>
                    <a:lnTo>
                      <a:pt x="22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11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982"/>
              <p:cNvSpPr>
                <a:spLocks/>
              </p:cNvSpPr>
              <p:nvPr/>
            </p:nvSpPr>
            <p:spPr bwMode="auto">
              <a:xfrm>
                <a:off x="7243763" y="3376613"/>
                <a:ext cx="80963" cy="100013"/>
              </a:xfrm>
              <a:custGeom>
                <a:avLst/>
                <a:gdLst>
                  <a:gd name="T0" fmla="*/ 2147483647 w 51"/>
                  <a:gd name="T1" fmla="*/ 2147483647 h 63"/>
                  <a:gd name="T2" fmla="*/ 2147483647 w 51"/>
                  <a:gd name="T3" fmla="*/ 2147483647 h 63"/>
                  <a:gd name="T4" fmla="*/ 2147483647 w 51"/>
                  <a:gd name="T5" fmla="*/ 2147483647 h 63"/>
                  <a:gd name="T6" fmla="*/ 2147483647 w 51"/>
                  <a:gd name="T7" fmla="*/ 2147483647 h 63"/>
                  <a:gd name="T8" fmla="*/ 2147483647 w 51"/>
                  <a:gd name="T9" fmla="*/ 2147483647 h 63"/>
                  <a:gd name="T10" fmla="*/ 2147483647 w 51"/>
                  <a:gd name="T11" fmla="*/ 2147483647 h 63"/>
                  <a:gd name="T12" fmla="*/ 2147483647 w 51"/>
                  <a:gd name="T13" fmla="*/ 2147483647 h 63"/>
                  <a:gd name="T14" fmla="*/ 2147483647 w 51"/>
                  <a:gd name="T15" fmla="*/ 2147483647 h 63"/>
                  <a:gd name="T16" fmla="*/ 2147483647 w 51"/>
                  <a:gd name="T17" fmla="*/ 2147483647 h 63"/>
                  <a:gd name="T18" fmla="*/ 2147483647 w 51"/>
                  <a:gd name="T19" fmla="*/ 2147483647 h 63"/>
                  <a:gd name="T20" fmla="*/ 2147483647 w 51"/>
                  <a:gd name="T21" fmla="*/ 2147483647 h 63"/>
                  <a:gd name="T22" fmla="*/ 2147483647 w 51"/>
                  <a:gd name="T23" fmla="*/ 2147483647 h 63"/>
                  <a:gd name="T24" fmla="*/ 0 w 51"/>
                  <a:gd name="T25" fmla="*/ 2147483647 h 63"/>
                  <a:gd name="T26" fmla="*/ 0 w 51"/>
                  <a:gd name="T27" fmla="*/ 0 h 63"/>
                  <a:gd name="T28" fmla="*/ 0 w 51"/>
                  <a:gd name="T29" fmla="*/ 0 h 63"/>
                  <a:gd name="T30" fmla="*/ 0 w 51"/>
                  <a:gd name="T31" fmla="*/ 0 h 63"/>
                  <a:gd name="T32" fmla="*/ 2147483647 w 51"/>
                  <a:gd name="T33" fmla="*/ 0 h 63"/>
                  <a:gd name="T34" fmla="*/ 2147483647 w 51"/>
                  <a:gd name="T35" fmla="*/ 0 h 63"/>
                  <a:gd name="T36" fmla="*/ 2147483647 w 51"/>
                  <a:gd name="T37" fmla="*/ 0 h 63"/>
                  <a:gd name="T38" fmla="*/ 2147483647 w 51"/>
                  <a:gd name="T39" fmla="*/ 0 h 63"/>
                  <a:gd name="T40" fmla="*/ 2147483647 w 51"/>
                  <a:gd name="T41" fmla="*/ 0 h 63"/>
                  <a:gd name="T42" fmla="*/ 2147483647 w 51"/>
                  <a:gd name="T43" fmla="*/ 2147483647 h 63"/>
                  <a:gd name="T44" fmla="*/ 2147483647 w 51"/>
                  <a:gd name="T45" fmla="*/ 2147483647 h 63"/>
                  <a:gd name="T46" fmla="*/ 2147483647 w 51"/>
                  <a:gd name="T47" fmla="*/ 0 h 63"/>
                  <a:gd name="T48" fmla="*/ 2147483647 w 51"/>
                  <a:gd name="T49" fmla="*/ 0 h 63"/>
                  <a:gd name="T50" fmla="*/ 2147483647 w 51"/>
                  <a:gd name="T51" fmla="*/ 0 h 63"/>
                  <a:gd name="T52" fmla="*/ 2147483647 w 51"/>
                  <a:gd name="T53" fmla="*/ 0 h 63"/>
                  <a:gd name="T54" fmla="*/ 2147483647 w 51"/>
                  <a:gd name="T55" fmla="*/ 0 h 63"/>
                  <a:gd name="T56" fmla="*/ 2147483647 w 51"/>
                  <a:gd name="T57" fmla="*/ 0 h 63"/>
                  <a:gd name="T58" fmla="*/ 2147483647 w 51"/>
                  <a:gd name="T59" fmla="*/ 0 h 63"/>
                  <a:gd name="T60" fmla="*/ 2147483647 w 51"/>
                  <a:gd name="T61" fmla="*/ 0 h 63"/>
                  <a:gd name="T62" fmla="*/ 2147483647 w 51"/>
                  <a:gd name="T63" fmla="*/ 2147483647 h 63"/>
                  <a:gd name="T64" fmla="*/ 2147483647 w 51"/>
                  <a:gd name="T65" fmla="*/ 2147483647 h 63"/>
                  <a:gd name="T66" fmla="*/ 2147483647 w 51"/>
                  <a:gd name="T67" fmla="*/ 2147483647 h 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63"/>
                  <a:gd name="T104" fmla="*/ 51 w 51"/>
                  <a:gd name="T105" fmla="*/ 63 h 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63">
                    <a:moveTo>
                      <a:pt x="29" y="63"/>
                    </a:moveTo>
                    <a:lnTo>
                      <a:pt x="29" y="63"/>
                    </a:lnTo>
                    <a:lnTo>
                      <a:pt x="23" y="63"/>
                    </a:lnTo>
                    <a:lnTo>
                      <a:pt x="23" y="57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3" y="52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1" y="6"/>
                    </a:lnTo>
                    <a:lnTo>
                      <a:pt x="29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983"/>
              <p:cNvSpPr>
                <a:spLocks/>
              </p:cNvSpPr>
              <p:nvPr/>
            </p:nvSpPr>
            <p:spPr bwMode="auto">
              <a:xfrm>
                <a:off x="3463925" y="3160713"/>
                <a:ext cx="107950" cy="100013"/>
              </a:xfrm>
              <a:custGeom>
                <a:avLst/>
                <a:gdLst>
                  <a:gd name="T0" fmla="*/ 0 w 68"/>
                  <a:gd name="T1" fmla="*/ 0 h 63"/>
                  <a:gd name="T2" fmla="*/ 0 w 68"/>
                  <a:gd name="T3" fmla="*/ 0 h 63"/>
                  <a:gd name="T4" fmla="*/ 2147483647 w 68"/>
                  <a:gd name="T5" fmla="*/ 0 h 63"/>
                  <a:gd name="T6" fmla="*/ 2147483647 w 68"/>
                  <a:gd name="T7" fmla="*/ 2147483647 h 63"/>
                  <a:gd name="T8" fmla="*/ 0 w 68"/>
                  <a:gd name="T9" fmla="*/ 2147483647 h 63"/>
                  <a:gd name="T10" fmla="*/ 0 w 68"/>
                  <a:gd name="T11" fmla="*/ 0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63"/>
                  <a:gd name="T20" fmla="*/ 68 w 68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63">
                    <a:moveTo>
                      <a:pt x="0" y="0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68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3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984"/>
              <p:cNvSpPr>
                <a:spLocks/>
              </p:cNvSpPr>
              <p:nvPr/>
            </p:nvSpPr>
            <p:spPr bwMode="auto">
              <a:xfrm>
                <a:off x="3463925" y="3160713"/>
                <a:ext cx="107950" cy="100013"/>
              </a:xfrm>
              <a:custGeom>
                <a:avLst/>
                <a:gdLst>
                  <a:gd name="T0" fmla="*/ 0 w 68"/>
                  <a:gd name="T1" fmla="*/ 2147483647 h 63"/>
                  <a:gd name="T2" fmla="*/ 0 w 68"/>
                  <a:gd name="T3" fmla="*/ 2147483647 h 63"/>
                  <a:gd name="T4" fmla="*/ 2147483647 w 68"/>
                  <a:gd name="T5" fmla="*/ 2147483647 h 63"/>
                  <a:gd name="T6" fmla="*/ 2147483647 w 68"/>
                  <a:gd name="T7" fmla="*/ 0 h 63"/>
                  <a:gd name="T8" fmla="*/ 0 w 68"/>
                  <a:gd name="T9" fmla="*/ 0 h 63"/>
                  <a:gd name="T10" fmla="*/ 0 w 68"/>
                  <a:gd name="T11" fmla="*/ 2147483647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63"/>
                  <a:gd name="T20" fmla="*/ 68 w 68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63">
                    <a:moveTo>
                      <a:pt x="0" y="63"/>
                    </a:moveTo>
                    <a:lnTo>
                      <a:pt x="0" y="63"/>
                    </a:lnTo>
                    <a:lnTo>
                      <a:pt x="68" y="63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63"/>
                    </a:lnTo>
                    <a:close/>
                  </a:path>
                </a:pathLst>
              </a:cu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985"/>
              <p:cNvSpPr>
                <a:spLocks noChangeShapeType="1"/>
              </p:cNvSpPr>
              <p:nvPr/>
            </p:nvSpPr>
            <p:spPr bwMode="auto">
              <a:xfrm>
                <a:off x="3463925" y="3260725"/>
                <a:ext cx="1588" cy="158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986"/>
              <p:cNvSpPr>
                <a:spLocks/>
              </p:cNvSpPr>
              <p:nvPr/>
            </p:nvSpPr>
            <p:spPr bwMode="auto">
              <a:xfrm>
                <a:off x="6559550" y="3278188"/>
                <a:ext cx="1071563" cy="288925"/>
              </a:xfrm>
              <a:custGeom>
                <a:avLst/>
                <a:gdLst>
                  <a:gd name="T0" fmla="*/ 0 w 675"/>
                  <a:gd name="T1" fmla="*/ 2147483647 h 182"/>
                  <a:gd name="T2" fmla="*/ 0 w 675"/>
                  <a:gd name="T3" fmla="*/ 2147483647 h 182"/>
                  <a:gd name="T4" fmla="*/ 2147483647 w 675"/>
                  <a:gd name="T5" fmla="*/ 2147483647 h 182"/>
                  <a:gd name="T6" fmla="*/ 2147483647 w 675"/>
                  <a:gd name="T7" fmla="*/ 2147483647 h 182"/>
                  <a:gd name="T8" fmla="*/ 2147483647 w 675"/>
                  <a:gd name="T9" fmla="*/ 2147483647 h 182"/>
                  <a:gd name="T10" fmla="*/ 2147483647 w 675"/>
                  <a:gd name="T11" fmla="*/ 0 h 182"/>
                  <a:gd name="T12" fmla="*/ 2147483647 w 675"/>
                  <a:gd name="T13" fmla="*/ 0 h 182"/>
                  <a:gd name="T14" fmla="*/ 2147483647 w 675"/>
                  <a:gd name="T15" fmla="*/ 2147483647 h 182"/>
                  <a:gd name="T16" fmla="*/ 2147483647 w 675"/>
                  <a:gd name="T17" fmla="*/ 2147483647 h 182"/>
                  <a:gd name="T18" fmla="*/ 2147483647 w 675"/>
                  <a:gd name="T19" fmla="*/ 2147483647 h 182"/>
                  <a:gd name="T20" fmla="*/ 2147483647 w 675"/>
                  <a:gd name="T21" fmla="*/ 2147483647 h 182"/>
                  <a:gd name="T22" fmla="*/ 2147483647 w 675"/>
                  <a:gd name="T23" fmla="*/ 2147483647 h 182"/>
                  <a:gd name="T24" fmla="*/ 2147483647 w 675"/>
                  <a:gd name="T25" fmla="*/ 2147483647 h 182"/>
                  <a:gd name="T26" fmla="*/ 2147483647 w 675"/>
                  <a:gd name="T27" fmla="*/ 2147483647 h 182"/>
                  <a:gd name="T28" fmla="*/ 2147483647 w 675"/>
                  <a:gd name="T29" fmla="*/ 2147483647 h 182"/>
                  <a:gd name="T30" fmla="*/ 2147483647 w 675"/>
                  <a:gd name="T31" fmla="*/ 2147483647 h 182"/>
                  <a:gd name="T32" fmla="*/ 2147483647 w 675"/>
                  <a:gd name="T33" fmla="*/ 2147483647 h 182"/>
                  <a:gd name="T34" fmla="*/ 2147483647 w 675"/>
                  <a:gd name="T35" fmla="*/ 2147483647 h 182"/>
                  <a:gd name="T36" fmla="*/ 2147483647 w 675"/>
                  <a:gd name="T37" fmla="*/ 2147483647 h 182"/>
                  <a:gd name="T38" fmla="*/ 2147483647 w 675"/>
                  <a:gd name="T39" fmla="*/ 2147483647 h 182"/>
                  <a:gd name="T40" fmla="*/ 0 w 675"/>
                  <a:gd name="T41" fmla="*/ 2147483647 h 182"/>
                  <a:gd name="T42" fmla="*/ 0 w 675"/>
                  <a:gd name="T43" fmla="*/ 2147483647 h 182"/>
                  <a:gd name="T44" fmla="*/ 0 w 675"/>
                  <a:gd name="T45" fmla="*/ 2147483647 h 182"/>
                  <a:gd name="T46" fmla="*/ 0 w 675"/>
                  <a:gd name="T47" fmla="*/ 2147483647 h 1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5"/>
                  <a:gd name="T73" fmla="*/ 0 h 182"/>
                  <a:gd name="T74" fmla="*/ 675 w 675"/>
                  <a:gd name="T75" fmla="*/ 182 h 1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5" h="182">
                    <a:moveTo>
                      <a:pt x="0" y="91"/>
                    </a:moveTo>
                    <a:lnTo>
                      <a:pt x="0" y="91"/>
                    </a:lnTo>
                    <a:lnTo>
                      <a:pt x="6" y="57"/>
                    </a:lnTo>
                    <a:lnTo>
                      <a:pt x="23" y="28"/>
                    </a:lnTo>
                    <a:lnTo>
                      <a:pt x="51" y="11"/>
                    </a:lnTo>
                    <a:lnTo>
                      <a:pt x="85" y="0"/>
                    </a:lnTo>
                    <a:lnTo>
                      <a:pt x="590" y="0"/>
                    </a:lnTo>
                    <a:lnTo>
                      <a:pt x="624" y="11"/>
                    </a:lnTo>
                    <a:lnTo>
                      <a:pt x="652" y="28"/>
                    </a:lnTo>
                    <a:lnTo>
                      <a:pt x="669" y="57"/>
                    </a:lnTo>
                    <a:lnTo>
                      <a:pt x="675" y="91"/>
                    </a:lnTo>
                    <a:lnTo>
                      <a:pt x="675" y="97"/>
                    </a:lnTo>
                    <a:lnTo>
                      <a:pt x="669" y="131"/>
                    </a:lnTo>
                    <a:lnTo>
                      <a:pt x="652" y="153"/>
                    </a:lnTo>
                    <a:lnTo>
                      <a:pt x="624" y="176"/>
                    </a:lnTo>
                    <a:lnTo>
                      <a:pt x="590" y="182"/>
                    </a:lnTo>
                    <a:lnTo>
                      <a:pt x="85" y="182"/>
                    </a:lnTo>
                    <a:lnTo>
                      <a:pt x="51" y="176"/>
                    </a:lnTo>
                    <a:lnTo>
                      <a:pt x="23" y="153"/>
                    </a:lnTo>
                    <a:lnTo>
                      <a:pt x="6" y="131"/>
                    </a:lnTo>
                    <a:lnTo>
                      <a:pt x="0" y="97"/>
                    </a:lnTo>
                    <a:lnTo>
                      <a:pt x="0" y="91"/>
                    </a:lnTo>
                  </a:path>
                </a:pathLst>
              </a:custGeom>
              <a:noFill/>
              <a:ln w="26988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987"/>
              <p:cNvSpPr>
                <a:spLocks/>
              </p:cNvSpPr>
              <p:nvPr/>
            </p:nvSpPr>
            <p:spPr bwMode="auto">
              <a:xfrm>
                <a:off x="6559550" y="3422650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60000 65536"/>
                  <a:gd name="T7" fmla="*/ 0 60000 65536"/>
                  <a:gd name="T8" fmla="*/ 0 60000 65536"/>
                  <a:gd name="T9" fmla="*/ 0 w 1588"/>
                  <a:gd name="T10" fmla="*/ 0 h 1588"/>
                  <a:gd name="T11" fmla="*/ 1588 w 1588"/>
                  <a:gd name="T12" fmla="*/ 1588 h 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26988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988"/>
              <p:cNvSpPr>
                <a:spLocks/>
              </p:cNvSpPr>
              <p:nvPr/>
            </p:nvSpPr>
            <p:spPr bwMode="auto">
              <a:xfrm>
                <a:off x="3779838" y="3160713"/>
                <a:ext cx="233363" cy="100013"/>
              </a:xfrm>
              <a:custGeom>
                <a:avLst/>
                <a:gdLst>
                  <a:gd name="T0" fmla="*/ 0 w 147"/>
                  <a:gd name="T1" fmla="*/ 0 h 63"/>
                  <a:gd name="T2" fmla="*/ 0 w 147"/>
                  <a:gd name="T3" fmla="*/ 0 h 63"/>
                  <a:gd name="T4" fmla="*/ 2147483647 w 147"/>
                  <a:gd name="T5" fmla="*/ 0 h 63"/>
                  <a:gd name="T6" fmla="*/ 2147483647 w 147"/>
                  <a:gd name="T7" fmla="*/ 2147483647 h 63"/>
                  <a:gd name="T8" fmla="*/ 0 w 147"/>
                  <a:gd name="T9" fmla="*/ 2147483647 h 63"/>
                  <a:gd name="T10" fmla="*/ 0 w 147"/>
                  <a:gd name="T11" fmla="*/ 0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7"/>
                  <a:gd name="T19" fmla="*/ 0 h 63"/>
                  <a:gd name="T20" fmla="*/ 147 w 147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7" h="63">
                    <a:moveTo>
                      <a:pt x="0" y="0"/>
                    </a:moveTo>
                    <a:lnTo>
                      <a:pt x="0" y="0"/>
                    </a:lnTo>
                    <a:lnTo>
                      <a:pt x="147" y="0"/>
                    </a:lnTo>
                    <a:lnTo>
                      <a:pt x="147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989"/>
              <p:cNvSpPr>
                <a:spLocks/>
              </p:cNvSpPr>
              <p:nvPr/>
            </p:nvSpPr>
            <p:spPr bwMode="auto">
              <a:xfrm>
                <a:off x="3779838" y="3160713"/>
                <a:ext cx="233363" cy="100013"/>
              </a:xfrm>
              <a:custGeom>
                <a:avLst/>
                <a:gdLst>
                  <a:gd name="T0" fmla="*/ 0 w 147"/>
                  <a:gd name="T1" fmla="*/ 2147483647 h 63"/>
                  <a:gd name="T2" fmla="*/ 0 w 147"/>
                  <a:gd name="T3" fmla="*/ 2147483647 h 63"/>
                  <a:gd name="T4" fmla="*/ 2147483647 w 147"/>
                  <a:gd name="T5" fmla="*/ 2147483647 h 63"/>
                  <a:gd name="T6" fmla="*/ 2147483647 w 147"/>
                  <a:gd name="T7" fmla="*/ 0 h 63"/>
                  <a:gd name="T8" fmla="*/ 0 w 147"/>
                  <a:gd name="T9" fmla="*/ 0 h 63"/>
                  <a:gd name="T10" fmla="*/ 0 w 147"/>
                  <a:gd name="T11" fmla="*/ 2147483647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7"/>
                  <a:gd name="T19" fmla="*/ 0 h 63"/>
                  <a:gd name="T20" fmla="*/ 147 w 147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7" h="63">
                    <a:moveTo>
                      <a:pt x="0" y="63"/>
                    </a:moveTo>
                    <a:lnTo>
                      <a:pt x="0" y="63"/>
                    </a:lnTo>
                    <a:lnTo>
                      <a:pt x="147" y="63"/>
                    </a:lnTo>
                    <a:lnTo>
                      <a:pt x="147" y="0"/>
                    </a:lnTo>
                    <a:lnTo>
                      <a:pt x="0" y="0"/>
                    </a:lnTo>
                    <a:lnTo>
                      <a:pt x="0" y="63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990"/>
              <p:cNvSpPr>
                <a:spLocks noChangeShapeType="1"/>
              </p:cNvSpPr>
              <p:nvPr/>
            </p:nvSpPr>
            <p:spPr bwMode="auto">
              <a:xfrm>
                <a:off x="3779838" y="3260725"/>
                <a:ext cx="1588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" name="Group 1994"/>
              <p:cNvGrpSpPr>
                <a:grpSpLocks/>
              </p:cNvGrpSpPr>
              <p:nvPr/>
            </p:nvGrpSpPr>
            <p:grpSpPr bwMode="auto">
              <a:xfrm>
                <a:off x="5605502" y="2909888"/>
                <a:ext cx="242887" cy="920708"/>
                <a:chOff x="5605463" y="2801938"/>
                <a:chExt cx="242888" cy="1214438"/>
              </a:xfrm>
            </p:grpSpPr>
            <p:pic>
              <p:nvPicPr>
                <p:cNvPr id="46" name="Picture 199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05463" y="2801938"/>
                  <a:ext cx="242888" cy="341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199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05463" y="3665538"/>
                  <a:ext cx="242888" cy="350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6" name="TextBox 296"/>
              <p:cNvSpPr txBox="1">
                <a:spLocks noChangeArrowheads="1"/>
              </p:cNvSpPr>
              <p:nvPr/>
            </p:nvSpPr>
            <p:spPr bwMode="auto">
              <a:xfrm>
                <a:off x="4991123" y="3257667"/>
                <a:ext cx="79533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9pPr>
              </a:lstStyle>
              <a:p>
                <a:r>
                  <a:rPr lang="en-US" sz="800" b="1">
                    <a:latin typeface="Arial" pitchFamily="34" charset="0"/>
                    <a:cs typeface="Arial" pitchFamily="34" charset="0"/>
                  </a:rPr>
                  <a:t>0.2–0.8 GeV</a:t>
                </a:r>
              </a:p>
            </p:txBody>
          </p:sp>
          <p:sp>
            <p:nvSpPr>
              <p:cNvPr id="37" name="TextBox 297"/>
              <p:cNvSpPr txBox="1">
                <a:spLocks noChangeArrowheads="1"/>
              </p:cNvSpPr>
              <p:nvPr/>
            </p:nvSpPr>
            <p:spPr bwMode="auto">
              <a:xfrm rot="16200000" flipH="1">
                <a:off x="5433987" y="3229087"/>
                <a:ext cx="88582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9pPr>
              </a:lstStyle>
              <a:p>
                <a:r>
                  <a:rPr lang="en-US" sz="800" b="1">
                    <a:latin typeface="Arial" pitchFamily="34" charset="0"/>
                    <a:cs typeface="Arial" pitchFamily="34" charset="0"/>
                  </a:rPr>
                  <a:t>0.8 – 2.8 GeV</a:t>
                </a:r>
              </a:p>
            </p:txBody>
          </p:sp>
          <p:sp>
            <p:nvSpPr>
              <p:cNvPr id="39" name="TextBox 299"/>
              <p:cNvSpPr txBox="1">
                <a:spLocks noChangeArrowheads="1"/>
              </p:cNvSpPr>
              <p:nvPr/>
            </p:nvSpPr>
            <p:spPr bwMode="auto">
              <a:xfrm>
                <a:off x="5191126" y="4219533"/>
                <a:ext cx="1052512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Arial" pitchFamily="34" charset="0"/>
                    <a:cs typeface="Arial" pitchFamily="34" charset="0"/>
                  </a:rPr>
                  <a:t>Linac + 2</a:t>
                </a:r>
                <a:r>
                  <a:rPr lang="en-US" sz="9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RLA</a:t>
                </a:r>
                <a:endParaRPr lang="en-US" sz="9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Box 504"/>
              <p:cNvSpPr txBox="1">
                <a:spLocks noChangeArrowheads="1"/>
              </p:cNvSpPr>
              <p:nvPr/>
            </p:nvSpPr>
            <p:spPr bwMode="auto">
              <a:xfrm>
                <a:off x="1241868" y="3286062"/>
                <a:ext cx="1200149" cy="252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9pPr>
              </a:lstStyle>
              <a:p>
                <a:r>
                  <a:rPr lang="en-US" sz="900" b="1" dirty="0" smtClean="0">
                    <a:latin typeface="Arial" pitchFamily="34" charset="0"/>
                    <a:cs typeface="Arial" pitchFamily="34" charset="0"/>
                  </a:rPr>
                  <a:t>PX2 (3 </a:t>
                </a:r>
                <a:r>
                  <a:rPr lang="en-US" sz="900" b="1" dirty="0" err="1">
                    <a:latin typeface="Arial" pitchFamily="34" charset="0"/>
                    <a:cs typeface="Arial" pitchFamily="34" charset="0"/>
                  </a:rPr>
                  <a:t>GeV</a:t>
                </a:r>
                <a:r>
                  <a:rPr lang="en-US" sz="900" b="1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900" b="1" dirty="0" smtClean="0">
                    <a:latin typeface="Arial" pitchFamily="34" charset="0"/>
                    <a:cs typeface="Arial" pitchFamily="34" charset="0"/>
                  </a:rPr>
                  <a:t>3 </a:t>
                </a:r>
                <a:r>
                  <a:rPr lang="en-US" sz="900" b="1" dirty="0">
                    <a:latin typeface="Arial" pitchFamily="34" charset="0"/>
                    <a:cs typeface="Arial" pitchFamily="34" charset="0"/>
                  </a:rPr>
                  <a:t>MW)</a:t>
                </a:r>
              </a:p>
            </p:txBody>
          </p:sp>
          <p:sp>
            <p:nvSpPr>
              <p:cNvPr id="42" name="TextBox 509"/>
              <p:cNvSpPr txBox="1">
                <a:spLocks noChangeArrowheads="1"/>
              </p:cNvSpPr>
              <p:nvPr/>
            </p:nvSpPr>
            <p:spPr bwMode="auto">
              <a:xfrm>
                <a:off x="2309814" y="2838408"/>
                <a:ext cx="579882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Arial" pitchFamily="34" charset="0"/>
                    <a:cs typeface="Arial" pitchFamily="34" charset="0"/>
                  </a:rPr>
                  <a:t>Accum</a:t>
                </a:r>
              </a:p>
            </p:txBody>
          </p:sp>
          <p:sp>
            <p:nvSpPr>
              <p:cNvPr id="43" name="TextBox 510"/>
              <p:cNvSpPr txBox="1">
                <a:spLocks noChangeArrowheads="1"/>
              </p:cNvSpPr>
              <p:nvPr/>
            </p:nvSpPr>
            <p:spPr bwMode="auto">
              <a:xfrm>
                <a:off x="2876553" y="2852696"/>
                <a:ext cx="579882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pitchFamily="34" charset="-128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Arial" pitchFamily="34" charset="0"/>
                    <a:cs typeface="Arial" pitchFamily="34" charset="0"/>
                  </a:rPr>
                  <a:t>Compr</a:t>
                </a:r>
              </a:p>
            </p:txBody>
          </p:sp>
        </p:grpSp>
        <p:sp>
          <p:nvSpPr>
            <p:cNvPr id="13" name="Oval 507"/>
            <p:cNvSpPr>
              <a:spLocks noChangeArrowheads="1"/>
            </p:cNvSpPr>
            <p:nvPr/>
          </p:nvSpPr>
          <p:spPr bwMode="auto">
            <a:xfrm>
              <a:off x="2395535" y="4367213"/>
              <a:ext cx="485775" cy="4476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14" name="Oval 508"/>
            <p:cNvSpPr>
              <a:spLocks noChangeArrowheads="1"/>
            </p:cNvSpPr>
            <p:nvPr/>
          </p:nvSpPr>
          <p:spPr bwMode="auto">
            <a:xfrm>
              <a:off x="2957553" y="4367197"/>
              <a:ext cx="485775" cy="4476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1401" y="4061523"/>
              <a:ext cx="1076260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>
                  <a:latin typeface="Arial" pitchFamily="34" charset="0"/>
                  <a:ea typeface="+mn-ea"/>
                  <a:cs typeface="Arial" pitchFamily="34" charset="0"/>
                </a:rPr>
                <a:t>Proton Driver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71890" y="4032948"/>
              <a:ext cx="1142931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>
                  <a:latin typeface="Symbol" pitchFamily="18" charset="2"/>
                  <a:ea typeface="+mn-ea"/>
                  <a:cs typeface="Arial" pitchFamily="34" charset="0"/>
                </a:rPr>
                <a:t>m</a:t>
              </a:r>
              <a:r>
                <a:rPr lang="en-US" sz="1050" b="1" dirty="0">
                  <a:latin typeface="Arial" pitchFamily="34" charset="0"/>
                  <a:ea typeface="+mn-ea"/>
                  <a:cs typeface="Arial" pitchFamily="34" charset="0"/>
                </a:rPr>
                <a:t> Storage Ring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24177" y="4028186"/>
              <a:ext cx="1023875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>
                  <a:latin typeface="Arial" pitchFamily="34" charset="0"/>
                  <a:ea typeface="+mn-ea"/>
                  <a:cs typeface="Arial" pitchFamily="34" charset="0"/>
                </a:rPr>
                <a:t>Acceleration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00283" y="4042473"/>
              <a:ext cx="1076260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>
                  <a:latin typeface="Arial" pitchFamily="34" charset="0"/>
                  <a:ea typeface="+mn-ea"/>
                  <a:cs typeface="Arial" pitchFamily="34" charset="0"/>
                </a:rPr>
                <a:t>Front End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3299438" y="4241712"/>
              <a:ext cx="628650" cy="2523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>
                  <a:latin typeface="Arial" pitchFamily="34" charset="0"/>
                  <a:ea typeface="+mn-ea"/>
                  <a:cs typeface="Arial" pitchFamily="34" charset="0"/>
                </a:rPr>
                <a:t>Target</a:t>
              </a:r>
            </a:p>
          </p:txBody>
        </p:sp>
      </p:grpSp>
      <p:pic>
        <p:nvPicPr>
          <p:cNvPr id="174" name="Picture 173" descr="Block_Diagrams_R7_M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913588"/>
            <a:ext cx="6677025" cy="192900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828" y="3656586"/>
            <a:ext cx="7239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TextBox 504"/>
          <p:cNvSpPr txBox="1">
            <a:spLocks noChangeArrowheads="1"/>
          </p:cNvSpPr>
          <p:nvPr/>
        </p:nvSpPr>
        <p:spPr bwMode="auto">
          <a:xfrm>
            <a:off x="2496479" y="5762675"/>
            <a:ext cx="12133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PX4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(8 </a:t>
            </a:r>
            <a:r>
              <a:rPr lang="en-US" sz="900" b="1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, 4 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MW)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6115532" y="5126049"/>
            <a:ext cx="288704" cy="1430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44506" y="5871617"/>
            <a:ext cx="561975" cy="3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18" y="2802191"/>
            <a:ext cx="1429846" cy="185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00" y="1988536"/>
            <a:ext cx="2143125" cy="6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TextBox 504"/>
          <p:cNvSpPr txBox="1">
            <a:spLocks noChangeArrowheads="1"/>
          </p:cNvSpPr>
          <p:nvPr/>
        </p:nvSpPr>
        <p:spPr bwMode="auto">
          <a:xfrm>
            <a:off x="2493041" y="1773159"/>
            <a:ext cx="1213350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PX2 (3 </a:t>
            </a:r>
            <a:r>
              <a:rPr lang="en-US" sz="900" b="1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900" b="1" dirty="0">
                <a:latin typeface="Arial" pitchFamily="34" charset="0"/>
                <a:cs typeface="Arial" pitchFamily="34" charset="0"/>
              </a:rPr>
              <a:t>MW)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5684" y="2004793"/>
            <a:ext cx="108831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235m</a:t>
            </a:r>
            <a:endParaRPr lang="en-GB" sz="1200" b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8081334" y="3973799"/>
            <a:ext cx="108831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235m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88306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6" grpId="0" animBg="1"/>
      <p:bldP spid="176" grpId="1" animBg="1"/>
      <p:bldP spid="1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production with low energy p+ driver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3" y="1573586"/>
            <a:ext cx="5087531" cy="497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8" y="1016728"/>
            <a:ext cx="4913926" cy="72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5877" y="1059779"/>
            <a:ext cx="40581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</a:rPr>
              <a:t>Muon</a:t>
            </a:r>
            <a:r>
              <a:rPr lang="en-US" sz="1600" b="1" dirty="0" smtClean="0">
                <a:solidFill>
                  <a:srgbClr val="0000CC"/>
                </a:solidFill>
              </a:rPr>
              <a:t> production by proton:</a:t>
            </a:r>
          </a:p>
          <a:p>
            <a:r>
              <a:rPr lang="en-US" sz="1600" b="1" dirty="0" smtClean="0">
                <a:solidFill>
                  <a:srgbClr val="0000CC"/>
                </a:solidFill>
              </a:rPr>
              <a:t>  </a:t>
            </a:r>
            <a:r>
              <a:rPr lang="en-US" sz="1600" b="1" dirty="0"/>
              <a:t>@ 8GeV: 0.082</a:t>
            </a:r>
          </a:p>
          <a:p>
            <a:r>
              <a:rPr lang="en-US" sz="1600" b="1" dirty="0" smtClean="0"/>
              <a:t>  @ 3GeV: 0.014 (5.9 reduction)</a:t>
            </a:r>
          </a:p>
          <a:p>
            <a:endParaRPr lang="en-US" sz="800" b="1" dirty="0" smtClean="0">
              <a:solidFill>
                <a:srgbClr val="0000CC"/>
              </a:solidFill>
            </a:endParaRPr>
          </a:p>
          <a:p>
            <a:r>
              <a:rPr lang="en-US" sz="1600" b="1" dirty="0" err="1" smtClean="0">
                <a:solidFill>
                  <a:srgbClr val="0000CC"/>
                </a:solidFill>
              </a:rPr>
              <a:t>Muon</a:t>
            </a:r>
            <a:r>
              <a:rPr lang="en-US" sz="1600" b="1" dirty="0" smtClean="0">
                <a:solidFill>
                  <a:srgbClr val="0000CC"/>
                </a:solidFill>
              </a:rPr>
              <a:t> production per MW of Proton: </a:t>
            </a:r>
          </a:p>
          <a:p>
            <a:r>
              <a:rPr lang="en-US" sz="1600" b="1" dirty="0" smtClean="0">
                <a:solidFill>
                  <a:srgbClr val="0000CC"/>
                </a:solidFill>
              </a:rPr>
              <a:t> -  </a:t>
            </a:r>
            <a:r>
              <a:rPr lang="en-US" sz="1600" b="1" dirty="0" smtClean="0"/>
              <a:t>Reduction by 5.9*3/8 = 2.2</a:t>
            </a:r>
          </a:p>
          <a:p>
            <a:endParaRPr lang="en-US" sz="800" b="1" dirty="0">
              <a:solidFill>
                <a:srgbClr val="0000CC"/>
              </a:solidFill>
            </a:endParaRPr>
          </a:p>
          <a:p>
            <a:r>
              <a:rPr lang="en-US" sz="1600" b="1" dirty="0" smtClean="0">
                <a:solidFill>
                  <a:srgbClr val="0000CC"/>
                </a:solidFill>
              </a:rPr>
              <a:t>Additional limitations due to space charge (12.3) of proton beam during accumulation before target</a:t>
            </a:r>
          </a:p>
          <a:p>
            <a:endParaRPr lang="en-US" sz="800" b="1" dirty="0" smtClean="0">
              <a:solidFill>
                <a:srgbClr val="0000CC"/>
              </a:solidFill>
            </a:endParaRPr>
          </a:p>
          <a:p>
            <a:r>
              <a:rPr lang="en-US" sz="1600" b="1" dirty="0" smtClean="0">
                <a:solidFill>
                  <a:srgbClr val="0000CC"/>
                </a:solidFill>
              </a:rPr>
              <a:t>Partial compensation by: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number of accumulator rings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Larger repetition frequency</a:t>
            </a:r>
          </a:p>
          <a:p>
            <a:endParaRPr lang="en-US" sz="800" b="1" dirty="0" smtClean="0">
              <a:solidFill>
                <a:srgbClr val="0000CC"/>
              </a:solidFill>
            </a:endParaRPr>
          </a:p>
          <a:p>
            <a:r>
              <a:rPr lang="en-US" sz="1600" b="1" dirty="0" smtClean="0">
                <a:solidFill>
                  <a:srgbClr val="0000CC"/>
                </a:solidFill>
              </a:rPr>
              <a:t>Lower charge per bunch: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Valid for neutrino flux: </a:t>
            </a:r>
            <a:r>
              <a:rPr lang="el-GR" sz="1600" b="1" dirty="0" smtClean="0"/>
              <a:t>α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Nb</a:t>
            </a:r>
            <a:endParaRPr lang="en-US" sz="1600" b="1" dirty="0" smtClean="0"/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Not for collider: L </a:t>
            </a:r>
            <a:r>
              <a:rPr lang="el-GR" sz="1600" b="1" dirty="0"/>
              <a:t>α</a:t>
            </a:r>
            <a:r>
              <a:rPr lang="en-US" sz="1600" b="1" dirty="0"/>
              <a:t> </a:t>
            </a:r>
            <a:r>
              <a:rPr lang="en-US" sz="1600" b="1" dirty="0" smtClean="0"/>
              <a:t>Nb^2</a:t>
            </a:r>
          </a:p>
          <a:p>
            <a:pPr marL="285750" indent="-285750">
              <a:buFontTx/>
              <a:buChar char="-"/>
            </a:pPr>
            <a:endParaRPr lang="en-US" sz="800" b="1" dirty="0" smtClean="0">
              <a:solidFill>
                <a:srgbClr val="0000CC"/>
              </a:solidFill>
            </a:endParaRPr>
          </a:p>
          <a:p>
            <a:r>
              <a:rPr lang="en-US" sz="1600" b="1" dirty="0" smtClean="0">
                <a:solidFill>
                  <a:srgbClr val="0000CC"/>
                </a:solidFill>
              </a:rPr>
              <a:t>Issue: </a:t>
            </a:r>
            <a:r>
              <a:rPr lang="en-US" sz="1600" b="1" dirty="0" err="1" smtClean="0">
                <a:solidFill>
                  <a:srgbClr val="0000CC"/>
                </a:solidFill>
              </a:rPr>
              <a:t>assymetric</a:t>
            </a:r>
            <a:r>
              <a:rPr lang="en-US" sz="1600" b="1" dirty="0" smtClean="0">
                <a:solidFill>
                  <a:srgbClr val="0000CC"/>
                </a:solidFill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</a:rPr>
              <a:t>muon</a:t>
            </a:r>
            <a:r>
              <a:rPr lang="en-US" sz="1600" b="1" dirty="0" smtClean="0">
                <a:solidFill>
                  <a:srgbClr val="0000CC"/>
                </a:solidFill>
              </a:rPr>
              <a:t> production:</a:t>
            </a:r>
          </a:p>
          <a:p>
            <a:r>
              <a:rPr lang="en-US" sz="1600" b="1" dirty="0" smtClean="0">
                <a:solidFill>
                  <a:srgbClr val="0000CC"/>
                </a:solidFill>
              </a:rPr>
              <a:t>-     </a:t>
            </a:r>
            <a:r>
              <a:rPr lang="en-US" sz="1600" b="1" dirty="0" smtClean="0"/>
              <a:t>Mu</a:t>
            </a:r>
            <a:r>
              <a:rPr lang="en-US" sz="1600" b="1" baseline="30000" dirty="0" smtClean="0"/>
              <a:t>-</a:t>
            </a:r>
            <a:r>
              <a:rPr lang="en-US" sz="1600" b="1" dirty="0" smtClean="0"/>
              <a:t> =1.56Mu</a:t>
            </a:r>
            <a:r>
              <a:rPr lang="en-US" sz="1600" b="1" baseline="30000" dirty="0" smtClean="0"/>
              <a:t>+</a:t>
            </a:r>
            <a:r>
              <a:rPr lang="en-US" sz="1600" b="1" dirty="0" smtClean="0"/>
              <a:t> @ 3GeV?</a:t>
            </a:r>
          </a:p>
          <a:p>
            <a:endParaRPr lang="en-US" sz="800" b="1" dirty="0">
              <a:solidFill>
                <a:srgbClr val="0000CC"/>
              </a:solidFill>
            </a:endParaRPr>
          </a:p>
          <a:p>
            <a:r>
              <a:rPr lang="en-US" sz="1600" b="1" dirty="0" err="1" smtClean="0">
                <a:solidFill>
                  <a:srgbClr val="0000CC"/>
                </a:solidFill>
              </a:rPr>
              <a:t>Ga</a:t>
            </a:r>
            <a:r>
              <a:rPr lang="en-US" sz="1600" b="1" dirty="0" smtClean="0">
                <a:solidFill>
                  <a:srgbClr val="0000CC"/>
                </a:solidFill>
              </a:rPr>
              <a:t> target?</a:t>
            </a:r>
          </a:p>
          <a:p>
            <a:r>
              <a:rPr lang="en-US" sz="1600" b="1" dirty="0" smtClean="0">
                <a:solidFill>
                  <a:srgbClr val="0000CC"/>
                </a:solidFill>
              </a:rPr>
              <a:t>-   </a:t>
            </a:r>
            <a:r>
              <a:rPr lang="en-US" sz="1600" b="1" dirty="0" smtClean="0"/>
              <a:t>11% more </a:t>
            </a:r>
            <a:r>
              <a:rPr lang="en-US" sz="1600" b="1" dirty="0" err="1" smtClean="0"/>
              <a:t>muons</a:t>
            </a:r>
            <a:endParaRPr lang="en-US" sz="1600" b="1" dirty="0" smtClean="0"/>
          </a:p>
          <a:p>
            <a:endParaRPr lang="en-US" sz="1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             Revisited Design                          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6632" y="-3192"/>
            <a:ext cx="3132525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Work in progress</a:t>
            </a: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</a:rPr>
              <a:t>C.Ankenbrandt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963" y="852635"/>
            <a:ext cx="7125314" cy="138499"/>
          </a:xfrm>
          <a:prstGeom prst="rect">
            <a:avLst/>
          </a:prstGeom>
          <a:solidFill>
            <a:srgbClr val="FF00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" b="1" dirty="0" smtClean="0">
                <a:solidFill>
                  <a:srgbClr val="0000CC"/>
                </a:solidFill>
              </a:rPr>
              <a:t>   </a:t>
            </a:r>
            <a:endParaRPr lang="en-US" sz="300" b="1" dirty="0">
              <a:solidFill>
                <a:srgbClr val="0000CC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1715"/>
              </p:ext>
            </p:extLst>
          </p:nvPr>
        </p:nvGraphicFramePr>
        <p:xfrm>
          <a:off x="166631" y="991134"/>
          <a:ext cx="8885161" cy="5556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Worksheet" r:id="rId4" imgW="8410643" imgH="11534843" progId="Excel.Sheet.12">
                  <p:embed/>
                </p:oleObj>
              </mc:Choice>
              <mc:Fallback>
                <p:oleObj name="Worksheet" r:id="rId4" imgW="8410643" imgH="115348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631" y="991134"/>
                        <a:ext cx="8885161" cy="5556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8732" y="1398494"/>
            <a:ext cx="7618245" cy="253916"/>
          </a:xfrm>
          <a:prstGeom prst="rect">
            <a:avLst/>
          </a:prstGeom>
          <a:solidFill>
            <a:srgbClr val="FF00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00CC"/>
                </a:solidFill>
              </a:rPr>
              <a:t>   </a:t>
            </a:r>
            <a:endParaRPr lang="en-US" sz="1050" b="1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631" y="6302933"/>
            <a:ext cx="7618245" cy="253916"/>
          </a:xfrm>
          <a:prstGeom prst="rect">
            <a:avLst/>
          </a:prstGeom>
          <a:solidFill>
            <a:srgbClr val="FF00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00CC"/>
                </a:solidFill>
              </a:rPr>
              <a:t>   </a:t>
            </a:r>
            <a:endParaRPr lang="en-US" sz="1050" b="1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653" y="3018246"/>
            <a:ext cx="8098692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From Excel sheet to real design?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Reflection with D&amp;S experts on June20 at 8:15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Staged Neutrino Factory and </a:t>
            </a:r>
            <a:r>
              <a:rPr lang="en-US" dirty="0" err="1" smtClean="0"/>
              <a:t>Muon</a:t>
            </a:r>
            <a:r>
              <a:rPr lang="en-US" dirty="0" smtClean="0"/>
              <a:t> Colliders</a:t>
            </a:r>
            <a:br>
              <a:rPr lang="en-US" dirty="0" smtClean="0"/>
            </a:br>
            <a:r>
              <a:rPr lang="en-US" dirty="0" smtClean="0"/>
              <a:t>main parameters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12197" y="1449856"/>
            <a:ext cx="4494727" cy="53927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/>
          <p:cNvSpPr txBox="1"/>
          <p:nvPr/>
        </p:nvSpPr>
        <p:spPr>
          <a:xfrm>
            <a:off x="13228" y="984775"/>
            <a:ext cx="461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Neutrino Factory based on </a:t>
            </a:r>
            <a:r>
              <a:rPr lang="en-US" b="1" dirty="0" err="1" smtClean="0">
                <a:solidFill>
                  <a:srgbClr val="FF0000"/>
                </a:solidFill>
              </a:rPr>
              <a:t>ProjectX</a:t>
            </a:r>
            <a:r>
              <a:rPr lang="en-US" b="1" dirty="0" smtClean="0">
                <a:solidFill>
                  <a:srgbClr val="FF0000"/>
                </a:solidFill>
              </a:rPr>
              <a:t> ph2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3515" y="984775"/>
            <a:ext cx="45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Muon</a:t>
            </a:r>
            <a:r>
              <a:rPr lang="en-US" b="1" dirty="0" smtClean="0">
                <a:solidFill>
                  <a:srgbClr val="FF0000"/>
                </a:solidFill>
              </a:rPr>
              <a:t> Colliders based on </a:t>
            </a:r>
            <a:r>
              <a:rPr lang="en-US" b="1" dirty="0" err="1" smtClean="0">
                <a:solidFill>
                  <a:srgbClr val="FF0000"/>
                </a:solidFill>
              </a:rPr>
              <a:t>ProjectX</a:t>
            </a:r>
            <a:r>
              <a:rPr lang="en-US" b="1" dirty="0" smtClean="0">
                <a:solidFill>
                  <a:srgbClr val="FF0000"/>
                </a:solidFill>
              </a:rPr>
              <a:t> ph4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00441"/>
              </p:ext>
            </p:extLst>
          </p:nvPr>
        </p:nvGraphicFramePr>
        <p:xfrm>
          <a:off x="158974" y="1449855"/>
          <a:ext cx="4353223" cy="509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Worksheet" r:id="rId5" imgW="8801167" imgH="9343957" progId="Excel.Sheet.12">
                  <p:embed/>
                </p:oleObj>
              </mc:Choice>
              <mc:Fallback>
                <p:oleObj name="Worksheet" r:id="rId5" imgW="8801167" imgH="9343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74" y="1449855"/>
                        <a:ext cx="4353223" cy="5097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16934" y="1354108"/>
            <a:ext cx="4606581" cy="97696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589431"/>
            <a:ext cx="4606581" cy="74482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2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r="2940"/>
          <a:stretch>
            <a:fillRect/>
          </a:stretch>
        </p:blipFill>
        <p:spPr bwMode="auto">
          <a:xfrm>
            <a:off x="-23970" y="67469"/>
            <a:ext cx="9144000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06" name="Straight Connector 71"/>
          <p:cNvCxnSpPr>
            <a:cxnSpLocks noChangeShapeType="1"/>
          </p:cNvCxnSpPr>
          <p:nvPr/>
        </p:nvCxnSpPr>
        <p:spPr bwMode="auto">
          <a:xfrm rot="2280000" flipH="1">
            <a:off x="4537075" y="3905250"/>
            <a:ext cx="982663" cy="29368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</p:cxnSp>
      <p:sp>
        <p:nvSpPr>
          <p:cNvPr id="74" name="Oval 73"/>
          <p:cNvSpPr/>
          <p:nvPr/>
        </p:nvSpPr>
        <p:spPr bwMode="auto">
          <a:xfrm rot="1366647">
            <a:off x="3830638" y="3392488"/>
            <a:ext cx="393700" cy="134937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 bwMode="auto">
          <a:xfrm rot="1297032">
            <a:off x="3760788" y="3362325"/>
            <a:ext cx="395287" cy="136525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 bwMode="auto">
          <a:xfrm rot="1210249">
            <a:off x="3686175" y="3335338"/>
            <a:ext cx="395288" cy="136525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 bwMode="auto">
          <a:xfrm rot="960000">
            <a:off x="4177903" y="3531739"/>
            <a:ext cx="395288" cy="1349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7124" name="Group 97"/>
          <p:cNvGrpSpPr>
            <a:grpSpLocks/>
          </p:cNvGrpSpPr>
          <p:nvPr/>
        </p:nvGrpSpPr>
        <p:grpSpPr bwMode="auto">
          <a:xfrm rot="2283539">
            <a:off x="5528813" y="3422222"/>
            <a:ext cx="677903" cy="687388"/>
            <a:chOff x="5658977" y="1216827"/>
            <a:chExt cx="678728" cy="687879"/>
          </a:xfrm>
        </p:grpSpPr>
        <p:cxnSp>
          <p:nvCxnSpPr>
            <p:cNvPr id="47149" name="Straight Connector 122"/>
            <p:cNvCxnSpPr>
              <a:cxnSpLocks noChangeShapeType="1"/>
            </p:cNvCxnSpPr>
            <p:nvPr/>
          </p:nvCxnSpPr>
          <p:spPr bwMode="auto">
            <a:xfrm flipV="1">
              <a:off x="5658977" y="1551313"/>
              <a:ext cx="419506" cy="249985"/>
            </a:xfrm>
            <a:prstGeom prst="line">
              <a:avLst/>
            </a:prstGeom>
            <a:noFill/>
            <a:ln w="28575">
              <a:solidFill>
                <a:srgbClr val="5F1F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7150" name="Group 123"/>
            <p:cNvGrpSpPr>
              <a:grpSpLocks/>
            </p:cNvGrpSpPr>
            <p:nvPr/>
          </p:nvGrpSpPr>
          <p:grpSpPr bwMode="auto">
            <a:xfrm>
              <a:off x="5826753" y="1216827"/>
              <a:ext cx="510952" cy="687879"/>
              <a:chOff x="5826753" y="1216827"/>
              <a:chExt cx="510952" cy="687879"/>
            </a:xfrm>
          </p:grpSpPr>
          <p:grpSp>
            <p:nvGrpSpPr>
              <p:cNvPr id="47151" name="Group 124"/>
              <p:cNvGrpSpPr>
                <a:grpSpLocks/>
              </p:cNvGrpSpPr>
              <p:nvPr/>
            </p:nvGrpSpPr>
            <p:grpSpPr bwMode="auto">
              <a:xfrm>
                <a:off x="5826753" y="1613806"/>
                <a:ext cx="182259" cy="290900"/>
                <a:chOff x="5944228" y="1585231"/>
                <a:chExt cx="182259" cy="290900"/>
              </a:xfrm>
            </p:grpSpPr>
            <p:sp>
              <p:nvSpPr>
                <p:cNvPr id="47156" name="Freeform 129"/>
                <p:cNvSpPr>
                  <a:spLocks/>
                </p:cNvSpPr>
                <p:nvPr/>
              </p:nvSpPr>
              <p:spPr bwMode="auto">
                <a:xfrm rot="-3099392">
                  <a:off x="5922720" y="1645712"/>
                  <a:ext cx="226655" cy="151001"/>
                </a:xfrm>
                <a:custGeom>
                  <a:avLst/>
                  <a:gdLst>
                    <a:gd name="T0" fmla="*/ 57 w 1803400"/>
                    <a:gd name="T1" fmla="*/ 40 h 996950"/>
                    <a:gd name="T2" fmla="*/ 48 w 1803400"/>
                    <a:gd name="T3" fmla="*/ 36 h 996950"/>
                    <a:gd name="T4" fmla="*/ 41 w 1803400"/>
                    <a:gd name="T5" fmla="*/ 29 h 996950"/>
                    <a:gd name="T6" fmla="*/ 26 w 1803400"/>
                    <a:gd name="T7" fmla="*/ 5 h 996950"/>
                    <a:gd name="T8" fmla="*/ 22 w 1803400"/>
                    <a:gd name="T9" fmla="*/ 2 h 996950"/>
                    <a:gd name="T10" fmla="*/ 18 w 1803400"/>
                    <a:gd name="T11" fmla="*/ 0 h 996950"/>
                    <a:gd name="T12" fmla="*/ 15 w 1803400"/>
                    <a:gd name="T13" fmla="*/ 0 h 996950"/>
                    <a:gd name="T14" fmla="*/ 11 w 1803400"/>
                    <a:gd name="T15" fmla="*/ 3 h 996950"/>
                    <a:gd name="T16" fmla="*/ 8 w 1803400"/>
                    <a:gd name="T17" fmla="*/ 7 h 996950"/>
                    <a:gd name="T18" fmla="*/ 5 w 1803400"/>
                    <a:gd name="T19" fmla="*/ 12 h 996950"/>
                    <a:gd name="T20" fmla="*/ 3 w 1803400"/>
                    <a:gd name="T21" fmla="*/ 20 h 996950"/>
                    <a:gd name="T22" fmla="*/ 1 w 1803400"/>
                    <a:gd name="T23" fmla="*/ 27 h 996950"/>
                    <a:gd name="T24" fmla="*/ 0 w 1803400"/>
                    <a:gd name="T25" fmla="*/ 35 h 996950"/>
                    <a:gd name="T26" fmla="*/ 0 w 1803400"/>
                    <a:gd name="T27" fmla="*/ 43 h 996950"/>
                    <a:gd name="T28" fmla="*/ 1 w 1803400"/>
                    <a:gd name="T29" fmla="*/ 52 h 996950"/>
                    <a:gd name="T30" fmla="*/ 2 w 1803400"/>
                    <a:gd name="T31" fmla="*/ 60 h 996950"/>
                    <a:gd name="T32" fmla="*/ 5 w 1803400"/>
                    <a:gd name="T33" fmla="*/ 67 h 996950"/>
                    <a:gd name="T34" fmla="*/ 8 w 1803400"/>
                    <a:gd name="T35" fmla="*/ 73 h 996950"/>
                    <a:gd name="T36" fmla="*/ 11 w 1803400"/>
                    <a:gd name="T37" fmla="*/ 77 h 996950"/>
                    <a:gd name="T38" fmla="*/ 15 w 1803400"/>
                    <a:gd name="T39" fmla="*/ 79 h 996950"/>
                    <a:gd name="T40" fmla="*/ 18 w 1803400"/>
                    <a:gd name="T41" fmla="*/ 80 h 996950"/>
                    <a:gd name="T42" fmla="*/ 22 w 1803400"/>
                    <a:gd name="T43" fmla="*/ 78 h 996950"/>
                    <a:gd name="T44" fmla="*/ 26 w 1803400"/>
                    <a:gd name="T45" fmla="*/ 74 h 996950"/>
                    <a:gd name="T46" fmla="*/ 41 w 1803400"/>
                    <a:gd name="T47" fmla="*/ 51 h 996950"/>
                    <a:gd name="T48" fmla="*/ 48 w 1803400"/>
                    <a:gd name="T49" fmla="*/ 44 h 996950"/>
                    <a:gd name="T50" fmla="*/ 57 w 1803400"/>
                    <a:gd name="T51" fmla="*/ 40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57" name="Freeform 130"/>
                <p:cNvSpPr>
                  <a:spLocks/>
                </p:cNvSpPr>
                <p:nvPr/>
              </p:nvSpPr>
              <p:spPr bwMode="auto">
                <a:xfrm rot="-3099392">
                  <a:off x="5889908" y="1639551"/>
                  <a:ext cx="290900" cy="182259"/>
                </a:xfrm>
                <a:custGeom>
                  <a:avLst/>
                  <a:gdLst>
                    <a:gd name="T0" fmla="*/ 73 w 2314575"/>
                    <a:gd name="T1" fmla="*/ 48 h 1203325"/>
                    <a:gd name="T2" fmla="*/ 61 w 2314575"/>
                    <a:gd name="T3" fmla="*/ 45 h 1203325"/>
                    <a:gd name="T4" fmla="*/ 51 w 2314575"/>
                    <a:gd name="T5" fmla="*/ 37 h 1203325"/>
                    <a:gd name="T6" fmla="*/ 31 w 2314575"/>
                    <a:gd name="T7" fmla="*/ 5 h 1203325"/>
                    <a:gd name="T8" fmla="*/ 26 w 2314575"/>
                    <a:gd name="T9" fmla="*/ 2 h 1203325"/>
                    <a:gd name="T10" fmla="*/ 21 w 2314575"/>
                    <a:gd name="T11" fmla="*/ 0 h 1203325"/>
                    <a:gd name="T12" fmla="*/ 16 w 2314575"/>
                    <a:gd name="T13" fmla="*/ 1 h 1203325"/>
                    <a:gd name="T14" fmla="*/ 11 w 2314575"/>
                    <a:gd name="T15" fmla="*/ 5 h 1203325"/>
                    <a:gd name="T16" fmla="*/ 7 w 2314575"/>
                    <a:gd name="T17" fmla="*/ 12 h 1203325"/>
                    <a:gd name="T18" fmla="*/ 4 w 2314575"/>
                    <a:gd name="T19" fmla="*/ 21 h 1203325"/>
                    <a:gd name="T20" fmla="*/ 1 w 2314575"/>
                    <a:gd name="T21" fmla="*/ 31 h 1203325"/>
                    <a:gd name="T22" fmla="*/ 0 w 2314575"/>
                    <a:gd name="T23" fmla="*/ 42 h 1203325"/>
                    <a:gd name="T24" fmla="*/ 0 w 2314575"/>
                    <a:gd name="T25" fmla="*/ 53 h 1203325"/>
                    <a:gd name="T26" fmla="*/ 1 w 2314575"/>
                    <a:gd name="T27" fmla="*/ 65 h 1203325"/>
                    <a:gd name="T28" fmla="*/ 4 w 2314575"/>
                    <a:gd name="T29" fmla="*/ 75 h 1203325"/>
                    <a:gd name="T30" fmla="*/ 7 w 2314575"/>
                    <a:gd name="T31" fmla="*/ 83 h 1203325"/>
                    <a:gd name="T32" fmla="*/ 11 w 2314575"/>
                    <a:gd name="T33" fmla="*/ 90 h 1203325"/>
                    <a:gd name="T34" fmla="*/ 16 w 2314575"/>
                    <a:gd name="T35" fmla="*/ 94 h 1203325"/>
                    <a:gd name="T36" fmla="*/ 20 w 2314575"/>
                    <a:gd name="T37" fmla="*/ 96 h 1203325"/>
                    <a:gd name="T38" fmla="*/ 26 w 2314575"/>
                    <a:gd name="T39" fmla="*/ 95 h 1203325"/>
                    <a:gd name="T40" fmla="*/ 31 w 2314575"/>
                    <a:gd name="T41" fmla="*/ 91 h 1203325"/>
                    <a:gd name="T42" fmla="*/ 51 w 2314575"/>
                    <a:gd name="T43" fmla="*/ 59 h 1203325"/>
                    <a:gd name="T44" fmla="*/ 61 w 2314575"/>
                    <a:gd name="T45" fmla="*/ 51 h 1203325"/>
                    <a:gd name="T46" fmla="*/ 73 w 2314575"/>
                    <a:gd name="T47" fmla="*/ 48 h 12033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14575"/>
                    <a:gd name="T73" fmla="*/ 0 h 1203325"/>
                    <a:gd name="T74" fmla="*/ 2314575 w 2314575"/>
                    <a:gd name="T75" fmla="*/ 1203325 h 12033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14575" h="1203325">
                      <a:moveTo>
                        <a:pt x="2314575" y="603250"/>
                      </a:moveTo>
                      <a:lnTo>
                        <a:pt x="1939925" y="565150"/>
                      </a:lnTo>
                      <a:lnTo>
                        <a:pt x="1635125" y="463550"/>
                      </a:lnTo>
                      <a:lnTo>
                        <a:pt x="977900" y="63500"/>
                      </a:lnTo>
                      <a:lnTo>
                        <a:pt x="825500" y="19050"/>
                      </a:lnTo>
                      <a:lnTo>
                        <a:pt x="660400" y="0"/>
                      </a:lnTo>
                      <a:lnTo>
                        <a:pt x="501650" y="15875"/>
                      </a:lnTo>
                      <a:lnTo>
                        <a:pt x="355600" y="66675"/>
                      </a:lnTo>
                      <a:lnTo>
                        <a:pt x="222250" y="155575"/>
                      </a:lnTo>
                      <a:lnTo>
                        <a:pt x="114300" y="263525"/>
                      </a:lnTo>
                      <a:lnTo>
                        <a:pt x="41275" y="390525"/>
                      </a:lnTo>
                      <a:lnTo>
                        <a:pt x="0" y="523875"/>
                      </a:lnTo>
                      <a:lnTo>
                        <a:pt x="0" y="669925"/>
                      </a:lnTo>
                      <a:lnTo>
                        <a:pt x="44450" y="812800"/>
                      </a:lnTo>
                      <a:lnTo>
                        <a:pt x="117475" y="946150"/>
                      </a:lnTo>
                      <a:lnTo>
                        <a:pt x="215900" y="1044575"/>
                      </a:lnTo>
                      <a:lnTo>
                        <a:pt x="346075" y="1127125"/>
                      </a:lnTo>
                      <a:lnTo>
                        <a:pt x="495300" y="1181100"/>
                      </a:lnTo>
                      <a:lnTo>
                        <a:pt x="650875" y="1203325"/>
                      </a:lnTo>
                      <a:lnTo>
                        <a:pt x="815975" y="1187450"/>
                      </a:lnTo>
                      <a:lnTo>
                        <a:pt x="974725" y="1139825"/>
                      </a:lnTo>
                      <a:lnTo>
                        <a:pt x="1638300" y="739775"/>
                      </a:lnTo>
                      <a:lnTo>
                        <a:pt x="1936750" y="644525"/>
                      </a:lnTo>
                      <a:lnTo>
                        <a:pt x="2314575" y="6032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152" name="Group 125"/>
              <p:cNvGrpSpPr>
                <a:grpSpLocks/>
              </p:cNvGrpSpPr>
              <p:nvPr/>
            </p:nvGrpSpPr>
            <p:grpSpPr bwMode="auto">
              <a:xfrm>
                <a:off x="6173508" y="1216827"/>
                <a:ext cx="164197" cy="253789"/>
                <a:chOff x="6230658" y="1242227"/>
                <a:chExt cx="164197" cy="253789"/>
              </a:xfrm>
            </p:grpSpPr>
            <p:sp>
              <p:nvSpPr>
                <p:cNvPr id="47154" name="Freeform 127"/>
                <p:cNvSpPr>
                  <a:spLocks/>
                </p:cNvSpPr>
                <p:nvPr/>
              </p:nvSpPr>
              <p:spPr bwMode="auto">
                <a:xfrm rot="-3099392">
                  <a:off x="6198218" y="1325070"/>
                  <a:ext cx="197126" cy="132246"/>
                </a:xfrm>
                <a:custGeom>
                  <a:avLst/>
                  <a:gdLst>
                    <a:gd name="T0" fmla="*/ 0 w 1568450"/>
                    <a:gd name="T1" fmla="*/ 35 h 873125"/>
                    <a:gd name="T2" fmla="*/ 7 w 1568450"/>
                    <a:gd name="T3" fmla="*/ 31 h 873125"/>
                    <a:gd name="T4" fmla="*/ 13 w 1568450"/>
                    <a:gd name="T5" fmla="*/ 26 h 873125"/>
                    <a:gd name="T6" fmla="*/ 27 w 1568450"/>
                    <a:gd name="T7" fmla="*/ 4 h 873125"/>
                    <a:gd name="T8" fmla="*/ 30 w 1568450"/>
                    <a:gd name="T9" fmla="*/ 1 h 873125"/>
                    <a:gd name="T10" fmla="*/ 33 w 1568450"/>
                    <a:gd name="T11" fmla="*/ 0 h 873125"/>
                    <a:gd name="T12" fmla="*/ 36 w 1568450"/>
                    <a:gd name="T13" fmla="*/ 0 h 873125"/>
                    <a:gd name="T14" fmla="*/ 39 w 1568450"/>
                    <a:gd name="T15" fmla="*/ 2 h 873125"/>
                    <a:gd name="T16" fmla="*/ 42 w 1568450"/>
                    <a:gd name="T17" fmla="*/ 6 h 873125"/>
                    <a:gd name="T18" fmla="*/ 45 w 1568450"/>
                    <a:gd name="T19" fmla="*/ 10 h 873125"/>
                    <a:gd name="T20" fmla="*/ 47 w 1568450"/>
                    <a:gd name="T21" fmla="*/ 17 h 873125"/>
                    <a:gd name="T22" fmla="*/ 48 w 1568450"/>
                    <a:gd name="T23" fmla="*/ 23 h 873125"/>
                    <a:gd name="T24" fmla="*/ 49 w 1568450"/>
                    <a:gd name="T25" fmla="*/ 31 h 873125"/>
                    <a:gd name="T26" fmla="*/ 49 w 1568450"/>
                    <a:gd name="T27" fmla="*/ 38 h 873125"/>
                    <a:gd name="T28" fmla="*/ 48 w 1568450"/>
                    <a:gd name="T29" fmla="*/ 46 h 873125"/>
                    <a:gd name="T30" fmla="*/ 47 w 1568450"/>
                    <a:gd name="T31" fmla="*/ 53 h 873125"/>
                    <a:gd name="T32" fmla="*/ 45 w 1568450"/>
                    <a:gd name="T33" fmla="*/ 59 h 873125"/>
                    <a:gd name="T34" fmla="*/ 42 w 1568450"/>
                    <a:gd name="T35" fmla="*/ 64 h 873125"/>
                    <a:gd name="T36" fmla="*/ 40 w 1568450"/>
                    <a:gd name="T37" fmla="*/ 67 h 873125"/>
                    <a:gd name="T38" fmla="*/ 36 w 1568450"/>
                    <a:gd name="T39" fmla="*/ 70 h 873125"/>
                    <a:gd name="T40" fmla="*/ 33 w 1568450"/>
                    <a:gd name="T41" fmla="*/ 70 h 873125"/>
                    <a:gd name="T42" fmla="*/ 30 w 1568450"/>
                    <a:gd name="T43" fmla="*/ 69 h 873125"/>
                    <a:gd name="T44" fmla="*/ 27 w 1568450"/>
                    <a:gd name="T45" fmla="*/ 65 h 873125"/>
                    <a:gd name="T46" fmla="*/ 13 w 1568450"/>
                    <a:gd name="T47" fmla="*/ 45 h 873125"/>
                    <a:gd name="T48" fmla="*/ 7 w 1568450"/>
                    <a:gd name="T49" fmla="*/ 39 h 873125"/>
                    <a:gd name="T50" fmla="*/ 0 w 1568450"/>
                    <a:gd name="T51" fmla="*/ 35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55" name="Freeform 128"/>
                <p:cNvSpPr>
                  <a:spLocks/>
                </p:cNvSpPr>
                <p:nvPr/>
              </p:nvSpPr>
              <p:spPr bwMode="auto">
                <a:xfrm rot="-3099392">
                  <a:off x="6187651" y="1288812"/>
                  <a:ext cx="253789" cy="160619"/>
                </a:xfrm>
                <a:custGeom>
                  <a:avLst/>
                  <a:gdLst>
                    <a:gd name="T0" fmla="*/ 0 w 2019300"/>
                    <a:gd name="T1" fmla="*/ 42 h 1060450"/>
                    <a:gd name="T2" fmla="*/ 10 w 2019300"/>
                    <a:gd name="T3" fmla="*/ 40 h 1060450"/>
                    <a:gd name="T4" fmla="*/ 18 w 2019300"/>
                    <a:gd name="T5" fmla="*/ 33 h 1060450"/>
                    <a:gd name="T6" fmla="*/ 37 w 2019300"/>
                    <a:gd name="T7" fmla="*/ 5 h 1060450"/>
                    <a:gd name="T8" fmla="*/ 40 w 2019300"/>
                    <a:gd name="T9" fmla="*/ 1 h 1060450"/>
                    <a:gd name="T10" fmla="*/ 45 w 2019300"/>
                    <a:gd name="T11" fmla="*/ 0 h 1060450"/>
                    <a:gd name="T12" fmla="*/ 50 w 2019300"/>
                    <a:gd name="T13" fmla="*/ 1 h 1060450"/>
                    <a:gd name="T14" fmla="*/ 54 w 2019300"/>
                    <a:gd name="T15" fmla="*/ 5 h 1060450"/>
                    <a:gd name="T16" fmla="*/ 57 w 2019300"/>
                    <a:gd name="T17" fmla="*/ 11 h 1060450"/>
                    <a:gd name="T18" fmla="*/ 60 w 2019300"/>
                    <a:gd name="T19" fmla="*/ 18 h 1060450"/>
                    <a:gd name="T20" fmla="*/ 62 w 2019300"/>
                    <a:gd name="T21" fmla="*/ 27 h 1060450"/>
                    <a:gd name="T22" fmla="*/ 63 w 2019300"/>
                    <a:gd name="T23" fmla="*/ 37 h 1060450"/>
                    <a:gd name="T24" fmla="*/ 63 w 2019300"/>
                    <a:gd name="T25" fmla="*/ 47 h 1060450"/>
                    <a:gd name="T26" fmla="*/ 62 w 2019300"/>
                    <a:gd name="T27" fmla="*/ 57 h 1060450"/>
                    <a:gd name="T28" fmla="*/ 60 w 2019300"/>
                    <a:gd name="T29" fmla="*/ 66 h 1060450"/>
                    <a:gd name="T30" fmla="*/ 57 w 2019300"/>
                    <a:gd name="T31" fmla="*/ 74 h 1060450"/>
                    <a:gd name="T32" fmla="*/ 54 w 2019300"/>
                    <a:gd name="T33" fmla="*/ 80 h 1060450"/>
                    <a:gd name="T34" fmla="*/ 50 w 2019300"/>
                    <a:gd name="T35" fmla="*/ 83 h 1060450"/>
                    <a:gd name="T36" fmla="*/ 45 w 2019300"/>
                    <a:gd name="T37" fmla="*/ 85 h 1060450"/>
                    <a:gd name="T38" fmla="*/ 41 w 2019300"/>
                    <a:gd name="T39" fmla="*/ 83 h 1060450"/>
                    <a:gd name="T40" fmla="*/ 37 w 2019300"/>
                    <a:gd name="T41" fmla="*/ 80 h 1060450"/>
                    <a:gd name="T42" fmla="*/ 18 w 2019300"/>
                    <a:gd name="T43" fmla="*/ 52 h 1060450"/>
                    <a:gd name="T44" fmla="*/ 10 w 2019300"/>
                    <a:gd name="T45" fmla="*/ 45 h 1060450"/>
                    <a:gd name="T46" fmla="*/ 0 w 2019300"/>
                    <a:gd name="T47" fmla="*/ 42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47153" name="Straight Connector 126"/>
              <p:cNvCxnSpPr>
                <a:cxnSpLocks noChangeShapeType="1"/>
              </p:cNvCxnSpPr>
              <p:nvPr/>
            </p:nvCxnSpPr>
            <p:spPr bwMode="auto">
              <a:xfrm flipV="1">
                <a:off x="5996019" y="1438447"/>
                <a:ext cx="185657" cy="217491"/>
              </a:xfrm>
              <a:prstGeom prst="line">
                <a:avLst/>
              </a:prstGeom>
              <a:noFill/>
              <a:ln w="28575">
                <a:solidFill>
                  <a:srgbClr val="5F1F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7125" name="Group 103"/>
          <p:cNvGrpSpPr>
            <a:grpSpLocks/>
          </p:cNvGrpSpPr>
          <p:nvPr/>
        </p:nvGrpSpPr>
        <p:grpSpPr bwMode="auto">
          <a:xfrm rot="1029669">
            <a:off x="6405614" y="3047326"/>
            <a:ext cx="1581590" cy="968893"/>
            <a:chOff x="6326791" y="532275"/>
            <a:chExt cx="1581898" cy="970235"/>
          </a:xfrm>
        </p:grpSpPr>
        <p:grpSp>
          <p:nvGrpSpPr>
            <p:cNvPr id="47132" name="Group 105"/>
            <p:cNvGrpSpPr>
              <a:grpSpLocks/>
            </p:cNvGrpSpPr>
            <p:nvPr/>
          </p:nvGrpSpPr>
          <p:grpSpPr bwMode="auto">
            <a:xfrm>
              <a:off x="6326791" y="833197"/>
              <a:ext cx="1203327" cy="669313"/>
              <a:chOff x="6052966" y="1211875"/>
              <a:chExt cx="1203327" cy="669313"/>
            </a:xfrm>
          </p:grpSpPr>
          <p:grpSp>
            <p:nvGrpSpPr>
              <p:cNvPr id="47138" name="Group 111"/>
              <p:cNvGrpSpPr>
                <a:grpSpLocks/>
              </p:cNvGrpSpPr>
              <p:nvPr/>
            </p:nvGrpSpPr>
            <p:grpSpPr bwMode="auto">
              <a:xfrm>
                <a:off x="6052966" y="1577292"/>
                <a:ext cx="466896" cy="303896"/>
                <a:chOff x="6210129" y="1663017"/>
                <a:chExt cx="484212" cy="335756"/>
              </a:xfrm>
            </p:grpSpPr>
            <p:sp>
              <p:nvSpPr>
                <p:cNvPr id="47145" name="Freeform 118"/>
                <p:cNvSpPr>
                  <a:spLocks/>
                </p:cNvSpPr>
                <p:nvPr/>
              </p:nvSpPr>
              <p:spPr bwMode="auto">
                <a:xfrm rot="-1536348">
                  <a:off x="6286393" y="1676854"/>
                  <a:ext cx="386471" cy="278173"/>
                </a:xfrm>
                <a:custGeom>
                  <a:avLst/>
                  <a:gdLst>
                    <a:gd name="T0" fmla="*/ 815 w 1803400"/>
                    <a:gd name="T1" fmla="*/ 854 h 996950"/>
                    <a:gd name="T2" fmla="*/ 695 w 1803400"/>
                    <a:gd name="T3" fmla="*/ 757 h 996950"/>
                    <a:gd name="T4" fmla="*/ 594 w 1803400"/>
                    <a:gd name="T5" fmla="*/ 617 h 996950"/>
                    <a:gd name="T6" fmla="*/ 370 w 1803400"/>
                    <a:gd name="T7" fmla="*/ 102 h 996950"/>
                    <a:gd name="T8" fmla="*/ 320 w 1803400"/>
                    <a:gd name="T9" fmla="*/ 38 h 996950"/>
                    <a:gd name="T10" fmla="*/ 267 w 1803400"/>
                    <a:gd name="T11" fmla="*/ 0 h 996950"/>
                    <a:gd name="T12" fmla="*/ 212 w 1803400"/>
                    <a:gd name="T13" fmla="*/ 11 h 996950"/>
                    <a:gd name="T14" fmla="*/ 161 w 1803400"/>
                    <a:gd name="T15" fmla="*/ 59 h 996950"/>
                    <a:gd name="T16" fmla="*/ 115 w 1803400"/>
                    <a:gd name="T17" fmla="*/ 140 h 996950"/>
                    <a:gd name="T18" fmla="*/ 70 w 1803400"/>
                    <a:gd name="T19" fmla="*/ 253 h 996950"/>
                    <a:gd name="T20" fmla="*/ 37 w 1803400"/>
                    <a:gd name="T21" fmla="*/ 419 h 996950"/>
                    <a:gd name="T22" fmla="*/ 13 w 1803400"/>
                    <a:gd name="T23" fmla="*/ 569 h 996950"/>
                    <a:gd name="T24" fmla="*/ 2 w 1803400"/>
                    <a:gd name="T25" fmla="*/ 741 h 996950"/>
                    <a:gd name="T26" fmla="*/ 0 w 1803400"/>
                    <a:gd name="T27" fmla="*/ 902 h 996950"/>
                    <a:gd name="T28" fmla="*/ 10 w 1803400"/>
                    <a:gd name="T29" fmla="*/ 1112 h 996950"/>
                    <a:gd name="T30" fmla="*/ 35 w 1803400"/>
                    <a:gd name="T31" fmla="*/ 1278 h 996950"/>
                    <a:gd name="T32" fmla="*/ 66 w 1803400"/>
                    <a:gd name="T33" fmla="*/ 1423 h 996950"/>
                    <a:gd name="T34" fmla="*/ 111 w 1803400"/>
                    <a:gd name="T35" fmla="*/ 1541 h 996950"/>
                    <a:gd name="T36" fmla="*/ 158 w 1803400"/>
                    <a:gd name="T37" fmla="*/ 1627 h 996950"/>
                    <a:gd name="T38" fmla="*/ 210 w 1803400"/>
                    <a:gd name="T39" fmla="*/ 1681 h 996950"/>
                    <a:gd name="T40" fmla="*/ 261 w 1803400"/>
                    <a:gd name="T41" fmla="*/ 1686 h 996950"/>
                    <a:gd name="T42" fmla="*/ 316 w 1803400"/>
                    <a:gd name="T43" fmla="*/ 1654 h 996950"/>
                    <a:gd name="T44" fmla="*/ 370 w 1803400"/>
                    <a:gd name="T45" fmla="*/ 1573 h 996950"/>
                    <a:gd name="T46" fmla="*/ 596 w 1803400"/>
                    <a:gd name="T47" fmla="*/ 1090 h 996950"/>
                    <a:gd name="T48" fmla="*/ 692 w 1803400"/>
                    <a:gd name="T49" fmla="*/ 934 h 996950"/>
                    <a:gd name="T50" fmla="*/ 815 w 1803400"/>
                    <a:gd name="T51" fmla="*/ 854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6" name="Freeform 119"/>
                <p:cNvSpPr>
                  <a:spLocks/>
                </p:cNvSpPr>
                <p:nvPr/>
              </p:nvSpPr>
              <p:spPr bwMode="auto">
                <a:xfrm rot="-1536348">
                  <a:off x="6210129" y="1663017"/>
                  <a:ext cx="484212" cy="335756"/>
                </a:xfrm>
                <a:custGeom>
                  <a:avLst/>
                  <a:gdLst>
                    <a:gd name="T0" fmla="*/ 927 w 2314575"/>
                    <a:gd name="T1" fmla="*/ 1020 h 1203325"/>
                    <a:gd name="T2" fmla="*/ 777 w 2314575"/>
                    <a:gd name="T3" fmla="*/ 956 h 1203325"/>
                    <a:gd name="T4" fmla="*/ 655 w 2314575"/>
                    <a:gd name="T5" fmla="*/ 784 h 1203325"/>
                    <a:gd name="T6" fmla="*/ 392 w 2314575"/>
                    <a:gd name="T7" fmla="*/ 107 h 1203325"/>
                    <a:gd name="T8" fmla="*/ 331 w 2314575"/>
                    <a:gd name="T9" fmla="*/ 32 h 1203325"/>
                    <a:gd name="T10" fmla="*/ 265 w 2314575"/>
                    <a:gd name="T11" fmla="*/ 0 h 1203325"/>
                    <a:gd name="T12" fmla="*/ 201 w 2314575"/>
                    <a:gd name="T13" fmla="*/ 27 h 1203325"/>
                    <a:gd name="T14" fmla="*/ 142 w 2314575"/>
                    <a:gd name="T15" fmla="*/ 113 h 1203325"/>
                    <a:gd name="T16" fmla="*/ 89 w 2314575"/>
                    <a:gd name="T17" fmla="*/ 263 h 1203325"/>
                    <a:gd name="T18" fmla="*/ 46 w 2314575"/>
                    <a:gd name="T19" fmla="*/ 446 h 1203325"/>
                    <a:gd name="T20" fmla="*/ 17 w 2314575"/>
                    <a:gd name="T21" fmla="*/ 660 h 1203325"/>
                    <a:gd name="T22" fmla="*/ 0 w 2314575"/>
                    <a:gd name="T23" fmla="*/ 886 h 1203325"/>
                    <a:gd name="T24" fmla="*/ 0 w 2314575"/>
                    <a:gd name="T25" fmla="*/ 1133 h 1203325"/>
                    <a:gd name="T26" fmla="*/ 18 w 2314575"/>
                    <a:gd name="T27" fmla="*/ 1375 h 1203325"/>
                    <a:gd name="T28" fmla="*/ 47 w 2314575"/>
                    <a:gd name="T29" fmla="*/ 1600 h 1203325"/>
                    <a:gd name="T30" fmla="*/ 87 w 2314575"/>
                    <a:gd name="T31" fmla="*/ 1766 h 1203325"/>
                    <a:gd name="T32" fmla="*/ 139 w 2314575"/>
                    <a:gd name="T33" fmla="*/ 1906 h 1203325"/>
                    <a:gd name="T34" fmla="*/ 199 w 2314575"/>
                    <a:gd name="T35" fmla="*/ 1998 h 1203325"/>
                    <a:gd name="T36" fmla="*/ 261 w 2314575"/>
                    <a:gd name="T37" fmla="*/ 2035 h 1203325"/>
                    <a:gd name="T38" fmla="*/ 327 w 2314575"/>
                    <a:gd name="T39" fmla="*/ 2008 h 1203325"/>
                    <a:gd name="T40" fmla="*/ 391 w 2314575"/>
                    <a:gd name="T41" fmla="*/ 1928 h 1203325"/>
                    <a:gd name="T42" fmla="*/ 656 w 2314575"/>
                    <a:gd name="T43" fmla="*/ 1251 h 1203325"/>
                    <a:gd name="T44" fmla="*/ 776 w 2314575"/>
                    <a:gd name="T45" fmla="*/ 1090 h 1203325"/>
                    <a:gd name="T46" fmla="*/ 927 w 2314575"/>
                    <a:gd name="T47" fmla="*/ 1020 h 12033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14575"/>
                    <a:gd name="T73" fmla="*/ 0 h 1203325"/>
                    <a:gd name="T74" fmla="*/ 2314575 w 2314575"/>
                    <a:gd name="T75" fmla="*/ 1203325 h 12033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14575" h="1203325">
                      <a:moveTo>
                        <a:pt x="2314575" y="603250"/>
                      </a:moveTo>
                      <a:lnTo>
                        <a:pt x="1939925" y="565150"/>
                      </a:lnTo>
                      <a:lnTo>
                        <a:pt x="1635125" y="463550"/>
                      </a:lnTo>
                      <a:lnTo>
                        <a:pt x="977900" y="63500"/>
                      </a:lnTo>
                      <a:lnTo>
                        <a:pt x="825500" y="19050"/>
                      </a:lnTo>
                      <a:lnTo>
                        <a:pt x="660400" y="0"/>
                      </a:lnTo>
                      <a:lnTo>
                        <a:pt x="501650" y="15875"/>
                      </a:lnTo>
                      <a:lnTo>
                        <a:pt x="355600" y="66675"/>
                      </a:lnTo>
                      <a:lnTo>
                        <a:pt x="222250" y="155575"/>
                      </a:lnTo>
                      <a:lnTo>
                        <a:pt x="114300" y="263525"/>
                      </a:lnTo>
                      <a:lnTo>
                        <a:pt x="41275" y="390525"/>
                      </a:lnTo>
                      <a:lnTo>
                        <a:pt x="0" y="523875"/>
                      </a:lnTo>
                      <a:lnTo>
                        <a:pt x="0" y="669925"/>
                      </a:lnTo>
                      <a:lnTo>
                        <a:pt x="44450" y="812800"/>
                      </a:lnTo>
                      <a:lnTo>
                        <a:pt x="117475" y="946150"/>
                      </a:lnTo>
                      <a:lnTo>
                        <a:pt x="215900" y="1044575"/>
                      </a:lnTo>
                      <a:lnTo>
                        <a:pt x="346075" y="1127125"/>
                      </a:lnTo>
                      <a:lnTo>
                        <a:pt x="495300" y="1181100"/>
                      </a:lnTo>
                      <a:lnTo>
                        <a:pt x="650875" y="1203325"/>
                      </a:lnTo>
                      <a:lnTo>
                        <a:pt x="815975" y="1187450"/>
                      </a:lnTo>
                      <a:lnTo>
                        <a:pt x="974725" y="1139825"/>
                      </a:lnTo>
                      <a:lnTo>
                        <a:pt x="1638300" y="739775"/>
                      </a:lnTo>
                      <a:lnTo>
                        <a:pt x="1936750" y="644525"/>
                      </a:lnTo>
                      <a:lnTo>
                        <a:pt x="2314575" y="6032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7" name="Freeform 120"/>
                <p:cNvSpPr>
                  <a:spLocks/>
                </p:cNvSpPr>
                <p:nvPr/>
              </p:nvSpPr>
              <p:spPr bwMode="auto">
                <a:xfrm rot="-1536348">
                  <a:off x="6352387" y="1718844"/>
                  <a:ext cx="249920" cy="195865"/>
                </a:xfrm>
                <a:custGeom>
                  <a:avLst/>
                  <a:gdLst>
                    <a:gd name="T0" fmla="*/ 92 w 1803400"/>
                    <a:gd name="T1" fmla="*/ 148 h 996950"/>
                    <a:gd name="T2" fmla="*/ 79 w 1803400"/>
                    <a:gd name="T3" fmla="*/ 131 h 996950"/>
                    <a:gd name="T4" fmla="*/ 67 w 1803400"/>
                    <a:gd name="T5" fmla="*/ 107 h 996950"/>
                    <a:gd name="T6" fmla="*/ 42 w 1803400"/>
                    <a:gd name="T7" fmla="*/ 18 h 996950"/>
                    <a:gd name="T8" fmla="*/ 36 w 1803400"/>
                    <a:gd name="T9" fmla="*/ 6 h 996950"/>
                    <a:gd name="T10" fmla="*/ 30 w 1803400"/>
                    <a:gd name="T11" fmla="*/ 0 h 996950"/>
                    <a:gd name="T12" fmla="*/ 24 w 1803400"/>
                    <a:gd name="T13" fmla="*/ 2 h 996950"/>
                    <a:gd name="T14" fmla="*/ 18 w 1803400"/>
                    <a:gd name="T15" fmla="*/ 10 h 996950"/>
                    <a:gd name="T16" fmla="*/ 13 w 1803400"/>
                    <a:gd name="T17" fmla="*/ 24 h 996950"/>
                    <a:gd name="T18" fmla="*/ 8 w 1803400"/>
                    <a:gd name="T19" fmla="*/ 44 h 996950"/>
                    <a:gd name="T20" fmla="*/ 4 w 1803400"/>
                    <a:gd name="T21" fmla="*/ 72 h 996950"/>
                    <a:gd name="T22" fmla="*/ 2 w 1803400"/>
                    <a:gd name="T23" fmla="*/ 98 h 996950"/>
                    <a:gd name="T24" fmla="*/ 0 w 1803400"/>
                    <a:gd name="T25" fmla="*/ 128 h 996950"/>
                    <a:gd name="T26" fmla="*/ 0 w 1803400"/>
                    <a:gd name="T27" fmla="*/ 156 h 996950"/>
                    <a:gd name="T28" fmla="*/ 1 w 1803400"/>
                    <a:gd name="T29" fmla="*/ 192 h 996950"/>
                    <a:gd name="T30" fmla="*/ 4 w 1803400"/>
                    <a:gd name="T31" fmla="*/ 221 h 996950"/>
                    <a:gd name="T32" fmla="*/ 7 w 1803400"/>
                    <a:gd name="T33" fmla="*/ 246 h 996950"/>
                    <a:gd name="T34" fmla="*/ 12 w 1803400"/>
                    <a:gd name="T35" fmla="*/ 267 h 996950"/>
                    <a:gd name="T36" fmla="*/ 18 w 1803400"/>
                    <a:gd name="T37" fmla="*/ 282 h 996950"/>
                    <a:gd name="T38" fmla="*/ 24 w 1803400"/>
                    <a:gd name="T39" fmla="*/ 291 h 996950"/>
                    <a:gd name="T40" fmla="*/ 30 w 1803400"/>
                    <a:gd name="T41" fmla="*/ 292 h 996950"/>
                    <a:gd name="T42" fmla="*/ 36 w 1803400"/>
                    <a:gd name="T43" fmla="*/ 286 h 996950"/>
                    <a:gd name="T44" fmla="*/ 42 w 1803400"/>
                    <a:gd name="T45" fmla="*/ 272 h 996950"/>
                    <a:gd name="T46" fmla="*/ 67 w 1803400"/>
                    <a:gd name="T47" fmla="*/ 189 h 996950"/>
                    <a:gd name="T48" fmla="*/ 78 w 1803400"/>
                    <a:gd name="T49" fmla="*/ 162 h 996950"/>
                    <a:gd name="T50" fmla="*/ 92 w 1803400"/>
                    <a:gd name="T51" fmla="*/ 148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8" name="Freeform 121"/>
                <p:cNvSpPr>
                  <a:spLocks/>
                </p:cNvSpPr>
                <p:nvPr/>
              </p:nvSpPr>
              <p:spPr bwMode="auto">
                <a:xfrm rot="-1536348">
                  <a:off x="6412959" y="1713635"/>
                  <a:ext cx="191028" cy="172036"/>
                </a:xfrm>
                <a:custGeom>
                  <a:avLst/>
                  <a:gdLst>
                    <a:gd name="T0" fmla="*/ 24 w 1803400"/>
                    <a:gd name="T1" fmla="*/ 77 h 996950"/>
                    <a:gd name="T2" fmla="*/ 20 w 1803400"/>
                    <a:gd name="T3" fmla="*/ 69 h 996950"/>
                    <a:gd name="T4" fmla="*/ 17 w 1803400"/>
                    <a:gd name="T5" fmla="*/ 56 h 996950"/>
                    <a:gd name="T6" fmla="*/ 11 w 1803400"/>
                    <a:gd name="T7" fmla="*/ 9 h 996950"/>
                    <a:gd name="T8" fmla="*/ 9 w 1803400"/>
                    <a:gd name="T9" fmla="*/ 3 h 996950"/>
                    <a:gd name="T10" fmla="*/ 8 w 1803400"/>
                    <a:gd name="T11" fmla="*/ 0 h 996950"/>
                    <a:gd name="T12" fmla="*/ 6 w 1803400"/>
                    <a:gd name="T13" fmla="*/ 1 h 996950"/>
                    <a:gd name="T14" fmla="*/ 5 w 1803400"/>
                    <a:gd name="T15" fmla="*/ 5 h 996950"/>
                    <a:gd name="T16" fmla="*/ 3 w 1803400"/>
                    <a:gd name="T17" fmla="*/ 13 h 996950"/>
                    <a:gd name="T18" fmla="*/ 2 w 1803400"/>
                    <a:gd name="T19" fmla="*/ 23 h 996950"/>
                    <a:gd name="T20" fmla="*/ 1 w 1803400"/>
                    <a:gd name="T21" fmla="*/ 38 h 996950"/>
                    <a:gd name="T22" fmla="*/ 0 w 1803400"/>
                    <a:gd name="T23" fmla="*/ 51 h 996950"/>
                    <a:gd name="T24" fmla="*/ 0 w 1803400"/>
                    <a:gd name="T25" fmla="*/ 67 h 996950"/>
                    <a:gd name="T26" fmla="*/ 0 w 1803400"/>
                    <a:gd name="T27" fmla="*/ 82 h 996950"/>
                    <a:gd name="T28" fmla="*/ 0 w 1803400"/>
                    <a:gd name="T29" fmla="*/ 101 h 996950"/>
                    <a:gd name="T30" fmla="*/ 1 w 1803400"/>
                    <a:gd name="T31" fmla="*/ 116 h 996950"/>
                    <a:gd name="T32" fmla="*/ 2 w 1803400"/>
                    <a:gd name="T33" fmla="*/ 129 h 996950"/>
                    <a:gd name="T34" fmla="*/ 3 w 1803400"/>
                    <a:gd name="T35" fmla="*/ 139 h 996950"/>
                    <a:gd name="T36" fmla="*/ 5 w 1803400"/>
                    <a:gd name="T37" fmla="*/ 147 h 996950"/>
                    <a:gd name="T38" fmla="*/ 6 w 1803400"/>
                    <a:gd name="T39" fmla="*/ 152 h 996950"/>
                    <a:gd name="T40" fmla="*/ 8 w 1803400"/>
                    <a:gd name="T41" fmla="*/ 153 h 996950"/>
                    <a:gd name="T42" fmla="*/ 9 w 1803400"/>
                    <a:gd name="T43" fmla="*/ 150 h 996950"/>
                    <a:gd name="T44" fmla="*/ 11 w 1803400"/>
                    <a:gd name="T45" fmla="*/ 142 h 996950"/>
                    <a:gd name="T46" fmla="*/ 18 w 1803400"/>
                    <a:gd name="T47" fmla="*/ 99 h 996950"/>
                    <a:gd name="T48" fmla="*/ 20 w 1803400"/>
                    <a:gd name="T49" fmla="*/ 85 h 996950"/>
                    <a:gd name="T50" fmla="*/ 24 w 1803400"/>
                    <a:gd name="T51" fmla="*/ 77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139" name="Group 112"/>
              <p:cNvGrpSpPr>
                <a:grpSpLocks/>
              </p:cNvGrpSpPr>
              <p:nvPr/>
            </p:nvGrpSpPr>
            <p:grpSpPr bwMode="auto">
              <a:xfrm>
                <a:off x="6924432" y="1211875"/>
                <a:ext cx="331861" cy="215860"/>
                <a:chOff x="6660114" y="1345226"/>
                <a:chExt cx="331861" cy="215860"/>
              </a:xfrm>
            </p:grpSpPr>
            <p:sp>
              <p:nvSpPr>
                <p:cNvPr id="47141" name="Freeform 114"/>
                <p:cNvSpPr>
                  <a:spLocks/>
                </p:cNvSpPr>
                <p:nvPr/>
              </p:nvSpPr>
              <p:spPr bwMode="auto">
                <a:xfrm rot="-1536348">
                  <a:off x="6666212" y="1415355"/>
                  <a:ext cx="206582" cy="132613"/>
                </a:xfrm>
                <a:custGeom>
                  <a:avLst/>
                  <a:gdLst>
                    <a:gd name="T0" fmla="*/ 0 w 1568450"/>
                    <a:gd name="T1" fmla="*/ 35 h 873125"/>
                    <a:gd name="T2" fmla="*/ 9 w 1568450"/>
                    <a:gd name="T3" fmla="*/ 32 h 873125"/>
                    <a:gd name="T4" fmla="*/ 17 w 1568450"/>
                    <a:gd name="T5" fmla="*/ 26 h 873125"/>
                    <a:gd name="T6" fmla="*/ 34 w 1568450"/>
                    <a:gd name="T7" fmla="*/ 4 h 873125"/>
                    <a:gd name="T8" fmla="*/ 38 w 1568450"/>
                    <a:gd name="T9" fmla="*/ 1 h 873125"/>
                    <a:gd name="T10" fmla="*/ 42 w 1568450"/>
                    <a:gd name="T11" fmla="*/ 0 h 873125"/>
                    <a:gd name="T12" fmla="*/ 46 w 1568450"/>
                    <a:gd name="T13" fmla="*/ 0 h 873125"/>
                    <a:gd name="T14" fmla="*/ 50 w 1568450"/>
                    <a:gd name="T15" fmla="*/ 2 h 873125"/>
                    <a:gd name="T16" fmla="*/ 53 w 1568450"/>
                    <a:gd name="T17" fmla="*/ 6 h 873125"/>
                    <a:gd name="T18" fmla="*/ 57 w 1568450"/>
                    <a:gd name="T19" fmla="*/ 10 h 873125"/>
                    <a:gd name="T20" fmla="*/ 59 w 1568450"/>
                    <a:gd name="T21" fmla="*/ 17 h 873125"/>
                    <a:gd name="T22" fmla="*/ 61 w 1568450"/>
                    <a:gd name="T23" fmla="*/ 24 h 873125"/>
                    <a:gd name="T24" fmla="*/ 62 w 1568450"/>
                    <a:gd name="T25" fmla="*/ 32 h 873125"/>
                    <a:gd name="T26" fmla="*/ 62 w 1568450"/>
                    <a:gd name="T27" fmla="*/ 39 h 873125"/>
                    <a:gd name="T28" fmla="*/ 61 w 1568450"/>
                    <a:gd name="T29" fmla="*/ 47 h 873125"/>
                    <a:gd name="T30" fmla="*/ 59 w 1568450"/>
                    <a:gd name="T31" fmla="*/ 53 h 873125"/>
                    <a:gd name="T32" fmla="*/ 57 w 1568450"/>
                    <a:gd name="T33" fmla="*/ 60 h 873125"/>
                    <a:gd name="T34" fmla="*/ 54 w 1568450"/>
                    <a:gd name="T35" fmla="*/ 65 h 873125"/>
                    <a:gd name="T36" fmla="*/ 50 w 1568450"/>
                    <a:gd name="T37" fmla="*/ 68 h 873125"/>
                    <a:gd name="T38" fmla="*/ 46 w 1568450"/>
                    <a:gd name="T39" fmla="*/ 71 h 873125"/>
                    <a:gd name="T40" fmla="*/ 42 w 1568450"/>
                    <a:gd name="T41" fmla="*/ 71 h 873125"/>
                    <a:gd name="T42" fmla="*/ 38 w 1568450"/>
                    <a:gd name="T43" fmla="*/ 70 h 873125"/>
                    <a:gd name="T44" fmla="*/ 34 w 1568450"/>
                    <a:gd name="T45" fmla="*/ 66 h 873125"/>
                    <a:gd name="T46" fmla="*/ 17 w 1568450"/>
                    <a:gd name="T47" fmla="*/ 46 h 873125"/>
                    <a:gd name="T48" fmla="*/ 9 w 1568450"/>
                    <a:gd name="T49" fmla="*/ 39 h 873125"/>
                    <a:gd name="T50" fmla="*/ 0 w 1568450"/>
                    <a:gd name="T51" fmla="*/ 35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2" name="Freeform 115"/>
                <p:cNvSpPr>
                  <a:spLocks/>
                </p:cNvSpPr>
                <p:nvPr/>
              </p:nvSpPr>
              <p:spPr bwMode="auto">
                <a:xfrm rot="-1536348">
                  <a:off x="6663399" y="1388332"/>
                  <a:ext cx="265963" cy="161064"/>
                </a:xfrm>
                <a:custGeom>
                  <a:avLst/>
                  <a:gdLst>
                    <a:gd name="T0" fmla="*/ 0 w 2019300"/>
                    <a:gd name="T1" fmla="*/ 43 h 1060450"/>
                    <a:gd name="T2" fmla="*/ 13 w 2019300"/>
                    <a:gd name="T3" fmla="*/ 41 h 1060450"/>
                    <a:gd name="T4" fmla="*/ 23 w 2019300"/>
                    <a:gd name="T5" fmla="*/ 34 h 1060450"/>
                    <a:gd name="T6" fmla="*/ 46 w 2019300"/>
                    <a:gd name="T7" fmla="*/ 5 h 1060450"/>
                    <a:gd name="T8" fmla="*/ 51 w 2019300"/>
                    <a:gd name="T9" fmla="*/ 1 h 1060450"/>
                    <a:gd name="T10" fmla="*/ 57 w 2019300"/>
                    <a:gd name="T11" fmla="*/ 0 h 1060450"/>
                    <a:gd name="T12" fmla="*/ 63 w 2019300"/>
                    <a:gd name="T13" fmla="*/ 1 h 1060450"/>
                    <a:gd name="T14" fmla="*/ 68 w 2019300"/>
                    <a:gd name="T15" fmla="*/ 5 h 1060450"/>
                    <a:gd name="T16" fmla="*/ 72 w 2019300"/>
                    <a:gd name="T17" fmla="*/ 11 h 1060450"/>
                    <a:gd name="T18" fmla="*/ 76 w 2019300"/>
                    <a:gd name="T19" fmla="*/ 19 h 1060450"/>
                    <a:gd name="T20" fmla="*/ 78 w 2019300"/>
                    <a:gd name="T21" fmla="*/ 28 h 1060450"/>
                    <a:gd name="T22" fmla="*/ 80 w 2019300"/>
                    <a:gd name="T23" fmla="*/ 38 h 1060450"/>
                    <a:gd name="T24" fmla="*/ 80 w 2019300"/>
                    <a:gd name="T25" fmla="*/ 48 h 1060450"/>
                    <a:gd name="T26" fmla="*/ 79 w 2019300"/>
                    <a:gd name="T27" fmla="*/ 58 h 1060450"/>
                    <a:gd name="T28" fmla="*/ 76 w 2019300"/>
                    <a:gd name="T29" fmla="*/ 67 h 1060450"/>
                    <a:gd name="T30" fmla="*/ 72 w 2019300"/>
                    <a:gd name="T31" fmla="*/ 75 h 1060450"/>
                    <a:gd name="T32" fmla="*/ 68 w 2019300"/>
                    <a:gd name="T33" fmla="*/ 81 h 1060450"/>
                    <a:gd name="T34" fmla="*/ 63 w 2019300"/>
                    <a:gd name="T35" fmla="*/ 84 h 1060450"/>
                    <a:gd name="T36" fmla="*/ 57 w 2019300"/>
                    <a:gd name="T37" fmla="*/ 86 h 1060450"/>
                    <a:gd name="T38" fmla="*/ 51 w 2019300"/>
                    <a:gd name="T39" fmla="*/ 84 h 1060450"/>
                    <a:gd name="T40" fmla="*/ 46 w 2019300"/>
                    <a:gd name="T41" fmla="*/ 81 h 1060450"/>
                    <a:gd name="T42" fmla="*/ 23 w 2019300"/>
                    <a:gd name="T43" fmla="*/ 53 h 1060450"/>
                    <a:gd name="T44" fmla="*/ 13 w 2019300"/>
                    <a:gd name="T45" fmla="*/ 46 h 1060450"/>
                    <a:gd name="T46" fmla="*/ 0 w 2019300"/>
                    <a:gd name="T47" fmla="*/ 43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3" name="Freeform 116"/>
                <p:cNvSpPr>
                  <a:spLocks/>
                </p:cNvSpPr>
                <p:nvPr/>
              </p:nvSpPr>
              <p:spPr bwMode="auto">
                <a:xfrm rot="-1536348">
                  <a:off x="6692323" y="1450821"/>
                  <a:ext cx="127829" cy="73806"/>
                </a:xfrm>
                <a:custGeom>
                  <a:avLst/>
                  <a:gdLst>
                    <a:gd name="T0" fmla="*/ 0 w 1568450"/>
                    <a:gd name="T1" fmla="*/ 2 h 873125"/>
                    <a:gd name="T2" fmla="*/ 1 w 1568450"/>
                    <a:gd name="T3" fmla="*/ 2 h 873125"/>
                    <a:gd name="T4" fmla="*/ 2 w 1568450"/>
                    <a:gd name="T5" fmla="*/ 1 h 873125"/>
                    <a:gd name="T6" fmla="*/ 3 w 1568450"/>
                    <a:gd name="T7" fmla="*/ 0 h 873125"/>
                    <a:gd name="T8" fmla="*/ 3 w 1568450"/>
                    <a:gd name="T9" fmla="*/ 0 h 873125"/>
                    <a:gd name="T10" fmla="*/ 4 w 1568450"/>
                    <a:gd name="T11" fmla="*/ 0 h 873125"/>
                    <a:gd name="T12" fmla="*/ 4 w 1568450"/>
                    <a:gd name="T13" fmla="*/ 0 h 873125"/>
                    <a:gd name="T14" fmla="*/ 4 w 1568450"/>
                    <a:gd name="T15" fmla="*/ 0 h 873125"/>
                    <a:gd name="T16" fmla="*/ 5 w 1568450"/>
                    <a:gd name="T17" fmla="*/ 0 h 873125"/>
                    <a:gd name="T18" fmla="*/ 5 w 1568450"/>
                    <a:gd name="T19" fmla="*/ 1 h 873125"/>
                    <a:gd name="T20" fmla="*/ 5 w 1568450"/>
                    <a:gd name="T21" fmla="*/ 1 h 873125"/>
                    <a:gd name="T22" fmla="*/ 6 w 1568450"/>
                    <a:gd name="T23" fmla="*/ 1 h 873125"/>
                    <a:gd name="T24" fmla="*/ 6 w 1568450"/>
                    <a:gd name="T25" fmla="*/ 2 h 873125"/>
                    <a:gd name="T26" fmla="*/ 6 w 1568450"/>
                    <a:gd name="T27" fmla="*/ 2 h 873125"/>
                    <a:gd name="T28" fmla="*/ 6 w 1568450"/>
                    <a:gd name="T29" fmla="*/ 3 h 873125"/>
                    <a:gd name="T30" fmla="*/ 5 w 1568450"/>
                    <a:gd name="T31" fmla="*/ 3 h 873125"/>
                    <a:gd name="T32" fmla="*/ 5 w 1568450"/>
                    <a:gd name="T33" fmla="*/ 3 h 873125"/>
                    <a:gd name="T34" fmla="*/ 5 w 1568450"/>
                    <a:gd name="T35" fmla="*/ 3 h 873125"/>
                    <a:gd name="T36" fmla="*/ 5 w 1568450"/>
                    <a:gd name="T37" fmla="*/ 4 h 873125"/>
                    <a:gd name="T38" fmla="*/ 4 w 1568450"/>
                    <a:gd name="T39" fmla="*/ 4 h 873125"/>
                    <a:gd name="T40" fmla="*/ 4 w 1568450"/>
                    <a:gd name="T41" fmla="*/ 4 h 873125"/>
                    <a:gd name="T42" fmla="*/ 3 w 1568450"/>
                    <a:gd name="T43" fmla="*/ 4 h 873125"/>
                    <a:gd name="T44" fmla="*/ 3 w 1568450"/>
                    <a:gd name="T45" fmla="*/ 4 h 873125"/>
                    <a:gd name="T46" fmla="*/ 2 w 1568450"/>
                    <a:gd name="T47" fmla="*/ 2 h 873125"/>
                    <a:gd name="T48" fmla="*/ 1 w 1568450"/>
                    <a:gd name="T49" fmla="*/ 2 h 873125"/>
                    <a:gd name="T50" fmla="*/ 0 w 1568450"/>
                    <a:gd name="T51" fmla="*/ 2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4" name="Freeform 117"/>
                <p:cNvSpPr>
                  <a:spLocks/>
                </p:cNvSpPr>
                <p:nvPr/>
              </p:nvSpPr>
              <p:spPr bwMode="auto">
                <a:xfrm rot="-1536348">
                  <a:off x="6660114" y="1345226"/>
                  <a:ext cx="331861" cy="215860"/>
                </a:xfrm>
                <a:custGeom>
                  <a:avLst/>
                  <a:gdLst>
                    <a:gd name="T0" fmla="*/ 0 w 2019300"/>
                    <a:gd name="T1" fmla="*/ 185 h 1060450"/>
                    <a:gd name="T2" fmla="*/ 38 w 2019300"/>
                    <a:gd name="T3" fmla="*/ 175 h 1060450"/>
                    <a:gd name="T4" fmla="*/ 70 w 2019300"/>
                    <a:gd name="T5" fmla="*/ 145 h 1060450"/>
                    <a:gd name="T6" fmla="*/ 140 w 2019300"/>
                    <a:gd name="T7" fmla="*/ 21 h 1060450"/>
                    <a:gd name="T8" fmla="*/ 155 w 2019300"/>
                    <a:gd name="T9" fmla="*/ 4 h 1060450"/>
                    <a:gd name="T10" fmla="*/ 172 w 2019300"/>
                    <a:gd name="T11" fmla="*/ 0 h 1060450"/>
                    <a:gd name="T12" fmla="*/ 189 w 2019300"/>
                    <a:gd name="T13" fmla="*/ 5 h 1060450"/>
                    <a:gd name="T14" fmla="*/ 205 w 2019300"/>
                    <a:gd name="T15" fmla="*/ 21 h 1060450"/>
                    <a:gd name="T16" fmla="*/ 219 w 2019300"/>
                    <a:gd name="T17" fmla="*/ 48 h 1060450"/>
                    <a:gd name="T18" fmla="*/ 230 w 2019300"/>
                    <a:gd name="T19" fmla="*/ 80 h 1060450"/>
                    <a:gd name="T20" fmla="*/ 237 w 2019300"/>
                    <a:gd name="T21" fmla="*/ 120 h 1060450"/>
                    <a:gd name="T22" fmla="*/ 242 w 2019300"/>
                    <a:gd name="T23" fmla="*/ 163 h 1060450"/>
                    <a:gd name="T24" fmla="*/ 242 w 2019300"/>
                    <a:gd name="T25" fmla="*/ 205 h 1060450"/>
                    <a:gd name="T26" fmla="*/ 238 w 2019300"/>
                    <a:gd name="T27" fmla="*/ 252 h 1060450"/>
                    <a:gd name="T28" fmla="*/ 230 w 2019300"/>
                    <a:gd name="T29" fmla="*/ 292 h 1060450"/>
                    <a:gd name="T30" fmla="*/ 219 w 2019300"/>
                    <a:gd name="T31" fmla="*/ 323 h 1060450"/>
                    <a:gd name="T32" fmla="*/ 206 w 2019300"/>
                    <a:gd name="T33" fmla="*/ 348 h 1060450"/>
                    <a:gd name="T34" fmla="*/ 189 w 2019300"/>
                    <a:gd name="T35" fmla="*/ 364 h 1060450"/>
                    <a:gd name="T36" fmla="*/ 172 w 2019300"/>
                    <a:gd name="T37" fmla="*/ 371 h 1060450"/>
                    <a:gd name="T38" fmla="*/ 156 w 2019300"/>
                    <a:gd name="T39" fmla="*/ 365 h 1060450"/>
                    <a:gd name="T40" fmla="*/ 140 w 2019300"/>
                    <a:gd name="T41" fmla="*/ 348 h 1060450"/>
                    <a:gd name="T42" fmla="*/ 69 w 2019300"/>
                    <a:gd name="T43" fmla="*/ 228 h 1060450"/>
                    <a:gd name="T44" fmla="*/ 38 w 2019300"/>
                    <a:gd name="T45" fmla="*/ 197 h 1060450"/>
                    <a:gd name="T46" fmla="*/ 0 w 2019300"/>
                    <a:gd name="T47" fmla="*/ 185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47140" name="Straight Connector 113"/>
              <p:cNvCxnSpPr>
                <a:cxnSpLocks noChangeShapeType="1"/>
              </p:cNvCxnSpPr>
              <p:nvPr/>
            </p:nvCxnSpPr>
            <p:spPr bwMode="auto">
              <a:xfrm flipV="1">
                <a:off x="6415050" y="1393031"/>
                <a:ext cx="526294" cy="277076"/>
              </a:xfrm>
              <a:prstGeom prst="line">
                <a:avLst/>
              </a:prstGeom>
              <a:noFill/>
              <a:ln w="28575">
                <a:solidFill>
                  <a:srgbClr val="5F1F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7133" name="Group 106"/>
            <p:cNvGrpSpPr>
              <a:grpSpLocks/>
            </p:cNvGrpSpPr>
            <p:nvPr/>
          </p:nvGrpSpPr>
          <p:grpSpPr bwMode="auto">
            <a:xfrm>
              <a:off x="6882367" y="532275"/>
              <a:ext cx="1026322" cy="646971"/>
              <a:chOff x="6882367" y="189339"/>
              <a:chExt cx="1026322" cy="646971"/>
            </a:xfrm>
          </p:grpSpPr>
          <p:grpSp>
            <p:nvGrpSpPr>
              <p:cNvPr id="47135" name="Group 108"/>
              <p:cNvGrpSpPr>
                <a:grpSpLocks/>
              </p:cNvGrpSpPr>
              <p:nvPr/>
            </p:nvGrpSpPr>
            <p:grpSpPr bwMode="auto">
              <a:xfrm>
                <a:off x="6882367" y="466570"/>
                <a:ext cx="752029" cy="369740"/>
                <a:chOff x="6591855" y="1166657"/>
                <a:chExt cx="752029" cy="369740"/>
              </a:xfrm>
            </p:grpSpPr>
            <p:sp>
              <p:nvSpPr>
                <p:cNvPr id="98" name="Arc 97"/>
                <p:cNvSpPr/>
                <p:nvPr/>
              </p:nvSpPr>
              <p:spPr>
                <a:xfrm rot="20015699">
                  <a:off x="6687587" y="1342064"/>
                  <a:ext cx="654177" cy="193944"/>
                </a:xfrm>
                <a:prstGeom prst="arc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Arc 98"/>
                <p:cNvSpPr/>
                <p:nvPr/>
              </p:nvSpPr>
              <p:spPr>
                <a:xfrm rot="19840219" flipV="1">
                  <a:off x="6587395" y="1163613"/>
                  <a:ext cx="652589" cy="192354"/>
                </a:xfrm>
                <a:prstGeom prst="arc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96" name="Oval 95"/>
              <p:cNvSpPr/>
              <p:nvPr/>
            </p:nvSpPr>
            <p:spPr>
              <a:xfrm>
                <a:off x="7486332" y="189339"/>
                <a:ext cx="422357" cy="42127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cxnSp>
        <p:nvCxnSpPr>
          <p:cNvPr id="47126" name="Straight Connector 104"/>
          <p:cNvCxnSpPr>
            <a:cxnSpLocks noChangeShapeType="1"/>
          </p:cNvCxnSpPr>
          <p:nvPr/>
        </p:nvCxnSpPr>
        <p:spPr bwMode="auto">
          <a:xfrm rot="1029669" flipV="1">
            <a:off x="6141598" y="3582928"/>
            <a:ext cx="526191" cy="276693"/>
          </a:xfrm>
          <a:prstGeom prst="lin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Straight Connector 112"/>
          <p:cNvCxnSpPr>
            <a:stCxn id="116" idx="3"/>
          </p:cNvCxnSpPr>
          <p:nvPr/>
        </p:nvCxnSpPr>
        <p:spPr bwMode="auto">
          <a:xfrm>
            <a:off x="4685950" y="3619830"/>
            <a:ext cx="259547" cy="428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>
            <a:off x="4039550" y="3393535"/>
            <a:ext cx="656410" cy="216903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 bwMode="auto">
          <a:xfrm rot="1440000">
            <a:off x="4632790" y="3583924"/>
            <a:ext cx="55562" cy="49212"/>
          </a:xfrm>
          <a:prstGeom prst="roundRect">
            <a:avLst/>
          </a:prstGeom>
          <a:ln>
            <a:solidFill>
              <a:srgbClr val="8D5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Rounded Rectangle 120"/>
          <p:cNvSpPr/>
          <p:nvPr/>
        </p:nvSpPr>
        <p:spPr bwMode="auto">
          <a:xfrm rot="1063620">
            <a:off x="5303015" y="3502906"/>
            <a:ext cx="852803" cy="96311"/>
          </a:xfrm>
          <a:prstGeom prst="roundRect">
            <a:avLst/>
          </a:prstGeom>
          <a:noFill/>
          <a:ln w="2540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2" name="Straight Connector 121"/>
          <p:cNvCxnSpPr>
            <a:cxnSpLocks noChangeShapeType="1"/>
          </p:cNvCxnSpPr>
          <p:nvPr/>
        </p:nvCxnSpPr>
        <p:spPr bwMode="auto">
          <a:xfrm>
            <a:off x="311151" y="1744663"/>
            <a:ext cx="5016500" cy="1625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Freeform 123"/>
          <p:cNvSpPr>
            <a:spLocks/>
          </p:cNvSpPr>
          <p:nvPr/>
        </p:nvSpPr>
        <p:spPr bwMode="auto">
          <a:xfrm rot="16749996" flipV="1">
            <a:off x="6125369" y="3701256"/>
            <a:ext cx="71438" cy="79375"/>
          </a:xfrm>
          <a:custGeom>
            <a:avLst/>
            <a:gdLst>
              <a:gd name="T0" fmla="*/ 0 w 146050"/>
              <a:gd name="T1" fmla="*/ 107284 h 80673"/>
              <a:gd name="T2" fmla="*/ 47467 w 146050"/>
              <a:gd name="T3" fmla="*/ 14393 h 80673"/>
              <a:gd name="T4" fmla="*/ 128440 w 146050"/>
              <a:gd name="T5" fmla="*/ 1727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 rot="11674642" flipV="1">
            <a:off x="6110288" y="3640138"/>
            <a:ext cx="104775" cy="66675"/>
          </a:xfrm>
          <a:custGeom>
            <a:avLst/>
            <a:gdLst>
              <a:gd name="T0" fmla="*/ 0 w 146050"/>
              <a:gd name="T1" fmla="*/ 107284 h 80673"/>
              <a:gd name="T2" fmla="*/ 57378 w 146050"/>
              <a:gd name="T3" fmla="*/ 14393 h 80673"/>
              <a:gd name="T4" fmla="*/ 155258 w 146050"/>
              <a:gd name="T5" fmla="*/ 1727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 rot="14404172" flipV="1">
            <a:off x="6097369" y="3727174"/>
            <a:ext cx="50325" cy="45899"/>
          </a:xfrm>
          <a:custGeom>
            <a:avLst/>
            <a:gdLst>
              <a:gd name="T0" fmla="*/ 0 w 146050"/>
              <a:gd name="T1" fmla="*/ 85125 h 80673"/>
              <a:gd name="T2" fmla="*/ 38642 w 146050"/>
              <a:gd name="T3" fmla="*/ 11421 h 80673"/>
              <a:gd name="T4" fmla="*/ 104559 w 146050"/>
              <a:gd name="T5" fmla="*/ 1370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29" name="Straight Connector 128"/>
          <p:cNvCxnSpPr>
            <a:cxnSpLocks noChangeShapeType="1"/>
          </p:cNvCxnSpPr>
          <p:nvPr/>
        </p:nvCxnSpPr>
        <p:spPr bwMode="auto">
          <a:xfrm>
            <a:off x="330200" y="2425700"/>
            <a:ext cx="1898650" cy="5969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Connector 132"/>
          <p:cNvCxnSpPr/>
          <p:nvPr/>
        </p:nvCxnSpPr>
        <p:spPr>
          <a:xfrm>
            <a:off x="3802063" y="3444875"/>
            <a:ext cx="427037" cy="187325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 bwMode="auto">
          <a:xfrm>
            <a:off x="0" y="6413500"/>
            <a:ext cx="787400" cy="330200"/>
          </a:xfrm>
          <a:prstGeom prst="rect">
            <a:avLst/>
          </a:prstGeom>
          <a:solidFill>
            <a:srgbClr val="B9B0AC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50800"/>
          </a:effectLst>
        </p:spPr>
        <p:txBody>
          <a:bodyPr lIns="90488" tIns="44450" rIns="90488" bIns="44450" anchor="ctr"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285751" y="1833563"/>
            <a:ext cx="5016500" cy="1625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11150" y="2571750"/>
            <a:ext cx="67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LBNE</a:t>
            </a:r>
            <a:endParaRPr 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 rot="1080000">
            <a:off x="432049" y="1483053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To Far Detector in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Sanford (1300km)</a:t>
            </a:r>
            <a:endParaRPr 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06858" y="2559488"/>
            <a:ext cx="1444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36868F"/>
                </a:solidFill>
                <a:latin typeface="Arial"/>
                <a:cs typeface="Arial"/>
              </a:rPr>
              <a:t>Buncher</a:t>
            </a:r>
            <a:r>
              <a:rPr lang="en-US" sz="1400" b="1" dirty="0" smtClean="0">
                <a:solidFill>
                  <a:srgbClr val="36868F"/>
                </a:solidFill>
                <a:latin typeface="Arial"/>
                <a:cs typeface="Arial"/>
              </a:rPr>
              <a:t>/</a:t>
            </a:r>
          </a:p>
          <a:p>
            <a:pPr algn="ctr"/>
            <a:r>
              <a:rPr lang="en-US" sz="1400" b="1" dirty="0" smtClean="0">
                <a:solidFill>
                  <a:srgbClr val="36868F"/>
                </a:solidFill>
                <a:latin typeface="Arial"/>
                <a:cs typeface="Arial"/>
              </a:rPr>
              <a:t>Accumulator</a:t>
            </a:r>
          </a:p>
          <a:p>
            <a:pPr algn="ctr"/>
            <a:r>
              <a:rPr lang="en-US" sz="1400" b="1" dirty="0" smtClean="0">
                <a:solidFill>
                  <a:srgbClr val="36868F"/>
                </a:solidFill>
                <a:latin typeface="Arial"/>
                <a:cs typeface="Arial"/>
              </a:rPr>
              <a:t>Rings &amp; Target</a:t>
            </a:r>
            <a:endParaRPr lang="en-US" sz="1400" b="1" dirty="0">
              <a:solidFill>
                <a:srgbClr val="36868F"/>
              </a:solidFill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07632" y="4794250"/>
            <a:ext cx="96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cs typeface="Arial"/>
              </a:rPr>
              <a:t>Project X</a:t>
            </a:r>
            <a:b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cs typeface="Arial"/>
              </a:rPr>
            </a:br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cs typeface="Arial"/>
              </a:rPr>
              <a:t>Stage I</a:t>
            </a:r>
            <a:endParaRPr lang="en-US" sz="1400" b="1" dirty="0">
              <a:ln>
                <a:solidFill>
                  <a:schemeClr val="tx2">
                    <a:alpha val="25000"/>
                  </a:schemeClr>
                </a:solidFill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5128" y="4561820"/>
            <a:ext cx="96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cs typeface="Arial"/>
              </a:rPr>
              <a:t>Project X</a:t>
            </a:r>
            <a:br>
              <a:rPr lang="en-US" sz="1400" b="1" dirty="0" smtClean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cs typeface="Arial"/>
              </a:rPr>
            </a:br>
            <a:r>
              <a:rPr lang="en-US" sz="1400" b="1" dirty="0" smtClean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cs typeface="Arial"/>
              </a:rPr>
              <a:t>Stage II</a:t>
            </a:r>
            <a:endParaRPr lang="en-US" sz="1400" b="1" dirty="0">
              <a:ln w="3175">
                <a:solidFill>
                  <a:schemeClr val="tx2">
                    <a:alpha val="25000"/>
                  </a:schemeClr>
                </a:solidFill>
              </a:ln>
              <a:solidFill>
                <a:srgbClr val="7AFFFF"/>
              </a:solidFill>
              <a:latin typeface="Arial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74382" y="4025900"/>
            <a:ext cx="96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</a:rPr>
              <a:t>Project X</a:t>
            </a:r>
            <a:b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</a:rPr>
            </a:br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</a:rPr>
              <a:t>Stage III</a:t>
            </a:r>
            <a:endParaRPr lang="en-US" sz="1400" b="1" dirty="0">
              <a:ln>
                <a:solidFill>
                  <a:schemeClr val="tx2">
                    <a:alpha val="25000"/>
                  </a:schemeClr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 rot="20968861">
            <a:off x="3003867" y="5905578"/>
            <a:ext cx="485359" cy="108984"/>
          </a:xfrm>
          <a:prstGeom prst="round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 flipH="1">
            <a:off x="3505200" y="5060950"/>
            <a:ext cx="4629150" cy="8890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93"/>
          <p:cNvSpPr txBox="1">
            <a:spLocks noChangeArrowheads="1"/>
          </p:cNvSpPr>
          <p:nvPr/>
        </p:nvSpPr>
        <p:spPr bwMode="auto">
          <a:xfrm>
            <a:off x="5590250" y="3919538"/>
            <a:ext cx="12506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err="1">
                <a:solidFill>
                  <a:srgbClr val="5F1FBD"/>
                </a:solidFill>
                <a:latin typeface="Arial"/>
                <a:cs typeface="Arial"/>
              </a:rPr>
              <a:t>Linac</a:t>
            </a:r>
            <a:r>
              <a:rPr lang="en-US" sz="1400" b="1" dirty="0">
                <a:solidFill>
                  <a:srgbClr val="5F1FBD"/>
                </a:solidFill>
                <a:latin typeface="Arial"/>
                <a:cs typeface="Arial"/>
              </a:rPr>
              <a:t> + </a:t>
            </a:r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RLA</a:t>
            </a:r>
          </a:p>
          <a:p>
            <a:pPr algn="ctr" eaLnBrk="1" hangingPunct="1"/>
            <a:r>
              <a:rPr lang="en-US" sz="1400" b="1" smtClean="0">
                <a:solidFill>
                  <a:srgbClr val="5F1FBD"/>
                </a:solidFill>
                <a:latin typeface="Arial"/>
                <a:cs typeface="Arial"/>
              </a:rPr>
              <a:t>SC 325MHz</a:t>
            </a:r>
            <a:endParaRPr lang="en-US" sz="1400" b="1" dirty="0" smtClean="0">
              <a:solidFill>
                <a:srgbClr val="5F1FBD"/>
              </a:solidFill>
              <a:latin typeface="Arial"/>
              <a:cs typeface="Arial"/>
            </a:endParaRPr>
          </a:p>
          <a:p>
            <a:pPr algn="ctr" eaLnBrk="1" hangingPunct="1"/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5F1FBD"/>
                </a:solidFill>
                <a:latin typeface="Arial"/>
                <a:cs typeface="Arial"/>
              </a:rPr>
              <a:t>to </a:t>
            </a:r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~5 </a:t>
            </a:r>
            <a:r>
              <a:rPr lang="en-US" sz="1400" b="1" dirty="0" err="1">
                <a:solidFill>
                  <a:srgbClr val="5F1FBD"/>
                </a:solidFill>
                <a:latin typeface="Arial"/>
                <a:cs typeface="Arial"/>
              </a:rPr>
              <a:t>GeV</a:t>
            </a:r>
            <a:endParaRPr lang="en-US" sz="1400" b="1" dirty="0">
              <a:solidFill>
                <a:srgbClr val="5F1FBD"/>
              </a:solidFill>
              <a:latin typeface="Arial"/>
              <a:cs typeface="Arial"/>
            </a:endParaRPr>
          </a:p>
        </p:txBody>
      </p:sp>
      <p:sp>
        <p:nvSpPr>
          <p:cNvPr id="68" name="TextBox 84"/>
          <p:cNvSpPr txBox="1">
            <a:spLocks noChangeArrowheads="1"/>
          </p:cNvSpPr>
          <p:nvPr/>
        </p:nvSpPr>
        <p:spPr bwMode="auto">
          <a:xfrm rot="1080000">
            <a:off x="5035463" y="2897927"/>
            <a:ext cx="15232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5 </a:t>
            </a:r>
            <a:r>
              <a:rPr lang="en-US" sz="1400" b="1" dirty="0" err="1" smtClean="0">
                <a:solidFill>
                  <a:srgbClr val="FF6600"/>
                </a:solidFill>
                <a:latin typeface="Arial"/>
                <a:cs typeface="Arial"/>
              </a:rPr>
              <a:t>GeV</a:t>
            </a:r>
            <a:endParaRPr lang="en-US" sz="1400" b="1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ts val="1200"/>
              </a:lnSpc>
            </a:pP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NF Decay Ring:</a:t>
            </a:r>
            <a:endParaRPr lang="en-US" sz="1400" b="1" dirty="0">
              <a:solidFill>
                <a:srgbClr val="FF6600"/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ts val="1200"/>
              </a:lnSpc>
            </a:pPr>
            <a:r>
              <a:rPr lang="en-US" sz="1400" b="1" dirty="0">
                <a:solidFill>
                  <a:srgbClr val="FF6600"/>
                </a:solidFill>
                <a:latin typeface="Symbol" charset="2"/>
                <a:cs typeface="Symbol" charset="2"/>
              </a:rPr>
              <a:t>n</a:t>
            </a:r>
            <a:r>
              <a:rPr lang="en-US" sz="1400" b="1" dirty="0">
                <a:solidFill>
                  <a:srgbClr val="FF6600"/>
                </a:solidFill>
                <a:latin typeface="Arial"/>
                <a:cs typeface="Arial"/>
              </a:rPr>
              <a:t>s to 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Sanford</a:t>
            </a:r>
            <a:endParaRPr lang="en-US" sz="14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 rot="660000">
            <a:off x="4248846" y="3395190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Front End</a:t>
            </a:r>
            <a:r>
              <a:rPr lang="en-US" sz="1400" b="1" dirty="0" smtClean="0">
                <a:solidFill>
                  <a:srgbClr val="008000"/>
                </a:solidFill>
                <a:latin typeface="Arial"/>
                <a:cs typeface="Arial"/>
              </a:rPr>
              <a:t>+4D</a:t>
            </a:r>
            <a:r>
              <a:rPr lang="en-US" sz="1400" b="1" dirty="0" smtClean="0">
                <a:solidFill>
                  <a:srgbClr val="F9CB3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+6D</a:t>
            </a:r>
            <a:endParaRPr lang="en-US" sz="1400" b="1" dirty="0">
              <a:solidFill>
                <a:srgbClr val="F9CB3A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0" name="TextBox 93"/>
          <p:cNvSpPr txBox="1">
            <a:spLocks noChangeArrowheads="1"/>
          </p:cNvSpPr>
          <p:nvPr/>
        </p:nvSpPr>
        <p:spPr bwMode="auto">
          <a:xfrm>
            <a:off x="6818819" y="2654409"/>
            <a:ext cx="1890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RLA </a:t>
            </a:r>
            <a:r>
              <a:rPr lang="en-US" sz="1400" b="1" dirty="0">
                <a:solidFill>
                  <a:srgbClr val="5F1FBD"/>
                </a:solidFill>
                <a:latin typeface="Arial"/>
                <a:cs typeface="Arial"/>
              </a:rPr>
              <a:t>to </a:t>
            </a:r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63 </a:t>
            </a:r>
            <a:r>
              <a:rPr lang="en-US" sz="1400" b="1" dirty="0" err="1" smtClean="0">
                <a:solidFill>
                  <a:srgbClr val="5F1FBD"/>
                </a:solidFill>
                <a:latin typeface="Arial"/>
                <a:cs typeface="Arial"/>
              </a:rPr>
              <a:t>GeV</a:t>
            </a:r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 +</a:t>
            </a:r>
          </a:p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300m Higgs Factory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1" name="TextBox 84"/>
          <p:cNvSpPr txBox="1">
            <a:spLocks noChangeArrowheads="1"/>
          </p:cNvSpPr>
          <p:nvPr/>
        </p:nvSpPr>
        <p:spPr bwMode="auto">
          <a:xfrm>
            <a:off x="2968347" y="5994400"/>
            <a:ext cx="214527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400" b="1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n</a:t>
            </a:r>
            <a:r>
              <a:rPr lang="en-US" sz="1400" b="1" dirty="0" err="1" smtClean="0">
                <a:solidFill>
                  <a:srgbClr val="FF6600"/>
                </a:solidFill>
                <a:latin typeface="Arial"/>
                <a:cs typeface="Arial"/>
              </a:rPr>
              <a:t>STORM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rial"/>
                <a:cs typeface="Arial"/>
              </a:rPr>
              <a:t>Muon</a:t>
            </a: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 Beam</a:t>
            </a:r>
            <a:b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R&amp;D Facility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 bwMode="auto">
          <a:xfrm rot="20096253">
            <a:off x="3762030" y="5669817"/>
            <a:ext cx="251006" cy="116532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0" name="Straight Connector 9"/>
          <p:cNvCxnSpPr>
            <a:stCxn id="63" idx="3"/>
            <a:endCxn id="8" idx="1"/>
          </p:cNvCxnSpPr>
          <p:nvPr/>
        </p:nvCxnSpPr>
        <p:spPr bwMode="auto">
          <a:xfrm flipV="1">
            <a:off x="3485148" y="5781247"/>
            <a:ext cx="288699" cy="134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J.P.Delahaye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38953" y="69878"/>
            <a:ext cx="3199914" cy="138499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Preliminary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work in progress 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(</a:t>
            </a:r>
            <a:r>
              <a:rPr lang="en-US" sz="2800" b="1" dirty="0" err="1" smtClean="0">
                <a:solidFill>
                  <a:srgbClr val="0000CC"/>
                </a:solidFill>
              </a:rPr>
              <a:t>collab</a:t>
            </a:r>
            <a:r>
              <a:rPr lang="en-US" sz="2800" b="1" dirty="0" smtClean="0">
                <a:solidFill>
                  <a:srgbClr val="0000CC"/>
                </a:solidFill>
              </a:rPr>
              <a:t>. project X)</a:t>
            </a:r>
            <a:endParaRPr lang="en-US" sz="2800" b="1" dirty="0">
              <a:solidFill>
                <a:srgbClr val="0000CC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923250" y="3655767"/>
            <a:ext cx="770696" cy="109838"/>
          </a:xfrm>
          <a:prstGeom prst="line">
            <a:avLst/>
          </a:prstGeom>
          <a:ln>
            <a:solidFill>
              <a:srgbClr val="66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4945497" y="3662682"/>
            <a:ext cx="516656" cy="81367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 rot="2283539" flipV="1">
            <a:off x="5457825" y="3697289"/>
            <a:ext cx="201613" cy="12541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116" grpId="0" animBg="1"/>
      <p:bldP spid="121" grpId="0" animBg="1"/>
      <p:bldP spid="58" grpId="0"/>
      <p:bldP spid="59" grpId="0"/>
      <p:bldP spid="63" grpId="0" animBg="1"/>
      <p:bldP spid="67" grpId="0"/>
      <p:bldP spid="68" grpId="0"/>
      <p:bldP spid="69" grpId="0"/>
      <p:bldP spid="70" grpId="0"/>
      <p:bldP spid="71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784225"/>
            <a:ext cx="91440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19460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303338"/>
            <a:ext cx="6445250" cy="4570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/>
          <p:cNvCxnSpPr>
            <a:stCxn id="132" idx="4"/>
            <a:endCxn id="19478" idx="2"/>
          </p:cNvCxnSpPr>
          <p:nvPr/>
        </p:nvCxnSpPr>
        <p:spPr>
          <a:xfrm flipV="1">
            <a:off x="3371850" y="3073400"/>
            <a:ext cx="385763" cy="2476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3552825" y="3059113"/>
            <a:ext cx="754063" cy="212725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584575" y="1554163"/>
            <a:ext cx="99578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96611B"/>
                </a:solidFill>
                <a:latin typeface="+mn-lt"/>
                <a:ea typeface="+mn-ea"/>
                <a:cs typeface="+mn-cs"/>
              </a:rPr>
              <a:t>Nu-Factory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96611B"/>
                </a:solidFill>
                <a:latin typeface="+mn-lt"/>
                <a:ea typeface="+mn-ea"/>
                <a:cs typeface="+mn-cs"/>
              </a:rPr>
              <a:t>To Sanford</a:t>
            </a:r>
            <a:endParaRPr lang="en-US" sz="1200" b="1" dirty="0">
              <a:solidFill>
                <a:srgbClr val="96611B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3973513" y="2846388"/>
            <a:ext cx="304800" cy="166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TextBox 83"/>
          <p:cNvSpPr txBox="1">
            <a:spLocks noChangeArrowheads="1"/>
          </p:cNvSpPr>
          <p:nvPr/>
        </p:nvSpPr>
        <p:spPr bwMode="auto">
          <a:xfrm>
            <a:off x="3582988" y="2697163"/>
            <a:ext cx="7000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Front End</a:t>
            </a:r>
          </a:p>
        </p:txBody>
      </p:sp>
      <p:sp>
        <p:nvSpPr>
          <p:cNvPr id="132" name="Oval 131"/>
          <p:cNvSpPr/>
          <p:nvPr/>
        </p:nvSpPr>
        <p:spPr bwMode="auto">
          <a:xfrm rot="20683108">
            <a:off x="3157538" y="3187700"/>
            <a:ext cx="393700" cy="134938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/>
          <p:cNvSpPr/>
          <p:nvPr/>
        </p:nvSpPr>
        <p:spPr bwMode="auto">
          <a:xfrm rot="20613493">
            <a:off x="3082925" y="3206750"/>
            <a:ext cx="395288" cy="136525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33"/>
          <p:cNvSpPr/>
          <p:nvPr/>
        </p:nvSpPr>
        <p:spPr bwMode="auto">
          <a:xfrm rot="20526710">
            <a:off x="3006725" y="3230563"/>
            <a:ext cx="395288" cy="136525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 bwMode="auto">
          <a:xfrm rot="20712288">
            <a:off x="3228975" y="3167063"/>
            <a:ext cx="395288" cy="1349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346450" y="3024188"/>
            <a:ext cx="568325" cy="149225"/>
          </a:xfrm>
          <a:prstGeom prst="line">
            <a:avLst/>
          </a:prstGeom>
          <a:ln w="127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3908425" y="2994025"/>
            <a:ext cx="55563" cy="49213"/>
          </a:xfrm>
          <a:prstGeom prst="roundRect">
            <a:avLst/>
          </a:prstGeom>
          <a:ln>
            <a:solidFill>
              <a:srgbClr val="8D5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77" name="TextBox 88"/>
          <p:cNvSpPr txBox="1">
            <a:spLocks noChangeArrowheads="1"/>
          </p:cNvSpPr>
          <p:nvPr/>
        </p:nvSpPr>
        <p:spPr bwMode="auto">
          <a:xfrm rot="-877383">
            <a:off x="3579813" y="3017838"/>
            <a:ext cx="473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target</a:t>
            </a:r>
          </a:p>
        </p:txBody>
      </p:sp>
      <p:sp>
        <p:nvSpPr>
          <p:cNvPr id="19478" name="TextBox 89"/>
          <p:cNvSpPr txBox="1">
            <a:spLocks noChangeArrowheads="1"/>
          </p:cNvSpPr>
          <p:nvPr/>
        </p:nvSpPr>
        <p:spPr bwMode="auto">
          <a:xfrm rot="-809630">
            <a:off x="3459163" y="2862263"/>
            <a:ext cx="547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Acc+Bun</a:t>
            </a:r>
          </a:p>
        </p:txBody>
      </p:sp>
      <p:pic>
        <p:nvPicPr>
          <p:cNvPr id="19479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2273300"/>
            <a:ext cx="7175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6" name="Straight Connector 95"/>
          <p:cNvCxnSpPr/>
          <p:nvPr/>
        </p:nvCxnSpPr>
        <p:spPr bwMode="auto">
          <a:xfrm flipV="1">
            <a:off x="4283075" y="2705100"/>
            <a:ext cx="436563" cy="144463"/>
          </a:xfrm>
          <a:prstGeom prst="line">
            <a:avLst/>
          </a:prstGeom>
          <a:ln w="285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81" name="Straight Connector 122"/>
          <p:cNvCxnSpPr>
            <a:cxnSpLocks noChangeShapeType="1"/>
          </p:cNvCxnSpPr>
          <p:nvPr/>
        </p:nvCxnSpPr>
        <p:spPr bwMode="auto">
          <a:xfrm flipV="1">
            <a:off x="4718050" y="2505075"/>
            <a:ext cx="615950" cy="2063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2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546850" y="6569075"/>
            <a:ext cx="1951038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r>
              <a:rPr lang="en-US" sz="1100" smtClean="0">
                <a:solidFill>
                  <a:srgbClr val="7030A0"/>
                </a:solidFill>
              </a:rPr>
              <a:t>MAP Collaboration workshop (June 19, 2013)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793750" y="3405188"/>
            <a:ext cx="3178175" cy="1038225"/>
          </a:xfrm>
          <a:prstGeom prst="line">
            <a:avLst/>
          </a:prstGeom>
          <a:ln>
            <a:solidFill>
              <a:srgbClr val="FF0000"/>
            </a:solidFill>
            <a:prstDash val="sysDash"/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84" name="TextBox 49"/>
          <p:cNvSpPr txBox="1">
            <a:spLocks noChangeArrowheads="1"/>
          </p:cNvSpPr>
          <p:nvPr/>
        </p:nvSpPr>
        <p:spPr bwMode="auto">
          <a:xfrm>
            <a:off x="0" y="4086225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To LBNE</a:t>
            </a:r>
          </a:p>
        </p:txBody>
      </p:sp>
      <p:sp>
        <p:nvSpPr>
          <p:cNvPr id="19485" name="TextBox 88"/>
          <p:cNvSpPr txBox="1">
            <a:spLocks noChangeArrowheads="1"/>
          </p:cNvSpPr>
          <p:nvPr/>
        </p:nvSpPr>
        <p:spPr bwMode="auto">
          <a:xfrm rot="-1074566">
            <a:off x="4611688" y="2328863"/>
            <a:ext cx="1304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325 MHz linac to 0.9 GeV</a:t>
            </a:r>
          </a:p>
        </p:txBody>
      </p:sp>
      <p:sp>
        <p:nvSpPr>
          <p:cNvPr id="19486" name="TextBox 84"/>
          <p:cNvSpPr txBox="1">
            <a:spLocks noChangeArrowheads="1"/>
          </p:cNvSpPr>
          <p:nvPr/>
        </p:nvSpPr>
        <p:spPr bwMode="auto">
          <a:xfrm>
            <a:off x="3379788" y="3513138"/>
            <a:ext cx="80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6600"/>
                </a:solidFill>
                <a:latin typeface="Calibri" pitchFamily="34" charset="0"/>
              </a:rPr>
              <a:t>Decay Ring</a:t>
            </a:r>
          </a:p>
          <a:p>
            <a:pPr algn="ctr" eaLnBrk="1" hangingPunct="1"/>
            <a:r>
              <a:rPr lang="en-US" b="1">
                <a:solidFill>
                  <a:srgbClr val="FF6600"/>
                </a:solidFill>
                <a:latin typeface="Symbol" pitchFamily="18" charset="2"/>
              </a:rPr>
              <a:t>n</a:t>
            </a:r>
            <a:r>
              <a:rPr lang="en-US" b="1">
                <a:solidFill>
                  <a:srgbClr val="FF6600"/>
                </a:solidFill>
                <a:latin typeface="Calibri" pitchFamily="34" charset="0"/>
              </a:rPr>
              <a:t>s to LBNE</a:t>
            </a:r>
          </a:p>
        </p:txBody>
      </p:sp>
      <p:pic>
        <p:nvPicPr>
          <p:cNvPr id="19487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047">
            <a:off x="4456113" y="2808288"/>
            <a:ext cx="717550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88" name="Group 85"/>
          <p:cNvGrpSpPr>
            <a:grpSpLocks/>
          </p:cNvGrpSpPr>
          <p:nvPr/>
        </p:nvGrpSpPr>
        <p:grpSpPr bwMode="auto">
          <a:xfrm>
            <a:off x="5192713" y="2489200"/>
            <a:ext cx="249237" cy="185738"/>
            <a:chOff x="5209480" y="2489353"/>
            <a:chExt cx="248639" cy="185238"/>
          </a:xfrm>
        </p:grpSpPr>
        <p:sp>
          <p:nvSpPr>
            <p:cNvPr id="62" name="Freeform 61"/>
            <p:cNvSpPr>
              <a:spLocks/>
            </p:cNvSpPr>
            <p:nvPr/>
          </p:nvSpPr>
          <p:spPr bwMode="auto">
            <a:xfrm rot="9437393" flipV="1">
              <a:off x="5361514" y="2489353"/>
              <a:ext cx="57013" cy="64913"/>
            </a:xfrm>
            <a:custGeom>
              <a:avLst/>
              <a:gdLst>
                <a:gd name="T0" fmla="*/ 0 w 146050"/>
                <a:gd name="T1" fmla="*/ 112461 h 80673"/>
                <a:gd name="T2" fmla="*/ 82876 w 146050"/>
                <a:gd name="T3" fmla="*/ 15088 h 80673"/>
                <a:gd name="T4" fmla="*/ 224252 w 146050"/>
                <a:gd name="T5" fmla="*/ 1810 h 80673"/>
                <a:gd name="T6" fmla="*/ 0 60000 65536"/>
                <a:gd name="T7" fmla="*/ 0 60000 65536"/>
                <a:gd name="T8" fmla="*/ 0 60000 65536"/>
                <a:gd name="T9" fmla="*/ 0 w 146050"/>
                <a:gd name="T10" fmla="*/ 0 h 80673"/>
                <a:gd name="T11" fmla="*/ 146050 w 146050"/>
                <a:gd name="T12" fmla="*/ 80673 h 806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050" h="80673">
                  <a:moveTo>
                    <a:pt x="0" y="80673"/>
                  </a:moveTo>
                  <a:cubicBezTo>
                    <a:pt x="14816" y="52362"/>
                    <a:pt x="29633" y="24052"/>
                    <a:pt x="53975" y="10823"/>
                  </a:cubicBezTo>
                  <a:cubicBezTo>
                    <a:pt x="78317" y="-2406"/>
                    <a:pt x="112183" y="-554"/>
                    <a:pt x="146050" y="1298"/>
                  </a:cubicBezTo>
                </a:path>
              </a:pathLst>
            </a:custGeom>
            <a:noFill/>
            <a:ln w="9525" cap="flat" cmpd="sng">
              <a:solidFill>
                <a:srgbClr val="008080"/>
              </a:solidFill>
              <a:prstDash val="solid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 rot="14511366" flipV="1">
              <a:off x="5281553" y="2498025"/>
              <a:ext cx="104493" cy="248639"/>
            </a:xfrm>
            <a:custGeom>
              <a:avLst/>
              <a:gdLst>
                <a:gd name="T0" fmla="*/ 0 w 146050"/>
                <a:gd name="T1" fmla="*/ 112461 h 80673"/>
                <a:gd name="T2" fmla="*/ 82876 w 146050"/>
                <a:gd name="T3" fmla="*/ 15088 h 80673"/>
                <a:gd name="T4" fmla="*/ 224252 w 146050"/>
                <a:gd name="T5" fmla="*/ 1810 h 80673"/>
                <a:gd name="T6" fmla="*/ 0 60000 65536"/>
                <a:gd name="T7" fmla="*/ 0 60000 65536"/>
                <a:gd name="T8" fmla="*/ 0 60000 65536"/>
                <a:gd name="T9" fmla="*/ 0 w 146050"/>
                <a:gd name="T10" fmla="*/ 0 h 80673"/>
                <a:gd name="T11" fmla="*/ 146050 w 146050"/>
                <a:gd name="T12" fmla="*/ 80673 h 806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050" h="80673">
                  <a:moveTo>
                    <a:pt x="0" y="80673"/>
                  </a:moveTo>
                  <a:cubicBezTo>
                    <a:pt x="14816" y="52362"/>
                    <a:pt x="29633" y="24052"/>
                    <a:pt x="53975" y="10823"/>
                  </a:cubicBezTo>
                  <a:cubicBezTo>
                    <a:pt x="78317" y="-2406"/>
                    <a:pt x="112183" y="-554"/>
                    <a:pt x="146050" y="1298"/>
                  </a:cubicBezTo>
                </a:path>
              </a:pathLst>
            </a:custGeom>
            <a:noFill/>
            <a:ln w="9525" cap="flat" cmpd="sng">
              <a:solidFill>
                <a:srgbClr val="008080"/>
              </a:solidFill>
              <a:prstDash val="solid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/>
                <a:ea typeface="ＭＳ Ｐゴシック" pitchFamily="34" charset="-128"/>
              </a:endParaRPr>
            </a:p>
          </p:txBody>
        </p:sp>
      </p:grpSp>
      <p:cxnSp>
        <p:nvCxnSpPr>
          <p:cNvPr id="84" name="Straight Connector 83"/>
          <p:cNvCxnSpPr/>
          <p:nvPr/>
        </p:nvCxnSpPr>
        <p:spPr bwMode="auto">
          <a:xfrm flipV="1">
            <a:off x="5062538" y="2727325"/>
            <a:ext cx="169862" cy="115888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0" name="TextBox 88"/>
          <p:cNvSpPr txBox="1">
            <a:spLocks noChangeArrowheads="1"/>
          </p:cNvSpPr>
          <p:nvPr/>
        </p:nvSpPr>
        <p:spPr bwMode="auto">
          <a:xfrm rot="-1074566">
            <a:off x="4559300" y="2865438"/>
            <a:ext cx="1289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650  MHz linac (0.7 GeV)</a:t>
            </a:r>
          </a:p>
        </p:txBody>
      </p:sp>
      <p:grpSp>
        <p:nvGrpSpPr>
          <p:cNvPr id="19491" name="Group 124"/>
          <p:cNvGrpSpPr>
            <a:grpSpLocks/>
          </p:cNvGrpSpPr>
          <p:nvPr/>
        </p:nvGrpSpPr>
        <p:grpSpPr bwMode="auto">
          <a:xfrm rot="1883245">
            <a:off x="4583113" y="2824163"/>
            <a:ext cx="180975" cy="290512"/>
            <a:chOff x="5944228" y="1585231"/>
            <a:chExt cx="182259" cy="290900"/>
          </a:xfrm>
        </p:grpSpPr>
        <p:sp>
          <p:nvSpPr>
            <p:cNvPr id="19528" name="Freeform 129"/>
            <p:cNvSpPr>
              <a:spLocks/>
            </p:cNvSpPr>
            <p:nvPr/>
          </p:nvSpPr>
          <p:spPr bwMode="auto">
            <a:xfrm rot="-3099392">
              <a:off x="5922720" y="1645712"/>
              <a:ext cx="226655" cy="151001"/>
            </a:xfrm>
            <a:custGeom>
              <a:avLst/>
              <a:gdLst>
                <a:gd name="T0" fmla="*/ 7 w 1803400"/>
                <a:gd name="T1" fmla="*/ 6 h 996950"/>
                <a:gd name="T2" fmla="*/ 6 w 1803400"/>
                <a:gd name="T3" fmla="*/ 5 h 996950"/>
                <a:gd name="T4" fmla="*/ 5 w 1803400"/>
                <a:gd name="T5" fmla="*/ 4 h 996950"/>
                <a:gd name="T6" fmla="*/ 3 w 1803400"/>
                <a:gd name="T7" fmla="*/ 1 h 996950"/>
                <a:gd name="T8" fmla="*/ 3 w 1803400"/>
                <a:gd name="T9" fmla="*/ 0 h 996950"/>
                <a:gd name="T10" fmla="*/ 2 w 1803400"/>
                <a:gd name="T11" fmla="*/ 0 h 996950"/>
                <a:gd name="T12" fmla="*/ 2 w 1803400"/>
                <a:gd name="T13" fmla="*/ 0 h 996950"/>
                <a:gd name="T14" fmla="*/ 1 w 1803400"/>
                <a:gd name="T15" fmla="*/ 0 h 996950"/>
                <a:gd name="T16" fmla="*/ 1 w 1803400"/>
                <a:gd name="T17" fmla="*/ 1 h 996950"/>
                <a:gd name="T18" fmla="*/ 1 w 1803400"/>
                <a:gd name="T19" fmla="*/ 2 h 996950"/>
                <a:gd name="T20" fmla="*/ 0 w 1803400"/>
                <a:gd name="T21" fmla="*/ 3 h 996950"/>
                <a:gd name="T22" fmla="*/ 0 w 1803400"/>
                <a:gd name="T23" fmla="*/ 4 h 996950"/>
                <a:gd name="T24" fmla="*/ 0 w 1803400"/>
                <a:gd name="T25" fmla="*/ 5 h 996950"/>
                <a:gd name="T26" fmla="*/ 0 w 1803400"/>
                <a:gd name="T27" fmla="*/ 7 h 996950"/>
                <a:gd name="T28" fmla="*/ 0 w 1803400"/>
                <a:gd name="T29" fmla="*/ 8 h 996950"/>
                <a:gd name="T30" fmla="*/ 0 w 1803400"/>
                <a:gd name="T31" fmla="*/ 9 h 996950"/>
                <a:gd name="T32" fmla="*/ 1 w 1803400"/>
                <a:gd name="T33" fmla="*/ 10 h 996950"/>
                <a:gd name="T34" fmla="*/ 1 w 1803400"/>
                <a:gd name="T35" fmla="*/ 11 h 996950"/>
                <a:gd name="T36" fmla="*/ 1 w 1803400"/>
                <a:gd name="T37" fmla="*/ 12 h 996950"/>
                <a:gd name="T38" fmla="*/ 2 w 1803400"/>
                <a:gd name="T39" fmla="*/ 12 h 996950"/>
                <a:gd name="T40" fmla="*/ 2 w 1803400"/>
                <a:gd name="T41" fmla="*/ 12 h 996950"/>
                <a:gd name="T42" fmla="*/ 3 w 1803400"/>
                <a:gd name="T43" fmla="*/ 12 h 996950"/>
                <a:gd name="T44" fmla="*/ 3 w 1803400"/>
                <a:gd name="T45" fmla="*/ 11 h 996950"/>
                <a:gd name="T46" fmla="*/ 5 w 1803400"/>
                <a:gd name="T47" fmla="*/ 8 h 996950"/>
                <a:gd name="T48" fmla="*/ 6 w 1803400"/>
                <a:gd name="T49" fmla="*/ 7 h 996950"/>
                <a:gd name="T50" fmla="*/ 7 w 1803400"/>
                <a:gd name="T51" fmla="*/ 6 h 9969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3400"/>
                <a:gd name="T79" fmla="*/ 0 h 996950"/>
                <a:gd name="T80" fmla="*/ 1803400 w 1803400"/>
                <a:gd name="T81" fmla="*/ 996950 h 9969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3400" h="996950">
                  <a:moveTo>
                    <a:pt x="1803400" y="504825"/>
                  </a:moveTo>
                  <a:lnTo>
                    <a:pt x="1536700" y="447675"/>
                  </a:lnTo>
                  <a:lnTo>
                    <a:pt x="1314450" y="365125"/>
                  </a:lnTo>
                  <a:lnTo>
                    <a:pt x="819150" y="60325"/>
                  </a:lnTo>
                  <a:lnTo>
                    <a:pt x="708025" y="22225"/>
                  </a:lnTo>
                  <a:lnTo>
                    <a:pt x="590550" y="0"/>
                  </a:lnTo>
                  <a:lnTo>
                    <a:pt x="469900" y="6350"/>
                  </a:lnTo>
                  <a:lnTo>
                    <a:pt x="355600" y="34925"/>
                  </a:lnTo>
                  <a:lnTo>
                    <a:pt x="254000" y="82550"/>
                  </a:lnTo>
                  <a:lnTo>
                    <a:pt x="155575" y="149225"/>
                  </a:lnTo>
                  <a:lnTo>
                    <a:pt x="82550" y="247650"/>
                  </a:lnTo>
                  <a:lnTo>
                    <a:pt x="28575" y="336550"/>
                  </a:lnTo>
                  <a:lnTo>
                    <a:pt x="3175" y="438150"/>
                  </a:lnTo>
                  <a:lnTo>
                    <a:pt x="0" y="533400"/>
                  </a:lnTo>
                  <a:lnTo>
                    <a:pt x="22225" y="657225"/>
                  </a:lnTo>
                  <a:lnTo>
                    <a:pt x="76200" y="755650"/>
                  </a:lnTo>
                  <a:lnTo>
                    <a:pt x="146050" y="841375"/>
                  </a:lnTo>
                  <a:lnTo>
                    <a:pt x="244475" y="911225"/>
                  </a:lnTo>
                  <a:lnTo>
                    <a:pt x="349250" y="962025"/>
                  </a:lnTo>
                  <a:lnTo>
                    <a:pt x="463550" y="993775"/>
                  </a:lnTo>
                  <a:lnTo>
                    <a:pt x="577850" y="996950"/>
                  </a:lnTo>
                  <a:lnTo>
                    <a:pt x="698500" y="977900"/>
                  </a:lnTo>
                  <a:lnTo>
                    <a:pt x="819150" y="930275"/>
                  </a:lnTo>
                  <a:lnTo>
                    <a:pt x="1317625" y="644525"/>
                  </a:lnTo>
                  <a:lnTo>
                    <a:pt x="1530350" y="552450"/>
                  </a:lnTo>
                  <a:lnTo>
                    <a:pt x="1803400" y="504825"/>
                  </a:lnTo>
                  <a:close/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19529" name="Freeform 130"/>
            <p:cNvSpPr>
              <a:spLocks/>
            </p:cNvSpPr>
            <p:nvPr/>
          </p:nvSpPr>
          <p:spPr bwMode="auto">
            <a:xfrm rot="-3099392">
              <a:off x="5889908" y="1639551"/>
              <a:ext cx="290900" cy="182259"/>
            </a:xfrm>
            <a:custGeom>
              <a:avLst/>
              <a:gdLst>
                <a:gd name="T0" fmla="*/ 9 w 2314575"/>
                <a:gd name="T1" fmla="*/ 7 h 1203325"/>
                <a:gd name="T2" fmla="*/ 8 w 2314575"/>
                <a:gd name="T3" fmla="*/ 7 h 1203325"/>
                <a:gd name="T4" fmla="*/ 6 w 2314575"/>
                <a:gd name="T5" fmla="*/ 6 h 1203325"/>
                <a:gd name="T6" fmla="*/ 4 w 2314575"/>
                <a:gd name="T7" fmla="*/ 1 h 1203325"/>
                <a:gd name="T8" fmla="*/ 3 w 2314575"/>
                <a:gd name="T9" fmla="*/ 0 h 1203325"/>
                <a:gd name="T10" fmla="*/ 3 w 2314575"/>
                <a:gd name="T11" fmla="*/ 0 h 1203325"/>
                <a:gd name="T12" fmla="*/ 2 w 2314575"/>
                <a:gd name="T13" fmla="*/ 0 h 1203325"/>
                <a:gd name="T14" fmla="*/ 1 w 2314575"/>
                <a:gd name="T15" fmla="*/ 1 h 1203325"/>
                <a:gd name="T16" fmla="*/ 1 w 2314575"/>
                <a:gd name="T17" fmla="*/ 2 h 1203325"/>
                <a:gd name="T18" fmla="*/ 1 w 2314575"/>
                <a:gd name="T19" fmla="*/ 3 h 1203325"/>
                <a:gd name="T20" fmla="*/ 0 w 2314575"/>
                <a:gd name="T21" fmla="*/ 5 h 1203325"/>
                <a:gd name="T22" fmla="*/ 0 w 2314575"/>
                <a:gd name="T23" fmla="*/ 6 h 1203325"/>
                <a:gd name="T24" fmla="*/ 0 w 2314575"/>
                <a:gd name="T25" fmla="*/ 8 h 1203325"/>
                <a:gd name="T26" fmla="*/ 0 w 2314575"/>
                <a:gd name="T27" fmla="*/ 10 h 1203325"/>
                <a:gd name="T28" fmla="*/ 1 w 2314575"/>
                <a:gd name="T29" fmla="*/ 11 h 1203325"/>
                <a:gd name="T30" fmla="*/ 1 w 2314575"/>
                <a:gd name="T31" fmla="*/ 13 h 1203325"/>
                <a:gd name="T32" fmla="*/ 1 w 2314575"/>
                <a:gd name="T33" fmla="*/ 14 h 1203325"/>
                <a:gd name="T34" fmla="*/ 2 w 2314575"/>
                <a:gd name="T35" fmla="*/ 14 h 1203325"/>
                <a:gd name="T36" fmla="*/ 3 w 2314575"/>
                <a:gd name="T37" fmla="*/ 15 h 1203325"/>
                <a:gd name="T38" fmla="*/ 3 w 2314575"/>
                <a:gd name="T39" fmla="*/ 14 h 1203325"/>
                <a:gd name="T40" fmla="*/ 4 w 2314575"/>
                <a:gd name="T41" fmla="*/ 14 h 1203325"/>
                <a:gd name="T42" fmla="*/ 6 w 2314575"/>
                <a:gd name="T43" fmla="*/ 9 h 1203325"/>
                <a:gd name="T44" fmla="*/ 8 w 2314575"/>
                <a:gd name="T45" fmla="*/ 8 h 1203325"/>
                <a:gd name="T46" fmla="*/ 9 w 2314575"/>
                <a:gd name="T47" fmla="*/ 7 h 12033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14575"/>
                <a:gd name="T73" fmla="*/ 0 h 1203325"/>
                <a:gd name="T74" fmla="*/ 2314575 w 2314575"/>
                <a:gd name="T75" fmla="*/ 1203325 h 12033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14575" h="1203325">
                  <a:moveTo>
                    <a:pt x="2314575" y="603250"/>
                  </a:moveTo>
                  <a:lnTo>
                    <a:pt x="1939925" y="565150"/>
                  </a:lnTo>
                  <a:lnTo>
                    <a:pt x="1635125" y="463550"/>
                  </a:lnTo>
                  <a:lnTo>
                    <a:pt x="977900" y="63500"/>
                  </a:lnTo>
                  <a:lnTo>
                    <a:pt x="825500" y="19050"/>
                  </a:lnTo>
                  <a:lnTo>
                    <a:pt x="660400" y="0"/>
                  </a:lnTo>
                  <a:lnTo>
                    <a:pt x="501650" y="15875"/>
                  </a:lnTo>
                  <a:lnTo>
                    <a:pt x="355600" y="66675"/>
                  </a:lnTo>
                  <a:lnTo>
                    <a:pt x="222250" y="155575"/>
                  </a:lnTo>
                  <a:lnTo>
                    <a:pt x="114300" y="263525"/>
                  </a:lnTo>
                  <a:lnTo>
                    <a:pt x="41275" y="390525"/>
                  </a:lnTo>
                  <a:lnTo>
                    <a:pt x="0" y="523875"/>
                  </a:lnTo>
                  <a:lnTo>
                    <a:pt x="0" y="669925"/>
                  </a:lnTo>
                  <a:lnTo>
                    <a:pt x="44450" y="812800"/>
                  </a:lnTo>
                  <a:lnTo>
                    <a:pt x="117475" y="946150"/>
                  </a:lnTo>
                  <a:lnTo>
                    <a:pt x="215900" y="1044575"/>
                  </a:lnTo>
                  <a:lnTo>
                    <a:pt x="346075" y="1127125"/>
                  </a:lnTo>
                  <a:lnTo>
                    <a:pt x="495300" y="1181100"/>
                  </a:lnTo>
                  <a:lnTo>
                    <a:pt x="650875" y="1203325"/>
                  </a:lnTo>
                  <a:lnTo>
                    <a:pt x="815975" y="1187450"/>
                  </a:lnTo>
                  <a:lnTo>
                    <a:pt x="974725" y="1139825"/>
                  </a:lnTo>
                  <a:lnTo>
                    <a:pt x="1638300" y="739775"/>
                  </a:lnTo>
                  <a:lnTo>
                    <a:pt x="1936750" y="644525"/>
                  </a:lnTo>
                  <a:lnTo>
                    <a:pt x="2314575" y="603250"/>
                  </a:lnTo>
                  <a:close/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19492" name="Group 125"/>
          <p:cNvGrpSpPr>
            <a:grpSpLocks/>
          </p:cNvGrpSpPr>
          <p:nvPr/>
        </p:nvGrpSpPr>
        <p:grpSpPr bwMode="auto">
          <a:xfrm rot="1883245">
            <a:off x="5319713" y="2606675"/>
            <a:ext cx="163512" cy="254000"/>
            <a:chOff x="6230658" y="1242227"/>
            <a:chExt cx="164197" cy="253789"/>
          </a:xfrm>
        </p:grpSpPr>
        <p:sp>
          <p:nvSpPr>
            <p:cNvPr id="19526" name="Freeform 127"/>
            <p:cNvSpPr>
              <a:spLocks/>
            </p:cNvSpPr>
            <p:nvPr/>
          </p:nvSpPr>
          <p:spPr bwMode="auto">
            <a:xfrm rot="-3099392">
              <a:off x="6198218" y="1325070"/>
              <a:ext cx="197126" cy="132246"/>
            </a:xfrm>
            <a:custGeom>
              <a:avLst/>
              <a:gdLst>
                <a:gd name="T0" fmla="*/ 0 w 1568450"/>
                <a:gd name="T1" fmla="*/ 5 h 873125"/>
                <a:gd name="T2" fmla="*/ 1 w 1568450"/>
                <a:gd name="T3" fmla="*/ 5 h 873125"/>
                <a:gd name="T4" fmla="*/ 2 w 1568450"/>
                <a:gd name="T5" fmla="*/ 4 h 873125"/>
                <a:gd name="T6" fmla="*/ 3 w 1568450"/>
                <a:gd name="T7" fmla="*/ 1 h 873125"/>
                <a:gd name="T8" fmla="*/ 4 w 1568450"/>
                <a:gd name="T9" fmla="*/ 0 h 873125"/>
                <a:gd name="T10" fmla="*/ 4 w 1568450"/>
                <a:gd name="T11" fmla="*/ 0 h 873125"/>
                <a:gd name="T12" fmla="*/ 5 w 1568450"/>
                <a:gd name="T13" fmla="*/ 0 h 873125"/>
                <a:gd name="T14" fmla="*/ 5 w 1568450"/>
                <a:gd name="T15" fmla="*/ 0 h 873125"/>
                <a:gd name="T16" fmla="*/ 5 w 1568450"/>
                <a:gd name="T17" fmla="*/ 1 h 873125"/>
                <a:gd name="T18" fmla="*/ 6 w 1568450"/>
                <a:gd name="T19" fmla="*/ 2 h 873125"/>
                <a:gd name="T20" fmla="*/ 6 w 1568450"/>
                <a:gd name="T21" fmla="*/ 3 h 873125"/>
                <a:gd name="T22" fmla="*/ 6 w 1568450"/>
                <a:gd name="T23" fmla="*/ 3 h 873125"/>
                <a:gd name="T24" fmla="*/ 6 w 1568450"/>
                <a:gd name="T25" fmla="*/ 5 h 873125"/>
                <a:gd name="T26" fmla="*/ 6 w 1568450"/>
                <a:gd name="T27" fmla="*/ 6 h 873125"/>
                <a:gd name="T28" fmla="*/ 6 w 1568450"/>
                <a:gd name="T29" fmla="*/ 7 h 873125"/>
                <a:gd name="T30" fmla="*/ 6 w 1568450"/>
                <a:gd name="T31" fmla="*/ 8 h 873125"/>
                <a:gd name="T32" fmla="*/ 6 w 1568450"/>
                <a:gd name="T33" fmla="*/ 9 h 873125"/>
                <a:gd name="T34" fmla="*/ 5 w 1568450"/>
                <a:gd name="T35" fmla="*/ 10 h 873125"/>
                <a:gd name="T36" fmla="*/ 5 w 1568450"/>
                <a:gd name="T37" fmla="*/ 10 h 873125"/>
                <a:gd name="T38" fmla="*/ 5 w 1568450"/>
                <a:gd name="T39" fmla="*/ 11 h 873125"/>
                <a:gd name="T40" fmla="*/ 4 w 1568450"/>
                <a:gd name="T41" fmla="*/ 11 h 873125"/>
                <a:gd name="T42" fmla="*/ 4 w 1568450"/>
                <a:gd name="T43" fmla="*/ 10 h 873125"/>
                <a:gd name="T44" fmla="*/ 3 w 1568450"/>
                <a:gd name="T45" fmla="*/ 10 h 873125"/>
                <a:gd name="T46" fmla="*/ 2 w 1568450"/>
                <a:gd name="T47" fmla="*/ 7 h 873125"/>
                <a:gd name="T48" fmla="*/ 1 w 1568450"/>
                <a:gd name="T49" fmla="*/ 6 h 873125"/>
                <a:gd name="T50" fmla="*/ 0 w 1568450"/>
                <a:gd name="T51" fmla="*/ 5 h 8731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8450"/>
                <a:gd name="T79" fmla="*/ 0 h 873125"/>
                <a:gd name="T80" fmla="*/ 1568450 w 1568450"/>
                <a:gd name="T81" fmla="*/ 873125 h 8731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8450" h="873125">
                  <a:moveTo>
                    <a:pt x="0" y="438150"/>
                  </a:moveTo>
                  <a:lnTo>
                    <a:pt x="238125" y="390525"/>
                  </a:lnTo>
                  <a:lnTo>
                    <a:pt x="422275" y="323850"/>
                  </a:lnTo>
                  <a:lnTo>
                    <a:pt x="854075" y="53975"/>
                  </a:lnTo>
                  <a:lnTo>
                    <a:pt x="949325" y="15875"/>
                  </a:lnTo>
                  <a:lnTo>
                    <a:pt x="1054100" y="0"/>
                  </a:lnTo>
                  <a:lnTo>
                    <a:pt x="1149350" y="3175"/>
                  </a:lnTo>
                  <a:lnTo>
                    <a:pt x="1254125" y="28575"/>
                  </a:lnTo>
                  <a:lnTo>
                    <a:pt x="1349375" y="73025"/>
                  </a:lnTo>
                  <a:lnTo>
                    <a:pt x="1425575" y="130175"/>
                  </a:lnTo>
                  <a:lnTo>
                    <a:pt x="1498600" y="206375"/>
                  </a:lnTo>
                  <a:lnTo>
                    <a:pt x="1543050" y="295275"/>
                  </a:lnTo>
                  <a:lnTo>
                    <a:pt x="1565275" y="390525"/>
                  </a:lnTo>
                  <a:lnTo>
                    <a:pt x="1568450" y="482600"/>
                  </a:lnTo>
                  <a:lnTo>
                    <a:pt x="1543050" y="577850"/>
                  </a:lnTo>
                  <a:lnTo>
                    <a:pt x="1498600" y="660400"/>
                  </a:lnTo>
                  <a:lnTo>
                    <a:pt x="1435100" y="742950"/>
                  </a:lnTo>
                  <a:lnTo>
                    <a:pt x="1352550" y="803275"/>
                  </a:lnTo>
                  <a:lnTo>
                    <a:pt x="1266825" y="841375"/>
                  </a:lnTo>
                  <a:lnTo>
                    <a:pt x="1152525" y="873125"/>
                  </a:lnTo>
                  <a:lnTo>
                    <a:pt x="1060450" y="873125"/>
                  </a:lnTo>
                  <a:lnTo>
                    <a:pt x="946150" y="860425"/>
                  </a:lnTo>
                  <a:lnTo>
                    <a:pt x="854075" y="819150"/>
                  </a:lnTo>
                  <a:lnTo>
                    <a:pt x="425450" y="565150"/>
                  </a:lnTo>
                  <a:lnTo>
                    <a:pt x="228600" y="485775"/>
                  </a:lnTo>
                  <a:lnTo>
                    <a:pt x="0" y="438150"/>
                  </a:lnTo>
                  <a:close/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19527" name="Freeform 128"/>
            <p:cNvSpPr>
              <a:spLocks/>
            </p:cNvSpPr>
            <p:nvPr/>
          </p:nvSpPr>
          <p:spPr bwMode="auto">
            <a:xfrm rot="-3099392">
              <a:off x="6187651" y="1288812"/>
              <a:ext cx="253789" cy="160619"/>
            </a:xfrm>
            <a:custGeom>
              <a:avLst/>
              <a:gdLst>
                <a:gd name="T0" fmla="*/ 0 w 2019300"/>
                <a:gd name="T1" fmla="*/ 6 h 1060450"/>
                <a:gd name="T2" fmla="*/ 1 w 2019300"/>
                <a:gd name="T3" fmla="*/ 6 h 1060450"/>
                <a:gd name="T4" fmla="*/ 2 w 2019300"/>
                <a:gd name="T5" fmla="*/ 5 h 1060450"/>
                <a:gd name="T6" fmla="*/ 5 w 2019300"/>
                <a:gd name="T7" fmla="*/ 1 h 1060450"/>
                <a:gd name="T8" fmla="*/ 5 w 2019300"/>
                <a:gd name="T9" fmla="*/ 0 h 1060450"/>
                <a:gd name="T10" fmla="*/ 6 w 2019300"/>
                <a:gd name="T11" fmla="*/ 0 h 1060450"/>
                <a:gd name="T12" fmla="*/ 6 w 2019300"/>
                <a:gd name="T13" fmla="*/ 0 h 1060450"/>
                <a:gd name="T14" fmla="*/ 7 w 2019300"/>
                <a:gd name="T15" fmla="*/ 1 h 1060450"/>
                <a:gd name="T16" fmla="*/ 7 w 2019300"/>
                <a:gd name="T17" fmla="*/ 2 h 1060450"/>
                <a:gd name="T18" fmla="*/ 8 w 2019300"/>
                <a:gd name="T19" fmla="*/ 3 h 1060450"/>
                <a:gd name="T20" fmla="*/ 8 w 2019300"/>
                <a:gd name="T21" fmla="*/ 4 h 1060450"/>
                <a:gd name="T22" fmla="*/ 8 w 2019300"/>
                <a:gd name="T23" fmla="*/ 6 h 1060450"/>
                <a:gd name="T24" fmla="*/ 8 w 2019300"/>
                <a:gd name="T25" fmla="*/ 7 h 1060450"/>
                <a:gd name="T26" fmla="*/ 8 w 2019300"/>
                <a:gd name="T27" fmla="*/ 9 h 1060450"/>
                <a:gd name="T28" fmla="*/ 8 w 2019300"/>
                <a:gd name="T29" fmla="*/ 10 h 1060450"/>
                <a:gd name="T30" fmla="*/ 7 w 2019300"/>
                <a:gd name="T31" fmla="*/ 11 h 1060450"/>
                <a:gd name="T32" fmla="*/ 7 w 2019300"/>
                <a:gd name="T33" fmla="*/ 12 h 1060450"/>
                <a:gd name="T34" fmla="*/ 6 w 2019300"/>
                <a:gd name="T35" fmla="*/ 13 h 1060450"/>
                <a:gd name="T36" fmla="*/ 6 w 2019300"/>
                <a:gd name="T37" fmla="*/ 13 h 1060450"/>
                <a:gd name="T38" fmla="*/ 5 w 2019300"/>
                <a:gd name="T39" fmla="*/ 13 h 1060450"/>
                <a:gd name="T40" fmla="*/ 5 w 2019300"/>
                <a:gd name="T41" fmla="*/ 12 h 1060450"/>
                <a:gd name="T42" fmla="*/ 2 w 2019300"/>
                <a:gd name="T43" fmla="*/ 8 h 1060450"/>
                <a:gd name="T44" fmla="*/ 1 w 2019300"/>
                <a:gd name="T45" fmla="*/ 7 h 1060450"/>
                <a:gd name="T46" fmla="*/ 0 w 2019300"/>
                <a:gd name="T47" fmla="*/ 6 h 10604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19300"/>
                <a:gd name="T73" fmla="*/ 0 h 1060450"/>
                <a:gd name="T74" fmla="*/ 2019300 w 2019300"/>
                <a:gd name="T75" fmla="*/ 1060450 h 10604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19300" h="1060450">
                  <a:moveTo>
                    <a:pt x="0" y="530225"/>
                  </a:moveTo>
                  <a:lnTo>
                    <a:pt x="317500" y="501650"/>
                  </a:lnTo>
                  <a:lnTo>
                    <a:pt x="584200" y="415925"/>
                  </a:lnTo>
                  <a:lnTo>
                    <a:pt x="1168400" y="60325"/>
                  </a:lnTo>
                  <a:lnTo>
                    <a:pt x="1292225" y="12700"/>
                  </a:lnTo>
                  <a:lnTo>
                    <a:pt x="1435100" y="0"/>
                  </a:lnTo>
                  <a:lnTo>
                    <a:pt x="1577975" y="15875"/>
                  </a:lnTo>
                  <a:lnTo>
                    <a:pt x="1708150" y="60325"/>
                  </a:lnTo>
                  <a:lnTo>
                    <a:pt x="1825625" y="136525"/>
                  </a:lnTo>
                  <a:lnTo>
                    <a:pt x="1917700" y="228600"/>
                  </a:lnTo>
                  <a:lnTo>
                    <a:pt x="1978025" y="342900"/>
                  </a:lnTo>
                  <a:lnTo>
                    <a:pt x="2016125" y="466725"/>
                  </a:lnTo>
                  <a:cubicBezTo>
                    <a:pt x="2017183" y="506942"/>
                    <a:pt x="2018242" y="547158"/>
                    <a:pt x="2019300" y="587375"/>
                  </a:cubicBezTo>
                  <a:lnTo>
                    <a:pt x="1984375" y="720725"/>
                  </a:lnTo>
                  <a:lnTo>
                    <a:pt x="1917700" y="835025"/>
                  </a:lnTo>
                  <a:lnTo>
                    <a:pt x="1828800" y="923925"/>
                  </a:lnTo>
                  <a:lnTo>
                    <a:pt x="1714500" y="996950"/>
                  </a:lnTo>
                  <a:lnTo>
                    <a:pt x="1577975" y="1041400"/>
                  </a:lnTo>
                  <a:lnTo>
                    <a:pt x="1435100" y="1060450"/>
                  </a:lnTo>
                  <a:lnTo>
                    <a:pt x="1298575" y="1044575"/>
                  </a:lnTo>
                  <a:lnTo>
                    <a:pt x="1165225" y="996950"/>
                  </a:lnTo>
                  <a:lnTo>
                    <a:pt x="577850" y="650875"/>
                  </a:lnTo>
                  <a:lnTo>
                    <a:pt x="314325" y="565150"/>
                  </a:lnTo>
                  <a:lnTo>
                    <a:pt x="0" y="530225"/>
                  </a:lnTo>
                  <a:close/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</p:grpSp>
      <p:cxnSp>
        <p:nvCxnSpPr>
          <p:cNvPr id="19493" name="Straight Connector 126"/>
          <p:cNvCxnSpPr>
            <a:cxnSpLocks noChangeShapeType="1"/>
          </p:cNvCxnSpPr>
          <p:nvPr/>
        </p:nvCxnSpPr>
        <p:spPr bwMode="auto">
          <a:xfrm rot="1883245" flipV="1">
            <a:off x="5060950" y="2711450"/>
            <a:ext cx="185738" cy="2174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pSp>
        <p:nvGrpSpPr>
          <p:cNvPr id="19494" name="Group 56"/>
          <p:cNvGrpSpPr>
            <a:grpSpLocks/>
          </p:cNvGrpSpPr>
          <p:nvPr/>
        </p:nvGrpSpPr>
        <p:grpSpPr bwMode="auto">
          <a:xfrm>
            <a:off x="3913188" y="2989263"/>
            <a:ext cx="784225" cy="320675"/>
            <a:chOff x="3427413" y="3117850"/>
            <a:chExt cx="784225" cy="320675"/>
          </a:xfrm>
        </p:grpSpPr>
        <p:sp>
          <p:nvSpPr>
            <p:cNvPr id="101" name="Rounded Rectangle 100"/>
            <p:cNvSpPr/>
            <p:nvPr/>
          </p:nvSpPr>
          <p:spPr bwMode="auto">
            <a:xfrm rot="20426371">
              <a:off x="3427413" y="3359150"/>
              <a:ext cx="631825" cy="79375"/>
            </a:xfrm>
            <a:prstGeom prst="roundRect">
              <a:avLst/>
            </a:prstGeom>
            <a:noFill/>
            <a:ln w="28575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rot="4959706" flipV="1">
              <a:off x="4055269" y="3082131"/>
              <a:ext cx="120650" cy="192088"/>
            </a:xfrm>
            <a:custGeom>
              <a:avLst/>
              <a:gdLst>
                <a:gd name="T0" fmla="*/ 0 w 146050"/>
                <a:gd name="T1" fmla="*/ 112461 h 80673"/>
                <a:gd name="T2" fmla="*/ 82876 w 146050"/>
                <a:gd name="T3" fmla="*/ 15088 h 80673"/>
                <a:gd name="T4" fmla="*/ 224252 w 146050"/>
                <a:gd name="T5" fmla="*/ 1810 h 80673"/>
                <a:gd name="T6" fmla="*/ 0 60000 65536"/>
                <a:gd name="T7" fmla="*/ 0 60000 65536"/>
                <a:gd name="T8" fmla="*/ 0 60000 65536"/>
                <a:gd name="T9" fmla="*/ 0 w 146050"/>
                <a:gd name="T10" fmla="*/ 0 h 80673"/>
                <a:gd name="T11" fmla="*/ 146050 w 146050"/>
                <a:gd name="T12" fmla="*/ 80673 h 806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050" h="80673">
                  <a:moveTo>
                    <a:pt x="0" y="80673"/>
                  </a:moveTo>
                  <a:cubicBezTo>
                    <a:pt x="14816" y="52362"/>
                    <a:pt x="29633" y="24052"/>
                    <a:pt x="53975" y="10823"/>
                  </a:cubicBezTo>
                  <a:cubicBezTo>
                    <a:pt x="78317" y="-2406"/>
                    <a:pt x="112183" y="-554"/>
                    <a:pt x="146050" y="1298"/>
                  </a:cubicBezTo>
                </a:path>
              </a:pathLst>
            </a:custGeom>
            <a:noFill/>
            <a:ln w="12700" cap="flat" cmpd="sng">
              <a:solidFill>
                <a:srgbClr val="008080"/>
              </a:solidFill>
              <a:prstDash val="solid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/>
                <a:ea typeface="ＭＳ Ｐゴシック" pitchFamily="34" charset="-128"/>
              </a:endParaRPr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3784600" y="2595563"/>
            <a:ext cx="930275" cy="258762"/>
            <a:chOff x="3784600" y="2552700"/>
            <a:chExt cx="930276" cy="258763"/>
          </a:xfrm>
        </p:grpSpPr>
        <p:sp>
          <p:nvSpPr>
            <p:cNvPr id="19522" name="TextBox 90"/>
            <p:cNvSpPr txBox="1">
              <a:spLocks noChangeArrowheads="1"/>
            </p:cNvSpPr>
            <p:nvPr/>
          </p:nvSpPr>
          <p:spPr bwMode="auto">
            <a:xfrm>
              <a:off x="3784600" y="2552700"/>
              <a:ext cx="7588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12961F"/>
                  </a:solidFill>
                  <a:latin typeface="Calibri" pitchFamily="34" charset="0"/>
                </a:rPr>
                <a:t>4D Cooling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flipV="1">
              <a:off x="4278314" y="2667000"/>
              <a:ext cx="436562" cy="144463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96" name="TextBox 93"/>
          <p:cNvSpPr txBox="1">
            <a:spLocks noChangeArrowheads="1"/>
          </p:cNvSpPr>
          <p:nvPr/>
        </p:nvSpPr>
        <p:spPr bwMode="auto">
          <a:xfrm>
            <a:off x="4098925" y="2184400"/>
            <a:ext cx="1268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5F1FBD"/>
                </a:solidFill>
                <a:latin typeface="Calibri" pitchFamily="34" charset="0"/>
              </a:rPr>
              <a:t>Linac</a:t>
            </a:r>
            <a:r>
              <a:rPr lang="en-US" b="1" dirty="0">
                <a:solidFill>
                  <a:srgbClr val="5F1FBD"/>
                </a:solidFill>
                <a:latin typeface="Calibri" pitchFamily="34" charset="0"/>
              </a:rPr>
              <a:t> + RLA to </a:t>
            </a:r>
            <a:r>
              <a:rPr lang="en-US" b="1" dirty="0" smtClean="0">
                <a:solidFill>
                  <a:srgbClr val="5F1FBD"/>
                </a:solidFill>
                <a:latin typeface="Calibri" pitchFamily="34" charset="0"/>
              </a:rPr>
              <a:t>5 </a:t>
            </a:r>
            <a:r>
              <a:rPr lang="en-US" b="1" dirty="0" err="1">
                <a:solidFill>
                  <a:srgbClr val="5F1FBD"/>
                </a:solidFill>
                <a:latin typeface="Calibri" pitchFamily="34" charset="0"/>
              </a:rPr>
              <a:t>GeV</a:t>
            </a:r>
            <a:endParaRPr lang="en-US" b="1" dirty="0">
              <a:solidFill>
                <a:srgbClr val="5F1FBD"/>
              </a:solidFill>
              <a:latin typeface="Calibri" pitchFamily="34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305425" y="1314450"/>
            <a:ext cx="3151188" cy="1471613"/>
            <a:chOff x="5472337" y="544513"/>
            <a:chExt cx="3151400" cy="1472309"/>
          </a:xfrm>
        </p:grpSpPr>
        <p:sp>
          <p:nvSpPr>
            <p:cNvPr id="19501" name="TextBox 54"/>
            <p:cNvSpPr txBox="1">
              <a:spLocks noChangeArrowheads="1"/>
            </p:cNvSpPr>
            <p:nvPr/>
          </p:nvSpPr>
          <p:spPr bwMode="auto">
            <a:xfrm>
              <a:off x="6937374" y="544513"/>
              <a:ext cx="16863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FF"/>
                  </a:solidFill>
                  <a:latin typeface="Calibri" pitchFamily="34" charset="0"/>
                </a:rPr>
                <a:t>Higgs Collider Ring</a:t>
              </a:r>
            </a:p>
          </p:txBody>
        </p:sp>
        <p:grpSp>
          <p:nvGrpSpPr>
            <p:cNvPr id="19502" name="Group 98"/>
            <p:cNvGrpSpPr>
              <a:grpSpLocks/>
            </p:cNvGrpSpPr>
            <p:nvPr/>
          </p:nvGrpSpPr>
          <p:grpSpPr bwMode="auto">
            <a:xfrm>
              <a:off x="5472337" y="738188"/>
              <a:ext cx="1590453" cy="1278634"/>
              <a:chOff x="5872071" y="202782"/>
              <a:chExt cx="1591144" cy="1278377"/>
            </a:xfrm>
          </p:grpSpPr>
          <p:grpSp>
            <p:nvGrpSpPr>
              <p:cNvPr id="19503" name="Group 103"/>
              <p:cNvGrpSpPr>
                <a:grpSpLocks/>
              </p:cNvGrpSpPr>
              <p:nvPr/>
            </p:nvGrpSpPr>
            <p:grpSpPr bwMode="auto">
              <a:xfrm rot="-1253870">
                <a:off x="5879789" y="202782"/>
                <a:ext cx="1583426" cy="969087"/>
                <a:chOff x="6326791" y="531885"/>
                <a:chExt cx="1582921" cy="970625"/>
              </a:xfrm>
            </p:grpSpPr>
            <p:grpSp>
              <p:nvGrpSpPr>
                <p:cNvPr id="19505" name="Group 105"/>
                <p:cNvGrpSpPr>
                  <a:grpSpLocks/>
                </p:cNvGrpSpPr>
                <p:nvPr/>
              </p:nvGrpSpPr>
              <p:grpSpPr bwMode="auto">
                <a:xfrm>
                  <a:off x="6326791" y="833197"/>
                  <a:ext cx="1203327" cy="669313"/>
                  <a:chOff x="6052966" y="1211875"/>
                  <a:chExt cx="1203327" cy="669313"/>
                </a:xfrm>
              </p:grpSpPr>
              <p:grpSp>
                <p:nvGrpSpPr>
                  <p:cNvPr id="19511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6052966" y="1577292"/>
                    <a:ext cx="466896" cy="303896"/>
                    <a:chOff x="6210129" y="1663017"/>
                    <a:chExt cx="484212" cy="335756"/>
                  </a:xfrm>
                </p:grpSpPr>
                <p:sp>
                  <p:nvSpPr>
                    <p:cNvPr id="19518" name="Freeform 118"/>
                    <p:cNvSpPr>
                      <a:spLocks/>
                    </p:cNvSpPr>
                    <p:nvPr/>
                  </p:nvSpPr>
                  <p:spPr bwMode="auto">
                    <a:xfrm rot="-1536348">
                      <a:off x="6286393" y="1676854"/>
                      <a:ext cx="386471" cy="278173"/>
                    </a:xfrm>
                    <a:custGeom>
                      <a:avLst/>
                      <a:gdLst>
                        <a:gd name="T0" fmla="*/ 815 w 1803400"/>
                        <a:gd name="T1" fmla="*/ 854 h 996950"/>
                        <a:gd name="T2" fmla="*/ 695 w 1803400"/>
                        <a:gd name="T3" fmla="*/ 757 h 996950"/>
                        <a:gd name="T4" fmla="*/ 594 w 1803400"/>
                        <a:gd name="T5" fmla="*/ 617 h 996950"/>
                        <a:gd name="T6" fmla="*/ 370 w 1803400"/>
                        <a:gd name="T7" fmla="*/ 102 h 996950"/>
                        <a:gd name="T8" fmla="*/ 320 w 1803400"/>
                        <a:gd name="T9" fmla="*/ 38 h 996950"/>
                        <a:gd name="T10" fmla="*/ 267 w 1803400"/>
                        <a:gd name="T11" fmla="*/ 0 h 996950"/>
                        <a:gd name="T12" fmla="*/ 212 w 1803400"/>
                        <a:gd name="T13" fmla="*/ 11 h 996950"/>
                        <a:gd name="T14" fmla="*/ 161 w 1803400"/>
                        <a:gd name="T15" fmla="*/ 59 h 996950"/>
                        <a:gd name="T16" fmla="*/ 115 w 1803400"/>
                        <a:gd name="T17" fmla="*/ 140 h 996950"/>
                        <a:gd name="T18" fmla="*/ 70 w 1803400"/>
                        <a:gd name="T19" fmla="*/ 253 h 996950"/>
                        <a:gd name="T20" fmla="*/ 37 w 1803400"/>
                        <a:gd name="T21" fmla="*/ 419 h 996950"/>
                        <a:gd name="T22" fmla="*/ 13 w 1803400"/>
                        <a:gd name="T23" fmla="*/ 569 h 996950"/>
                        <a:gd name="T24" fmla="*/ 2 w 1803400"/>
                        <a:gd name="T25" fmla="*/ 741 h 996950"/>
                        <a:gd name="T26" fmla="*/ 0 w 1803400"/>
                        <a:gd name="T27" fmla="*/ 902 h 996950"/>
                        <a:gd name="T28" fmla="*/ 10 w 1803400"/>
                        <a:gd name="T29" fmla="*/ 1112 h 996950"/>
                        <a:gd name="T30" fmla="*/ 35 w 1803400"/>
                        <a:gd name="T31" fmla="*/ 1278 h 996950"/>
                        <a:gd name="T32" fmla="*/ 66 w 1803400"/>
                        <a:gd name="T33" fmla="*/ 1423 h 996950"/>
                        <a:gd name="T34" fmla="*/ 111 w 1803400"/>
                        <a:gd name="T35" fmla="*/ 1541 h 996950"/>
                        <a:gd name="T36" fmla="*/ 158 w 1803400"/>
                        <a:gd name="T37" fmla="*/ 1627 h 996950"/>
                        <a:gd name="T38" fmla="*/ 210 w 1803400"/>
                        <a:gd name="T39" fmla="*/ 1681 h 996950"/>
                        <a:gd name="T40" fmla="*/ 261 w 1803400"/>
                        <a:gd name="T41" fmla="*/ 1686 h 996950"/>
                        <a:gd name="T42" fmla="*/ 316 w 1803400"/>
                        <a:gd name="T43" fmla="*/ 1654 h 996950"/>
                        <a:gd name="T44" fmla="*/ 370 w 1803400"/>
                        <a:gd name="T45" fmla="*/ 1573 h 996950"/>
                        <a:gd name="T46" fmla="*/ 596 w 1803400"/>
                        <a:gd name="T47" fmla="*/ 1090 h 996950"/>
                        <a:gd name="T48" fmla="*/ 692 w 1803400"/>
                        <a:gd name="T49" fmla="*/ 934 h 996950"/>
                        <a:gd name="T50" fmla="*/ 815 w 1803400"/>
                        <a:gd name="T51" fmla="*/ 854 h 99695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1803400"/>
                        <a:gd name="T79" fmla="*/ 0 h 996950"/>
                        <a:gd name="T80" fmla="*/ 1803400 w 1803400"/>
                        <a:gd name="T81" fmla="*/ 996950 h 99695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1803400" h="996950">
                          <a:moveTo>
                            <a:pt x="1803400" y="504825"/>
                          </a:moveTo>
                          <a:lnTo>
                            <a:pt x="1536700" y="447675"/>
                          </a:lnTo>
                          <a:lnTo>
                            <a:pt x="1314450" y="365125"/>
                          </a:lnTo>
                          <a:lnTo>
                            <a:pt x="819150" y="60325"/>
                          </a:lnTo>
                          <a:lnTo>
                            <a:pt x="708025" y="22225"/>
                          </a:lnTo>
                          <a:lnTo>
                            <a:pt x="590550" y="0"/>
                          </a:lnTo>
                          <a:lnTo>
                            <a:pt x="469900" y="6350"/>
                          </a:lnTo>
                          <a:lnTo>
                            <a:pt x="355600" y="34925"/>
                          </a:lnTo>
                          <a:lnTo>
                            <a:pt x="254000" y="82550"/>
                          </a:lnTo>
                          <a:lnTo>
                            <a:pt x="155575" y="149225"/>
                          </a:lnTo>
                          <a:lnTo>
                            <a:pt x="82550" y="247650"/>
                          </a:lnTo>
                          <a:lnTo>
                            <a:pt x="28575" y="336550"/>
                          </a:lnTo>
                          <a:lnTo>
                            <a:pt x="3175" y="438150"/>
                          </a:lnTo>
                          <a:lnTo>
                            <a:pt x="0" y="533400"/>
                          </a:lnTo>
                          <a:lnTo>
                            <a:pt x="22225" y="657225"/>
                          </a:lnTo>
                          <a:lnTo>
                            <a:pt x="76200" y="755650"/>
                          </a:lnTo>
                          <a:lnTo>
                            <a:pt x="146050" y="841375"/>
                          </a:lnTo>
                          <a:lnTo>
                            <a:pt x="244475" y="911225"/>
                          </a:lnTo>
                          <a:lnTo>
                            <a:pt x="349250" y="962025"/>
                          </a:lnTo>
                          <a:lnTo>
                            <a:pt x="463550" y="993775"/>
                          </a:lnTo>
                          <a:lnTo>
                            <a:pt x="577850" y="996950"/>
                          </a:lnTo>
                          <a:lnTo>
                            <a:pt x="698500" y="977900"/>
                          </a:lnTo>
                          <a:lnTo>
                            <a:pt x="819150" y="930275"/>
                          </a:lnTo>
                          <a:lnTo>
                            <a:pt x="1317625" y="644525"/>
                          </a:lnTo>
                          <a:lnTo>
                            <a:pt x="1530350" y="552450"/>
                          </a:lnTo>
                          <a:lnTo>
                            <a:pt x="1803400" y="504825"/>
                          </a:lnTo>
                          <a:close/>
                        </a:path>
                      </a:pathLst>
                    </a:custGeom>
                    <a:noFill/>
                    <a:ln w="19050" cmpd="sng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90488" tIns="44450" rIns="90488" bIns="4445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19" name="Freeform 119"/>
                    <p:cNvSpPr>
                      <a:spLocks/>
                    </p:cNvSpPr>
                    <p:nvPr/>
                  </p:nvSpPr>
                  <p:spPr bwMode="auto">
                    <a:xfrm rot="-1536348">
                      <a:off x="6210129" y="1663017"/>
                      <a:ext cx="484212" cy="335756"/>
                    </a:xfrm>
                    <a:custGeom>
                      <a:avLst/>
                      <a:gdLst>
                        <a:gd name="T0" fmla="*/ 927 w 2314575"/>
                        <a:gd name="T1" fmla="*/ 1020 h 1203325"/>
                        <a:gd name="T2" fmla="*/ 777 w 2314575"/>
                        <a:gd name="T3" fmla="*/ 956 h 1203325"/>
                        <a:gd name="T4" fmla="*/ 655 w 2314575"/>
                        <a:gd name="T5" fmla="*/ 784 h 1203325"/>
                        <a:gd name="T6" fmla="*/ 392 w 2314575"/>
                        <a:gd name="T7" fmla="*/ 107 h 1203325"/>
                        <a:gd name="T8" fmla="*/ 331 w 2314575"/>
                        <a:gd name="T9" fmla="*/ 32 h 1203325"/>
                        <a:gd name="T10" fmla="*/ 265 w 2314575"/>
                        <a:gd name="T11" fmla="*/ 0 h 1203325"/>
                        <a:gd name="T12" fmla="*/ 201 w 2314575"/>
                        <a:gd name="T13" fmla="*/ 27 h 1203325"/>
                        <a:gd name="T14" fmla="*/ 142 w 2314575"/>
                        <a:gd name="T15" fmla="*/ 113 h 1203325"/>
                        <a:gd name="T16" fmla="*/ 89 w 2314575"/>
                        <a:gd name="T17" fmla="*/ 263 h 1203325"/>
                        <a:gd name="T18" fmla="*/ 46 w 2314575"/>
                        <a:gd name="T19" fmla="*/ 446 h 1203325"/>
                        <a:gd name="T20" fmla="*/ 17 w 2314575"/>
                        <a:gd name="T21" fmla="*/ 660 h 1203325"/>
                        <a:gd name="T22" fmla="*/ 0 w 2314575"/>
                        <a:gd name="T23" fmla="*/ 886 h 1203325"/>
                        <a:gd name="T24" fmla="*/ 0 w 2314575"/>
                        <a:gd name="T25" fmla="*/ 1133 h 1203325"/>
                        <a:gd name="T26" fmla="*/ 18 w 2314575"/>
                        <a:gd name="T27" fmla="*/ 1375 h 1203325"/>
                        <a:gd name="T28" fmla="*/ 47 w 2314575"/>
                        <a:gd name="T29" fmla="*/ 1600 h 1203325"/>
                        <a:gd name="T30" fmla="*/ 87 w 2314575"/>
                        <a:gd name="T31" fmla="*/ 1766 h 1203325"/>
                        <a:gd name="T32" fmla="*/ 139 w 2314575"/>
                        <a:gd name="T33" fmla="*/ 1906 h 1203325"/>
                        <a:gd name="T34" fmla="*/ 199 w 2314575"/>
                        <a:gd name="T35" fmla="*/ 1998 h 1203325"/>
                        <a:gd name="T36" fmla="*/ 261 w 2314575"/>
                        <a:gd name="T37" fmla="*/ 2035 h 1203325"/>
                        <a:gd name="T38" fmla="*/ 327 w 2314575"/>
                        <a:gd name="T39" fmla="*/ 2008 h 1203325"/>
                        <a:gd name="T40" fmla="*/ 391 w 2314575"/>
                        <a:gd name="T41" fmla="*/ 1928 h 1203325"/>
                        <a:gd name="T42" fmla="*/ 656 w 2314575"/>
                        <a:gd name="T43" fmla="*/ 1251 h 1203325"/>
                        <a:gd name="T44" fmla="*/ 776 w 2314575"/>
                        <a:gd name="T45" fmla="*/ 1090 h 1203325"/>
                        <a:gd name="T46" fmla="*/ 927 w 2314575"/>
                        <a:gd name="T47" fmla="*/ 1020 h 1203325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314575"/>
                        <a:gd name="T73" fmla="*/ 0 h 1203325"/>
                        <a:gd name="T74" fmla="*/ 2314575 w 2314575"/>
                        <a:gd name="T75" fmla="*/ 1203325 h 1203325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314575" h="1203325">
                          <a:moveTo>
                            <a:pt x="2314575" y="603250"/>
                          </a:moveTo>
                          <a:lnTo>
                            <a:pt x="1939925" y="565150"/>
                          </a:lnTo>
                          <a:lnTo>
                            <a:pt x="1635125" y="463550"/>
                          </a:lnTo>
                          <a:lnTo>
                            <a:pt x="977900" y="63500"/>
                          </a:lnTo>
                          <a:lnTo>
                            <a:pt x="825500" y="19050"/>
                          </a:lnTo>
                          <a:lnTo>
                            <a:pt x="660400" y="0"/>
                          </a:lnTo>
                          <a:lnTo>
                            <a:pt x="501650" y="15875"/>
                          </a:lnTo>
                          <a:lnTo>
                            <a:pt x="355600" y="66675"/>
                          </a:lnTo>
                          <a:lnTo>
                            <a:pt x="222250" y="155575"/>
                          </a:lnTo>
                          <a:lnTo>
                            <a:pt x="114300" y="263525"/>
                          </a:lnTo>
                          <a:lnTo>
                            <a:pt x="41275" y="390525"/>
                          </a:lnTo>
                          <a:lnTo>
                            <a:pt x="0" y="523875"/>
                          </a:lnTo>
                          <a:lnTo>
                            <a:pt x="0" y="669925"/>
                          </a:lnTo>
                          <a:lnTo>
                            <a:pt x="44450" y="812800"/>
                          </a:lnTo>
                          <a:lnTo>
                            <a:pt x="117475" y="946150"/>
                          </a:lnTo>
                          <a:lnTo>
                            <a:pt x="215900" y="1044575"/>
                          </a:lnTo>
                          <a:lnTo>
                            <a:pt x="346075" y="1127125"/>
                          </a:lnTo>
                          <a:lnTo>
                            <a:pt x="495300" y="1181100"/>
                          </a:lnTo>
                          <a:lnTo>
                            <a:pt x="650875" y="1203325"/>
                          </a:lnTo>
                          <a:lnTo>
                            <a:pt x="815975" y="1187450"/>
                          </a:lnTo>
                          <a:lnTo>
                            <a:pt x="974725" y="1139825"/>
                          </a:lnTo>
                          <a:lnTo>
                            <a:pt x="1638300" y="739775"/>
                          </a:lnTo>
                          <a:lnTo>
                            <a:pt x="1936750" y="644525"/>
                          </a:lnTo>
                          <a:lnTo>
                            <a:pt x="2314575" y="603250"/>
                          </a:lnTo>
                          <a:close/>
                        </a:path>
                      </a:pathLst>
                    </a:custGeom>
                    <a:noFill/>
                    <a:ln w="19050" cmpd="sng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90488" tIns="44450" rIns="90488" bIns="4445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20" name="Freeform 120"/>
                    <p:cNvSpPr>
                      <a:spLocks/>
                    </p:cNvSpPr>
                    <p:nvPr/>
                  </p:nvSpPr>
                  <p:spPr bwMode="auto">
                    <a:xfrm rot="-1536348">
                      <a:off x="6352387" y="1718844"/>
                      <a:ext cx="249920" cy="195865"/>
                    </a:xfrm>
                    <a:custGeom>
                      <a:avLst/>
                      <a:gdLst>
                        <a:gd name="T0" fmla="*/ 92 w 1803400"/>
                        <a:gd name="T1" fmla="*/ 148 h 996950"/>
                        <a:gd name="T2" fmla="*/ 79 w 1803400"/>
                        <a:gd name="T3" fmla="*/ 131 h 996950"/>
                        <a:gd name="T4" fmla="*/ 67 w 1803400"/>
                        <a:gd name="T5" fmla="*/ 107 h 996950"/>
                        <a:gd name="T6" fmla="*/ 42 w 1803400"/>
                        <a:gd name="T7" fmla="*/ 18 h 996950"/>
                        <a:gd name="T8" fmla="*/ 36 w 1803400"/>
                        <a:gd name="T9" fmla="*/ 6 h 996950"/>
                        <a:gd name="T10" fmla="*/ 30 w 1803400"/>
                        <a:gd name="T11" fmla="*/ 0 h 996950"/>
                        <a:gd name="T12" fmla="*/ 24 w 1803400"/>
                        <a:gd name="T13" fmla="*/ 2 h 996950"/>
                        <a:gd name="T14" fmla="*/ 18 w 1803400"/>
                        <a:gd name="T15" fmla="*/ 10 h 996950"/>
                        <a:gd name="T16" fmla="*/ 13 w 1803400"/>
                        <a:gd name="T17" fmla="*/ 24 h 996950"/>
                        <a:gd name="T18" fmla="*/ 8 w 1803400"/>
                        <a:gd name="T19" fmla="*/ 44 h 996950"/>
                        <a:gd name="T20" fmla="*/ 4 w 1803400"/>
                        <a:gd name="T21" fmla="*/ 72 h 996950"/>
                        <a:gd name="T22" fmla="*/ 2 w 1803400"/>
                        <a:gd name="T23" fmla="*/ 98 h 996950"/>
                        <a:gd name="T24" fmla="*/ 0 w 1803400"/>
                        <a:gd name="T25" fmla="*/ 128 h 996950"/>
                        <a:gd name="T26" fmla="*/ 0 w 1803400"/>
                        <a:gd name="T27" fmla="*/ 156 h 996950"/>
                        <a:gd name="T28" fmla="*/ 1 w 1803400"/>
                        <a:gd name="T29" fmla="*/ 192 h 996950"/>
                        <a:gd name="T30" fmla="*/ 4 w 1803400"/>
                        <a:gd name="T31" fmla="*/ 221 h 996950"/>
                        <a:gd name="T32" fmla="*/ 7 w 1803400"/>
                        <a:gd name="T33" fmla="*/ 246 h 996950"/>
                        <a:gd name="T34" fmla="*/ 12 w 1803400"/>
                        <a:gd name="T35" fmla="*/ 267 h 996950"/>
                        <a:gd name="T36" fmla="*/ 18 w 1803400"/>
                        <a:gd name="T37" fmla="*/ 282 h 996950"/>
                        <a:gd name="T38" fmla="*/ 24 w 1803400"/>
                        <a:gd name="T39" fmla="*/ 291 h 996950"/>
                        <a:gd name="T40" fmla="*/ 30 w 1803400"/>
                        <a:gd name="T41" fmla="*/ 292 h 996950"/>
                        <a:gd name="T42" fmla="*/ 36 w 1803400"/>
                        <a:gd name="T43" fmla="*/ 286 h 996950"/>
                        <a:gd name="T44" fmla="*/ 42 w 1803400"/>
                        <a:gd name="T45" fmla="*/ 272 h 996950"/>
                        <a:gd name="T46" fmla="*/ 67 w 1803400"/>
                        <a:gd name="T47" fmla="*/ 189 h 996950"/>
                        <a:gd name="T48" fmla="*/ 78 w 1803400"/>
                        <a:gd name="T49" fmla="*/ 162 h 996950"/>
                        <a:gd name="T50" fmla="*/ 92 w 1803400"/>
                        <a:gd name="T51" fmla="*/ 148 h 99695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1803400"/>
                        <a:gd name="T79" fmla="*/ 0 h 996950"/>
                        <a:gd name="T80" fmla="*/ 1803400 w 1803400"/>
                        <a:gd name="T81" fmla="*/ 996950 h 99695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1803400" h="996950">
                          <a:moveTo>
                            <a:pt x="1803400" y="504825"/>
                          </a:moveTo>
                          <a:lnTo>
                            <a:pt x="1536700" y="447675"/>
                          </a:lnTo>
                          <a:lnTo>
                            <a:pt x="1314450" y="365125"/>
                          </a:lnTo>
                          <a:lnTo>
                            <a:pt x="819150" y="60325"/>
                          </a:lnTo>
                          <a:lnTo>
                            <a:pt x="708025" y="22225"/>
                          </a:lnTo>
                          <a:lnTo>
                            <a:pt x="590550" y="0"/>
                          </a:lnTo>
                          <a:lnTo>
                            <a:pt x="469900" y="6350"/>
                          </a:lnTo>
                          <a:lnTo>
                            <a:pt x="355600" y="34925"/>
                          </a:lnTo>
                          <a:lnTo>
                            <a:pt x="254000" y="82550"/>
                          </a:lnTo>
                          <a:lnTo>
                            <a:pt x="155575" y="149225"/>
                          </a:lnTo>
                          <a:lnTo>
                            <a:pt x="82550" y="247650"/>
                          </a:lnTo>
                          <a:lnTo>
                            <a:pt x="28575" y="336550"/>
                          </a:lnTo>
                          <a:lnTo>
                            <a:pt x="3175" y="438150"/>
                          </a:lnTo>
                          <a:lnTo>
                            <a:pt x="0" y="533400"/>
                          </a:lnTo>
                          <a:lnTo>
                            <a:pt x="22225" y="657225"/>
                          </a:lnTo>
                          <a:lnTo>
                            <a:pt x="76200" y="755650"/>
                          </a:lnTo>
                          <a:lnTo>
                            <a:pt x="146050" y="841375"/>
                          </a:lnTo>
                          <a:lnTo>
                            <a:pt x="244475" y="911225"/>
                          </a:lnTo>
                          <a:lnTo>
                            <a:pt x="349250" y="962025"/>
                          </a:lnTo>
                          <a:lnTo>
                            <a:pt x="463550" y="993775"/>
                          </a:lnTo>
                          <a:lnTo>
                            <a:pt x="577850" y="996950"/>
                          </a:lnTo>
                          <a:lnTo>
                            <a:pt x="698500" y="977900"/>
                          </a:lnTo>
                          <a:lnTo>
                            <a:pt x="819150" y="930275"/>
                          </a:lnTo>
                          <a:lnTo>
                            <a:pt x="1317625" y="644525"/>
                          </a:lnTo>
                          <a:lnTo>
                            <a:pt x="1530350" y="552450"/>
                          </a:lnTo>
                          <a:lnTo>
                            <a:pt x="1803400" y="504825"/>
                          </a:lnTo>
                          <a:close/>
                        </a:path>
                      </a:pathLst>
                    </a:custGeom>
                    <a:noFill/>
                    <a:ln w="19050" cmpd="sng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90488" tIns="44450" rIns="90488" bIns="4445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21" name="Freeform 121"/>
                    <p:cNvSpPr>
                      <a:spLocks/>
                    </p:cNvSpPr>
                    <p:nvPr/>
                  </p:nvSpPr>
                  <p:spPr bwMode="auto">
                    <a:xfrm rot="-1536348">
                      <a:off x="6412959" y="1713635"/>
                      <a:ext cx="191028" cy="172036"/>
                    </a:xfrm>
                    <a:custGeom>
                      <a:avLst/>
                      <a:gdLst>
                        <a:gd name="T0" fmla="*/ 24 w 1803400"/>
                        <a:gd name="T1" fmla="*/ 77 h 996950"/>
                        <a:gd name="T2" fmla="*/ 20 w 1803400"/>
                        <a:gd name="T3" fmla="*/ 69 h 996950"/>
                        <a:gd name="T4" fmla="*/ 17 w 1803400"/>
                        <a:gd name="T5" fmla="*/ 56 h 996950"/>
                        <a:gd name="T6" fmla="*/ 11 w 1803400"/>
                        <a:gd name="T7" fmla="*/ 9 h 996950"/>
                        <a:gd name="T8" fmla="*/ 9 w 1803400"/>
                        <a:gd name="T9" fmla="*/ 3 h 996950"/>
                        <a:gd name="T10" fmla="*/ 8 w 1803400"/>
                        <a:gd name="T11" fmla="*/ 0 h 996950"/>
                        <a:gd name="T12" fmla="*/ 6 w 1803400"/>
                        <a:gd name="T13" fmla="*/ 1 h 996950"/>
                        <a:gd name="T14" fmla="*/ 5 w 1803400"/>
                        <a:gd name="T15" fmla="*/ 5 h 996950"/>
                        <a:gd name="T16" fmla="*/ 3 w 1803400"/>
                        <a:gd name="T17" fmla="*/ 13 h 996950"/>
                        <a:gd name="T18" fmla="*/ 2 w 1803400"/>
                        <a:gd name="T19" fmla="*/ 23 h 996950"/>
                        <a:gd name="T20" fmla="*/ 1 w 1803400"/>
                        <a:gd name="T21" fmla="*/ 38 h 996950"/>
                        <a:gd name="T22" fmla="*/ 0 w 1803400"/>
                        <a:gd name="T23" fmla="*/ 51 h 996950"/>
                        <a:gd name="T24" fmla="*/ 0 w 1803400"/>
                        <a:gd name="T25" fmla="*/ 67 h 996950"/>
                        <a:gd name="T26" fmla="*/ 0 w 1803400"/>
                        <a:gd name="T27" fmla="*/ 82 h 996950"/>
                        <a:gd name="T28" fmla="*/ 0 w 1803400"/>
                        <a:gd name="T29" fmla="*/ 101 h 996950"/>
                        <a:gd name="T30" fmla="*/ 1 w 1803400"/>
                        <a:gd name="T31" fmla="*/ 116 h 996950"/>
                        <a:gd name="T32" fmla="*/ 2 w 1803400"/>
                        <a:gd name="T33" fmla="*/ 129 h 996950"/>
                        <a:gd name="T34" fmla="*/ 3 w 1803400"/>
                        <a:gd name="T35" fmla="*/ 139 h 996950"/>
                        <a:gd name="T36" fmla="*/ 5 w 1803400"/>
                        <a:gd name="T37" fmla="*/ 147 h 996950"/>
                        <a:gd name="T38" fmla="*/ 6 w 1803400"/>
                        <a:gd name="T39" fmla="*/ 152 h 996950"/>
                        <a:gd name="T40" fmla="*/ 8 w 1803400"/>
                        <a:gd name="T41" fmla="*/ 153 h 996950"/>
                        <a:gd name="T42" fmla="*/ 9 w 1803400"/>
                        <a:gd name="T43" fmla="*/ 150 h 996950"/>
                        <a:gd name="T44" fmla="*/ 11 w 1803400"/>
                        <a:gd name="T45" fmla="*/ 142 h 996950"/>
                        <a:gd name="T46" fmla="*/ 18 w 1803400"/>
                        <a:gd name="T47" fmla="*/ 99 h 996950"/>
                        <a:gd name="T48" fmla="*/ 20 w 1803400"/>
                        <a:gd name="T49" fmla="*/ 85 h 996950"/>
                        <a:gd name="T50" fmla="*/ 24 w 1803400"/>
                        <a:gd name="T51" fmla="*/ 77 h 99695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1803400"/>
                        <a:gd name="T79" fmla="*/ 0 h 996950"/>
                        <a:gd name="T80" fmla="*/ 1803400 w 1803400"/>
                        <a:gd name="T81" fmla="*/ 996950 h 99695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1803400" h="996950">
                          <a:moveTo>
                            <a:pt x="1803400" y="504825"/>
                          </a:moveTo>
                          <a:lnTo>
                            <a:pt x="1536700" y="447675"/>
                          </a:lnTo>
                          <a:lnTo>
                            <a:pt x="1314450" y="365125"/>
                          </a:lnTo>
                          <a:lnTo>
                            <a:pt x="819150" y="60325"/>
                          </a:lnTo>
                          <a:lnTo>
                            <a:pt x="708025" y="22225"/>
                          </a:lnTo>
                          <a:lnTo>
                            <a:pt x="590550" y="0"/>
                          </a:lnTo>
                          <a:lnTo>
                            <a:pt x="469900" y="6350"/>
                          </a:lnTo>
                          <a:lnTo>
                            <a:pt x="355600" y="34925"/>
                          </a:lnTo>
                          <a:lnTo>
                            <a:pt x="254000" y="82550"/>
                          </a:lnTo>
                          <a:lnTo>
                            <a:pt x="155575" y="149225"/>
                          </a:lnTo>
                          <a:lnTo>
                            <a:pt x="82550" y="247650"/>
                          </a:lnTo>
                          <a:lnTo>
                            <a:pt x="28575" y="336550"/>
                          </a:lnTo>
                          <a:lnTo>
                            <a:pt x="3175" y="438150"/>
                          </a:lnTo>
                          <a:lnTo>
                            <a:pt x="0" y="533400"/>
                          </a:lnTo>
                          <a:lnTo>
                            <a:pt x="22225" y="657225"/>
                          </a:lnTo>
                          <a:lnTo>
                            <a:pt x="76200" y="755650"/>
                          </a:lnTo>
                          <a:lnTo>
                            <a:pt x="146050" y="841375"/>
                          </a:lnTo>
                          <a:lnTo>
                            <a:pt x="244475" y="911225"/>
                          </a:lnTo>
                          <a:lnTo>
                            <a:pt x="349250" y="962025"/>
                          </a:lnTo>
                          <a:lnTo>
                            <a:pt x="463550" y="993775"/>
                          </a:lnTo>
                          <a:lnTo>
                            <a:pt x="577850" y="996950"/>
                          </a:lnTo>
                          <a:lnTo>
                            <a:pt x="698500" y="977900"/>
                          </a:lnTo>
                          <a:lnTo>
                            <a:pt x="819150" y="930275"/>
                          </a:lnTo>
                          <a:lnTo>
                            <a:pt x="1317625" y="644525"/>
                          </a:lnTo>
                          <a:lnTo>
                            <a:pt x="1530350" y="552450"/>
                          </a:lnTo>
                          <a:lnTo>
                            <a:pt x="1803400" y="504825"/>
                          </a:lnTo>
                          <a:close/>
                        </a:path>
                      </a:pathLst>
                    </a:custGeom>
                    <a:noFill/>
                    <a:ln w="19050" cmpd="sng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90488" tIns="44450" rIns="90488" bIns="4445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512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6924432" y="1211875"/>
                    <a:ext cx="331861" cy="215860"/>
                    <a:chOff x="6660114" y="1345226"/>
                    <a:chExt cx="331861" cy="215860"/>
                  </a:xfrm>
                </p:grpSpPr>
                <p:sp>
                  <p:nvSpPr>
                    <p:cNvPr id="19514" name="Freeform 114"/>
                    <p:cNvSpPr>
                      <a:spLocks/>
                    </p:cNvSpPr>
                    <p:nvPr/>
                  </p:nvSpPr>
                  <p:spPr bwMode="auto">
                    <a:xfrm rot="-1536348">
                      <a:off x="6666212" y="1415355"/>
                      <a:ext cx="206582" cy="132613"/>
                    </a:xfrm>
                    <a:custGeom>
                      <a:avLst/>
                      <a:gdLst>
                        <a:gd name="T0" fmla="*/ 0 w 1568450"/>
                        <a:gd name="T1" fmla="*/ 35 h 873125"/>
                        <a:gd name="T2" fmla="*/ 9 w 1568450"/>
                        <a:gd name="T3" fmla="*/ 32 h 873125"/>
                        <a:gd name="T4" fmla="*/ 17 w 1568450"/>
                        <a:gd name="T5" fmla="*/ 26 h 873125"/>
                        <a:gd name="T6" fmla="*/ 34 w 1568450"/>
                        <a:gd name="T7" fmla="*/ 4 h 873125"/>
                        <a:gd name="T8" fmla="*/ 38 w 1568450"/>
                        <a:gd name="T9" fmla="*/ 1 h 873125"/>
                        <a:gd name="T10" fmla="*/ 42 w 1568450"/>
                        <a:gd name="T11" fmla="*/ 0 h 873125"/>
                        <a:gd name="T12" fmla="*/ 46 w 1568450"/>
                        <a:gd name="T13" fmla="*/ 0 h 873125"/>
                        <a:gd name="T14" fmla="*/ 50 w 1568450"/>
                        <a:gd name="T15" fmla="*/ 2 h 873125"/>
                        <a:gd name="T16" fmla="*/ 53 w 1568450"/>
                        <a:gd name="T17" fmla="*/ 6 h 873125"/>
                        <a:gd name="T18" fmla="*/ 57 w 1568450"/>
                        <a:gd name="T19" fmla="*/ 10 h 873125"/>
                        <a:gd name="T20" fmla="*/ 59 w 1568450"/>
                        <a:gd name="T21" fmla="*/ 17 h 873125"/>
                        <a:gd name="T22" fmla="*/ 61 w 1568450"/>
                        <a:gd name="T23" fmla="*/ 24 h 873125"/>
                        <a:gd name="T24" fmla="*/ 62 w 1568450"/>
                        <a:gd name="T25" fmla="*/ 32 h 873125"/>
                        <a:gd name="T26" fmla="*/ 62 w 1568450"/>
                        <a:gd name="T27" fmla="*/ 39 h 873125"/>
                        <a:gd name="T28" fmla="*/ 61 w 1568450"/>
                        <a:gd name="T29" fmla="*/ 47 h 873125"/>
                        <a:gd name="T30" fmla="*/ 59 w 1568450"/>
                        <a:gd name="T31" fmla="*/ 53 h 873125"/>
                        <a:gd name="T32" fmla="*/ 57 w 1568450"/>
                        <a:gd name="T33" fmla="*/ 60 h 873125"/>
                        <a:gd name="T34" fmla="*/ 54 w 1568450"/>
                        <a:gd name="T35" fmla="*/ 65 h 873125"/>
                        <a:gd name="T36" fmla="*/ 50 w 1568450"/>
                        <a:gd name="T37" fmla="*/ 68 h 873125"/>
                        <a:gd name="T38" fmla="*/ 46 w 1568450"/>
                        <a:gd name="T39" fmla="*/ 71 h 873125"/>
                        <a:gd name="T40" fmla="*/ 42 w 1568450"/>
                        <a:gd name="T41" fmla="*/ 71 h 873125"/>
                        <a:gd name="T42" fmla="*/ 38 w 1568450"/>
                        <a:gd name="T43" fmla="*/ 70 h 873125"/>
                        <a:gd name="T44" fmla="*/ 34 w 1568450"/>
                        <a:gd name="T45" fmla="*/ 66 h 873125"/>
                        <a:gd name="T46" fmla="*/ 17 w 1568450"/>
                        <a:gd name="T47" fmla="*/ 46 h 873125"/>
                        <a:gd name="T48" fmla="*/ 9 w 1568450"/>
                        <a:gd name="T49" fmla="*/ 39 h 873125"/>
                        <a:gd name="T50" fmla="*/ 0 w 1568450"/>
                        <a:gd name="T51" fmla="*/ 35 h 873125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1568450"/>
                        <a:gd name="T79" fmla="*/ 0 h 873125"/>
                        <a:gd name="T80" fmla="*/ 1568450 w 1568450"/>
                        <a:gd name="T81" fmla="*/ 873125 h 873125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1568450" h="873125">
                          <a:moveTo>
                            <a:pt x="0" y="438150"/>
                          </a:moveTo>
                          <a:lnTo>
                            <a:pt x="238125" y="390525"/>
                          </a:lnTo>
                          <a:lnTo>
                            <a:pt x="422275" y="323850"/>
                          </a:lnTo>
                          <a:lnTo>
                            <a:pt x="854075" y="53975"/>
                          </a:lnTo>
                          <a:lnTo>
                            <a:pt x="949325" y="15875"/>
                          </a:lnTo>
                          <a:lnTo>
                            <a:pt x="1054100" y="0"/>
                          </a:lnTo>
                          <a:lnTo>
                            <a:pt x="1149350" y="3175"/>
                          </a:lnTo>
                          <a:lnTo>
                            <a:pt x="1254125" y="28575"/>
                          </a:lnTo>
                          <a:lnTo>
                            <a:pt x="1349375" y="73025"/>
                          </a:lnTo>
                          <a:lnTo>
                            <a:pt x="1425575" y="130175"/>
                          </a:lnTo>
                          <a:lnTo>
                            <a:pt x="1498600" y="206375"/>
                          </a:lnTo>
                          <a:lnTo>
                            <a:pt x="1543050" y="295275"/>
                          </a:lnTo>
                          <a:lnTo>
                            <a:pt x="1565275" y="390525"/>
                          </a:lnTo>
                          <a:lnTo>
                            <a:pt x="1568450" y="482600"/>
                          </a:lnTo>
                          <a:lnTo>
                            <a:pt x="1543050" y="577850"/>
                          </a:lnTo>
                          <a:lnTo>
                            <a:pt x="1498600" y="660400"/>
                          </a:lnTo>
                          <a:lnTo>
                            <a:pt x="1435100" y="742950"/>
                          </a:lnTo>
                          <a:lnTo>
                            <a:pt x="1352550" y="803275"/>
                          </a:lnTo>
                          <a:lnTo>
                            <a:pt x="1266825" y="841375"/>
                          </a:lnTo>
                          <a:lnTo>
                            <a:pt x="1152525" y="873125"/>
                          </a:lnTo>
                          <a:lnTo>
                            <a:pt x="1060450" y="873125"/>
                          </a:lnTo>
                          <a:lnTo>
                            <a:pt x="946150" y="860425"/>
                          </a:lnTo>
                          <a:lnTo>
                            <a:pt x="854075" y="819150"/>
                          </a:lnTo>
                          <a:lnTo>
                            <a:pt x="425450" y="565150"/>
                          </a:lnTo>
                          <a:lnTo>
                            <a:pt x="228600" y="485775"/>
                          </a:lnTo>
                          <a:lnTo>
                            <a:pt x="0" y="438150"/>
                          </a:lnTo>
                          <a:close/>
                        </a:path>
                      </a:pathLst>
                    </a:custGeom>
                    <a:noFill/>
                    <a:ln w="19050" cmpd="sng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90488" tIns="44450" rIns="90488" bIns="4445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15" name="Freeform 115"/>
                    <p:cNvSpPr>
                      <a:spLocks/>
                    </p:cNvSpPr>
                    <p:nvPr/>
                  </p:nvSpPr>
                  <p:spPr bwMode="auto">
                    <a:xfrm rot="-1536348">
                      <a:off x="6663399" y="1388332"/>
                      <a:ext cx="265963" cy="161064"/>
                    </a:xfrm>
                    <a:custGeom>
                      <a:avLst/>
                      <a:gdLst>
                        <a:gd name="T0" fmla="*/ 0 w 2019300"/>
                        <a:gd name="T1" fmla="*/ 43 h 1060450"/>
                        <a:gd name="T2" fmla="*/ 13 w 2019300"/>
                        <a:gd name="T3" fmla="*/ 41 h 1060450"/>
                        <a:gd name="T4" fmla="*/ 23 w 2019300"/>
                        <a:gd name="T5" fmla="*/ 34 h 1060450"/>
                        <a:gd name="T6" fmla="*/ 46 w 2019300"/>
                        <a:gd name="T7" fmla="*/ 5 h 1060450"/>
                        <a:gd name="T8" fmla="*/ 51 w 2019300"/>
                        <a:gd name="T9" fmla="*/ 1 h 1060450"/>
                        <a:gd name="T10" fmla="*/ 57 w 2019300"/>
                        <a:gd name="T11" fmla="*/ 0 h 1060450"/>
                        <a:gd name="T12" fmla="*/ 63 w 2019300"/>
                        <a:gd name="T13" fmla="*/ 1 h 1060450"/>
                        <a:gd name="T14" fmla="*/ 68 w 2019300"/>
                        <a:gd name="T15" fmla="*/ 5 h 1060450"/>
                        <a:gd name="T16" fmla="*/ 72 w 2019300"/>
                        <a:gd name="T17" fmla="*/ 11 h 1060450"/>
                        <a:gd name="T18" fmla="*/ 76 w 2019300"/>
                        <a:gd name="T19" fmla="*/ 19 h 1060450"/>
                        <a:gd name="T20" fmla="*/ 78 w 2019300"/>
                        <a:gd name="T21" fmla="*/ 28 h 1060450"/>
                        <a:gd name="T22" fmla="*/ 80 w 2019300"/>
                        <a:gd name="T23" fmla="*/ 38 h 1060450"/>
                        <a:gd name="T24" fmla="*/ 80 w 2019300"/>
                        <a:gd name="T25" fmla="*/ 48 h 1060450"/>
                        <a:gd name="T26" fmla="*/ 79 w 2019300"/>
                        <a:gd name="T27" fmla="*/ 58 h 1060450"/>
                        <a:gd name="T28" fmla="*/ 76 w 2019300"/>
                        <a:gd name="T29" fmla="*/ 67 h 1060450"/>
                        <a:gd name="T30" fmla="*/ 72 w 2019300"/>
                        <a:gd name="T31" fmla="*/ 75 h 1060450"/>
                        <a:gd name="T32" fmla="*/ 68 w 2019300"/>
                        <a:gd name="T33" fmla="*/ 81 h 1060450"/>
                        <a:gd name="T34" fmla="*/ 63 w 2019300"/>
                        <a:gd name="T35" fmla="*/ 84 h 1060450"/>
                        <a:gd name="T36" fmla="*/ 57 w 2019300"/>
                        <a:gd name="T37" fmla="*/ 86 h 1060450"/>
                        <a:gd name="T38" fmla="*/ 51 w 2019300"/>
                        <a:gd name="T39" fmla="*/ 84 h 1060450"/>
                        <a:gd name="T40" fmla="*/ 46 w 2019300"/>
                        <a:gd name="T41" fmla="*/ 81 h 1060450"/>
                        <a:gd name="T42" fmla="*/ 23 w 2019300"/>
                        <a:gd name="T43" fmla="*/ 53 h 1060450"/>
                        <a:gd name="T44" fmla="*/ 13 w 2019300"/>
                        <a:gd name="T45" fmla="*/ 46 h 1060450"/>
                        <a:gd name="T46" fmla="*/ 0 w 2019300"/>
                        <a:gd name="T47" fmla="*/ 43 h 1060450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019300"/>
                        <a:gd name="T73" fmla="*/ 0 h 1060450"/>
                        <a:gd name="T74" fmla="*/ 2019300 w 2019300"/>
                        <a:gd name="T75" fmla="*/ 1060450 h 1060450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019300" h="1060450">
                          <a:moveTo>
                            <a:pt x="0" y="530225"/>
                          </a:moveTo>
                          <a:lnTo>
                            <a:pt x="317500" y="501650"/>
                          </a:lnTo>
                          <a:lnTo>
                            <a:pt x="584200" y="415925"/>
                          </a:lnTo>
                          <a:lnTo>
                            <a:pt x="1168400" y="60325"/>
                          </a:lnTo>
                          <a:lnTo>
                            <a:pt x="1292225" y="12700"/>
                          </a:lnTo>
                          <a:lnTo>
                            <a:pt x="1435100" y="0"/>
                          </a:lnTo>
                          <a:lnTo>
                            <a:pt x="1577975" y="15875"/>
                          </a:lnTo>
                          <a:lnTo>
                            <a:pt x="1708150" y="60325"/>
                          </a:lnTo>
                          <a:lnTo>
                            <a:pt x="1825625" y="136525"/>
                          </a:lnTo>
                          <a:lnTo>
                            <a:pt x="1917700" y="228600"/>
                          </a:lnTo>
                          <a:lnTo>
                            <a:pt x="1978025" y="342900"/>
                          </a:lnTo>
                          <a:lnTo>
                            <a:pt x="2016125" y="466725"/>
                          </a:lnTo>
                          <a:cubicBezTo>
                            <a:pt x="2017183" y="506942"/>
                            <a:pt x="2018242" y="547158"/>
                            <a:pt x="2019300" y="587375"/>
                          </a:cubicBezTo>
                          <a:lnTo>
                            <a:pt x="1984375" y="720725"/>
                          </a:lnTo>
                          <a:lnTo>
                            <a:pt x="1917700" y="835025"/>
                          </a:lnTo>
                          <a:lnTo>
                            <a:pt x="1828800" y="923925"/>
                          </a:lnTo>
                          <a:lnTo>
                            <a:pt x="1714500" y="996950"/>
                          </a:lnTo>
                          <a:lnTo>
                            <a:pt x="1577975" y="1041400"/>
                          </a:lnTo>
                          <a:lnTo>
                            <a:pt x="1435100" y="1060450"/>
                          </a:lnTo>
                          <a:lnTo>
                            <a:pt x="1298575" y="1044575"/>
                          </a:lnTo>
                          <a:lnTo>
                            <a:pt x="1165225" y="996950"/>
                          </a:lnTo>
                          <a:lnTo>
                            <a:pt x="577850" y="650875"/>
                          </a:lnTo>
                          <a:lnTo>
                            <a:pt x="314325" y="565150"/>
                          </a:lnTo>
                          <a:lnTo>
                            <a:pt x="0" y="530225"/>
                          </a:lnTo>
                          <a:close/>
                        </a:path>
                      </a:pathLst>
                    </a:custGeom>
                    <a:noFill/>
                    <a:ln w="19050" cmpd="sng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90488" tIns="44450" rIns="90488" bIns="4445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16" name="Freeform 116"/>
                    <p:cNvSpPr>
                      <a:spLocks/>
                    </p:cNvSpPr>
                    <p:nvPr/>
                  </p:nvSpPr>
                  <p:spPr bwMode="auto">
                    <a:xfrm rot="-1536348">
                      <a:off x="6692323" y="1450821"/>
                      <a:ext cx="127829" cy="73806"/>
                    </a:xfrm>
                    <a:custGeom>
                      <a:avLst/>
                      <a:gdLst>
                        <a:gd name="T0" fmla="*/ 0 w 1568450"/>
                        <a:gd name="T1" fmla="*/ 2 h 873125"/>
                        <a:gd name="T2" fmla="*/ 1 w 1568450"/>
                        <a:gd name="T3" fmla="*/ 2 h 873125"/>
                        <a:gd name="T4" fmla="*/ 2 w 1568450"/>
                        <a:gd name="T5" fmla="*/ 1 h 873125"/>
                        <a:gd name="T6" fmla="*/ 3 w 1568450"/>
                        <a:gd name="T7" fmla="*/ 0 h 873125"/>
                        <a:gd name="T8" fmla="*/ 3 w 1568450"/>
                        <a:gd name="T9" fmla="*/ 0 h 873125"/>
                        <a:gd name="T10" fmla="*/ 4 w 1568450"/>
                        <a:gd name="T11" fmla="*/ 0 h 873125"/>
                        <a:gd name="T12" fmla="*/ 4 w 1568450"/>
                        <a:gd name="T13" fmla="*/ 0 h 873125"/>
                        <a:gd name="T14" fmla="*/ 4 w 1568450"/>
                        <a:gd name="T15" fmla="*/ 0 h 873125"/>
                        <a:gd name="T16" fmla="*/ 5 w 1568450"/>
                        <a:gd name="T17" fmla="*/ 0 h 873125"/>
                        <a:gd name="T18" fmla="*/ 5 w 1568450"/>
                        <a:gd name="T19" fmla="*/ 1 h 873125"/>
                        <a:gd name="T20" fmla="*/ 5 w 1568450"/>
                        <a:gd name="T21" fmla="*/ 1 h 873125"/>
                        <a:gd name="T22" fmla="*/ 6 w 1568450"/>
                        <a:gd name="T23" fmla="*/ 1 h 873125"/>
                        <a:gd name="T24" fmla="*/ 6 w 1568450"/>
                        <a:gd name="T25" fmla="*/ 2 h 873125"/>
                        <a:gd name="T26" fmla="*/ 6 w 1568450"/>
                        <a:gd name="T27" fmla="*/ 2 h 873125"/>
                        <a:gd name="T28" fmla="*/ 6 w 1568450"/>
                        <a:gd name="T29" fmla="*/ 3 h 873125"/>
                        <a:gd name="T30" fmla="*/ 5 w 1568450"/>
                        <a:gd name="T31" fmla="*/ 3 h 873125"/>
                        <a:gd name="T32" fmla="*/ 5 w 1568450"/>
                        <a:gd name="T33" fmla="*/ 3 h 873125"/>
                        <a:gd name="T34" fmla="*/ 5 w 1568450"/>
                        <a:gd name="T35" fmla="*/ 3 h 873125"/>
                        <a:gd name="T36" fmla="*/ 5 w 1568450"/>
                        <a:gd name="T37" fmla="*/ 4 h 873125"/>
                        <a:gd name="T38" fmla="*/ 4 w 1568450"/>
                        <a:gd name="T39" fmla="*/ 4 h 873125"/>
                        <a:gd name="T40" fmla="*/ 4 w 1568450"/>
                        <a:gd name="T41" fmla="*/ 4 h 873125"/>
                        <a:gd name="T42" fmla="*/ 3 w 1568450"/>
                        <a:gd name="T43" fmla="*/ 4 h 873125"/>
                        <a:gd name="T44" fmla="*/ 3 w 1568450"/>
                        <a:gd name="T45" fmla="*/ 4 h 873125"/>
                        <a:gd name="T46" fmla="*/ 2 w 1568450"/>
                        <a:gd name="T47" fmla="*/ 2 h 873125"/>
                        <a:gd name="T48" fmla="*/ 1 w 1568450"/>
                        <a:gd name="T49" fmla="*/ 2 h 873125"/>
                        <a:gd name="T50" fmla="*/ 0 w 1568450"/>
                        <a:gd name="T51" fmla="*/ 2 h 873125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1568450"/>
                        <a:gd name="T79" fmla="*/ 0 h 873125"/>
                        <a:gd name="T80" fmla="*/ 1568450 w 1568450"/>
                        <a:gd name="T81" fmla="*/ 873125 h 873125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1568450" h="873125">
                          <a:moveTo>
                            <a:pt x="0" y="438150"/>
                          </a:moveTo>
                          <a:lnTo>
                            <a:pt x="238125" y="390525"/>
                          </a:lnTo>
                          <a:lnTo>
                            <a:pt x="422275" y="323850"/>
                          </a:lnTo>
                          <a:lnTo>
                            <a:pt x="854075" y="53975"/>
                          </a:lnTo>
                          <a:lnTo>
                            <a:pt x="949325" y="15875"/>
                          </a:lnTo>
                          <a:lnTo>
                            <a:pt x="1054100" y="0"/>
                          </a:lnTo>
                          <a:lnTo>
                            <a:pt x="1149350" y="3175"/>
                          </a:lnTo>
                          <a:lnTo>
                            <a:pt x="1254125" y="28575"/>
                          </a:lnTo>
                          <a:lnTo>
                            <a:pt x="1349375" y="73025"/>
                          </a:lnTo>
                          <a:lnTo>
                            <a:pt x="1425575" y="130175"/>
                          </a:lnTo>
                          <a:lnTo>
                            <a:pt x="1498600" y="206375"/>
                          </a:lnTo>
                          <a:lnTo>
                            <a:pt x="1543050" y="295275"/>
                          </a:lnTo>
                          <a:lnTo>
                            <a:pt x="1565275" y="390525"/>
                          </a:lnTo>
                          <a:lnTo>
                            <a:pt x="1568450" y="482600"/>
                          </a:lnTo>
                          <a:lnTo>
                            <a:pt x="1543050" y="577850"/>
                          </a:lnTo>
                          <a:lnTo>
                            <a:pt x="1498600" y="660400"/>
                          </a:lnTo>
                          <a:lnTo>
                            <a:pt x="1435100" y="742950"/>
                          </a:lnTo>
                          <a:lnTo>
                            <a:pt x="1352550" y="803275"/>
                          </a:lnTo>
                          <a:lnTo>
                            <a:pt x="1266825" y="841375"/>
                          </a:lnTo>
                          <a:lnTo>
                            <a:pt x="1152525" y="873125"/>
                          </a:lnTo>
                          <a:lnTo>
                            <a:pt x="1060450" y="873125"/>
                          </a:lnTo>
                          <a:lnTo>
                            <a:pt x="946150" y="860425"/>
                          </a:lnTo>
                          <a:lnTo>
                            <a:pt x="854075" y="819150"/>
                          </a:lnTo>
                          <a:lnTo>
                            <a:pt x="425450" y="565150"/>
                          </a:lnTo>
                          <a:lnTo>
                            <a:pt x="228600" y="485775"/>
                          </a:lnTo>
                          <a:lnTo>
                            <a:pt x="0" y="438150"/>
                          </a:lnTo>
                          <a:close/>
                        </a:path>
                      </a:pathLst>
                    </a:custGeom>
                    <a:noFill/>
                    <a:ln w="19050" cmpd="sng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90488" tIns="44450" rIns="90488" bIns="4445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17" name="Freeform 117"/>
                    <p:cNvSpPr>
                      <a:spLocks/>
                    </p:cNvSpPr>
                    <p:nvPr/>
                  </p:nvSpPr>
                  <p:spPr bwMode="auto">
                    <a:xfrm rot="-1536348">
                      <a:off x="6660114" y="1345226"/>
                      <a:ext cx="331861" cy="215860"/>
                    </a:xfrm>
                    <a:custGeom>
                      <a:avLst/>
                      <a:gdLst>
                        <a:gd name="T0" fmla="*/ 0 w 2019300"/>
                        <a:gd name="T1" fmla="*/ 185 h 1060450"/>
                        <a:gd name="T2" fmla="*/ 38 w 2019300"/>
                        <a:gd name="T3" fmla="*/ 175 h 1060450"/>
                        <a:gd name="T4" fmla="*/ 70 w 2019300"/>
                        <a:gd name="T5" fmla="*/ 145 h 1060450"/>
                        <a:gd name="T6" fmla="*/ 140 w 2019300"/>
                        <a:gd name="T7" fmla="*/ 21 h 1060450"/>
                        <a:gd name="T8" fmla="*/ 155 w 2019300"/>
                        <a:gd name="T9" fmla="*/ 4 h 1060450"/>
                        <a:gd name="T10" fmla="*/ 172 w 2019300"/>
                        <a:gd name="T11" fmla="*/ 0 h 1060450"/>
                        <a:gd name="T12" fmla="*/ 189 w 2019300"/>
                        <a:gd name="T13" fmla="*/ 5 h 1060450"/>
                        <a:gd name="T14" fmla="*/ 205 w 2019300"/>
                        <a:gd name="T15" fmla="*/ 21 h 1060450"/>
                        <a:gd name="T16" fmla="*/ 219 w 2019300"/>
                        <a:gd name="T17" fmla="*/ 48 h 1060450"/>
                        <a:gd name="T18" fmla="*/ 230 w 2019300"/>
                        <a:gd name="T19" fmla="*/ 80 h 1060450"/>
                        <a:gd name="T20" fmla="*/ 237 w 2019300"/>
                        <a:gd name="T21" fmla="*/ 120 h 1060450"/>
                        <a:gd name="T22" fmla="*/ 242 w 2019300"/>
                        <a:gd name="T23" fmla="*/ 163 h 1060450"/>
                        <a:gd name="T24" fmla="*/ 242 w 2019300"/>
                        <a:gd name="T25" fmla="*/ 205 h 1060450"/>
                        <a:gd name="T26" fmla="*/ 238 w 2019300"/>
                        <a:gd name="T27" fmla="*/ 252 h 1060450"/>
                        <a:gd name="T28" fmla="*/ 230 w 2019300"/>
                        <a:gd name="T29" fmla="*/ 292 h 1060450"/>
                        <a:gd name="T30" fmla="*/ 219 w 2019300"/>
                        <a:gd name="T31" fmla="*/ 323 h 1060450"/>
                        <a:gd name="T32" fmla="*/ 206 w 2019300"/>
                        <a:gd name="T33" fmla="*/ 348 h 1060450"/>
                        <a:gd name="T34" fmla="*/ 189 w 2019300"/>
                        <a:gd name="T35" fmla="*/ 364 h 1060450"/>
                        <a:gd name="T36" fmla="*/ 172 w 2019300"/>
                        <a:gd name="T37" fmla="*/ 371 h 1060450"/>
                        <a:gd name="T38" fmla="*/ 156 w 2019300"/>
                        <a:gd name="T39" fmla="*/ 365 h 1060450"/>
                        <a:gd name="T40" fmla="*/ 140 w 2019300"/>
                        <a:gd name="T41" fmla="*/ 348 h 1060450"/>
                        <a:gd name="T42" fmla="*/ 69 w 2019300"/>
                        <a:gd name="T43" fmla="*/ 228 h 1060450"/>
                        <a:gd name="T44" fmla="*/ 38 w 2019300"/>
                        <a:gd name="T45" fmla="*/ 197 h 1060450"/>
                        <a:gd name="T46" fmla="*/ 0 w 2019300"/>
                        <a:gd name="T47" fmla="*/ 185 h 1060450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019300"/>
                        <a:gd name="T73" fmla="*/ 0 h 1060450"/>
                        <a:gd name="T74" fmla="*/ 2019300 w 2019300"/>
                        <a:gd name="T75" fmla="*/ 1060450 h 1060450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019300" h="1060450">
                          <a:moveTo>
                            <a:pt x="0" y="530225"/>
                          </a:moveTo>
                          <a:lnTo>
                            <a:pt x="317500" y="501650"/>
                          </a:lnTo>
                          <a:lnTo>
                            <a:pt x="584200" y="415925"/>
                          </a:lnTo>
                          <a:lnTo>
                            <a:pt x="1168400" y="60325"/>
                          </a:lnTo>
                          <a:lnTo>
                            <a:pt x="1292225" y="12700"/>
                          </a:lnTo>
                          <a:lnTo>
                            <a:pt x="1435100" y="0"/>
                          </a:lnTo>
                          <a:lnTo>
                            <a:pt x="1577975" y="15875"/>
                          </a:lnTo>
                          <a:lnTo>
                            <a:pt x="1708150" y="60325"/>
                          </a:lnTo>
                          <a:lnTo>
                            <a:pt x="1825625" y="136525"/>
                          </a:lnTo>
                          <a:lnTo>
                            <a:pt x="1917700" y="228600"/>
                          </a:lnTo>
                          <a:lnTo>
                            <a:pt x="1978025" y="342900"/>
                          </a:lnTo>
                          <a:lnTo>
                            <a:pt x="2016125" y="466725"/>
                          </a:lnTo>
                          <a:cubicBezTo>
                            <a:pt x="2017183" y="506942"/>
                            <a:pt x="2018242" y="547158"/>
                            <a:pt x="2019300" y="587375"/>
                          </a:cubicBezTo>
                          <a:lnTo>
                            <a:pt x="1984375" y="720725"/>
                          </a:lnTo>
                          <a:lnTo>
                            <a:pt x="1917700" y="835025"/>
                          </a:lnTo>
                          <a:lnTo>
                            <a:pt x="1828800" y="923925"/>
                          </a:lnTo>
                          <a:lnTo>
                            <a:pt x="1714500" y="996950"/>
                          </a:lnTo>
                          <a:lnTo>
                            <a:pt x="1577975" y="1041400"/>
                          </a:lnTo>
                          <a:lnTo>
                            <a:pt x="1435100" y="1060450"/>
                          </a:lnTo>
                          <a:lnTo>
                            <a:pt x="1298575" y="1044575"/>
                          </a:lnTo>
                          <a:lnTo>
                            <a:pt x="1165225" y="996950"/>
                          </a:lnTo>
                          <a:lnTo>
                            <a:pt x="577850" y="650875"/>
                          </a:lnTo>
                          <a:lnTo>
                            <a:pt x="314325" y="565150"/>
                          </a:lnTo>
                          <a:lnTo>
                            <a:pt x="0" y="530225"/>
                          </a:lnTo>
                          <a:close/>
                        </a:path>
                      </a:pathLst>
                    </a:custGeom>
                    <a:noFill/>
                    <a:ln w="19050" cmpd="sng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90488" tIns="44450" rIns="90488" bIns="44450" anchor="ctr"/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19513" name="Straight Connector 11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415050" y="1393031"/>
                    <a:ext cx="526294" cy="277076"/>
                  </a:xfrm>
                  <a:prstGeom prst="line">
                    <a:avLst/>
                  </a:prstGeom>
                  <a:noFill/>
                  <a:ln w="28575">
                    <a:solidFill>
                      <a:srgbClr val="5F1FB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9506" name="Group 106"/>
                <p:cNvGrpSpPr>
                  <a:grpSpLocks/>
                </p:cNvGrpSpPr>
                <p:nvPr/>
              </p:nvGrpSpPr>
              <p:grpSpPr bwMode="auto">
                <a:xfrm>
                  <a:off x="6882367" y="531885"/>
                  <a:ext cx="1027345" cy="647361"/>
                  <a:chOff x="6882367" y="188949"/>
                  <a:chExt cx="1027345" cy="647361"/>
                </a:xfrm>
              </p:grpSpPr>
              <p:sp>
                <p:nvSpPr>
                  <p:cNvPr id="59" name="Oval 58"/>
                  <p:cNvSpPr/>
                  <p:nvPr/>
                </p:nvSpPr>
                <p:spPr>
                  <a:xfrm>
                    <a:off x="7486721" y="185410"/>
                    <a:ext cx="422352" cy="421469"/>
                  </a:xfrm>
                  <a:prstGeom prst="ellipse">
                    <a:avLst/>
                  </a:pr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grpSp>
                <p:nvGrpSpPr>
                  <p:cNvPr id="19508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6882367" y="466570"/>
                    <a:ext cx="752029" cy="369740"/>
                    <a:chOff x="6591855" y="1166657"/>
                    <a:chExt cx="752029" cy="369740"/>
                  </a:xfrm>
                </p:grpSpPr>
                <p:sp>
                  <p:nvSpPr>
                    <p:cNvPr id="61" name="Arc 60"/>
                    <p:cNvSpPr/>
                    <p:nvPr/>
                  </p:nvSpPr>
                  <p:spPr>
                    <a:xfrm rot="20015699">
                      <a:off x="6689776" y="1340101"/>
                      <a:ext cx="654170" cy="192445"/>
                    </a:xfrm>
                    <a:prstGeom prst="arc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3" name="Arc 62"/>
                    <p:cNvSpPr/>
                    <p:nvPr/>
                  </p:nvSpPr>
                  <p:spPr>
                    <a:xfrm rot="19840219" flipV="1">
                      <a:off x="6591752" y="1160949"/>
                      <a:ext cx="652583" cy="190854"/>
                    </a:xfrm>
                    <a:prstGeom prst="arc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cxnSp>
            <p:nvCxnSpPr>
              <p:cNvPr id="19504" name="Straight Connector 104"/>
              <p:cNvCxnSpPr>
                <a:cxnSpLocks noChangeShapeType="1"/>
              </p:cNvCxnSpPr>
              <p:nvPr/>
            </p:nvCxnSpPr>
            <p:spPr bwMode="auto">
              <a:xfrm flipV="1">
                <a:off x="5872071" y="1098469"/>
                <a:ext cx="486135" cy="382690"/>
              </a:xfrm>
              <a:prstGeom prst="line">
                <a:avLst/>
              </a:prstGeom>
              <a:noFill/>
              <a:ln w="9525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" name="Group 92"/>
          <p:cNvGrpSpPr>
            <a:grpSpLocks/>
          </p:cNvGrpSpPr>
          <p:nvPr/>
        </p:nvGrpSpPr>
        <p:grpSpPr bwMode="auto">
          <a:xfrm>
            <a:off x="4214813" y="2513013"/>
            <a:ext cx="642937" cy="246062"/>
            <a:chOff x="4215601" y="2512219"/>
            <a:chExt cx="642149" cy="246221"/>
          </a:xfrm>
        </p:grpSpPr>
        <p:cxnSp>
          <p:nvCxnSpPr>
            <p:cNvPr id="85" name="Straight Connector 84"/>
            <p:cNvCxnSpPr/>
            <p:nvPr/>
          </p:nvCxnSpPr>
          <p:spPr bwMode="auto">
            <a:xfrm flipV="1">
              <a:off x="4605647" y="2661540"/>
              <a:ext cx="252103" cy="84191"/>
            </a:xfrm>
            <a:prstGeom prst="line">
              <a:avLst/>
            </a:prstGeom>
            <a:ln w="28575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00" name="TextBox 90"/>
            <p:cNvSpPr txBox="1">
              <a:spLocks noChangeArrowheads="1"/>
            </p:cNvSpPr>
            <p:nvPr/>
          </p:nvSpPr>
          <p:spPr bwMode="auto">
            <a:xfrm>
              <a:off x="4215601" y="2512219"/>
              <a:ext cx="6159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C000"/>
                  </a:solidFill>
                  <a:latin typeface="Calibri" pitchFamily="34" charset="0"/>
                </a:rPr>
                <a:t>6D Cool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-39194" y="5549926"/>
            <a:ext cx="416527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Initially suggested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by </a:t>
            </a:r>
            <a:r>
              <a:rPr lang="en-US" sz="2800" b="1" dirty="0" err="1" smtClean="0">
                <a:solidFill>
                  <a:srgbClr val="0000CC"/>
                </a:solidFill>
              </a:rPr>
              <a:t>V.Lebedev</a:t>
            </a:r>
            <a:r>
              <a:rPr lang="en-US" sz="2800" b="1" dirty="0" smtClean="0">
                <a:solidFill>
                  <a:srgbClr val="0000CC"/>
                </a:solidFill>
              </a:rPr>
              <a:t> &amp; others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198" y="-23268"/>
            <a:ext cx="8297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Alternative with additional </a:t>
            </a:r>
            <a:r>
              <a:rPr lang="en-US" sz="2400" b="1" dirty="0">
                <a:solidFill>
                  <a:schemeClr val="bg1"/>
                </a:solidFill>
              </a:rPr>
              <a:t>synergies with Project X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Using phase 3 of PX for p+ and </a:t>
            </a:r>
            <a:r>
              <a:rPr lang="en-US" sz="2400" b="1" dirty="0" err="1">
                <a:solidFill>
                  <a:schemeClr val="bg1"/>
                </a:solidFill>
              </a:rPr>
              <a:t>Muons</a:t>
            </a:r>
            <a:r>
              <a:rPr lang="en-US" sz="2400" b="1" dirty="0">
                <a:solidFill>
                  <a:schemeClr val="bg1"/>
                </a:solidFill>
              </a:rPr>
              <a:t> acceleration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390666" y="5308252"/>
            <a:ext cx="3892412" cy="138499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Very, very preliminary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work in progress </a:t>
            </a:r>
          </a:p>
          <a:p>
            <a:pPr algn="ctr"/>
            <a:r>
              <a:rPr lang="en-US" sz="2800" b="1" dirty="0">
                <a:solidFill>
                  <a:srgbClr val="0000CC"/>
                </a:solidFill>
              </a:rPr>
              <a:t>(</a:t>
            </a:r>
            <a:r>
              <a:rPr lang="en-US" sz="2800" b="1" dirty="0" err="1">
                <a:solidFill>
                  <a:srgbClr val="0000CC"/>
                </a:solidFill>
              </a:rPr>
              <a:t>collab</a:t>
            </a:r>
            <a:r>
              <a:rPr lang="en-US" sz="2800" b="1" dirty="0">
                <a:solidFill>
                  <a:srgbClr val="0000CC"/>
                </a:solidFill>
              </a:rPr>
              <a:t>. project X)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36313" y="4354145"/>
            <a:ext cx="8557151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Maximizing synergies between MAP &amp; </a:t>
            </a:r>
            <a:r>
              <a:rPr lang="en-US" sz="2800" b="1" dirty="0" err="1" smtClean="0">
                <a:solidFill>
                  <a:srgbClr val="0000CC"/>
                </a:solidFill>
              </a:rPr>
              <a:t>ProjectX</a:t>
            </a:r>
            <a:r>
              <a:rPr lang="en-US" sz="2800" b="1" dirty="0" smtClean="0">
                <a:solidFill>
                  <a:srgbClr val="0000CC"/>
                </a:solidFill>
              </a:rPr>
              <a:t>?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Reflection with PX experts on June21 at 2:30pm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9205421" cy="585205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Critical paths of </a:t>
            </a:r>
            <a:r>
              <a:rPr lang="en-US" b="1" dirty="0" err="1" smtClean="0">
                <a:solidFill>
                  <a:srgbClr val="0000CC"/>
                </a:solidFill>
              </a:rPr>
              <a:t>Muon</a:t>
            </a:r>
            <a:r>
              <a:rPr lang="en-US" b="1" dirty="0" smtClean="0">
                <a:solidFill>
                  <a:srgbClr val="0000CC"/>
                </a:solidFill>
              </a:rPr>
              <a:t>-based facilities identified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Attractive long term scenario @ FNAL taking advantage of and leveraging envisaged projects</a:t>
            </a:r>
          </a:p>
          <a:p>
            <a:pPr lvl="1"/>
            <a:r>
              <a:rPr lang="en-US" b="1" dirty="0" err="1" smtClean="0">
                <a:solidFill>
                  <a:schemeClr val="tx1"/>
                </a:solidFill>
              </a:rPr>
              <a:t>nuSTORM</a:t>
            </a:r>
            <a:r>
              <a:rPr lang="en-US" b="1" dirty="0" smtClean="0">
                <a:solidFill>
                  <a:schemeClr val="tx1"/>
                </a:solidFill>
              </a:rPr>
              <a:t>, Project X, LBNE </a:t>
            </a:r>
            <a:r>
              <a:rPr lang="en-US" b="1" dirty="0">
                <a:solidFill>
                  <a:schemeClr val="tx1"/>
                </a:solidFill>
              </a:rPr>
              <a:t>(Sanford opportunity),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Series of staged capabilities with at each stage: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great Physics interest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progressive complexity (&amp;cost) built on previous stages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Integrated R&amp;D platform and technology validation  of following stage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Possible decision on Neutrino Factory program by 2020 and on a </a:t>
            </a:r>
            <a:r>
              <a:rPr lang="en-US" b="1" dirty="0" err="1" smtClean="0">
                <a:solidFill>
                  <a:srgbClr val="0000CC"/>
                </a:solidFill>
              </a:rPr>
              <a:t>Muon</a:t>
            </a:r>
            <a:r>
              <a:rPr lang="en-US" b="1" dirty="0" smtClean="0">
                <a:solidFill>
                  <a:srgbClr val="0000CC"/>
                </a:solidFill>
              </a:rPr>
              <a:t> Collider program by 2025: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early and realistic start with initial stage based on reduced beam power (1MW@3GeV) of PX2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White Paper @ CSS2013 in preparation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5" y="15406"/>
            <a:ext cx="7509430" cy="684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-2700000">
            <a:off x="-195930" y="471036"/>
            <a:ext cx="223490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Draft 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in preparation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7571" y="174105"/>
            <a:ext cx="6231714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Finalization before submission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 on June 21 at 2:00pm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7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053" y="990544"/>
            <a:ext cx="9024946" cy="555707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For 2013 Community Summer Study </a:t>
            </a:r>
            <a:r>
              <a:rPr lang="en-US" sz="2400" b="1" dirty="0" smtClean="0">
                <a:solidFill>
                  <a:srgbClr val="0000CC"/>
                </a:solidFill>
              </a:rPr>
              <a:t>(“Snowmass”) </a:t>
            </a:r>
            <a:r>
              <a:rPr lang="en-US" sz="2800" b="1" dirty="0" smtClean="0">
                <a:solidFill>
                  <a:srgbClr val="0000CC"/>
                </a:solidFill>
              </a:rPr>
              <a:t>develop white paper addressing: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Unique capabilities of </a:t>
            </a:r>
            <a:r>
              <a:rPr lang="en-US" sz="2400" b="1" dirty="0" err="1" smtClean="0">
                <a:solidFill>
                  <a:schemeClr val="tx1"/>
                </a:solidFill>
              </a:rPr>
              <a:t>muon</a:t>
            </a:r>
            <a:r>
              <a:rPr lang="en-US" sz="2400" b="1" dirty="0" smtClean="0">
                <a:solidFill>
                  <a:schemeClr val="tx1"/>
                </a:solidFill>
              </a:rPr>
              <a:t> accelerator based program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Most useful staging scenarios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Plausible (technically limited!) timescales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ASAP and by end 2014 at latest: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Provide set of recommendations on possible staging options, specially at FNAL as only US HEP lab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evaluation of how staging options may couple to planned R&amp;D for FPII feasibility studies and beyond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By end of FP1 (2015), present conclusions and recommendations as part of final MAP FP1 review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12047" y="6556849"/>
            <a:ext cx="331952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341526" y="6556849"/>
            <a:ext cx="4751252" cy="310384"/>
          </a:xfrm>
        </p:spPr>
        <p:txBody>
          <a:bodyPr/>
          <a:lstStyle/>
          <a:p>
            <a:r>
              <a:rPr lang="en-US" smtClean="0"/>
              <a:t>MAP Collaboration workshop (June 19, 2013)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Deliverables &amp; Schedule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35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Recommendations- </a:t>
            </a:r>
            <a:r>
              <a:rPr lang="en-US" b="1" smtClean="0"/>
              <a:t>Future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9024947" cy="585205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In parallel with on-going R&amp;D on MAP technology feasibility</a:t>
            </a:r>
          </a:p>
          <a:p>
            <a:endParaRPr lang="en-US" sz="700" b="1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Revisit design of initial </a:t>
            </a:r>
            <a:r>
              <a:rPr lang="en-US" b="1" dirty="0" err="1" smtClean="0">
                <a:solidFill>
                  <a:srgbClr val="0000CC"/>
                </a:solidFill>
              </a:rPr>
              <a:t>Muon</a:t>
            </a:r>
            <a:r>
              <a:rPr lang="en-US" b="1" dirty="0" smtClean="0">
                <a:solidFill>
                  <a:srgbClr val="0000CC"/>
                </a:solidFill>
              </a:rPr>
              <a:t> Facilities based on </a:t>
            </a:r>
            <a:r>
              <a:rPr lang="en-US" b="1" dirty="0" err="1" smtClean="0">
                <a:solidFill>
                  <a:srgbClr val="0000CC"/>
                </a:solidFill>
              </a:rPr>
              <a:t>ProjectX</a:t>
            </a:r>
            <a:r>
              <a:rPr lang="en-US" b="1" dirty="0" smtClean="0">
                <a:solidFill>
                  <a:srgbClr val="0000CC"/>
                </a:solidFill>
              </a:rPr>
              <a:t> p2          (1to3 MW@3GeV) and 325MHz RF cavities all stages (avoid 201MHz)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Earlier , less expensive, less challenging,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Upgradable to 4MW @ 8GeV for full luminosity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Reserve space compatible with PX on FNAL site</a:t>
            </a:r>
          </a:p>
          <a:p>
            <a:pPr lvl="1">
              <a:buNone/>
            </a:pPr>
            <a:r>
              <a:rPr lang="en-US" sz="700" b="1" dirty="0" smtClean="0"/>
              <a:t> 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Reconsider </a:t>
            </a:r>
            <a:r>
              <a:rPr lang="en-US" b="1" dirty="0" err="1" smtClean="0">
                <a:solidFill>
                  <a:srgbClr val="0000CC"/>
                </a:solidFill>
              </a:rPr>
              <a:t>ProjectX</a:t>
            </a:r>
            <a:r>
              <a:rPr lang="en-US" b="1" dirty="0" smtClean="0">
                <a:solidFill>
                  <a:srgbClr val="0000CC"/>
                </a:solidFill>
              </a:rPr>
              <a:t> phase3 in best interest of </a:t>
            </a:r>
            <a:r>
              <a:rPr lang="en-US" b="1" dirty="0" err="1" smtClean="0">
                <a:solidFill>
                  <a:srgbClr val="0000CC"/>
                </a:solidFill>
              </a:rPr>
              <a:t>ProjectX</a:t>
            </a:r>
            <a:r>
              <a:rPr lang="en-US" b="1" dirty="0" smtClean="0">
                <a:solidFill>
                  <a:srgbClr val="0000CC"/>
                </a:solidFill>
              </a:rPr>
              <a:t> and MAP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6 or 8 </a:t>
            </a:r>
            <a:r>
              <a:rPr lang="en-US" b="1" dirty="0" err="1" smtClean="0">
                <a:solidFill>
                  <a:schemeClr val="tx1"/>
                </a:solidFill>
              </a:rPr>
              <a:t>GeV</a:t>
            </a:r>
            <a:r>
              <a:rPr lang="en-US" b="1" dirty="0" smtClean="0">
                <a:solidFill>
                  <a:schemeClr val="tx1"/>
                </a:solidFill>
              </a:rPr>
              <a:t>? 3 or 4 MW? 1.3 GHz or 650MHz? Pulsed or CW?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Multiple use: </a:t>
            </a:r>
            <a:r>
              <a:rPr lang="en-US" b="1" dirty="0" err="1" smtClean="0">
                <a:solidFill>
                  <a:schemeClr val="tx1"/>
                </a:solidFill>
              </a:rPr>
              <a:t>ProjectX</a:t>
            </a:r>
            <a:r>
              <a:rPr lang="en-US" b="1" dirty="0" smtClean="0">
                <a:solidFill>
                  <a:schemeClr val="tx1"/>
                </a:solidFill>
              </a:rPr>
              <a:t> users, MI upgrade, Proton driver, </a:t>
            </a:r>
            <a:r>
              <a:rPr lang="en-US" b="1" dirty="0" err="1" smtClean="0">
                <a:solidFill>
                  <a:schemeClr val="tx1"/>
                </a:solidFill>
              </a:rPr>
              <a:t>Muon</a:t>
            </a:r>
            <a:r>
              <a:rPr lang="en-US" b="1" dirty="0" smtClean="0">
                <a:solidFill>
                  <a:schemeClr val="tx1"/>
                </a:solidFill>
              </a:rPr>
              <a:t> acceleration 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Launch design of a staged 5 </a:t>
            </a:r>
            <a:r>
              <a:rPr lang="en-US" b="1" dirty="0" err="1" smtClean="0">
                <a:solidFill>
                  <a:srgbClr val="0000CC"/>
                </a:solidFill>
              </a:rPr>
              <a:t>GeV</a:t>
            </a:r>
            <a:r>
              <a:rPr lang="en-US" b="1" dirty="0" smtClean="0">
                <a:solidFill>
                  <a:srgbClr val="0000CC"/>
                </a:solidFill>
              </a:rPr>
              <a:t> NF to Sanford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Performance </a:t>
            </a:r>
            <a:r>
              <a:rPr lang="en-US" b="1" dirty="0">
                <a:solidFill>
                  <a:schemeClr val="tx1"/>
                </a:solidFill>
              </a:rPr>
              <a:t>evaluation </a:t>
            </a:r>
            <a:r>
              <a:rPr lang="en-US" b="1" dirty="0" smtClean="0">
                <a:solidFill>
                  <a:schemeClr val="tx1"/>
                </a:solidFill>
              </a:rPr>
              <a:t>of upgraded LBNE detector versus IDS-NF 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Reserve </a:t>
            </a:r>
            <a:r>
              <a:rPr lang="en-US" b="1" dirty="0">
                <a:solidFill>
                  <a:schemeClr val="tx1"/>
                </a:solidFill>
              </a:rPr>
              <a:t>space </a:t>
            </a:r>
            <a:r>
              <a:rPr lang="en-US" b="1" dirty="0" smtClean="0">
                <a:solidFill>
                  <a:schemeClr val="tx1"/>
                </a:solidFill>
              </a:rPr>
              <a:t>on FNAL site of decay ring pointing to Sanford</a:t>
            </a:r>
          </a:p>
          <a:p>
            <a:pPr lvl="1"/>
            <a:endParaRPr lang="en-US" sz="700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Launch R&amp;D of a magnetized 10kT </a:t>
            </a:r>
            <a:r>
              <a:rPr lang="en-US" b="1" dirty="0" err="1" smtClean="0">
                <a:solidFill>
                  <a:srgbClr val="0000CC"/>
                </a:solidFill>
              </a:rPr>
              <a:t>LAr</a:t>
            </a:r>
            <a:r>
              <a:rPr lang="en-US" b="1" dirty="0" smtClean="0">
                <a:solidFill>
                  <a:srgbClr val="0000CC"/>
                </a:solidFill>
              </a:rPr>
              <a:t> detector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Upgraded from LBNE detector reusing parts as much as possible</a:t>
            </a:r>
          </a:p>
          <a:p>
            <a:pPr lvl="1"/>
            <a:r>
              <a:rPr lang="en-US" b="1">
                <a:solidFill>
                  <a:schemeClr val="tx1"/>
                </a:solidFill>
              </a:rPr>
              <a:t>Supporting </a:t>
            </a:r>
            <a:r>
              <a:rPr lang="en-US" b="1" smtClean="0">
                <a:solidFill>
                  <a:schemeClr val="tx1"/>
                </a:solidFill>
              </a:rPr>
              <a:t>underground LBNE </a:t>
            </a:r>
            <a:r>
              <a:rPr lang="en-US" b="1" dirty="0">
                <a:solidFill>
                  <a:schemeClr val="tx1"/>
                </a:solidFill>
              </a:rPr>
              <a:t>detector (</a:t>
            </a:r>
            <a:r>
              <a:rPr lang="en-US" b="1" dirty="0" smtClean="0">
                <a:solidFill>
                  <a:schemeClr val="tx1"/>
                </a:solidFill>
              </a:rPr>
              <a:t>with some additional cost but as an excellent investment for future use and future programs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pPr lvl="1"/>
            <a:endParaRPr lang="en-US" sz="700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Consider using </a:t>
            </a:r>
            <a:r>
              <a:rPr lang="en-US" b="1" dirty="0" err="1" smtClean="0">
                <a:solidFill>
                  <a:srgbClr val="0000CC"/>
                </a:solidFill>
              </a:rPr>
              <a:t>nuStorm</a:t>
            </a:r>
            <a:r>
              <a:rPr lang="en-US" b="1" dirty="0" smtClean="0">
                <a:solidFill>
                  <a:srgbClr val="0000CC"/>
                </a:solidFill>
              </a:rPr>
              <a:t> as a potential R&amp;D platform providing </a:t>
            </a:r>
            <a:r>
              <a:rPr lang="en-US" b="1" dirty="0" err="1" smtClean="0">
                <a:solidFill>
                  <a:srgbClr val="0000CC"/>
                </a:solidFill>
              </a:rPr>
              <a:t>Muon</a:t>
            </a:r>
            <a:r>
              <a:rPr lang="en-US" b="1" dirty="0" smtClean="0">
                <a:solidFill>
                  <a:srgbClr val="0000CC"/>
                </a:solidFill>
              </a:rPr>
              <a:t> source for 6D cooling experiment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Compatibility with Physics program?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19239" y="6532210"/>
            <a:ext cx="253234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37720" y="6532210"/>
            <a:ext cx="4930344" cy="310384"/>
          </a:xfrm>
        </p:spPr>
        <p:txBody>
          <a:bodyPr/>
          <a:lstStyle/>
          <a:p>
            <a:r>
              <a:rPr lang="en-US" smtClean="0"/>
              <a:t>MAP Collaboration workshop (June 19, 2013)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 members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6660" y="975138"/>
            <a:ext cx="8915813" cy="555707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321686"/>
              </p:ext>
            </p:extLst>
          </p:nvPr>
        </p:nvGraphicFramePr>
        <p:xfrm>
          <a:off x="410564" y="1034277"/>
          <a:ext cx="8661909" cy="549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Worksheet" r:id="rId4" imgW="5591212" imgH="2676457" progId="Excel.Sheet.12">
                  <p:embed/>
                </p:oleObj>
              </mc:Choice>
              <mc:Fallback>
                <p:oleObj name="Worksheet" r:id="rId4" imgW="5591212" imgH="2676457" progId="Excel.Sheet.12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64" y="1034277"/>
                        <a:ext cx="8661909" cy="549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4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 task forces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Path towards Neutrino Factory</a:t>
            </a:r>
            <a:r>
              <a:rPr lang="en-US" b="1" dirty="0" smtClean="0"/>
              <a:t>: </a:t>
            </a:r>
            <a:r>
              <a:rPr lang="en-US" b="1" dirty="0" err="1" smtClean="0"/>
              <a:t>A.Bocagz</a:t>
            </a:r>
            <a:endParaRPr lang="en-US" b="1" dirty="0" smtClean="0"/>
          </a:p>
          <a:p>
            <a:endParaRPr lang="en-US" dirty="0" smtClean="0"/>
          </a:p>
          <a:p>
            <a:pPr>
              <a:buNone/>
            </a:pPr>
            <a:endParaRPr lang="en-US" sz="800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Path towards Higgs Factory and/or </a:t>
            </a:r>
            <a:r>
              <a:rPr lang="en-US" b="1" dirty="0" err="1" smtClean="0">
                <a:solidFill>
                  <a:srgbClr val="0070C0"/>
                </a:solidFill>
              </a:rPr>
              <a:t>Muon</a:t>
            </a:r>
            <a:r>
              <a:rPr lang="en-US" b="1" dirty="0" smtClean="0">
                <a:solidFill>
                  <a:srgbClr val="0070C0"/>
                </a:solidFill>
              </a:rPr>
              <a:t> Collider: </a:t>
            </a:r>
            <a:r>
              <a:rPr lang="en-US" b="1" dirty="0" err="1" smtClean="0"/>
              <a:t>C.Ankenbrandt</a:t>
            </a:r>
            <a:endParaRPr lang="en-US" b="1" dirty="0" smtClean="0"/>
          </a:p>
          <a:p>
            <a:endParaRPr lang="en-US" dirty="0" smtClean="0"/>
          </a:p>
          <a:p>
            <a:endParaRPr lang="en-US" sz="800" dirty="0" smtClean="0"/>
          </a:p>
          <a:p>
            <a:r>
              <a:rPr lang="en-US" b="1" dirty="0" err="1" smtClean="0">
                <a:solidFill>
                  <a:srgbClr val="0070C0"/>
                </a:solidFill>
              </a:rPr>
              <a:t>Muon</a:t>
            </a:r>
            <a:r>
              <a:rPr lang="en-US" b="1" dirty="0" smtClean="0">
                <a:solidFill>
                  <a:srgbClr val="0070C0"/>
                </a:solidFill>
              </a:rPr>
              <a:t>-based Test Facilities: </a:t>
            </a:r>
            <a:r>
              <a:rPr lang="en-US" b="1" dirty="0" err="1" smtClean="0"/>
              <a:t>P.Snopok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Collaboration workshop (June 19, 2013)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132" y="990544"/>
            <a:ext cx="8389726" cy="555707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possible stages of NF and MC with minimum performances based on Physics arguments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design and technical issues of each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Estimate necessary timescale of R&amp;D to address each technical issue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From 1 and 3 identify a possible staging scenario for NF and MC separately and/or combined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Revisit 1 to 4 for faster/better staging scenarios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67198" y="6547616"/>
            <a:ext cx="302661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37719" y="6556849"/>
            <a:ext cx="5214551" cy="310384"/>
          </a:xfrm>
        </p:spPr>
        <p:txBody>
          <a:bodyPr/>
          <a:lstStyle/>
          <a:p>
            <a:r>
              <a:rPr lang="en-US" smtClean="0"/>
              <a:t>MAP Collaboration workshop (June 19, 2013)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Procedure</a:t>
            </a:r>
            <a:endParaRPr lang="en-US" b="1" dirty="0"/>
          </a:p>
        </p:txBody>
      </p:sp>
      <p:sp>
        <p:nvSpPr>
          <p:cNvPr id="9" name="Curved Right Arrow 8"/>
          <p:cNvSpPr/>
          <p:nvPr/>
        </p:nvSpPr>
        <p:spPr>
          <a:xfrm flipV="1">
            <a:off x="136026" y="1148665"/>
            <a:ext cx="627234" cy="4670239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79555" y="6556849"/>
            <a:ext cx="364445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09568" y="6521493"/>
            <a:ext cx="4942702" cy="310384"/>
          </a:xfrm>
        </p:spPr>
        <p:txBody>
          <a:bodyPr/>
          <a:lstStyle/>
          <a:p>
            <a:pPr algn="ctr"/>
            <a:r>
              <a:rPr lang="en-US" smtClean="0"/>
              <a:t>MAP Collaboration workshop (June 19, 2013)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Staged pathway with Physics interest</a:t>
            </a:r>
            <a:br>
              <a:rPr lang="en-US" b="1" dirty="0" smtClean="0"/>
            </a:br>
            <a:r>
              <a:rPr lang="en-US" b="1" dirty="0" smtClean="0"/>
              <a:t> and upgrading technology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1806" y="1031472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Intensity Frontier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1938" y="1083576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Energy Frontier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3" y="1554692"/>
            <a:ext cx="4438650" cy="496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46" y="1554692"/>
            <a:ext cx="4700954" cy="49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3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91912" y="6556849"/>
            <a:ext cx="352088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279742" y="6547616"/>
            <a:ext cx="4911890" cy="310384"/>
          </a:xfrm>
        </p:spPr>
        <p:txBody>
          <a:bodyPr/>
          <a:lstStyle/>
          <a:p>
            <a:pPr algn="ctr"/>
            <a:r>
              <a:rPr lang="en-US" smtClean="0"/>
              <a:t>MAP Collaboration workshop (June 19, 2013)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Technical issues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" y="984775"/>
            <a:ext cx="8724900" cy="556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9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053" y="990543"/>
            <a:ext cx="8915813" cy="55663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J.P.Delahaye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67197" y="6556849"/>
            <a:ext cx="376801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21924" y="6556849"/>
            <a:ext cx="5041557" cy="310384"/>
          </a:xfrm>
        </p:spPr>
        <p:txBody>
          <a:bodyPr/>
          <a:lstStyle/>
          <a:p>
            <a:r>
              <a:rPr lang="en-US" smtClean="0"/>
              <a:t>MAP Collaboration workshop (June 19, 2013)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R&amp;D timeline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934" y="-3192"/>
            <a:ext cx="2525050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Best estimate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at the time</a:t>
            </a:r>
            <a:endParaRPr lang="en-US" sz="2800" b="1" dirty="0">
              <a:solidFill>
                <a:srgbClr val="0000CC"/>
              </a:solidFill>
            </a:endParaRP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19054" y="990543"/>
          <a:ext cx="8915812" cy="556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Worksheet" r:id="rId4" imgW="11725138" imgH="8077136" progId="Excel.Sheet.12">
                  <p:embed/>
                </p:oleObj>
              </mc:Choice>
              <mc:Fallback>
                <p:oleObj name="Worksheet" r:id="rId4" imgW="11725138" imgH="8077136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54" y="990543"/>
                        <a:ext cx="8915812" cy="5566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74277" y="4378808"/>
            <a:ext cx="396059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Major issues on critical path</a:t>
            </a:r>
          </a:p>
          <a:p>
            <a:pPr marL="342900" indent="-342900">
              <a:buAutoNum type="arabicParenR"/>
            </a:pPr>
            <a:r>
              <a:rPr lang="en-US" sz="1600" b="1" dirty="0" smtClean="0"/>
              <a:t>MAP technology feasibility (L3NF)</a:t>
            </a:r>
          </a:p>
          <a:p>
            <a:pPr marL="342900" indent="-342900">
              <a:buAutoNum type="arabicParenR"/>
            </a:pPr>
            <a:r>
              <a:rPr lang="en-US" sz="1600" b="1" dirty="0" smtClean="0"/>
              <a:t>4D Cooling (NF) &amp; 6D </a:t>
            </a:r>
            <a:r>
              <a:rPr lang="en-US" sz="1600" b="1" dirty="0"/>
              <a:t>Cooling (MC</a:t>
            </a:r>
            <a:r>
              <a:rPr lang="en-US" sz="1600" b="1" dirty="0" smtClean="0"/>
              <a:t>)</a:t>
            </a:r>
          </a:p>
          <a:p>
            <a:pPr marL="342900" indent="-342900">
              <a:buFontTx/>
              <a:buAutoNum type="arabicParenR"/>
            </a:pPr>
            <a:r>
              <a:rPr lang="en-US" sz="1600" b="1" dirty="0" smtClean="0"/>
              <a:t> Proton beam power (NF &amp; MC)</a:t>
            </a:r>
            <a:endParaRPr lang="en-US" sz="1600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263081" y="1078013"/>
            <a:ext cx="0" cy="5527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78714" y="2446081"/>
            <a:ext cx="2102205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Feasibility assessment &amp; principle of cooling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474043" y="1078013"/>
            <a:ext cx="0" cy="2958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80919" y="3015468"/>
            <a:ext cx="1380506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4D&amp;6D cooling</a:t>
            </a:r>
          </a:p>
          <a:p>
            <a:r>
              <a:rPr lang="en-US" sz="1400" dirty="0" smtClean="0"/>
              <a:t>demonstration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8767197" y="1135156"/>
            <a:ext cx="0" cy="3145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50054" y="2661523"/>
            <a:ext cx="1293944" cy="30777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 MW@8GeV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19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31" grpId="0" animBg="1"/>
      <p:bldP spid="36" grpId="0" animBg="1"/>
      <p:bldP spid="38" grpId="0" animBg="1"/>
    </p:bldLst>
  </p:timing>
</p:sld>
</file>

<file path=ppt/theme/theme1.xml><?xml version="1.0" encoding="utf-8"?>
<a:theme xmlns:a="http://schemas.openxmlformats.org/drawingml/2006/main" name="2013_DOE_Mini-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2013_DOE_Mini-Review_Template.potx</Template>
  <TotalTime>5057</TotalTime>
  <Words>2256</Words>
  <Application>Microsoft Office PowerPoint</Application>
  <PresentationFormat>On-screen Show (4:3)</PresentationFormat>
  <Paragraphs>444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2013_DOE_Mini-Review_Template</vt:lpstr>
      <vt:lpstr>Worksheet</vt:lpstr>
      <vt:lpstr>The MAP Staging Study (MASS) </vt:lpstr>
      <vt:lpstr>MAP Accelerator Staging Study (MASS) Mandate (August 2012)</vt:lpstr>
      <vt:lpstr>Deliverables &amp; Schedule </vt:lpstr>
      <vt:lpstr>MASS members</vt:lpstr>
      <vt:lpstr>MASS task forces</vt:lpstr>
      <vt:lpstr>Procedure</vt:lpstr>
      <vt:lpstr>Staged pathway with Physics interest  and upgrading technology</vt:lpstr>
      <vt:lpstr>Technical issues</vt:lpstr>
      <vt:lpstr>R&amp;D timeline</vt:lpstr>
      <vt:lpstr>Nominal Neutrino Factory or Muon Collider critical path: proton beam power availability</vt:lpstr>
      <vt:lpstr>Critical paths</vt:lpstr>
      <vt:lpstr>The Muon Accelerator Program Timeline</vt:lpstr>
      <vt:lpstr>Principles of an ideal staging scenario</vt:lpstr>
      <vt:lpstr>Muon based facilities  in FNAL context</vt:lpstr>
      <vt:lpstr>An attractive Neutrino route  at the intensity frontier in FNAL context</vt:lpstr>
      <vt:lpstr> NuSTORM:  Neutrinos from Stored Muons </vt:lpstr>
      <vt:lpstr>A Staged Neutrino Factory with far detector at SANFORD (LBNE)?</vt:lpstr>
      <vt:lpstr>Plea for appealing L3NF name!</vt:lpstr>
      <vt:lpstr>The Muon Collider path  at the energy frontier</vt:lpstr>
      <vt:lpstr>R&amp;D platform at each Physics stage</vt:lpstr>
      <vt:lpstr>nuSTORM as an R&amp;D platform</vt:lpstr>
      <vt:lpstr>L3NF-&gt;NF-&gt;HF-&gt;MC</vt:lpstr>
      <vt:lpstr>Muon production with low energy p+ driver</vt:lpstr>
      <vt:lpstr>                            Revisited Design                            </vt:lpstr>
      <vt:lpstr>Staged Neutrino Factory and Muon Colliders main parameters</vt:lpstr>
      <vt:lpstr>PowerPoint Presentation</vt:lpstr>
      <vt:lpstr>PowerPoint Presentation</vt:lpstr>
      <vt:lpstr>Conclusion</vt:lpstr>
      <vt:lpstr>PowerPoint Presentation</vt:lpstr>
      <vt:lpstr>Recommendations- Future work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jpd</cp:lastModifiedBy>
  <cp:revision>263</cp:revision>
  <cp:lastPrinted>2013-04-25T18:16:21Z</cp:lastPrinted>
  <dcterms:created xsi:type="dcterms:W3CDTF">2012-06-15T14:46:19Z</dcterms:created>
  <dcterms:modified xsi:type="dcterms:W3CDTF">2013-06-19T22:10:52Z</dcterms:modified>
</cp:coreProperties>
</file>