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2" r:id="rId3"/>
    <p:sldId id="257" r:id="rId4"/>
    <p:sldId id="272" r:id="rId5"/>
    <p:sldId id="273" r:id="rId6"/>
    <p:sldId id="274" r:id="rId7"/>
    <p:sldId id="277" r:id="rId8"/>
    <p:sldId id="275" r:id="rId9"/>
    <p:sldId id="276" r:id="rId10"/>
    <p:sldId id="259" r:id="rId11"/>
    <p:sldId id="265" r:id="rId12"/>
    <p:sldId id="260" r:id="rId13"/>
    <p:sldId id="283" r:id="rId14"/>
    <p:sldId id="282" r:id="rId15"/>
    <p:sldId id="281" r:id="rId16"/>
    <p:sldId id="268" r:id="rId17"/>
    <p:sldId id="269" r:id="rId18"/>
    <p:sldId id="279" r:id="rId19"/>
    <p:sldId id="266" r:id="rId20"/>
    <p:sldId id="263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9" d="100"/>
          <a:sy n="139" d="100"/>
        </p:scale>
        <p:origin x="-10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82485-F336-9343-A081-C40B1F15901E}" type="datetimeFigureOut">
              <a:rPr lang="en-US" smtClean="0"/>
              <a:t>6/19/13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2D59B-34B1-BA42-8FC9-C236D6A38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498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1BBF6-147C-3E47-8E99-D979E47DE535}" type="datetimeFigureOut">
              <a:rPr lang="en-US" smtClean="0"/>
              <a:t>6/19/13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A2907-FBFE-4A42-8C96-9116476CF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7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latin typeface="Times"/>
              <a:cs typeface="Time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latin typeface="Times"/>
                <a:cs typeface="Times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Times"/>
                <a:cs typeface="Time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/>
                <a:cs typeface="Times"/>
              </a:defRPr>
            </a:lvl1pPr>
          </a:lstStyle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/>
                <a:cs typeface="Times"/>
              </a:defRPr>
            </a:lvl1pPr>
          </a:lstStyle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/>
                <a:cs typeface="Times"/>
              </a:defRPr>
            </a:lvl1pPr>
          </a:lstStyle>
          <a:p>
            <a:fld id="{9B62EA14-B7B7-1140-8B5C-F33E910F80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latin typeface="Times"/>
              <a:cs typeface="Time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B62EA14-B7B7-1140-8B5C-F33E910F805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latin typeface="Times"/>
              <a:cs typeface="Time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Times"/>
                <a:cs typeface="Times"/>
              </a:defRPr>
            </a:lvl1pPr>
            <a:extLst/>
          </a:lstStyle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Times"/>
                <a:cs typeface="Times"/>
              </a:defRPr>
            </a:lvl1pPr>
            <a:extLst/>
          </a:lstStyle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Times"/>
                <a:cs typeface="Times"/>
              </a:defRPr>
            </a:lvl1pPr>
            <a:extLst/>
          </a:lstStyle>
          <a:p>
            <a:fld id="{9B62EA14-B7B7-1140-8B5C-F33E910F8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Times"/>
          <a:ea typeface="+mj-ea"/>
          <a:cs typeface="Time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Times"/>
          <a:ea typeface="+mn-ea"/>
          <a:cs typeface="Time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Times"/>
          <a:ea typeface="+mn-ea"/>
          <a:cs typeface="Time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Times"/>
          <a:ea typeface="+mn-ea"/>
          <a:cs typeface="Time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Times"/>
          <a:ea typeface="+mn-ea"/>
          <a:cs typeface="Time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Times"/>
          <a:ea typeface="+mn-ea"/>
          <a:cs typeface="Time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24.emf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6360"/>
            <a:ext cx="8077200" cy="1673352"/>
          </a:xfrm>
        </p:spPr>
        <p:txBody>
          <a:bodyPr/>
          <a:lstStyle/>
          <a:p>
            <a:r>
              <a:rPr lang="en-US" dirty="0" smtClean="0"/>
              <a:t>Progress of High-Pressure </a:t>
            </a:r>
            <a:br>
              <a:rPr lang="en-US" dirty="0" smtClean="0"/>
            </a:br>
            <a:r>
              <a:rPr lang="en-US" dirty="0" smtClean="0"/>
              <a:t>Gas-filled RF cavity program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3230" y="149801"/>
            <a:ext cx="1097280" cy="1256610"/>
          </a:xfrm>
          <a:prstGeom prst="rect">
            <a:avLst/>
          </a:prstGeom>
          <a:solidFill>
            <a:srgbClr val="FFFFFF"/>
          </a:solidFill>
          <a:ln w="22225">
            <a:noFill/>
            <a:miter lim="800000"/>
            <a:headEnd/>
            <a:tailEnd/>
          </a:ln>
        </p:spPr>
      </p:pic>
      <p:pic>
        <p:nvPicPr>
          <p:cNvPr id="5" name="Picture 4" descr="hislo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6" y="48201"/>
            <a:ext cx="1336108" cy="1353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5793" y="4065823"/>
            <a:ext cx="23590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K. </a:t>
            </a:r>
            <a:r>
              <a:rPr lang="en-US" sz="2800" dirty="0" err="1" smtClean="0">
                <a:latin typeface="Times"/>
                <a:cs typeface="Times"/>
              </a:rPr>
              <a:t>Yonehara</a:t>
            </a:r>
            <a:endParaRPr lang="en-US" sz="2800" dirty="0" smtClean="0">
              <a:latin typeface="Times"/>
              <a:cs typeface="Times"/>
            </a:endParaRPr>
          </a:p>
          <a:p>
            <a:r>
              <a:rPr lang="en-US" sz="2800" dirty="0" smtClean="0">
                <a:latin typeface="Times"/>
                <a:cs typeface="Times"/>
              </a:rPr>
              <a:t>APC, Fermilab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image_M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16" y="48201"/>
            <a:ext cx="1097280" cy="14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47" y="152400"/>
            <a:ext cx="6266583" cy="12510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Times"/>
                <a:cs typeface="Times"/>
              </a:rPr>
              <a:t>RF energy consumption by beam-induced ion pair in pure GH2</a:t>
            </a:r>
            <a:endParaRPr lang="en-US" sz="3600" dirty="0">
              <a:latin typeface="Times"/>
              <a:cs typeface="Times"/>
            </a:endParaRPr>
          </a:p>
        </p:txBody>
      </p:sp>
      <p:pic>
        <p:nvPicPr>
          <p:cNvPr id="3" name="Picture 2" descr="dwplotH2v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45" y="2329594"/>
            <a:ext cx="6400800" cy="4332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321" y="1535802"/>
            <a:ext cx="6135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dw</a:t>
            </a:r>
            <a:r>
              <a:rPr lang="en-US" dirty="0" smtClean="0"/>
              <a:t> : Observed energy consumption per single electron-ion pair</a:t>
            </a:r>
          </a:p>
          <a:p>
            <a:r>
              <a:rPr lang="en-US" dirty="0"/>
              <a:t>	</a:t>
            </a:r>
            <a:r>
              <a:rPr lang="en-US" dirty="0" smtClean="0"/>
              <a:t>from RF cavity per one RF cycle  </a:t>
            </a:r>
          </a:p>
          <a:p>
            <a:r>
              <a:rPr lang="en-US" dirty="0" smtClean="0"/>
              <a:t>Solid line: Prediction from simple model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81247" y="6384656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Chung et al., PRL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640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500" y="152400"/>
            <a:ext cx="5734210" cy="12510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Deviation of experimental result with prediction</a:t>
            </a:r>
            <a:endParaRPr lang="en-US" sz="3600" dirty="0">
              <a:latin typeface="Times"/>
              <a:cs typeface="Times"/>
            </a:endParaRPr>
          </a:p>
        </p:txBody>
      </p:sp>
      <p:pic>
        <p:nvPicPr>
          <p:cNvPr id="9" name="Picture 8" descr="frac_p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" y="1403462"/>
            <a:ext cx="7315200" cy="50782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9329" y="1403462"/>
            <a:ext cx="227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r>
              <a:rPr lang="en-US" i="1" baseline="-25000" dirty="0" smtClean="0"/>
              <a:t>0</a:t>
            </a:r>
            <a:r>
              <a:rPr lang="en-US" dirty="0" smtClean="0"/>
              <a:t> = E</a:t>
            </a:r>
            <a:r>
              <a:rPr lang="en-US" baseline="-25000" dirty="0" smtClean="0"/>
              <a:t>RF</a:t>
            </a:r>
            <a:r>
              <a:rPr lang="en-US" dirty="0" smtClean="0"/>
              <a:t>/Gas pressure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95500" y="1403462"/>
            <a:ext cx="30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Prediction works well at low p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999710" y="2173674"/>
            <a:ext cx="2461373" cy="807258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55140" y="4888055"/>
            <a:ext cx="254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 deviation at high p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(Good effect)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96176" y="6200000"/>
            <a:ext cx="2472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</a:t>
            </a:r>
            <a:r>
              <a:rPr lang="en-US" sz="1200" dirty="0" smtClean="0"/>
              <a:t>. </a:t>
            </a:r>
            <a:r>
              <a:rPr lang="en-US" sz="1200" dirty="0" err="1" smtClean="0"/>
              <a:t>Yonehara</a:t>
            </a:r>
            <a:r>
              <a:rPr lang="en-US" sz="1200" dirty="0" smtClean="0"/>
              <a:t> et al., IPAC13, TUPFI059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011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wplotDAv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33" y="2409647"/>
            <a:ext cx="6400800" cy="431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47" y="152400"/>
            <a:ext cx="6266583" cy="12510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RF energy consumption by beam-induced ion pair in Dry-Air doped GH2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7321" y="1535802"/>
            <a:ext cx="7040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dw</a:t>
            </a:r>
            <a:r>
              <a:rPr lang="en-US" dirty="0" smtClean="0"/>
              <a:t> : Observed energy consumption per single electron-ion pair</a:t>
            </a:r>
          </a:p>
          <a:p>
            <a:r>
              <a:rPr lang="en-US" dirty="0"/>
              <a:t>	</a:t>
            </a:r>
            <a:r>
              <a:rPr lang="en-US" dirty="0" smtClean="0"/>
              <a:t>from RF cavity per one RF cycle  </a:t>
            </a:r>
          </a:p>
          <a:p>
            <a:r>
              <a:rPr lang="en-US" dirty="0" smtClean="0"/>
              <a:t>Dashed &amp; Solid lines: Prediction from electron-ion pair &amp; only heavy 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360" y="2015535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Chung et al., PRL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483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058" y="137305"/>
            <a:ext cx="4696151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Observed electron capture time by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138696" y="2348051"/>
            <a:ext cx="2941819" cy="405274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Electrons are captured by 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via three body reaction</a:t>
            </a:r>
          </a:p>
          <a:p>
            <a:r>
              <a:rPr lang="en-US" sz="1600" dirty="0" smtClean="0"/>
              <a:t>Theoretical prediction shows electron capture time </a:t>
            </a:r>
          </a:p>
          <a:p>
            <a:pPr marL="118872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 </a:t>
            </a:r>
            <a:endParaRPr lang="en-US" sz="1200" dirty="0"/>
          </a:p>
          <a:p>
            <a:r>
              <a:rPr lang="en-US" sz="1600" dirty="0" smtClean="0"/>
              <a:t>Theoretical prediction is </a:t>
            </a:r>
            <a:r>
              <a:rPr lang="en-US" sz="1600" i="1" dirty="0" err="1" smtClean="0"/>
              <a:t>τ</a:t>
            </a:r>
            <a:endParaRPr lang="en-US" sz="1600" i="1" dirty="0" smtClean="0"/>
          </a:p>
          <a:p>
            <a:pPr marL="118872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~ 0.05 ns@0.2 % of O</a:t>
            </a:r>
            <a:r>
              <a:rPr lang="en-US" sz="1600" baseline="-25000" dirty="0" smtClean="0"/>
              <a:t>2</a:t>
            </a:r>
          </a:p>
          <a:p>
            <a:r>
              <a:rPr lang="en-US" sz="1600" dirty="0" smtClean="0"/>
              <a:t>Observed </a:t>
            </a:r>
            <a:r>
              <a:rPr lang="en-US" sz="1600" i="1" dirty="0" smtClean="0"/>
              <a:t>τ∝p</a:t>
            </a:r>
            <a:r>
              <a:rPr lang="en-US" sz="1600" i="1" baseline="30000" dirty="0" smtClean="0"/>
              <a:t>-1.5</a:t>
            </a:r>
            <a:endParaRPr lang="en-US" sz="1600" dirty="0" smtClean="0"/>
          </a:p>
          <a:p>
            <a:r>
              <a:rPr lang="en-US" sz="1600" dirty="0" smtClean="0"/>
              <a:t>Extrapolate 1 % DA line to the MC parameter and found that expected </a:t>
            </a:r>
          </a:p>
          <a:p>
            <a:pPr marL="118872" indent="0">
              <a:buNone/>
            </a:pPr>
            <a:r>
              <a:rPr lang="en-US" sz="1600" dirty="0"/>
              <a:t>	</a:t>
            </a:r>
            <a:r>
              <a:rPr lang="en-US" sz="1600" dirty="0" err="1" smtClean="0"/>
              <a:t>τ</a:t>
            </a:r>
            <a:r>
              <a:rPr lang="en-US" sz="1600" dirty="0" smtClean="0"/>
              <a:t> </a:t>
            </a:r>
            <a:r>
              <a:rPr lang="en-US" sz="1600" dirty="0"/>
              <a:t>= 0.1 ∼ 0.2 ns</a:t>
            </a:r>
          </a:p>
          <a:p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pTauP15Hi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8" y="2000076"/>
            <a:ext cx="5943600" cy="39727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60436" y="2348051"/>
            <a:ext cx="2540127" cy="237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22852" y="4376332"/>
            <a:ext cx="5144214" cy="27409"/>
          </a:xfrm>
          <a:prstGeom prst="line">
            <a:avLst/>
          </a:prstGeom>
          <a:ln w="38100" cmpd="sng">
            <a:solidFill>
              <a:schemeClr val="accent1">
                <a:alpha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852" y="4046410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Measurement limit</a:t>
            </a:r>
            <a:endParaRPr lang="en-US" sz="1600" dirty="0">
              <a:solidFill>
                <a:srgbClr val="FF66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18242"/>
              </p:ext>
            </p:extLst>
          </p:nvPr>
        </p:nvGraphicFramePr>
        <p:xfrm>
          <a:off x="7097318" y="3392586"/>
          <a:ext cx="97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4" imgW="977900" imgH="292100" progId="Equation.3">
                  <p:embed/>
                </p:oleObj>
              </mc:Choice>
              <mc:Fallback>
                <p:oleObj name="Equation" r:id="rId4" imgW="97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7318" y="3392586"/>
                        <a:ext cx="977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5651325" y="5006740"/>
            <a:ext cx="191880" cy="338045"/>
          </a:xfrm>
          <a:prstGeom prst="ellipse">
            <a:avLst/>
          </a:prstGeom>
          <a:solidFill>
            <a:srgbClr val="FF66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2810" y="1784207"/>
            <a:ext cx="2388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B. </a:t>
            </a:r>
            <a:r>
              <a:rPr lang="en-US" sz="1200" dirty="0" err="1" smtClean="0"/>
              <a:t>Freemire</a:t>
            </a:r>
            <a:r>
              <a:rPr lang="en-US" sz="1200" dirty="0" smtClean="0"/>
              <a:t> et al., NA-</a:t>
            </a:r>
            <a:r>
              <a:rPr lang="en-US" sz="1200" dirty="0" smtClean="0"/>
              <a:t>PAC13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                           &amp; Poster session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810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Interpret experimental result to estimate plasma loading with MC beam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10743"/>
            <a:ext cx="8229600" cy="46256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Influence of ionized electron</a:t>
            </a:r>
          </a:p>
          <a:p>
            <a:pPr lvl="1"/>
            <a:r>
              <a:rPr lang="en-US" sz="2000" dirty="0" smtClean="0"/>
              <a:t>Expected electron capture time by dopant: </a:t>
            </a:r>
            <a:r>
              <a:rPr lang="en-US" sz="2000" i="1" dirty="0" err="1" smtClean="0"/>
              <a:t>τ</a:t>
            </a:r>
            <a:r>
              <a:rPr lang="en-US" sz="2000" i="1" dirty="0" smtClean="0"/>
              <a:t> </a:t>
            </a:r>
            <a:r>
              <a:rPr lang="en-US" sz="2000" dirty="0" smtClean="0"/>
              <a:t>~ 10</a:t>
            </a:r>
            <a:r>
              <a:rPr lang="en-US" sz="2000" baseline="30000" dirty="0" smtClean="0"/>
              <a:t>-10 </a:t>
            </a:r>
            <a:r>
              <a:rPr lang="en-US" sz="2000" dirty="0" smtClean="0"/>
              <a:t>sec</a:t>
            </a:r>
          </a:p>
          <a:p>
            <a:pPr lvl="1"/>
            <a:r>
              <a:rPr lang="en-US" sz="2000" dirty="0" smtClean="0"/>
              <a:t>Almost all electrons are eliminated in 1 </a:t>
            </a:r>
            <a:r>
              <a:rPr lang="en-US" sz="2000" dirty="0" err="1" smtClean="0"/>
              <a:t>nsec</a:t>
            </a:r>
            <a:endParaRPr lang="en-US" sz="2000" dirty="0" smtClean="0"/>
          </a:p>
          <a:p>
            <a:r>
              <a:rPr lang="en-US" sz="2800" dirty="0" smtClean="0"/>
              <a:t>Influence of heavy ion</a:t>
            </a:r>
          </a:p>
          <a:p>
            <a:pPr lvl="1"/>
            <a:r>
              <a:rPr lang="en-US" sz="2000" dirty="0" smtClean="0"/>
              <a:t>Great amount of heavy ions can be remained</a:t>
            </a:r>
          </a:p>
          <a:p>
            <a:pPr lvl="1"/>
            <a:r>
              <a:rPr lang="en-US" sz="2000" dirty="0" smtClean="0"/>
              <a:t>Ion-ion recombination rate: </a:t>
            </a:r>
            <a:r>
              <a:rPr lang="en-US" sz="2000" i="1" dirty="0" smtClean="0"/>
              <a:t>β</a:t>
            </a:r>
            <a:r>
              <a:rPr lang="en-US" sz="2000" i="1" baseline="-25000" dirty="0" smtClean="0"/>
              <a:t>ii</a:t>
            </a:r>
            <a:r>
              <a:rPr lang="en-US" sz="2000" dirty="0" smtClean="0"/>
              <a:t> ~ 10</a:t>
            </a:r>
            <a:r>
              <a:rPr lang="en-US" sz="2000" baseline="30000" dirty="0" smtClean="0"/>
              <a:t>-8 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/s</a:t>
            </a:r>
          </a:p>
          <a:p>
            <a:r>
              <a:rPr lang="en-US" sz="2800" dirty="0" smtClean="0"/>
              <a:t>Influence of dopant</a:t>
            </a:r>
          </a:p>
          <a:p>
            <a:pPr lvl="1"/>
            <a:r>
              <a:rPr lang="en-US" sz="2000" dirty="0" smtClean="0"/>
              <a:t>0.1 % of Oxygen does not change the radiation length of cooling material</a:t>
            </a:r>
          </a:p>
          <a:p>
            <a:r>
              <a:rPr lang="en-US" sz="2800" dirty="0" smtClean="0"/>
              <a:t>Influence of space charge and collective effects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FF0000"/>
                </a:solidFill>
              </a:rPr>
              <a:t>ormed a working group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70546" y="5679226"/>
            <a:ext cx="2472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. </a:t>
            </a:r>
            <a:r>
              <a:rPr lang="en-US" sz="1200" dirty="0" err="1" smtClean="0"/>
              <a:t>Samulyak</a:t>
            </a:r>
            <a:r>
              <a:rPr lang="en-US" sz="1200" dirty="0" smtClean="0"/>
              <a:t> et al., IPAC13,</a:t>
            </a:r>
            <a:r>
              <a:rPr lang="en-US" sz="1200" dirty="0" smtClean="0"/>
              <a:t>TUPFI059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                            &amp; Poster session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273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1723"/>
            <a:ext cx="4572000" cy="350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37" y="4968552"/>
            <a:ext cx="4689763" cy="182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29200" y="257232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detuning</a:t>
            </a:r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28" y="2944192"/>
            <a:ext cx="4690872" cy="182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34" y="1243410"/>
            <a:ext cx="6172200" cy="759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2648499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in 12 bunches 5 </a:t>
            </a:r>
            <a:r>
              <a:rPr lang="en-US" dirty="0" err="1" smtClean="0"/>
              <a:t>nsec</a:t>
            </a:r>
            <a:r>
              <a:rPr lang="en-US" dirty="0" smtClean="0"/>
              <a:t> spacing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29434" y="2002527"/>
            <a:ext cx="104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etuning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6234" y="2005410"/>
            <a:ext cx="1095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 </a:t>
            </a:r>
          </a:p>
          <a:p>
            <a:r>
              <a:rPr lang="en-US" dirty="0"/>
              <a:t>l</a:t>
            </a:r>
            <a:r>
              <a:rPr lang="en-US" dirty="0" smtClean="0"/>
              <a:t>oading</a:t>
            </a:r>
          </a:p>
          <a:p>
            <a:r>
              <a:rPr lang="en-US" dirty="0" smtClean="0"/>
              <a:t>(resistive)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78019" y="2005410"/>
            <a:ext cx="169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loading</a:t>
            </a:r>
          </a:p>
          <a:p>
            <a:r>
              <a:rPr lang="en-US" dirty="0" smtClean="0"/>
              <a:t>(current source)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49219" y="2005410"/>
            <a:ext cx="962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</a:p>
          <a:p>
            <a:r>
              <a:rPr lang="en-US" dirty="0" smtClean="0"/>
              <a:t>voltage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952366" y="1853011"/>
            <a:ext cx="162868" cy="2285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714366" y="1853011"/>
            <a:ext cx="81434" cy="2285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325034" y="1853010"/>
            <a:ext cx="81434" cy="2285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520281" y="1888227"/>
            <a:ext cx="81434" cy="2285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304800"/>
            <a:ext cx="51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equation with both beam and plasma loading: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0360" y="48601"/>
            <a:ext cx="6144515" cy="12510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"/>
                <a:cs typeface="Times"/>
              </a:rPr>
              <a:t>Beam + Plasma loading </a:t>
            </a:r>
            <a:r>
              <a:rPr lang="en-US" sz="3600" dirty="0" smtClean="0">
                <a:latin typeface="Times"/>
                <a:cs typeface="Times"/>
              </a:rPr>
              <a:t/>
            </a:r>
            <a:br>
              <a:rPr lang="en-US" sz="3600" dirty="0" smtClean="0">
                <a:latin typeface="Times"/>
                <a:cs typeface="Times"/>
              </a:rPr>
            </a:br>
            <a:r>
              <a:rPr lang="en-US" sz="3600" dirty="0" smtClean="0">
                <a:latin typeface="Times"/>
                <a:cs typeface="Times"/>
              </a:rPr>
              <a:t>with </a:t>
            </a:r>
            <a:r>
              <a:rPr lang="en-US" sz="3600" dirty="0">
                <a:latin typeface="Times"/>
                <a:cs typeface="Times"/>
              </a:rPr>
              <a:t>MC beam parameter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458767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detuning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870" y="2295329"/>
            <a:ext cx="2293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Chung et al., IPAC13,TUPFI053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610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853" y="101022"/>
            <a:ext cx="6667461" cy="12527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"/>
                <a:cs typeface="Times"/>
              </a:rPr>
              <a:t>S</a:t>
            </a:r>
            <a:r>
              <a:rPr lang="en-US" sz="3600" dirty="0" smtClean="0">
                <a:latin typeface="Times"/>
                <a:cs typeface="Times"/>
              </a:rPr>
              <a:t>ummary of the first high-power dielectric loaded Gas-Filled RF test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fig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9" y="2065579"/>
            <a:ext cx="4572000" cy="29077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803043" y="1978766"/>
            <a:ext cx="1983231" cy="2793211"/>
          </a:xfrm>
          <a:prstGeom prst="line">
            <a:avLst/>
          </a:prstGeom>
          <a:ln w="38100" cmpd="sng">
            <a:solidFill>
              <a:srgbClr val="FF66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89189" y="3906475"/>
            <a:ext cx="4036760" cy="0"/>
          </a:xfrm>
          <a:prstGeom prst="line">
            <a:avLst/>
          </a:prstGeom>
          <a:ln w="38100" cmpd="sng">
            <a:solidFill>
              <a:srgbClr val="FF66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3574" y="2093594"/>
            <a:ext cx="1374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Old cavity test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7350" y="2993071"/>
            <a:ext cx="2492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RF gradient at highest point</a:t>
            </a:r>
          </a:p>
          <a:p>
            <a:r>
              <a:rPr lang="en-US" sz="1600" dirty="0" smtClean="0"/>
              <a:t>(convex of electrode)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214979" y="3976603"/>
            <a:ext cx="2435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RF gradient on ceramic rod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089189" y="2546030"/>
            <a:ext cx="4036760" cy="0"/>
          </a:xfrm>
          <a:prstGeom prst="line">
            <a:avLst/>
          </a:prstGeom>
          <a:ln w="38100" cmpd="sng">
            <a:solidFill>
              <a:srgbClr val="FF660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22099" y="1584372"/>
            <a:ext cx="140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BD slope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17898" y="21542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Metallic BD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210639" y="1945451"/>
            <a:ext cx="3842647" cy="462560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Suppressed surface breakdown by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</a:t>
            </a:r>
          </a:p>
          <a:p>
            <a:r>
              <a:rPr lang="en-US" sz="2000" dirty="0"/>
              <a:t>Observed maximum RF gradient ≈ Dielectric strength of ceramic </a:t>
            </a:r>
            <a:r>
              <a:rPr lang="en-US" sz="2000" dirty="0" smtClean="0"/>
              <a:t>rod</a:t>
            </a:r>
          </a:p>
          <a:p>
            <a:r>
              <a:rPr lang="en-US" sz="2000" dirty="0" smtClean="0"/>
              <a:t>Long run operation (72k RF pulses, 12 MV/m, no BD)</a:t>
            </a:r>
          </a:p>
          <a:p>
            <a:r>
              <a:rPr lang="en-US" sz="2000" dirty="0" smtClean="0"/>
              <a:t>Quickly recovered RF system from severe BD events</a:t>
            </a:r>
          </a:p>
          <a:p>
            <a:r>
              <a:rPr lang="en-US" sz="2000" dirty="0" smtClean="0"/>
              <a:t>Next step: Material search</a:t>
            </a:r>
          </a:p>
          <a:p>
            <a:pPr lvl="1"/>
            <a:r>
              <a:rPr lang="en-US" sz="1600" dirty="0" smtClean="0"/>
              <a:t>High dielectric strength</a:t>
            </a:r>
          </a:p>
          <a:p>
            <a:pPr lvl="1"/>
            <a:r>
              <a:rPr lang="en-US" sz="1600" dirty="0" smtClean="0"/>
              <a:t>Low loss tangent</a:t>
            </a:r>
          </a:p>
          <a:p>
            <a:pPr lvl="1"/>
            <a:r>
              <a:rPr lang="en-US" sz="1600" dirty="0" smtClean="0"/>
              <a:t>High dielectric constant</a:t>
            </a:r>
          </a:p>
        </p:txBody>
      </p:sp>
      <p:pic>
        <p:nvPicPr>
          <p:cNvPr id="21" name="Picture 20" descr="fig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6" y="5147490"/>
            <a:ext cx="1828800" cy="1603829"/>
          </a:xfrm>
          <a:prstGeom prst="rect">
            <a:avLst/>
          </a:prstGeom>
        </p:spPr>
      </p:pic>
      <p:pic>
        <p:nvPicPr>
          <p:cNvPr id="22" name="Picture 21" descr="fig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00" y="5129348"/>
            <a:ext cx="1645920" cy="1642448"/>
          </a:xfrm>
          <a:prstGeom prst="rect">
            <a:avLst/>
          </a:prstGeom>
        </p:spPr>
      </p:pic>
      <p:pic>
        <p:nvPicPr>
          <p:cNvPr id="23" name="Picture 22" descr="pic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0" y="4978018"/>
            <a:ext cx="1645920" cy="18458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1571629"/>
            <a:ext cx="2172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L. Nash et al., IPAC13,TUPFI068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319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649" y="155448"/>
            <a:ext cx="6183086" cy="1252728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Magnetron as RF source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92471"/>
            <a:ext cx="8229600" cy="488452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Magnetron is very simple</a:t>
            </a:r>
          </a:p>
          <a:p>
            <a:pPr lvl="1"/>
            <a:r>
              <a:rPr lang="en-US" sz="2400" dirty="0" smtClean="0"/>
              <a:t>Inexpensive</a:t>
            </a:r>
          </a:p>
          <a:p>
            <a:pPr lvl="1"/>
            <a:r>
              <a:rPr lang="en-US" sz="2400" dirty="0" smtClean="0"/>
              <a:t>Widely use for a microwave</a:t>
            </a:r>
          </a:p>
          <a:p>
            <a:r>
              <a:rPr lang="en-US" sz="2800" dirty="0" smtClean="0"/>
              <a:t>Frequency and phase stabilization are an issue to apply for accelerator </a:t>
            </a:r>
          </a:p>
          <a:p>
            <a:r>
              <a:rPr lang="en-US" sz="2800" dirty="0" err="1" smtClean="0"/>
              <a:t>Grigory</a:t>
            </a:r>
            <a:r>
              <a:rPr lang="en-US" sz="2800" dirty="0" smtClean="0"/>
              <a:t> </a:t>
            </a:r>
            <a:r>
              <a:rPr lang="en-US" sz="2800" dirty="0" err="1" smtClean="0"/>
              <a:t>Kazakevich@Muons</a:t>
            </a:r>
            <a:r>
              <a:rPr lang="en-US" sz="2800" dirty="0" smtClean="0"/>
              <a:t>, Inc. promotes R&amp;D a magnetron to apply for a new RF source of SRF at Project-X </a:t>
            </a:r>
          </a:p>
          <a:p>
            <a:pPr lvl="1"/>
            <a:r>
              <a:rPr lang="en-US" sz="2400" dirty="0" smtClean="0"/>
              <a:t>Experimental result is consistent with the RF theory</a:t>
            </a:r>
          </a:p>
          <a:p>
            <a:pPr lvl="1"/>
            <a:r>
              <a:rPr lang="en-US" sz="2400" dirty="0" smtClean="0"/>
              <a:t>Show a great potential that it could apply for a HCC RF </a:t>
            </a:r>
            <a:r>
              <a:rPr lang="en-US" sz="2400" dirty="0" smtClean="0"/>
              <a:t>system</a:t>
            </a:r>
          </a:p>
          <a:p>
            <a:r>
              <a:rPr lang="en-US" sz="2800" dirty="0" smtClean="0"/>
              <a:t>Progress further efforts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9077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23" y="155448"/>
            <a:ext cx="5992647" cy="1252728"/>
          </a:xfrm>
        </p:spPr>
        <p:txBody>
          <a:bodyPr>
            <a:normAutofit/>
          </a:bodyPr>
          <a:lstStyle/>
          <a:p>
            <a:r>
              <a:rPr lang="en-US" dirty="0">
                <a:latin typeface="Times"/>
                <a:cs typeface="Times"/>
              </a:rPr>
              <a:t>T</a:t>
            </a:r>
            <a:r>
              <a:rPr lang="en-US" dirty="0" smtClean="0">
                <a:latin typeface="Times"/>
                <a:cs typeface="Times"/>
              </a:rPr>
              <a:t>asks in 2013 &amp; 2014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19879"/>
            <a:ext cx="8577943" cy="4857120"/>
          </a:xfrm>
        </p:spPr>
        <p:txBody>
          <a:bodyPr/>
          <a:lstStyle/>
          <a:p>
            <a:r>
              <a:rPr lang="en-US" dirty="0" smtClean="0"/>
              <a:t>Material search for a dielectric loaded gas-filled RF cavity </a:t>
            </a:r>
          </a:p>
          <a:p>
            <a:r>
              <a:rPr lang="en-US" dirty="0" smtClean="0"/>
              <a:t>Plan for next beam test </a:t>
            </a:r>
          </a:p>
          <a:p>
            <a:r>
              <a:rPr lang="en-US" dirty="0" smtClean="0"/>
              <a:t>Design new RF test cell</a:t>
            </a:r>
          </a:p>
          <a:p>
            <a:pPr lvl="1"/>
            <a:r>
              <a:rPr lang="en-US" dirty="0" smtClean="0"/>
              <a:t>Demonstrate realistic HCC RF cavity</a:t>
            </a:r>
          </a:p>
          <a:p>
            <a:r>
              <a:rPr lang="en-US" dirty="0" smtClean="0"/>
              <a:t>Promote plasma simulation study</a:t>
            </a:r>
          </a:p>
          <a:p>
            <a:r>
              <a:rPr lang="en-US" dirty="0" smtClean="0"/>
              <a:t>Plan &amp; Design for a cooling demonstration </a:t>
            </a:r>
            <a:r>
              <a:rPr lang="en-US" dirty="0" smtClean="0"/>
              <a:t>test</a:t>
            </a:r>
          </a:p>
          <a:p>
            <a:pPr lvl="1"/>
            <a:r>
              <a:rPr lang="en-US" dirty="0" smtClean="0"/>
              <a:t>Formed working group</a:t>
            </a:r>
            <a:endParaRPr lang="en-US" dirty="0" smtClean="0"/>
          </a:p>
          <a:p>
            <a:r>
              <a:rPr lang="en-US" dirty="0" smtClean="0"/>
              <a:t>Input experimental results to cooling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6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854" y="155448"/>
            <a:ext cx="6050670" cy="1252728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imes"/>
                <a:cs typeface="Times"/>
              </a:rPr>
              <a:t>Summary</a:t>
            </a:r>
            <a:endParaRPr lang="en-US" sz="4400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459" y="1574199"/>
            <a:ext cx="8570301" cy="49302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critical issues in a gas-filled RF cavity applied for </a:t>
            </a:r>
            <a:r>
              <a:rPr lang="en-US" dirty="0" err="1" smtClean="0"/>
              <a:t>muon</a:t>
            </a:r>
            <a:r>
              <a:rPr lang="en-US" dirty="0" smtClean="0"/>
              <a:t> colliders have been solved</a:t>
            </a:r>
          </a:p>
          <a:p>
            <a:pPr lvl="1"/>
            <a:r>
              <a:rPr lang="en-US" dirty="0" smtClean="0"/>
              <a:t>RF loading due to beam-induced gas plasma in gas-filled RF cavity can be managed</a:t>
            </a:r>
            <a:r>
              <a:rPr lang="en-US" dirty="0"/>
              <a:t> </a:t>
            </a:r>
            <a:r>
              <a:rPr lang="en-US" dirty="0" smtClean="0"/>
              <a:t>by doping a small amount of electronegative gas</a:t>
            </a:r>
          </a:p>
          <a:p>
            <a:pPr lvl="1"/>
            <a:r>
              <a:rPr lang="en-US" dirty="0" smtClean="0"/>
              <a:t>High RF gradient could be generated in a dielectric material loaded gas-filled RF cavity</a:t>
            </a:r>
          </a:p>
          <a:p>
            <a:r>
              <a:rPr lang="en-US" dirty="0" smtClean="0"/>
              <a:t>Remaining issues</a:t>
            </a:r>
          </a:p>
          <a:p>
            <a:pPr lvl="1"/>
            <a:r>
              <a:rPr lang="en-US" dirty="0" smtClean="0"/>
              <a:t>Collective &amp; space charge effects will be studied in simulation</a:t>
            </a:r>
          </a:p>
          <a:p>
            <a:pPr lvl="1"/>
            <a:r>
              <a:rPr lang="en-US" dirty="0" smtClean="0"/>
              <a:t>Design practical gas-filled RF system for cooling channel</a:t>
            </a:r>
          </a:p>
          <a:p>
            <a:pPr marL="118872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3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831-9F74-9F40-B9DD-F6C983AE263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3429000" cy="2859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52" y="2748620"/>
            <a:ext cx="5771648" cy="3423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8" y="2471621"/>
            <a:ext cx="403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Maximum electric field gradient in HPRF test cell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85412" y="4089400"/>
            <a:ext cx="2705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Schematic view of HPRF test cell</a:t>
            </a:r>
            <a:endParaRPr lang="en-US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495840" y="1491277"/>
            <a:ext cx="556260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Pressure RF (HPRF) cavity has been successfully operated in strong magnetic fields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Use Hydrogen gas to use as ionization cooling material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191000" y="5638800"/>
            <a:ext cx="2133600" cy="1588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48400" y="4876800"/>
            <a:ext cx="2362200" cy="1588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7478" y="4569023"/>
            <a:ext cx="162542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Metallic breakdown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640872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Gas breakdown: 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Linear dependence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Governed by electron mean free path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4488" y="4989576"/>
            <a:ext cx="5087112" cy="496824"/>
          </a:xfrm>
          <a:prstGeom prst="rect">
            <a:avLst/>
          </a:prstGeom>
          <a:solidFill>
            <a:srgbClr val="FF6600">
              <a:alpha val="25000"/>
            </a:srgbClr>
          </a:solidFill>
          <a:ln w="25400" cap="flat" cmpd="sng" algn="ctr">
            <a:solidFill>
              <a:schemeClr val="accent2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24400" y="5331023"/>
            <a:ext cx="130641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Gas breakdown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7494" y="5071646"/>
            <a:ext cx="3062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Operation range for </a:t>
            </a:r>
            <a:r>
              <a:rPr lang="en-US" sz="1600" dirty="0" err="1" smtClean="0">
                <a:solidFill>
                  <a:srgbClr val="0000FF"/>
                </a:solidFill>
              </a:rPr>
              <a:t>muon</a:t>
            </a:r>
            <a:r>
              <a:rPr lang="en-US" sz="1600" dirty="0" smtClean="0">
                <a:solidFill>
                  <a:srgbClr val="0000FF"/>
                </a:solidFill>
              </a:rPr>
              <a:t> cooling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0" y="6096000"/>
            <a:ext cx="3854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Hanlet</a:t>
            </a:r>
            <a:r>
              <a:rPr lang="en-US" sz="1200" dirty="0" smtClean="0"/>
              <a:t> et al., Proceedings of EPAC’06, TUPCH147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929" y="152400"/>
            <a:ext cx="6819110" cy="12510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"/>
                <a:cs typeface="Times"/>
              </a:rPr>
              <a:t>Prologue</a:t>
            </a:r>
            <a:br>
              <a:rPr lang="en-US" sz="4000" dirty="0" smtClean="0">
                <a:latin typeface="Times"/>
                <a:cs typeface="Times"/>
              </a:rPr>
            </a:br>
            <a:r>
              <a:rPr lang="en-US" sz="4000" dirty="0" smtClean="0">
                <a:latin typeface="Times"/>
                <a:cs typeface="Times"/>
              </a:rPr>
              <a:t>~ First result with no beam ~</a:t>
            </a:r>
            <a:endParaRPr lang="en-US" sz="4000" dirty="0">
              <a:latin typeface="Times"/>
              <a:cs typeface="Times"/>
            </a:endParaRPr>
          </a:p>
        </p:txBody>
      </p:sp>
      <p:pic>
        <p:nvPicPr>
          <p:cNvPr id="22" name="Picture 21" descr="logonamemotto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1401513"/>
            <a:ext cx="800100" cy="457835"/>
          </a:xfrm>
          <a:prstGeom prst="rect">
            <a:avLst/>
          </a:prstGeom>
        </p:spPr>
      </p:pic>
      <p:pic>
        <p:nvPicPr>
          <p:cNvPr id="23" name="Picture 22" descr="logonamemotto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855" y="3317407"/>
            <a:ext cx="800100" cy="4578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08" y="5437657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Metallic breakdown: 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Plateau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Depend on electrode material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No detail study have been made yet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29282" y="4338190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R.P. Johnson et al., Proceedings of LINAC04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196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 animBg="1"/>
      <p:bldP spid="14" grpId="0"/>
      <p:bldP spid="15" grpId="0" animBg="1"/>
      <p:bldP spid="16" grpId="0" animBg="1"/>
      <p:bldP spid="17" grpId="0"/>
      <p:bldP spid="18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910" y="155448"/>
            <a:ext cx="5952215" cy="125272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Publication in FY13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3771"/>
            <a:ext cx="8229600" cy="462560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Beam-induced plasma physics</a:t>
            </a:r>
          </a:p>
          <a:p>
            <a:pPr lvl="1"/>
            <a:r>
              <a:rPr lang="en-US" sz="1500" dirty="0" smtClean="0"/>
              <a:t>“Power Consumption in a Gas-Filled RF Cavity with Ionizing Beams and External Magnetic Fields”, Ready to submit to PRL,</a:t>
            </a:r>
          </a:p>
          <a:p>
            <a:pPr lvl="1"/>
            <a:r>
              <a:rPr lang="en-US" sz="1500" dirty="0"/>
              <a:t>P</a:t>
            </a:r>
            <a:r>
              <a:rPr lang="en-US" sz="1500" dirty="0" smtClean="0"/>
              <a:t>lan to submit a full paper to PRSTAB,</a:t>
            </a:r>
          </a:p>
          <a:p>
            <a:pPr lvl="1"/>
            <a:r>
              <a:rPr lang="en-US" sz="1500" dirty="0" smtClean="0"/>
              <a:t>“High Pressure Gas Filled RF Cavity Beam Test At The Fermilab </a:t>
            </a:r>
            <a:r>
              <a:rPr lang="en-US" sz="1500" dirty="0" err="1" smtClean="0"/>
              <a:t>Mucool</a:t>
            </a:r>
            <a:r>
              <a:rPr lang="en-US" sz="1500" dirty="0" smtClean="0"/>
              <a:t> Test Area”, Doctoral Thesis 2013 at IIT written by B. </a:t>
            </a:r>
            <a:r>
              <a:rPr lang="en-US" sz="1500" dirty="0" err="1" smtClean="0"/>
              <a:t>Freemire</a:t>
            </a:r>
            <a:r>
              <a:rPr lang="en-US" sz="1500" dirty="0" smtClean="0"/>
              <a:t>,</a:t>
            </a:r>
          </a:p>
          <a:p>
            <a:pPr lvl="1"/>
            <a:r>
              <a:rPr lang="en-US" sz="1500" dirty="0" smtClean="0"/>
              <a:t>“Beam induced plasma dynamics in a high pressure gas-filled RF test cell for use in a </a:t>
            </a:r>
            <a:r>
              <a:rPr lang="en-US" sz="1500" dirty="0" err="1" smtClean="0"/>
              <a:t>muon</a:t>
            </a:r>
            <a:r>
              <a:rPr lang="en-US" sz="1500" dirty="0" smtClean="0"/>
              <a:t> cooling channel”</a:t>
            </a:r>
            <a:r>
              <a:rPr lang="en-US" sz="1500" dirty="0"/>
              <a:t>, Proceedings of IPAC 2013, </a:t>
            </a:r>
            <a:r>
              <a:rPr lang="en-US" sz="1500" dirty="0" smtClean="0"/>
              <a:t>TUPFI064</a:t>
            </a:r>
            <a:endParaRPr lang="en-US" sz="1500" dirty="0"/>
          </a:p>
          <a:p>
            <a:pPr lvl="1"/>
            <a:r>
              <a:rPr lang="en-US" sz="1500" dirty="0" smtClean="0"/>
              <a:t>“Simulation of beam-induced gas plasma in high gradient RF field for </a:t>
            </a:r>
            <a:r>
              <a:rPr lang="en-US" sz="1500" dirty="0" err="1" smtClean="0"/>
              <a:t>Muon</a:t>
            </a:r>
            <a:r>
              <a:rPr lang="en-US" sz="1500" dirty="0"/>
              <a:t> Colliders”, Proceedings of IPAC 2013, </a:t>
            </a:r>
            <a:r>
              <a:rPr lang="en-US" sz="1500" dirty="0" smtClean="0"/>
              <a:t>TUPFI058</a:t>
            </a:r>
          </a:p>
          <a:p>
            <a:pPr lvl="1"/>
            <a:r>
              <a:rPr lang="en-US" sz="1500" dirty="0" smtClean="0"/>
              <a:t>“Transient beam loading effects in gas-filled RF cavities for a </a:t>
            </a:r>
            <a:r>
              <a:rPr lang="en-US" sz="1500" dirty="0" err="1" smtClean="0"/>
              <a:t>muon</a:t>
            </a:r>
            <a:r>
              <a:rPr lang="en-US" sz="1500" dirty="0" smtClean="0"/>
              <a:t> collider”, </a:t>
            </a:r>
            <a:r>
              <a:rPr lang="en-US" sz="1500" dirty="0"/>
              <a:t>Proceedings of IPAC 2013, </a:t>
            </a:r>
            <a:r>
              <a:rPr lang="en-US" sz="1500" dirty="0" smtClean="0"/>
              <a:t>TUPFI053</a:t>
            </a:r>
          </a:p>
          <a:p>
            <a:r>
              <a:rPr lang="en-US" sz="2400" dirty="0" smtClean="0"/>
              <a:t>Analysis</a:t>
            </a:r>
          </a:p>
          <a:p>
            <a:pPr lvl="1"/>
            <a:r>
              <a:rPr lang="en-US" sz="1500" dirty="0"/>
              <a:t>“Summary of dense hydrogen gas filled RF cavity tests for </a:t>
            </a:r>
            <a:r>
              <a:rPr lang="en-US" sz="1500" dirty="0" err="1"/>
              <a:t>Muon</a:t>
            </a:r>
            <a:r>
              <a:rPr lang="en-US" sz="1500" dirty="0"/>
              <a:t> Acceleration”, Proceedings of IPAC 2013, </a:t>
            </a:r>
            <a:r>
              <a:rPr lang="en-US" sz="1500" dirty="0" smtClean="0"/>
              <a:t>TUPFI059</a:t>
            </a:r>
          </a:p>
          <a:p>
            <a:r>
              <a:rPr lang="en-US" sz="2400" dirty="0" smtClean="0"/>
              <a:t>Experiment</a:t>
            </a:r>
          </a:p>
          <a:p>
            <a:pPr lvl="1"/>
            <a:r>
              <a:rPr lang="en-US" sz="1500" dirty="0" smtClean="0"/>
              <a:t>“Measurement of Transmission Efficiency for 400 MeV Proton Beam Through Collimator at Fermilab </a:t>
            </a:r>
            <a:r>
              <a:rPr lang="en-US" sz="1500" dirty="0" err="1" smtClean="0"/>
              <a:t>Mucool</a:t>
            </a:r>
            <a:r>
              <a:rPr lang="en-US" sz="1500" dirty="0" smtClean="0"/>
              <a:t> Test Area Using Chromox-6 Scintillation Screen”, M. Jana et al., Rev. Sci. Instr. </a:t>
            </a:r>
            <a:r>
              <a:rPr lang="en-US" sz="1500" smtClean="0"/>
              <a:t>84, 063301, </a:t>
            </a:r>
            <a:r>
              <a:rPr lang="en-US" sz="1500" dirty="0" smtClean="0"/>
              <a:t>2013, </a:t>
            </a:r>
          </a:p>
          <a:p>
            <a:pPr lvl="1"/>
            <a:r>
              <a:rPr lang="en-US" sz="1500" dirty="0" smtClean="0"/>
              <a:t>“Beam Test of a High Pressure RF Cavity for the </a:t>
            </a:r>
            <a:r>
              <a:rPr lang="en-US" sz="1500" dirty="0" err="1" smtClean="0"/>
              <a:t>Muon</a:t>
            </a:r>
            <a:r>
              <a:rPr lang="en-US" sz="1500" dirty="0" smtClean="0"/>
              <a:t> Collider”, Master Thesis 2012 at </a:t>
            </a:r>
            <a:r>
              <a:rPr lang="en-US" sz="1500" dirty="0" err="1" smtClean="0"/>
              <a:t>Politecnico</a:t>
            </a:r>
            <a:r>
              <a:rPr lang="en-US" sz="1500" dirty="0" smtClean="0"/>
              <a:t> di Torino written by M.J. </a:t>
            </a:r>
            <a:r>
              <a:rPr lang="en-US" sz="1500" dirty="0" err="1" smtClean="0"/>
              <a:t>Collura</a:t>
            </a:r>
            <a:r>
              <a:rPr lang="en-US" sz="1500" dirty="0" smtClean="0"/>
              <a:t>, </a:t>
            </a:r>
          </a:p>
          <a:p>
            <a:pPr lvl="1"/>
            <a:r>
              <a:rPr lang="en-US" sz="1500" dirty="0" smtClean="0"/>
              <a:t>“High power tests of alumina in high pressure RF cavities for </a:t>
            </a:r>
            <a:r>
              <a:rPr lang="en-US" sz="1500" dirty="0" err="1" smtClean="0"/>
              <a:t>muon</a:t>
            </a:r>
            <a:r>
              <a:rPr lang="en-US" sz="1500" dirty="0" smtClean="0"/>
              <a:t> ionization cooling channels”, </a:t>
            </a:r>
            <a:r>
              <a:rPr lang="en-US" sz="1500" dirty="0"/>
              <a:t>Proceedings of IPAC 2013, </a:t>
            </a:r>
            <a:r>
              <a:rPr lang="en-US" sz="1500" dirty="0" smtClean="0"/>
              <a:t>TUPFI068.</a:t>
            </a:r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7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168" y="152400"/>
            <a:ext cx="5883758" cy="12510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One scene of MTA beam test 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EA14-B7B7-1140-8B5C-F33E910F8050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pi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8618"/>
            <a:ext cx="2743200" cy="1890743"/>
          </a:xfrm>
          <a:prstGeom prst="rect">
            <a:avLst/>
          </a:prstGeom>
        </p:spPr>
      </p:pic>
      <p:pic>
        <p:nvPicPr>
          <p:cNvPr id="10" name="Picture 9" descr="pic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" y="3866532"/>
            <a:ext cx="3657600" cy="2896243"/>
          </a:xfrm>
          <a:prstGeom prst="rect">
            <a:avLst/>
          </a:prstGeom>
        </p:spPr>
      </p:pic>
      <p:pic>
        <p:nvPicPr>
          <p:cNvPr id="11" name="Picture 10" descr="pic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95" y="4275749"/>
            <a:ext cx="2743200" cy="2496097"/>
          </a:xfrm>
          <a:prstGeom prst="rect">
            <a:avLst/>
          </a:prstGeom>
        </p:spPr>
      </p:pic>
      <p:pic>
        <p:nvPicPr>
          <p:cNvPr id="12" name="Picture 11" descr="pic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259835"/>
            <a:ext cx="3200400" cy="2330591"/>
          </a:xfrm>
          <a:prstGeom prst="rect">
            <a:avLst/>
          </a:prstGeom>
        </p:spPr>
      </p:pic>
      <p:pic>
        <p:nvPicPr>
          <p:cNvPr id="13" name="Picture 12" descr="pic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6" y="1504043"/>
            <a:ext cx="1828800" cy="2489466"/>
          </a:xfrm>
          <a:prstGeom prst="rect">
            <a:avLst/>
          </a:prstGeom>
        </p:spPr>
      </p:pic>
      <p:pic>
        <p:nvPicPr>
          <p:cNvPr id="14" name="Picture 13" descr="pic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08" y="67275"/>
            <a:ext cx="2011680" cy="1620356"/>
          </a:xfrm>
          <a:prstGeom prst="rect">
            <a:avLst/>
          </a:prstGeom>
        </p:spPr>
      </p:pic>
      <p:pic>
        <p:nvPicPr>
          <p:cNvPr id="8" name="Picture 7" descr="pic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71" y="1504043"/>
            <a:ext cx="4754880" cy="28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46567" y="1583266"/>
            <a:ext cx="4177449" cy="337500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459171" y="2192813"/>
            <a:ext cx="1828800" cy="1828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279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59168" y="2192810"/>
            <a:ext cx="1828800" cy="18288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softEdge rad="279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36" y="152400"/>
            <a:ext cx="6328229" cy="12510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Beam-Induced Plasma Loading Effect in Gas Filled RF Cavity</a:t>
            </a:r>
            <a:endParaRPr lang="en-US" sz="3200" dirty="0">
              <a:latin typeface="Times"/>
              <a:cs typeface="Time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831-9F74-9F40-B9DD-F6C983AE2633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90800" y="3098800"/>
            <a:ext cx="3302000" cy="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5348" y="4219605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 hydrogen gas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75348" y="1823478"/>
            <a:ext cx="2308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Beam-induced plasma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96346" y="2472264"/>
            <a:ext cx="132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Muon</a:t>
            </a:r>
            <a:r>
              <a:rPr lang="en-US" dirty="0" smtClean="0">
                <a:solidFill>
                  <a:srgbClr val="FF6600"/>
                </a:solidFill>
              </a:rPr>
              <a:t> beam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" y="2160702"/>
            <a:ext cx="2308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Beam-induced plasma </a:t>
            </a:r>
          </a:p>
          <a:p>
            <a:r>
              <a:rPr lang="en-US" dirty="0" smtClean="0"/>
              <a:t>formed in GH2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854958"/>
            <a:ext cx="204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 is drifted by </a:t>
            </a:r>
          </a:p>
          <a:p>
            <a:r>
              <a:rPr lang="en-US" dirty="0" smtClean="0"/>
              <a:t>RF E field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" y="3515348"/>
            <a:ext cx="181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Absorb RF power</a:t>
            </a:r>
          </a:p>
        </p:txBody>
      </p:sp>
      <p:pic>
        <p:nvPicPr>
          <p:cNvPr id="23" name="Picture 22" descr="TUYA01_fig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" y="4411127"/>
            <a:ext cx="3657600" cy="2336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Rectangle 23"/>
          <p:cNvSpPr/>
          <p:nvPr/>
        </p:nvSpPr>
        <p:spPr>
          <a:xfrm>
            <a:off x="1642534" y="5689595"/>
            <a:ext cx="393192" cy="21166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96997" y="5809727"/>
            <a:ext cx="103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16" y="3791547"/>
            <a:ext cx="461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Observed beam-induced plasma loading effect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with 400 </a:t>
            </a:r>
            <a:r>
              <a:rPr lang="en-US" dirty="0" err="1" smtClean="0">
                <a:solidFill>
                  <a:srgbClr val="0000FF"/>
                </a:solidFill>
              </a:rPr>
              <a:t>MeV</a:t>
            </a:r>
            <a:r>
              <a:rPr lang="en-US" dirty="0" smtClean="0">
                <a:solidFill>
                  <a:srgbClr val="0000FF"/>
                </a:solidFill>
              </a:rPr>
              <a:t> proton beam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8957" y="4859865"/>
            <a:ext cx="1862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FF"/>
                </a:solidFill>
              </a:rPr>
              <a:t>RF envelope w/o beam</a:t>
            </a:r>
            <a:endParaRPr lang="en-US" sz="1400" dirty="0">
              <a:solidFill>
                <a:srgbClr val="FF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5434" y="5314086"/>
            <a:ext cx="1717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RF envelope </a:t>
            </a:r>
            <a:r>
              <a:rPr lang="en-US" sz="1400" dirty="0" err="1" smtClean="0">
                <a:solidFill>
                  <a:srgbClr val="0000FF"/>
                </a:solidFill>
              </a:rPr>
              <a:t>w</a:t>
            </a:r>
            <a:r>
              <a:rPr lang="en-US" sz="1400" dirty="0" smtClean="0">
                <a:solidFill>
                  <a:srgbClr val="0000FF"/>
                </a:solidFill>
              </a:rPr>
              <a:t> beam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62946" y="1527139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small amount of </a:t>
            </a:r>
          </a:p>
          <a:p>
            <a:r>
              <a:rPr lang="en-US" dirty="0" smtClean="0"/>
              <a:t>electronegative gas </a:t>
            </a:r>
          </a:p>
          <a:p>
            <a:r>
              <a:rPr lang="en-US" dirty="0" smtClean="0"/>
              <a:t>(SF6, O2, etc)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71413" y="2440078"/>
            <a:ext cx="1807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Ionized electrons </a:t>
            </a:r>
          </a:p>
          <a:p>
            <a:r>
              <a:rPr lang="en-US" dirty="0" smtClean="0"/>
              <a:t>disappear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62946" y="3106798"/>
            <a:ext cx="1997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heavy ions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n</a:t>
            </a:r>
            <a:r>
              <a:rPr lang="en-US" baseline="30000" dirty="0" smtClean="0"/>
              <a:t>+</a:t>
            </a:r>
            <a:r>
              <a:rPr lang="en-US" dirty="0" smtClean="0"/>
              <a:t> + 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-</a:t>
            </a:r>
            <a:r>
              <a:rPr lang="en-US" dirty="0" smtClean="0"/>
              <a:t>) </a:t>
            </a:r>
          </a:p>
          <a:p>
            <a:r>
              <a:rPr lang="en-US" dirty="0" smtClean="0"/>
              <a:t>consume RF power</a:t>
            </a:r>
            <a:endParaRPr lang="en-US" dirty="0"/>
          </a:p>
        </p:txBody>
      </p:sp>
      <p:pic>
        <p:nvPicPr>
          <p:cNvPr id="33" name="Picture 32" descr="with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022" y="3986284"/>
            <a:ext cx="4369438" cy="2779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4" name="TextBox 33"/>
          <p:cNvSpPr txBox="1"/>
          <p:nvPr/>
        </p:nvSpPr>
        <p:spPr>
          <a:xfrm>
            <a:off x="7739461" y="4588937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Pure GH2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97631" y="4021613"/>
            <a:ext cx="2295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1% Dry Air (0.2 % O2) in GH2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82076" y="4990578"/>
            <a:ext cx="13786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FF00"/>
                </a:solidFill>
              </a:rPr>
              <a:t>1% Dry Air </a:t>
            </a:r>
          </a:p>
          <a:p>
            <a:r>
              <a:rPr lang="en-US" sz="1400" dirty="0" smtClean="0">
                <a:solidFill>
                  <a:srgbClr val="00FF00"/>
                </a:solidFill>
              </a:rPr>
              <a:t>(0.2 % O2)</a:t>
            </a:r>
          </a:p>
          <a:p>
            <a:r>
              <a:rPr lang="en-US" sz="1400" dirty="0" smtClean="0">
                <a:solidFill>
                  <a:srgbClr val="00FF00"/>
                </a:solidFill>
              </a:rPr>
              <a:t>in GH2 at B = 3 T</a:t>
            </a:r>
            <a:endParaRPr lang="en-US" sz="1400" dirty="0">
              <a:solidFill>
                <a:srgbClr val="00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148" y="1527139"/>
            <a:ext cx="2018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 either proton</a:t>
            </a:r>
          </a:p>
          <a:p>
            <a:r>
              <a:rPr lang="en-US" dirty="0" smtClean="0"/>
              <a:t>or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802276" y="2187680"/>
            <a:ext cx="97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28800" y="2192813"/>
            <a:ext cx="127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Positive 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" y="6396728"/>
            <a:ext cx="1442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/>
                <a:cs typeface="Times"/>
              </a:rPr>
              <a:t>E</a:t>
            </a:r>
            <a:r>
              <a:rPr lang="en-US" sz="1600" i="1" baseline="-25000" dirty="0" smtClean="0">
                <a:latin typeface="Times"/>
                <a:cs typeface="Times"/>
              </a:rPr>
              <a:t>0</a:t>
            </a:r>
            <a:r>
              <a:rPr lang="en-US" sz="1600" i="1" dirty="0" smtClean="0">
                <a:latin typeface="Times"/>
                <a:cs typeface="Times"/>
              </a:rPr>
              <a:t> = 25 MV/</a:t>
            </a:r>
            <a:r>
              <a:rPr lang="en-US" sz="1600" i="1" dirty="0" err="1" smtClean="0">
                <a:latin typeface="Times"/>
                <a:cs typeface="Times"/>
              </a:rPr>
              <a:t>m</a:t>
            </a:r>
            <a:endParaRPr lang="en-US" sz="1600" i="1" dirty="0">
              <a:latin typeface="Times"/>
              <a:cs typeface="Time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41604" y="6476999"/>
            <a:ext cx="1425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/>
                <a:cs typeface="Times"/>
              </a:rPr>
              <a:t>E</a:t>
            </a:r>
            <a:r>
              <a:rPr lang="en-US" sz="1600" i="1" baseline="-25000" dirty="0" smtClean="0">
                <a:latin typeface="Times"/>
                <a:cs typeface="Times"/>
              </a:rPr>
              <a:t>0 </a:t>
            </a:r>
            <a:r>
              <a:rPr lang="en-US" sz="1600" i="1" dirty="0" smtClean="0">
                <a:latin typeface="Times"/>
                <a:cs typeface="Times"/>
              </a:rPr>
              <a:t>= 25 MV/</a:t>
            </a:r>
            <a:r>
              <a:rPr lang="en-US" sz="1600" i="1" dirty="0" err="1" smtClean="0">
                <a:latin typeface="Times"/>
                <a:cs typeface="Times"/>
              </a:rPr>
              <a:t>m</a:t>
            </a:r>
            <a:endParaRPr lang="en-US" sz="1600" i="1" dirty="0">
              <a:latin typeface="Times"/>
              <a:cs typeface="Time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5287971" y="6117508"/>
            <a:ext cx="832693" cy="1"/>
          </a:xfrm>
          <a:prstGeom prst="straightConnector1">
            <a:avLst/>
          </a:prstGeom>
          <a:ln w="57150" cmpd="sng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096346" y="4030128"/>
            <a:ext cx="1135725" cy="2148931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H="1">
            <a:off x="4120117" y="5011208"/>
            <a:ext cx="2157449" cy="178253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02303" y="5689595"/>
            <a:ext cx="163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~200 times less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RF dissipation</a:t>
            </a:r>
          </a:p>
        </p:txBody>
      </p:sp>
    </p:spTree>
    <p:extLst>
      <p:ext uri="{BB962C8B-B14F-4D97-AF65-F5344CB8AC3E}">
        <p14:creationId xmlns:p14="http://schemas.microsoft.com/office/powerpoint/2010/main" val="123861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3.7037E-6 L 0.06475 3.7037E-6 L -0.07413 3.7037E-6 L 8.33333E-7 3.7037E-6 Z " pathEditMode="relative" ptsTypes="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7778E-7 -2.59259E-6 L -0.03334 -2.59259E-6 L 0.0408 -2.59259E-6 L 2.77778E-7 -2.59259E-6 Z " pathEditMode="relative" ptsTypes="AAAA">
                                      <p:cBhvr>
                                        <p:cTn id="4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repeatCount="3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-2.59259E-6 L -0.03524 -2.59259E-6 L 0.03785 0.00116 L -1.11111E-6 -2.59259E-6 Z " pathEditMode="relative" ptsTypes="AAAA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8" grpId="2" animBg="1"/>
      <p:bldP spid="14" grpId="0" animBg="1"/>
      <p:bldP spid="14" grpId="1" animBg="1"/>
      <p:bldP spid="14" grpId="2" animBg="1"/>
      <p:bldP spid="17" grpId="0"/>
      <p:bldP spid="19" grpId="0"/>
      <p:bldP spid="19" grpId="1"/>
      <p:bldP spid="20" grpId="0"/>
      <p:bldP spid="21" grpId="0"/>
      <p:bldP spid="22" grpId="0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2" grpId="0"/>
      <p:bldP spid="34" grpId="0"/>
      <p:bldP spid="35" grpId="0"/>
      <p:bldP spid="36" grpId="0"/>
      <p:bldP spid="37" grpId="0"/>
      <p:bldP spid="39" grpId="0"/>
      <p:bldP spid="39" grpId="1"/>
      <p:bldP spid="40" grpId="0"/>
      <p:bldP spid="38" grpId="0"/>
      <p:bldP spid="41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391" y="1716360"/>
            <a:ext cx="3131654" cy="37005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217120" y="1716360"/>
            <a:ext cx="2768128" cy="37005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63416" y="1716360"/>
            <a:ext cx="2768128" cy="37005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448" y="152400"/>
            <a:ext cx="6582229" cy="12510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Primary plasma physics process </a:t>
            </a:r>
            <a:br>
              <a:rPr lang="en-US" sz="3600" dirty="0" smtClean="0">
                <a:latin typeface="Times"/>
                <a:cs typeface="Times"/>
              </a:rPr>
            </a:br>
            <a:r>
              <a:rPr lang="en-US" sz="3600" dirty="0" smtClean="0">
                <a:latin typeface="Times"/>
                <a:cs typeface="Times"/>
              </a:rPr>
              <a:t>in a gas filled RF cavity</a:t>
            </a:r>
            <a:endParaRPr lang="en-US" sz="3600" dirty="0">
              <a:latin typeface="Times"/>
              <a:cs typeface="Time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60094"/>
              </p:ext>
            </p:extLst>
          </p:nvPr>
        </p:nvGraphicFramePr>
        <p:xfrm>
          <a:off x="269476" y="2562204"/>
          <a:ext cx="29337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" name="Equation" r:id="rId3" imgW="2933700" imgH="1320800" progId="Equation.3">
                  <p:embed/>
                </p:oleObj>
              </mc:Choice>
              <mc:Fallback>
                <p:oleObj name="Equation" r:id="rId3" imgW="2933700" imgH="1320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476" y="2562204"/>
                        <a:ext cx="2933700" cy="1320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1212" y="1815570"/>
            <a:ext cx="31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"/>
                <a:cs typeface="Times"/>
              </a:rPr>
              <a:t>Ionization process 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(Produce beam-induced plasma)</a:t>
            </a:r>
            <a:endParaRPr lang="en-US" dirty="0">
              <a:latin typeface="Times"/>
              <a:cs typeface="Time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608659"/>
              </p:ext>
            </p:extLst>
          </p:nvPr>
        </p:nvGraphicFramePr>
        <p:xfrm>
          <a:off x="3470275" y="2576912"/>
          <a:ext cx="2578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Equation" r:id="rId5" imgW="2578100" imgH="800100" progId="Equation.3">
                  <p:embed/>
                </p:oleObj>
              </mc:Choice>
              <mc:Fallback>
                <p:oleObj name="Equation" r:id="rId5" imgW="25781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70275" y="2576912"/>
                        <a:ext cx="2578100" cy="800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561442"/>
              </p:ext>
            </p:extLst>
          </p:nvPr>
        </p:nvGraphicFramePr>
        <p:xfrm>
          <a:off x="6729413" y="2552700"/>
          <a:ext cx="1600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Equation" r:id="rId7" imgW="1600200" imgH="393700" progId="Equation.3">
                  <p:embed/>
                </p:oleObj>
              </mc:Choice>
              <mc:Fallback>
                <p:oleObj name="Equation" r:id="rId7" imgW="1600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9413" y="2552700"/>
                        <a:ext cx="1600200" cy="393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24306" y="1928002"/>
            <a:ext cx="287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Number of electron-ion pairs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8338" y="1822740"/>
            <a:ext cx="263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"/>
                <a:cs typeface="Times"/>
              </a:rPr>
              <a:t>RF energy dissipation</a:t>
            </a:r>
          </a:p>
          <a:p>
            <a:pPr algn="ctr"/>
            <a:r>
              <a:rPr lang="en-US" dirty="0" smtClean="0">
                <a:latin typeface="Times"/>
                <a:cs typeface="Times"/>
              </a:rPr>
              <a:t>(Generate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plasma loading</a:t>
            </a:r>
            <a:r>
              <a:rPr lang="en-US" dirty="0" smtClean="0">
                <a:latin typeface="Times"/>
                <a:cs typeface="Times"/>
              </a:rPr>
              <a:t>)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036011" y="4696318"/>
            <a:ext cx="69451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866091" y="4696318"/>
            <a:ext cx="69451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7344" y="3998228"/>
            <a:ext cx="26507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• Same plasma production process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with different incident charged 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 particles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0253" y="3484698"/>
            <a:ext cx="264014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• </a:t>
            </a:r>
            <a:r>
              <a:rPr lang="en-US" sz="1400" dirty="0">
                <a:latin typeface="Times"/>
                <a:cs typeface="Times"/>
              </a:rPr>
              <a:t>K</a:t>
            </a:r>
            <a:r>
              <a:rPr lang="en-US" sz="1400" dirty="0" smtClean="0">
                <a:latin typeface="Times"/>
                <a:cs typeface="Times"/>
              </a:rPr>
              <a:t>nown ionization energy loss </a:t>
            </a:r>
          </a:p>
          <a:p>
            <a:r>
              <a:rPr lang="en-US" sz="1400" dirty="0">
                <a:latin typeface="Times"/>
                <a:cs typeface="Times"/>
              </a:rPr>
              <a:t>•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r>
              <a:rPr lang="en-US" sz="1400" dirty="0">
                <a:latin typeface="Times"/>
                <a:cs typeface="Times"/>
              </a:rPr>
              <a:t>K</a:t>
            </a:r>
            <a:r>
              <a:rPr lang="en-US" sz="1400" dirty="0" smtClean="0">
                <a:latin typeface="Times"/>
                <a:cs typeface="Times"/>
              </a:rPr>
              <a:t>nown ion pair production </a:t>
            </a:r>
          </a:p>
          <a:p>
            <a:r>
              <a:rPr lang="en-US" sz="1400" dirty="0" smtClean="0">
                <a:latin typeface="Times"/>
                <a:cs typeface="Times"/>
              </a:rPr>
              <a:t>   energy (</a:t>
            </a:r>
            <a:r>
              <a:rPr lang="en-US" sz="1400" i="1" dirty="0" smtClean="0">
                <a:latin typeface="Times"/>
                <a:cs typeface="Times"/>
              </a:rPr>
              <a:t>W</a:t>
            </a:r>
            <a:r>
              <a:rPr lang="en-US" sz="1400" i="1" baseline="-25000" dirty="0" smtClean="0">
                <a:latin typeface="Times"/>
                <a:cs typeface="Times"/>
              </a:rPr>
              <a:t>i</a:t>
            </a:r>
            <a:r>
              <a:rPr lang="en-US" sz="1400" dirty="0" smtClean="0">
                <a:latin typeface="Times"/>
                <a:cs typeface="Times"/>
              </a:rPr>
              <a:t>)</a:t>
            </a:r>
          </a:p>
          <a:p>
            <a:r>
              <a:rPr lang="en-US" sz="1400" dirty="0" smtClean="0">
                <a:latin typeface="Times"/>
                <a:cs typeface="Times"/>
              </a:rPr>
              <a:t>• Easy to estimate total number of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 electron-ion pairs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53883" y="3000469"/>
            <a:ext cx="279513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• RF energy dissipation is modeled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 as a resistive motion of plasma in 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 a matter by an RF field </a:t>
            </a:r>
          </a:p>
          <a:p>
            <a:r>
              <a:rPr lang="en-US" sz="1400" dirty="0" smtClean="0">
                <a:latin typeface="Times"/>
                <a:cs typeface="Times"/>
              </a:rPr>
              <a:t>• Drift velocity of electron &amp; ion (  )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 are known from other experiments</a:t>
            </a:r>
          </a:p>
          <a:p>
            <a:r>
              <a:rPr lang="en-US" sz="1400" dirty="0" smtClean="0">
                <a:latin typeface="Times"/>
                <a:cs typeface="Times"/>
              </a:rPr>
              <a:t>• Model predicts </a:t>
            </a:r>
          </a:p>
          <a:p>
            <a:r>
              <a:rPr lang="en-US" sz="1400" dirty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r>
              <a:rPr lang="en-US" sz="1400" u="sng" dirty="0" smtClean="0">
                <a:latin typeface="Times"/>
                <a:cs typeface="Times"/>
              </a:rPr>
              <a:t> Electron </a:t>
            </a:r>
            <a:r>
              <a:rPr lang="en-US" sz="1400" i="1" u="sng" dirty="0" err="1" smtClean="0">
                <a:latin typeface="Times"/>
                <a:cs typeface="Times"/>
              </a:rPr>
              <a:t>dw</a:t>
            </a:r>
            <a:r>
              <a:rPr lang="en-US" sz="1400" u="sng" dirty="0" smtClean="0">
                <a:latin typeface="Times"/>
                <a:cs typeface="Times"/>
              </a:rPr>
              <a:t> &gt;&gt; Ion </a:t>
            </a:r>
            <a:r>
              <a:rPr lang="en-US" sz="1400" i="1" u="sng" dirty="0" err="1" smtClean="0">
                <a:latin typeface="Times"/>
                <a:cs typeface="Times"/>
              </a:rPr>
              <a:t>dw</a:t>
            </a:r>
            <a:endParaRPr lang="en-US" sz="1400" i="1" u="sng" dirty="0" smtClean="0">
              <a:latin typeface="Times"/>
              <a:cs typeface="Times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007985"/>
              </p:ext>
            </p:extLst>
          </p:nvPr>
        </p:nvGraphicFramePr>
        <p:xfrm>
          <a:off x="8764868" y="3750849"/>
          <a:ext cx="127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Equation" r:id="rId9" imgW="127000" imgH="165100" progId="Equation.3">
                  <p:embed/>
                </p:oleObj>
              </mc:Choice>
              <mc:Fallback>
                <p:oleObj name="Equation" r:id="rId9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64868" y="3750849"/>
                        <a:ext cx="127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ight Brace 28"/>
          <p:cNvSpPr/>
          <p:nvPr/>
        </p:nvSpPr>
        <p:spPr>
          <a:xfrm rot="5400000">
            <a:off x="3122785" y="2744695"/>
            <a:ext cx="155450" cy="586207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76469" y="5760618"/>
            <a:ext cx="2477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No model dependence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54330" y="5488362"/>
            <a:ext cx="1654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Linear Theory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8363" y="5848518"/>
            <a:ext cx="2441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/>
                <a:cs typeface="Times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oal: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Experimentally validate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this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4443-CBF0-B645-B523-A5C38C647D5C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7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6" grpId="0"/>
      <p:bldP spid="16" grpId="0"/>
      <p:bldP spid="17" grpId="0"/>
      <p:bldP spid="18" grpId="0" animBg="1"/>
      <p:bldP spid="19" grpId="0" animBg="1"/>
      <p:bldP spid="23" grpId="0"/>
      <p:bldP spid="24" grpId="0"/>
      <p:bldP spid="25" grpId="0"/>
      <p:bldP spid="29" grpId="0" animBg="1"/>
      <p:bldP spid="31" grpId="0"/>
      <p:bldP spid="32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Ion pair production &amp; </a:t>
            </a:r>
            <a:r>
              <a:rPr lang="en-US" sz="3600" dirty="0">
                <a:latin typeface="Times"/>
                <a:cs typeface="Times"/>
              </a:rPr>
              <a:t>F</a:t>
            </a:r>
            <a:r>
              <a:rPr lang="en-US" sz="3600" dirty="0" smtClean="0">
                <a:latin typeface="Times"/>
                <a:cs typeface="Times"/>
              </a:rPr>
              <a:t>ast thermalizing ionization electrons in dense H</a:t>
            </a:r>
            <a:r>
              <a:rPr lang="en-US" sz="3600" baseline="-25000" dirty="0" smtClean="0">
                <a:latin typeface="Times"/>
                <a:cs typeface="Times"/>
              </a:rPr>
              <a:t>2</a:t>
            </a:r>
            <a:r>
              <a:rPr lang="en-US" sz="3600" dirty="0" smtClean="0">
                <a:latin typeface="Times"/>
                <a:cs typeface="Times"/>
              </a:rPr>
              <a:t> gas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4443-CBF0-B645-B523-A5C38C647D5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82191"/>
              </p:ext>
            </p:extLst>
          </p:nvPr>
        </p:nvGraphicFramePr>
        <p:xfrm>
          <a:off x="1108075" y="3262948"/>
          <a:ext cx="19685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3" imgW="1968500" imgH="749300" progId="Equation.3">
                  <p:embed/>
                </p:oleObj>
              </mc:Choice>
              <mc:Fallback>
                <p:oleObj name="Equation" r:id="rId3" imgW="19685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075" y="3262948"/>
                        <a:ext cx="1968500" cy="749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3972" y="2507536"/>
            <a:ext cx="2969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Fast-proton-impact ionizes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induces electron cascade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659236"/>
              </p:ext>
            </p:extLst>
          </p:nvPr>
        </p:nvGraphicFramePr>
        <p:xfrm>
          <a:off x="5064125" y="3262948"/>
          <a:ext cx="2578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5" imgW="2578100" imgH="800100" progId="Equation.3">
                  <p:embed/>
                </p:oleObj>
              </mc:Choice>
              <mc:Fallback>
                <p:oleObj name="Equation" r:id="rId5" imgW="25781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64125" y="3262948"/>
                        <a:ext cx="2578100" cy="800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77193" y="2507536"/>
            <a:ext cx="3369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of ion-pairs in ionization process </a:t>
            </a:r>
          </a:p>
          <a:p>
            <a:r>
              <a:rPr lang="en-US" dirty="0" smtClean="0"/>
              <a:t>can be estimated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677832" y="3479800"/>
            <a:ext cx="802728" cy="172720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4160" y="4389120"/>
            <a:ext cx="6252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# of neutral H</a:t>
            </a:r>
            <a:r>
              <a:rPr lang="en-US" baseline="-25000" dirty="0" smtClean="0"/>
              <a:t>2</a:t>
            </a:r>
            <a:r>
              <a:rPr lang="en-US" dirty="0" smtClean="0"/>
              <a:t> molecules in the cavity is ~ 10</a:t>
            </a:r>
            <a:r>
              <a:rPr lang="en-US" baseline="30000" dirty="0" smtClean="0"/>
              <a:t>21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• # of ion-pairs is 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-3 </a:t>
            </a:r>
            <a:r>
              <a:rPr lang="en-US" dirty="0" smtClean="0"/>
              <a:t>in our interesting range</a:t>
            </a:r>
          </a:p>
          <a:p>
            <a:r>
              <a:rPr lang="en-US" dirty="0" smtClean="0"/>
              <a:t>• Frictional collisions between electron</a:t>
            </a:r>
            <a:r>
              <a:rPr lang="en-US" dirty="0"/>
              <a:t>s</a:t>
            </a:r>
            <a:r>
              <a:rPr lang="en-US" dirty="0" smtClean="0"/>
              <a:t> and H</a:t>
            </a:r>
            <a:r>
              <a:rPr lang="en-US" baseline="-25000" dirty="0" smtClean="0"/>
              <a:t>2</a:t>
            </a:r>
            <a:r>
              <a:rPr lang="en-US" dirty="0" smtClean="0"/>
              <a:t> are taken place</a:t>
            </a:r>
          </a:p>
          <a:p>
            <a:r>
              <a:rPr lang="en-US" dirty="0" smtClean="0"/>
              <a:t>• </a:t>
            </a:r>
            <a:r>
              <a:rPr lang="en-US" dirty="0"/>
              <a:t>E</a:t>
            </a:r>
            <a:r>
              <a:rPr lang="en-US" dirty="0" smtClean="0"/>
              <a:t>lectrons should be thermalized in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th</a:t>
            </a:r>
            <a:r>
              <a:rPr lang="en-US" dirty="0" smtClean="0"/>
              <a:t> &lt; 10</a:t>
            </a:r>
            <a:r>
              <a:rPr lang="en-US" baseline="30000" dirty="0" smtClean="0"/>
              <a:t>-1</a:t>
            </a:r>
            <a:r>
              <a:rPr lang="en-US" dirty="0" smtClean="0"/>
              <a:t>-10</a:t>
            </a:r>
            <a:r>
              <a:rPr lang="en-US" baseline="30000" dirty="0" smtClean="0"/>
              <a:t>-2 </a:t>
            </a:r>
            <a:r>
              <a:rPr lang="en-US" dirty="0" err="1" smtClean="0"/>
              <a:t>nsec</a:t>
            </a:r>
            <a:endParaRPr lang="en-US" dirty="0" smtClean="0"/>
          </a:p>
          <a:p>
            <a:r>
              <a:rPr lang="en-US" dirty="0" smtClean="0"/>
              <a:t>• 800 MHz RF period (1.2 </a:t>
            </a:r>
            <a:r>
              <a:rPr lang="en-US" dirty="0" err="1" smtClean="0"/>
              <a:t>nsec</a:t>
            </a:r>
            <a:r>
              <a:rPr lang="en-US" dirty="0" smtClean="0"/>
              <a:t>) &gt;&gt; </a:t>
            </a:r>
            <a:r>
              <a:rPr lang="en-US" dirty="0" err="1" smtClean="0"/>
              <a:t>τ</a:t>
            </a:r>
            <a:r>
              <a:rPr lang="en-US" baseline="-25000" dirty="0" err="1"/>
              <a:t>t</a:t>
            </a:r>
            <a:r>
              <a:rPr lang="en-US" baseline="-25000" dirty="0" err="1" smtClean="0"/>
              <a:t>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1149" y="5834067"/>
            <a:ext cx="7154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•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lectron swarm motion should respond to the RF field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7120" y="1950720"/>
            <a:ext cx="1259840" cy="274320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3627120" y="1686560"/>
            <a:ext cx="1259840" cy="274320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49600" y="1960880"/>
            <a:ext cx="203399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67593" y="1776214"/>
            <a:ext cx="1454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400 MeV protons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44172" y="1437957"/>
            <a:ext cx="174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gas (20 ~ 100 </a:t>
            </a:r>
            <a:r>
              <a:rPr lang="en-US" sz="1400" dirty="0" err="1" smtClean="0"/>
              <a:t>atm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944172" y="2083991"/>
            <a:ext cx="638503" cy="0"/>
          </a:xfrm>
          <a:prstGeom prst="straightConnector1">
            <a:avLst/>
          </a:prstGeom>
          <a:ln>
            <a:solidFill>
              <a:srgbClr val="00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8039" y="2063671"/>
            <a:ext cx="2562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RF field (800 MHz, 5 ~ 50 MV/m)</a:t>
            </a:r>
            <a:endParaRPr lang="en-US" sz="1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4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Analytical estimation of plasma loading </a:t>
            </a:r>
            <a:br>
              <a:rPr lang="en-US" sz="3600" dirty="0" smtClean="0">
                <a:latin typeface="Times"/>
                <a:cs typeface="Times"/>
              </a:rPr>
            </a:br>
            <a:r>
              <a:rPr lang="en-US" sz="3600" i="1" dirty="0" err="1" smtClean="0">
                <a:latin typeface="Times"/>
                <a:cs typeface="Times"/>
              </a:rPr>
              <a:t>dw</a:t>
            </a:r>
            <a:r>
              <a:rPr lang="en-US" sz="3600" dirty="0" smtClean="0">
                <a:latin typeface="Times"/>
                <a:cs typeface="Times"/>
              </a:rPr>
              <a:t> in pure H</a:t>
            </a:r>
            <a:r>
              <a:rPr lang="en-US" sz="3600" baseline="-25000" dirty="0" smtClean="0">
                <a:latin typeface="Times"/>
                <a:cs typeface="Times"/>
              </a:rPr>
              <a:t>2</a:t>
            </a:r>
            <a:r>
              <a:rPr lang="en-US" sz="3600" dirty="0" smtClean="0">
                <a:latin typeface="Times"/>
                <a:cs typeface="Times"/>
              </a:rPr>
              <a:t> and D</a:t>
            </a:r>
            <a:r>
              <a:rPr lang="en-US" sz="3600" baseline="-25000" dirty="0" smtClean="0">
                <a:latin typeface="Times"/>
                <a:cs typeface="Times"/>
              </a:rPr>
              <a:t>2</a:t>
            </a:r>
            <a:r>
              <a:rPr lang="en-US" sz="3600" dirty="0" smtClean="0">
                <a:latin typeface="Times"/>
                <a:cs typeface="Times"/>
              </a:rPr>
              <a:t> gas</a:t>
            </a:r>
            <a:endParaRPr lang="en-US" sz="3600" i="1" dirty="0">
              <a:latin typeface="Times"/>
              <a:cs typeface="Time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231537"/>
              </p:ext>
            </p:extLst>
          </p:nvPr>
        </p:nvGraphicFramePr>
        <p:xfrm>
          <a:off x="1884363" y="1539875"/>
          <a:ext cx="5346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3" imgW="5346700" imgH="469900" progId="Equation.3">
                  <p:embed/>
                </p:oleObj>
              </mc:Choice>
              <mc:Fallback>
                <p:oleObj name="Equation" r:id="rId3" imgW="53467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4363" y="1539875"/>
                        <a:ext cx="5346700" cy="469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584193"/>
              </p:ext>
            </p:extLst>
          </p:nvPr>
        </p:nvGraphicFramePr>
        <p:xfrm>
          <a:off x="7340600" y="1539875"/>
          <a:ext cx="1346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5" imgW="1346200" imgH="571500" progId="Equation.3">
                  <p:embed/>
                </p:oleObj>
              </mc:Choice>
              <mc:Fallback>
                <p:oleObj name="Equation" r:id="rId5" imgW="13462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40600" y="1539875"/>
                        <a:ext cx="13462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einD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" y="4824833"/>
            <a:ext cx="2926080" cy="2000483"/>
          </a:xfrm>
          <a:prstGeom prst="rect">
            <a:avLst/>
          </a:prstGeom>
        </p:spPr>
      </p:pic>
      <p:pic>
        <p:nvPicPr>
          <p:cNvPr id="6" name="Picture 5" descr="einH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0" y="2777005"/>
            <a:ext cx="3474720" cy="2008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026" y="2152643"/>
            <a:ext cx="322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 mobility in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gases</a:t>
            </a:r>
          </a:p>
          <a:p>
            <a:r>
              <a:rPr lang="en-US" sz="1400" dirty="0" smtClean="0"/>
              <a:t>(R. W. Crompton, 1967)</a:t>
            </a:r>
            <a:endParaRPr lang="en-US" sz="1400" dirty="0"/>
          </a:p>
        </p:txBody>
      </p:sp>
      <p:pic>
        <p:nvPicPr>
          <p:cNvPr id="8" name="Picture 7" descr="DHmob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34" y="2953337"/>
            <a:ext cx="3657600" cy="2773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3755" y="2399339"/>
            <a:ext cx="388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H</a:t>
            </a:r>
            <a:r>
              <a:rPr lang="en-US" sz="1600" baseline="-25000" dirty="0" smtClean="0"/>
              <a:t>3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D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, D</a:t>
            </a:r>
            <a:r>
              <a:rPr lang="en-US" sz="1600" baseline="-25000" dirty="0" smtClean="0"/>
              <a:t>3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</a:t>
            </a:r>
            <a:r>
              <a:rPr lang="en-US" sz="1600" dirty="0" err="1" smtClean="0"/>
              <a:t>mobilities</a:t>
            </a:r>
            <a:r>
              <a:rPr lang="en-US" sz="1600" dirty="0" smtClean="0"/>
              <a:t> in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gases</a:t>
            </a:r>
          </a:p>
          <a:p>
            <a:r>
              <a:rPr lang="en-US" sz="1400" dirty="0" smtClean="0"/>
              <a:t>(T. M. Miller, 1968)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93755" y="5840214"/>
            <a:ext cx="3539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We do not have the D</a:t>
            </a:r>
            <a:r>
              <a:rPr lang="en-US" baseline="-25000" dirty="0" smtClean="0"/>
              <a:t>5</a:t>
            </a:r>
            <a:r>
              <a:rPr lang="en-US" baseline="30000" dirty="0" smtClean="0"/>
              <a:t>+</a:t>
            </a:r>
            <a:r>
              <a:rPr lang="en-US" dirty="0" smtClean="0"/>
              <a:t> mobility</a:t>
            </a:r>
          </a:p>
          <a:p>
            <a:r>
              <a:rPr lang="en-US" dirty="0" smtClean="0"/>
              <a:t>• Estimate it from </a:t>
            </a:r>
            <a:r>
              <a:rPr lang="en-US" dirty="0" err="1" smtClean="0"/>
              <a:t>Langevin</a:t>
            </a:r>
            <a:r>
              <a:rPr lang="en-US" dirty="0" smtClean="0"/>
              <a:t> formula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4443-CBF0-B645-B523-A5C38C647D5C}" type="slidenum">
              <a:rPr lang="en-US" smtClean="0"/>
              <a:t>6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2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29" y="122238"/>
            <a:ext cx="6491514" cy="1143000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Experimental apparatus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4443-CBF0-B645-B523-A5C38C647D5C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7200" y="4409297"/>
            <a:ext cx="430117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Observed RF envelops</a:t>
            </a:r>
          </a:p>
          <a:p>
            <a:r>
              <a:rPr lang="en-US" dirty="0" smtClean="0"/>
              <a:t>	</a:t>
            </a:r>
            <a:r>
              <a:rPr lang="en-US" sz="1600" dirty="0" smtClean="0">
                <a:solidFill>
                  <a:srgbClr val="FF00FF"/>
                </a:solidFill>
              </a:rPr>
              <a:t>Magenta: No beam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Blue: With beam during 0 &lt; t &lt; 10 </a:t>
            </a:r>
            <a:r>
              <a:rPr lang="en-US" sz="1600" dirty="0" err="1" smtClean="0">
                <a:solidFill>
                  <a:srgbClr val="0000FF"/>
                </a:solidFill>
              </a:rPr>
              <a:t>μsec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6600"/>
                </a:solidFill>
              </a:rPr>
              <a:t>Cyan: Beam-On &amp; OFF and RF-OFF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• The system is sensitive the plasma physics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that the time scale is from </a:t>
            </a:r>
            <a:r>
              <a:rPr lang="en-US" dirty="0" err="1" smtClean="0">
                <a:solidFill>
                  <a:srgbClr val="000000"/>
                </a:solidFill>
              </a:rPr>
              <a:t>nsec</a:t>
            </a:r>
            <a:r>
              <a:rPr lang="en-US" dirty="0" smtClean="0">
                <a:solidFill>
                  <a:srgbClr val="000000"/>
                </a:solidFill>
              </a:rPr>
              <a:t> to </a:t>
            </a:r>
            <a:r>
              <a:rPr lang="en-US" dirty="0" err="1" smtClean="0">
                <a:solidFill>
                  <a:srgbClr val="000000"/>
                </a:solidFill>
              </a:rPr>
              <a:t>μsec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3054" y="1387158"/>
            <a:ext cx="230834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variables: </a:t>
            </a:r>
          </a:p>
          <a:p>
            <a:r>
              <a:rPr lang="en-US" dirty="0" smtClean="0"/>
              <a:t>• H</a:t>
            </a:r>
            <a:r>
              <a:rPr lang="en-US" baseline="-25000" dirty="0" smtClean="0"/>
              <a:t>2</a:t>
            </a:r>
            <a:r>
              <a:rPr lang="en-US" dirty="0" smtClean="0"/>
              <a:t> gas pressure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20 to 100 </a:t>
            </a:r>
            <a:r>
              <a:rPr lang="en-US" sz="1600" dirty="0" err="1" smtClean="0"/>
              <a:t>atm</a:t>
            </a:r>
            <a:r>
              <a:rPr lang="en-US" sz="1600" dirty="0" smtClean="0"/>
              <a:t> at 300 K</a:t>
            </a:r>
          </a:p>
          <a:p>
            <a:r>
              <a:rPr lang="en-US" dirty="0" smtClean="0"/>
              <a:t>• RF frequency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1600" dirty="0" smtClean="0"/>
              <a:t>800 - 810 MHz</a:t>
            </a:r>
            <a:endParaRPr lang="en-US" dirty="0" smtClean="0"/>
          </a:p>
          <a:p>
            <a:r>
              <a:rPr lang="en-US" dirty="0"/>
              <a:t>•</a:t>
            </a:r>
            <a:r>
              <a:rPr lang="en-US" dirty="0" smtClean="0"/>
              <a:t> RF amplitude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5 to 50 MV/m</a:t>
            </a:r>
          </a:p>
          <a:p>
            <a:r>
              <a:rPr lang="en-US" dirty="0" smtClean="0"/>
              <a:t>• Beam current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10</a:t>
            </a:r>
            <a:r>
              <a:rPr lang="en-US" sz="1600" baseline="30000" dirty="0" smtClean="0"/>
              <a:t>20 </a:t>
            </a:r>
            <a:r>
              <a:rPr lang="en-US" sz="1600" dirty="0" smtClean="0"/>
              <a:t>protons/s</a:t>
            </a:r>
            <a:endParaRPr lang="en-US" sz="1600" baseline="30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pic>
        <p:nvPicPr>
          <p:cNvPr id="11" name="Picture 10" descr="new_ca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4" y="1142202"/>
            <a:ext cx="5943600" cy="3267095"/>
          </a:xfrm>
          <a:prstGeom prst="rect">
            <a:avLst/>
          </a:prstGeom>
        </p:spPr>
      </p:pic>
      <p:pic>
        <p:nvPicPr>
          <p:cNvPr id="5" name="Picture 4" descr="narrow_en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72560"/>
            <a:ext cx="3657600" cy="2501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108" y="3758212"/>
            <a:ext cx="307469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These apparatuses are located </a:t>
            </a:r>
          </a:p>
          <a:p>
            <a:r>
              <a:rPr lang="en-US" dirty="0" smtClean="0"/>
              <a:t>in a 5-Tesla solenoid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65986" y="6200000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Chung et al., PRL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949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"/>
                <a:cs typeface="Times"/>
              </a:rPr>
              <a:t>Beam profile measurement by using scintillating screen + CCD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4443-CBF0-B645-B523-A5C38C647D5C}" type="slidenum">
              <a:rPr lang="en-US" smtClean="0"/>
              <a:t>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67885"/>
            <a:ext cx="4754880" cy="33367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27750" y="5404862"/>
            <a:ext cx="4615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Observed beam profile from CCD image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Beam Center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Beam size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Beam Transmission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67" y="1489380"/>
            <a:ext cx="4006850" cy="27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980067" y="42275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US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</a:t>
            </a:r>
            <a:r>
              <a:rPr lang="en-US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y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vs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beam shot plot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5987" y="4587409"/>
            <a:ext cx="3516812" cy="20928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Beam profile on CCD Image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B=0 T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1.83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Symbol"/>
              </a:rPr>
              <a:t>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0.03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mm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4.88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Symbol"/>
              </a:rPr>
              <a:t>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0.23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= 3 T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1.86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Symbol"/>
              </a:rPr>
              <a:t>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0.03 mm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4.78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Symbol"/>
              </a:rPr>
              <a:t>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0.06 mm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B field dependence on beam profile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916" y="1507523"/>
            <a:ext cx="398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CCD profile system is insensitive to </a:t>
            </a:r>
          </a:p>
          <a:p>
            <a:r>
              <a:rPr lang="en-US" dirty="0" smtClean="0">
                <a:latin typeface="Times"/>
                <a:cs typeface="Times"/>
              </a:rPr>
              <a:t>an external B field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461" y="5890211"/>
            <a:ext cx="2982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Jana et al., Rev. Sci. Inst. 84, 063301, </a:t>
            </a:r>
            <a:r>
              <a:rPr lang="en-US" sz="1200" dirty="0" smtClean="0"/>
              <a:t>2013</a:t>
            </a:r>
          </a:p>
          <a:p>
            <a:r>
              <a:rPr lang="en-US" sz="1200" dirty="0" smtClean="0"/>
              <a:t>                             &amp; Poster session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911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809" y="152400"/>
            <a:ext cx="6881586" cy="12510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Measured RF power consumption </a:t>
            </a:r>
            <a:br>
              <a:rPr lang="en-US" sz="3600" dirty="0" smtClean="0">
                <a:latin typeface="Times"/>
                <a:cs typeface="Times"/>
              </a:rPr>
            </a:br>
            <a:r>
              <a:rPr lang="en-US" sz="3600" dirty="0" smtClean="0">
                <a:latin typeface="Times"/>
                <a:cs typeface="Times"/>
              </a:rPr>
              <a:t>&amp; Time evolution of plasma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4443-CBF0-B645-B523-A5C38C647D5C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251467"/>
              </p:ext>
            </p:extLst>
          </p:nvPr>
        </p:nvGraphicFramePr>
        <p:xfrm>
          <a:off x="1790969" y="1634589"/>
          <a:ext cx="2159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" name="Equation" r:id="rId3" imgW="2159000" imgH="558800" progId="Equation.3">
                  <p:embed/>
                </p:oleObj>
              </mc:Choice>
              <mc:Fallback>
                <p:oleObj name="Equation" r:id="rId3" imgW="21590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0969" y="1634589"/>
                        <a:ext cx="2159000" cy="5588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37770" y="1628014"/>
            <a:ext cx="4249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RF power consumption by ionized plasma</a:t>
            </a:r>
          </a:p>
          <a:p>
            <a:r>
              <a:rPr lang="en-US" dirty="0" smtClean="0"/>
              <a:t>   can be given from RF amplitude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1600" i="1" dirty="0" smtClean="0">
                <a:latin typeface="Times"/>
                <a:cs typeface="Times"/>
              </a:rPr>
              <a:t>V</a:t>
            </a:r>
            <a:r>
              <a:rPr lang="en-US" sz="1600" i="1" baseline="-25000" dirty="0" smtClean="0">
                <a:latin typeface="Times"/>
                <a:cs typeface="Times"/>
              </a:rPr>
              <a:t>0</a:t>
            </a:r>
            <a:r>
              <a:rPr lang="en-US" sz="1600" dirty="0" smtClean="0"/>
              <a:t>: Maximum RF amplitude (flattop)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i="1" dirty="0" smtClean="0">
                <a:latin typeface="Times"/>
                <a:cs typeface="Times"/>
              </a:rPr>
              <a:t>R</a:t>
            </a:r>
            <a:r>
              <a:rPr lang="en-US" sz="1600" dirty="0" smtClean="0"/>
              <a:t>: Shunt impedance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i="1" dirty="0" err="1" smtClean="0">
                <a:latin typeface="Times"/>
                <a:cs typeface="Times"/>
              </a:rPr>
              <a:t>R</a:t>
            </a:r>
            <a:r>
              <a:rPr lang="en-US" sz="1600" i="1" baseline="-25000" dirty="0" err="1" smtClean="0">
                <a:latin typeface="Times"/>
                <a:cs typeface="Times"/>
              </a:rPr>
              <a:t>p</a:t>
            </a:r>
            <a:r>
              <a:rPr lang="en-US" sz="1600" dirty="0" smtClean="0"/>
              <a:t>: Plasma resistance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i="1" dirty="0" smtClean="0">
                <a:latin typeface="Times"/>
                <a:cs typeface="Times"/>
              </a:rPr>
              <a:t>C</a:t>
            </a:r>
            <a:r>
              <a:rPr lang="en-US" sz="1600" dirty="0" smtClean="0"/>
              <a:t>: Capacitance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3969" y="2343413"/>
            <a:ext cx="2286000" cy="114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4" y="3925457"/>
            <a:ext cx="3657600" cy="2303234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23852"/>
              </p:ext>
            </p:extLst>
          </p:nvPr>
        </p:nvGraphicFramePr>
        <p:xfrm>
          <a:off x="1388510" y="4090281"/>
          <a:ext cx="711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" name="Equation" r:id="rId7" imgW="711200" imgH="381000" progId="Equation.3">
                  <p:embed/>
                </p:oleObj>
              </mc:Choice>
              <mc:Fallback>
                <p:oleObj name="Equation" r:id="rId7" imgW="7112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88510" y="4090281"/>
                        <a:ext cx="711200" cy="381000"/>
                      </a:xfrm>
                      <a:prstGeom prst="rect">
                        <a:avLst/>
                      </a:prstGeom>
                      <a:ln>
                        <a:solidFill>
                          <a:srgbClr val="3A307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453487"/>
              </p:ext>
            </p:extLst>
          </p:nvPr>
        </p:nvGraphicFramePr>
        <p:xfrm>
          <a:off x="4511675" y="3665220"/>
          <a:ext cx="20193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" name="Equation" r:id="rId9" imgW="2019300" imgH="558800" progId="Equation.3">
                  <p:embed/>
                </p:oleObj>
              </mc:Choice>
              <mc:Fallback>
                <p:oleObj name="Equation" r:id="rId9" imgW="20193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1675" y="3665220"/>
                        <a:ext cx="2019300" cy="5588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787836"/>
              </p:ext>
            </p:extLst>
          </p:nvPr>
        </p:nvGraphicFramePr>
        <p:xfrm>
          <a:off x="3124200" y="4206875"/>
          <a:ext cx="8255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Equation" r:id="rId11" imgW="825500" imgH="444500" progId="Equation.3">
                  <p:embed/>
                </p:oleObj>
              </mc:Choice>
              <mc:Fallback>
                <p:oleObj name="Equation" r:id="rId11" imgW="825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24200" y="4206875"/>
                        <a:ext cx="825500" cy="444500"/>
                      </a:xfrm>
                      <a:prstGeom prst="rect">
                        <a:avLst/>
                      </a:prstGeom>
                      <a:ln>
                        <a:solidFill>
                          <a:srgbClr val="7D7D4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 rot="2700000">
            <a:off x="976962" y="4730736"/>
            <a:ext cx="583728" cy="1631530"/>
          </a:xfrm>
          <a:prstGeom prst="ellipse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449" y="4826000"/>
            <a:ext cx="2132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If hydrogen recombination </a:t>
            </a:r>
          </a:p>
          <a:p>
            <a:r>
              <a:rPr lang="en-US" sz="1400" dirty="0" smtClean="0"/>
              <a:t>rate is small (</a:t>
            </a:r>
            <a:r>
              <a:rPr lang="en-US" sz="1400" i="1" dirty="0" smtClean="0">
                <a:latin typeface="Times"/>
                <a:cs typeface="Times"/>
              </a:rPr>
              <a:t>β</a:t>
            </a:r>
            <a:r>
              <a:rPr lang="en-US" sz="1400" i="1" dirty="0" err="1" smtClean="0">
                <a:latin typeface="Times"/>
                <a:cs typeface="Times"/>
              </a:rPr>
              <a:t>n</a:t>
            </a:r>
            <a:r>
              <a:rPr lang="en-US" sz="1400" i="1" baseline="30000" dirty="0" err="1" smtClean="0">
                <a:latin typeface="Times"/>
                <a:cs typeface="Times"/>
              </a:rPr>
              <a:t>+</a:t>
            </a:r>
            <a:r>
              <a:rPr lang="en-US" sz="1400" i="1" dirty="0" err="1" smtClean="0">
                <a:latin typeface="Times"/>
                <a:cs typeface="Times"/>
              </a:rPr>
              <a:t>n</a:t>
            </a:r>
            <a:r>
              <a:rPr lang="en-US" sz="1400" i="1" baseline="-25000" dirty="0" err="1" smtClean="0">
                <a:latin typeface="Times"/>
                <a:cs typeface="Times"/>
              </a:rPr>
              <a:t>e</a:t>
            </a:r>
            <a:r>
              <a:rPr lang="en-US" sz="1400" i="1" dirty="0" smtClean="0">
                <a:latin typeface="Times"/>
                <a:cs typeface="Times"/>
              </a:rPr>
              <a:t> ≈ 0</a:t>
            </a:r>
            <a:r>
              <a:rPr lang="en-US" sz="1400" dirty="0" smtClean="0"/>
              <a:t>),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421854"/>
              </p:ext>
            </p:extLst>
          </p:nvPr>
        </p:nvGraphicFramePr>
        <p:xfrm>
          <a:off x="1760538" y="5330825"/>
          <a:ext cx="1663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Equation" r:id="rId13" imgW="1663700" imgH="622300" progId="Equation.3">
                  <p:embed/>
                </p:oleObj>
              </mc:Choice>
              <mc:Fallback>
                <p:oleObj name="Equation" r:id="rId13" imgW="16637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60538" y="5330825"/>
                        <a:ext cx="1663700" cy="6223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511675" y="4320050"/>
            <a:ext cx="4656562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# of ion pairs can be estimated from RF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dirty="0" smtClean="0"/>
              <a:t>power consumption </a:t>
            </a:r>
            <a:r>
              <a:rPr lang="en-US" i="1" dirty="0" smtClean="0">
                <a:latin typeface="Times"/>
                <a:cs typeface="Times"/>
              </a:rPr>
              <a:t>P/</a:t>
            </a:r>
            <a:r>
              <a:rPr lang="en-US" i="1" dirty="0" err="1" smtClean="0">
                <a:latin typeface="Times"/>
                <a:cs typeface="Times"/>
              </a:rPr>
              <a:t>dw</a:t>
            </a:r>
            <a:endParaRPr lang="en-US" i="1" dirty="0" smtClean="0">
              <a:latin typeface="Times"/>
              <a:cs typeface="Times"/>
            </a:endParaRPr>
          </a:p>
          <a:p>
            <a:r>
              <a:rPr lang="en-US" sz="1600" dirty="0" smtClean="0"/>
              <a:t>      - A blue line in left plot shows the integrated </a:t>
            </a:r>
            <a:r>
              <a:rPr lang="en-US" sz="1600" i="1" dirty="0" smtClean="0">
                <a:latin typeface="Times"/>
                <a:cs typeface="Times"/>
              </a:rPr>
              <a:t>N</a:t>
            </a:r>
            <a:r>
              <a:rPr lang="en-US" sz="1600" i="1" baseline="-25000" dirty="0" smtClean="0">
                <a:latin typeface="Times"/>
                <a:cs typeface="Times"/>
              </a:rPr>
              <a:t>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and a yellow one is the estimated # of ion pairs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- Deviation of </a:t>
            </a:r>
            <a:r>
              <a:rPr lang="en-US" sz="1600" i="1" dirty="0">
                <a:latin typeface="Times"/>
                <a:cs typeface="Times"/>
              </a:rPr>
              <a:t>P</a:t>
            </a:r>
            <a:r>
              <a:rPr lang="en-US" sz="1600" i="1" dirty="0" smtClean="0">
                <a:latin typeface="Times"/>
                <a:cs typeface="Times"/>
              </a:rPr>
              <a:t>/</a:t>
            </a:r>
            <a:r>
              <a:rPr lang="en-US" sz="1600" i="1" dirty="0" err="1" smtClean="0">
                <a:latin typeface="Times"/>
                <a:cs typeface="Times"/>
              </a:rPr>
              <a:t>νdw</a:t>
            </a:r>
            <a:r>
              <a:rPr lang="en-US" sz="1600" i="1" dirty="0" smtClean="0"/>
              <a:t> </a:t>
            </a:r>
            <a:r>
              <a:rPr lang="en-US" sz="1600" dirty="0" smtClean="0"/>
              <a:t>curve in initial state should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match to </a:t>
            </a:r>
            <a:r>
              <a:rPr lang="en-US" sz="1600" dirty="0" smtClean="0">
                <a:cs typeface="Times"/>
              </a:rPr>
              <a:t>the total amount of ion pair production </a:t>
            </a:r>
          </a:p>
          <a:p>
            <a:r>
              <a:rPr lang="en-US" sz="1600" i="1" dirty="0">
                <a:latin typeface="Times"/>
                <a:cs typeface="Times"/>
              </a:rPr>
              <a:t> </a:t>
            </a:r>
            <a:r>
              <a:rPr lang="en-US" sz="1600" i="1" dirty="0" smtClean="0">
                <a:latin typeface="Times"/>
                <a:cs typeface="Times"/>
              </a:rPr>
              <a:t>      N</a:t>
            </a:r>
            <a:r>
              <a:rPr lang="en-US" sz="1600" i="1" baseline="-25000" dirty="0" smtClean="0">
                <a:latin typeface="Times"/>
                <a:cs typeface="Times"/>
              </a:rPr>
              <a:t>e </a:t>
            </a:r>
          </a:p>
          <a:p>
            <a:r>
              <a:rPr lang="en-US" dirty="0" smtClean="0">
                <a:latin typeface="Times"/>
                <a:cs typeface="Times"/>
              </a:rPr>
              <a:t>• </a:t>
            </a:r>
            <a:r>
              <a:rPr lang="en-US" i="1" dirty="0" err="1" smtClean="0">
                <a:latin typeface="Times"/>
                <a:cs typeface="Times"/>
              </a:rPr>
              <a:t>dw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smtClean="0">
                <a:cs typeface="Times"/>
              </a:rPr>
              <a:t>is estimated from this correlation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4342" y="3523444"/>
            <a:ext cx="23362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/>
                <a:cs typeface="Times"/>
              </a:rPr>
              <a:t>β</a:t>
            </a:r>
            <a:r>
              <a:rPr lang="en-US" sz="1600" dirty="0" smtClean="0"/>
              <a:t>: Recombination rate</a:t>
            </a:r>
          </a:p>
          <a:p>
            <a:r>
              <a:rPr lang="en-US" sz="1600" i="1" dirty="0" smtClean="0">
                <a:latin typeface="Times"/>
                <a:cs typeface="Times"/>
              </a:rPr>
              <a:t>τ</a:t>
            </a:r>
            <a:r>
              <a:rPr lang="en-US" sz="1600" i="1" baseline="30000" dirty="0" smtClean="0">
                <a:latin typeface="Times"/>
                <a:cs typeface="Times"/>
              </a:rPr>
              <a:t>-1</a:t>
            </a:r>
            <a:r>
              <a:rPr lang="en-US" sz="1600" dirty="0" smtClean="0"/>
              <a:t>: Electron capture rate</a:t>
            </a:r>
          </a:p>
          <a:p>
            <a:r>
              <a:rPr lang="en-US" sz="1400" dirty="0" smtClean="0"/>
              <a:t>(</a:t>
            </a:r>
            <a:r>
              <a:rPr lang="en-US" sz="1400" i="1" dirty="0">
                <a:latin typeface="Times"/>
                <a:cs typeface="Times"/>
              </a:rPr>
              <a:t>τ</a:t>
            </a:r>
            <a:r>
              <a:rPr lang="en-US" sz="1400" i="1" baseline="30000" dirty="0">
                <a:latin typeface="Times"/>
                <a:cs typeface="Times"/>
              </a:rPr>
              <a:t>-1</a:t>
            </a:r>
            <a:r>
              <a:rPr lang="en-US" sz="1400" dirty="0" smtClean="0"/>
              <a:t> is negligible in pure 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43801" y="5943530"/>
            <a:ext cx="557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t (</a:t>
            </a:r>
            <a:r>
              <a:rPr lang="en-US" sz="1200" i="1" dirty="0" err="1" smtClean="0">
                <a:latin typeface="Times"/>
                <a:cs typeface="Times"/>
              </a:rPr>
              <a:t>μs</a:t>
            </a:r>
            <a:r>
              <a:rPr lang="en-US" sz="1200" i="1" dirty="0" smtClean="0">
                <a:latin typeface="Times"/>
                <a:cs typeface="Times"/>
              </a:rPr>
              <a:t>)</a:t>
            </a:r>
            <a:endParaRPr lang="en-US" sz="1200" i="1" dirty="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921" y="3648458"/>
            <a:ext cx="339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n</a:t>
            </a:r>
            <a:r>
              <a:rPr lang="en-US" sz="1200" i="1" baseline="-25000" dirty="0" smtClean="0">
                <a:latin typeface="Times"/>
                <a:cs typeface="Times"/>
              </a:rPr>
              <a:t>e</a:t>
            </a:r>
            <a:endParaRPr lang="en-US" sz="1200" i="1" baseline="-25000" dirty="0">
              <a:latin typeface="Times"/>
              <a:cs typeface="Time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19,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Collaboration meeting, K. Yonehara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12966" y="3030670"/>
            <a:ext cx="3101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200" dirty="0" err="1" smtClean="0"/>
              <a:t>Tollestrup</a:t>
            </a:r>
            <a:r>
              <a:rPr lang="en-US" sz="1200" dirty="0" smtClean="0"/>
              <a:t> et al., </a:t>
            </a:r>
          </a:p>
          <a:p>
            <a:r>
              <a:rPr lang="en-US" sz="1200" dirty="0" smtClean="0"/>
              <a:t>“Handbook </a:t>
            </a:r>
            <a:r>
              <a:rPr lang="en-US" sz="1200" dirty="0"/>
              <a:t>for gas filled </a:t>
            </a:r>
            <a:r>
              <a:rPr lang="en-US" sz="1200" dirty="0" err="1"/>
              <a:t>rf</a:t>
            </a:r>
            <a:r>
              <a:rPr lang="en-US" sz="1200" dirty="0"/>
              <a:t> cavity aficionados</a:t>
            </a:r>
            <a:r>
              <a:rPr lang="en-US" sz="1200" dirty="0" smtClean="0"/>
              <a:t>’”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023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0" grpId="0"/>
      <p:bldP spid="8" grpId="0"/>
      <p:bldP spid="9" grpId="0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4767</TotalTime>
  <Words>2038</Words>
  <Application>Microsoft Macintosh PowerPoint</Application>
  <PresentationFormat>On-screen Show (4:3)</PresentationFormat>
  <Paragraphs>335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Module</vt:lpstr>
      <vt:lpstr>Equation</vt:lpstr>
      <vt:lpstr>Microsoft Equation</vt:lpstr>
      <vt:lpstr>Progress of High-Pressure  Gas-filled RF cavity program</vt:lpstr>
      <vt:lpstr>Prologue ~ First result with no beam ~</vt:lpstr>
      <vt:lpstr>Beam-Induced Plasma Loading Effect in Gas Filled RF Cavity</vt:lpstr>
      <vt:lpstr>Primary plasma physics process  in a gas filled RF cavity</vt:lpstr>
      <vt:lpstr>Ion pair production &amp; Fast thermalizing ionization electrons in dense H2 gas</vt:lpstr>
      <vt:lpstr>Analytical estimation of plasma loading  dw in pure H2 and D2 gas</vt:lpstr>
      <vt:lpstr>Experimental apparatus</vt:lpstr>
      <vt:lpstr>Beam profile measurement by using scintillating screen + CCD</vt:lpstr>
      <vt:lpstr>Measured RF power consumption  &amp; Time evolution of plasma</vt:lpstr>
      <vt:lpstr>RF energy consumption by beam-induced ion pair in pure GH2</vt:lpstr>
      <vt:lpstr>Deviation of experimental result with prediction</vt:lpstr>
      <vt:lpstr>RF energy consumption by beam-induced ion pair in Dry-Air doped GH2</vt:lpstr>
      <vt:lpstr>Observed electron capture time by O2</vt:lpstr>
      <vt:lpstr>Interpret experimental result to estimate plasma loading with MC beam</vt:lpstr>
      <vt:lpstr>Beam + Plasma loading  with MC beam parameter</vt:lpstr>
      <vt:lpstr>Summary of the first high-power dielectric loaded Gas-Filled RF test</vt:lpstr>
      <vt:lpstr>Magnetron as RF source</vt:lpstr>
      <vt:lpstr>Tasks in 2013 &amp; 2014</vt:lpstr>
      <vt:lpstr>Summary</vt:lpstr>
      <vt:lpstr>Publication in FY13</vt:lpstr>
      <vt:lpstr>One scene of MTA beam test 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Accelerator Division</dc:creator>
  <cp:lastModifiedBy>Accelerator Division</cp:lastModifiedBy>
  <cp:revision>75</cp:revision>
  <dcterms:created xsi:type="dcterms:W3CDTF">2013-06-08T02:50:21Z</dcterms:created>
  <dcterms:modified xsi:type="dcterms:W3CDTF">2013-06-19T17:11:43Z</dcterms:modified>
</cp:coreProperties>
</file>