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81" r:id="rId2"/>
    <p:sldId id="284" r:id="rId3"/>
    <p:sldId id="285" r:id="rId4"/>
    <p:sldId id="286" r:id="rId5"/>
    <p:sldId id="288" r:id="rId6"/>
    <p:sldId id="322" r:id="rId7"/>
    <p:sldId id="287" r:id="rId8"/>
    <p:sldId id="318" r:id="rId9"/>
    <p:sldId id="319" r:id="rId10"/>
    <p:sldId id="337" r:id="rId11"/>
    <p:sldId id="338" r:id="rId12"/>
    <p:sldId id="317" r:id="rId13"/>
    <p:sldId id="300" r:id="rId14"/>
    <p:sldId id="320" r:id="rId15"/>
    <p:sldId id="321" r:id="rId16"/>
    <p:sldId id="323" r:id="rId17"/>
    <p:sldId id="289" r:id="rId18"/>
    <p:sldId id="290" r:id="rId19"/>
    <p:sldId id="330" r:id="rId20"/>
    <p:sldId id="301" r:id="rId21"/>
    <p:sldId id="324" r:id="rId22"/>
    <p:sldId id="325" r:id="rId23"/>
    <p:sldId id="326" r:id="rId24"/>
    <p:sldId id="327" r:id="rId25"/>
    <p:sldId id="329" r:id="rId26"/>
    <p:sldId id="332" r:id="rId27"/>
    <p:sldId id="328" r:id="rId28"/>
    <p:sldId id="331" r:id="rId29"/>
    <p:sldId id="305" r:id="rId30"/>
    <p:sldId id="307" r:id="rId31"/>
    <p:sldId id="306" r:id="rId3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FF"/>
    <a:srgbClr val="CC0000"/>
    <a:srgbClr val="6600FF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004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6E1E564-BDF6-4EB6-80E9-65B649196B8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55744DD-2C11-436A-93B3-3A47DDA1B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D49ADFC-D24B-4EAA-AA66-F4EBE4B164CC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AAB515-6114-41F3-82A4-E04ADC6B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4607A-94D4-46B4-8406-8F1FBFD1AF8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A0FCE-1F96-4E47-8E61-C08897C2FAB8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D846D-E4F5-452B-8834-279334553087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D846D-E4F5-452B-8834-279334553087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47485-C9C1-41E8-A82D-22B92CD65539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D846D-E4F5-452B-8834-279334553087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D846D-E4F5-452B-8834-27933455308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4C481-3F40-450F-B4E7-0A7FD4EF3D7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47485-C9C1-41E8-A82D-22B92CD65539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4C481-3F40-450F-B4E7-0A7FD4EF3D7E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19-22, 2013 @ Fermilab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The Normal Conducting RF Program, D. Li, LBNL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3FEFB3-9744-4519-BB5B-C1D99A624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87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Picture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9521" y="113763"/>
            <a:ext cx="136773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3" y="0"/>
            <a:ext cx="6705600" cy="1143000"/>
          </a:xfrm>
        </p:spPr>
        <p:txBody>
          <a:bodyPr/>
          <a:lstStyle>
            <a:lvl1pPr>
              <a:defRPr sz="4000" b="1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>
            <a:lvl1pPr>
              <a:defRPr b="1">
                <a:effectLst/>
                <a:latin typeface="Calibri" pitchFamily="34" charset="0"/>
                <a:cs typeface="Calibri" pitchFamily="34" charset="0"/>
              </a:defRPr>
            </a:lvl1pPr>
            <a:lvl2pPr>
              <a:defRPr b="1">
                <a:effectLst/>
                <a:latin typeface="Calibri" pitchFamily="34" charset="0"/>
                <a:cs typeface="Calibri" pitchFamily="34" charset="0"/>
              </a:defRPr>
            </a:lvl2pPr>
            <a:lvl3pPr>
              <a:defRPr b="1">
                <a:effectLst/>
                <a:latin typeface="Calibri" pitchFamily="34" charset="0"/>
                <a:cs typeface="Calibri" pitchFamily="34" charset="0"/>
              </a:defRPr>
            </a:lvl3pPr>
            <a:lvl4pPr>
              <a:defRPr b="1">
                <a:effectLst/>
                <a:latin typeface="Calibri" pitchFamily="34" charset="0"/>
                <a:cs typeface="Calibri" pitchFamily="34" charset="0"/>
              </a:defRPr>
            </a:lvl4pPr>
            <a:lvl5pPr>
              <a:defRPr b="1">
                <a:effectLst/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48000" y="6492875"/>
            <a:ext cx="3276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" y="6400800"/>
            <a:ext cx="891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4185" y="89079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Picture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9521" y="113763"/>
            <a:ext cx="136773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zh-CN" dirty="0" smtClean="0"/>
              <a:t>Page </a:t>
            </a:r>
            <a:fld id="{18AC7E3C-55C9-4719-A453-C5BC501CC27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3276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086600" cy="1143000"/>
          </a:xfrm>
        </p:spPr>
        <p:txBody>
          <a:bodyPr/>
          <a:lstStyle>
            <a:lvl1pPr>
              <a:defRPr sz="4000" b="1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>
            <a:lvl1pPr>
              <a:defRPr b="1">
                <a:effectLst/>
                <a:latin typeface="Calibri" pitchFamily="34" charset="0"/>
                <a:cs typeface="Calibri" pitchFamily="34" charset="0"/>
              </a:defRPr>
            </a:lvl1pPr>
            <a:lvl2pPr>
              <a:defRPr b="1">
                <a:effectLst/>
                <a:latin typeface="Calibri" pitchFamily="34" charset="0"/>
                <a:cs typeface="Calibri" pitchFamily="34" charset="0"/>
              </a:defRPr>
            </a:lvl2pPr>
            <a:lvl3pPr>
              <a:defRPr b="1">
                <a:effectLst/>
                <a:latin typeface="Calibri" pitchFamily="34" charset="0"/>
                <a:cs typeface="Calibri" pitchFamily="34" charset="0"/>
              </a:defRPr>
            </a:lvl3pPr>
            <a:lvl4pPr>
              <a:defRPr b="1">
                <a:effectLst/>
                <a:latin typeface="Calibri" pitchFamily="34" charset="0"/>
                <a:cs typeface="Calibri" pitchFamily="34" charset="0"/>
              </a:defRPr>
            </a:lvl4pPr>
            <a:lvl5pPr>
              <a:defRPr b="1">
                <a:effectLst/>
                <a:latin typeface="Calibri" pitchFamily="34" charset="0"/>
                <a:cs typeface="Calibri" pitchFamily="34" charset="0"/>
              </a:defRPr>
            </a:lvl5pPr>
            <a:lvl6pPr>
              <a:defRPr>
                <a:latin typeface="Calibri" pitchFamily="34" charset="0"/>
                <a:cs typeface="Calibri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de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400800"/>
            <a:ext cx="876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913" y="89079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 descr="Picture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9521" y="113763"/>
            <a:ext cx="136773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June 19-22, 2013 @ Fermilab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The Normal Conducting RF Program, D. Li, LBNL 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9C906A-C2AC-4BE7-804B-74437719D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  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4400" b="1" dirty="0" smtClean="0">
                <a:latin typeface="Calibri" pitchFamily="34" charset="0"/>
                <a:cs typeface="Arial" charset="0"/>
              </a:rPr>
              <a:t>The Normal Conducting RF Program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8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Derun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Li</a:t>
            </a: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Center for Beam Physics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Accelerator and Fusion Research Division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Lawrence Berkeley National Laboratory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MAP Collaboration Meeting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Fermilab, June 19-22,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HPRF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 marL="574675" indent="-404813">
              <a:spcBef>
                <a:spcPts val="600"/>
              </a:spcBef>
            </a:pPr>
            <a:r>
              <a:rPr lang="en-US" sz="2500" b="0" dirty="0" smtClean="0"/>
              <a:t>What we learned from the HPRF Test Cavity Experiment: </a:t>
            </a:r>
          </a:p>
          <a:p>
            <a:pPr marL="574675" indent="-404813">
              <a:spcBef>
                <a:spcPts val="600"/>
              </a:spcBef>
            </a:pPr>
            <a:r>
              <a:rPr lang="en-US" sz="2500" b="0" dirty="0" smtClean="0"/>
              <a:t>No gradient (50 MV/m) dependent on </a:t>
            </a:r>
            <a:r>
              <a:rPr lang="en-US" sz="2500" i="1" dirty="0" smtClean="0"/>
              <a:t>B</a:t>
            </a:r>
            <a:r>
              <a:rPr lang="en-US" sz="2500" b="0" dirty="0" smtClean="0"/>
              <a:t> field for HPRF </a:t>
            </a:r>
            <a:r>
              <a:rPr lang="en-US" sz="2500" b="0" dirty="0" smtClean="0"/>
              <a:t>for</a:t>
            </a:r>
            <a:r>
              <a:rPr lang="en-US" sz="2500" b="0" dirty="0" smtClean="0"/>
              <a:t> </a:t>
            </a:r>
            <a:r>
              <a:rPr lang="en-US" sz="2500" b="0" dirty="0" smtClean="0"/>
              <a:t>H2 gas pressure </a:t>
            </a:r>
            <a:r>
              <a:rPr lang="en-US" sz="2500" b="0" dirty="0" smtClean="0"/>
              <a:t>above </a:t>
            </a:r>
            <a:r>
              <a:rPr lang="en-US" sz="2500" b="0" dirty="0" smtClean="0"/>
              <a:t>400 psi</a:t>
            </a:r>
          </a:p>
          <a:p>
            <a:pPr marL="574675" indent="-404813">
              <a:spcBef>
                <a:spcPts val="600"/>
              </a:spcBef>
            </a:pPr>
            <a:r>
              <a:rPr lang="en-US" sz="2500" b="0" dirty="0" smtClean="0"/>
              <a:t>Beam tests showed: introduction of less than 1 % air (negative gas absorbs electron) reduces the </a:t>
            </a:r>
            <a:r>
              <a:rPr lang="en-US" sz="2500" b="0" dirty="0" smtClean="0"/>
              <a:t>HPRF cavity loading </a:t>
            </a:r>
            <a:r>
              <a:rPr lang="en-US" sz="2500" b="0" dirty="0" smtClean="0"/>
              <a:t>greatly </a:t>
            </a:r>
          </a:p>
          <a:p>
            <a:pPr marL="574675" indent="-404813">
              <a:spcBef>
                <a:spcPts val="600"/>
              </a:spcBef>
            </a:pPr>
            <a:r>
              <a:rPr lang="en-US" sz="2500" b="0" dirty="0" smtClean="0"/>
              <a:t>Demonstrate that </a:t>
            </a:r>
            <a:r>
              <a:rPr lang="en-US" sz="2500" b="0" dirty="0" smtClean="0"/>
              <a:t>HPRF </a:t>
            </a:r>
            <a:r>
              <a:rPr lang="en-US" sz="2500" b="0" dirty="0" smtClean="0"/>
              <a:t>cavities can be used in the </a:t>
            </a:r>
            <a:r>
              <a:rPr lang="en-US" sz="2500" b="0" dirty="0" smtClean="0"/>
              <a:t>HCC</a:t>
            </a:r>
            <a:endParaRPr lang="en-US" sz="2500" b="0" dirty="0" smtClean="0"/>
          </a:p>
          <a:p>
            <a:pPr marL="574675" indent="-404813">
              <a:spcBef>
                <a:spcPts val="600"/>
              </a:spcBef>
            </a:pPr>
            <a:r>
              <a:rPr lang="en-US" sz="2500" b="0" dirty="0" smtClean="0">
                <a:solidFill>
                  <a:srgbClr val="FF0000"/>
                </a:solidFill>
              </a:rPr>
              <a:t>Design and build a practical HPRF test cavity (not buttons) with improved diagnostics</a:t>
            </a:r>
          </a:p>
          <a:p>
            <a:pPr marL="574675" lvl="1" indent="-404813">
              <a:spcBef>
                <a:spcPts val="600"/>
              </a:spcBef>
              <a:buFont typeface="Arial" charset="0"/>
              <a:buChar char="•"/>
            </a:pPr>
            <a:r>
              <a:rPr lang="en-US" sz="2500" b="0" dirty="0" smtClean="0">
                <a:solidFill>
                  <a:srgbClr val="FF0000"/>
                </a:solidFill>
              </a:rPr>
              <a:t>Muon beam </a:t>
            </a:r>
            <a:r>
              <a:rPr lang="en-US" sz="2500" b="0" dirty="0" smtClean="0">
                <a:solidFill>
                  <a:srgbClr val="FF0000"/>
                </a:solidFill>
              </a:rPr>
              <a:t>dynamics associated with plasma, collective and space charge effects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Dielectric Loaded Gas-Filled </a:t>
            </a:r>
            <a:br>
              <a:rPr lang="en-US" dirty="0" smtClean="0"/>
            </a:br>
            <a:r>
              <a:rPr lang="en-US" dirty="0" smtClean="0"/>
              <a:t>RF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Helical Cooling Channel requires </a:t>
            </a:r>
            <a:r>
              <a:rPr lang="en-US" sz="2400" dirty="0" smtClean="0"/>
              <a:t>small size (radius) </a:t>
            </a:r>
            <a:r>
              <a:rPr lang="en-US" sz="2400" dirty="0" smtClean="0"/>
              <a:t>RF </a:t>
            </a:r>
            <a:r>
              <a:rPr lang="en-US" sz="2400" dirty="0" smtClean="0"/>
              <a:t>cavities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compact RF system loaded by a dielectric </a:t>
            </a:r>
            <a:r>
              <a:rPr lang="en-US" sz="2400" dirty="0" smtClean="0"/>
              <a:t>material </a:t>
            </a:r>
            <a:endParaRPr lang="en-US" sz="2400" dirty="0" smtClean="0"/>
          </a:p>
          <a:p>
            <a:r>
              <a:rPr lang="en-US" sz="2400" dirty="0" smtClean="0"/>
              <a:t>Design, construction and measurements</a:t>
            </a:r>
            <a:r>
              <a:rPr lang="en-US" sz="2400" dirty="0" smtClean="0"/>
              <a:t>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7" name="Picture 6" descr="fig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200400"/>
            <a:ext cx="2693601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811" y="598139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Measured frequency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814.544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MHz @ 1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Q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4,250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testfig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276600"/>
            <a:ext cx="3007896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277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dirty="0" smtClean="0"/>
              <a:t>• 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gas pressure = 1,000 psi; observed unusual BD event at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&lt; 10 MV/m </a:t>
            </a:r>
          </a:p>
          <a:p>
            <a:pPr marL="169863" indent="-169863"/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•  Observed usual BD event at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MV/m; Long run at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= 12 MV/m,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No more BD during 2 hrs long run; but multiple BD at 14.5 MV/m</a:t>
            </a:r>
            <a:endParaRPr lang="en-US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387566"/>
            <a:ext cx="3048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Dielectric materials:</a:t>
            </a:r>
          </a:p>
          <a:p>
            <a:pPr marL="234950" indent="-2349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Determine breakdown limit, strength, and loss tangent that are suitable for cooling channels.</a:t>
            </a:r>
          </a:p>
          <a:p>
            <a:pPr marL="234950" indent="-2349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Design and build a full scale practical dielectric loaded cavity</a:t>
            </a:r>
            <a:endParaRPr lang="en-US" sz="20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Overview: All Season Cavity</a:t>
            </a:r>
            <a:endParaRPr lang="en-US" altLang="zh-CN" sz="40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52" y="1140308"/>
            <a:ext cx="8866188" cy="4955692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All-Season </a:t>
            </a:r>
            <a:r>
              <a:rPr lang="en-US" sz="2400" dirty="0" smtClean="0"/>
              <a:t>Cavity (Muons Inc + Fermilab):</a:t>
            </a:r>
            <a:endParaRPr lang="en-US" sz="2400" dirty="0" smtClean="0"/>
          </a:p>
          <a:p>
            <a:pPr lvl="1"/>
            <a:r>
              <a:rPr lang="en-US" sz="2000" dirty="0" smtClean="0"/>
              <a:t>Modular pillbox with replaceable end walls</a:t>
            </a:r>
          </a:p>
          <a:p>
            <a:pPr lvl="1"/>
            <a:r>
              <a:rPr lang="en-US" sz="2000" dirty="0" smtClean="0"/>
              <a:t>Designed for both vacuum and high-pressure</a:t>
            </a:r>
          </a:p>
          <a:p>
            <a:pPr lvl="1"/>
            <a:r>
              <a:rPr lang="en-US" sz="2000" dirty="0" smtClean="0"/>
              <a:t>Made of 316 SS with 25m Cu-plating</a:t>
            </a:r>
          </a:p>
          <a:p>
            <a:pPr lvl="1"/>
            <a:r>
              <a:rPr lang="en-US" sz="2000" dirty="0" smtClean="0"/>
              <a:t>3.9cm-thick center ring, 6.6cm-thick outer</a:t>
            </a:r>
          </a:p>
          <a:p>
            <a:pPr lvl="1"/>
            <a:r>
              <a:rPr lang="en-US" sz="2000" dirty="0" smtClean="0"/>
              <a:t>End-plates; 2.7mm-thick inner plates</a:t>
            </a:r>
          </a:p>
          <a:p>
            <a:pPr lvl="1"/>
            <a:r>
              <a:rPr lang="nl-NL" sz="2000" dirty="0" smtClean="0"/>
              <a:t>RF volume 29.1cm x 12.9 cm (Long)</a:t>
            </a:r>
          </a:p>
          <a:p>
            <a:pPr lvl="1"/>
            <a:r>
              <a:rPr lang="en-US" sz="2000" dirty="0" smtClean="0"/>
              <a:t>1-5/8" Cu coax coupler</a:t>
            </a:r>
          </a:p>
          <a:p>
            <a:pPr lvl="1"/>
            <a:r>
              <a:rPr lang="en-US" sz="2000" i="1" dirty="0" smtClean="0"/>
              <a:t>f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810.375 MHz with </a:t>
            </a:r>
            <a:r>
              <a:rPr lang="en-US" sz="2000" dirty="0" smtClean="0"/>
              <a:t>vacuum (at upper edge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    of </a:t>
            </a:r>
            <a:r>
              <a:rPr lang="en-US" sz="2000" dirty="0" smtClean="0"/>
              <a:t>RF source power band); </a:t>
            </a:r>
            <a:r>
              <a:rPr lang="en-US" sz="2000" i="1" dirty="0" smtClean="0"/>
              <a:t>Q</a:t>
            </a:r>
            <a:r>
              <a:rPr lang="en-US" sz="2000" baseline="-25000" dirty="0" smtClean="0"/>
              <a:t>0 </a:t>
            </a:r>
            <a:r>
              <a:rPr lang="en-US" sz="2000" dirty="0" smtClean="0">
                <a:sym typeface="Symbol"/>
              </a:rPr>
              <a:t> </a:t>
            </a:r>
            <a:r>
              <a:rPr lang="en-US" sz="2000" dirty="0" smtClean="0"/>
              <a:t>2.8x 10</a:t>
            </a:r>
            <a:r>
              <a:rPr lang="en-US" sz="2000" baseline="30000" dirty="0" smtClean="0"/>
              <a:t>4</a:t>
            </a:r>
          </a:p>
          <a:p>
            <a:pPr lvl="0"/>
            <a:r>
              <a:rPr lang="en-US" sz="2400" dirty="0" smtClean="0"/>
              <a:t>Successful operation of the </a:t>
            </a:r>
            <a:r>
              <a:rPr lang="en-US" sz="2400" dirty="0" smtClean="0">
                <a:solidFill>
                  <a:srgbClr val="C00000"/>
                </a:solidFill>
              </a:rPr>
              <a:t>All-Seasons Cavity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3 T</a:t>
            </a:r>
            <a:r>
              <a:rPr lang="en-US" sz="2400" dirty="0" smtClean="0"/>
              <a:t> magnetic field under vacuum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sym typeface="Symbol"/>
              </a:rPr>
              <a:t>Reached  20 MV/m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altLang="zh-CN" sz="2000" dirty="0" smtClean="0">
              <a:solidFill>
                <a:srgbClr val="FF0000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Detailed data analysis in progress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Operation of RF cavity in strong B field is a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71" y="5953780"/>
            <a:ext cx="818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Goal: Find a workable solution through targeted R&amp;D 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870" y="1232452"/>
            <a:ext cx="221967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199" y="263525"/>
            <a:ext cx="6553201" cy="701675"/>
          </a:xfrm>
        </p:spPr>
        <p:txBody>
          <a:bodyPr/>
          <a:lstStyle/>
          <a:p>
            <a:r>
              <a:rPr lang="en-US" altLang="zh-CN" sz="4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Modular RF Cavity</a:t>
            </a:r>
            <a:endParaRPr lang="en-US" altLang="zh-CN" sz="40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cs typeface="Calibri" pitchFamily="34" charset="0"/>
              </a:rPr>
              <a:t>June 19-22, 2013 @ Fermilab</a:t>
            </a:r>
            <a:endParaRPr lang="en-US" altLang="zh-CN"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Page </a:t>
            </a:r>
            <a:fld id="{FDA2929B-8FC6-4151-83B6-0DF6B36E01A6}" type="slidenum">
              <a:rPr lang="en-US" altLang="zh-CN" smtClean="0">
                <a:latin typeface="Calibri" pitchFamily="34" charset="0"/>
                <a:cs typeface="Calibri" pitchFamily="34" charset="0"/>
              </a:rPr>
              <a:pPr/>
              <a:t>13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cs typeface="Calibri" pitchFamily="34" charset="0"/>
              </a:rPr>
              <a:t>The Normal Conducting RF Program, D. Li, LBNL </a:t>
            </a:r>
            <a:endParaRPr lang="en-US" altLang="zh-CN">
              <a:cs typeface="Calibri" pitchFamily="34" charset="0"/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27524" y="1156253"/>
            <a:ext cx="8687879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b="1" dirty="0" smtClean="0"/>
              <a:t>Modular cavity design and fabrication (Dr. D. Bowring’s Talk)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100" b="0" dirty="0" smtClean="0">
                <a:solidFill>
                  <a:schemeClr val="accent1"/>
                </a:solidFill>
              </a:rPr>
              <a:t>Require a new RF cavity to replace the damaged 805-MHz LBNL pillbox cavity for normal conducting RF experimental programs at MTA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100" b="0" dirty="0" smtClean="0">
                <a:solidFill>
                  <a:schemeClr val="accent1"/>
                </a:solidFill>
              </a:rPr>
              <a:t>Complete new cavity complex with waveguide coupler that fits inside the Lab-G magnet at MTA, Fermilab</a:t>
            </a:r>
          </a:p>
          <a:p>
            <a:pPr marL="5434013" lvl="2" indent="-392113">
              <a:lnSpc>
                <a:spcPct val="110000"/>
              </a:lnSpc>
              <a:spcBef>
                <a:spcPts val="0"/>
              </a:spcBef>
            </a:pPr>
            <a:r>
              <a:rPr lang="en-US" sz="2200" b="0" dirty="0" smtClean="0"/>
              <a:t>Cavity fabrication using </a:t>
            </a:r>
            <a:r>
              <a:rPr lang="en-US" sz="2200" b="0" dirty="0" smtClean="0">
                <a:solidFill>
                  <a:srgbClr val="C00000"/>
                </a:solidFill>
              </a:rPr>
              <a:t>the state-of-art of normal conducting techniques developed at SLAC</a:t>
            </a:r>
          </a:p>
          <a:p>
            <a:pPr marL="5434013" lvl="2" indent="-392113">
              <a:lnSpc>
                <a:spcPct val="110000"/>
              </a:lnSpc>
              <a:spcBef>
                <a:spcPts val="0"/>
              </a:spcBef>
            </a:pPr>
            <a:r>
              <a:rPr lang="en-US" sz="2200" b="0" dirty="0" smtClean="0"/>
              <a:t>Systematical  RF breakdown studies in an external magnetic field</a:t>
            </a:r>
          </a:p>
          <a:p>
            <a:pPr marL="5434013" lvl="2" indent="-392113">
              <a:lnSpc>
                <a:spcPct val="110000"/>
              </a:lnSpc>
              <a:spcBef>
                <a:spcPts val="0"/>
              </a:spcBef>
            </a:pPr>
            <a:r>
              <a:rPr lang="en-US" sz="2200" b="0" dirty="0" smtClean="0"/>
              <a:t>The cavity design allows for testing of different materials (</a:t>
            </a:r>
            <a:r>
              <a:rPr lang="en-US" sz="2200" b="0" dirty="0" smtClean="0">
                <a:solidFill>
                  <a:schemeClr val="tx2"/>
                </a:solidFill>
              </a:rPr>
              <a:t>beryllium</a:t>
            </a:r>
            <a:r>
              <a:rPr lang="en-US" sz="2200" b="0" dirty="0" smtClean="0"/>
              <a:t>, copper), surface finish and processing (EP, </a:t>
            </a:r>
            <a:r>
              <a:rPr lang="en-US" sz="2200" b="0" dirty="0" err="1" smtClean="0"/>
              <a:t>brite</a:t>
            </a:r>
            <a:r>
              <a:rPr lang="en-US" sz="2200" b="0" dirty="0" smtClean="0"/>
              <a:t>-dip, etc..) end-plates</a:t>
            </a:r>
          </a:p>
          <a:p>
            <a:pPr marL="5434013" lvl="2" indent="-392113">
              <a:lnSpc>
                <a:spcPct val="110000"/>
              </a:lnSpc>
              <a:spcBef>
                <a:spcPts val="0"/>
              </a:spcBef>
            </a:pPr>
            <a:r>
              <a:rPr lang="en-US" sz="2200" b="0" dirty="0" smtClean="0">
                <a:solidFill>
                  <a:schemeClr val="tx2"/>
                </a:solidFill>
              </a:rPr>
              <a:t>Different cavity lengths (testing effects from time transit factor) </a:t>
            </a:r>
          </a:p>
          <a:p>
            <a:pPr marL="5884863" lvl="2" indent="-166688">
              <a:spcBef>
                <a:spcPts val="0"/>
              </a:spcBef>
            </a:pPr>
            <a:endParaRPr lang="en-US" sz="1600" dirty="0" smtClean="0"/>
          </a:p>
          <a:p>
            <a:pPr marL="5884863" lvl="1" indent="-4970463">
              <a:spcBef>
                <a:spcPts val="0"/>
              </a:spcBef>
            </a:pPr>
            <a:endParaRPr lang="en-US" sz="1800" dirty="0" smtClean="0"/>
          </a:p>
        </p:txBody>
      </p:sp>
      <p:grpSp>
        <p:nvGrpSpPr>
          <p:cNvPr id="14" name="Group 20"/>
          <p:cNvGrpSpPr/>
          <p:nvPr/>
        </p:nvGrpSpPr>
        <p:grpSpPr>
          <a:xfrm>
            <a:off x="432644" y="2727963"/>
            <a:ext cx="4748956" cy="3596637"/>
            <a:chOff x="139503" y="2715652"/>
            <a:chExt cx="5499156" cy="393666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39503" y="2715652"/>
              <a:ext cx="5499156" cy="354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520961" y="6187736"/>
              <a:ext cx="1850367" cy="46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Lab-G magnet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H="1" flipV="1">
              <a:off x="3778549" y="5410897"/>
              <a:ext cx="667594" cy="77683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4413" y="6187736"/>
              <a:ext cx="2323410" cy="46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Cavity support rail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1506119" y="4919790"/>
              <a:ext cx="503097" cy="126794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92593" y="2768956"/>
              <a:ext cx="2990099" cy="46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+mj-lt"/>
                </a:rPr>
                <a:t>Modular cavity complex</a:t>
              </a:r>
              <a:endParaRPr lang="en-US" dirty="0">
                <a:solidFill>
                  <a:srgbClr val="FFFF00"/>
                </a:solidFill>
                <a:latin typeface="+mj-lt"/>
              </a:endParaRPr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>
              <a:off x="3168011" y="3233541"/>
              <a:ext cx="19632" cy="41623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Modular Cavity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3379" y="1218255"/>
            <a:ext cx="8538693" cy="5106345"/>
          </a:xfrm>
        </p:spPr>
        <p:txBody>
          <a:bodyPr>
            <a:noAutofit/>
          </a:bodyPr>
          <a:lstStyle/>
          <a:p>
            <a:pPr marL="517525" lvl="1" indent="-398463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Cavity design optimization</a:t>
            </a:r>
          </a:p>
          <a:p>
            <a:pPr marL="688975" lvl="2" indent="-171450">
              <a:spcBef>
                <a:spcPts val="0"/>
              </a:spcBef>
            </a:pPr>
            <a:r>
              <a:rPr lang="en-US" b="0" dirty="0" smtClean="0">
                <a:solidFill>
                  <a:schemeClr val="accent1"/>
                </a:solidFill>
              </a:rPr>
              <a:t>Minimize peak surface field at the RF power</a:t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en-US" b="0" dirty="0" smtClean="0">
                <a:solidFill>
                  <a:schemeClr val="accent1"/>
                </a:solidFill>
              </a:rPr>
              <a:t>coupling region </a:t>
            </a:r>
          </a:p>
          <a:p>
            <a:pPr marL="688975" lvl="2" indent="-171450">
              <a:spcBef>
                <a:spcPts val="0"/>
              </a:spcBef>
            </a:pPr>
            <a:r>
              <a:rPr lang="en-US" b="0" dirty="0" smtClean="0">
                <a:solidFill>
                  <a:schemeClr val="accent1"/>
                </a:solidFill>
              </a:rPr>
              <a:t>Minimize </a:t>
            </a:r>
            <a:r>
              <a:rPr lang="en-US" b="0" dirty="0" err="1" smtClean="0">
                <a:solidFill>
                  <a:schemeClr val="accent1"/>
                </a:solidFill>
              </a:rPr>
              <a:t>multipacting</a:t>
            </a:r>
            <a:r>
              <a:rPr lang="en-US" b="0" dirty="0" smtClean="0">
                <a:solidFill>
                  <a:schemeClr val="accent1"/>
                </a:solidFill>
              </a:rPr>
              <a:t> at B=0 and B=3 Tesla</a:t>
            </a:r>
          </a:p>
          <a:p>
            <a:pPr marL="517525" lvl="1" indent="-398463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Current status</a:t>
            </a:r>
            <a:endParaRPr lang="en-US" sz="2400" b="0" dirty="0" smtClean="0">
              <a:solidFill>
                <a:schemeClr val="accent1"/>
              </a:solidFill>
            </a:endParaRPr>
          </a:p>
          <a:p>
            <a:pPr marL="688975" lvl="2" indent="-174625">
              <a:spcBef>
                <a:spcPts val="0"/>
              </a:spcBef>
            </a:pPr>
            <a:r>
              <a:rPr lang="en-US" b="0" dirty="0" smtClean="0">
                <a:solidFill>
                  <a:schemeClr val="accent1"/>
                </a:solidFill>
              </a:rPr>
              <a:t>Fabrication in progress</a:t>
            </a:r>
          </a:p>
          <a:p>
            <a:pPr marL="688975" lvl="2" indent="-174625">
              <a:spcBef>
                <a:spcPts val="0"/>
              </a:spcBef>
            </a:pPr>
            <a:r>
              <a:rPr lang="en-US" b="0" dirty="0" smtClean="0">
                <a:solidFill>
                  <a:schemeClr val="accent1"/>
                </a:solidFill>
              </a:rPr>
              <a:t>Many parts made  </a:t>
            </a:r>
          </a:p>
          <a:p>
            <a:pPr marL="517525" lvl="1" indent="-398463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pPr marL="688975" lvl="2" indent="-174625">
              <a:spcBef>
                <a:spcPts val="0"/>
              </a:spcBef>
            </a:pPr>
            <a:r>
              <a:rPr lang="en-US" b="0" dirty="0" smtClean="0">
                <a:solidFill>
                  <a:schemeClr val="accent1"/>
                </a:solidFill>
              </a:rPr>
              <a:t>A complete modular cavity </a:t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en-US" b="0" dirty="0" smtClean="0">
                <a:solidFill>
                  <a:schemeClr val="accent1"/>
                </a:solidFill>
              </a:rPr>
              <a:t>assembly will be delivered </a:t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en-US" b="0" dirty="0" smtClean="0">
                <a:solidFill>
                  <a:schemeClr val="accent1"/>
                </a:solidFill>
              </a:rPr>
              <a:t>to Fermilab by FY13.</a:t>
            </a:r>
          </a:p>
          <a:p>
            <a:pPr marL="517525" lvl="1" indent="-398463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RF experimental programs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developed </a:t>
            </a:r>
          </a:p>
          <a:p>
            <a:pPr marL="917575" lvl="2" indent="-398463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Picture 4" descr="http://mice.iit.edu/mta/rf/modular/figures/CavityOnlyExplodeOrientati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1295400"/>
            <a:ext cx="2362200" cy="23622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6237" y="4038600"/>
            <a:ext cx="1690363" cy="1874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185699" y="4019665"/>
            <a:ext cx="1707323" cy="1874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4092" y="5955268"/>
            <a:ext cx="34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MP with &amp; without external B field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7" name="Picture 6" descr="IMG_20130509_154730.jpg"/>
          <p:cNvPicPr>
            <a:picLocks noChangeAspect="1"/>
          </p:cNvPicPr>
          <p:nvPr/>
        </p:nvPicPr>
        <p:blipFill>
          <a:blip r:embed="rId2" cstate="print"/>
          <a:srcRect t="22910" r="21736"/>
          <a:stretch>
            <a:fillRect/>
          </a:stretch>
        </p:blipFill>
        <p:spPr>
          <a:xfrm rot="5400000">
            <a:off x="6722253" y="1020318"/>
            <a:ext cx="2011680" cy="2652905"/>
          </a:xfrm>
          <a:prstGeom prst="rect">
            <a:avLst/>
          </a:prstGeom>
        </p:spPr>
      </p:pic>
      <p:pic>
        <p:nvPicPr>
          <p:cNvPr id="8" name="Picture 7" descr="IMG_20130509_163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476" y="1341120"/>
            <a:ext cx="2693324" cy="2011680"/>
          </a:xfrm>
          <a:prstGeom prst="rect">
            <a:avLst/>
          </a:prstGeom>
        </p:spPr>
      </p:pic>
      <p:pic>
        <p:nvPicPr>
          <p:cNvPr id="9" name="Picture 8" descr="DSC00022.jpg"/>
          <p:cNvPicPr>
            <a:picLocks noChangeAspect="1"/>
          </p:cNvPicPr>
          <p:nvPr/>
        </p:nvPicPr>
        <p:blipFill>
          <a:blip r:embed="rId4" cstate="print"/>
          <a:srcRect l="16667" t="10639" r="20000" b="2898"/>
          <a:stretch>
            <a:fillRect/>
          </a:stretch>
        </p:blipFill>
        <p:spPr>
          <a:xfrm>
            <a:off x="69116" y="3581400"/>
            <a:ext cx="3015253" cy="2743200"/>
          </a:xfrm>
          <a:prstGeom prst="rect">
            <a:avLst/>
          </a:prstGeom>
        </p:spPr>
      </p:pic>
      <p:pic>
        <p:nvPicPr>
          <p:cNvPr id="10" name="Picture 9" descr="IMG_20130509_162942.jpg"/>
          <p:cNvPicPr>
            <a:picLocks noChangeAspect="1"/>
          </p:cNvPicPr>
          <p:nvPr/>
        </p:nvPicPr>
        <p:blipFill>
          <a:blip r:embed="rId5" cstate="print"/>
          <a:srcRect l="14227" t="25026" r="11535" b="6614"/>
          <a:stretch>
            <a:fillRect/>
          </a:stretch>
        </p:blipFill>
        <p:spPr>
          <a:xfrm rot="10800000" flipV="1">
            <a:off x="3129414" y="3581399"/>
            <a:ext cx="2225134" cy="2743200"/>
          </a:xfrm>
          <a:prstGeom prst="rect">
            <a:avLst/>
          </a:prstGeom>
        </p:spPr>
      </p:pic>
      <p:pic>
        <p:nvPicPr>
          <p:cNvPr id="11" name="Picture 10" descr="IMG_20130509_1547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1346" y="3581400"/>
            <a:ext cx="3672714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95" y="1166948"/>
            <a:ext cx="37800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Photos of parts being fabricated;</a:t>
            </a:r>
          </a:p>
          <a:p>
            <a:pPr marL="169863" indent="-1698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Cavity braze at SLAC;</a:t>
            </a:r>
          </a:p>
          <a:p>
            <a:pPr marL="169863" indent="-1698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Assembly and low power measurement at SLAC; </a:t>
            </a:r>
          </a:p>
          <a:p>
            <a:pPr marL="169863" indent="-169863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be delivered to the MTA, Fermilab for high power test by end of FY2013</a:t>
            </a:r>
          </a:p>
          <a:p>
            <a:pPr>
              <a:spcBef>
                <a:spcPts val="300"/>
              </a:spcBef>
            </a:pP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en-US" sz="5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201 MHz Cavities</a:t>
            </a:r>
            <a:endParaRPr lang="en-US" sz="5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343025" y="254000"/>
            <a:ext cx="74310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258763" y="990600"/>
            <a:ext cx="8574087" cy="53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</a:pPr>
            <a:endParaRPr lang="en-US" altLang="zh-CN" sz="2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4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Cavity has been tested successfully without magnetic fields</a:t>
            </a:r>
          </a:p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4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Be windows can withstand high RF power in strong magnetic field without damage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60512" y="223518"/>
            <a:ext cx="65166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zh-CN" sz="36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201 MHz Cavity for Muons</a:t>
            </a:r>
            <a:endParaRPr lang="en-US" altLang="zh-CN" sz="36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18AC7E3C-55C9-4719-A453-C5BC501CC275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566" y="1377696"/>
            <a:ext cx="5231234" cy="35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152401" y="1135063"/>
            <a:ext cx="3418920" cy="3970337"/>
            <a:chOff x="4984750" y="1135063"/>
            <a:chExt cx="3674410" cy="4673600"/>
          </a:xfrm>
        </p:grpSpPr>
        <p:pic>
          <p:nvPicPr>
            <p:cNvPr id="14" name="Picture 6" descr="Cavity_0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4750" y="1135063"/>
              <a:ext cx="3609975" cy="467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81825" y="1289050"/>
              <a:ext cx="1445216" cy="398522"/>
            </a:xfrm>
            <a:prstGeom prst="rect">
              <a:avLst/>
            </a:prstGeom>
            <a:solidFill>
              <a:schemeClr val="tx2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Stiffener ring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7972425" y="1676400"/>
              <a:ext cx="123825" cy="8778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953250" y="5022850"/>
              <a:ext cx="1705910" cy="615898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Low peak surface</a:t>
              </a:r>
            </a:p>
            <a:p>
              <a:r>
                <a:rPr lang="en-US" altLang="zh-CN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E-field at iris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7564438" y="4324350"/>
              <a:ext cx="296862" cy="695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481763" y="1989138"/>
              <a:ext cx="854075" cy="922337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7254875" y="2722563"/>
              <a:ext cx="398463" cy="5778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140450" y="1184275"/>
              <a:ext cx="0" cy="4581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 rot="5400000">
              <a:off x="5653729" y="4268369"/>
              <a:ext cx="970266" cy="297699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121.7-cm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419725" y="3494088"/>
              <a:ext cx="157797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51524" y="3333750"/>
              <a:ext cx="656729" cy="326064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42-cm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35216" y="152400"/>
            <a:ext cx="644198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altLang="zh-CN" sz="4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Cavity </a:t>
            </a:r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Design Parameters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2425" y="1108075"/>
            <a:ext cx="84629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b="1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The cavity design parameters 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Frequency: 201.25 MHz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l-GR" sz="20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= 0.87</a:t>
            </a:r>
            <a:endParaRPr lang="el-GR" sz="20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Shunt impedance (VT</a:t>
            </a:r>
            <a:r>
              <a:rPr lang="en-US" altLang="zh-CN" sz="2000" b="1" baseline="30000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2</a:t>
            </a: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/P): 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22 MΩ/m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Quality factor (Q</a:t>
            </a:r>
            <a:r>
              <a:rPr lang="en-US" altLang="zh-CN" sz="2000" b="1" baseline="-25000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0</a:t>
            </a: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): 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 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53,500</a:t>
            </a:r>
            <a:endParaRPr lang="en-US" altLang="zh-CN" sz="2000" b="1" dirty="0">
              <a:solidFill>
                <a:srgbClr val="00800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 window diameter and thickness: 42-cm and 0.38-mm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b="1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Nominal parameters for </a:t>
            </a:r>
            <a:r>
              <a:rPr lang="en-US" altLang="zh-CN" sz="24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MICE</a:t>
            </a:r>
            <a:r>
              <a:rPr lang="en-US" altLang="zh-CN" sz="2400" b="1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and </a:t>
            </a:r>
            <a:r>
              <a:rPr lang="en-US" altLang="zh-CN" sz="2400" b="1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cooling channels</a:t>
            </a:r>
            <a:r>
              <a:rPr lang="en-US" altLang="zh-CN" sz="2400" b="1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 in </a:t>
            </a:r>
            <a:r>
              <a:rPr lang="en-US" altLang="zh-CN" sz="2400" b="1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neutrino </a:t>
            </a:r>
            <a:r>
              <a:rPr lang="en-US" altLang="zh-CN" sz="2400" b="1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factory or muon collider </a:t>
            </a:r>
            <a:endParaRPr lang="en-US" altLang="zh-CN" sz="2400" b="1" dirty="0">
              <a:solidFill>
                <a:srgbClr val="0066FF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8 MV/m 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16 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MV/m</a:t>
            </a: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) peak accelerating field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Peak input RF power: 1 MW 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4.6 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MW</a:t>
            </a: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) per cavity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Average power dissipation per cavity: 1 kW  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8.4 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kW</a:t>
            </a: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)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Average power dissipation per Be window: 12 watts 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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100 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watts</a:t>
            </a:r>
            <a:r>
              <a:rPr lang="en-US" altLang="zh-CN" sz="2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)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18AC7E3C-55C9-4719-A453-C5BC501CC275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Development of 201 MHz Cavity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7" name="Picture 6" descr="P10100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4518" y="4519596"/>
            <a:ext cx="337063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40447" y="4111836"/>
            <a:ext cx="3378200" cy="2220912"/>
            <a:chOff x="592" y="2071"/>
            <a:chExt cx="2257" cy="1505"/>
          </a:xfrm>
        </p:grpSpPr>
        <p:pic>
          <p:nvPicPr>
            <p:cNvPr id="9" name="Picture 7" descr="Be Windows (201-MHz) 019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/>
            <a:stretch>
              <a:fillRect/>
            </a:stretch>
          </p:blipFill>
          <p:spPr bwMode="auto">
            <a:xfrm>
              <a:off x="592" y="2071"/>
              <a:ext cx="2257" cy="15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8" y="2754"/>
              <a:ext cx="1977" cy="3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503" y="2843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alibri" pitchFamily="34" charset="0"/>
                  <a:cs typeface="宋体"/>
                </a:rPr>
                <a:t>42-cm</a:t>
              </a:r>
            </a:p>
          </p:txBody>
        </p:sp>
      </p:grpSp>
      <p:pic>
        <p:nvPicPr>
          <p:cNvPr id="12" name="Picture 8" descr="P505025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76191" y="2241926"/>
            <a:ext cx="220219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Cavity_Explode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79" y="1295400"/>
            <a:ext cx="3757225" cy="258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70479" y="1157689"/>
            <a:ext cx="5168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Cavity fabrication technique development, in collaboration with </a:t>
            </a:r>
            <a:r>
              <a:rPr lang="en-US" sz="2000" dirty="0" err="1" smtClean="0"/>
              <a:t>JLab</a:t>
            </a:r>
            <a:r>
              <a:rPr lang="en-US" sz="2000" dirty="0" smtClean="0"/>
              <a:t>;  The cavity has been high power tested at MTA, Fermilab</a:t>
            </a:r>
            <a:endParaRPr lang="en-US" sz="2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screen"/>
          <a:srcRect t="8823" b="13399"/>
          <a:stretch>
            <a:fillRect/>
          </a:stretch>
        </p:blipFill>
        <p:spPr bwMode="auto">
          <a:xfrm>
            <a:off x="3631442" y="2379054"/>
            <a:ext cx="294826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extruded port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09079" y="4545354"/>
            <a:ext cx="1231298" cy="172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P828048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75639" y="4558233"/>
            <a:ext cx="1211598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Calibri" pitchFamily="34" charset="0"/>
                <a:ea typeface="宋体" pitchFamily="2" charset="-122"/>
                <a:cs typeface="Calibri" pitchFamily="34" charset="0"/>
              </a:rPr>
              <a:t>Outline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103811"/>
            <a:ext cx="8518525" cy="5334000"/>
          </a:xfrm>
        </p:spPr>
        <p:txBody>
          <a:bodyPr/>
          <a:lstStyle/>
          <a:p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Introduction and Goals</a:t>
            </a:r>
            <a:endParaRPr lang="en-US" altLang="zh-CN" sz="24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/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Brief review of </a:t>
            </a:r>
            <a:r>
              <a:rPr lang="en-US" altLang="zh-CN" sz="2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NCRF</a:t>
            </a:r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program</a:t>
            </a:r>
          </a:p>
          <a:p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RF </a:t>
            </a:r>
            <a:r>
              <a:rPr lang="en-US" altLang="zh-CN" sz="240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R&amp;D </a:t>
            </a: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Plan</a:t>
            </a:r>
            <a:endParaRPr lang="en-US" altLang="zh-CN" sz="24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/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Experimental </a:t>
            </a:r>
            <a:r>
              <a:rPr lang="en-US" altLang="zh-CN" sz="200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Studies at 805-MHz</a:t>
            </a:r>
          </a:p>
          <a:p>
            <a:pPr lvl="2"/>
            <a:r>
              <a:rPr lang="en-US" altLang="zh-CN" sz="1800" b="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RF gradients (pillbox cavity with and without RF buttons) in multi-Tesla magnetic 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fields</a:t>
            </a:r>
          </a:p>
          <a:p>
            <a:pPr lvl="2"/>
            <a:r>
              <a:rPr lang="en-US" altLang="zh-CN" sz="1800" b="0" dirty="0" smtClean="0">
                <a:ea typeface="宋体" pitchFamily="2" charset="-122"/>
              </a:rPr>
              <a:t>Modular cavity (Drs. D. Bowring and Z. Li)</a:t>
            </a:r>
            <a:endParaRPr lang="en-US" altLang="zh-CN" sz="1800" b="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2"/>
            <a:r>
              <a:rPr lang="en-US" altLang="zh-CN" sz="1800" b="0" dirty="0" smtClean="0">
                <a:ea typeface="宋体" pitchFamily="2" charset="-122"/>
              </a:rPr>
              <a:t>All season cavity</a:t>
            </a:r>
            <a:endParaRPr lang="en-US" altLang="zh-CN" sz="1800" b="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2"/>
            <a:r>
              <a:rPr lang="en-US" altLang="zh-CN" sz="1800" b="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High 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pressure </a:t>
            </a:r>
            <a:r>
              <a:rPr lang="en-US" altLang="zh-CN" sz="1800" b="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RF 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cavity +</a:t>
            </a:r>
            <a:r>
              <a:rPr lang="en-US" altLang="zh-CN" sz="1800" b="0" dirty="0"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Beam </a:t>
            </a:r>
            <a:r>
              <a:rPr lang="en-US" altLang="zh-CN" sz="1800" b="0" dirty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test 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at the MTA </a:t>
            </a:r>
            <a:endParaRPr lang="en-US" altLang="zh-CN" sz="2000" b="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2"/>
            <a:r>
              <a:rPr lang="en-US" altLang="zh-CN" sz="1800" b="0" dirty="0" smtClean="0">
                <a:ea typeface="宋体" pitchFamily="2" charset="-122"/>
              </a:rPr>
              <a:t>Dielectric loaded HP cavity</a:t>
            </a:r>
            <a:endParaRPr lang="en-US" sz="1800" b="0" dirty="0" smtClean="0"/>
          </a:p>
          <a:p>
            <a:pPr lvl="2"/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RF breakdown studies (Prof. Y. Torun)</a:t>
            </a:r>
          </a:p>
          <a:p>
            <a:pPr lvl="1"/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MuCool 201-MHz cavity tests</a:t>
            </a:r>
          </a:p>
          <a:p>
            <a:pPr lvl="2"/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MuCool prototype cavity: baseline design for MICE</a:t>
            </a:r>
          </a:p>
          <a:p>
            <a:pPr lvl="2"/>
            <a:r>
              <a:rPr lang="en-US" altLang="zh-CN" sz="1800" b="0" dirty="0" smtClean="0">
                <a:ea typeface="宋体" pitchFamily="2" charset="-122"/>
              </a:rPr>
              <a:t>Prototype for MICE</a:t>
            </a:r>
          </a:p>
          <a:p>
            <a:pPr lvl="2"/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MP studies (Drs. T. </a:t>
            </a:r>
            <a:r>
              <a:rPr lang="en-US" altLang="zh-CN" sz="1800" b="0" dirty="0" err="1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Luo</a:t>
            </a:r>
            <a:r>
              <a:rPr lang="en-US" altLang="zh-CN" sz="1800" b="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and Z. Li)</a:t>
            </a:r>
            <a:endParaRPr lang="en-US" altLang="zh-CN" sz="2000" b="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/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RF cavities for MICE</a:t>
            </a:r>
            <a:endParaRPr lang="en-US" altLang="zh-CN" sz="24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Summary</a:t>
            </a:r>
            <a:endParaRPr lang="en-US" altLang="zh-CN" sz="24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043748" y="3681548"/>
            <a:ext cx="304800" cy="381000"/>
          </a:xfrm>
          <a:prstGeom prst="rightBrac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365760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Dr. Y.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Yonehara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263525"/>
            <a:ext cx="6553201" cy="701675"/>
          </a:xfrm>
        </p:spPr>
        <p:txBody>
          <a:bodyPr/>
          <a:lstStyle/>
          <a:p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Tests of 201-MHz RF Cavity I</a:t>
            </a:r>
            <a:endParaRPr lang="en-US" altLang="zh-CN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SRF cavity post-processing techniques help NCRF 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Fast conditioning, 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21</a:t>
            </a:r>
            <a:r>
              <a:rPr lang="en-US" altLang="zh-CN" sz="240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MV/m </a:t>
            </a: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with no B field, no surface damage found </a:t>
            </a:r>
          </a:p>
          <a:p>
            <a:pPr>
              <a:lnSpc>
                <a:spcPct val="110000"/>
              </a:lnSpc>
            </a:pPr>
            <a:endParaRPr lang="en-US" altLang="zh-CN" sz="24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24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Tests </a:t>
            </a:r>
            <a:r>
              <a:rPr lang="en-US" altLang="zh-CN" sz="2400" dirty="0" smtClean="0">
                <a:ea typeface="宋体" pitchFamily="2" charset="-122"/>
              </a:rPr>
              <a:t> with</a:t>
            </a: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fringe fields of Lab G magnet, </a:t>
            </a:r>
            <a:r>
              <a:rPr lang="en-US" altLang="zh-CN" sz="240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12 MV/m 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宋体" pitchFamily="2" charset="-122"/>
              </a:rPr>
              <a:t>Damage in coupler and coaxial transmission line, Cu sputtering in ceramic windows, m</a:t>
            </a:r>
            <a:r>
              <a:rPr lang="en-US" altLang="zh-CN" sz="2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ore realistic and systematic studies require Coupling Coil magnet</a:t>
            </a:r>
          </a:p>
          <a:p>
            <a:pPr>
              <a:lnSpc>
                <a:spcPct val="110000"/>
              </a:lnSpc>
            </a:pPr>
            <a:endParaRPr lang="en-US" altLang="zh-CN" sz="2400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Page </a:t>
            </a:r>
            <a:fld id="{FDA2929B-8FC6-4151-83B6-0DF6B36E01A6}" type="slidenum">
              <a:rPr lang="en-US" altLang="zh-CN" smtClean="0">
                <a:latin typeface="Calibri" pitchFamily="34" charset="0"/>
                <a:cs typeface="Calibri" pitchFamily="34" charset="0"/>
              </a:rPr>
              <a:pPr/>
              <a:t>20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13626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057400"/>
            <a:ext cx="330009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r>
              <a:rPr lang="en-US" dirty="0" smtClean="0"/>
              <a:t>201 MHz MICE Prototype Cavity Test at MTA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3295" y="1228724"/>
            <a:ext cx="8915813" cy="5172076"/>
          </a:xfrm>
        </p:spPr>
        <p:txBody>
          <a:bodyPr>
            <a:normAutofit fontScale="92500" lnSpcReduction="20000"/>
          </a:bodyPr>
          <a:lstStyle/>
          <a:p>
            <a:pPr marL="17145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500" dirty="0" smtClean="0">
                <a:solidFill>
                  <a:srgbClr val="83473D"/>
                </a:solidFill>
              </a:rPr>
              <a:t>Preparation for testing of the first MICE 201 MHz cavity using </a:t>
            </a:r>
            <a:r>
              <a:rPr lang="en-US" sz="2500" u="sng" dirty="0" smtClean="0">
                <a:solidFill>
                  <a:srgbClr val="83473D"/>
                </a:solidFill>
              </a:rPr>
              <a:t>the single cavity vacuum vessel</a:t>
            </a:r>
            <a:r>
              <a:rPr lang="en-US" sz="2500" dirty="0" smtClean="0">
                <a:solidFill>
                  <a:srgbClr val="83473D"/>
                </a:solidFill>
              </a:rPr>
              <a:t> at the MTA, Fermilab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endParaRPr lang="en-US" sz="1200" dirty="0" smtClean="0"/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400" dirty="0" smtClean="0"/>
              <a:t>The cavity</a:t>
            </a:r>
          </a:p>
          <a:p>
            <a:pPr marL="1028700" lvl="2" indent="-285750">
              <a:lnSpc>
                <a:spcPct val="120000"/>
              </a:lnSpc>
              <a:spcBef>
                <a:spcPts val="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Electro-polishing of the first cavity </a:t>
            </a:r>
            <a:br>
              <a:rPr lang="en-US" sz="2200" dirty="0" smtClean="0">
                <a:solidFill>
                  <a:schemeClr val="accent1"/>
                </a:solidFill>
              </a:rPr>
            </a:br>
            <a:r>
              <a:rPr lang="en-US" sz="2200" dirty="0" smtClean="0">
                <a:solidFill>
                  <a:schemeClr val="accent1"/>
                </a:solidFill>
              </a:rPr>
              <a:t>completed at LBNL (May 2012)</a:t>
            </a:r>
          </a:p>
          <a:p>
            <a:pPr marL="1028700" lvl="2" indent="-285750">
              <a:lnSpc>
                <a:spcPct val="120000"/>
              </a:lnSpc>
              <a:spcBef>
                <a:spcPts val="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Cavity is at Fermilab now &amp; being prepared </a:t>
            </a:r>
            <a:br>
              <a:rPr lang="en-US" sz="2200" dirty="0" smtClean="0">
                <a:solidFill>
                  <a:schemeClr val="accent1"/>
                </a:solidFill>
              </a:rPr>
            </a:br>
            <a:r>
              <a:rPr lang="en-US" sz="2200" dirty="0" smtClean="0">
                <a:solidFill>
                  <a:schemeClr val="accent1"/>
                </a:solidFill>
              </a:rPr>
              <a:t>for installation at MTA</a:t>
            </a:r>
          </a:p>
          <a:p>
            <a:pPr marL="1028700" lvl="2" indent="-285750">
              <a:lnSpc>
                <a:spcPct val="120000"/>
              </a:lnSpc>
              <a:spcBef>
                <a:spcPts val="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An RF Workshop held May 28-29, 2013</a:t>
            </a:r>
          </a:p>
          <a:p>
            <a:pPr marL="628650" lvl="1">
              <a:lnSpc>
                <a:spcPct val="120000"/>
              </a:lnSpc>
              <a:spcBef>
                <a:spcPts val="200"/>
              </a:spcBef>
            </a:pPr>
            <a:r>
              <a:rPr lang="en-US" sz="2400" dirty="0" smtClean="0"/>
              <a:t>Status of other accessory components</a:t>
            </a:r>
          </a:p>
          <a:p>
            <a:pPr marL="1028700" lvl="3" indent="-342900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Beryllium windows received</a:t>
            </a:r>
          </a:p>
          <a:p>
            <a:pPr marL="1028700" lvl="3" indent="-342900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Tuners: fabrication of tuner arms (FNAL) and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actuators (LBNL) complete</a:t>
            </a:r>
          </a:p>
          <a:p>
            <a:pPr marL="1028700" lvl="3" indent="-342900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Couplers: fabrication started at Fermilab</a:t>
            </a:r>
          </a:p>
          <a:p>
            <a:pPr marL="1028700" lvl="3" indent="-342900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RF windows (received)</a:t>
            </a:r>
          </a:p>
        </p:txBody>
      </p:sp>
      <p:pic>
        <p:nvPicPr>
          <p:cNvPr id="9" name="Picture 2" descr="C:\Users\Derun\Desktop\EP Photos 2012\Cavity all cleaned u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13592" y="2042041"/>
            <a:ext cx="2844648" cy="2225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223785" y="3928646"/>
            <a:ext cx="2291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1600" b="1" baseline="30000" dirty="0" smtClean="0">
                <a:solidFill>
                  <a:srgbClr val="FFFF00"/>
                </a:solidFill>
                <a:latin typeface="+mj-lt"/>
              </a:rPr>
              <a:t>st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 201 MHz MICE Cavity 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1" name="Picture 10" descr="Be Windows (201-MHz) 01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1399" y="4560194"/>
            <a:ext cx="2555401" cy="1764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52316" y="5376446"/>
            <a:ext cx="1785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Curved Be window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MICE Prototype Cavity Test at MTA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1" y="1246831"/>
            <a:ext cx="8891584" cy="5001569"/>
          </a:xfrm>
        </p:spPr>
        <p:txBody>
          <a:bodyPr>
            <a:normAutofit/>
          </a:bodyPr>
          <a:lstStyle/>
          <a:p>
            <a:pPr marL="400050" lvl="1" indent="-400050">
              <a:lnSpc>
                <a:spcPct val="96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Using the single cavity vacuum vessel at Fermilab</a:t>
            </a:r>
          </a:p>
          <a:p>
            <a:pPr marL="685800" lvl="2" indent="-285750">
              <a:lnSpc>
                <a:spcPct val="96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Same dimensions and features that a MICE RFCC vacuum vessel would have</a:t>
            </a:r>
          </a:p>
          <a:p>
            <a:pPr marL="685800" lvl="2" indent="-285750">
              <a:lnSpc>
                <a:spcPct val="96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Installation fixtures and cavity handling experience</a:t>
            </a:r>
          </a:p>
          <a:p>
            <a:pPr marL="685800" lvl="2" indent="-285750">
              <a:lnSpc>
                <a:spcPct val="96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RF commissioning and testing with external magnetic field</a:t>
            </a:r>
          </a:p>
          <a:p>
            <a:pPr marL="971550" lvl="3" indent="-285750">
              <a:lnSpc>
                <a:spcPct val="96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Require a coupling coil magnet for testing at MTA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9" name="Picture 2" descr="C:\Users\Derun\Documents\MICE Collaboration\Single Vessel Images\SINGLE_CAVITY_VAC_VESSEL_CAVITY_ORIENTATION_OUTER_FRONT_MTA_201101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39667" y="2985378"/>
            <a:ext cx="4775533" cy="326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VV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tretch>
            <a:fillRect/>
          </a:stretch>
        </p:blipFill>
        <p:spPr>
          <a:xfrm>
            <a:off x="152400" y="2978384"/>
            <a:ext cx="2448306" cy="32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415" y="5068956"/>
            <a:ext cx="1515733" cy="11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Tuner section view X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162941" y="4973441"/>
            <a:ext cx="945508" cy="96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79502" y="5384604"/>
            <a:ext cx="198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Single cavity vessel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8638" y="2920649"/>
            <a:ext cx="3622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Configuration of cavity and the vessel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4040" y="3739473"/>
            <a:ext cx="122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Loop coupler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7016" y="3737984"/>
            <a:ext cx="122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Loop coupler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1564" y="5558129"/>
            <a:ext cx="133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Vacuum pump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3469535" y="5300663"/>
            <a:ext cx="1316778" cy="25746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1455" y="4444425"/>
            <a:ext cx="158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Tuner actuator </a:t>
            </a:r>
          </a:p>
          <a:p>
            <a:pPr algn="ctr"/>
            <a:r>
              <a:rPr lang="en-US" sz="1600" dirty="0" smtClean="0"/>
              <a:t>Tuner arms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3519" y="4709219"/>
            <a:ext cx="88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6 Tuners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00021" y="3791188"/>
            <a:ext cx="891924" cy="92904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86415" y="2118094"/>
            <a:ext cx="1515733" cy="13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 l="3481" t="15890" r="3797" b="15254"/>
          <a:stretch>
            <a:fillRect/>
          </a:stretch>
        </p:blipFill>
        <p:spPr bwMode="auto">
          <a:xfrm>
            <a:off x="7315200" y="3505200"/>
            <a:ext cx="1689412" cy="93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MICE Prototype Cavity Test at MTA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486775" y="6105525"/>
            <a:ext cx="579438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020EC-EA9D-422C-9566-4E6352AD7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AVITY_INSTALL__DOOR_REMOVED_IS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26168" y="3630353"/>
            <a:ext cx="3196376" cy="2724912"/>
          </a:xfrm>
          <a:prstGeom prst="rect">
            <a:avLst/>
          </a:prstGeom>
        </p:spPr>
      </p:pic>
      <p:pic>
        <p:nvPicPr>
          <p:cNvPr id="9" name="Picture 8" descr="gcdejdi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850" y="3632874"/>
            <a:ext cx="3292802" cy="2743200"/>
          </a:xfrm>
          <a:prstGeom prst="rect">
            <a:avLst/>
          </a:prstGeom>
        </p:spPr>
      </p:pic>
      <p:pic>
        <p:nvPicPr>
          <p:cNvPr id="10" name="Picture 9" descr="bcehcig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13" y="3630342"/>
            <a:ext cx="3071812" cy="2743200"/>
          </a:xfrm>
          <a:prstGeom prst="rect">
            <a:avLst/>
          </a:prstGeom>
        </p:spPr>
      </p:pic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321971" y="1246831"/>
            <a:ext cx="8538693" cy="4525963"/>
          </a:xfrm>
        </p:spPr>
        <p:txBody>
          <a:bodyPr/>
          <a:lstStyle/>
          <a:p>
            <a:r>
              <a:rPr lang="en-US" sz="2400" dirty="0" smtClean="0"/>
              <a:t>Close collaboration between Fermilab and LBNL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Hardware design and fabrication (cavity, vessel, accessory components and etc. ) complete, and most parts are at Fermilab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Development of installation concept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Fixture fabrication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Experimental testing program at MTA, Fermilab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Development of test plan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2000"/>
              </a:lnSpc>
            </a:pPr>
            <a:r>
              <a:rPr lang="en-US" dirty="0" smtClean="0"/>
              <a:t>Tuner Test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7" name="Picture 21" descr="Tuner section view X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6822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24" r="11618" b="881"/>
          <a:stretch/>
        </p:blipFill>
        <p:spPr bwMode="auto">
          <a:xfrm>
            <a:off x="5638801" y="3581400"/>
            <a:ext cx="33550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085" y="121920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Tuner assembly has been tested (in air) at Fermilab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Consistent performance of each tuner arm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Measurement agree well with FEA simulations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Push and pull have slight slope difference for pressure versus deflection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Measurements of pressure versus cavity frequency shift will be conducted this summer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0" y="6019800"/>
            <a:ext cx="17526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" y="4419600"/>
            <a:ext cx="0" cy="30480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815" y="1219200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l="8299" r="4561"/>
          <a:stretch>
            <a:fillRect/>
          </a:stretch>
        </p:blipFill>
        <p:spPr bwMode="auto">
          <a:xfrm>
            <a:off x="2930433" y="35814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70315" y="5931320"/>
            <a:ext cx="1725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Lucas Somaschini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RF 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5" y="1156063"/>
            <a:ext cx="8978537" cy="5181600"/>
          </a:xfrm>
        </p:spPr>
        <p:txBody>
          <a:bodyPr/>
          <a:lstStyle/>
          <a:p>
            <a:r>
              <a:rPr lang="en-US" sz="2800" dirty="0" smtClean="0"/>
              <a:t>Updated coupler design</a:t>
            </a:r>
          </a:p>
          <a:p>
            <a:r>
              <a:rPr lang="en-US" sz="2800" dirty="0" smtClean="0"/>
              <a:t>Fabrication drawings complete</a:t>
            </a:r>
          </a:p>
          <a:p>
            <a:r>
              <a:rPr lang="en-US" sz="2800" dirty="0" smtClean="0"/>
              <a:t>Quotes from vendors reviewed</a:t>
            </a:r>
          </a:p>
          <a:p>
            <a:r>
              <a:rPr lang="en-US" sz="2800" dirty="0" smtClean="0"/>
              <a:t>Fabrication start soon at LBNL</a:t>
            </a:r>
          </a:p>
          <a:p>
            <a:pPr lvl="1"/>
            <a:r>
              <a:rPr lang="en-US" sz="2400" dirty="0" smtClean="0"/>
              <a:t>Materials ordered</a:t>
            </a:r>
          </a:p>
          <a:p>
            <a:pPr lvl="1"/>
            <a:r>
              <a:rPr lang="en-US" sz="2400" dirty="0" smtClean="0"/>
              <a:t>Ti-N coating of the loop region and outer </a:t>
            </a:r>
            <a:br>
              <a:rPr lang="en-US" sz="2400" dirty="0" smtClean="0"/>
            </a:br>
            <a:r>
              <a:rPr lang="en-US" sz="2400" dirty="0" smtClean="0"/>
              <a:t>tube of the coaxial transmission line</a:t>
            </a:r>
          </a:p>
          <a:p>
            <a:pPr lvl="1"/>
            <a:r>
              <a:rPr lang="en-US" sz="2400" dirty="0" smtClean="0"/>
              <a:t>Need to modify existing vacuum chamber</a:t>
            </a:r>
            <a:br>
              <a:rPr lang="en-US" sz="2400" dirty="0" smtClean="0"/>
            </a:br>
            <a:r>
              <a:rPr lang="en-US" sz="2400" dirty="0" smtClean="0"/>
              <a:t>at LBNL  </a:t>
            </a:r>
          </a:p>
          <a:p>
            <a:r>
              <a:rPr lang="en-US" sz="2800" dirty="0" smtClean="0"/>
              <a:t>Schedule</a:t>
            </a:r>
          </a:p>
          <a:p>
            <a:pPr lvl="1"/>
            <a:r>
              <a:rPr lang="en-US" sz="2400" dirty="0" smtClean="0">
                <a:sym typeface="Symbol"/>
              </a:rPr>
              <a:t>Estimated to be  12 weeks at LBNL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machine shop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866" r="13294"/>
          <a:stretch>
            <a:fillRect/>
          </a:stretch>
        </p:blipFill>
        <p:spPr bwMode="auto">
          <a:xfrm>
            <a:off x="6324600" y="1429503"/>
            <a:ext cx="2590800" cy="481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Simulation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2189"/>
            <a:ext cx="90678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High power RF tests of MuCool prototype cavity at MTA showed damage in RF couplers and sputtering of Cu on ceramic RF windows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Suggest MP may have happened in the couplers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MP simulation studies (Dr. T. </a:t>
            </a:r>
            <a:r>
              <a:rPr lang="en-US" sz="2400" dirty="0" err="1" smtClean="0"/>
              <a:t>Luo’s</a:t>
            </a:r>
            <a:r>
              <a:rPr lang="en-US" sz="2400" dirty="0" smtClean="0"/>
              <a:t> talk)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Collaboration with SLAC using </a:t>
            </a:r>
            <a:r>
              <a:rPr lang="en-US" sz="2000" dirty="0" smtClean="0">
                <a:solidFill>
                  <a:srgbClr val="C00000"/>
                </a:solidFill>
              </a:rPr>
              <a:t>ACE3P</a:t>
            </a:r>
            <a:r>
              <a:rPr lang="en-US" sz="2000" dirty="0" smtClean="0"/>
              <a:t>, including some code development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Simulation studies using MICE B-field map &amp; cavity and coupler geometry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8" name="Picture 7" descr="Screen Shot 2013-05-23 at 4.15.4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8631" y="3463833"/>
            <a:ext cx="852158" cy="2743200"/>
          </a:xfrm>
          <a:prstGeom prst="rect">
            <a:avLst/>
          </a:prstGeom>
        </p:spPr>
      </p:pic>
      <p:pic>
        <p:nvPicPr>
          <p:cNvPr id="9" name="Picture 8" descr="bfield-in-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468189"/>
            <a:ext cx="5461778" cy="2743200"/>
          </a:xfrm>
          <a:prstGeom prst="rect">
            <a:avLst/>
          </a:prstGeom>
        </p:spPr>
      </p:pic>
      <p:pic>
        <p:nvPicPr>
          <p:cNvPr id="7" name="Picture 6" descr="Screen Shot 2013-05-21 at 11.40.4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605" y="3466011"/>
            <a:ext cx="3143784" cy="2743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MICE Responsibility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486775" y="5576888"/>
            <a:ext cx="579438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807" y="2222139"/>
            <a:ext cx="8177987" cy="415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32188" y="1293813"/>
            <a:ext cx="550703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Hardware responsibility in MICE cooling channel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87338" lvl="1" indent="339725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RFCC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modules: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eight RF cavities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7338" lvl="1" indent="339725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spectrometer solenoid magnets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924550"/>
            <a:ext cx="5316537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Demonstration of muon ionization cooling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967288" y="5575300"/>
            <a:ext cx="3795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International MICE experiment at RAL</a:t>
            </a:r>
          </a:p>
        </p:txBody>
      </p:sp>
      <p:pic>
        <p:nvPicPr>
          <p:cNvPr id="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8575" y="1197959"/>
            <a:ext cx="3629025" cy="2383441"/>
          </a:xfr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Cavity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029200" cy="5181600"/>
          </a:xfrm>
        </p:spPr>
        <p:txBody>
          <a:bodyPr/>
          <a:lstStyle/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All ten cavities with brazed water cooling pipes (two spares), nine cavities at LBNL to be </a:t>
            </a:r>
            <a:r>
              <a:rPr lang="en-US" sz="2000" b="0" dirty="0" err="1" smtClean="0">
                <a:solidFill>
                  <a:schemeClr val="tx1"/>
                </a:solidFill>
              </a:rPr>
              <a:t>EPed</a:t>
            </a:r>
            <a:r>
              <a:rPr lang="en-US" sz="2000" b="0" dirty="0" smtClean="0">
                <a:solidFill>
                  <a:schemeClr val="tx1"/>
                </a:solidFill>
              </a:rPr>
              <a:t> and 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EPed</a:t>
            </a:r>
            <a:r>
              <a:rPr lang="en-US" sz="2000" b="0" dirty="0" smtClean="0">
                <a:solidFill>
                  <a:schemeClr val="tx1"/>
                </a:solidFill>
              </a:rPr>
              <a:t> cavity at FNAL  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Five cavities measured (low power measurements)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Received 11 beryllium windows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Received 10 ceramic RF windows 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Tuner design complete, one set of tuner assembly fabricated and tested offline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PO of 24 tuner arms placed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Updated design of RF power coupler complete, fabrication of two coupler started</a:t>
            </a:r>
          </a:p>
          <a:p>
            <a:pPr lvl="1">
              <a:lnSpc>
                <a:spcPct val="92000"/>
              </a:lnSpc>
              <a:spcBef>
                <a:spcPts val="0"/>
              </a:spcBef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Assembly and installation of the 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EPed</a:t>
            </a:r>
            <a:r>
              <a:rPr lang="en-US" sz="2000" b="0" dirty="0" smtClean="0">
                <a:solidFill>
                  <a:schemeClr val="tx1"/>
                </a:solidFill>
              </a:rPr>
              <a:t> MICE prototype cavity in progress at FNAL (Prof. Y. Torun’s presentation)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1550" y="1230085"/>
            <a:ext cx="376078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194663" y="5898364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Sectional view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of RFCC module</a:t>
            </a:r>
            <a:endParaRPr lang="en-US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400800" cy="11430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NCRF R&amp;D Goals</a:t>
            </a:r>
            <a:endParaRPr lang="en-US" sz="40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9748"/>
            <a:ext cx="8839200" cy="5181600"/>
          </a:xfrm>
        </p:spPr>
        <p:txBody>
          <a:bodyPr/>
          <a:lstStyle/>
          <a:p>
            <a:pPr lvl="1"/>
            <a:r>
              <a:rPr lang="en-US" altLang="zh-CN" sz="3200" dirty="0" smtClean="0">
                <a:solidFill>
                  <a:srgbClr val="0066FF"/>
                </a:solidFill>
                <a:ea typeface="宋体" pitchFamily="2" charset="-122"/>
              </a:rPr>
              <a:t>Trying to understand the RF breakdown problems in magnetic fields </a:t>
            </a:r>
          </a:p>
          <a:p>
            <a:pPr lvl="1"/>
            <a:r>
              <a:rPr lang="en-US" sz="3200" dirty="0" smtClean="0">
                <a:solidFill>
                  <a:srgbClr val="0066FF"/>
                </a:solidFill>
              </a:rPr>
              <a:t>Develop a workable solution for high gradient NCRF operating in B fields approximately 3  Tesla (initially) and higher (future).</a:t>
            </a:r>
          </a:p>
          <a:p>
            <a:pPr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Support sub-assembly prototyping for the 6D cooling bench test.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Guggenheim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FOFO Snake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HCC</a:t>
            </a:r>
          </a:p>
          <a:p>
            <a:pPr>
              <a:buNone/>
            </a:pPr>
            <a:endParaRPr lang="en-US" sz="3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Page </a:t>
            </a:r>
            <a:fld id="{FDA2929B-8FC6-4151-83B6-0DF6B36E01A6}" type="slidenum">
              <a:rPr lang="en-US" altLang="zh-CN" smtClean="0">
                <a:latin typeface="Calibri" pitchFamily="34" charset="0"/>
                <a:cs typeface="Calibri" pitchFamily="34" charset="0"/>
              </a:rPr>
              <a:pPr/>
              <a:t>29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r>
              <a:rPr lang="en-US" altLang="zh-CN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Introduction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I: </a:t>
            </a:r>
            <a:br>
              <a:rPr lang="en-US" altLang="zh-CN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NCRF Requirements</a:t>
            </a:r>
            <a:endParaRPr lang="en-US" altLang="zh-CN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cs typeface="Calibri" pitchFamily="34" charset="0"/>
              </a:rPr>
              <a:t>June 19-22, 2013 @ Fermilab</a:t>
            </a:r>
            <a:endParaRPr lang="en-US" altLang="zh-CN"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  <a:cs typeface="Calibri" pitchFamily="34" charset="0"/>
              </a:rPr>
              <a:t>Page </a:t>
            </a:r>
            <a:fld id="{FDA2929B-8FC6-4151-83B6-0DF6B36E01A6}" type="slidenum">
              <a:rPr lang="en-US" altLang="zh-CN" smtClean="0">
                <a:latin typeface="Calibri" pitchFamily="34" charset="0"/>
                <a:cs typeface="Calibri" pitchFamily="34" charset="0"/>
              </a:rPr>
              <a:pPr/>
              <a:t>3</a:t>
            </a:fld>
            <a:endParaRPr lang="en-US" altLang="zh-CN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cs typeface="Calibri" pitchFamily="34" charset="0"/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148528"/>
            <a:ext cx="8915813" cy="5557072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Muon capture, bunching, phase rotation, ionization cooling require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en-US" altLang="zh-CN" sz="2000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Low frequency </a:t>
            </a:r>
            <a:r>
              <a:rPr lang="en-US" altLang="zh-CN" sz="2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normal conducting RF cavities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en-US" altLang="zh-CN" sz="2000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High RF gradient operation in </a:t>
            </a:r>
            <a:r>
              <a:rPr lang="en-US" altLang="zh-CN" sz="2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few-T to 10 T </a:t>
            </a:r>
            <a:r>
              <a:rPr lang="en-US" altLang="zh-CN" sz="2000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magnetic fields</a:t>
            </a: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434975" y="2554288"/>
          <a:ext cx="8099425" cy="3846512"/>
        </p:xfrm>
        <a:graphic>
          <a:graphicData uri="http://schemas.openxmlformats.org/presentationml/2006/ole">
            <p:oleObj spid="_x0000_s1027" name="Document" r:id="rId4" imgW="5441247" imgH="2583804" progId="Word.Documen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303" y="6148766"/>
            <a:ext cx="7591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 RF gradients for Guggenheim cooling channels: ~ 25 MV/m at 3-T initially &amp; tapering to  ~ 10 MV/m at 18-T 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Multi-Institute Collaboration</a:t>
            </a:r>
            <a:endParaRPr lang="en-US" sz="40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6948"/>
            <a:ext cx="8534400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RF R&amp;D program has been operating successfully in a collaborative effort: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Fermi National Accelerator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Lawrence Berkeley National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Brookhaven National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Jefferson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Illinois Institute of Technology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Argonne National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University of Mississippi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SLAC National Accelerator Laboratory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Muons Inc.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Tech-X Corp.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RF test facility, MTA at Fermilab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1676400" y="274638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40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Summary</a:t>
            </a:r>
          </a:p>
        </p:txBody>
      </p:sp>
      <p:sp>
        <p:nvSpPr>
          <p:cNvPr id="865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71463" y="1143001"/>
            <a:ext cx="8518525" cy="5257799"/>
          </a:xfrm>
        </p:spPr>
        <p:txBody>
          <a:bodyPr/>
          <a:lstStyle/>
          <a:p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Muon front-end system requires normal conducting RF cavity operating at high gradient in a few Tesla magnetic field</a:t>
            </a:r>
          </a:p>
          <a:p>
            <a:pPr lvl="1"/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Remains </a:t>
            </a:r>
            <a:r>
              <a:rPr lang="en-US" altLang="zh-CN" sz="2400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</a:t>
            </a:r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challenge</a:t>
            </a:r>
          </a:p>
          <a:p>
            <a:pPr lvl="1"/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R&amp;D plans developed to find a workable solution</a:t>
            </a:r>
            <a:r>
              <a:rPr lang="en-US" altLang="zh-CN" sz="2400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	                    </a:t>
            </a:r>
          </a:p>
          <a:p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Plans for RF breakdown studies</a:t>
            </a:r>
          </a:p>
          <a:p>
            <a:pPr lvl="1"/>
            <a:r>
              <a:rPr lang="en-US" altLang="zh-CN" sz="2400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Vacuum </a:t>
            </a:r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cavities</a:t>
            </a:r>
            <a:endParaRPr lang="en-US" altLang="zh-CN" sz="2400" dirty="0">
              <a:solidFill>
                <a:srgbClr val="0066FF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/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High pressure </a:t>
            </a:r>
            <a:r>
              <a:rPr lang="en-US" altLang="zh-CN" sz="2400" dirty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RF cavity tests </a:t>
            </a:r>
            <a:r>
              <a:rPr lang="en-US" altLang="zh-CN" sz="2400" dirty="0" smtClean="0">
                <a:solidFill>
                  <a:srgbClr val="0066FF"/>
                </a:solidFill>
                <a:ea typeface="宋体" pitchFamily="2" charset="-122"/>
              </a:rPr>
              <a:t>+ </a:t>
            </a:r>
            <a:r>
              <a:rPr lang="en-US" altLang="zh-CN" sz="2400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beam at the MTA</a:t>
            </a:r>
          </a:p>
          <a:p>
            <a:pPr lvl="1"/>
            <a:r>
              <a:rPr lang="en-US" altLang="zh-CN" sz="2400" dirty="0" smtClean="0">
                <a:solidFill>
                  <a:srgbClr val="0066FF"/>
                </a:solidFill>
                <a:ea typeface="宋体" pitchFamily="2" charset="-122"/>
              </a:rPr>
              <a:t>Dielectric loaded cavity</a:t>
            </a: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First MICE 201-MHz prototype cavity using the single cavity vessel this fall</a:t>
            </a:r>
          </a:p>
          <a:p>
            <a:pPr marL="0" lvl="1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We believe our targeted R&amp;D programs will help understand the RF BD and lead to a workable RF cavity solution in a strong magnetic field!</a:t>
            </a:r>
          </a:p>
          <a:p>
            <a:pPr>
              <a:buNone/>
            </a:pP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Page </a:t>
            </a:r>
            <a:fld id="{FDA2929B-8FC6-4151-83B6-0DF6B36E01A6}" type="slidenum">
              <a:rPr lang="en-US" altLang="zh-CN" smtClean="0">
                <a:latin typeface="Calibri" pitchFamily="34" charset="0"/>
                <a:cs typeface="Calibri" pitchFamily="34" charset="0"/>
              </a:rPr>
              <a:pPr/>
              <a:t>31</a:t>
            </a:fld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r>
              <a:rPr lang="en-US" altLang="zh-CN" sz="40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Introduction </a:t>
            </a:r>
            <a:r>
              <a:rPr lang="en-US" altLang="zh-CN" sz="4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II: </a:t>
            </a:r>
            <a:br>
              <a:rPr lang="en-US" altLang="zh-CN" sz="4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40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NCRF Cavity Programs</a:t>
            </a:r>
            <a:endParaRPr lang="en-US" altLang="zh-CN" sz="40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143000"/>
            <a:ext cx="8561387" cy="5257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zh-CN" sz="28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We have learned a great deal </a:t>
            </a:r>
            <a:r>
              <a:rPr lang="en-US" altLang="zh-CN" sz="2800" dirty="0" smtClean="0">
                <a:ea typeface="宋体" pitchFamily="2" charset="-122"/>
              </a:rPr>
              <a:t>about</a:t>
            </a:r>
            <a:r>
              <a:rPr lang="en-US" altLang="zh-CN" sz="28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the NCRF for muon acceleration: </a:t>
            </a:r>
            <a:r>
              <a:rPr lang="en-US" altLang="zh-CN" sz="280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design/construction/experiments</a:t>
            </a:r>
          </a:p>
          <a:p>
            <a:pPr lvl="1">
              <a:lnSpc>
                <a:spcPct val="95000"/>
              </a:lnSpc>
              <a:spcAft>
                <a:spcPct val="5000"/>
              </a:spcAft>
            </a:pPr>
            <a:r>
              <a:rPr lang="en-US" altLang="zh-CN" sz="24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Cavity design, engineering and construction, and 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experimental programs at the MTA </a:t>
            </a:r>
            <a:r>
              <a:rPr lang="en-US" altLang="zh-CN" sz="24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(Prof. </a:t>
            </a:r>
            <a:r>
              <a:rPr lang="en-US" altLang="zh-CN" sz="2400" dirty="0" smtClean="0">
                <a:solidFill>
                  <a:srgbClr val="0066FF"/>
                </a:solidFill>
                <a:ea typeface="宋体" pitchFamily="2" charset="-122"/>
              </a:rPr>
              <a:t>Y. Torun’s talk)</a:t>
            </a:r>
            <a:endParaRPr lang="en-US" altLang="zh-CN" sz="24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805-MHz open-cell cavity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805-MHz pillbox cavity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Be windows for 805-MHz and 201-MHz cavities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Pillbox cavity with RF buttons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805-MHz HP RF cavity (Muons Inc.)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Two 805-MHz box cavities (</a:t>
            </a:r>
            <a:r>
              <a:rPr lang="en-US" altLang="zh-CN" sz="2100" i="1" dirty="0" err="1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E</a:t>
            </a:r>
            <a:r>
              <a:rPr lang="en-US" altLang="zh-CN" sz="2100" dirty="0" err="1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x</a:t>
            </a:r>
            <a:r>
              <a:rPr lang="en-US" altLang="zh-CN" sz="2100" i="1" dirty="0" err="1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B</a:t>
            </a: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studies)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a typeface="宋体" pitchFamily="2" charset="-122"/>
              </a:rPr>
              <a:t>All season cavity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Dielectric loaded cavity (low power prototype)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201-MHz cavity with Be windows for MuCool (baseline for MICE)</a:t>
            </a:r>
          </a:p>
          <a:p>
            <a:pPr lvl="2">
              <a:spcAft>
                <a:spcPct val="5000"/>
              </a:spcAft>
            </a:pPr>
            <a:r>
              <a:rPr lang="en-US" altLang="zh-CN" sz="2100" dirty="0" smtClean="0">
                <a:ea typeface="宋体" pitchFamily="2" charset="-122"/>
              </a:rPr>
              <a:t>201-MHz prototype cavity for MICE using the single cavity </a:t>
            </a:r>
            <a:r>
              <a:rPr lang="en-US" altLang="zh-CN" sz="2100" dirty="0" smtClean="0">
                <a:ea typeface="宋体" pitchFamily="2" charset="-122"/>
              </a:rPr>
              <a:t>vessel</a:t>
            </a:r>
            <a:endParaRPr lang="en-US" altLang="zh-CN" sz="2100" dirty="0" smtClean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600200" y="36444"/>
            <a:ext cx="6400801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2000"/>
              </a:lnSpc>
            </a:pPr>
            <a:r>
              <a:rPr lang="en-US" altLang="zh-CN" sz="3200" b="1" dirty="0">
                <a:latin typeface="Trebuchet MS" pitchFamily="34" charset="0"/>
                <a:ea typeface="宋体" pitchFamily="2" charset="-122"/>
              </a:rPr>
              <a:t> </a:t>
            </a:r>
            <a:r>
              <a:rPr lang="en-US" altLang="zh-CN" sz="3200" b="1" dirty="0" smtClean="0">
                <a:latin typeface="Trebuchet MS" pitchFamily="34" charset="0"/>
                <a:ea typeface="宋体" pitchFamily="2" charset="-122"/>
              </a:rPr>
              <a:t>Review: </a:t>
            </a:r>
            <a:r>
              <a:rPr lang="en-US" altLang="zh-CN" sz="36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NCRF Vacuum Cavity </a:t>
            </a:r>
            <a:br>
              <a:rPr lang="en-US" altLang="zh-CN" sz="36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36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for Muon Beams</a:t>
            </a:r>
            <a:endParaRPr lang="en-US" altLang="zh-CN" sz="36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258763" y="1143000"/>
            <a:ext cx="85740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4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RF cavity options, why and how we got here:</a:t>
            </a:r>
            <a:endParaRPr lang="en-US" altLang="zh-CN" sz="24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spcAft>
                <a:spcPct val="5000"/>
              </a:spcAft>
              <a:buFont typeface="Arial" charset="0"/>
              <a:buChar char="─"/>
            </a:pPr>
            <a:r>
              <a:rPr lang="en-US" altLang="zh-CN" sz="2400" b="1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Muon beams are born with large emittance and decay and must be confined by </a:t>
            </a:r>
            <a:r>
              <a:rPr lang="en-US" altLang="zh-CN" sz="2400" b="1" u="sng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strong magnetic field</a:t>
            </a:r>
            <a:endParaRPr lang="en-US" altLang="zh-CN" sz="2400" b="1" u="sng" dirty="0">
              <a:solidFill>
                <a:srgbClr val="0066FF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spcAft>
                <a:spcPct val="5000"/>
              </a:spcAft>
              <a:buFont typeface="Arial" charset="0"/>
              <a:buChar char="─"/>
            </a:pPr>
            <a:r>
              <a:rPr lang="en-US" altLang="zh-CN" sz="2400" b="1" dirty="0" smtClean="0">
                <a:solidFill>
                  <a:srgbClr val="0066FF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Must use NCRF</a:t>
            </a:r>
          </a:p>
          <a:p>
            <a:pPr marL="1200150" lvl="2" indent="-285750" algn="l">
              <a:spcBef>
                <a:spcPct val="20000"/>
              </a:spcBef>
              <a:spcAft>
                <a:spcPct val="5000"/>
              </a:spcAft>
              <a:buFont typeface="Arial" charset="0"/>
              <a:buChar char="─"/>
            </a:pP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Pillbox-like cavity with beam irises terminated by thin Be windows (muons can penetrate)</a:t>
            </a:r>
          </a:p>
          <a:p>
            <a:pPr marL="1657350" lvl="3" indent="-28575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High RF electric field between two “parallel” planes</a:t>
            </a:r>
          </a:p>
          <a:p>
            <a:pPr marL="1657350" lvl="3" indent="-28575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zh-CN" sz="2000" b="1" dirty="0" err="1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TiN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coating at high electric field region</a:t>
            </a:r>
          </a:p>
          <a:p>
            <a:pPr marL="1657350" lvl="3" indent="-28575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A factor of 2 higher cavity shunt impedance</a:t>
            </a:r>
          </a:p>
          <a:p>
            <a:pPr marL="1657350" lvl="3" indent="-28575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L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ess </a:t>
            </a: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RF power for a given gradient </a:t>
            </a:r>
          </a:p>
          <a:p>
            <a:pPr marL="1657350" lvl="3" indent="-28575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</a:pPr>
            <a:r>
              <a:rPr lang="en-US" altLang="zh-CN" sz="20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Independent cavity phase control </a:t>
            </a:r>
          </a:p>
          <a:p>
            <a:pPr marL="1200150" lvl="2" indent="-285750" algn="l">
              <a:spcBef>
                <a:spcPct val="20000"/>
              </a:spcBef>
              <a:spcAft>
                <a:spcPct val="5000"/>
              </a:spcAft>
              <a:buFont typeface="Arial" charset="0"/>
              <a:buChar char="─"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RF heating on thin Be windows could detune the cavity</a:t>
            </a:r>
          </a:p>
          <a:p>
            <a:pPr marL="1657350" lvl="3" indent="-285750" algn="l">
              <a:spcBef>
                <a:spcPct val="20000"/>
              </a:spcBef>
              <a:spcAft>
                <a:spcPct val="5000"/>
              </a:spcAft>
            </a:pPr>
            <a:r>
              <a:rPr lang="en-US" altLang="zh-CN" sz="2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 </a:t>
            </a:r>
            <a:r>
              <a:rPr lang="en-US" altLang="zh-CN" b="1" dirty="0" smtClean="0">
                <a:latin typeface="Calibri" pitchFamily="34" charset="0"/>
                <a:ea typeface="宋体" pitchFamily="2" charset="-122"/>
                <a:cs typeface="Calibri" pitchFamily="34" charset="0"/>
                <a:sym typeface="Symbol"/>
              </a:rPr>
              <a:t>Two double-curvature windows pointing in the same direction</a:t>
            </a:r>
            <a:endParaRPr lang="en-US" altLang="zh-CN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18AC7E3C-55C9-4719-A453-C5BC501CC275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en-US" sz="5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805 MHz Cavities</a:t>
            </a:r>
            <a:endParaRPr lang="en-US" sz="5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r>
              <a:rPr lang="en-US" altLang="zh-CN" sz="36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Overview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: Pillbox Results</a:t>
            </a:r>
            <a:br>
              <a:rPr lang="en-US" altLang="zh-CN" sz="36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- </a:t>
            </a:r>
            <a:r>
              <a:rPr lang="en-US" altLang="zh-CN" sz="3600" dirty="0" smtClean="0">
                <a:ea typeface="宋体" pitchFamily="2" charset="-122"/>
              </a:rPr>
              <a:t>High Gradient in Strong B Field</a:t>
            </a:r>
            <a:endParaRPr lang="en-US" altLang="zh-CN" sz="3600" dirty="0"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52" y="1166812"/>
            <a:ext cx="8866188" cy="5157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What we have learned from the high power tests so far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Achievable </a:t>
            </a:r>
            <a:r>
              <a:rPr lang="en-US" altLang="zh-CN" sz="2000" u="sng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accelerating gradients degrade due to external magnetic fields </a:t>
            </a: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(by approximately a factor of 2 at 3-Tesla magnetic field</a:t>
            </a: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18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 smtClean="0">
              <a:solidFill>
                <a:srgbClr val="0066FF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050" dirty="0" smtClean="0">
              <a:solidFill>
                <a:srgbClr val="0066FF"/>
              </a:solidFill>
              <a:ea typeface="宋体" pitchFamily="2" charset="-122"/>
            </a:endParaRPr>
          </a:p>
          <a:p>
            <a:pPr marL="234950" lvl="1" indent="-234950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0066FF"/>
                </a:solidFill>
                <a:ea typeface="宋体" pitchFamily="2" charset="-122"/>
              </a:rPr>
              <a:t>Combination of strong </a:t>
            </a: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magnetic field </a:t>
            </a:r>
            <a:r>
              <a:rPr lang="en-US" altLang="zh-CN" sz="2000" dirty="0" smtClean="0">
                <a:solidFill>
                  <a:srgbClr val="0066FF"/>
                </a:solidFill>
                <a:ea typeface="宋体" pitchFamily="2" charset="-122"/>
              </a:rPr>
              <a:t>+</a:t>
            </a:r>
            <a:r>
              <a:rPr lang="en-US" altLang="zh-CN" sz="2000" dirty="0" smtClean="0">
                <a:solidFill>
                  <a:srgbClr val="0066FF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0066FF"/>
                </a:solidFill>
                <a:ea typeface="宋体" pitchFamily="2" charset="-122"/>
              </a:rPr>
              <a:t>RF fields cause </a:t>
            </a: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damage on </a:t>
            </a:r>
            <a:r>
              <a:rPr lang="en-US" altLang="zh-CN" sz="2000" dirty="0" smtClean="0">
                <a:solidFill>
                  <a:srgbClr val="0066FF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cavity surface</a:t>
            </a:r>
            <a:endParaRPr lang="en-US" altLang="zh-CN" sz="2000" dirty="0" smtClean="0">
              <a:solidFill>
                <a:srgbClr val="0066FF"/>
              </a:solidFill>
              <a:effectLst/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 smtClean="0"/>
              <a:t>Page </a:t>
            </a:r>
            <a:fld id="{FDA2929B-8FC6-4151-83B6-0DF6B36E01A6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Normal Conducting RF Program, D. Li, LBNL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200400" y="3886200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6" descr="Pillbox_iri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89863" y="4683033"/>
            <a:ext cx="1828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6" descr="Pillbox_dama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889863" y="3402116"/>
            <a:ext cx="1828800" cy="137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09568" y="2196737"/>
            <a:ext cx="1655437" cy="98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10" descr="Pillbox_BE_win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05600" y="3562432"/>
            <a:ext cx="2286000" cy="200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29200" y="30980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 iris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91143" y="3212068"/>
            <a:ext cx="16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805 MHz Cavity </a:t>
            </a:r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5613042" y="4600980"/>
            <a:ext cx="304800" cy="6096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39000" y="5562600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window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7137436" y="1396466"/>
            <a:ext cx="1280160" cy="244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Arrow Connector 23"/>
          <p:cNvCxnSpPr/>
          <p:nvPr/>
        </p:nvCxnSpPr>
        <p:spPr>
          <a:xfrm flipV="1">
            <a:off x="5867400" y="2678805"/>
            <a:ext cx="1073301" cy="128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365124" y="2133600"/>
            <a:ext cx="4396287" cy="3810000"/>
            <a:chOff x="381000" y="2485632"/>
            <a:chExt cx="4569821" cy="36598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81000" y="2485632"/>
              <a:ext cx="4569821" cy="32866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1399300" y="2860960"/>
              <a:ext cx="2575427" cy="35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Single button test results</a:t>
              </a:r>
            </a:p>
          </p:txBody>
        </p:sp>
        <p:sp>
          <p:nvSpPr>
            <p:cNvPr id="28" name="Oval 27"/>
            <p:cNvSpPr/>
            <p:nvPr/>
          </p:nvSpPr>
          <p:spPr>
            <a:xfrm rot="1200000">
              <a:off x="1404682" y="3735688"/>
              <a:ext cx="2896560" cy="120362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/>
            <p:cNvCxnSpPr>
              <a:endCxn id="30" idx="0"/>
            </p:cNvCxnSpPr>
            <p:nvPr/>
          </p:nvCxnSpPr>
          <p:spPr>
            <a:xfrm>
              <a:off x="2057002" y="4724942"/>
              <a:ext cx="872590" cy="858843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908363" y="5583785"/>
              <a:ext cx="4042458" cy="56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</a:rPr>
                <a:t>Scatter in data </a:t>
              </a:r>
              <a:r>
                <a:rPr lang="en-US" sz="1600" b="1" dirty="0" smtClean="0">
                  <a:solidFill>
                    <a:srgbClr val="FF0000"/>
                  </a:solidFill>
                  <a:latin typeface="Calibri" pitchFamily="34" charset="0"/>
                </a:rPr>
                <a:t>is </a:t>
              </a:r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</a:rPr>
                <a:t>due to surface damage on 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</a:rPr>
                <a:t>the iris and the coupling slot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HPRF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rcRect t="1480"/>
          <a:stretch>
            <a:fillRect/>
          </a:stretch>
        </p:blipFill>
        <p:spPr>
          <a:xfrm>
            <a:off x="268233" y="1208420"/>
            <a:ext cx="2869219" cy="235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33715" y="2646612"/>
            <a:ext cx="5771648" cy="3728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5851" y="2356734"/>
            <a:ext cx="508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Maximum electric field gradient in HPRF test cell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66" y="3574896"/>
            <a:ext cx="258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Schematic view of HPRF test cell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3463" y="1186236"/>
            <a:ext cx="5562601" cy="1136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150" dirty="0" smtClean="0">
                <a:latin typeface="Calibri" pitchFamily="34" charset="0"/>
                <a:cs typeface="Calibri" pitchFamily="34" charset="0"/>
              </a:rPr>
              <a:t>High Pressure RF (HPRF) cavity has been successfully operated in strong magnetic fields</a:t>
            </a:r>
          </a:p>
          <a:p>
            <a:pPr>
              <a:spcBef>
                <a:spcPts val="400"/>
              </a:spcBef>
            </a:pPr>
            <a:r>
              <a:rPr lang="en-US" sz="2150" dirty="0" smtClean="0">
                <a:latin typeface="Calibri" pitchFamily="34" charset="0"/>
                <a:cs typeface="Calibri" pitchFamily="34" charset="0"/>
              </a:rPr>
              <a:t>Use Hydrogen gas as ionization cooling material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65242" y="5639824"/>
            <a:ext cx="2133600" cy="15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09763" y="4800550"/>
            <a:ext cx="2362200" cy="15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4446" y="4531410"/>
            <a:ext cx="162542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Metallic breakdown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5851" y="5106511"/>
            <a:ext cx="5087112" cy="496824"/>
          </a:xfrm>
          <a:prstGeom prst="rect">
            <a:avLst/>
          </a:prstGeom>
          <a:solidFill>
            <a:srgbClr val="FF6600">
              <a:alpha val="25000"/>
            </a:srgbClr>
          </a:solidFill>
          <a:ln w="25400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85763" y="5306289"/>
            <a:ext cx="130641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Gas breakdown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042" y="5124186"/>
            <a:ext cx="306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Operation range for </a:t>
            </a:r>
            <a:r>
              <a:rPr lang="en-US" sz="1600" dirty="0" err="1" smtClean="0">
                <a:solidFill>
                  <a:srgbClr val="0000FF"/>
                </a:solidFill>
              </a:rPr>
              <a:t>muon</a:t>
            </a:r>
            <a:r>
              <a:rPr lang="en-US" sz="1600" dirty="0" smtClean="0">
                <a:solidFill>
                  <a:srgbClr val="0000FF"/>
                </a:solidFill>
              </a:rPr>
              <a:t> cooling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8" name="Picture 17" descr="logonamemotto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5615" y="1224500"/>
            <a:ext cx="806600" cy="3657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3895552"/>
            <a:ext cx="3505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231775">
              <a:lnSpc>
                <a:spcPct val="110000"/>
              </a:lnSpc>
            </a:pPr>
            <a:r>
              <a:rPr lang="en-US" sz="1600" b="1" i="1" dirty="0" smtClean="0"/>
              <a:t>Gas breakdown: </a:t>
            </a:r>
          </a:p>
          <a:p>
            <a:pPr marL="347663" indent="-231775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Linear dependence</a:t>
            </a:r>
          </a:p>
          <a:p>
            <a:pPr marL="347663" indent="-231775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Governed by electron mean </a:t>
            </a:r>
            <a:br>
              <a:rPr lang="en-US" sz="1600" dirty="0" smtClean="0"/>
            </a:br>
            <a:r>
              <a:rPr lang="en-US" sz="1600" dirty="0" smtClean="0"/>
              <a:t>free path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8498" y="504857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282575">
              <a:lnSpc>
                <a:spcPct val="110000"/>
              </a:lnSpc>
            </a:pPr>
            <a:r>
              <a:rPr lang="en-US" sz="1600" b="1" i="1" dirty="0" smtClean="0"/>
              <a:t>Metallic breakdown: </a:t>
            </a:r>
          </a:p>
          <a:p>
            <a:pPr marL="282575" indent="-166688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 Plateau</a:t>
            </a:r>
          </a:p>
          <a:p>
            <a:pPr marL="347663" indent="-231775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Depend on electrode material</a:t>
            </a:r>
          </a:p>
          <a:p>
            <a:pPr marL="347663" indent="-231775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No detail study have been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made </a:t>
            </a:r>
            <a:r>
              <a:rPr lang="en-US" sz="1600" dirty="0" smtClean="0"/>
              <a:t>yet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r>
              <a:rPr lang="en-US" dirty="0" smtClean="0"/>
              <a:t>Overview: </a:t>
            </a:r>
            <a:br>
              <a:rPr lang="en-US" dirty="0" smtClean="0"/>
            </a:br>
            <a:r>
              <a:rPr lang="en-US" dirty="0" smtClean="0"/>
              <a:t>Beam Test of HPRF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June 19-22, 2013 @ Fermilab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FDA2929B-8FC6-4151-83B6-0DF6B36E01A6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The Normal Conducting RF Program, D. Li, LBNL </a:t>
            </a:r>
            <a:endParaRPr lang="en-US" altLang="zh-CN" dirty="0"/>
          </a:p>
        </p:txBody>
      </p:sp>
      <p:sp>
        <p:nvSpPr>
          <p:cNvPr id="7" name="Rounded Rectangle 6"/>
          <p:cNvSpPr/>
          <p:nvPr/>
        </p:nvSpPr>
        <p:spPr>
          <a:xfrm>
            <a:off x="2360108" y="1153648"/>
            <a:ext cx="4115424" cy="235456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62954" y="1561742"/>
            <a:ext cx="1828800" cy="1828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279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8111" y="1548860"/>
            <a:ext cx="1828800" cy="1828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softEdge rad="279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03679" y="2454850"/>
            <a:ext cx="3302000" cy="0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0800" y="115377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Beam-induced plasma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9225" y="1828314"/>
            <a:ext cx="13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Muon</a:t>
            </a:r>
            <a:r>
              <a:rPr lang="en-US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beam</a:t>
            </a:r>
            <a:endParaRPr lang="en-US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6" y="1748574"/>
            <a:ext cx="230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Beam-induced plasma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formed in GH2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79" y="2442830"/>
            <a:ext cx="206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Plasma is drifted by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RF E field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82" y="3103220"/>
            <a:ext cx="181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Absorb RF power</a:t>
            </a:r>
          </a:p>
        </p:txBody>
      </p:sp>
      <p:pic>
        <p:nvPicPr>
          <p:cNvPr id="16" name="Picture 15" descr="TUYA01_fig5.pd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411" y="4166426"/>
            <a:ext cx="3657600" cy="2336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Rectangle 16"/>
          <p:cNvSpPr/>
          <p:nvPr/>
        </p:nvSpPr>
        <p:spPr>
          <a:xfrm>
            <a:off x="1719808" y="5316104"/>
            <a:ext cx="393192" cy="2116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9876" y="5474873"/>
            <a:ext cx="103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Beam on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95" y="3456693"/>
            <a:ext cx="461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Observed beam-induced plasma loading effect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with 400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MeV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proton beam</a:t>
            </a:r>
            <a:endParaRPr lang="en-US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1836" y="4525011"/>
            <a:ext cx="1862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RF envelope w/o beam</a:t>
            </a:r>
            <a:endParaRPr lang="en-US" sz="1400" dirty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8313" y="4979232"/>
            <a:ext cx="1717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RF envelope </a:t>
            </a:r>
            <a:r>
              <a:rPr lang="en-US" sz="1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beam</a:t>
            </a:r>
            <a:endParaRPr lang="en-US" sz="1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5825" y="1089253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Add small amount of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electronegative gas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(SF6, O2, etc)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4292" y="2053708"/>
            <a:ext cx="183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Ionized electrons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disappear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5825" y="2707549"/>
            <a:ext cx="2541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Still positive ions (mainly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ionized hydrogen)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consume RF power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4" descr="withB.pd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8754" y="3688205"/>
            <a:ext cx="4369438" cy="2779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TextBox 25"/>
          <p:cNvSpPr txBox="1"/>
          <p:nvPr/>
        </p:nvSpPr>
        <p:spPr>
          <a:xfrm>
            <a:off x="7752340" y="3983624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Pure GH2</a:t>
            </a:r>
            <a:endParaRPr lang="en-US" sz="1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0051" y="3699638"/>
            <a:ext cx="2295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1% Dry Air (0.2 % O2) in GH2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7987" y="4501176"/>
            <a:ext cx="988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1% Dry Air 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(0.2 % O2)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GH2 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at B = 3 T</a:t>
            </a:r>
            <a:endParaRPr lang="en-US" sz="1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27" y="1102132"/>
            <a:ext cx="201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Inject either proton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muon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5155" y="1543730"/>
            <a:ext cx="9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electron</a:t>
            </a:r>
            <a:endParaRPr lang="en-US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1679" y="1548863"/>
            <a:ext cx="127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Positive ion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98" y="6177785"/>
            <a:ext cx="1328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= 25 MV/</a:t>
            </a:r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m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4483" y="6142145"/>
            <a:ext cx="1312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i="1" baseline="-25000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= 25 MV/</a:t>
            </a:r>
            <a:r>
              <a:rPr lang="en-US" sz="1600" i="1" dirty="0" err="1" smtClean="0">
                <a:latin typeface="Calibri" pitchFamily="34" charset="0"/>
                <a:cs typeface="Calibri" pitchFamily="34" charset="0"/>
              </a:rPr>
              <a:t>m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1119" y="5508160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~ 50X reduction in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RF power dissipation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3878</TotalTime>
  <Words>2550</Words>
  <Application>Microsoft Office PowerPoint</Application>
  <PresentationFormat>On-screen Show (4:3)</PresentationFormat>
  <Paragraphs>445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Presentation1</vt:lpstr>
      <vt:lpstr>Document</vt:lpstr>
      <vt:lpstr>  </vt:lpstr>
      <vt:lpstr>Outline</vt:lpstr>
      <vt:lpstr>Introduction I:  NCRF Requirements</vt:lpstr>
      <vt:lpstr>Introduction II:  NCRF Cavity Programs</vt:lpstr>
      <vt:lpstr>Slide 5</vt:lpstr>
      <vt:lpstr>Slide 6</vt:lpstr>
      <vt:lpstr>Overview: Pillbox Results - High Gradient in Strong B Field</vt:lpstr>
      <vt:lpstr>Overview: HPRF Cavity</vt:lpstr>
      <vt:lpstr>Overview:  Beam Test of HPRF Cavity</vt:lpstr>
      <vt:lpstr>Summary of HPRF Cavity </vt:lpstr>
      <vt:lpstr>Dielectric Loaded Gas-Filled  RF Cavity</vt:lpstr>
      <vt:lpstr>Overview: All Season Cavity</vt:lpstr>
      <vt:lpstr>Modular RF Cavity</vt:lpstr>
      <vt:lpstr>The Modular Cavity Design</vt:lpstr>
      <vt:lpstr>Cavity Fabrication Progress</vt:lpstr>
      <vt:lpstr>Slide 16</vt:lpstr>
      <vt:lpstr>Slide 17</vt:lpstr>
      <vt:lpstr>Slide 18</vt:lpstr>
      <vt:lpstr>Development of 201 MHz Cavity</vt:lpstr>
      <vt:lpstr>Tests of 201-MHz RF Cavity I</vt:lpstr>
      <vt:lpstr>201 MHz MICE Prototype Cavity Test at MTA</vt:lpstr>
      <vt:lpstr>201 MHz MICE Prototype Cavity Test at MTA</vt:lpstr>
      <vt:lpstr>201 MHz MICE Prototype Cavity Test at MTA</vt:lpstr>
      <vt:lpstr>Tuner Test </vt:lpstr>
      <vt:lpstr>MICE RF Coupler</vt:lpstr>
      <vt:lpstr>MP Simulation Studies</vt:lpstr>
      <vt:lpstr>US MICE Responsibility</vt:lpstr>
      <vt:lpstr>MICE Cavity Status</vt:lpstr>
      <vt:lpstr>NCRF R&amp;D Goals</vt:lpstr>
      <vt:lpstr>Multi-Institute Collaboration</vt:lpstr>
      <vt:lpstr>Slide 31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Derun</dc:creator>
  <cp:lastModifiedBy>Derun</cp:lastModifiedBy>
  <cp:revision>399</cp:revision>
  <dcterms:created xsi:type="dcterms:W3CDTF">2010-07-20T19:13:29Z</dcterms:created>
  <dcterms:modified xsi:type="dcterms:W3CDTF">2013-06-19T15:36:04Z</dcterms:modified>
</cp:coreProperties>
</file>