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55"/>
  </p:notesMasterIdLst>
  <p:handoutMasterIdLst>
    <p:handoutMasterId r:id="rId56"/>
  </p:handoutMasterIdLst>
  <p:sldIdLst>
    <p:sldId id="651" r:id="rId3"/>
    <p:sldId id="1127" r:id="rId4"/>
    <p:sldId id="1159" r:id="rId5"/>
    <p:sldId id="1160" r:id="rId6"/>
    <p:sldId id="1161" r:id="rId7"/>
    <p:sldId id="1106" r:id="rId8"/>
    <p:sldId id="1107" r:id="rId9"/>
    <p:sldId id="1108" r:id="rId10"/>
    <p:sldId id="1091" r:id="rId11"/>
    <p:sldId id="1110" r:id="rId12"/>
    <p:sldId id="1166" r:id="rId13"/>
    <p:sldId id="1026" r:id="rId14"/>
    <p:sldId id="1066" r:id="rId15"/>
    <p:sldId id="1117" r:id="rId16"/>
    <p:sldId id="1119" r:id="rId17"/>
    <p:sldId id="1122" r:id="rId18"/>
    <p:sldId id="1123" r:id="rId19"/>
    <p:sldId id="1189" r:id="rId20"/>
    <p:sldId id="1133" r:id="rId21"/>
    <p:sldId id="1124" r:id="rId22"/>
    <p:sldId id="1120" r:id="rId23"/>
    <p:sldId id="1126" r:id="rId24"/>
    <p:sldId id="1128" r:id="rId25"/>
    <p:sldId id="1129" r:id="rId26"/>
    <p:sldId id="1130" r:id="rId27"/>
    <p:sldId id="1136" r:id="rId28"/>
    <p:sldId id="1190" r:id="rId29"/>
    <p:sldId id="1168" r:id="rId30"/>
    <p:sldId id="1170" r:id="rId31"/>
    <p:sldId id="1171" r:id="rId32"/>
    <p:sldId id="1172" r:id="rId33"/>
    <p:sldId id="1173" r:id="rId34"/>
    <p:sldId id="1192" r:id="rId35"/>
    <p:sldId id="1175" r:id="rId36"/>
    <p:sldId id="1179" r:id="rId37"/>
    <p:sldId id="1177" r:id="rId38"/>
    <p:sldId id="1178" r:id="rId39"/>
    <p:sldId id="1181" r:id="rId40"/>
    <p:sldId id="1183" r:id="rId41"/>
    <p:sldId id="1184" r:id="rId42"/>
    <p:sldId id="1185" r:id="rId43"/>
    <p:sldId id="1186" r:id="rId44"/>
    <p:sldId id="1187" r:id="rId45"/>
    <p:sldId id="1188" r:id="rId46"/>
    <p:sldId id="1191" r:id="rId47"/>
    <p:sldId id="1105" r:id="rId48"/>
    <p:sldId id="1143" r:id="rId49"/>
    <p:sldId id="1144" r:id="rId50"/>
    <p:sldId id="1149" r:id="rId51"/>
    <p:sldId id="1150" r:id="rId52"/>
    <p:sldId id="1176" r:id="rId53"/>
    <p:sldId id="1182" r:id="rId54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CC"/>
    <a:srgbClr val="00FF00"/>
    <a:srgbClr val="D60093"/>
    <a:srgbClr val="993300"/>
    <a:srgbClr val="FF6600"/>
    <a:srgbClr val="FF7C80"/>
    <a:srgbClr val="FF0066"/>
    <a:srgbClr val="3366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71" autoAdjust="0"/>
  </p:normalViewPr>
  <p:slideViewPr>
    <p:cSldViewPr>
      <p:cViewPr varScale="1">
        <p:scale>
          <a:sx n="65" d="100"/>
          <a:sy n="65" d="100"/>
        </p:scale>
        <p:origin x="-14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133" d="100"/>
          <a:sy n="133" d="100"/>
        </p:scale>
        <p:origin x="-3636" y="-78"/>
      </p:cViewPr>
      <p:guideLst>
        <p:guide orient="horz" pos="2931"/>
        <p:guide pos="221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83144" cy="46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47" tIns="45876" rIns="91747" bIns="45876" numCol="1" anchor="t" anchorCtr="0" compatLnSpc="1">
            <a:prstTxWarp prst="textNoShape">
              <a:avLst/>
            </a:prstTxWarp>
          </a:bodyPr>
          <a:lstStyle>
            <a:lvl1pPr defTabSz="918400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7173" y="1"/>
            <a:ext cx="3006905" cy="46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47" tIns="45876" rIns="91747" bIns="45876" numCol="1" anchor="t" anchorCtr="0" compatLnSpc="1">
            <a:prstTxWarp prst="textNoShape">
              <a:avLst/>
            </a:prstTxWarp>
          </a:bodyPr>
          <a:lstStyle>
            <a:lvl1pPr algn="r" defTabSz="918400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68834"/>
            <a:ext cx="3083144" cy="45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47" tIns="45876" rIns="91747" bIns="45876" numCol="1" anchor="b" anchorCtr="0" compatLnSpc="1">
            <a:prstTxWarp prst="textNoShape">
              <a:avLst/>
            </a:prstTxWarp>
          </a:bodyPr>
          <a:lstStyle>
            <a:lvl1pPr defTabSz="918400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7173" y="8868834"/>
            <a:ext cx="3006905" cy="45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47" tIns="45876" rIns="91747" bIns="45876" numCol="1" anchor="b" anchorCtr="0" compatLnSpc="1">
            <a:prstTxWarp prst="textNoShape">
              <a:avLst/>
            </a:prstTxWarp>
          </a:bodyPr>
          <a:lstStyle>
            <a:lvl1pPr algn="r" defTabSz="918400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AE47027-38EC-4C5E-A7CC-7E60A09ED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65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41975" cy="46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2" tIns="46517" rIns="93032" bIns="46517" numCol="1" anchor="t" anchorCtr="0" compatLnSpc="1">
            <a:prstTxWarp prst="textNoShape">
              <a:avLst/>
            </a:prstTxWarp>
          </a:bodyPr>
          <a:lstStyle>
            <a:lvl1pPr defTabSz="932199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4301" y="1"/>
            <a:ext cx="3041974" cy="46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2" tIns="46517" rIns="93032" bIns="46517" numCol="1" anchor="t" anchorCtr="0" compatLnSpc="1">
            <a:prstTxWarp prst="textNoShape">
              <a:avLst/>
            </a:prstTxWarp>
          </a:bodyPr>
          <a:lstStyle>
            <a:lvl1pPr algn="r" defTabSz="932199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9550" y="703263"/>
            <a:ext cx="6605588" cy="49545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58965" y="5884841"/>
            <a:ext cx="6093098" cy="272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2" tIns="46517" rIns="93032" bIns="465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7279"/>
            <a:ext cx="3041975" cy="46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2" tIns="46517" rIns="93032" bIns="46517" numCol="1" anchor="b" anchorCtr="0" compatLnSpc="1">
            <a:prstTxWarp prst="textNoShape">
              <a:avLst/>
            </a:prstTxWarp>
          </a:bodyPr>
          <a:lstStyle>
            <a:lvl1pPr defTabSz="932199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4301" y="8847279"/>
            <a:ext cx="3041974" cy="46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2" tIns="46517" rIns="93032" bIns="46517" numCol="1" anchor="b" anchorCtr="0" compatLnSpc="1">
            <a:prstTxWarp prst="textNoShape">
              <a:avLst/>
            </a:prstTxWarp>
          </a:bodyPr>
          <a:lstStyle>
            <a:lvl1pPr algn="r" defTabSz="932199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C1BD9209-7CC0-4960-A386-5E39CF5DD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064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BD9209-7CC0-4960-A386-5E39CF5DD07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BD9209-7CC0-4960-A386-5E39CF5DD07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90488"/>
            <a:ext cx="2036763" cy="6005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90488"/>
            <a:ext cx="5962650" cy="6005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C1D3-0531-4994-9AEE-ADA454E89648}" type="datetimeFigureOut">
              <a:rPr lang="en-US" smtClean="0"/>
              <a:pPr/>
              <a:t>6/21/2013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DC4C-FDDA-4427-A1A3-D3F821109D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62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C1D3-0531-4994-9AEE-ADA454E89648}" type="datetimeFigureOut">
              <a:rPr lang="en-US" smtClean="0"/>
              <a:pPr/>
              <a:t>6/21/2013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DC4C-FDDA-4427-A1A3-D3F821109D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63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C1D3-0531-4994-9AEE-ADA454E89648}" type="datetimeFigureOut">
              <a:rPr lang="en-US" smtClean="0"/>
              <a:pPr/>
              <a:t>6/21/2013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DC4C-FDDA-4427-A1A3-D3F821109D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85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C1D3-0531-4994-9AEE-ADA454E89648}" type="datetimeFigureOut">
              <a:rPr lang="en-US" smtClean="0"/>
              <a:pPr/>
              <a:t>6/21/2013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DC4C-FDDA-4427-A1A3-D3F821109D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22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C1D3-0531-4994-9AEE-ADA454E89648}" type="datetimeFigureOut">
              <a:rPr lang="en-US" smtClean="0"/>
              <a:pPr/>
              <a:t>6/21/2013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DC4C-FDDA-4427-A1A3-D3F821109D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2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C1D3-0531-4994-9AEE-ADA454E89648}" type="datetimeFigureOut">
              <a:rPr lang="en-US" smtClean="0"/>
              <a:pPr/>
              <a:t>6/21/2013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DC4C-FDDA-4427-A1A3-D3F821109D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6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C1D3-0531-4994-9AEE-ADA454E89648}" type="datetimeFigureOut">
              <a:rPr lang="en-US" smtClean="0"/>
              <a:pPr/>
              <a:t>6/21/2013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DC4C-FDDA-4427-A1A3-D3F821109D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64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C1D3-0531-4994-9AEE-ADA454E89648}" type="datetimeFigureOut">
              <a:rPr lang="en-US" smtClean="0"/>
              <a:pPr/>
              <a:t>6/21/2013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DC4C-FDDA-4427-A1A3-D3F821109D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04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C1D3-0531-4994-9AEE-ADA454E89648}" type="datetimeFigureOut">
              <a:rPr lang="en-US" smtClean="0"/>
              <a:pPr/>
              <a:t>6/21/2013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DC4C-FDDA-4427-A1A3-D3F821109D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79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C1D3-0531-4994-9AEE-ADA454E89648}" type="datetimeFigureOut">
              <a:rPr lang="en-US" smtClean="0"/>
              <a:pPr/>
              <a:t>6/21/2013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DC4C-FDDA-4427-A1A3-D3F821109D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26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C1D3-0531-4994-9AEE-ADA454E89648}" type="datetimeFigureOut">
              <a:rPr lang="en-US" smtClean="0"/>
              <a:pPr/>
              <a:t>6/21/2013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DC4C-FDDA-4427-A1A3-D3F821109D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11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Microsoft_Word_97_-_2003_Document1.doc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CCE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3200" y="90488"/>
            <a:ext cx="6094413" cy="808037"/>
          </a:xfrm>
          <a:prstGeom prst="rect">
            <a:avLst/>
          </a:prstGeom>
          <a:solidFill>
            <a:srgbClr val="FFFF99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 descr="Water droplet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auto">
          <a:xfrm flipV="1">
            <a:off x="1654175" y="1004888"/>
            <a:ext cx="7496175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defRPr/>
            </a:pPr>
            <a:endParaRPr lang="en-US">
              <a:latin typeface="Arial" charset="0"/>
            </a:endParaRPr>
          </a:p>
        </p:txBody>
      </p:sp>
      <p:graphicFrame>
        <p:nvGraphicFramePr>
          <p:cNvPr id="1026" name="Object 26"/>
          <p:cNvGraphicFramePr>
            <a:graphicFrameLocks noChangeAspect="1"/>
          </p:cNvGraphicFramePr>
          <p:nvPr/>
        </p:nvGraphicFramePr>
        <p:xfrm>
          <a:off x="90488" y="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2" name="Document" r:id="rId15" imgW="1943100" imgH="723900" progId="Word.Document.8">
                  <p:embed/>
                </p:oleObj>
              </mc:Choice>
              <mc:Fallback>
                <p:oleObj name="Document" r:id="rId15" imgW="1943100" imgH="723900" progId="Word.Document.8">
                  <p:embed/>
                  <p:pic>
                    <p:nvPicPr>
                      <p:cNvPr id="0" name="Picture 1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88" y="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1" name="Text Box 27"/>
          <p:cNvSpPr txBox="1">
            <a:spLocks noChangeArrowheads="1"/>
          </p:cNvSpPr>
          <p:nvPr/>
        </p:nvSpPr>
        <p:spPr bwMode="auto">
          <a:xfrm>
            <a:off x="44450" y="609600"/>
            <a:ext cx="212725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n-US" sz="1600" b="1">
                <a:solidFill>
                  <a:srgbClr val="CC0000"/>
                </a:solidFill>
                <a:latin typeface="Arial" charset="0"/>
              </a:rPr>
              <a:t>Superconducting </a:t>
            </a:r>
          </a:p>
          <a:p>
            <a:pPr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n-US" sz="1600" b="1">
                <a:solidFill>
                  <a:schemeClr val="bg2"/>
                </a:solidFill>
                <a:latin typeface="Arial" charset="0"/>
              </a:rPr>
              <a:t>Magnet Division</a:t>
            </a:r>
            <a:endParaRPr lang="en-US" sz="1800" b="1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061" name="Text Box 37"/>
          <p:cNvSpPr txBox="1">
            <a:spLocks noChangeArrowheads="1"/>
          </p:cNvSpPr>
          <p:nvPr/>
        </p:nvSpPr>
        <p:spPr bwMode="auto">
          <a:xfrm>
            <a:off x="2971800" y="6553201"/>
            <a:ext cx="4724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993300"/>
                </a:solidFill>
                <a:latin typeface="Times New Roman" pitchFamily="18" charset="0"/>
              </a:rPr>
              <a:t>Status of High Field Solenoid Development      </a:t>
            </a:r>
            <a:r>
              <a:rPr lang="en-US" sz="1200" dirty="0" smtClean="0">
                <a:solidFill>
                  <a:srgbClr val="008000"/>
                </a:solidFill>
                <a:latin typeface="Times New Roman" pitchFamily="18" charset="0"/>
              </a:rPr>
              <a:t>  - Ramesh Gupta</a:t>
            </a:r>
            <a:endParaRPr lang="en-US" sz="1200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062" name="Text Box 38"/>
          <p:cNvSpPr txBox="1">
            <a:spLocks noChangeArrowheads="1"/>
          </p:cNvSpPr>
          <p:nvPr/>
        </p:nvSpPr>
        <p:spPr bwMode="auto">
          <a:xfrm>
            <a:off x="8305800" y="6583363"/>
            <a:ext cx="838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4" rIns="9144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</a:rPr>
              <a:t>Slide No. </a:t>
            </a:r>
            <a:fld id="{A9E6F204-946E-4D6B-991B-AC0B4B7E74B0}" type="slidenum">
              <a:rPr lang="en-US"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1200" baseline="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67" name="Text Box 43"/>
          <p:cNvSpPr txBox="1">
            <a:spLocks noChangeArrowheads="1"/>
          </p:cNvSpPr>
          <p:nvPr userDrawn="1"/>
        </p:nvSpPr>
        <p:spPr bwMode="auto">
          <a:xfrm>
            <a:off x="0" y="6553200"/>
            <a:ext cx="2362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200" b="0" i="0" baseline="0" noProof="1" smtClean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MAP13          </a:t>
            </a:r>
            <a:r>
              <a:rPr lang="en-US" sz="1200" b="0" i="0" baseline="0" noProof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June 19, 2013 </a:t>
            </a:r>
            <a:endParaRPr lang="en-US" sz="1200" b="0" i="0" baseline="0" noProof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eaLnBrk="0" hangingPunct="0">
              <a:defRPr/>
            </a:pPr>
            <a:endParaRPr lang="en-US" sz="1200" dirty="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BC1D3-0531-4994-9AEE-ADA454E89648}" type="datetimeFigureOut">
              <a:rPr lang="en-US" smtClean="0"/>
              <a:pPr/>
              <a:t>6/21/2013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EDC4C-FDDA-4427-A1A3-D3F821109D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51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143000"/>
            <a:ext cx="8534400" cy="2209800"/>
          </a:xfrm>
          <a:noFill/>
          <a:ln>
            <a:noFill/>
          </a:ln>
        </p:spPr>
        <p:txBody>
          <a:bodyPr>
            <a:scene3d>
              <a:camera prst="orthographicFront"/>
              <a:lightRig rig="threePt" dir="t"/>
            </a:scene3d>
            <a:sp3d prstMaterial="matte">
              <a:bevelB h="0"/>
            </a:sp3d>
          </a:bodyPr>
          <a:lstStyle/>
          <a:p>
            <a:pPr>
              <a:lnSpc>
                <a:spcPts val="7200"/>
              </a:lnSpc>
            </a:pPr>
            <a:r>
              <a:rPr lang="en-US" sz="4000" dirty="0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srgbClr val="00B050">
                      <a:alpha val="50000"/>
                    </a:srgbClr>
                  </a:innerShdw>
                </a:effectLst>
              </a:rPr>
              <a:t>Status of High Field Solenoid Development (ReBCO)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3733800"/>
            <a:ext cx="9067800" cy="223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dirty="0" smtClean="0">
                <a:solidFill>
                  <a:srgbClr val="006600"/>
                </a:solidFill>
                <a:effectLst>
                  <a:innerShdw blurRad="63500" dist="50800" dir="2700000">
                    <a:prstClr val="black">
                      <a:alpha val="0"/>
                    </a:prstClr>
                  </a:innerShdw>
                </a:effectLst>
                <a:latin typeface="Comic Sans MS" pitchFamily="66" charset="0"/>
              </a:rPr>
              <a:t>Ramesh Gupta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2400" dirty="0" smtClean="0">
                <a:solidFill>
                  <a:srgbClr val="006600"/>
                </a:solidFill>
                <a:effectLst>
                  <a:innerShdw blurRad="63500" dist="50800" dir="2700000">
                    <a:prstClr val="black">
                      <a:alpha val="0"/>
                    </a:prstClr>
                  </a:innerShdw>
                </a:effectLst>
                <a:latin typeface="Comic Sans MS" pitchFamily="66" charset="0"/>
              </a:rPr>
              <a:t>(for BNL/PBL Team)</a:t>
            </a:r>
          </a:p>
          <a:p>
            <a:pPr algn="ctr" eaLnBrk="0" hangingPunct="0">
              <a:spcBef>
                <a:spcPct val="20000"/>
              </a:spcBef>
            </a:pPr>
            <a:endParaRPr lang="en-US" sz="2400" dirty="0" smtClean="0">
              <a:solidFill>
                <a:srgbClr val="0000CC"/>
              </a:solidFill>
              <a:effectLst>
                <a:innerShdw blurRad="63500" dist="50800" dir="2700000">
                  <a:prstClr val="black">
                    <a:alpha val="0"/>
                  </a:prstClr>
                </a:innerShdw>
              </a:effectLst>
              <a:latin typeface="Comic Sans MS" pitchFamily="66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2400" dirty="0" smtClean="0">
              <a:solidFill>
                <a:srgbClr val="0000CC"/>
              </a:solidFill>
              <a:effectLst>
                <a:innerShdw blurRad="63500" dist="50800" dir="2700000">
                  <a:prstClr val="black">
                    <a:alpha val="0"/>
                  </a:prstClr>
                </a:innerShdw>
              </a:effectLst>
              <a:latin typeface="Comic Sans MS" pitchFamily="66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2400" dirty="0" smtClean="0">
                <a:solidFill>
                  <a:srgbClr val="0000CC"/>
                </a:solidFill>
                <a:effectLst>
                  <a:innerShdw blurRad="63500" dist="50800" dir="2700000">
                    <a:prstClr val="black">
                      <a:alpha val="0"/>
                    </a:prstClr>
                  </a:innerShdw>
                </a:effectLst>
                <a:cs typeface="Arial" pitchFamily="34" charset="0"/>
              </a:rPr>
              <a:t>Muon Accelerator Program 2013 Collaboration Meeting (MAP13)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0"/>
            <a:ext cx="8305800" cy="1828800"/>
          </a:xfrm>
        </p:spPr>
        <p:txBody>
          <a:bodyPr/>
          <a:lstStyle/>
          <a:p>
            <a:r>
              <a:rPr lang="en-US" dirty="0" smtClean="0"/>
              <a:t>77 K Test Results</a:t>
            </a:r>
            <a:endParaRPr lang="en-US" sz="2400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0793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0698" y="152400"/>
            <a:ext cx="5811302" cy="6858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PBL/BNL </a:t>
            </a:r>
            <a:r>
              <a:rPr lang="en-US" sz="3200" b="1" dirty="0" err="1" smtClean="0"/>
              <a:t>Midsert</a:t>
            </a:r>
            <a:r>
              <a:rPr lang="en-US" sz="3200" b="1" dirty="0" smtClean="0"/>
              <a:t> Solenoid</a:t>
            </a:r>
            <a:endParaRPr lang="en-US" sz="3200" b="1" dirty="0"/>
          </a:p>
        </p:txBody>
      </p:sp>
      <p:pic>
        <p:nvPicPr>
          <p:cNvPr id="2050" name="Picture 2" descr="E:\sbir-sttr\PBL\weggel\Brookhaven-20121221-00445.jpg"/>
          <p:cNvPicPr>
            <a:picLocks noChangeAspect="1" noChangeArrowheads="1"/>
          </p:cNvPicPr>
          <p:nvPr/>
        </p:nvPicPr>
        <p:blipFill>
          <a:blip r:embed="rId2" cstate="print"/>
          <a:srcRect t="11481" r="18056" b="1111"/>
          <a:stretch>
            <a:fillRect/>
          </a:stretch>
        </p:blipFill>
        <p:spPr bwMode="auto">
          <a:xfrm rot="5400000">
            <a:off x="4115384" y="1599617"/>
            <a:ext cx="5324156" cy="42585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36560" y="1109918"/>
            <a:ext cx="403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Each 100 mm </a:t>
            </a:r>
            <a:r>
              <a:rPr lang="en-US" dirty="0" err="1" smtClean="0"/>
              <a:t>i.d.</a:t>
            </a:r>
            <a:r>
              <a:rPr lang="en-US" dirty="0" smtClean="0"/>
              <a:t> pancake uses 100 meter of conductor.</a:t>
            </a:r>
            <a:endParaRPr lang="en-US" dirty="0"/>
          </a:p>
        </p:txBody>
      </p:sp>
      <p:pic>
        <p:nvPicPr>
          <p:cNvPr id="6" name="Picture 2" descr="E:\pbl-test\photos\Brookhaven-20111025-000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-1" r="21191" b="-4761"/>
          <a:stretch/>
        </p:blipFill>
        <p:spPr bwMode="auto">
          <a:xfrm rot="5400000">
            <a:off x="390183" y="1751787"/>
            <a:ext cx="2973664" cy="32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200" y="4876800"/>
            <a:ext cx="457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dirty="0" smtClean="0"/>
              <a:t>Picture on left (half solenoid with 12 pancakes, previously tested at 4 K)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dirty="0" smtClean="0"/>
              <a:t>Picture on right (full solenoid with 24 pancakes, recently tested at 77 K) Picture taken in December 2012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09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0488"/>
            <a:ext cx="6858000" cy="823912"/>
          </a:xfrm>
        </p:spPr>
        <p:txBody>
          <a:bodyPr/>
          <a:lstStyle/>
          <a:p>
            <a:r>
              <a:rPr lang="en-US" sz="2800" dirty="0" smtClean="0"/>
              <a:t>Earlier 77 K Test of </a:t>
            </a:r>
            <a:r>
              <a:rPr lang="en-US" sz="2800" dirty="0" smtClean="0">
                <a:solidFill>
                  <a:srgbClr val="FF0000"/>
                </a:solidFill>
              </a:rPr>
              <a:t>Half</a:t>
            </a:r>
            <a:r>
              <a:rPr lang="en-US" sz="2800" dirty="0" smtClean="0"/>
              <a:t> </a:t>
            </a:r>
            <a:r>
              <a:rPr lang="en-US" sz="2800" dirty="0" err="1" smtClean="0"/>
              <a:t>Midsert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(half </a:t>
            </a:r>
            <a:r>
              <a:rPr lang="en-US" sz="2800" dirty="0" err="1" smtClean="0"/>
              <a:t>midsert</a:t>
            </a:r>
            <a:r>
              <a:rPr lang="en-US" sz="2800" dirty="0" smtClean="0"/>
              <a:t> contains 12 pancakes)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1430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These tests were performed well over a year ago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4665"/>
            <a:ext cx="6400800" cy="443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563436" y="2619345"/>
            <a:ext cx="25805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>
              <a:buFont typeface="Arial" pitchFamily="34" charset="0"/>
              <a:buChar char="•"/>
            </a:pPr>
            <a:r>
              <a:rPr lang="en-US" dirty="0" smtClean="0"/>
              <a:t> Each pancake uses 100 m of HTS tape.</a:t>
            </a:r>
          </a:p>
          <a:p>
            <a:pPr marL="91440" indent="-91440">
              <a:buFont typeface="Arial" pitchFamily="34" charset="0"/>
              <a:buChar char="•"/>
            </a:pPr>
            <a:endParaRPr lang="en-US" dirty="0"/>
          </a:p>
          <a:p>
            <a:pPr marL="91440" indent="-91440">
              <a:buFont typeface="Arial" pitchFamily="34" charset="0"/>
              <a:buChar char="•"/>
            </a:pPr>
            <a:r>
              <a:rPr lang="en-US" dirty="0" smtClean="0"/>
              <a:t> All pancakes are powered in series</a:t>
            </a:r>
          </a:p>
          <a:p>
            <a:pPr marL="91440" indent="-91440">
              <a:buFont typeface="Arial" pitchFamily="34" charset="0"/>
              <a:buChar char="•"/>
            </a:pPr>
            <a:endParaRPr lang="en-US" dirty="0"/>
          </a:p>
          <a:p>
            <a:pPr marL="91440" indent="-91440">
              <a:buFont typeface="Arial" pitchFamily="34" charset="0"/>
              <a:buChar char="•"/>
            </a:pPr>
            <a:r>
              <a:rPr lang="en-US" dirty="0" smtClean="0"/>
              <a:t> Critical current of 12 pancake system:  ~21 A for 0.1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V/cm criterion.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2619345"/>
            <a:ext cx="3360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100 mm aperture solenoid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03" t="2878" r="9460" b="2878"/>
          <a:stretch/>
        </p:blipFill>
        <p:spPr bwMode="auto">
          <a:xfrm>
            <a:off x="76200" y="1129477"/>
            <a:ext cx="7132320" cy="465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133600" y="90488"/>
            <a:ext cx="6704013" cy="823912"/>
          </a:xfrm>
          <a:prstGeom prst="rect">
            <a:avLst/>
          </a:prstGeom>
          <a:solidFill>
            <a:srgbClr val="FFFF99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r>
              <a:rPr lang="en-US" sz="2800" dirty="0" smtClean="0"/>
              <a:t>77 K Test of </a:t>
            </a:r>
            <a:r>
              <a:rPr lang="en-US" sz="2800" dirty="0" smtClean="0">
                <a:solidFill>
                  <a:srgbClr val="FF0000"/>
                </a:solidFill>
              </a:rPr>
              <a:t>Full</a:t>
            </a:r>
            <a:r>
              <a:rPr lang="en-US" sz="2800" dirty="0" smtClean="0"/>
              <a:t> HTS </a:t>
            </a:r>
            <a:r>
              <a:rPr lang="en-US" sz="2800" dirty="0" err="1" smtClean="0"/>
              <a:t>Midsert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(full </a:t>
            </a:r>
            <a:r>
              <a:rPr lang="en-US" sz="2800" dirty="0" err="1" smtClean="0"/>
              <a:t>midsert</a:t>
            </a:r>
            <a:r>
              <a:rPr lang="en-US" sz="2800" dirty="0" smtClean="0"/>
              <a:t> contains 24 pancakes)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315200" y="4572000"/>
            <a:ext cx="1665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Tests performed in Nov. 2012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5791200"/>
            <a:ext cx="8797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>
              <a:spcBef>
                <a:spcPts val="1800"/>
              </a:spcBef>
              <a:buFont typeface="Arial" pitchFamily="34" charset="0"/>
              <a:buChar char="•"/>
            </a:pPr>
            <a:r>
              <a:rPr lang="en-US" dirty="0" smtClean="0"/>
              <a:t> All pancakes are powered in series. Critical current of 24 pancake system:  ~20 A for 0.1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V/cm criterion. It was ~21 A for 12.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52400"/>
            <a:ext cx="6934200" cy="808037"/>
          </a:xfrm>
        </p:spPr>
        <p:txBody>
          <a:bodyPr/>
          <a:lstStyle/>
          <a:p>
            <a:r>
              <a:rPr lang="en-US" sz="2400" dirty="0" smtClean="0"/>
              <a:t>Surprise/Setback During the 77 K Test of 100 mm Coil made with 24 Pancakes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2578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 smtClean="0"/>
              <a:t>During </a:t>
            </a:r>
            <a:r>
              <a:rPr lang="en-US" sz="2000" dirty="0"/>
              <a:t>the final 77 K QA test before the scheduled high field 4K run</a:t>
            </a:r>
            <a:r>
              <a:rPr lang="en-US" sz="2000" dirty="0" smtClean="0"/>
              <a:t>, </a:t>
            </a:r>
            <a:r>
              <a:rPr lang="en-US" sz="2000" dirty="0"/>
              <a:t>several pancakes started showing early onset of resistive voltages. </a:t>
            </a:r>
            <a:endParaRPr lang="en-US" sz="2000" dirty="0" smtClean="0"/>
          </a:p>
          <a:p>
            <a:pPr>
              <a:spcBef>
                <a:spcPts val="1200"/>
              </a:spcBef>
            </a:pPr>
            <a:r>
              <a:rPr lang="en-US" sz="2000" dirty="0" smtClean="0"/>
              <a:t>The </a:t>
            </a:r>
            <a:r>
              <a:rPr lang="en-US" sz="2000" dirty="0"/>
              <a:t>same assembly has been earlier tested at 77 K and performed well. </a:t>
            </a:r>
            <a:endParaRPr lang="en-US" sz="2000" dirty="0" smtClean="0"/>
          </a:p>
          <a:p>
            <a:pPr>
              <a:spcBef>
                <a:spcPts val="1200"/>
              </a:spcBef>
            </a:pPr>
            <a:r>
              <a:rPr lang="en-US" sz="2000" dirty="0" smtClean="0"/>
              <a:t>Setback despite the fact that the cool-down </a:t>
            </a:r>
            <a:r>
              <a:rPr lang="en-US" sz="2000" dirty="0"/>
              <a:t>was the slowest and the most controlled </a:t>
            </a:r>
            <a:r>
              <a:rPr lang="en-US" sz="2000" dirty="0" smtClean="0"/>
              <a:t>ever to minimize the thermal strain. Furthermore, copper discs were used between the pancakes to provide uniform cooling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O</a:t>
            </a:r>
            <a:r>
              <a:rPr lang="en-US" sz="2000" dirty="0" smtClean="0"/>
              <a:t>nly </a:t>
            </a:r>
            <a:r>
              <a:rPr lang="en-US" sz="2000" dirty="0"/>
              <a:t>significant work  on the coil </a:t>
            </a:r>
            <a:endParaRPr lang="en-US" sz="2000" dirty="0" smtClean="0"/>
          </a:p>
          <a:p>
            <a:pPr lvl="1">
              <a:spcBef>
                <a:spcPts val="1200"/>
              </a:spcBef>
            </a:pPr>
            <a:r>
              <a:rPr lang="en-US" sz="1800" dirty="0" smtClean="0"/>
              <a:t>subject </a:t>
            </a:r>
            <a:r>
              <a:rPr lang="en-US" sz="1800" dirty="0"/>
              <a:t>to repeated 77 K tests for </a:t>
            </a:r>
            <a:r>
              <a:rPr lang="en-US" sz="1800" dirty="0" smtClean="0"/>
              <a:t> </a:t>
            </a:r>
            <a:r>
              <a:rPr lang="en-US" sz="1800" dirty="0"/>
              <a:t>debugging quench protection system </a:t>
            </a:r>
            <a:endParaRPr lang="en-US" sz="1800" dirty="0" smtClean="0"/>
          </a:p>
          <a:p>
            <a:pPr lvl="1">
              <a:spcBef>
                <a:spcPts val="1200"/>
              </a:spcBef>
            </a:pPr>
            <a:r>
              <a:rPr lang="en-US" sz="1800" dirty="0" smtClean="0"/>
              <a:t>a </a:t>
            </a:r>
            <a:r>
              <a:rPr lang="en-US" sz="1800" dirty="0"/>
              <a:t>few layers of wet fiberglass epoxy support over the individual coil </a:t>
            </a:r>
            <a:endParaRPr lang="en-US" sz="1800" dirty="0" smtClean="0"/>
          </a:p>
          <a:p>
            <a:pPr>
              <a:spcBef>
                <a:spcPts val="1200"/>
              </a:spcBef>
            </a:pPr>
            <a:r>
              <a:rPr lang="en-US" sz="2200" dirty="0" smtClean="0"/>
              <a:t> </a:t>
            </a:r>
            <a:r>
              <a:rPr lang="en-US" sz="2000" dirty="0" smtClean="0"/>
              <a:t>No particular order in the location </a:t>
            </a:r>
            <a:r>
              <a:rPr lang="en-US" sz="2000" dirty="0"/>
              <a:t>of these </a:t>
            </a:r>
            <a:r>
              <a:rPr lang="en-US" sz="2000" dirty="0" smtClean="0"/>
              <a:t>(now) </a:t>
            </a:r>
            <a:r>
              <a:rPr lang="en-US" sz="2000" dirty="0"/>
              <a:t>underperforming </a:t>
            </a:r>
            <a:r>
              <a:rPr lang="en-US" sz="2000" dirty="0" smtClean="0"/>
              <a:t>pancakes</a:t>
            </a:r>
          </a:p>
          <a:p>
            <a:pPr>
              <a:spcBef>
                <a:spcPts val="1200"/>
              </a:spcBef>
            </a:pPr>
            <a:endParaRPr lang="en-US" sz="2000" dirty="0" smtClean="0">
              <a:solidFill>
                <a:srgbClr val="006600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b="1" dirty="0" smtClean="0">
                <a:solidFill>
                  <a:srgbClr val="006600"/>
                </a:solidFill>
              </a:rPr>
              <a:t>Several </a:t>
            </a:r>
            <a:r>
              <a:rPr lang="en-US" sz="2000" b="1" dirty="0">
                <a:solidFill>
                  <a:srgbClr val="006600"/>
                </a:solidFill>
              </a:rPr>
              <a:t>77 K </a:t>
            </a:r>
            <a:r>
              <a:rPr lang="en-US" sz="2000" b="1" dirty="0" smtClean="0">
                <a:solidFill>
                  <a:srgbClr val="006600"/>
                </a:solidFill>
              </a:rPr>
              <a:t>follow-on tests </a:t>
            </a:r>
            <a:r>
              <a:rPr lang="en-US" sz="2000" b="1" dirty="0">
                <a:solidFill>
                  <a:srgbClr val="006600"/>
                </a:solidFill>
              </a:rPr>
              <a:t>found </a:t>
            </a:r>
            <a:r>
              <a:rPr lang="en-US" sz="2000" b="1" u="sng" dirty="0">
                <a:solidFill>
                  <a:srgbClr val="006600"/>
                </a:solidFill>
              </a:rPr>
              <a:t>no further deterioration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smtClean="0">
                <a:solidFill>
                  <a:srgbClr val="006600"/>
                </a:solidFill>
              </a:rPr>
              <a:t>in performance</a:t>
            </a:r>
          </a:p>
        </p:txBody>
      </p:sp>
    </p:spTree>
    <p:extLst>
      <p:ext uri="{BB962C8B-B14F-4D97-AF65-F5344CB8AC3E}">
        <p14:creationId xmlns:p14="http://schemas.microsoft.com/office/powerpoint/2010/main" val="1563480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90488"/>
            <a:ext cx="6475413" cy="808037"/>
          </a:xfrm>
        </p:spPr>
        <p:txBody>
          <a:bodyPr/>
          <a:lstStyle/>
          <a:p>
            <a:r>
              <a:rPr lang="en-US" sz="2800" dirty="0" smtClean="0"/>
              <a:t>77 K and sub-cool tests of 100 mm pancakes (powered in series)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772854" cy="458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2362200"/>
            <a:ext cx="712054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77 K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2147046"/>
            <a:ext cx="1138453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Sub-cool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3399" y="5837293"/>
            <a:ext cx="7244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Note: Several coils show early on-set of resistive voltages</a:t>
            </a:r>
          </a:p>
          <a:p>
            <a:pPr lvl="2"/>
            <a:r>
              <a:rPr lang="en-US" b="1" dirty="0" smtClean="0"/>
              <a:t>(next slide – location of bad coils)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4419600"/>
            <a:ext cx="1175322" cy="33855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6600"/>
                </a:solidFill>
                <a:latin typeface="+mj-lt"/>
              </a:rPr>
              <a:t>Good coils</a:t>
            </a:r>
            <a:endParaRPr lang="en-US" sz="16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1447800"/>
            <a:ext cx="1064715" cy="33855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Bad coils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415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" y="1188720"/>
            <a:ext cx="8946000" cy="469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90488"/>
            <a:ext cx="6704013" cy="823912"/>
          </a:xfrm>
        </p:spPr>
        <p:txBody>
          <a:bodyPr/>
          <a:lstStyle/>
          <a:p>
            <a:r>
              <a:rPr lang="en-US" sz="2800" dirty="0" smtClean="0"/>
              <a:t>Coils of Concern (6 out of 24)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8000"/>
                </a:solidFill>
              </a:rPr>
              <a:t>(Varying degree of concern)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1800" y="1371600"/>
            <a:ext cx="44114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16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934200" y="2590800"/>
            <a:ext cx="44114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15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34200" y="3276600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8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3962400"/>
            <a:ext cx="42697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11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34200" y="4495800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3200" y="5029200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438400" y="1578750"/>
            <a:ext cx="1981200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6600"/>
                </a:solidFill>
                <a:latin typeface="+mj-lt"/>
              </a:rPr>
              <a:t>Coil with the most damage/degradation</a:t>
            </a:r>
            <a:endParaRPr lang="en-US" sz="14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8176" y="5626910"/>
            <a:ext cx="2544824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6600"/>
                </a:solidFill>
                <a:latin typeface="+mj-lt"/>
              </a:rPr>
              <a:t>Coil with the smallest noticeable degradation</a:t>
            </a:r>
            <a:endParaRPr lang="en-US" sz="1400" b="1" dirty="0">
              <a:solidFill>
                <a:srgbClr val="00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9817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76200"/>
            <a:ext cx="6094413" cy="900112"/>
          </a:xfrm>
        </p:spPr>
        <p:txBody>
          <a:bodyPr/>
          <a:lstStyle/>
          <a:p>
            <a:r>
              <a:rPr lang="en-US" dirty="0" smtClean="0"/>
              <a:t>Good (or almost good) Coils (18 of 24)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" y="1097280"/>
            <a:ext cx="8946000" cy="469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54915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Moving Forward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334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b="1" dirty="0" smtClean="0"/>
              <a:t>Determine the extent of damage and locate the problem area </a:t>
            </a:r>
          </a:p>
          <a:p>
            <a:pPr lvl="1">
              <a:spcBef>
                <a:spcPts val="1200"/>
              </a:spcBef>
            </a:pPr>
            <a:r>
              <a:rPr lang="en-US" sz="2400" dirty="0" smtClean="0"/>
              <a:t>Several pancakes (at least 6 of 24) clearly show a degraded performance by a varying amount</a:t>
            </a:r>
          </a:p>
          <a:p>
            <a:pPr lvl="1">
              <a:spcBef>
                <a:spcPts val="1200"/>
              </a:spcBef>
            </a:pPr>
            <a:r>
              <a:rPr lang="en-US" sz="2400" dirty="0" smtClean="0"/>
              <a:t>Essentially all internal splices (between two pancakes) show a large increase in joint resistance</a:t>
            </a:r>
            <a:endParaRPr lang="en-US" sz="2400" b="1" dirty="0" smtClean="0"/>
          </a:p>
          <a:p>
            <a:pPr>
              <a:spcBef>
                <a:spcPts val="1200"/>
              </a:spcBef>
            </a:pPr>
            <a:r>
              <a:rPr lang="en-US" sz="2400" b="1" dirty="0" smtClean="0">
                <a:solidFill>
                  <a:srgbClr val="C00000"/>
                </a:solidFill>
              </a:rPr>
              <a:t>Can we make a repair and move forward?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</a:p>
          <a:p>
            <a:pPr lvl="1">
              <a:spcBef>
                <a:spcPts val="1200"/>
              </a:spcBef>
            </a:pPr>
            <a:r>
              <a:rPr lang="en-US" sz="2400" dirty="0" smtClean="0">
                <a:solidFill>
                  <a:srgbClr val="C00000"/>
                </a:solidFill>
              </a:rPr>
              <a:t>There is a significant investment both in terms of time (several years) and conductor (2.4 km). Therefore, there is a strong incentive for repairing</a:t>
            </a:r>
          </a:p>
          <a:p>
            <a:pPr lvl="1">
              <a:spcBef>
                <a:spcPts val="1200"/>
              </a:spcBef>
            </a:pPr>
            <a:r>
              <a:rPr lang="en-US" sz="2400" b="1" dirty="0" smtClean="0">
                <a:solidFill>
                  <a:srgbClr val="006600"/>
                </a:solidFill>
              </a:rPr>
              <a:t>Splices can be repaired. But how about the pancake coils?</a:t>
            </a:r>
            <a:endParaRPr lang="en-US" sz="2400" dirty="0"/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0000CC"/>
                </a:solidFill>
              </a:rPr>
              <a:t>Identify the possible cause(s) and way to avoid </a:t>
            </a:r>
            <a:r>
              <a:rPr lang="en-US" sz="2400" b="1" dirty="0" smtClean="0">
                <a:solidFill>
                  <a:srgbClr val="0000CC"/>
                </a:solidFill>
              </a:rPr>
              <a:t>them </a:t>
            </a:r>
            <a:r>
              <a:rPr lang="en-US" sz="2400" b="1" dirty="0">
                <a:solidFill>
                  <a:srgbClr val="0000CC"/>
                </a:solidFill>
              </a:rPr>
              <a:t>in future</a:t>
            </a:r>
          </a:p>
        </p:txBody>
      </p:sp>
    </p:spTree>
    <p:extLst>
      <p:ext uri="{BB962C8B-B14F-4D97-AF65-F5344CB8AC3E}">
        <p14:creationId xmlns:p14="http://schemas.microsoft.com/office/powerpoint/2010/main" val="4229441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8153400" cy="808037"/>
          </a:xfrm>
        </p:spPr>
        <p:txBody>
          <a:bodyPr/>
          <a:lstStyle/>
          <a:p>
            <a:r>
              <a:rPr lang="en-US" dirty="0" smtClean="0"/>
              <a:t>Detailed Study of Individual Coils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2590800"/>
            <a:ext cx="861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Take solenoid apart to critically examine each of twenty four pancakes 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/>
              <a:t> when they </a:t>
            </a:r>
            <a:r>
              <a:rPr lang="en-US" dirty="0"/>
              <a:t>a</a:t>
            </a:r>
            <a:r>
              <a:rPr lang="en-US" dirty="0" smtClean="0"/>
              <a:t>re tested in series bad coils limits a critical examination of coils which are not so bad as one can’t push current so high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/>
              <a:t> compare performance before and after the </a:t>
            </a:r>
            <a:r>
              <a:rPr lang="en-US" dirty="0" smtClean="0"/>
              <a:t>incident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4361" y="5562600"/>
            <a:ext cx="8711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The goal is to determine how many can be used (either as is or after repair) </a:t>
            </a:r>
            <a:endParaRPr lang="en-US" dirty="0">
              <a:solidFill>
                <a:srgbClr val="0066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799" y="90488"/>
            <a:ext cx="4648201" cy="808037"/>
          </a:xfrm>
        </p:spPr>
        <p:txBody>
          <a:bodyPr/>
          <a:lstStyle/>
          <a:p>
            <a:r>
              <a:rPr lang="en-US" sz="4400" dirty="0" smtClean="0"/>
              <a:t>Overview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49530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800" b="1" dirty="0" smtClean="0"/>
              <a:t>Goal of the program 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800" b="1" dirty="0" smtClean="0"/>
              <a:t>Background </a:t>
            </a:r>
            <a:endParaRPr lang="en-US" sz="2400" b="1" dirty="0" smtClean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800" b="1" dirty="0" smtClean="0"/>
              <a:t>Latest test results and other updates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Rapid start of energy extraction with copper discs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800" b="1" dirty="0" smtClean="0"/>
              <a:t>Outline of future R&amp;D program under MAP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800" b="1" dirty="0" smtClean="0"/>
              <a:t>Schedule and status</a:t>
            </a:r>
          </a:p>
        </p:txBody>
      </p:sp>
    </p:spTree>
    <p:extLst>
      <p:ext uri="{BB962C8B-B14F-4D97-AF65-F5344CB8AC3E}">
        <p14:creationId xmlns:p14="http://schemas.microsoft.com/office/powerpoint/2010/main" val="47870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6376" y="90488"/>
            <a:ext cx="6561238" cy="808037"/>
          </a:xfrm>
        </p:spPr>
        <p:txBody>
          <a:bodyPr/>
          <a:lstStyle/>
          <a:p>
            <a:r>
              <a:rPr lang="en-US" sz="2800" dirty="0" smtClean="0"/>
              <a:t>Before (1) </a:t>
            </a:r>
            <a:r>
              <a:rPr lang="en-US" sz="2800" dirty="0" smtClean="0">
                <a:solidFill>
                  <a:srgbClr val="008000"/>
                </a:solidFill>
              </a:rPr>
              <a:t>and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After (2) </a:t>
            </a:r>
            <a:r>
              <a:rPr lang="en-US" sz="2800" dirty="0" err="1" smtClean="0">
                <a:solidFill>
                  <a:srgbClr val="FF0000"/>
                </a:solidFill>
              </a:rPr>
              <a:t>cooldown</a:t>
            </a: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(1 mV is 0.1 </a:t>
            </a:r>
            <a:r>
              <a:rPr lang="en-US" sz="2800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2800" dirty="0" smtClean="0">
                <a:solidFill>
                  <a:schemeClr val="tx1"/>
                </a:solidFill>
              </a:rPr>
              <a:t>V/cm for 100 meter)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5" y="978229"/>
            <a:ext cx="4480560" cy="260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666" y="971878"/>
            <a:ext cx="4480560" cy="260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9" y="3515763"/>
            <a:ext cx="4480560" cy="260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29" y="3503584"/>
            <a:ext cx="4480560" cy="260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566" y="6139457"/>
            <a:ext cx="7970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Coil #2, #3 and #4 seem OK. Coil #1 has changed. Is it useable?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000" y="1524000"/>
            <a:ext cx="1239442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Not so good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(15 Amp)</a:t>
            </a:r>
            <a:endParaRPr lang="en-US" sz="1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1400" y="1905000"/>
            <a:ext cx="1219200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6600"/>
                </a:solidFill>
                <a:latin typeface="+mj-lt"/>
              </a:rPr>
              <a:t>Good coil</a:t>
            </a:r>
          </a:p>
          <a:p>
            <a:pPr algn="ctr"/>
            <a:r>
              <a:rPr lang="en-US" sz="1400" b="1" dirty="0" smtClean="0">
                <a:solidFill>
                  <a:srgbClr val="006600"/>
                </a:solidFill>
                <a:latin typeface="+mj-lt"/>
              </a:rPr>
              <a:t>(no change)</a:t>
            </a:r>
            <a:endParaRPr lang="en-US" sz="14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0" y="4495800"/>
            <a:ext cx="1219200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6600"/>
                </a:solidFill>
                <a:latin typeface="+mj-lt"/>
              </a:rPr>
              <a:t>Good coil</a:t>
            </a:r>
          </a:p>
          <a:p>
            <a:pPr algn="ctr"/>
            <a:r>
              <a:rPr lang="en-US" sz="1400" b="1" dirty="0" smtClean="0">
                <a:solidFill>
                  <a:srgbClr val="006600"/>
                </a:solidFill>
                <a:latin typeface="+mj-lt"/>
              </a:rPr>
              <a:t>(no change)</a:t>
            </a:r>
            <a:endParaRPr lang="en-US" sz="14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0800" y="4343400"/>
            <a:ext cx="1219200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6600"/>
                </a:solidFill>
                <a:latin typeface="+mj-lt"/>
              </a:rPr>
              <a:t>Good coil</a:t>
            </a:r>
          </a:p>
          <a:p>
            <a:pPr algn="ctr"/>
            <a:r>
              <a:rPr lang="en-US" sz="1400" b="1" dirty="0" smtClean="0">
                <a:solidFill>
                  <a:srgbClr val="006600"/>
                </a:solidFill>
                <a:latin typeface="+mj-lt"/>
              </a:rPr>
              <a:t>(no change)</a:t>
            </a:r>
            <a:endParaRPr lang="en-US" sz="14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6600" y="2743200"/>
            <a:ext cx="1066800" cy="30777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6600"/>
                </a:solidFill>
                <a:latin typeface="+mj-lt"/>
              </a:rPr>
              <a:t>Was Good</a:t>
            </a:r>
            <a:endParaRPr lang="en-US" sz="1400" b="1" dirty="0">
              <a:solidFill>
                <a:srgbClr val="00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6840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90488"/>
            <a:ext cx="6704013" cy="823912"/>
          </a:xfrm>
        </p:spPr>
        <p:txBody>
          <a:bodyPr/>
          <a:lstStyle/>
          <a:p>
            <a:r>
              <a:rPr lang="en-US" sz="2800" dirty="0">
                <a:solidFill>
                  <a:srgbClr val="3333CC"/>
                </a:solidFill>
              </a:rPr>
              <a:t>Before (1) </a:t>
            </a:r>
            <a:r>
              <a:rPr lang="en-US" sz="2800" dirty="0">
                <a:solidFill>
                  <a:srgbClr val="008000"/>
                </a:solidFill>
              </a:rPr>
              <a:t>and</a:t>
            </a:r>
            <a:r>
              <a:rPr lang="en-US" sz="2800" dirty="0">
                <a:solidFill>
                  <a:srgbClr val="3333CC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After (2</a:t>
            </a:r>
            <a:r>
              <a:rPr lang="en-US" sz="2800" dirty="0" smtClean="0">
                <a:solidFill>
                  <a:srgbClr val="FF0000"/>
                </a:solidFill>
              </a:rPr>
              <a:t>) </a:t>
            </a:r>
            <a:r>
              <a:rPr lang="en-US" sz="2800" dirty="0" err="1" smtClean="0">
                <a:solidFill>
                  <a:srgbClr val="FF0000"/>
                </a:solidFill>
              </a:rPr>
              <a:t>cooldown</a:t>
            </a:r>
            <a:r>
              <a:rPr lang="en-US" sz="2800" dirty="0">
                <a:solidFill>
                  <a:srgbClr val="FF0000"/>
                </a:solidFill>
              </a:rPr>
              <a:t/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(1 mV is 0.1 </a:t>
            </a:r>
            <a:r>
              <a:rPr lang="en-US" sz="2800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2800" dirty="0">
                <a:solidFill>
                  <a:srgbClr val="000000"/>
                </a:solidFill>
              </a:rPr>
              <a:t>V/cm for 100 meter)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" y="1143000"/>
            <a:ext cx="4480560" cy="260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930" y="1143000"/>
            <a:ext cx="4480560" cy="260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6" y="3819409"/>
            <a:ext cx="45847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1216" y="3746317"/>
            <a:ext cx="421927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/>
              <a:t>Coil #5 was good initially but became  bad after </a:t>
            </a:r>
            <a:r>
              <a:rPr lang="en-US" dirty="0" err="1" smtClean="0"/>
              <a:t>cooldown</a:t>
            </a:r>
            <a:r>
              <a:rPr lang="en-US" dirty="0" smtClean="0"/>
              <a:t>. </a:t>
            </a:r>
          </a:p>
          <a:p>
            <a:pPr marL="274320" indent="-274320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/>
              <a:t>Coil #6 and coil #19 are OK.</a:t>
            </a:r>
          </a:p>
          <a:p>
            <a:pPr marL="274320" indent="-274320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/>
              <a:t>Similar analysis on other coils were also performed. </a:t>
            </a:r>
          </a:p>
          <a:p>
            <a:pPr marL="274320" indent="-274320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/>
              <a:t>Only the worst (#15 and #16) will be discussed (next few slides).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2895600"/>
            <a:ext cx="1066800" cy="30777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6600"/>
                </a:solidFill>
                <a:latin typeface="+mj-lt"/>
              </a:rPr>
              <a:t>Was Good</a:t>
            </a:r>
            <a:endParaRPr lang="en-US" sz="14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1069885"/>
            <a:ext cx="1471878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Became Bad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(5</a:t>
            </a:r>
            <a:r>
              <a:rPr lang="en-US" sz="1400" b="1" baseline="30000" dirty="0" smtClean="0">
                <a:solidFill>
                  <a:srgbClr val="FF0000"/>
                </a:solidFill>
                <a:latin typeface="+mj-lt"/>
              </a:rPr>
              <a:t>th</a:t>
            </a:r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 worst coil)</a:t>
            </a:r>
            <a:endParaRPr lang="en-US" sz="1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2209800"/>
            <a:ext cx="1219200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6600"/>
                </a:solidFill>
                <a:latin typeface="+mj-lt"/>
              </a:rPr>
              <a:t>Good coil</a:t>
            </a:r>
          </a:p>
          <a:p>
            <a:pPr algn="ctr"/>
            <a:r>
              <a:rPr lang="en-US" sz="1400" b="1" dirty="0" smtClean="0">
                <a:solidFill>
                  <a:srgbClr val="006600"/>
                </a:solidFill>
                <a:latin typeface="+mj-lt"/>
              </a:rPr>
              <a:t>(no change)</a:t>
            </a:r>
            <a:endParaRPr lang="en-US" sz="14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4800600"/>
            <a:ext cx="1219200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6600"/>
                </a:solidFill>
                <a:latin typeface="+mj-lt"/>
              </a:rPr>
              <a:t>Good coil</a:t>
            </a:r>
          </a:p>
          <a:p>
            <a:pPr algn="ctr"/>
            <a:r>
              <a:rPr lang="en-US" sz="1400" b="1" dirty="0" smtClean="0">
                <a:solidFill>
                  <a:srgbClr val="006600"/>
                </a:solidFill>
                <a:latin typeface="+mj-lt"/>
              </a:rPr>
              <a:t>(no change)</a:t>
            </a:r>
            <a:endParaRPr lang="en-US" sz="1400" b="1" dirty="0">
              <a:solidFill>
                <a:srgbClr val="00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6159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Repairing of the Coils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3440" y="1066800"/>
            <a:ext cx="4389120" cy="263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743200"/>
            <a:ext cx="4389120" cy="263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3440" y="3931920"/>
            <a:ext cx="4389120" cy="263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52400" y="990600"/>
            <a:ext cx="45110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FF0000"/>
                </a:solidFill>
              </a:rPr>
              <a:t>S</a:t>
            </a:r>
            <a:r>
              <a:rPr lang="en-US" sz="1800" b="1" dirty="0" smtClean="0">
                <a:solidFill>
                  <a:srgbClr val="FF0000"/>
                </a:solidFill>
              </a:rPr>
              <a:t>tart with coil #15&amp;#16 (the worst pair).</a:t>
            </a:r>
          </a:p>
          <a:p>
            <a:pPr>
              <a:lnSpc>
                <a:spcPts val="2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8000"/>
                </a:solidFill>
              </a:rPr>
              <a:t> Splice joint is replaced with a new type of diagonal joint (used in another program)</a:t>
            </a:r>
          </a:p>
          <a:p>
            <a:pPr>
              <a:lnSpc>
                <a:spcPts val="2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8000"/>
                </a:solidFill>
              </a:rPr>
              <a:t> First turn is removed from each pancake</a:t>
            </a:r>
          </a:p>
          <a:p>
            <a:pPr>
              <a:lnSpc>
                <a:spcPts val="2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8000"/>
                </a:solidFill>
              </a:rPr>
              <a:t> Coil performance is measured and compared it with that before the repair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5334000"/>
            <a:ext cx="4419600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 Outcome: Splice joint and coil #15 got fully repaired. However, coil #16, though got better, but did not get fully repaired. </a:t>
            </a:r>
          </a:p>
          <a:p>
            <a:pPr>
              <a:lnSpc>
                <a:spcPts val="2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CC"/>
                </a:solidFill>
              </a:rPr>
              <a:t> Remove one more turn? Now being done.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4572000"/>
            <a:ext cx="1371600" cy="30777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6600"/>
                </a:solidFill>
                <a:latin typeface="+mj-lt"/>
              </a:rPr>
              <a:t>Became Good</a:t>
            </a:r>
            <a:endParaRPr lang="en-US" sz="14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0" y="3505200"/>
            <a:ext cx="955711" cy="30777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Was Bad</a:t>
            </a:r>
            <a:endParaRPr lang="en-US" sz="1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0" y="2895600"/>
            <a:ext cx="1371600" cy="30777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6600"/>
                </a:solidFill>
                <a:latin typeface="+mj-lt"/>
              </a:rPr>
              <a:t>Became Good</a:t>
            </a:r>
            <a:endParaRPr lang="en-US" sz="14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0" y="1828800"/>
            <a:ext cx="955711" cy="30777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Was Bad</a:t>
            </a:r>
            <a:endParaRPr lang="en-US" sz="1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9000" y="5410200"/>
            <a:ext cx="1600200" cy="49244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6600"/>
                </a:solidFill>
                <a:latin typeface="+mj-lt"/>
              </a:rPr>
              <a:t>Became Better </a:t>
            </a:r>
            <a:r>
              <a:rPr lang="en-US" sz="1000" dirty="0" smtClean="0">
                <a:solidFill>
                  <a:srgbClr val="006600"/>
                </a:solidFill>
                <a:latin typeface="+mj-lt"/>
              </a:rPr>
              <a:t>(b</a:t>
            </a:r>
            <a:r>
              <a:rPr lang="en-US" sz="1000" dirty="0" smtClean="0">
                <a:solidFill>
                  <a:srgbClr val="006600"/>
                </a:solidFill>
              </a:rPr>
              <a:t>ut </a:t>
            </a:r>
            <a:r>
              <a:rPr lang="en-US" sz="1200" dirty="0">
                <a:solidFill>
                  <a:srgbClr val="006600"/>
                </a:solidFill>
              </a:rPr>
              <a:t>n</a:t>
            </a:r>
            <a:r>
              <a:rPr lang="en-US" sz="1200" dirty="0" smtClean="0">
                <a:solidFill>
                  <a:srgbClr val="006600"/>
                </a:solidFill>
              </a:rPr>
              <a:t>ot </a:t>
            </a:r>
            <a:r>
              <a:rPr lang="en-US" sz="1200" dirty="0">
                <a:solidFill>
                  <a:srgbClr val="006600"/>
                </a:solidFill>
              </a:rPr>
              <a:t>g</a:t>
            </a:r>
            <a:r>
              <a:rPr lang="en-US" sz="1200" dirty="0" smtClean="0">
                <a:solidFill>
                  <a:srgbClr val="006600"/>
                </a:solidFill>
              </a:rPr>
              <a:t>ood enough)</a:t>
            </a:r>
            <a:endParaRPr lang="en-US" sz="1200" dirty="0">
              <a:solidFill>
                <a:srgbClr val="00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9800" y="4876800"/>
            <a:ext cx="955711" cy="30777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Was Bad</a:t>
            </a:r>
            <a:endParaRPr lang="en-US" sz="1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52401"/>
            <a:ext cx="6553200" cy="762000"/>
          </a:xfrm>
        </p:spPr>
        <p:txBody>
          <a:bodyPr/>
          <a:lstStyle/>
          <a:p>
            <a:r>
              <a:rPr lang="en-US" sz="2400" dirty="0" smtClean="0"/>
              <a:t>Inside turn of Partially Repaired Coil #16 </a:t>
            </a:r>
            <a:br>
              <a:rPr lang="en-US" sz="2400" dirty="0" smtClean="0"/>
            </a:br>
            <a:r>
              <a:rPr lang="en-US" sz="2400" dirty="0" smtClean="0"/>
              <a:t>(measured separately @77 K)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608" t="2073" r="13042" b="2073"/>
          <a:stretch>
            <a:fillRect/>
          </a:stretch>
        </p:blipFill>
        <p:spPr bwMode="auto">
          <a:xfrm>
            <a:off x="76200" y="1834888"/>
            <a:ext cx="6250496" cy="446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2400" y="106680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Since a v-tap can be put on inside turn easily, we decided to do a 77 K measurement to see if there is a defect there before taking this turn out. 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5257800"/>
            <a:ext cx="4191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990000"/>
                </a:solidFill>
              </a:rPr>
              <a:t>Coil 15 (coil became good after repair)</a:t>
            </a:r>
            <a:endParaRPr lang="en-US" sz="1600" b="1" dirty="0">
              <a:solidFill>
                <a:srgbClr val="99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600" y="2043112"/>
            <a:ext cx="201646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366CC"/>
                </a:solidFill>
              </a:rPr>
              <a:t>First turn of coil 16 (after 1</a:t>
            </a:r>
            <a:r>
              <a:rPr lang="en-US" sz="1600" b="1" baseline="30000" dirty="0" smtClean="0">
                <a:solidFill>
                  <a:srgbClr val="3366CC"/>
                </a:solidFill>
              </a:rPr>
              <a:t>st</a:t>
            </a:r>
            <a:r>
              <a:rPr lang="en-US" sz="1600" b="1" dirty="0" smtClean="0">
                <a:solidFill>
                  <a:srgbClr val="3366CC"/>
                </a:solidFill>
              </a:rPr>
              <a:t> repair)</a:t>
            </a:r>
            <a:endParaRPr lang="en-US" sz="1600" b="1" dirty="0">
              <a:solidFill>
                <a:srgbClr val="3366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5267" y="3490912"/>
            <a:ext cx="1295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6600"/>
                </a:solidFill>
              </a:rPr>
              <a:t>Remainder of coil 16</a:t>
            </a:r>
            <a:endParaRPr lang="en-US" sz="1600" b="1" dirty="0">
              <a:solidFill>
                <a:srgbClr val="FF6600"/>
              </a:solidFill>
            </a:endParaRPr>
          </a:p>
        </p:txBody>
      </p:sp>
      <p:sp>
        <p:nvSpPr>
          <p:cNvPr id="9" name="Down Arrow 8"/>
          <p:cNvSpPr/>
          <p:nvPr/>
        </p:nvSpPr>
        <p:spPr bwMode="auto">
          <a:xfrm>
            <a:off x="3845267" y="2652712"/>
            <a:ext cx="152400" cy="381000"/>
          </a:xfrm>
          <a:prstGeom prst="downArrow">
            <a:avLst/>
          </a:prstGeom>
          <a:solidFill>
            <a:schemeClr val="bg1"/>
          </a:solidFill>
          <a:ln w="158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>
            <a:off x="4150067" y="4024312"/>
            <a:ext cx="152400" cy="381000"/>
          </a:xfrm>
          <a:prstGeom prst="downArrow">
            <a:avLst/>
          </a:prstGeom>
          <a:solidFill>
            <a:schemeClr val="bg1"/>
          </a:solidFill>
          <a:ln w="19050" cap="flat" cmpd="sng" algn="ctr">
            <a:solidFill>
              <a:srgbClr val="FF7C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0" y="1981200"/>
            <a:ext cx="25146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sz="1800" b="1" dirty="0" smtClean="0">
                <a:latin typeface="+mj-lt"/>
              </a:rPr>
              <a:t> It appears that removing one turn is not sufficient and we may need to remove more. 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FF0000"/>
                </a:solidFill>
                <a:latin typeface="+mj-lt"/>
              </a:rPr>
              <a:t> Where exactly is the defect in first turn and how wide/long is the defect?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0000CC"/>
                </a:solidFill>
                <a:latin typeface="+mj-lt"/>
              </a:rPr>
              <a:t> Do another run with v-taps placed in small (1 cm) interval.</a:t>
            </a:r>
            <a:endParaRPr lang="en-US" sz="1800" b="1" dirty="0">
              <a:solidFill>
                <a:srgbClr val="0000CC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90488"/>
            <a:ext cx="6704013" cy="900112"/>
          </a:xfrm>
        </p:spPr>
        <p:txBody>
          <a:bodyPr/>
          <a:lstStyle/>
          <a:p>
            <a:r>
              <a:rPr lang="en-US" sz="2800" dirty="0" smtClean="0"/>
              <a:t>Detailed Analysis of Coil #16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006600"/>
                </a:solidFill>
              </a:rPr>
              <a:t>(several v-taps in 1 cm interval)</a:t>
            </a: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r="2890"/>
          <a:stretch>
            <a:fillRect/>
          </a:stretch>
        </p:blipFill>
        <p:spPr bwMode="auto">
          <a:xfrm>
            <a:off x="228600" y="1219200"/>
            <a:ext cx="649324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 bwMode="auto">
          <a:xfrm>
            <a:off x="3124200" y="2438400"/>
            <a:ext cx="1219200" cy="381000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524000" y="2743200"/>
            <a:ext cx="1219200" cy="381000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200400" y="3962400"/>
            <a:ext cx="1447800" cy="381000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05600" y="1371600"/>
            <a:ext cx="23622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/>
              <a:t> It seems that the defects in first turn are in the regions 3-4 cm and in 4-5 cm (it could also be one defect spanning in two regions)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/>
              <a:t> Onset of resistive voltage from ~0 A itself means that there is a total break in current path across the conductor width. 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90488"/>
            <a:ext cx="6781800" cy="808037"/>
          </a:xfrm>
        </p:spPr>
        <p:txBody>
          <a:bodyPr/>
          <a:lstStyle/>
          <a:p>
            <a:r>
              <a:rPr lang="en-US" sz="2800" dirty="0" smtClean="0"/>
              <a:t>Identification of Defect(s) in Coil 16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4206240" cy="252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66800"/>
            <a:ext cx="4206240" cy="252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3733800"/>
            <a:ext cx="5535000" cy="27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267200" y="3810000"/>
            <a:ext cx="2769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Voltage (V) with time @ 1A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657600"/>
            <a:ext cx="3429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CC"/>
                </a:solidFill>
              </a:rPr>
              <a:t> To determine the size of the defect, one needs to know non-sc resistance of the wire (when cold).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CC"/>
                </a:solidFill>
              </a:rPr>
              <a:t> To obtained this, we pass 1 A mp and let it warm to non-sc state.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CC"/>
                </a:solidFill>
              </a:rPr>
              <a:t> Measured voltage across ~1 cm sections is 0.02 mV (20</a:t>
            </a:r>
            <a:r>
              <a:rPr lang="en-US" sz="1600" dirty="0" smtClean="0">
                <a:solidFill>
                  <a:srgbClr val="0000CC"/>
                </a:solidFill>
                <a:latin typeface="Symbol" pitchFamily="18" charset="2"/>
              </a:rPr>
              <a:t>m</a:t>
            </a:r>
            <a:r>
              <a:rPr lang="en-US" sz="1600" dirty="0" smtClean="0">
                <a:solidFill>
                  <a:srgbClr val="0000CC"/>
                </a:solidFill>
              </a:rPr>
              <a:t>V/mm).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CC"/>
                </a:solidFill>
              </a:rPr>
              <a:t> Therefore, resistance: 20</a:t>
            </a:r>
            <a:r>
              <a:rPr lang="en-US" sz="1600" dirty="0" smtClean="0">
                <a:solidFill>
                  <a:srgbClr val="0000CC"/>
                </a:solidFill>
                <a:latin typeface="Symbol" pitchFamily="18" charset="2"/>
              </a:rPr>
              <a:t>m</a:t>
            </a:r>
            <a:r>
              <a:rPr lang="el-GR" sz="1600" dirty="0" smtClean="0">
                <a:solidFill>
                  <a:srgbClr val="0000CC"/>
                </a:solidFill>
              </a:rPr>
              <a:t>Ω</a:t>
            </a:r>
            <a:r>
              <a:rPr lang="en-US" sz="1600" dirty="0" smtClean="0">
                <a:solidFill>
                  <a:srgbClr val="0000CC"/>
                </a:solidFill>
              </a:rPr>
              <a:t>/mm.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CC"/>
                </a:solidFill>
              </a:rPr>
              <a:t> Thus we have two ~4.7 mm long defects or one 9.5 mm long defect.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4600" y="2743200"/>
            <a:ext cx="1564852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CC"/>
                </a:solidFill>
              </a:rPr>
              <a:t>Resistance: 96 </a:t>
            </a:r>
            <a:r>
              <a:rPr lang="en-US" sz="1400" b="1" dirty="0" smtClean="0">
                <a:solidFill>
                  <a:srgbClr val="0000CC"/>
                </a:solidFill>
                <a:latin typeface="Symbol" pitchFamily="18" charset="2"/>
              </a:rPr>
              <a:t>m</a:t>
            </a:r>
            <a:r>
              <a:rPr lang="el-GR" sz="1400" b="1" dirty="0" smtClean="0">
                <a:solidFill>
                  <a:srgbClr val="0000CC"/>
                </a:solidFill>
              </a:rPr>
              <a:t>Ω</a:t>
            </a:r>
            <a:endParaRPr lang="en-US" sz="1400" b="1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2895600"/>
            <a:ext cx="1564852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CC"/>
                </a:solidFill>
              </a:rPr>
              <a:t>Resistance: 94 </a:t>
            </a:r>
            <a:r>
              <a:rPr lang="en-US" sz="1400" b="1" dirty="0" smtClean="0">
                <a:solidFill>
                  <a:srgbClr val="0000CC"/>
                </a:solidFill>
                <a:latin typeface="Symbol" pitchFamily="18" charset="2"/>
              </a:rPr>
              <a:t>m</a:t>
            </a:r>
            <a:r>
              <a:rPr lang="el-GR" sz="1400" b="1" dirty="0" smtClean="0">
                <a:solidFill>
                  <a:srgbClr val="0000CC"/>
                </a:solidFill>
              </a:rPr>
              <a:t>Ω</a:t>
            </a:r>
            <a:endParaRPr lang="en-US" sz="14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the Repair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458200" cy="5257800"/>
          </a:xfrm>
        </p:spPr>
        <p:txBody>
          <a:bodyPr/>
          <a:lstStyle/>
          <a:p>
            <a:r>
              <a:rPr lang="en-US" sz="2000" dirty="0" smtClean="0"/>
              <a:t>One more turn of coil #16 has been removed</a:t>
            </a:r>
          </a:p>
          <a:p>
            <a:r>
              <a:rPr lang="en-US" sz="2000" dirty="0" smtClean="0"/>
              <a:t>Visual inspection of the turn removed shows some delimitation of copper that was electro-platted (likely cause of the problem)</a:t>
            </a:r>
          </a:p>
          <a:p>
            <a:r>
              <a:rPr lang="en-US" sz="2000" dirty="0" smtClean="0"/>
              <a:t>The double pancake with coil #15 and #16 will be assembled and tested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rgbClr val="C00000"/>
                </a:solidFill>
              </a:rPr>
              <a:t>One turn of all other 22 pancake coils have also been removed.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They have been spliced together in 11 double-pancakes with new splice joint</a:t>
            </a:r>
          </a:p>
          <a:p>
            <a:endParaRPr lang="en-US" sz="2000" dirty="0" smtClean="0">
              <a:solidFill>
                <a:srgbClr val="0000CC"/>
              </a:solidFill>
            </a:endParaRPr>
          </a:p>
          <a:p>
            <a:r>
              <a:rPr lang="en-US" sz="2000" dirty="0" smtClean="0">
                <a:solidFill>
                  <a:srgbClr val="0000CC"/>
                </a:solidFill>
              </a:rPr>
              <a:t>All of these will be re-tested to pass 77 K QA test </a:t>
            </a:r>
          </a:p>
          <a:p>
            <a:r>
              <a:rPr lang="en-US" sz="2000" dirty="0" smtClean="0">
                <a:solidFill>
                  <a:srgbClr val="0000CC"/>
                </a:solidFill>
              </a:rPr>
              <a:t>It is possible some pancakes may require removal of one more turn (coil #15 and #16 were the worst though)</a:t>
            </a:r>
          </a:p>
          <a:p>
            <a:r>
              <a:rPr lang="en-US" sz="2000" dirty="0" smtClean="0">
                <a:solidFill>
                  <a:srgbClr val="0000CC"/>
                </a:solidFill>
              </a:rPr>
              <a:t>It is also possible that some coils can’t be repaired by removing a couple of turns. In that case, those coils would be removed and the solenoid would have a fewer than 24 coils. We should still be able to achieve the target field.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90488"/>
            <a:ext cx="6704013" cy="808037"/>
          </a:xfrm>
        </p:spPr>
        <p:txBody>
          <a:bodyPr/>
          <a:lstStyle/>
          <a:p>
            <a:r>
              <a:rPr lang="en-US" sz="2800" dirty="0" smtClean="0"/>
              <a:t>Updated Design and Test Procedure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534400" cy="4495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smtClean="0"/>
              <a:t>Provide better cooling to reduce thermal gradient 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smtClean="0"/>
              <a:t>Use extended copper discs and expose them to better cooling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Computer modeling and experiments to  provide better guidance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Much slower cooling to reduce thermal gradient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Pre-cool with helium gas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A more controlled test procedure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9480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76200"/>
            <a:ext cx="6705600" cy="884237"/>
          </a:xfrm>
        </p:spPr>
        <p:txBody>
          <a:bodyPr/>
          <a:lstStyle/>
          <a:p>
            <a:r>
              <a:rPr lang="en-US" sz="2800" dirty="0" smtClean="0"/>
              <a:t>Copper Discs to Minimize Thermal Strain During Cool Down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1295400"/>
            <a:ext cx="55425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600"/>
              </a:lnSpc>
              <a:spcBef>
                <a:spcPts val="2400"/>
              </a:spcBef>
              <a:buFont typeface="Arial" pitchFamily="34" charset="0"/>
              <a:buChar char="•"/>
            </a:pPr>
            <a:r>
              <a:rPr lang="en-US" sz="2400" b="1" dirty="0" smtClean="0"/>
              <a:t>Excessive thermal strain during </a:t>
            </a:r>
            <a:r>
              <a:rPr lang="en-US" sz="2400" b="1" dirty="0" err="1" smtClean="0"/>
              <a:t>cooldown</a:t>
            </a:r>
            <a:r>
              <a:rPr lang="en-US" sz="2400" b="1" dirty="0" smtClean="0"/>
              <a:t> may damage HTS coils </a:t>
            </a:r>
          </a:p>
          <a:p>
            <a:pPr marL="342900" indent="-342900">
              <a:lnSpc>
                <a:spcPts val="3600"/>
              </a:lnSpc>
              <a:spcBef>
                <a:spcPts val="2400"/>
              </a:spcBef>
              <a:buFont typeface="Arial" pitchFamily="34" charset="0"/>
              <a:buChar char="•"/>
            </a:pPr>
            <a:r>
              <a:rPr lang="en-US" sz="2400" b="1" dirty="0" smtClean="0"/>
              <a:t>We use copper discs between the double pancakes to provide a more uniform cooling across the coil windings</a:t>
            </a:r>
            <a:endParaRPr lang="en-US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4" t="3999" r="1063" b="6001"/>
          <a:stretch/>
        </p:blipFill>
        <p:spPr bwMode="auto">
          <a:xfrm>
            <a:off x="5562600" y="1143000"/>
            <a:ext cx="347472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0" y="5334000"/>
            <a:ext cx="2106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Schematic: </a:t>
            </a:r>
            <a:r>
              <a:rPr lang="en-US" sz="1400" dirty="0" err="1" smtClean="0"/>
              <a:t>Holger</a:t>
            </a:r>
            <a:r>
              <a:rPr lang="en-US" sz="1400" dirty="0" smtClean="0"/>
              <a:t> Witte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5791200"/>
            <a:ext cx="8409674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+mj-lt"/>
              </a:rPr>
              <a:t>Next few slides: Another significant benefit of using copper discs.</a:t>
            </a:r>
          </a:p>
          <a:p>
            <a:r>
              <a:rPr lang="en-US" sz="1600" dirty="0" smtClean="0">
                <a:latin typeface="+mj-lt"/>
              </a:rPr>
              <a:t>It was not reported earlier due to possible patent and relationship to other programs. 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1467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76200"/>
            <a:ext cx="6475413" cy="900112"/>
          </a:xfrm>
        </p:spPr>
        <p:txBody>
          <a:bodyPr/>
          <a:lstStyle/>
          <a:p>
            <a:r>
              <a:rPr lang="en-US" sz="2800" dirty="0" smtClean="0"/>
              <a:t>Another Surprise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006600"/>
                </a:solidFill>
              </a:rPr>
              <a:t>(one that is being put to good use)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143000"/>
            <a:ext cx="883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During the quench protection, we observed a sharp initial drop in coil current as soon as the energy extraction </a:t>
            </a:r>
            <a:r>
              <a:rPr lang="en-US" sz="2400" dirty="0">
                <a:solidFill>
                  <a:srgbClr val="C00000"/>
                </a:solidFill>
              </a:rPr>
              <a:t>started on external dump resistor</a:t>
            </a:r>
            <a:r>
              <a:rPr lang="en-US" sz="2400" dirty="0" smtClean="0">
                <a:solidFill>
                  <a:srgbClr val="C00000"/>
                </a:solidFill>
              </a:rPr>
              <a:t>.</a:t>
            </a:r>
          </a:p>
          <a:p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smtClean="0">
                <a:solidFill>
                  <a:srgbClr val="C00000"/>
                </a:solidFill>
              </a:rPr>
              <a:t>This was observed both in 25 mm and in 100 mm solenoids.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649" y="3200400"/>
            <a:ext cx="4480560" cy="316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27" y="3171386"/>
            <a:ext cx="4206240" cy="322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628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the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838200"/>
          </a:xfrm>
        </p:spPr>
        <p:txBody>
          <a:bodyPr/>
          <a:lstStyle/>
          <a:p>
            <a:pPr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A 5-year R&amp;D </a:t>
            </a:r>
            <a:r>
              <a:rPr lang="en-US" sz="2200" b="1" dirty="0">
                <a:solidFill>
                  <a:srgbClr val="FF0000"/>
                </a:solidFill>
              </a:rPr>
              <a:t>p</a:t>
            </a:r>
            <a:r>
              <a:rPr lang="en-US" sz="2200" b="1" dirty="0" smtClean="0">
                <a:solidFill>
                  <a:srgbClr val="FF0000"/>
                </a:solidFill>
              </a:rPr>
              <a:t>rogram for feasibility of high field solenoid (30 T or more) based on ReBCO High Temperature Superconductor (HTS)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5791200"/>
            <a:ext cx="894828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5-year is about the right time frame for a variety of reasons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2057400"/>
            <a:ext cx="8839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target is to demonstrate 30+ T in one (or more) short magnet(s)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Real demonstrations (not just design studies) are necessary since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these are unprecedented fields for superconducting magnets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High Temperature Superconductors (HTS), which makes this possible, is a new and challenging conductor and has never been used in such applications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Sub-goal #1: One time demonstration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to determine if such fields are possible in superconducting solenoids or not?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Sub-goal #2:  Protection and Reliability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if possible, is it practical to use them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in a real device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or not?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Sharp Drop in Current</a:t>
            </a:r>
            <a:br>
              <a:rPr lang="en-US" sz="2800" dirty="0" smtClean="0"/>
            </a:br>
            <a:r>
              <a:rPr lang="en-US" sz="2800" dirty="0" smtClean="0"/>
              <a:t>(but not such sharp drop in field)</a:t>
            </a:r>
            <a:endParaRPr lang="en-US" sz="28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" y="1039277"/>
            <a:ext cx="4323198" cy="331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9" y="4351935"/>
            <a:ext cx="2753437" cy="21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51" y="1039277"/>
            <a:ext cx="4608613" cy="325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6" b="2566"/>
          <a:stretch/>
        </p:blipFill>
        <p:spPr bwMode="auto">
          <a:xfrm>
            <a:off x="5428397" y="4297680"/>
            <a:ext cx="350982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83311" y="1486005"/>
            <a:ext cx="1138453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100 mm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12 coils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2200" y="2516919"/>
            <a:ext cx="112402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25 mm</a:t>
            </a:r>
          </a:p>
          <a:p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en-US" b="1" dirty="0" smtClean="0">
                <a:solidFill>
                  <a:srgbClr val="FF0000"/>
                </a:solidFill>
              </a:rPr>
              <a:t>4 coils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3116" y="5862386"/>
            <a:ext cx="2010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Expanded scale</a:t>
            </a:r>
          </a:p>
          <a:p>
            <a:pPr algn="ctr"/>
            <a:r>
              <a:rPr lang="en-US" dirty="0" smtClean="0"/>
              <a:t>(time)</a:t>
            </a:r>
            <a:endParaRPr lang="en-US" dirty="0"/>
          </a:p>
        </p:txBody>
      </p:sp>
      <p:sp>
        <p:nvSpPr>
          <p:cNvPr id="5" name="Left Arrow 4"/>
          <p:cNvSpPr/>
          <p:nvPr/>
        </p:nvSpPr>
        <p:spPr bwMode="auto">
          <a:xfrm>
            <a:off x="2824516" y="6216329"/>
            <a:ext cx="457200" cy="200055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>
            <a:off x="5063603" y="6216329"/>
            <a:ext cx="421088" cy="200054"/>
          </a:xfrm>
          <a:prstGeom prst="notchedRightArrow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2599" y="1082244"/>
            <a:ext cx="155042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Bo = ~5.3 T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37704" y="1115465"/>
            <a:ext cx="16930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Bo = ~15.6 T</a:t>
            </a:r>
            <a:endParaRPr lang="en-US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45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0488"/>
            <a:ext cx="6781800" cy="808037"/>
          </a:xfrm>
        </p:spPr>
        <p:txBody>
          <a:bodyPr/>
          <a:lstStyle/>
          <a:p>
            <a:r>
              <a:rPr lang="en-US" sz="2400" dirty="0" smtClean="0"/>
              <a:t>Possible Sources of Sharp Drop in Current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153400" cy="4114800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en-US" sz="2400" b="1" dirty="0" smtClean="0"/>
              <a:t>The following sources were initially attributed to the possible sharp drop in current in coil:</a:t>
            </a: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400" b="1" dirty="0" smtClean="0"/>
              <a:t>Instrument malfunction</a:t>
            </a: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400" b="1" dirty="0" smtClean="0"/>
              <a:t>Current transfer to the stainless steel tape (co-wound with HTS tape)</a:t>
            </a: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400" b="1" dirty="0" smtClean="0"/>
              <a:t>Current transfer to copper discs </a:t>
            </a:r>
            <a:endParaRPr lang="en-US" sz="2400" b="1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64" y="3962400"/>
            <a:ext cx="3598840" cy="254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282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90488"/>
            <a:ext cx="6858000" cy="808037"/>
          </a:xfrm>
        </p:spPr>
        <p:txBody>
          <a:bodyPr/>
          <a:lstStyle/>
          <a:p>
            <a:r>
              <a:rPr lang="en-US" sz="2400" dirty="0" smtClean="0"/>
              <a:t>Decay of Current and Field in PBL/BNL Coils for HTS co-wound with SS and </a:t>
            </a:r>
            <a:r>
              <a:rPr lang="en-US" sz="2400" dirty="0" err="1" smtClean="0"/>
              <a:t>Kapton</a:t>
            </a:r>
            <a:r>
              <a:rPr lang="en-US" sz="2400" dirty="0" smtClean="0"/>
              <a:t> Tape</a:t>
            </a:r>
            <a:endParaRPr lang="en-US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133600"/>
            <a:ext cx="323677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2400" y="1828800"/>
            <a:ext cx="2950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D60093"/>
                </a:solidFill>
              </a:rPr>
              <a:t>Current </a:t>
            </a:r>
            <a:r>
              <a:rPr lang="en-US" sz="1800" b="1" dirty="0" err="1" smtClean="0">
                <a:solidFill>
                  <a:srgbClr val="D60093"/>
                </a:solidFill>
              </a:rPr>
              <a:t>vs</a:t>
            </a:r>
            <a:r>
              <a:rPr lang="en-US" sz="1800" b="1" dirty="0" smtClean="0">
                <a:solidFill>
                  <a:srgbClr val="D60093"/>
                </a:solidFill>
              </a:rPr>
              <a:t> Time (</a:t>
            </a:r>
            <a:r>
              <a:rPr lang="en-US" sz="1800" b="1" dirty="0" err="1" smtClean="0">
                <a:solidFill>
                  <a:srgbClr val="D60093"/>
                </a:solidFill>
              </a:rPr>
              <a:t>Kapton</a:t>
            </a:r>
            <a:r>
              <a:rPr lang="en-US" sz="1800" b="1" dirty="0" smtClean="0">
                <a:solidFill>
                  <a:srgbClr val="D60093"/>
                </a:solidFill>
              </a:rPr>
              <a:t>)</a:t>
            </a:r>
            <a:endParaRPr lang="en-US" sz="1800" b="1" dirty="0">
              <a:solidFill>
                <a:srgbClr val="D60093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133600"/>
            <a:ext cx="318463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733800" y="1809466"/>
            <a:ext cx="246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D60093"/>
                </a:solidFill>
              </a:rPr>
              <a:t>Current </a:t>
            </a:r>
            <a:r>
              <a:rPr lang="en-US" sz="1800" b="1" dirty="0" err="1" smtClean="0">
                <a:solidFill>
                  <a:srgbClr val="D60093"/>
                </a:solidFill>
              </a:rPr>
              <a:t>vs</a:t>
            </a:r>
            <a:r>
              <a:rPr lang="en-US" sz="1800" b="1" dirty="0" smtClean="0">
                <a:solidFill>
                  <a:srgbClr val="D60093"/>
                </a:solidFill>
              </a:rPr>
              <a:t> Time (SS)</a:t>
            </a:r>
            <a:endParaRPr lang="en-US" sz="1800" b="1" dirty="0">
              <a:solidFill>
                <a:srgbClr val="D6009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930" y="5823466"/>
            <a:ext cx="6833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FF"/>
                </a:solidFill>
                <a:latin typeface="Calibri"/>
              </a:rPr>
              <a:t>Decays after shut-off are similar in both cases</a:t>
            </a:r>
            <a:r>
              <a:rPr lang="en-US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(SS and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</a:rPr>
              <a:t>Kapton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FF"/>
                </a:solidFill>
                <a:latin typeface="Calibri"/>
              </a:rPr>
              <a:t>Therefore, stainless steel tape can’t be responsible for this.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0" name="Title 13"/>
          <p:cNvSpPr txBox="1">
            <a:spLocks/>
          </p:cNvSpPr>
          <p:nvPr/>
        </p:nvSpPr>
        <p:spPr>
          <a:xfrm>
            <a:off x="76200" y="990600"/>
            <a:ext cx="6553200" cy="805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Discharge of coils made with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Kapton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and Stainless Steel insulation in 20 T background at NHMFL (total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field</a:t>
            </a:r>
            <a:r>
              <a:rPr lang="en-US" sz="2000" b="1" dirty="0" smtClean="0">
                <a:solidFill>
                  <a:srgbClr val="006600"/>
                </a:solidFill>
                <a:latin typeface="Calibri"/>
              </a:rPr>
              <a:t> ~22 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295400"/>
            <a:ext cx="2170911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4038600"/>
            <a:ext cx="2153309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760527" y="990600"/>
            <a:ext cx="2383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D60093"/>
                </a:solidFill>
              </a:rPr>
              <a:t>Field </a:t>
            </a:r>
            <a:r>
              <a:rPr lang="en-US" sz="1600" b="1" dirty="0" err="1" smtClean="0">
                <a:solidFill>
                  <a:srgbClr val="D60093"/>
                </a:solidFill>
              </a:rPr>
              <a:t>vs</a:t>
            </a:r>
            <a:r>
              <a:rPr lang="en-US" sz="1600" b="1" dirty="0" smtClean="0">
                <a:solidFill>
                  <a:srgbClr val="D60093"/>
                </a:solidFill>
              </a:rPr>
              <a:t> Time (</a:t>
            </a:r>
            <a:r>
              <a:rPr lang="en-US" sz="1600" b="1" dirty="0" err="1" smtClean="0">
                <a:solidFill>
                  <a:srgbClr val="D60093"/>
                </a:solidFill>
              </a:rPr>
              <a:t>Kapton</a:t>
            </a:r>
            <a:r>
              <a:rPr lang="en-US" sz="1600" b="1" dirty="0" smtClean="0">
                <a:solidFill>
                  <a:srgbClr val="D60093"/>
                </a:solidFill>
              </a:rPr>
              <a:t>)</a:t>
            </a:r>
            <a:endParaRPr lang="en-US" sz="1600" b="1" dirty="0">
              <a:solidFill>
                <a:srgbClr val="D6009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34200" y="3810000"/>
            <a:ext cx="1950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D60093"/>
                </a:solidFill>
              </a:rPr>
              <a:t>Field </a:t>
            </a:r>
            <a:r>
              <a:rPr lang="en-US" sz="1600" b="1" dirty="0" err="1" smtClean="0">
                <a:solidFill>
                  <a:srgbClr val="D60093"/>
                </a:solidFill>
              </a:rPr>
              <a:t>vs</a:t>
            </a:r>
            <a:r>
              <a:rPr lang="en-US" sz="1600" b="1" dirty="0" smtClean="0">
                <a:solidFill>
                  <a:srgbClr val="D60093"/>
                </a:solidFill>
              </a:rPr>
              <a:t> Time (SS)</a:t>
            </a:r>
            <a:endParaRPr lang="en-US" sz="1600" b="1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24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Confirmation with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6096000" cy="51816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400" b="1" dirty="0" smtClean="0"/>
              <a:t>Initial simulation by Bob Weggel (PBL) showed that inductive transfer of current from HTS coils to copper discs could produce such a behavior.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400" b="1" dirty="0" smtClean="0"/>
              <a:t>Since then Holger Witte has done more detailed FEM simulation. That explains the behavior more quantitatively (abstract submitted to MT23).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4" t="3999" r="1063" b="6001"/>
          <a:stretch/>
        </p:blipFill>
        <p:spPr bwMode="auto">
          <a:xfrm>
            <a:off x="6019800" y="1904997"/>
            <a:ext cx="3017520" cy="357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53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90488"/>
            <a:ext cx="6094413" cy="900112"/>
          </a:xfrm>
        </p:spPr>
        <p:txBody>
          <a:bodyPr/>
          <a:lstStyle/>
          <a:p>
            <a:r>
              <a:rPr lang="en-US" dirty="0" smtClean="0"/>
              <a:t>Role of Copper Discs in Quench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839200" cy="51816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006600"/>
                </a:solidFill>
              </a:rPr>
              <a:t>It was quickly realized that such a rapid reduction of current could be used to our advantage in protecting  HTS coils 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006600"/>
                </a:solidFill>
              </a:rPr>
              <a:t>energy from the coil is instantaneously extracted 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006600"/>
                </a:solidFill>
              </a:rPr>
              <a:t>One quickly goes below the danger value of current in coil and that may allow coil to operate safely a bit longer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006600"/>
                </a:solidFill>
              </a:rPr>
              <a:t>Copper discs may help spreading the energy (heating)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FF0000"/>
                </a:solidFill>
              </a:rPr>
              <a:t>Copper discs now play a major role in quench protection of HTS coils in various programs at BNL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67532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33600"/>
            <a:ext cx="7543800" cy="2438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000" dirty="0" smtClean="0"/>
              <a:t>Quench Protection Strategies</a:t>
            </a:r>
            <a:br>
              <a:rPr lang="en-US" sz="4000" dirty="0" smtClean="0"/>
            </a:br>
            <a:r>
              <a:rPr lang="en-US" sz="4000" dirty="0" smtClean="0"/>
              <a:t>(continues)</a:t>
            </a:r>
            <a:endParaRPr lang="en-US" sz="4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r="2057"/>
          <a:stretch/>
        </p:blipFill>
        <p:spPr bwMode="auto">
          <a:xfrm>
            <a:off x="5166360" y="1143000"/>
            <a:ext cx="3931920" cy="42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90488"/>
            <a:ext cx="6553199" cy="808037"/>
          </a:xfrm>
        </p:spPr>
        <p:txBody>
          <a:bodyPr/>
          <a:lstStyle/>
          <a:p>
            <a:r>
              <a:rPr lang="en-US" sz="2800" dirty="0" smtClean="0"/>
              <a:t>BNL Quench Protection Strategy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42999"/>
            <a:ext cx="51054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Things happen slowly in HTS =&gt; quench propagation velocities, increasing coil temperature to quench whole coil , etc., etc.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 Use problems (properties)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of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HTS “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of things 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happening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slowly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” to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our advantage.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In HTS, there is a long pre-quench phase with very small resistive voltage during which the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coils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can be safely operated.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D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etect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this pre-quench phase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early on and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initiate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quench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protection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action.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b="1" i="1" dirty="0">
                <a:solidFill>
                  <a:srgbClr val="339933"/>
                </a:solidFill>
                <a:latin typeface="Calibri"/>
              </a:rPr>
              <a:t> This requires detecting small resistive </a:t>
            </a:r>
            <a:r>
              <a:rPr lang="en-US" b="1" i="1" dirty="0" smtClean="0">
                <a:solidFill>
                  <a:srgbClr val="339933"/>
                </a:solidFill>
                <a:latin typeface="Calibri"/>
              </a:rPr>
              <a:t>voltage </a:t>
            </a:r>
            <a:r>
              <a:rPr lang="en-US" b="1" i="1" dirty="0">
                <a:solidFill>
                  <a:srgbClr val="339933"/>
                </a:solidFill>
                <a:latin typeface="Calibri"/>
              </a:rPr>
              <a:t>in presence of large noise and inductive </a:t>
            </a:r>
            <a:r>
              <a:rPr lang="en-US" b="1" i="1" dirty="0" smtClean="0">
                <a:solidFill>
                  <a:srgbClr val="339933"/>
                </a:solidFill>
                <a:latin typeface="Calibri"/>
              </a:rPr>
              <a:t>voltage – challenge in large systems.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339933"/>
                </a:solidFill>
                <a:latin typeface="Calibri"/>
              </a:rPr>
              <a:t> BNL has made significant advances in electronics to detect start of this pre-quench phase well below 1 mV rather than 50-100 mV.</a:t>
            </a:r>
            <a:endParaRPr lang="en-US" b="1" i="1" dirty="0">
              <a:solidFill>
                <a:srgbClr val="339933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2743200"/>
            <a:ext cx="2279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Pre-quench phase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 bwMode="auto">
          <a:xfrm>
            <a:off x="7388296" y="3143310"/>
            <a:ext cx="688904" cy="895290"/>
          </a:xfrm>
          <a:prstGeom prst="straightConnector1">
            <a:avLst/>
          </a:prstGeom>
          <a:solidFill>
            <a:schemeClr val="bg1"/>
          </a:solidFill>
          <a:ln w="38100" cap="flat" cmpd="tri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334000" y="56388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 quench protection heaters as the final line of defense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7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0488"/>
            <a:ext cx="6781799" cy="900112"/>
          </a:xfrm>
        </p:spPr>
        <p:txBody>
          <a:bodyPr/>
          <a:lstStyle/>
          <a:p>
            <a:r>
              <a:rPr lang="en-US" sz="2800" dirty="0" smtClean="0"/>
              <a:t>Expansion of Advanced Quench Detection System at BNL</a:t>
            </a:r>
            <a:endParaRPr lang="en-US" sz="2800" dirty="0"/>
          </a:p>
        </p:txBody>
      </p:sp>
      <p:pic>
        <p:nvPicPr>
          <p:cNvPr id="3" name="Picture 3" descr="D0031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3" t="8118" r="15603"/>
          <a:stretch>
            <a:fillRect/>
          </a:stretch>
        </p:blipFill>
        <p:spPr bwMode="auto">
          <a:xfrm>
            <a:off x="228599" y="3152983"/>
            <a:ext cx="1773927" cy="341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E:\sbir-sttr\PBL\photos\IMG_2265.jpg"/>
          <p:cNvPicPr>
            <a:picLocks noChangeAspect="1" noChangeArrowheads="1"/>
          </p:cNvPicPr>
          <p:nvPr/>
        </p:nvPicPr>
        <p:blipFill rotWithShape="1">
          <a:blip r:embed="rId3" cstate="print"/>
          <a:srcRect l="3600" t="15290" r="8007" b="31353"/>
          <a:stretch/>
        </p:blipFill>
        <p:spPr bwMode="auto">
          <a:xfrm rot="-5400000">
            <a:off x="3063240" y="2971800"/>
            <a:ext cx="4846320" cy="2194560"/>
          </a:xfrm>
          <a:prstGeom prst="rect">
            <a:avLst/>
          </a:prstGeom>
          <a:noFill/>
        </p:spPr>
      </p:pic>
      <p:pic>
        <p:nvPicPr>
          <p:cNvPr id="5" name="Picture 4" descr="D00410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r="4135" b="2706"/>
          <a:stretch>
            <a:fillRect/>
          </a:stretch>
        </p:blipFill>
        <p:spPr bwMode="auto">
          <a:xfrm>
            <a:off x="2133599" y="3152983"/>
            <a:ext cx="2109453" cy="341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E:\sbir-sttr\PBL\photos\IMG_2269.jpg"/>
          <p:cNvPicPr>
            <a:picLocks noChangeAspect="1" noChangeArrowheads="1"/>
          </p:cNvPicPr>
          <p:nvPr/>
        </p:nvPicPr>
        <p:blipFill rotWithShape="1">
          <a:blip r:embed="rId5" cstate="print"/>
          <a:srcRect l="3668" t="22801" r="10985" b="27547"/>
          <a:stretch/>
        </p:blipFill>
        <p:spPr bwMode="auto">
          <a:xfrm rot="5400000">
            <a:off x="5279136" y="3017520"/>
            <a:ext cx="5029200" cy="219456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98563" y="2814429"/>
            <a:ext cx="3070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Cabinet #1 (32 channels, 1kV)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1032682"/>
            <a:ext cx="3070071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Cabinet #2 (</a:t>
            </a:r>
            <a:r>
              <a:rPr lang="en-US" sz="1600" b="1" dirty="0">
                <a:solidFill>
                  <a:srgbClr val="FF0000"/>
                </a:solidFill>
              </a:rPr>
              <a:t>32 channels, </a:t>
            </a:r>
            <a:r>
              <a:rPr lang="en-US" sz="1600" b="1" dirty="0" smtClean="0">
                <a:solidFill>
                  <a:srgbClr val="FF0000"/>
                </a:solidFill>
              </a:rPr>
              <a:t>1kV)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(expandable to 64 and 3kV)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093857"/>
            <a:ext cx="4495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182880">
              <a:buFont typeface="Arial" pitchFamily="34" charset="0"/>
              <a:buChar char="•"/>
            </a:pPr>
            <a:r>
              <a:rPr lang="en-US" sz="1800" dirty="0" smtClean="0"/>
              <a:t>The electronics should be able to withstand high isolation voltage to allow rapid energy extraction (t=L/R; V=I*R) </a:t>
            </a:r>
          </a:p>
          <a:p>
            <a:pPr marL="91440" indent="-182880">
              <a:buFont typeface="Arial" pitchFamily="34" charset="0"/>
              <a:buChar char="•"/>
            </a:pPr>
            <a:r>
              <a:rPr lang="en-US" sz="1800" dirty="0" smtClean="0"/>
              <a:t>We need many channels to monitor as many pancakes as possible individually (and rest combined in groups)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6793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90488"/>
            <a:ext cx="6704013" cy="808037"/>
          </a:xfrm>
          <a:ln/>
        </p:spPr>
        <p:txBody>
          <a:bodyPr/>
          <a:lstStyle/>
          <a:p>
            <a:r>
              <a:rPr lang="en-US" sz="2800" dirty="0" smtClean="0"/>
              <a:t>Quench Studies in Small HTS Coils</a:t>
            </a:r>
          </a:p>
        </p:txBody>
      </p:sp>
      <p:pic>
        <p:nvPicPr>
          <p:cNvPr id="163843" name="Picture 3" descr="CIMG6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9" r="5918"/>
          <a:stretch>
            <a:fillRect/>
          </a:stretch>
        </p:blipFill>
        <p:spPr bwMode="auto">
          <a:xfrm>
            <a:off x="152400" y="2362200"/>
            <a:ext cx="5806821" cy="408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6096000" y="3200400"/>
            <a:ext cx="2895600" cy="297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Carryout various  quench related studies in small single pancake, double pancake and bi-</a:t>
            </a:r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filar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coils.</a:t>
            </a:r>
          </a:p>
          <a:p>
            <a:pPr eaLnBrk="0" hangingPunct="0">
              <a:spcBef>
                <a:spcPct val="20000"/>
              </a:spcBef>
            </a:pPr>
            <a:endParaRPr lang="en-US" sz="1800" dirty="0" smtClean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In these studies coils can be operated beyond the safe value (and possibly get destroyed) to find out what the limit is?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066800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We want to learn more about quench propagation and quench protection. </a:t>
            </a:r>
          </a:p>
          <a:p>
            <a:pPr indent="27432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We want to examine what HTS coils can tolerate before getting degraded.</a:t>
            </a:r>
          </a:p>
          <a:p>
            <a:pPr indent="27432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We want to try different quench protection ideas in small coils.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151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90488"/>
            <a:ext cx="6781800" cy="808037"/>
          </a:xfrm>
        </p:spPr>
        <p:txBody>
          <a:bodyPr/>
          <a:lstStyle/>
          <a:p>
            <a:r>
              <a:rPr lang="en-US" sz="2800" dirty="0" smtClean="0"/>
              <a:t>Conductor Performance Measurements</a:t>
            </a:r>
            <a:endParaRPr lang="en-US" sz="2800" dirty="0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3067020"/>
            <a:ext cx="4301370" cy="305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" t="32625" r="3889" b="26496"/>
          <a:stretch/>
        </p:blipFill>
        <p:spPr bwMode="auto">
          <a:xfrm>
            <a:off x="152400" y="3048000"/>
            <a:ext cx="4114800" cy="142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2192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HTS vendor typically measure performance at 77 K, self-field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We find a large variation in scaling between 77 K and 4K, in field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We need to monitor it and know this scaling for the conductor used in making magnet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2743200"/>
            <a:ext cx="4140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For measuring performance in field parallel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7330" y="2656432"/>
            <a:ext cx="4796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</a:rPr>
              <a:t>Measured field perpendicular scaling (</a:t>
            </a:r>
            <a:r>
              <a:rPr lang="en-US" sz="1600" b="1" dirty="0" err="1" smtClean="0">
                <a:solidFill>
                  <a:srgbClr val="0000CC"/>
                </a:solidFill>
              </a:rPr>
              <a:t>Ghosh</a:t>
            </a:r>
            <a:r>
              <a:rPr lang="en-US" sz="1600" b="1" dirty="0" smtClean="0">
                <a:solidFill>
                  <a:srgbClr val="0000CC"/>
                </a:solidFill>
              </a:rPr>
              <a:t>)</a:t>
            </a:r>
            <a:endParaRPr lang="en-US" sz="1600" b="1" dirty="0">
              <a:solidFill>
                <a:srgbClr val="00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4724400"/>
            <a:ext cx="464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6600"/>
                </a:solidFill>
              </a:rPr>
              <a:t> There are also some issues with the mechanical property of the conductor.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6600"/>
                </a:solidFill>
              </a:rPr>
              <a:t> This (and other similar studies) is part of R&amp;D that needs to be carried out.</a:t>
            </a:r>
            <a:endParaRPr lang="en-US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59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76200"/>
            <a:ext cx="6934200" cy="838200"/>
          </a:xfrm>
        </p:spPr>
        <p:txBody>
          <a:bodyPr/>
          <a:lstStyle/>
          <a:p>
            <a:r>
              <a:rPr lang="en-US" sz="2800" dirty="0" smtClean="0"/>
              <a:t>Path to Demonstrate a 30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 T Solenoid</a:t>
            </a:r>
            <a:endParaRPr lang="en-US" sz="2800" dirty="0" smtClean="0">
              <a:solidFill>
                <a:srgbClr val="006600"/>
              </a:solidFill>
            </a:endParaRPr>
          </a:p>
        </p:txBody>
      </p:sp>
      <p:sp>
        <p:nvSpPr>
          <p:cNvPr id="7171" name="Rectangle 3" descr="Water droplets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990600"/>
            <a:ext cx="8991600" cy="1981200"/>
          </a:xfrm>
        </p:spPr>
        <p:txBody>
          <a:bodyPr/>
          <a:lstStyle/>
          <a:p>
            <a:pPr>
              <a:lnSpc>
                <a:spcPts val="3800"/>
              </a:lnSpc>
              <a:spcBef>
                <a:spcPct val="0"/>
              </a:spcBef>
              <a:buFontTx/>
              <a:buNone/>
            </a:pPr>
            <a:r>
              <a:rPr lang="en-US" sz="2400" b="1" u="sng" dirty="0" smtClean="0"/>
              <a:t>Step-by-step R&amp;D approach consisting of three (or more) coils:</a:t>
            </a:r>
            <a:endParaRPr lang="en-US" sz="2400" b="1" dirty="0" smtClean="0"/>
          </a:p>
          <a:p>
            <a:pPr>
              <a:lnSpc>
                <a:spcPts val="3800"/>
              </a:lnSpc>
              <a:spcBef>
                <a:spcPct val="0"/>
              </a:spcBef>
              <a:buFont typeface="Comic Sans MS" pitchFamily="66" charset="0"/>
              <a:buAutoNum type="arabicPeriod"/>
            </a:pPr>
            <a:r>
              <a:rPr lang="en-US" sz="2400" b="1" dirty="0"/>
              <a:t>&gt;</a:t>
            </a:r>
            <a:r>
              <a:rPr lang="en-US" sz="2400" b="1" dirty="0" smtClean="0"/>
              <a:t>10 T HTS solenoid (</a:t>
            </a:r>
            <a:r>
              <a:rPr lang="en-US" sz="2400" b="1" dirty="0" err="1" smtClean="0"/>
              <a:t>midsert</a:t>
            </a:r>
            <a:r>
              <a:rPr lang="en-US" sz="2400" b="1" dirty="0" smtClean="0"/>
              <a:t>): SBIR Phase II with PBL</a:t>
            </a:r>
            <a:endParaRPr lang="en-US" sz="2400" b="1" dirty="0" smtClean="0">
              <a:solidFill>
                <a:srgbClr val="008000"/>
              </a:solidFill>
            </a:endParaRPr>
          </a:p>
          <a:p>
            <a:pPr>
              <a:lnSpc>
                <a:spcPts val="3800"/>
              </a:lnSpc>
              <a:spcBef>
                <a:spcPct val="0"/>
              </a:spcBef>
              <a:buFont typeface="Comic Sans MS" pitchFamily="66" charset="0"/>
              <a:buAutoNum type="arabicPeriod"/>
            </a:pPr>
            <a:r>
              <a:rPr lang="en-US" sz="2400" b="1" dirty="0" smtClean="0"/>
              <a:t>&gt;12 T HTS (insert): SBIR Phase II with PBL</a:t>
            </a:r>
            <a:endParaRPr lang="en-US" sz="2400" b="1" dirty="0" smtClean="0">
              <a:solidFill>
                <a:srgbClr val="008000"/>
              </a:solidFill>
            </a:endParaRPr>
          </a:p>
          <a:p>
            <a:pPr>
              <a:lnSpc>
                <a:spcPts val="3800"/>
              </a:lnSpc>
              <a:spcBef>
                <a:spcPct val="0"/>
              </a:spcBef>
              <a:buFont typeface="Comic Sans MS" pitchFamily="66" charset="0"/>
              <a:buAutoNum type="arabicPeriod"/>
            </a:pPr>
            <a:r>
              <a:rPr lang="en-US" sz="2400" b="1" dirty="0" smtClean="0"/>
              <a:t>&gt;8 T LTS (</a:t>
            </a:r>
            <a:r>
              <a:rPr lang="en-US" sz="2400" b="1" dirty="0" err="1" smtClean="0"/>
              <a:t>outsert</a:t>
            </a:r>
            <a:r>
              <a:rPr lang="en-US" sz="2400" b="1" dirty="0" smtClean="0"/>
              <a:t>):  Not yet started</a:t>
            </a:r>
            <a:endParaRPr lang="en-US" sz="2400" b="1" dirty="0" smtClean="0">
              <a:solidFill>
                <a:srgbClr val="008000"/>
              </a:solidFill>
            </a:endParaRPr>
          </a:p>
          <a:p>
            <a:pPr>
              <a:lnSpc>
                <a:spcPts val="3800"/>
              </a:lnSpc>
              <a:spcBef>
                <a:spcPct val="0"/>
              </a:spcBef>
              <a:buFontTx/>
              <a:buNone/>
            </a:pPr>
            <a:endParaRPr lang="en-US" sz="2000" b="1" dirty="0" smtClean="0">
              <a:solidFill>
                <a:srgbClr val="006600"/>
              </a:solidFill>
            </a:endParaRPr>
          </a:p>
        </p:txBody>
      </p:sp>
      <p:pic>
        <p:nvPicPr>
          <p:cNvPr id="7172" name="Picture 5" descr="ii28_6-90-56-je450-i100-165-128-je350-o180-215-200-je800-bmod1"/>
          <p:cNvPicPr>
            <a:picLocks noChangeAspect="1" noChangeArrowheads="1"/>
          </p:cNvPicPr>
          <p:nvPr/>
        </p:nvPicPr>
        <p:blipFill>
          <a:blip r:embed="rId2" cstate="print"/>
          <a:srcRect r="26582" b="1318"/>
          <a:stretch>
            <a:fillRect/>
          </a:stretch>
        </p:blipFill>
        <p:spPr bwMode="auto">
          <a:xfrm>
            <a:off x="4572000" y="3048000"/>
            <a:ext cx="4419600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7086600" y="3475038"/>
            <a:ext cx="32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7467600" y="4419600"/>
            <a:ext cx="32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8305800" y="3886200"/>
            <a:ext cx="32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76200" y="2972044"/>
            <a:ext cx="4572000" cy="225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20</a:t>
            </a:r>
            <a:r>
              <a:rPr lang="en-US" sz="2400" b="1" u="sng" baseline="30000" dirty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+ 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T </a:t>
            </a:r>
            <a:r>
              <a:rPr lang="en-US" sz="2400" b="1" u="sng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HTS 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Solenoid (1 &amp; 2):</a:t>
            </a:r>
          </a:p>
          <a:p>
            <a:pPr lvl="1"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8000"/>
                </a:solidFill>
                <a:latin typeface="Arial" pitchFamily="34" charset="0"/>
                <a:ea typeface="+mn-ea"/>
                <a:cs typeface="+mn-cs"/>
              </a:rPr>
              <a:t>addresses 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ea typeface="+mn-ea"/>
                <a:cs typeface="+mn-cs"/>
              </a:rPr>
              <a:t>initial challenges </a:t>
            </a:r>
            <a:r>
              <a:rPr lang="en-US" sz="2000" dirty="0">
                <a:solidFill>
                  <a:srgbClr val="008000"/>
                </a:solidFill>
                <a:latin typeface="Arial" pitchFamily="34" charset="0"/>
                <a:ea typeface="+mn-ea"/>
                <a:cs typeface="+mn-cs"/>
              </a:rPr>
              <a:t>with high field HTS </a:t>
            </a:r>
            <a:r>
              <a:rPr lang="en-US" dirty="0" smtClean="0">
                <a:solidFill>
                  <a:srgbClr val="008000"/>
                </a:solidFill>
              </a:rPr>
              <a:t>magnets</a:t>
            </a:r>
            <a:endParaRPr lang="en-US" sz="2000" dirty="0">
              <a:solidFill>
                <a:srgbClr val="008000"/>
              </a:solidFill>
              <a:latin typeface="Arial" pitchFamily="34" charset="0"/>
              <a:ea typeface="+mn-ea"/>
              <a:cs typeface="+mn-cs"/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2400" b="1" u="sng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30</a:t>
            </a:r>
            <a:r>
              <a:rPr lang="en-US" sz="2400" b="1" u="sng" baseline="300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+</a:t>
            </a:r>
            <a:r>
              <a:rPr lang="en-US" sz="2400" b="1" u="sng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T </a:t>
            </a:r>
            <a:r>
              <a:rPr lang="en-US" sz="2400" b="1" u="sng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Solenoid (1, 2 and 3):</a:t>
            </a:r>
            <a:endParaRPr lang="en-US" sz="2400" b="1" u="sng" dirty="0">
              <a:solidFill>
                <a:srgbClr val="C00000"/>
              </a:solidFill>
              <a:latin typeface="Arial" pitchFamily="34" charset="0"/>
              <a:ea typeface="+mn-ea"/>
              <a:cs typeface="+mn-cs"/>
            </a:endParaRPr>
          </a:p>
          <a:p>
            <a:pPr lvl="1"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8000"/>
                </a:solidFill>
                <a:latin typeface="Arial" pitchFamily="34" charset="0"/>
                <a:ea typeface="+mn-ea"/>
                <a:cs typeface="+mn-cs"/>
              </a:rPr>
              <a:t>addresses challenges with high field 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ea typeface="+mn-ea"/>
                <a:cs typeface="+mn-cs"/>
              </a:rPr>
              <a:t>superconducting </a:t>
            </a:r>
            <a:r>
              <a:rPr lang="en-US" sz="2000" dirty="0">
                <a:solidFill>
                  <a:srgbClr val="008000"/>
                </a:solidFill>
                <a:latin typeface="Arial" pitchFamily="34" charset="0"/>
                <a:ea typeface="+mn-ea"/>
                <a:cs typeface="+mn-cs"/>
              </a:rPr>
              <a:t>solenoids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5257800"/>
            <a:ext cx="4191000" cy="1200329"/>
          </a:xfrm>
          <a:prstGeom prst="rect">
            <a:avLst/>
          </a:prstGeom>
          <a:solidFill>
            <a:srgbClr val="FFCCCC">
              <a:alpha val="52000"/>
            </a:srgb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ea typeface="+mn-ea"/>
                <a:cs typeface="+mn-cs"/>
              </a:rPr>
              <a:t>Synergy and </a:t>
            </a:r>
            <a:r>
              <a:rPr lang="en-US" sz="1800" dirty="0" smtClean="0">
                <a:solidFill>
                  <a:srgbClr val="0000CC"/>
                </a:solidFill>
              </a:rPr>
              <a:t>experience (with coils made ~40 km of 4mm tape equivalent) with </a:t>
            </a: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ea typeface="+mn-ea"/>
                <a:cs typeface="+mn-cs"/>
              </a:rPr>
              <a:t>other HTS R&amp;D programs at BNL creates a unique opportunity.</a:t>
            </a:r>
            <a:endParaRPr lang="en-US" sz="1800" dirty="0">
              <a:solidFill>
                <a:srgbClr val="0000CC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90488"/>
            <a:ext cx="6019800" cy="823912"/>
          </a:xfrm>
        </p:spPr>
        <p:txBody>
          <a:bodyPr/>
          <a:lstStyle/>
          <a:p>
            <a:r>
              <a:rPr lang="en-US" sz="4000" dirty="0" smtClean="0"/>
              <a:t>Proposed 35 T Design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63" y="1037230"/>
            <a:ext cx="89916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Strategy: Leverage existing coils and parts as much as possible to reduce costs.</a:t>
            </a:r>
          </a:p>
        </p:txBody>
      </p:sp>
      <p:pic>
        <p:nvPicPr>
          <p:cNvPr id="5" name="Picture 4" descr="map-2013-feb-HTS-LTS-v3-J.png"/>
          <p:cNvPicPr>
            <a:picLocks noChangeAspect="1"/>
          </p:cNvPicPr>
          <p:nvPr/>
        </p:nvPicPr>
        <p:blipFill>
          <a:blip r:embed="rId2" cstate="print"/>
          <a:srcRect l="2679" t="6850" r="34832" b="2283"/>
          <a:stretch>
            <a:fillRect/>
          </a:stretch>
        </p:blipFill>
        <p:spPr>
          <a:xfrm>
            <a:off x="4796294" y="1600200"/>
            <a:ext cx="4286425" cy="48762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1447800"/>
            <a:ext cx="48006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ts val="3000"/>
              </a:lnSpc>
              <a:spcBef>
                <a:spcPts val="1200"/>
              </a:spcBef>
            </a:pPr>
            <a:r>
              <a:rPr lang="en-US" sz="2000" b="1" dirty="0" smtClean="0">
                <a:solidFill>
                  <a:srgbClr val="006600"/>
                </a:solidFill>
                <a:latin typeface="+mj-lt"/>
              </a:rPr>
              <a:t>It is a highly leveraged program.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</a:pPr>
            <a:r>
              <a:rPr lang="en-US" b="1" dirty="0" smtClean="0">
                <a:solidFill>
                  <a:srgbClr val="006600"/>
                </a:solidFill>
                <a:latin typeface="+mj-lt"/>
              </a:rPr>
              <a:t>It is built upon the major progress and coils made with PBL/BNL SBIRs.</a:t>
            </a:r>
            <a:endParaRPr lang="en-US" sz="2000" b="1" dirty="0" smtClean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51816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HTS insert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4953000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HTS mid-</a:t>
            </a:r>
            <a:r>
              <a:rPr lang="en-US" sz="1600" b="1" dirty="0" err="1" smtClean="0">
                <a:solidFill>
                  <a:srgbClr val="FFFF00"/>
                </a:solidFill>
              </a:rPr>
              <a:t>sert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6200" y="39624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LTS </a:t>
            </a:r>
            <a:r>
              <a:rPr lang="en-US" sz="1600" b="1" dirty="0" err="1" smtClean="0">
                <a:solidFill>
                  <a:srgbClr val="FFFF00"/>
                </a:solidFill>
              </a:rPr>
              <a:t>outsert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350520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6600"/>
                </a:solidFill>
              </a:rPr>
              <a:t>New HTS coils (graded Je)</a:t>
            </a:r>
            <a:endParaRPr lang="en-US" sz="1600" b="1" dirty="0">
              <a:solidFill>
                <a:srgbClr val="006600"/>
              </a:solidFill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7162800" y="3581400"/>
            <a:ext cx="381000" cy="15240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>
            <a:off x="6172200" y="4114800"/>
            <a:ext cx="152400" cy="762000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6705600" y="4038600"/>
            <a:ext cx="152400" cy="381000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00600" y="16002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z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924800" y="5867400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 (mm)</a:t>
            </a:r>
            <a:endParaRPr lang="en-US" sz="1200" dirty="0"/>
          </a:p>
        </p:txBody>
      </p:sp>
      <p:pic>
        <p:nvPicPr>
          <p:cNvPr id="18" name="Picture 17" descr="map-2013-feb-HTS-LTS-v3-bmod-lines.png"/>
          <p:cNvPicPr>
            <a:picLocks noChangeAspect="1"/>
          </p:cNvPicPr>
          <p:nvPr/>
        </p:nvPicPr>
        <p:blipFill>
          <a:blip r:embed="rId3" cstate="print"/>
          <a:srcRect l="893" t="4567" r="24115" b="1142"/>
          <a:stretch>
            <a:fillRect/>
          </a:stretch>
        </p:blipFill>
        <p:spPr>
          <a:xfrm>
            <a:off x="457200" y="3276600"/>
            <a:ext cx="3301434" cy="32474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200" y="2819400"/>
            <a:ext cx="4648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</a:rPr>
              <a:t>Construction of LTS </a:t>
            </a:r>
            <a:r>
              <a:rPr lang="en-US" sz="1600" b="1" dirty="0" err="1" smtClean="0">
                <a:solidFill>
                  <a:srgbClr val="0000CC"/>
                </a:solidFill>
              </a:rPr>
              <a:t>outsert</a:t>
            </a:r>
            <a:r>
              <a:rPr lang="en-US" sz="1600" b="1" dirty="0" smtClean="0">
                <a:solidFill>
                  <a:srgbClr val="0000CC"/>
                </a:solidFill>
              </a:rPr>
              <a:t> is also leveraged.</a:t>
            </a:r>
            <a:endParaRPr lang="en-US" sz="1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16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76200"/>
            <a:ext cx="6934199" cy="823912"/>
          </a:xfrm>
        </p:spPr>
        <p:txBody>
          <a:bodyPr/>
          <a:lstStyle/>
          <a:p>
            <a:r>
              <a:rPr lang="en-US" sz="2800" dirty="0" smtClean="0"/>
              <a:t> </a:t>
            </a:r>
            <a:r>
              <a:rPr lang="en-US" sz="2800" dirty="0" err="1" smtClean="0"/>
              <a:t>NbTi</a:t>
            </a:r>
            <a:r>
              <a:rPr lang="en-US" sz="2800" dirty="0" smtClean="0"/>
              <a:t> Solenoid based on Several Existing Components and Proven Design</a:t>
            </a:r>
            <a:endParaRPr lang="en-US" sz="2800" dirty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" t="-469" r="-838" b="-7010"/>
          <a:stretch/>
        </p:blipFill>
        <p:spPr bwMode="auto">
          <a:xfrm rot="5400000">
            <a:off x="4297680" y="3657600"/>
            <a:ext cx="3749040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63075" y="4100946"/>
            <a:ext cx="3785048" cy="111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7280"/>
            <a:ext cx="4610711" cy="545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10711" y="1049523"/>
            <a:ext cx="44570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8000"/>
                </a:solidFill>
                <a:ea typeface="+mn-ea"/>
                <a:cs typeface="+mn-cs"/>
              </a:rPr>
              <a:t>Two of these solenoids were recently tested to 6.6 T (test stopped 10% above design field)</a:t>
            </a:r>
          </a:p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8000"/>
                </a:solidFill>
                <a:ea typeface="+mn-ea"/>
                <a:cs typeface="+mn-cs"/>
              </a:rPr>
              <a:t>Design, </a:t>
            </a:r>
            <a:r>
              <a:rPr lang="en-US" sz="2000" b="1" dirty="0">
                <a:solidFill>
                  <a:srgbClr val="008000"/>
                </a:solidFill>
                <a:ea typeface="+mn-ea"/>
                <a:cs typeface="+mn-cs"/>
              </a:rPr>
              <a:t>t</a:t>
            </a:r>
            <a:r>
              <a:rPr lang="en-US" sz="2000" b="1" dirty="0" smtClean="0">
                <a:solidFill>
                  <a:srgbClr val="008000"/>
                </a:solidFill>
                <a:ea typeface="+mn-ea"/>
                <a:cs typeface="+mn-cs"/>
              </a:rPr>
              <a:t>echnology and may be some leftover material available</a:t>
            </a:r>
            <a:endParaRPr lang="en-US" sz="2000" b="1" dirty="0">
              <a:solidFill>
                <a:srgbClr val="008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16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0488"/>
            <a:ext cx="6781800" cy="808037"/>
          </a:xfrm>
        </p:spPr>
        <p:txBody>
          <a:bodyPr/>
          <a:lstStyle/>
          <a:p>
            <a:r>
              <a:rPr lang="en-US" sz="2800" dirty="0" smtClean="0"/>
              <a:t>Status of </a:t>
            </a:r>
            <a:r>
              <a:rPr lang="en-US" sz="2800" dirty="0" err="1" smtClean="0"/>
              <a:t>ReBCO</a:t>
            </a:r>
            <a:r>
              <a:rPr lang="en-US" sz="2800" dirty="0" smtClean="0"/>
              <a:t> High Field Solenoid Development Tasks (FY2013)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0" y="990600"/>
            <a:ext cx="914400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marR="0" lvl="0" indent="-1828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1800" dirty="0" smtClean="0">
                <a:latin typeface="Calibri"/>
                <a:ea typeface="Calibri"/>
                <a:cs typeface="Times New Roman"/>
              </a:rPr>
              <a:t>Prepare </a:t>
            </a:r>
            <a:r>
              <a:rPr lang="en-US" sz="1800" dirty="0">
                <a:latin typeface="Calibri"/>
                <a:ea typeface="Calibri"/>
                <a:cs typeface="Times New Roman"/>
              </a:rPr>
              <a:t>the advanced quench detection system for testing 100 mm PBL/BNL solenoid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(Q1/Q2)</a:t>
            </a:r>
            <a:endParaRPr lang="en-US" sz="1800" dirty="0">
              <a:latin typeface="Calibri"/>
              <a:ea typeface="Calibri"/>
              <a:cs typeface="Times New Roman"/>
            </a:endParaRPr>
          </a:p>
          <a:p>
            <a:pPr marL="182880" marR="0" lvl="0" indent="-1828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1800" dirty="0">
                <a:latin typeface="Calibri"/>
                <a:ea typeface="Calibri"/>
                <a:cs typeface="Times New Roman"/>
              </a:rPr>
              <a:t>Complete the construction of 100mm PBL/BNL solenoid consisting of 24 pancakes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(Q1/Q2)</a:t>
            </a:r>
            <a:endParaRPr lang="en-US" sz="1800" dirty="0">
              <a:latin typeface="Calibri"/>
              <a:ea typeface="Calibri"/>
              <a:cs typeface="Times New Roman"/>
            </a:endParaRPr>
          </a:p>
          <a:p>
            <a:pPr marL="182880" marR="0" lvl="0" indent="-1828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1800" dirty="0">
                <a:latin typeface="Calibri"/>
                <a:ea typeface="Calibri"/>
                <a:cs typeface="Times New Roman"/>
              </a:rPr>
              <a:t>Perform the test of quench protection system with 100 mm PBL/BNL solenoid at 77 K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(Q2)</a:t>
            </a:r>
            <a:endParaRPr lang="en-US" sz="1800" dirty="0">
              <a:latin typeface="Calibri"/>
              <a:ea typeface="Calibri"/>
              <a:cs typeface="Times New Roman"/>
            </a:endParaRPr>
          </a:p>
          <a:p>
            <a:pPr marL="182880" marR="0" lvl="0" indent="-1828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1800" dirty="0">
                <a:latin typeface="Calibri"/>
                <a:ea typeface="Calibri"/>
                <a:cs typeface="Times New Roman"/>
              </a:rPr>
              <a:t>Disassemble the 100 mm aperture (</a:t>
            </a:r>
            <a:r>
              <a:rPr lang="en-US" sz="1800" dirty="0" err="1">
                <a:latin typeface="Calibri"/>
                <a:ea typeface="Calibri"/>
                <a:cs typeface="Times New Roman"/>
              </a:rPr>
              <a:t>midsert</a:t>
            </a:r>
            <a:r>
              <a:rPr lang="en-US" sz="1800" dirty="0">
                <a:latin typeface="Calibri"/>
                <a:ea typeface="Calibri"/>
                <a:cs typeface="Times New Roman"/>
              </a:rPr>
              <a:t>)  PBL/BNL solenoid to examine individual pancakes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(Q3)</a:t>
            </a:r>
            <a:endParaRPr lang="en-US" sz="1800" dirty="0">
              <a:latin typeface="Calibri"/>
              <a:ea typeface="Calibri"/>
              <a:cs typeface="Times New Roman"/>
            </a:endParaRPr>
          </a:p>
          <a:p>
            <a:pPr marL="182880" marR="0" lvl="0" indent="-1828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1800" dirty="0">
                <a:latin typeface="Calibri"/>
                <a:ea typeface="Calibri"/>
                <a:cs typeface="Times New Roman"/>
              </a:rPr>
              <a:t>Identify the source of degradation in PBL/BNL solenoid during the 77K system tests in Q2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(Q3)</a:t>
            </a:r>
            <a:endParaRPr lang="en-US" sz="1800" dirty="0">
              <a:latin typeface="Calibri"/>
              <a:ea typeface="Calibri"/>
              <a:cs typeface="Times New Roman"/>
            </a:endParaRPr>
          </a:p>
          <a:p>
            <a:pPr marL="182880" marR="0" lvl="0" indent="-1828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1800" dirty="0">
                <a:latin typeface="Calibri"/>
                <a:ea typeface="Calibri"/>
                <a:cs typeface="Times New Roman"/>
              </a:rPr>
              <a:t>Device a formal procedure for testing a group of pancake coils at ~77K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(Q3)</a:t>
            </a:r>
            <a:endParaRPr lang="en-US" sz="1800" dirty="0">
              <a:latin typeface="Calibri"/>
              <a:ea typeface="Calibri"/>
              <a:cs typeface="Times New Roman"/>
            </a:endParaRPr>
          </a:p>
          <a:p>
            <a:pPr marL="182880" marR="0" lvl="0" indent="-1828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Failure Analysis Report on Coil Autopsy Studies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(Q3)</a:t>
            </a:r>
            <a:endParaRPr lang="en-US" sz="1800" dirty="0">
              <a:latin typeface="Calibri"/>
              <a:ea typeface="Calibri"/>
              <a:cs typeface="Times New Roman"/>
            </a:endParaRPr>
          </a:p>
          <a:p>
            <a:pPr marL="182880" marR="0" lvl="0" indent="-1828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1800" dirty="0">
                <a:latin typeface="Calibri"/>
                <a:ea typeface="Calibri"/>
                <a:cs typeface="Times New Roman"/>
              </a:rPr>
              <a:t>Repair and assemble 100 mm PBL/BNL  solenoid for high field test at 4K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(Q4)</a:t>
            </a:r>
            <a:endParaRPr lang="en-US" sz="1800" dirty="0">
              <a:latin typeface="Calibri"/>
              <a:ea typeface="Calibri"/>
              <a:cs typeface="Times New Roman"/>
            </a:endParaRPr>
          </a:p>
          <a:p>
            <a:pPr marL="182880" marR="0" lvl="0" indent="-1828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1800" dirty="0">
                <a:latin typeface="Calibri"/>
                <a:ea typeface="Calibri"/>
                <a:cs typeface="Times New Roman"/>
              </a:rPr>
              <a:t>Integrate the advanced quench protection system for testing above solenoid at 4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K (Q4)</a:t>
            </a:r>
            <a:endParaRPr lang="en-US" sz="1800" dirty="0">
              <a:latin typeface="Calibri"/>
              <a:ea typeface="Calibri"/>
              <a:cs typeface="Times New Roman"/>
            </a:endParaRPr>
          </a:p>
          <a:p>
            <a:pPr marL="182880" marR="0" lvl="0" indent="-18288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en-US" sz="1800" dirty="0">
                <a:latin typeface="Calibri"/>
                <a:ea typeface="Calibri"/>
                <a:cs typeface="Times New Roman"/>
              </a:rPr>
              <a:t>Perform high field test of the repaired 100 mm PBL/BNL solenoid at 4K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(Q4)</a:t>
            </a:r>
            <a:endParaRPr lang="en-US" sz="1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5653415"/>
            <a:ext cx="838200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On schedule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upto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Q3. Q4 may get slightly delayed because of conflict in scheduling with other programs</a:t>
            </a:r>
            <a:endParaRPr lang="en-US" sz="24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89237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0488"/>
            <a:ext cx="6781800" cy="808037"/>
          </a:xfrm>
        </p:spPr>
        <p:txBody>
          <a:bodyPr/>
          <a:lstStyle/>
          <a:p>
            <a:r>
              <a:rPr lang="en-US" sz="2800" dirty="0" smtClean="0"/>
              <a:t>Status of </a:t>
            </a:r>
            <a:r>
              <a:rPr lang="en-US" sz="2800" dirty="0" err="1" smtClean="0"/>
              <a:t>ReBCO</a:t>
            </a:r>
            <a:r>
              <a:rPr lang="en-US" sz="2800" dirty="0" smtClean="0"/>
              <a:t> High Field Solenoid Development Tasks (FY2014)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0" y="1066800"/>
            <a:ext cx="9144000" cy="4029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marR="0" lvl="0" indent="-274320">
              <a:spcBef>
                <a:spcPts val="900"/>
              </a:spcBef>
              <a:spcAft>
                <a:spcPts val="0"/>
              </a:spcAft>
              <a:buFont typeface="Symbol"/>
              <a:buChar char=""/>
            </a:pPr>
            <a:r>
              <a:rPr lang="en-US" sz="1800" b="1" dirty="0">
                <a:latin typeface="Calibri"/>
                <a:ea typeface="Calibri"/>
                <a:cs typeface="Times New Roman"/>
              </a:rPr>
              <a:t>Complete the test of individual pancakes of  25 mm PBL/BNL insert solenoid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(Q1)</a:t>
            </a:r>
            <a:endParaRPr lang="en-US" sz="1800" b="1" dirty="0">
              <a:latin typeface="Calibri"/>
              <a:ea typeface="Calibri"/>
              <a:cs typeface="Times New Roman"/>
            </a:endParaRPr>
          </a:p>
          <a:p>
            <a:pPr marL="274320" marR="0" lvl="0" indent="-274320">
              <a:spcBef>
                <a:spcPts val="900"/>
              </a:spcBef>
              <a:spcAft>
                <a:spcPts val="0"/>
              </a:spcAft>
              <a:buFont typeface="Symbol"/>
              <a:buChar char=""/>
            </a:pPr>
            <a:r>
              <a:rPr lang="en-US" sz="1800" b="1" dirty="0">
                <a:latin typeface="Calibri"/>
                <a:ea typeface="Calibri"/>
                <a:cs typeface="Times New Roman"/>
              </a:rPr>
              <a:t>Assemble 25 mm (insert) PBL/BNL insert solenoid for high field test at 4K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(Q2)</a:t>
            </a:r>
            <a:endParaRPr lang="en-US" sz="1800" b="1" dirty="0">
              <a:latin typeface="Calibri"/>
              <a:ea typeface="Calibri"/>
              <a:cs typeface="Times New Roman"/>
            </a:endParaRPr>
          </a:p>
          <a:p>
            <a:pPr marL="274320" marR="0" lvl="0" indent="-274320">
              <a:spcBef>
                <a:spcPts val="900"/>
              </a:spcBef>
              <a:spcAft>
                <a:spcPts val="0"/>
              </a:spcAft>
              <a:buFont typeface="Symbol"/>
              <a:buChar char=""/>
            </a:pPr>
            <a:r>
              <a:rPr lang="en-US" sz="1800" b="1" dirty="0">
                <a:latin typeface="Calibri"/>
                <a:ea typeface="Calibri"/>
                <a:cs typeface="Times New Roman"/>
              </a:rPr>
              <a:t>Integrate insert and </a:t>
            </a:r>
            <a:r>
              <a:rPr lang="en-US" sz="1800" b="1" dirty="0" err="1">
                <a:latin typeface="Calibri"/>
                <a:ea typeface="Calibri"/>
                <a:cs typeface="Times New Roman"/>
              </a:rPr>
              <a:t>midsert</a:t>
            </a:r>
            <a:r>
              <a:rPr lang="en-US" sz="1800" b="1" dirty="0">
                <a:latin typeface="Calibri"/>
                <a:ea typeface="Calibri"/>
                <a:cs typeface="Times New Roman"/>
              </a:rPr>
              <a:t> HTS solenoids for producing  &gt;20 T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(Q3)</a:t>
            </a:r>
            <a:endParaRPr lang="en-US" sz="1800" b="1" dirty="0">
              <a:latin typeface="Calibri"/>
              <a:ea typeface="Calibri"/>
              <a:cs typeface="Times New Roman"/>
            </a:endParaRPr>
          </a:p>
          <a:p>
            <a:pPr marL="274320" marR="0" lvl="0" indent="-274320">
              <a:spcBef>
                <a:spcPts val="900"/>
              </a:spcBef>
              <a:spcAft>
                <a:spcPts val="0"/>
              </a:spcAft>
              <a:buFont typeface="Symbol"/>
              <a:buChar char=""/>
            </a:pPr>
            <a:r>
              <a:rPr lang="en-US" sz="1800" b="1" dirty="0">
                <a:latin typeface="Calibri"/>
                <a:ea typeface="Calibri"/>
                <a:cs typeface="Times New Roman"/>
              </a:rPr>
              <a:t>Integrate insert and </a:t>
            </a:r>
            <a:r>
              <a:rPr lang="en-US" sz="1800" b="1" dirty="0" err="1">
                <a:latin typeface="Calibri"/>
                <a:ea typeface="Calibri"/>
                <a:cs typeface="Times New Roman"/>
              </a:rPr>
              <a:t>midsert</a:t>
            </a:r>
            <a:r>
              <a:rPr lang="en-US" sz="1800" b="1" dirty="0">
                <a:latin typeface="Calibri"/>
                <a:ea typeface="Calibri"/>
                <a:cs typeface="Times New Roman"/>
              </a:rPr>
              <a:t> solenoids with the advanced quench protection system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(Q3)</a:t>
            </a:r>
            <a:endParaRPr lang="en-US" sz="1800" b="1" dirty="0">
              <a:latin typeface="Calibri"/>
              <a:ea typeface="Calibri"/>
              <a:cs typeface="Times New Roman"/>
            </a:endParaRPr>
          </a:p>
          <a:p>
            <a:pPr marL="274320" marR="0" lvl="0" indent="-274320">
              <a:spcBef>
                <a:spcPts val="900"/>
              </a:spcBef>
              <a:spcAft>
                <a:spcPts val="0"/>
              </a:spcAft>
              <a:buFont typeface="Symbol"/>
              <a:buChar char=""/>
            </a:pPr>
            <a:r>
              <a:rPr lang="en-US" sz="18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Readiness Review prior to test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(Q3)</a:t>
            </a:r>
            <a:endParaRPr lang="en-US" sz="1800" b="1" dirty="0">
              <a:latin typeface="Calibri"/>
              <a:ea typeface="Calibri"/>
              <a:cs typeface="Times New Roman"/>
            </a:endParaRPr>
          </a:p>
          <a:p>
            <a:pPr marL="274320" marR="0" lvl="0" indent="-274320">
              <a:spcBef>
                <a:spcPts val="900"/>
              </a:spcBef>
              <a:spcAft>
                <a:spcPts val="0"/>
              </a:spcAft>
              <a:buFont typeface="Symbol"/>
              <a:buChar char=""/>
            </a:pPr>
            <a:r>
              <a:rPr lang="en-US" sz="1800" b="1" dirty="0">
                <a:latin typeface="Calibri"/>
                <a:ea typeface="Calibri"/>
                <a:cs typeface="Times New Roman"/>
              </a:rPr>
              <a:t>Perform conceptual engineering design of &gt;30 T solenoid consisting of HTS and LTS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(Q3</a:t>
            </a:r>
            <a:r>
              <a:rPr lang="en-US" sz="1800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)</a:t>
            </a:r>
          </a:p>
          <a:p>
            <a:pPr marL="274320" marR="0" lvl="0" indent="-274320">
              <a:spcBef>
                <a:spcPts val="900"/>
              </a:spcBef>
              <a:spcAft>
                <a:spcPts val="0"/>
              </a:spcAft>
              <a:buFont typeface="Symbol"/>
              <a:buChar char=""/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Initiate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mechanical and thermal analysis in support of the above programs (Q3)</a:t>
            </a:r>
            <a:r>
              <a:rPr lang="en-US" sz="1800" b="1" i="1" u="sng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</a:t>
            </a:r>
            <a:endParaRPr lang="en-US" sz="18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marL="274320" marR="0" lvl="0" indent="-274320">
              <a:spcBef>
                <a:spcPts val="900"/>
              </a:spcBef>
              <a:spcAft>
                <a:spcPts val="0"/>
              </a:spcAft>
              <a:buFont typeface="Symbol"/>
              <a:buChar char=""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Perform high field (&gt;20 T) test of the combined solenoid at 4K (Q4)</a:t>
            </a:r>
          </a:p>
          <a:p>
            <a:pPr marL="274320" marR="0" lvl="0" indent="-274320">
              <a:spcBef>
                <a:spcPts val="900"/>
              </a:spcBef>
              <a:spcAft>
                <a:spcPts val="1000"/>
              </a:spcAft>
              <a:buFont typeface="Symbol"/>
              <a:buChar char=""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Write a report (to be followed by a conference paper) on the test results (Q4</a:t>
            </a:r>
            <a:r>
              <a:rPr lang="en-US" sz="18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)</a:t>
            </a:r>
          </a:p>
          <a:p>
            <a:pPr marL="731520" lvl="1" indent="-274320">
              <a:spcBef>
                <a:spcPts val="900"/>
              </a:spcBef>
              <a:spcAft>
                <a:spcPts val="1000"/>
              </a:spcAft>
              <a:buFont typeface="Symbol"/>
              <a:buChar char=""/>
            </a:pPr>
            <a:r>
              <a:rPr lang="en-US" sz="1800" b="1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>Wind HTS coils for quench studies which can also be tested to their limit (FY2015 Q1)</a:t>
            </a:r>
            <a:endParaRPr lang="en-US" sz="1800" b="1" dirty="0">
              <a:solidFill>
                <a:srgbClr val="0066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5181600"/>
            <a:ext cx="8648700" cy="13234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j-lt"/>
              </a:rPr>
              <a:t>Some tasks takes advantage of synergy with other ongoing ReBCO programs at BNL (some exhausted). Surprises or reduction in budget may delay tasks listed in red (scope contingency). </a:t>
            </a:r>
          </a:p>
          <a:p>
            <a:r>
              <a:rPr lang="en-US" b="1" dirty="0" smtClean="0">
                <a:solidFill>
                  <a:srgbClr val="00FF00"/>
                </a:solidFill>
                <a:latin typeface="+mj-lt"/>
              </a:rPr>
              <a:t>Request to move quench studies to FY14 (may be under GARD).</a:t>
            </a:r>
            <a:endParaRPr lang="en-US" b="1" dirty="0">
              <a:solidFill>
                <a:srgbClr val="00FF00"/>
              </a:solidFill>
              <a:latin typeface="+mj-lt"/>
            </a:endParaRPr>
          </a:p>
        </p:txBody>
      </p:sp>
      <p:sp>
        <p:nvSpPr>
          <p:cNvPr id="7" name="Down Arrow Callout 6"/>
          <p:cNvSpPr/>
          <p:nvPr/>
        </p:nvSpPr>
        <p:spPr bwMode="auto">
          <a:xfrm>
            <a:off x="7696200" y="3810000"/>
            <a:ext cx="1371600" cy="990600"/>
          </a:xfrm>
          <a:prstGeom prst="downArrowCallout">
            <a:avLst>
              <a:gd name="adj1" fmla="val 10989"/>
              <a:gd name="adj2" fmla="val 15110"/>
              <a:gd name="adj3" fmla="val 25000"/>
              <a:gd name="adj4" fmla="val 64977"/>
            </a:avLst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FY15 Task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Arial" charset="0"/>
              </a:rPr>
              <a:t>Move to FY14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880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0488"/>
            <a:ext cx="6781800" cy="808037"/>
          </a:xfrm>
        </p:spPr>
        <p:txBody>
          <a:bodyPr/>
          <a:lstStyle/>
          <a:p>
            <a:r>
              <a:rPr lang="en-US" sz="2800" dirty="0" smtClean="0"/>
              <a:t>Status of </a:t>
            </a:r>
            <a:r>
              <a:rPr lang="en-US" sz="2800" dirty="0" err="1" smtClean="0"/>
              <a:t>ReBCO</a:t>
            </a:r>
            <a:r>
              <a:rPr lang="en-US" sz="2800" dirty="0" smtClean="0"/>
              <a:t> High Field Solenoid Development Tasks (FY2015)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0" y="990600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  <a:tabLst>
                <a:tab pos="685800" algn="l"/>
              </a:tabLst>
            </a:pPr>
            <a:r>
              <a:rPr lang="en-US" sz="1800" strike="sngStrike" dirty="0">
                <a:latin typeface="Calibri"/>
                <a:ea typeface="Calibri"/>
                <a:cs typeface="Times New Roman"/>
              </a:rPr>
              <a:t>Wind HTS coils for quench studies which can also be tested to their limit </a:t>
            </a:r>
            <a:r>
              <a:rPr lang="en-US" sz="1800" b="1" strike="sngStrike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(Q1)</a:t>
            </a:r>
            <a:endParaRPr lang="en-US" sz="2400" strike="sngStrike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  <a:tabLst>
                <a:tab pos="685800" algn="l"/>
              </a:tabLst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Perform</a:t>
            </a:r>
            <a:r>
              <a:rPr lang="en-US" sz="1800" dirty="0">
                <a:latin typeface="Calibri"/>
                <a:ea typeface="Calibri"/>
                <a:cs typeface="Times New Roman"/>
              </a:rPr>
              <a:t> preliminary engineering design of &gt;30T solenoid consisting of HTS and LTS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(Q1/Q2)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  <a:tabLst>
                <a:tab pos="685800" algn="l"/>
              </a:tabLst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Review of &gt;30 T Solenoid Design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(Q2)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  <a:tabLst>
                <a:tab pos="685800" algn="l"/>
              </a:tabLst>
            </a:pPr>
            <a:r>
              <a:rPr lang="en-US" sz="1800" dirty="0">
                <a:latin typeface="Calibri"/>
                <a:ea typeface="Calibri"/>
                <a:cs typeface="Times New Roman"/>
              </a:rPr>
              <a:t>Perform quench studies and test to limit studies (at 4 K) in specially wound coils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(Q2)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  <a:tabLst>
                <a:tab pos="685800" algn="l"/>
              </a:tabLst>
            </a:pPr>
            <a:r>
              <a:rPr lang="en-US" sz="1800" dirty="0">
                <a:latin typeface="Calibri"/>
                <a:ea typeface="Calibri"/>
                <a:cs typeface="Times New Roman"/>
              </a:rPr>
              <a:t>Wind additional HTS coils needed to achieve  &gt;30 T in a hybrid (HTS + LTS) solenoid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(Q2)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  <a:tabLst>
                <a:tab pos="685800" algn="l"/>
              </a:tabLst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Complete mechanical and thermal analysis of &gt;30 T design with ANSYS or similar programs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(Q2/Q3)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  <a:tabLst>
                <a:tab pos="685800" algn="l"/>
              </a:tabLst>
            </a:pPr>
            <a:r>
              <a:rPr lang="en-US" sz="1800" dirty="0">
                <a:latin typeface="Calibri"/>
                <a:ea typeface="Calibri"/>
                <a:cs typeface="Times New Roman"/>
              </a:rPr>
              <a:t>Perform 77 K tests of  new (additional) HTS coils wound at 77 K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(Q3)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  <a:tabLst>
                <a:tab pos="685800" algn="l"/>
              </a:tabLst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Production Readiness Review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(Q3)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  <a:tabLst>
                <a:tab pos="685800" algn="l"/>
              </a:tabLst>
            </a:pPr>
            <a:r>
              <a:rPr lang="en-US" sz="1800" dirty="0">
                <a:latin typeface="Calibri"/>
                <a:ea typeface="Calibri"/>
                <a:cs typeface="Times New Roman"/>
              </a:rPr>
              <a:t>Start construction of the </a:t>
            </a:r>
            <a:r>
              <a:rPr lang="en-US" sz="1800" dirty="0" err="1">
                <a:latin typeface="Calibri"/>
                <a:ea typeface="Calibri"/>
                <a:cs typeface="Times New Roman"/>
              </a:rPr>
              <a:t>NbTi</a:t>
            </a:r>
            <a:r>
              <a:rPr lang="en-US" sz="1800" dirty="0">
                <a:latin typeface="Calibri"/>
                <a:ea typeface="Calibri"/>
                <a:cs typeface="Times New Roman"/>
              </a:rPr>
              <a:t> </a:t>
            </a:r>
            <a:r>
              <a:rPr lang="en-US" sz="1800" dirty="0" err="1">
                <a:latin typeface="Calibri"/>
                <a:ea typeface="Calibri"/>
                <a:cs typeface="Times New Roman"/>
              </a:rPr>
              <a:t>outsert</a:t>
            </a:r>
            <a:r>
              <a:rPr lang="en-US" sz="1800" dirty="0">
                <a:latin typeface="Calibri"/>
                <a:ea typeface="Calibri"/>
                <a:cs typeface="Times New Roman"/>
              </a:rPr>
              <a:t> solenoid 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(Q4)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5486400"/>
            <a:ext cx="883920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Completing tasks listed in FY13 and FY14 will allow 30</a:t>
            </a:r>
            <a:r>
              <a:rPr lang="en-US" sz="2400" b="1" baseline="30000" dirty="0" smtClean="0">
                <a:solidFill>
                  <a:srgbClr val="FFFF00"/>
                </a:solidFill>
                <a:latin typeface="+mj-lt"/>
              </a:rPr>
              <a:t>+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T design to be carried out on a stronger technical footing. </a:t>
            </a:r>
            <a:endParaRPr lang="en-US" sz="24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0306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Summary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990600"/>
            <a:ext cx="8839200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We are optimistic about the viability of HTS (partly by the record fields already created)</a:t>
            </a:r>
          </a:p>
          <a:p>
            <a:pPr marL="800100" lvl="1" indent="-342900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400" b="1" dirty="0" smtClean="0">
                <a:solidFill>
                  <a:srgbClr val="C00000"/>
                </a:solidFill>
              </a:rPr>
              <a:t>High strength </a:t>
            </a:r>
            <a:r>
              <a:rPr lang="en-US" sz="2400" b="1" dirty="0" err="1" smtClean="0">
                <a:solidFill>
                  <a:srgbClr val="C00000"/>
                </a:solidFill>
              </a:rPr>
              <a:t>ReBCO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is particularly suitable here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We had some setback recently</a:t>
            </a:r>
          </a:p>
          <a:p>
            <a:pPr marL="800100" lvl="1" indent="-342900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400" b="1" dirty="0" smtClean="0">
                <a:solidFill>
                  <a:srgbClr val="C00000"/>
                </a:solidFill>
              </a:rPr>
              <a:t>Cause primarily understood and a way forward found</a:t>
            </a:r>
          </a:p>
          <a:p>
            <a:pPr marL="800100" lvl="1" indent="-342900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400" b="1" dirty="0" smtClean="0">
                <a:solidFill>
                  <a:srgbClr val="C00000"/>
                </a:solidFill>
              </a:rPr>
              <a:t>It has been demonstrated that coils can be repaired</a:t>
            </a:r>
          </a:p>
          <a:p>
            <a:pPr marL="800100" lvl="1" indent="-342900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400" b="1" dirty="0" smtClean="0">
                <a:solidFill>
                  <a:srgbClr val="C00000"/>
                </a:solidFill>
              </a:rPr>
              <a:t>Direct support from MAP is crucial to deal with such setbacks which are hard to avoid during R&amp;D Phase </a:t>
            </a:r>
            <a:endParaRPr lang="en-US" sz="2400" b="1" dirty="0" smtClean="0">
              <a:solidFill>
                <a:srgbClr val="006600"/>
              </a:solidFill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6600"/>
                </a:solidFill>
              </a:rPr>
              <a:t>Copper discs play a unique role in quench protection in addition to minimizing the thermal strain on HTS coils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Even though initial results are encouraging, a series of issues point to the need of a several year R&amp;D program to determine if this technology is really feasible or not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954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514600"/>
            <a:ext cx="6094413" cy="808037"/>
          </a:xfrm>
        </p:spPr>
        <p:txBody>
          <a:bodyPr/>
          <a:lstStyle/>
          <a:p>
            <a:r>
              <a:rPr lang="en-US" dirty="0" smtClean="0"/>
              <a:t>Back-up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2333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Engineering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763000" cy="41148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400" dirty="0" smtClean="0"/>
              <a:t>Because of limited funds, very little magnet engineering was carried out during SBIR programs.</a:t>
            </a:r>
          </a:p>
          <a:p>
            <a:pPr>
              <a:spcBef>
                <a:spcPts val="1800"/>
              </a:spcBef>
            </a:pPr>
            <a:r>
              <a:rPr lang="en-US" sz="2400" dirty="0" smtClean="0"/>
              <a:t> In SBIR program, we chose an approach where funds were used in most effective way to open and show the possibility.</a:t>
            </a:r>
          </a:p>
          <a:p>
            <a:pPr>
              <a:spcBef>
                <a:spcPts val="1800"/>
              </a:spcBef>
            </a:pPr>
            <a:r>
              <a:rPr lang="en-US" sz="2400" dirty="0" smtClean="0"/>
              <a:t>In MAP program, we have to demonstrate the technology.</a:t>
            </a:r>
            <a:endParaRPr lang="en-US" sz="2400" dirty="0"/>
          </a:p>
          <a:p>
            <a:pPr>
              <a:spcBef>
                <a:spcPts val="1800"/>
              </a:spcBef>
            </a:pPr>
            <a:r>
              <a:rPr lang="en-US" sz="2400" dirty="0" smtClean="0"/>
              <a:t>Therefore, as </a:t>
            </a:r>
            <a:r>
              <a:rPr lang="en-US" sz="2400" dirty="0"/>
              <a:t>we move to </a:t>
            </a:r>
            <a:r>
              <a:rPr lang="en-US" sz="2400" dirty="0" smtClean="0"/>
              <a:t>the next </a:t>
            </a:r>
            <a:r>
              <a:rPr lang="en-US" sz="2400" dirty="0"/>
              <a:t>phase, we have to significantly increase both </a:t>
            </a:r>
            <a:r>
              <a:rPr lang="en-US" sz="2400" dirty="0" smtClean="0"/>
              <a:t>magnet engineering </a:t>
            </a:r>
            <a:r>
              <a:rPr lang="en-US" sz="2400" dirty="0"/>
              <a:t>and </a:t>
            </a:r>
            <a:r>
              <a:rPr lang="en-US" sz="2400" dirty="0" smtClean="0"/>
              <a:t>magnet analysis</a:t>
            </a:r>
            <a:r>
              <a:rPr lang="en-US" sz="2400" dirty="0"/>
              <a:t>.</a:t>
            </a:r>
          </a:p>
          <a:p>
            <a:pPr>
              <a:spcBef>
                <a:spcPts val="1800"/>
              </a:spcBef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6666095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Analysis</a:t>
            </a:r>
            <a:endParaRPr lang="en-US" dirty="0"/>
          </a:p>
        </p:txBody>
      </p:sp>
      <p:pic>
        <p:nvPicPr>
          <p:cNvPr id="6151" name="Picture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33395"/>
            <a:ext cx="6400800" cy="238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705600" y="1981200"/>
            <a:ext cx="219815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Von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Mises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and hoop stress in distribution  from ANSYS in an LTS solenoid design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66917"/>
            <a:ext cx="6400800" cy="288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6705600" y="5214034"/>
            <a:ext cx="219815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Von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Mises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and hoop strain in distribution  in an LTS solenoid design from ANSYS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8376" y="3547867"/>
            <a:ext cx="1537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Courtesy: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S. Lakshmi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106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Extraction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295400"/>
            <a:ext cx="905568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6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/>
              <a:t>After detecting quench, we want to extract energy as fast as system allows</a:t>
            </a:r>
          </a:p>
          <a:p>
            <a:pPr marL="342900" indent="-342900">
              <a:lnSpc>
                <a:spcPts val="36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/>
              <a:t>Time constant = L/R : large inductance requires large resistor for this</a:t>
            </a:r>
          </a:p>
          <a:p>
            <a:pPr marL="342900" indent="-342900">
              <a:lnSpc>
                <a:spcPts val="36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/>
              <a:t>However, large resistor also creates large voltages : I*R</a:t>
            </a:r>
          </a:p>
          <a:p>
            <a:pPr marL="342900" indent="-342900">
              <a:lnSpc>
                <a:spcPts val="36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/>
              <a:t>To avoid a too high voltage, divide coil in sections (reduce inductance)</a:t>
            </a:r>
          </a:p>
          <a:p>
            <a:pPr marL="342900" indent="-342900">
              <a:lnSpc>
                <a:spcPts val="36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/>
              <a:t>Each section will have its own dump resistor and would be powered by a separate power supply</a:t>
            </a:r>
          </a:p>
          <a:p>
            <a:pPr lvl="3">
              <a:lnSpc>
                <a:spcPts val="3600"/>
              </a:lnSpc>
              <a:spcBef>
                <a:spcPts val="1200"/>
              </a:spcBef>
            </a:pPr>
            <a:r>
              <a:rPr lang="en-US" dirty="0" smtClean="0">
                <a:solidFill>
                  <a:srgbClr val="008000"/>
                </a:solidFill>
                <a:latin typeface="+mj-lt"/>
              </a:rPr>
              <a:t>Multiple power supplies also permits a dynamic grading, which in principle should allow higher field tests</a:t>
            </a:r>
            <a:endParaRPr lang="en-US" dirty="0">
              <a:solidFill>
                <a:srgbClr val="008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5151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76200"/>
            <a:ext cx="5867400" cy="808037"/>
          </a:xfrm>
        </p:spPr>
        <p:txBody>
          <a:bodyPr/>
          <a:lstStyle/>
          <a:p>
            <a:r>
              <a:rPr lang="en-US" sz="4400" dirty="0" smtClean="0"/>
              <a:t>Background (1)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410200"/>
          </a:xfrm>
        </p:spPr>
        <p:txBody>
          <a:bodyPr/>
          <a:lstStyle/>
          <a:p>
            <a:pPr>
              <a:lnSpc>
                <a:spcPts val="3200"/>
              </a:lnSpc>
              <a:spcBef>
                <a:spcPts val="600"/>
              </a:spcBef>
            </a:pPr>
            <a:r>
              <a:rPr lang="en-US" sz="2000" b="1" dirty="0" smtClean="0">
                <a:solidFill>
                  <a:srgbClr val="C00000"/>
                </a:solidFill>
              </a:rPr>
              <a:t>PBL (with BNL as a partner) got funded for three Phase 1 and two Phase II SBIRs on high field solenoids for Muon Collider</a:t>
            </a:r>
          </a:p>
          <a:p>
            <a:pPr lvl="1">
              <a:lnSpc>
                <a:spcPts val="3200"/>
              </a:lnSpc>
              <a:spcBef>
                <a:spcPts val="600"/>
              </a:spcBef>
            </a:pPr>
            <a:r>
              <a:rPr lang="en-US" sz="2000" b="1" dirty="0" smtClean="0">
                <a:solidFill>
                  <a:srgbClr val="C00000"/>
                </a:solidFill>
              </a:rPr>
              <a:t>First SBIR (Phase I and Phase II) for ~10 T, 100 mm ReBCO </a:t>
            </a:r>
            <a:r>
              <a:rPr lang="en-US" sz="2000" b="1" dirty="0" err="1" smtClean="0">
                <a:solidFill>
                  <a:srgbClr val="C00000"/>
                </a:solidFill>
              </a:rPr>
              <a:t>midsert</a:t>
            </a:r>
            <a:endParaRPr lang="en-US" sz="2000" b="1" dirty="0" smtClean="0">
              <a:solidFill>
                <a:srgbClr val="C00000"/>
              </a:solidFill>
            </a:endParaRPr>
          </a:p>
          <a:p>
            <a:pPr lvl="1">
              <a:lnSpc>
                <a:spcPts val="3200"/>
              </a:lnSpc>
              <a:spcBef>
                <a:spcPts val="600"/>
              </a:spcBef>
            </a:pPr>
            <a:r>
              <a:rPr lang="en-US" sz="2000" b="1" dirty="0" smtClean="0">
                <a:solidFill>
                  <a:srgbClr val="C00000"/>
                </a:solidFill>
              </a:rPr>
              <a:t>Second SBIR (Phase I and Phase II) for ~12 T, 25 mm ReBCO insert and for integrating insert and </a:t>
            </a:r>
            <a:r>
              <a:rPr lang="en-US" sz="2000" b="1" dirty="0" err="1" smtClean="0">
                <a:solidFill>
                  <a:srgbClr val="C00000"/>
                </a:solidFill>
              </a:rPr>
              <a:t>midsert</a:t>
            </a:r>
            <a:r>
              <a:rPr lang="en-US" sz="2000" b="1" dirty="0" smtClean="0">
                <a:solidFill>
                  <a:srgbClr val="C00000"/>
                </a:solidFill>
              </a:rPr>
              <a:t> for &gt;20 T all HTS solenoid </a:t>
            </a:r>
          </a:p>
          <a:p>
            <a:pPr lvl="1">
              <a:lnSpc>
                <a:spcPts val="3200"/>
              </a:lnSpc>
              <a:spcBef>
                <a:spcPts val="600"/>
              </a:spcBef>
            </a:pPr>
            <a:r>
              <a:rPr lang="en-US" sz="2000" b="1" dirty="0" smtClean="0">
                <a:solidFill>
                  <a:srgbClr val="C00000"/>
                </a:solidFill>
              </a:rPr>
              <a:t>Third SBIR (Phase 1 funded but Phase II was not) for Nb</a:t>
            </a:r>
            <a:r>
              <a:rPr lang="en-US" sz="2000" b="1" baseline="-25000" dirty="0" smtClean="0">
                <a:solidFill>
                  <a:srgbClr val="C00000"/>
                </a:solidFill>
              </a:rPr>
              <a:t>3</a:t>
            </a:r>
            <a:r>
              <a:rPr lang="en-US" sz="2000" b="1" dirty="0" smtClean="0">
                <a:solidFill>
                  <a:srgbClr val="C00000"/>
                </a:solidFill>
              </a:rPr>
              <a:t>Sn </a:t>
            </a:r>
            <a:r>
              <a:rPr lang="en-US" sz="2000" b="1" dirty="0" err="1" smtClean="0">
                <a:solidFill>
                  <a:srgbClr val="C00000"/>
                </a:solidFill>
              </a:rPr>
              <a:t>outsert</a:t>
            </a:r>
            <a:endParaRPr lang="en-US" sz="2000" b="1" dirty="0" smtClean="0">
              <a:solidFill>
                <a:srgbClr val="C00000"/>
              </a:solidFill>
            </a:endParaRPr>
          </a:p>
          <a:p>
            <a:pPr>
              <a:lnSpc>
                <a:spcPts val="3200"/>
              </a:lnSpc>
              <a:spcBef>
                <a:spcPts val="600"/>
              </a:spcBef>
            </a:pPr>
            <a:r>
              <a:rPr lang="en-US" sz="2000" b="1" dirty="0">
                <a:solidFill>
                  <a:srgbClr val="008000"/>
                </a:solidFill>
              </a:rPr>
              <a:t>T</a:t>
            </a:r>
            <a:r>
              <a:rPr lang="en-US" sz="2000" b="1" dirty="0" smtClean="0">
                <a:solidFill>
                  <a:srgbClr val="008000"/>
                </a:solidFill>
              </a:rPr>
              <a:t>hese were presented as bold experimental programs</a:t>
            </a:r>
          </a:p>
          <a:p>
            <a:pPr lvl="1">
              <a:lnSpc>
                <a:spcPts val="3200"/>
              </a:lnSpc>
              <a:spcBef>
                <a:spcPts val="600"/>
              </a:spcBef>
            </a:pPr>
            <a:r>
              <a:rPr lang="en-US" sz="2000" b="1" dirty="0" smtClean="0">
                <a:solidFill>
                  <a:srgbClr val="008000"/>
                </a:solidFill>
              </a:rPr>
              <a:t>Initial results have been impressive (may be too impressive) with record fields generated in HTS coils</a:t>
            </a:r>
          </a:p>
          <a:p>
            <a:pPr lvl="1">
              <a:lnSpc>
                <a:spcPts val="3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rgbClr val="008000"/>
                </a:solidFill>
              </a:rPr>
              <a:t>They showed us the potential of the ReBCO high field technology to solve a critical technology challenge for MAP (30 -50 T solenoid)</a:t>
            </a:r>
            <a:endParaRPr lang="en-US" sz="2000" b="1" dirty="0" smtClean="0"/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sz="2000" b="1" dirty="0" smtClean="0"/>
              <a:t>This should be considered a noteworthy achievement of the SBIR program</a:t>
            </a:r>
          </a:p>
          <a:p>
            <a:pPr lvl="1">
              <a:lnSpc>
                <a:spcPts val="3200"/>
              </a:lnSpc>
              <a:spcBef>
                <a:spcPts val="600"/>
              </a:spcBef>
            </a:pPr>
            <a:endParaRPr lang="en-US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0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90488"/>
            <a:ext cx="6475413" cy="948089"/>
          </a:xfrm>
        </p:spPr>
        <p:txBody>
          <a:bodyPr/>
          <a:lstStyle/>
          <a:p>
            <a:r>
              <a:rPr lang="en-US" sz="2800" dirty="0" smtClean="0"/>
              <a:t>Solenoid with Multiple (3) Sections</a:t>
            </a:r>
            <a:br>
              <a:rPr lang="en-US" sz="2800" dirty="0" smtClean="0"/>
            </a:br>
            <a:r>
              <a:rPr lang="en-US" sz="2800" dirty="0" smtClean="0"/>
              <a:t>(38 pancake coils)</a:t>
            </a:r>
            <a:endParaRPr lang="en-US" sz="2800" dirty="0"/>
          </a:p>
        </p:txBody>
      </p:sp>
      <p:pic>
        <p:nvPicPr>
          <p:cNvPr id="7170" name="Picture 2" descr="pbl-bnl-soleno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54480"/>
            <a:ext cx="5143500" cy="3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5643" y="5434731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Solenoid is sectionalized to extract energy fast on external dump resistors while keeping voltage low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Bonus: Can also be used to provide electrical grading</a:t>
            </a:r>
          </a:p>
        </p:txBody>
      </p:sp>
      <p:pic>
        <p:nvPicPr>
          <p:cNvPr id="3074" name="Picture 2" descr="E:\sbir-sttr\PBL\photos\Brookhaven-20121015-00388.jpg"/>
          <p:cNvPicPr>
            <a:picLocks noChangeAspect="1" noChangeArrowheads="1"/>
          </p:cNvPicPr>
          <p:nvPr/>
        </p:nvPicPr>
        <p:blipFill>
          <a:blip r:embed="rId3" cstate="print"/>
          <a:srcRect l="9167" t="18519" r="5556" b="22963"/>
          <a:stretch>
            <a:fillRect/>
          </a:stretch>
        </p:blipFill>
        <p:spPr bwMode="auto">
          <a:xfrm rot="-5400000">
            <a:off x="-955313" y="2669121"/>
            <a:ext cx="4678669" cy="240782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2215" y="1038577"/>
            <a:ext cx="8738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 : insert (14 pancakes), #2 and #3 : two half </a:t>
            </a:r>
            <a:r>
              <a:rPr lang="en-US" dirty="0" err="1" smtClean="0"/>
              <a:t>midserts</a:t>
            </a:r>
            <a:r>
              <a:rPr lang="en-US" dirty="0" smtClean="0"/>
              <a:t> (12 pancakes each)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2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90488"/>
            <a:ext cx="6858000" cy="808037"/>
          </a:xfrm>
        </p:spPr>
        <p:txBody>
          <a:bodyPr/>
          <a:lstStyle/>
          <a:p>
            <a:r>
              <a:rPr lang="en-US" sz="2400" dirty="0" smtClean="0"/>
              <a:t>Test of PBL/BNL coils at NHMFL with HTS tape co-wound with SS and </a:t>
            </a:r>
            <a:r>
              <a:rPr lang="en-US" sz="2400" dirty="0" err="1" smtClean="0"/>
              <a:t>Kapton</a:t>
            </a:r>
            <a:r>
              <a:rPr lang="en-US" sz="2400" dirty="0" smtClean="0"/>
              <a:t> Tape (2)</a:t>
            </a:r>
            <a:endParaRPr lang="en-US" sz="2400" dirty="0"/>
          </a:p>
        </p:txBody>
      </p:sp>
      <p:sp>
        <p:nvSpPr>
          <p:cNvPr id="17" name="Title 13"/>
          <p:cNvSpPr txBox="1">
            <a:spLocks/>
          </p:cNvSpPr>
          <p:nvPr/>
        </p:nvSpPr>
        <p:spPr>
          <a:xfrm>
            <a:off x="152400" y="1022866"/>
            <a:ext cx="6400800" cy="805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Discharge of coils made with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Kapton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and Stainless Steel Insulation in 20 T background (total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field</a:t>
            </a:r>
            <a:r>
              <a:rPr lang="en-US" sz="2000" b="1" dirty="0" smtClean="0">
                <a:solidFill>
                  <a:srgbClr val="006600"/>
                </a:solidFill>
                <a:latin typeface="Calibri"/>
              </a:rPr>
              <a:t> ~22 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930" y="5812219"/>
            <a:ext cx="60172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FF"/>
                </a:solidFill>
                <a:latin typeface="Calibri"/>
              </a:rPr>
              <a:t>Decays after shut-off are similar in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</a:rPr>
              <a:t>Kapton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 and SS coils.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FF"/>
                </a:solidFill>
                <a:latin typeface="Calibri"/>
              </a:rPr>
              <a:t>Therefore, stainless steel tape can’t be responsible for this.</a:t>
            </a:r>
            <a:endParaRPr lang="en-US" sz="1800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0" y="1828800"/>
            <a:ext cx="216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D60093"/>
                </a:solidFill>
              </a:rPr>
              <a:t>Field </a:t>
            </a:r>
            <a:r>
              <a:rPr lang="en-US" sz="1800" b="1" dirty="0" err="1" smtClean="0">
                <a:solidFill>
                  <a:srgbClr val="D60093"/>
                </a:solidFill>
              </a:rPr>
              <a:t>vs</a:t>
            </a:r>
            <a:r>
              <a:rPr lang="en-US" sz="1800" b="1" dirty="0" smtClean="0">
                <a:solidFill>
                  <a:srgbClr val="D60093"/>
                </a:solidFill>
              </a:rPr>
              <a:t> Time (SS)</a:t>
            </a:r>
            <a:endParaRPr lang="en-US" sz="1800" b="1" dirty="0">
              <a:solidFill>
                <a:srgbClr val="D60093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133600"/>
            <a:ext cx="319008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057400"/>
            <a:ext cx="321616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04800" y="1752600"/>
            <a:ext cx="265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D60093"/>
                </a:solidFill>
              </a:rPr>
              <a:t>Field </a:t>
            </a:r>
            <a:r>
              <a:rPr lang="en-US" sz="1800" b="1" dirty="0" err="1" smtClean="0">
                <a:solidFill>
                  <a:srgbClr val="D60093"/>
                </a:solidFill>
              </a:rPr>
              <a:t>vs</a:t>
            </a:r>
            <a:r>
              <a:rPr lang="en-US" sz="1800" b="1" dirty="0" smtClean="0">
                <a:solidFill>
                  <a:srgbClr val="D60093"/>
                </a:solidFill>
              </a:rPr>
              <a:t> Time (</a:t>
            </a:r>
            <a:r>
              <a:rPr lang="en-US" sz="1800" b="1" dirty="0" err="1" smtClean="0">
                <a:solidFill>
                  <a:srgbClr val="D60093"/>
                </a:solidFill>
              </a:rPr>
              <a:t>Kapton</a:t>
            </a:r>
            <a:r>
              <a:rPr lang="en-US" sz="1800" b="1" dirty="0" smtClean="0">
                <a:solidFill>
                  <a:srgbClr val="D60093"/>
                </a:solidFill>
              </a:rPr>
              <a:t>)</a:t>
            </a:r>
            <a:endParaRPr lang="en-US" sz="1800" b="1" dirty="0">
              <a:solidFill>
                <a:srgbClr val="D60093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1295400"/>
            <a:ext cx="2184828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4038600"/>
            <a:ext cx="2149629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99237" y="990600"/>
            <a:ext cx="2644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D60093"/>
                </a:solidFill>
              </a:rPr>
              <a:t>Current </a:t>
            </a:r>
            <a:r>
              <a:rPr lang="en-US" sz="1600" b="1" dirty="0" err="1" smtClean="0">
                <a:solidFill>
                  <a:srgbClr val="D60093"/>
                </a:solidFill>
              </a:rPr>
              <a:t>vs</a:t>
            </a:r>
            <a:r>
              <a:rPr lang="en-US" sz="1600" b="1" dirty="0" smtClean="0">
                <a:solidFill>
                  <a:srgbClr val="D60093"/>
                </a:solidFill>
              </a:rPr>
              <a:t> Time (</a:t>
            </a:r>
            <a:r>
              <a:rPr lang="en-US" sz="1600" b="1" dirty="0" err="1" smtClean="0">
                <a:solidFill>
                  <a:srgbClr val="D60093"/>
                </a:solidFill>
              </a:rPr>
              <a:t>Kapton</a:t>
            </a:r>
            <a:r>
              <a:rPr lang="en-US" sz="1600" b="1" dirty="0" smtClean="0">
                <a:solidFill>
                  <a:srgbClr val="D60093"/>
                </a:solidFill>
              </a:rPr>
              <a:t>)</a:t>
            </a:r>
            <a:endParaRPr lang="en-US" sz="1600" b="1" dirty="0">
              <a:solidFill>
                <a:srgbClr val="D6009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1800" y="3733800"/>
            <a:ext cx="2211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D60093"/>
                </a:solidFill>
              </a:rPr>
              <a:t>Current </a:t>
            </a:r>
            <a:r>
              <a:rPr lang="en-US" sz="1600" b="1" dirty="0" err="1" smtClean="0">
                <a:solidFill>
                  <a:srgbClr val="D60093"/>
                </a:solidFill>
              </a:rPr>
              <a:t>vs</a:t>
            </a:r>
            <a:r>
              <a:rPr lang="en-US" sz="1600" b="1" dirty="0" smtClean="0">
                <a:solidFill>
                  <a:srgbClr val="D60093"/>
                </a:solidFill>
              </a:rPr>
              <a:t> Time (SS)</a:t>
            </a:r>
            <a:endParaRPr lang="en-US" sz="1600" b="1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817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90488"/>
            <a:ext cx="6858000" cy="823912"/>
          </a:xfrm>
        </p:spPr>
        <p:txBody>
          <a:bodyPr/>
          <a:lstStyle/>
          <a:p>
            <a:r>
              <a:rPr lang="en-US" sz="2800" dirty="0" smtClean="0"/>
              <a:t>Variation of Critical Current in Small (1 cm long) Sections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219200"/>
            <a:ext cx="66865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705601" y="1524000"/>
            <a:ext cx="23621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6600"/>
                </a:solidFill>
              </a:rPr>
              <a:t>Measure </a:t>
            </a:r>
            <a:r>
              <a:rPr lang="en-US" sz="1600" b="1" dirty="0" err="1" smtClean="0">
                <a:solidFill>
                  <a:srgbClr val="006600"/>
                </a:solidFill>
              </a:rPr>
              <a:t>I</a:t>
            </a:r>
            <a:r>
              <a:rPr lang="en-US" sz="1600" b="1" baseline="-25000" dirty="0" err="1" smtClean="0">
                <a:solidFill>
                  <a:srgbClr val="006600"/>
                </a:solidFill>
              </a:rPr>
              <a:t>c</a:t>
            </a:r>
            <a:r>
              <a:rPr lang="en-US" sz="1600" b="1" dirty="0" smtClean="0">
                <a:solidFill>
                  <a:srgbClr val="006600"/>
                </a:solidFill>
              </a:rPr>
              <a:t> by taking advantage of the fact that we have many voltage-taps in small (~1cm) sections.</a:t>
            </a:r>
          </a:p>
          <a:p>
            <a:endParaRPr lang="en-US" sz="1600" b="1" dirty="0" smtClean="0">
              <a:solidFill>
                <a:srgbClr val="006600"/>
              </a:solidFill>
            </a:endParaRPr>
          </a:p>
          <a:p>
            <a:r>
              <a:rPr lang="en-US" sz="1600" b="1" dirty="0" err="1" smtClean="0">
                <a:solidFill>
                  <a:srgbClr val="006600"/>
                </a:solidFill>
              </a:rPr>
              <a:t>I</a:t>
            </a:r>
            <a:r>
              <a:rPr lang="en-US" sz="1600" b="1" baseline="-25000" dirty="0" err="1" smtClean="0">
                <a:solidFill>
                  <a:srgbClr val="006600"/>
                </a:solidFill>
              </a:rPr>
              <a:t>c</a:t>
            </a:r>
            <a:r>
              <a:rPr lang="en-US" sz="1600" b="1" dirty="0" smtClean="0">
                <a:solidFill>
                  <a:srgbClr val="006600"/>
                </a:solidFill>
              </a:rPr>
              <a:t> seems to be reasonably uniform. In almost all cases, onset of resistive voltage starts at ~36A</a:t>
            </a:r>
            <a:endParaRPr lang="en-US" sz="1600" b="1" dirty="0">
              <a:solidFill>
                <a:srgbClr val="00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600" y="51054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Note: Very small scale (voltages in micro-volts)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799" y="90488"/>
            <a:ext cx="4648201" cy="808037"/>
          </a:xfrm>
        </p:spPr>
        <p:txBody>
          <a:bodyPr/>
          <a:lstStyle/>
          <a:p>
            <a:r>
              <a:rPr lang="en-US" sz="4400" dirty="0" smtClean="0"/>
              <a:t>Background (2)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410200"/>
          </a:xfrm>
        </p:spPr>
        <p:txBody>
          <a:bodyPr/>
          <a:lstStyle/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sz="2000" b="1" dirty="0" smtClean="0"/>
              <a:t>Recently we had some surprises</a:t>
            </a:r>
          </a:p>
          <a:p>
            <a:pPr lvl="1">
              <a:lnSpc>
                <a:spcPts val="3000"/>
              </a:lnSpc>
              <a:spcBef>
                <a:spcPts val="0"/>
              </a:spcBef>
            </a:pPr>
            <a:r>
              <a:rPr lang="en-US" sz="2000" b="1" dirty="0" smtClean="0"/>
              <a:t>Murphy strikes (finally) and we get setbacks</a:t>
            </a:r>
          </a:p>
          <a:p>
            <a:pPr lvl="1">
              <a:lnSpc>
                <a:spcPts val="3000"/>
              </a:lnSpc>
              <a:spcBef>
                <a:spcPts val="0"/>
              </a:spcBef>
            </a:pPr>
            <a:r>
              <a:rPr lang="en-US" sz="2000" b="1" dirty="0" smtClean="0"/>
              <a:t>Some pancakes got degraded/damaged during 77 K tests</a:t>
            </a:r>
          </a:p>
          <a:p>
            <a:pPr lvl="1">
              <a:lnSpc>
                <a:spcPts val="3000"/>
              </a:lnSpc>
              <a:spcBef>
                <a:spcPts val="0"/>
              </a:spcBef>
            </a:pPr>
            <a:r>
              <a:rPr lang="en-US" sz="2000" b="1" dirty="0" smtClean="0"/>
              <a:t>This was surprising because</a:t>
            </a:r>
          </a:p>
          <a:p>
            <a:pPr lvl="2">
              <a:lnSpc>
                <a:spcPts val="3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dirty="0" smtClean="0"/>
              <a:t>We had  tested all of these coils before (some multiple times) and they were OK. </a:t>
            </a:r>
            <a:r>
              <a:rPr lang="en-US" sz="2000" dirty="0"/>
              <a:t>W</a:t>
            </a:r>
            <a:r>
              <a:rPr lang="en-US" sz="2000" dirty="0" smtClean="0"/>
              <a:t>e also thought we had established a good test procedures</a:t>
            </a:r>
          </a:p>
          <a:p>
            <a:pPr lvl="2">
              <a:lnSpc>
                <a:spcPts val="3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dirty="0" smtClean="0"/>
              <a:t>If not for the nature of R&amp;D with new conductor, one would be more prepared to get negative results during high field 4 K tests (not at 77K)</a:t>
            </a:r>
            <a:endParaRPr lang="en-US" sz="1400" b="1" dirty="0"/>
          </a:p>
          <a:p>
            <a:pPr marL="914400" lvl="2" indent="0">
              <a:lnSpc>
                <a:spcPts val="3000"/>
              </a:lnSpc>
              <a:spcBef>
                <a:spcPts val="0"/>
              </a:spcBef>
              <a:buNone/>
            </a:pPr>
            <a:endParaRPr lang="en-US" sz="1200" dirty="0" smtClean="0"/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rgbClr val="0000CC"/>
                </a:solidFill>
              </a:rPr>
              <a:t>With technology potential demonstrated under SBIR programs, the next phase of development now continues with direct funding from MAP</a:t>
            </a:r>
            <a:endParaRPr lang="en-US" sz="2000" dirty="0" smtClean="0">
              <a:solidFill>
                <a:srgbClr val="0000CC"/>
              </a:solidFill>
            </a:endParaRPr>
          </a:p>
          <a:p>
            <a:pPr lvl="1">
              <a:lnSpc>
                <a:spcPts val="3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006600"/>
                </a:solidFill>
              </a:rPr>
              <a:t>This includes moving forward to understand and overcome above setback (significant portion of this presentation is on that)</a:t>
            </a:r>
          </a:p>
          <a:p>
            <a:pPr lvl="1">
              <a:lnSpc>
                <a:spcPts val="3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006600"/>
                </a:solidFill>
              </a:rPr>
              <a:t>This also includes more support for engineering, analysis and related R&amp;D</a:t>
            </a:r>
          </a:p>
        </p:txBody>
      </p:sp>
    </p:spTree>
    <p:extLst>
      <p:ext uri="{BB962C8B-B14F-4D97-AF65-F5344CB8AC3E}">
        <p14:creationId xmlns:p14="http://schemas.microsoft.com/office/powerpoint/2010/main" val="47870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5720"/>
            <a:ext cx="6781800" cy="900112"/>
          </a:xfrm>
        </p:spPr>
        <p:txBody>
          <a:bodyPr/>
          <a:lstStyle/>
          <a:p>
            <a:r>
              <a:rPr lang="en-US" sz="2800" dirty="0" smtClean="0"/>
              <a:t>High Field HTS Solenoid Test Results (magnet #1 - insert)</a:t>
            </a:r>
            <a:endParaRPr lang="en-US" sz="2800" baseline="-25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90612"/>
            <a:ext cx="5597366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62600" y="1143000"/>
            <a:ext cx="3581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60093"/>
                </a:solidFill>
                <a:latin typeface="Arial" pitchFamily="34" charset="0"/>
                <a:ea typeface="+mn-ea"/>
                <a:cs typeface="+mn-cs"/>
              </a:rPr>
              <a:t>Field on axis: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D60093"/>
                </a:solidFill>
                <a:latin typeface="Arial" pitchFamily="34" charset="0"/>
                <a:ea typeface="+mn-ea"/>
                <a:cs typeface="+mn-cs"/>
              </a:rPr>
              <a:t> over 15 T  </a:t>
            </a:r>
          </a:p>
          <a:p>
            <a:r>
              <a:rPr lang="en-US" b="1" dirty="0" smtClean="0">
                <a:solidFill>
                  <a:srgbClr val="D60093"/>
                </a:solidFill>
                <a:latin typeface="Arial" pitchFamily="34" charset="0"/>
                <a:ea typeface="+mn-ea"/>
                <a:cs typeface="+mn-cs"/>
              </a:rPr>
              <a:t>Field on coil: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D60093"/>
                </a:solidFill>
                <a:latin typeface="Arial" pitchFamily="34" charset="0"/>
                <a:ea typeface="+mn-ea"/>
                <a:cs typeface="+mn-cs"/>
              </a:rPr>
              <a:t>over 16 T 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(original target was 10-12 T)</a:t>
            </a:r>
          </a:p>
          <a:p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Real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demo of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ReBCO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(2G)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HTS to create high field</a:t>
            </a:r>
          </a:p>
          <a:p>
            <a:endParaRPr lang="en-US" b="1" dirty="0" smtClean="0">
              <a:solidFill>
                <a:srgbClr val="D60093"/>
              </a:solidFill>
              <a:latin typeface="Arial" pitchFamily="34" charset="0"/>
              <a:ea typeface="+mn-ea"/>
              <a:cs typeface="+mn-cs"/>
            </a:endParaRPr>
          </a:p>
          <a:p>
            <a:r>
              <a:rPr lang="en-US" dirty="0" smtClean="0">
                <a:latin typeface="Arial" pitchFamily="34" charset="0"/>
                <a:ea typeface="+mn-ea"/>
                <a:cs typeface="+mn-cs"/>
              </a:rPr>
              <a:t>Highest field in an all HTS solenoid</a:t>
            </a:r>
            <a:r>
              <a:rPr lang="en-US" dirty="0"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dirty="0" smtClean="0">
                <a:latin typeface="Arial" pitchFamily="34" charset="0"/>
                <a:ea typeface="+mn-ea"/>
                <a:cs typeface="+mn-cs"/>
              </a:rPr>
              <a:t>(previous best SP/NHMFL ~10.4 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7400" y="5421094"/>
            <a:ext cx="3048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Overall J</a:t>
            </a:r>
            <a:r>
              <a:rPr lang="en-US" b="1" baseline="-25000" dirty="0" smtClean="0">
                <a:solidFill>
                  <a:srgbClr val="FF0000"/>
                </a:solidFill>
              </a:rPr>
              <a:t>o</a:t>
            </a:r>
            <a:r>
              <a:rPr lang="en-US" b="1" dirty="0" smtClean="0">
                <a:solidFill>
                  <a:srgbClr val="FF0000"/>
                </a:solidFill>
              </a:rPr>
              <a:t> in coil:</a:t>
            </a:r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&gt;500 A/mm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 at 16 T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(despite anisotropy)</a:t>
            </a:r>
          </a:p>
        </p:txBody>
      </p:sp>
      <p:pic>
        <p:nvPicPr>
          <p:cNvPr id="9" name="Picture 2" descr="E:\sbir-sttr\PBL\photos\IMG_0284.jpg"/>
          <p:cNvPicPr>
            <a:picLocks noChangeAspect="1" noChangeArrowheads="1"/>
          </p:cNvPicPr>
          <p:nvPr/>
        </p:nvPicPr>
        <p:blipFill rotWithShape="1">
          <a:blip r:embed="rId3" cstate="print"/>
          <a:srcRect l="14992" t="26865" r="54072" b="23835"/>
          <a:stretch/>
        </p:blipFill>
        <p:spPr bwMode="auto">
          <a:xfrm rot="-5400000">
            <a:off x="1094196" y="3220066"/>
            <a:ext cx="1459303" cy="173736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28600" y="5867400"/>
            <a:ext cx="4649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Arial" pitchFamily="34" charset="0"/>
              </a:rPr>
              <a:t>1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ea typeface="+mn-ea"/>
                <a:cs typeface="+mn-cs"/>
              </a:rPr>
              <a:t>4 pancake coils with ~25 mm</a:t>
            </a:r>
            <a:r>
              <a:rPr lang="en-US" sz="2000" dirty="0">
                <a:solidFill>
                  <a:srgbClr val="008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ea typeface="+mn-ea"/>
                <a:cs typeface="+mn-cs"/>
              </a:rPr>
              <a:t>aperture</a:t>
            </a:r>
            <a:endParaRPr lang="en-US" sz="2000" dirty="0">
              <a:solidFill>
                <a:srgbClr val="008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4724400" y="2590800"/>
            <a:ext cx="838200" cy="4572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48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90488"/>
            <a:ext cx="6400800" cy="900112"/>
          </a:xfrm>
        </p:spPr>
        <p:txBody>
          <a:bodyPr/>
          <a:lstStyle/>
          <a:p>
            <a:r>
              <a:rPr lang="en-US" sz="2800" dirty="0" smtClean="0"/>
              <a:t>Test Results of HTS Solenoid #2 (½ </a:t>
            </a:r>
            <a:r>
              <a:rPr lang="en-US" sz="2800" dirty="0" err="1" smtClean="0"/>
              <a:t>Midsert</a:t>
            </a:r>
            <a:r>
              <a:rPr lang="en-US" sz="2800" dirty="0" smtClean="0"/>
              <a:t>, 12 coils instead of 24)</a:t>
            </a:r>
            <a:endParaRPr lang="en-US" sz="1800" dirty="0">
              <a:solidFill>
                <a:srgbClr val="008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1870"/>
            <a:ext cx="6916447" cy="424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22" y="5390548"/>
            <a:ext cx="7019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Coil could have reached above 10 T peak (original target), but was not ramped up to protect electronics of that time. </a:t>
            </a:r>
            <a:endParaRPr lang="en-US" i="1" dirty="0">
              <a:solidFill>
                <a:srgbClr val="FF0000"/>
              </a:solidFill>
              <a:latin typeface="Arial" pitchFamily="34" charset="0"/>
            </a:endParaRPr>
          </a:p>
          <a:p>
            <a:r>
              <a:rPr lang="en-US" i="1" dirty="0" smtClean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Full solenoid with 24 pancakes should create &gt;10 T on axis. </a:t>
            </a:r>
            <a:endParaRPr lang="en-US" i="1" dirty="0">
              <a:solidFill>
                <a:srgbClr val="FF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7040" y="1501280"/>
            <a:ext cx="2209800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C00CC"/>
                </a:solidFill>
                <a:latin typeface="Arial" pitchFamily="34" charset="0"/>
                <a:ea typeface="+mn-ea"/>
                <a:cs typeface="+mn-cs"/>
              </a:rPr>
              <a:t>250 A ==&gt; </a:t>
            </a:r>
          </a:p>
          <a:p>
            <a:r>
              <a:rPr lang="en-US" sz="2400" b="1" dirty="0" smtClean="0">
                <a:solidFill>
                  <a:srgbClr val="CC00CC"/>
                </a:solidFill>
                <a:latin typeface="Arial" pitchFamily="34" charset="0"/>
                <a:ea typeface="+mn-ea"/>
                <a:cs typeface="+mn-cs"/>
              </a:rPr>
              <a:t>6.4 T on axis </a:t>
            </a:r>
          </a:p>
          <a:p>
            <a:r>
              <a:rPr lang="en-US" sz="2400" b="1" dirty="0" smtClean="0">
                <a:solidFill>
                  <a:srgbClr val="CC00CC"/>
                </a:solidFill>
                <a:latin typeface="Arial" pitchFamily="34" charset="0"/>
                <a:ea typeface="+mn-ea"/>
                <a:cs typeface="+mn-cs"/>
              </a:rPr>
              <a:t>9.2 T peak field on coil </a:t>
            </a:r>
            <a:endParaRPr lang="en-US" sz="2400" b="1" dirty="0">
              <a:solidFill>
                <a:srgbClr val="CC00CC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050" name="Picture 2" descr="E:\sbir-sttr\PBL\photos\Brookhaven-20111229-00146.jpg"/>
          <p:cNvPicPr>
            <a:picLocks noChangeAspect="1" noChangeArrowheads="1"/>
          </p:cNvPicPr>
          <p:nvPr/>
        </p:nvPicPr>
        <p:blipFill rotWithShape="1">
          <a:blip r:embed="rId3" cstate="print"/>
          <a:srcRect l="-2106" t="12276" r="-2834" b="5417"/>
          <a:stretch/>
        </p:blipFill>
        <p:spPr bwMode="auto">
          <a:xfrm rot="5400000">
            <a:off x="6537960" y="3840480"/>
            <a:ext cx="3108960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111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90488"/>
            <a:ext cx="6705600" cy="808037"/>
          </a:xfrm>
        </p:spPr>
        <p:txBody>
          <a:bodyPr/>
          <a:lstStyle/>
          <a:p>
            <a:r>
              <a:rPr lang="en-US" sz="2800" dirty="0" smtClean="0"/>
              <a:t>Fully Constructed (insert + </a:t>
            </a:r>
            <a:r>
              <a:rPr lang="en-US" sz="2800" dirty="0" err="1" smtClean="0"/>
              <a:t>midsert</a:t>
            </a:r>
            <a:r>
              <a:rPr lang="en-US" sz="2800" dirty="0" smtClean="0"/>
              <a:t>) HTS Solenoid for 20+ T Test</a:t>
            </a:r>
            <a:endParaRPr lang="en-US" sz="2800" dirty="0"/>
          </a:p>
        </p:txBody>
      </p:sp>
      <p:pic>
        <p:nvPicPr>
          <p:cNvPr id="8" name="Picture 7" descr="D0101012a"/>
          <p:cNvPicPr>
            <a:picLocks noChangeAspect="1"/>
          </p:cNvPicPr>
          <p:nvPr/>
        </p:nvPicPr>
        <p:blipFill rotWithShape="1">
          <a:blip r:embed="rId2" cstate="print"/>
          <a:srcRect l="13776" t="16000" r="22057" b="1666"/>
          <a:stretch/>
        </p:blipFill>
        <p:spPr bwMode="auto">
          <a:xfrm>
            <a:off x="2133600" y="1066800"/>
            <a:ext cx="4937760" cy="451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371600"/>
            <a:ext cx="21705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dirty="0" smtClean="0">
                <a:solidFill>
                  <a:srgbClr val="0000FF"/>
                </a:solidFill>
              </a:rPr>
              <a:t>10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 T,100 mm HTS solenoid (</a:t>
            </a:r>
            <a:r>
              <a:rPr lang="en-US" dirty="0" err="1" smtClean="0">
                <a:solidFill>
                  <a:srgbClr val="0000FF"/>
                </a:solidFill>
              </a:rPr>
              <a:t>midsert</a:t>
            </a:r>
            <a:r>
              <a:rPr lang="en-US" dirty="0" smtClean="0">
                <a:solidFill>
                  <a:srgbClr val="0000FF"/>
                </a:solidFill>
              </a:rPr>
              <a:t>) with 24 pancakes (each pancake made with 100 m HTS)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11025" y="1066800"/>
            <a:ext cx="2032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15</a:t>
            </a:r>
            <a:r>
              <a:rPr lang="en-US" sz="1600" baseline="30000" dirty="0" smtClean="0">
                <a:solidFill>
                  <a:srgbClr val="FF0000"/>
                </a:solidFill>
              </a:rPr>
              <a:t>+</a:t>
            </a:r>
            <a:r>
              <a:rPr lang="en-US" sz="1600" dirty="0" smtClean="0">
                <a:solidFill>
                  <a:srgbClr val="FF0000"/>
                </a:solidFill>
              </a:rPr>
              <a:t> T, 25 mm HTS solenoid (insert) with 14 pancakes  (each pancake made with 50 m HTS)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sbir-sttr\PBL\photos\Brookhaven-20120109-001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r="19166"/>
          <a:stretch/>
        </p:blipFill>
        <p:spPr bwMode="auto">
          <a:xfrm>
            <a:off x="6934200" y="4648200"/>
            <a:ext cx="2042437" cy="191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 bwMode="auto">
          <a:xfrm>
            <a:off x="1524000" y="3657600"/>
            <a:ext cx="810768" cy="400311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7306" y="5863389"/>
            <a:ext cx="5410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100 mm HTS solenoids – </a:t>
            </a:r>
          </a:p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half length (12 pancakes) and full length(24 pancakes)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0800000">
            <a:off x="7091012" y="2665343"/>
            <a:ext cx="810768" cy="400311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5935579" y="5836521"/>
            <a:ext cx="810768" cy="400311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49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33105</TotalTime>
  <Words>4115</Words>
  <Application>Microsoft Office PowerPoint</Application>
  <PresentationFormat>On-screen Show (4:3)</PresentationFormat>
  <Paragraphs>383</Paragraphs>
  <Slides>52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Default Design</vt:lpstr>
      <vt:lpstr>Custom Design</vt:lpstr>
      <vt:lpstr>Document</vt:lpstr>
      <vt:lpstr>Status of High Field Solenoid Development (ReBCO)</vt:lpstr>
      <vt:lpstr>Overview</vt:lpstr>
      <vt:lpstr>Goal of the Program</vt:lpstr>
      <vt:lpstr>Path to Demonstrate a 30+ T Solenoid</vt:lpstr>
      <vt:lpstr>Background (1)</vt:lpstr>
      <vt:lpstr>Background (2)</vt:lpstr>
      <vt:lpstr>High Field HTS Solenoid Test Results (magnet #1 - insert)</vt:lpstr>
      <vt:lpstr>Test Results of HTS Solenoid #2 (½ Midsert, 12 coils instead of 24)</vt:lpstr>
      <vt:lpstr>Fully Constructed (insert + midsert) HTS Solenoid for 20+ T Test</vt:lpstr>
      <vt:lpstr>77 K Test Results</vt:lpstr>
      <vt:lpstr>PBL/BNL Midsert Solenoid</vt:lpstr>
      <vt:lpstr>Earlier 77 K Test of Half Midsert  (half midsert contains 12 pancakes)</vt:lpstr>
      <vt:lpstr>PowerPoint Presentation</vt:lpstr>
      <vt:lpstr>Surprise/Setback During the 77 K Test of 100 mm Coil made with 24 Pancakes</vt:lpstr>
      <vt:lpstr>77 K and sub-cool tests of 100 mm pancakes (powered in series)</vt:lpstr>
      <vt:lpstr>Coils of Concern (6 out of 24) (Varying degree of concern)</vt:lpstr>
      <vt:lpstr>Good (or almost good) Coils (18 of 24)</vt:lpstr>
      <vt:lpstr>Moving Forward</vt:lpstr>
      <vt:lpstr>Detailed Study of Individual Coils</vt:lpstr>
      <vt:lpstr>Before (1) and After (2) cooldown (1 mV is 0.1 mV/cm for 100 meter)</vt:lpstr>
      <vt:lpstr>Before (1) and After (2) cooldown (1 mV is 0.1 mV/cm for 100 meter)</vt:lpstr>
      <vt:lpstr>Repairing of the Coils</vt:lpstr>
      <vt:lpstr>Inside turn of Partially Repaired Coil #16  (measured separately @77 K)</vt:lpstr>
      <vt:lpstr>Detailed Analysis of Coil #16 (several v-taps in 1 cm interval)</vt:lpstr>
      <vt:lpstr>Identification of Defect(s) in Coil 16</vt:lpstr>
      <vt:lpstr>Status of the Repair</vt:lpstr>
      <vt:lpstr>Updated Design and Test Procedure</vt:lpstr>
      <vt:lpstr>Copper Discs to Minimize Thermal Strain During Cool Down </vt:lpstr>
      <vt:lpstr>Another Surprise (one that is being put to good use)</vt:lpstr>
      <vt:lpstr>Sharp Drop in Current (but not such sharp drop in field)</vt:lpstr>
      <vt:lpstr>Possible Sources of Sharp Drop in Current</vt:lpstr>
      <vt:lpstr>Decay of Current and Field in PBL/BNL Coils for HTS co-wound with SS and Kapton Tape</vt:lpstr>
      <vt:lpstr>Confirmation with Simulation</vt:lpstr>
      <vt:lpstr>Role of Copper Discs in Quench Protection</vt:lpstr>
      <vt:lpstr>Quench Protection Strategies (continues)</vt:lpstr>
      <vt:lpstr>BNL Quench Protection Strategy</vt:lpstr>
      <vt:lpstr>Expansion of Advanced Quench Detection System at BNL</vt:lpstr>
      <vt:lpstr>Quench Studies in Small HTS Coils</vt:lpstr>
      <vt:lpstr>Conductor Performance Measurements</vt:lpstr>
      <vt:lpstr>Proposed 35 T Design</vt:lpstr>
      <vt:lpstr> NbTi Solenoid based on Several Existing Components and Proven Design</vt:lpstr>
      <vt:lpstr>Status of ReBCO High Field Solenoid Development Tasks (FY2013)</vt:lpstr>
      <vt:lpstr>Status of ReBCO High Field Solenoid Development Tasks (FY2014)</vt:lpstr>
      <vt:lpstr>Status of ReBCO High Field Solenoid Development Tasks (FY2015)</vt:lpstr>
      <vt:lpstr>Summary</vt:lpstr>
      <vt:lpstr>Back-up Slides</vt:lpstr>
      <vt:lpstr>Magnet Engineering</vt:lpstr>
      <vt:lpstr>Mechanical Analysis</vt:lpstr>
      <vt:lpstr>Energy Extraction</vt:lpstr>
      <vt:lpstr>Solenoid with Multiple (3) Sections (38 pancake coils)</vt:lpstr>
      <vt:lpstr>Test of PBL/BNL coils at NHMFL with HTS tape co-wound with SS and Kapton Tape (2)</vt:lpstr>
      <vt:lpstr>Variation of Critical Current in Small (1 cm long) Sections</vt:lpstr>
    </vt:vector>
  </TitlesOfParts>
  <Company>LBL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rgupta</dc:creator>
  <cp:lastModifiedBy> Ramesh Gupta</cp:lastModifiedBy>
  <cp:revision>1601</cp:revision>
  <cp:lastPrinted>2003-11-14T01:31:48Z</cp:lastPrinted>
  <dcterms:created xsi:type="dcterms:W3CDTF">1998-04-29T18:04:00Z</dcterms:created>
  <dcterms:modified xsi:type="dcterms:W3CDTF">2013-06-21T14:54:20Z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>gupta@bnl.gov</vt:lpwstr>
  </property>
  <property fmtid="{D5CDD505-2E9C-101B-9397-08002B2CF9AE}" pid="8" name="HomePage">
    <vt:lpwstr>http://magnets.smd.bnl.gov/staff/gupta/</vt:lpwstr>
  </property>
  <property fmtid="{D5CDD505-2E9C-101B-9397-08002B2CF9AE}" pid="9" name="Other">
    <vt:lpwstr>Meeting with OST on March  26,2002.</vt:lpwstr>
  </property>
  <property fmtid="{D5CDD505-2E9C-101B-9397-08002B2CF9AE}" pid="10" name="DownloadOriginal">
    <vt:bool>true</vt:bool>
  </property>
  <property fmtid="{D5CDD505-2E9C-101B-9397-08002B2CF9AE}" pid="11" name="DownloadIEButton">
    <vt:bool>true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I:\Talks\</vt:lpwstr>
  </property>
</Properties>
</file>