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51" r:id="rId1"/>
  </p:sldMasterIdLst>
  <p:notesMasterIdLst>
    <p:notesMasterId r:id="rId32"/>
  </p:notesMasterIdLst>
  <p:handoutMasterIdLst>
    <p:handoutMasterId r:id="rId33"/>
  </p:handoutMasterIdLst>
  <p:sldIdLst>
    <p:sldId id="437" r:id="rId2"/>
    <p:sldId id="608" r:id="rId3"/>
    <p:sldId id="802" r:id="rId4"/>
    <p:sldId id="767" r:id="rId5"/>
    <p:sldId id="776" r:id="rId6"/>
    <p:sldId id="777" r:id="rId7"/>
    <p:sldId id="775" r:id="rId8"/>
    <p:sldId id="779" r:id="rId9"/>
    <p:sldId id="778" r:id="rId10"/>
    <p:sldId id="785" r:id="rId11"/>
    <p:sldId id="786" r:id="rId12"/>
    <p:sldId id="787" r:id="rId13"/>
    <p:sldId id="792" r:id="rId14"/>
    <p:sldId id="788" r:id="rId15"/>
    <p:sldId id="804" r:id="rId16"/>
    <p:sldId id="803" r:id="rId17"/>
    <p:sldId id="794" r:id="rId18"/>
    <p:sldId id="796" r:id="rId19"/>
    <p:sldId id="797" r:id="rId20"/>
    <p:sldId id="798" r:id="rId21"/>
    <p:sldId id="799" r:id="rId22"/>
    <p:sldId id="800" r:id="rId23"/>
    <p:sldId id="805" r:id="rId24"/>
    <p:sldId id="754" r:id="rId25"/>
    <p:sldId id="770" r:id="rId26"/>
    <p:sldId id="771" r:id="rId27"/>
    <p:sldId id="772" r:id="rId28"/>
    <p:sldId id="773" r:id="rId29"/>
    <p:sldId id="755" r:id="rId30"/>
    <p:sldId id="756" r:id="rId31"/>
  </p:sldIdLst>
  <p:sldSz cx="9144000" cy="6858000" type="screen4x3"/>
  <p:notesSz cx="6934200" cy="92329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9933"/>
    <a:srgbClr val="009900"/>
    <a:srgbClr val="990099"/>
    <a:srgbClr val="FF3300"/>
    <a:srgbClr val="FFFF00"/>
    <a:srgbClr val="FF33CC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2050" autoAdjust="0"/>
  </p:normalViewPr>
  <p:slideViewPr>
    <p:cSldViewPr snapToGrid="0">
      <p:cViewPr varScale="1">
        <p:scale>
          <a:sx n="85" d="100"/>
          <a:sy n="85" d="100"/>
        </p:scale>
        <p:origin x="-706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-1997" y="-86"/>
      </p:cViewPr>
      <p:guideLst>
        <p:guide orient="horz" pos="2908"/>
        <p:guide pos="218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1" tIns="46195" rIns="92391" bIns="46195" numCol="1" anchor="t" anchorCtr="0" compatLnSpc="1">
            <a:prstTxWarp prst="textNoShape">
              <a:avLst/>
            </a:prstTxWarp>
          </a:bodyPr>
          <a:lstStyle>
            <a:lvl1pPr algn="l" defTabSz="923925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1" tIns="46195" rIns="92391" bIns="46195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6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9429"/>
            <a:ext cx="3005138" cy="46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1" tIns="46195" rIns="92391" bIns="46195" numCol="1" anchor="b" anchorCtr="0" compatLnSpc="1">
            <a:prstTxWarp prst="textNoShape">
              <a:avLst/>
            </a:prstTxWarp>
          </a:bodyPr>
          <a:lstStyle>
            <a:lvl1pPr algn="l" defTabSz="923925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6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69429"/>
            <a:ext cx="3005138" cy="46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1" tIns="46195" rIns="92391" bIns="46195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 b="0"/>
            </a:lvl1pPr>
          </a:lstStyle>
          <a:p>
            <a:pPr>
              <a:defRPr/>
            </a:pPr>
            <a:fld id="{447A2F4B-4458-4A67-A10F-75FB8C849C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39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vmlDrawing" Target="../drawings/vmlDrawing6.vml"/><Relationship Id="rId1" Type="http://schemas.openxmlformats.org/officeDocument/2006/relationships/theme" Target="../theme/theme2.xml"/><Relationship Id="rId4" Type="http://schemas.openxmlformats.org/officeDocument/2006/relationships/image" Target="../media/image1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1" tIns="46195" rIns="92391" bIns="46195" numCol="1" anchor="t" anchorCtr="0" compatLnSpc="1">
            <a:prstTxWarp prst="textNoShape">
              <a:avLst/>
            </a:prstTxWarp>
          </a:bodyPr>
          <a:lstStyle>
            <a:lvl1pPr algn="l" defTabSz="923925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1" tIns="46195" rIns="92391" bIns="46195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2150"/>
            <a:ext cx="4618038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9" y="4385509"/>
            <a:ext cx="5546725" cy="415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1" tIns="46195" rIns="92391" bIns="461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9429"/>
            <a:ext cx="3005138" cy="46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1" tIns="46195" rIns="92391" bIns="46195" numCol="1" anchor="b" anchorCtr="0" compatLnSpc="1">
            <a:prstTxWarp prst="textNoShape">
              <a:avLst/>
            </a:prstTxWarp>
          </a:bodyPr>
          <a:lstStyle>
            <a:lvl1pPr algn="l" defTabSz="923925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69429"/>
            <a:ext cx="3005138" cy="46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1" tIns="46195" rIns="92391" bIns="46195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 b="0"/>
            </a:lvl1pPr>
          </a:lstStyle>
          <a:p>
            <a:pPr>
              <a:defRPr/>
            </a:pPr>
            <a:fld id="{4A1AEC37-857B-436D-B425-92EA085295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aphicFrame>
        <p:nvGraphicFramePr>
          <p:cNvPr id="21512" name="Object 8"/>
          <p:cNvGraphicFramePr>
            <a:graphicFrameLocks noChangeAspect="1"/>
          </p:cNvGraphicFramePr>
          <p:nvPr/>
        </p:nvGraphicFramePr>
        <p:xfrm>
          <a:off x="571500" y="0"/>
          <a:ext cx="647700" cy="57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53" name="Image" r:id="rId3" imgW="8673016" imgH="12444444" progId="Photoshop.Image.6">
                  <p:embed/>
                </p:oleObj>
              </mc:Choice>
              <mc:Fallback>
                <p:oleObj name="Image" r:id="rId3" imgW="8673016" imgH="12444444" progId="Photoshop.Image.6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8134" r="18451" b="34314"/>
                      <a:stretch>
                        <a:fillRect/>
                      </a:stretch>
                    </p:blipFill>
                    <p:spPr bwMode="auto">
                      <a:xfrm>
                        <a:off x="571500" y="0"/>
                        <a:ext cx="647700" cy="579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79873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9231518-D49E-409D-8A23-F959E94C6DCA}" type="slidenum">
              <a:rPr lang="en-US" sz="1200" b="0" smtClean="0"/>
              <a:pPr eaLnBrk="1" hangingPunct="1"/>
              <a:t>1</a:t>
            </a:fld>
            <a:endParaRPr lang="en-US" sz="1200" b="0" dirty="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7"/>
          <p:cNvGraphicFramePr>
            <a:graphicFrameLocks noChangeAspect="1"/>
          </p:cNvGraphicFramePr>
          <p:nvPr userDrawn="1"/>
        </p:nvGraphicFramePr>
        <p:xfrm>
          <a:off x="1676400" y="6248400"/>
          <a:ext cx="762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88" name="Image" r:id="rId3" imgW="8673016" imgH="12444444" progId="Photoshop.Image.6">
                  <p:embed/>
                </p:oleObj>
              </mc:Choice>
              <mc:Fallback>
                <p:oleObj name="Image" r:id="rId3" imgW="8673016" imgH="12444444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8134" r="18451" b="34314"/>
                      <a:stretch>
                        <a:fillRect/>
                      </a:stretch>
                    </p:blipFill>
                    <p:spPr bwMode="auto">
                      <a:xfrm>
                        <a:off x="1676400" y="6248400"/>
                        <a:ext cx="762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8"/>
          <p:cNvSpPr txBox="1">
            <a:spLocks noChangeArrowheads="1"/>
          </p:cNvSpPr>
          <p:nvPr userDrawn="1"/>
        </p:nvSpPr>
        <p:spPr bwMode="auto">
          <a:xfrm>
            <a:off x="2362200" y="6276975"/>
            <a:ext cx="1066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1600" b="0" smtClean="0">
                <a:solidFill>
                  <a:srgbClr val="0099FF"/>
                </a:solidFill>
                <a:latin typeface="Arial Black" pitchFamily="34" charset="0"/>
              </a:rPr>
              <a:t>Muons,</a:t>
            </a:r>
          </a:p>
          <a:p>
            <a:pPr algn="l">
              <a:defRPr/>
            </a:pPr>
            <a:r>
              <a:rPr lang="en-US" sz="1600" b="0" smtClean="0">
                <a:solidFill>
                  <a:srgbClr val="0099FF"/>
                </a:solidFill>
                <a:latin typeface="Arial Black" pitchFamily="34" charset="0"/>
              </a:rPr>
              <a:t>Inc.</a:t>
            </a:r>
          </a:p>
        </p:txBody>
      </p:sp>
      <p:sp>
        <p:nvSpPr>
          <p:cNvPr id="4" name="TextBox 1"/>
          <p:cNvSpPr txBox="1">
            <a:spLocks noChangeArrowheads="1"/>
          </p:cNvSpPr>
          <p:nvPr userDrawn="1"/>
        </p:nvSpPr>
        <p:spPr bwMode="auto">
          <a:xfrm>
            <a:off x="444500" y="6413500"/>
            <a:ext cx="1260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b="0" smtClean="0"/>
              <a:t>12/21/2001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1042988" y="55435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1/18/2013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Cary Y. Yoshikawa                               June 21, 2013, MAP Collab Meeting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1A4F0-80EF-48BC-A0F8-841BE1861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75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7"/>
          <p:cNvGraphicFramePr>
            <a:graphicFrameLocks noChangeAspect="1"/>
          </p:cNvGraphicFramePr>
          <p:nvPr userDrawn="1"/>
        </p:nvGraphicFramePr>
        <p:xfrm>
          <a:off x="1676400" y="6248400"/>
          <a:ext cx="762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12" name="Image" r:id="rId3" imgW="8673016" imgH="12444444" progId="Photoshop.Image.6">
                  <p:embed/>
                </p:oleObj>
              </mc:Choice>
              <mc:Fallback>
                <p:oleObj name="Image" r:id="rId3" imgW="8673016" imgH="12444444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8134" r="18451" b="34314"/>
                      <a:stretch>
                        <a:fillRect/>
                      </a:stretch>
                    </p:blipFill>
                    <p:spPr bwMode="auto">
                      <a:xfrm>
                        <a:off x="1676400" y="6248400"/>
                        <a:ext cx="762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8"/>
          <p:cNvSpPr txBox="1">
            <a:spLocks noChangeArrowheads="1"/>
          </p:cNvSpPr>
          <p:nvPr userDrawn="1"/>
        </p:nvSpPr>
        <p:spPr bwMode="auto">
          <a:xfrm>
            <a:off x="2362200" y="6276975"/>
            <a:ext cx="1066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1600" b="0" smtClean="0">
                <a:solidFill>
                  <a:srgbClr val="0099FF"/>
                </a:solidFill>
                <a:latin typeface="Arial Black" pitchFamily="34" charset="0"/>
              </a:rPr>
              <a:t>Muons,</a:t>
            </a:r>
          </a:p>
          <a:p>
            <a:pPr algn="l">
              <a:defRPr/>
            </a:pPr>
            <a:r>
              <a:rPr lang="en-US" sz="1600" b="0" smtClean="0">
                <a:solidFill>
                  <a:srgbClr val="0099FF"/>
                </a:solidFill>
                <a:latin typeface="Arial Black" pitchFamily="34" charset="0"/>
              </a:rPr>
              <a:t>Inc.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1042988" y="55435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1/18/2013</a:t>
            </a: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Cary Y. Yoshikawa                               June 21, 2013, MAP Collab Meeting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1496F-68F7-4F71-8199-29331B7FE1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506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7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823622277"/>
              </p:ext>
            </p:extLst>
          </p:nvPr>
        </p:nvGraphicFramePr>
        <p:xfrm>
          <a:off x="6406241" y="6399252"/>
          <a:ext cx="329682" cy="342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41" name="Image" r:id="rId3" imgW="8673016" imgH="12444444" progId="Photoshop.Image.6">
                  <p:embed/>
                </p:oleObj>
              </mc:Choice>
              <mc:Fallback>
                <p:oleObj name="Image" r:id="rId3" imgW="8673016" imgH="12444444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8134" r="18451" b="34314"/>
                      <a:stretch>
                        <a:fillRect/>
                      </a:stretch>
                    </p:blipFill>
                    <p:spPr bwMode="auto">
                      <a:xfrm>
                        <a:off x="6406241" y="6399252"/>
                        <a:ext cx="329682" cy="3420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8"/>
          <p:cNvSpPr txBox="1">
            <a:spLocks noChangeArrowheads="1"/>
          </p:cNvSpPr>
          <p:nvPr userDrawn="1"/>
        </p:nvSpPr>
        <p:spPr bwMode="auto">
          <a:xfrm>
            <a:off x="6670608" y="6485512"/>
            <a:ext cx="1345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1600" b="1" i="1" dirty="0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Muons,</a:t>
            </a:r>
            <a:r>
              <a:rPr lang="en-US" sz="1600" b="1" i="1" baseline="0" dirty="0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Inc.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388100"/>
            <a:ext cx="1484313" cy="358775"/>
          </a:xfrm>
          <a:prstGeom prst="rect">
            <a:avLst/>
          </a:prstGeom>
        </p:spPr>
        <p:txBody>
          <a:bodyPr/>
          <a:lstStyle>
            <a:lvl1pPr>
              <a:defRPr sz="1400" b="0" i="0" baseline="0" smtClean="0"/>
            </a:lvl1pPr>
          </a:lstStyle>
          <a:p>
            <a:pPr>
              <a:defRPr/>
            </a:pPr>
            <a:r>
              <a:rPr lang="en-US" smtClean="0"/>
              <a:t>1/18/2013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67134" y="6274611"/>
            <a:ext cx="3341069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Cary Y. Yoshikawa                               June 21, 2013, MAP Collab Meeting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0AE08-08BF-420B-BDDC-92EC004BA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8346" name="Picture 458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" y="6274611"/>
            <a:ext cx="1442777" cy="437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347" name="Picture 459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865" y="6369990"/>
            <a:ext cx="1362269" cy="342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348" name="Picture 460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033" y="6232398"/>
            <a:ext cx="254721" cy="338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14"/>
          <p:cNvSpPr txBox="1">
            <a:spLocks noChangeArrowheads="1"/>
          </p:cNvSpPr>
          <p:nvPr userDrawn="1"/>
        </p:nvSpPr>
        <p:spPr bwMode="auto">
          <a:xfrm>
            <a:off x="6970754" y="6274611"/>
            <a:ext cx="1362269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FF"/>
              </a:buClr>
              <a:buSzPct val="100000"/>
              <a:buFont typeface="Arial Black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1" u="none" strike="noStrike" kern="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/>
              </a:rPr>
              <a:t>MuPlus</a:t>
            </a:r>
            <a:r>
              <a:rPr kumimoji="0" lang="en-GB" sz="1600" b="1" i="1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/>
              </a:rPr>
              <a:t>, Inc.</a:t>
            </a:r>
          </a:p>
        </p:txBody>
      </p:sp>
    </p:spTree>
    <p:extLst>
      <p:ext uri="{BB962C8B-B14F-4D97-AF65-F5344CB8AC3E}">
        <p14:creationId xmlns:p14="http://schemas.microsoft.com/office/powerpoint/2010/main" val="3102080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7"/>
          <p:cNvGraphicFramePr>
            <a:graphicFrameLocks noChangeAspect="1"/>
          </p:cNvGraphicFramePr>
          <p:nvPr userDrawn="1"/>
        </p:nvGraphicFramePr>
        <p:xfrm>
          <a:off x="1676400" y="6248400"/>
          <a:ext cx="762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56" name="Image" r:id="rId3" imgW="8673016" imgH="12444444" progId="Photoshop.Image.6">
                  <p:embed/>
                </p:oleObj>
              </mc:Choice>
              <mc:Fallback>
                <p:oleObj name="Image" r:id="rId3" imgW="8673016" imgH="12444444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8134" r="18451" b="34314"/>
                      <a:stretch>
                        <a:fillRect/>
                      </a:stretch>
                    </p:blipFill>
                    <p:spPr bwMode="auto">
                      <a:xfrm>
                        <a:off x="1676400" y="6248400"/>
                        <a:ext cx="762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8"/>
          <p:cNvSpPr txBox="1">
            <a:spLocks noChangeArrowheads="1"/>
          </p:cNvSpPr>
          <p:nvPr userDrawn="1"/>
        </p:nvSpPr>
        <p:spPr bwMode="auto">
          <a:xfrm>
            <a:off x="2362200" y="6276975"/>
            <a:ext cx="1066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1600" b="0" dirty="0" err="1" smtClean="0">
                <a:solidFill>
                  <a:srgbClr val="0099FF"/>
                </a:solidFill>
                <a:latin typeface="Arial Black" pitchFamily="34" charset="0"/>
              </a:rPr>
              <a:t>Muons</a:t>
            </a:r>
            <a:r>
              <a:rPr lang="en-US" sz="1600" b="0" dirty="0" smtClean="0">
                <a:solidFill>
                  <a:srgbClr val="0099FF"/>
                </a:solidFill>
                <a:latin typeface="Arial Black" pitchFamily="34" charset="0"/>
              </a:rPr>
              <a:t>,</a:t>
            </a:r>
          </a:p>
          <a:p>
            <a:pPr algn="l">
              <a:defRPr/>
            </a:pPr>
            <a:r>
              <a:rPr lang="en-US" sz="1600" b="0" dirty="0" smtClean="0">
                <a:solidFill>
                  <a:srgbClr val="0099FF"/>
                </a:solidFill>
                <a:latin typeface="Arial Black" pitchFamily="34" charset="0"/>
              </a:rPr>
              <a:t>Inc.</a:t>
            </a: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346075" y="6294438"/>
            <a:ext cx="1403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b="0" smtClean="0"/>
              <a:t>12/21/2011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Cary Y. Yoshikawa                               June 21, 2013, MAP Collab Meeting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47515-FBFF-43C7-AC01-1AA38C6709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30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62200" y="274638"/>
            <a:ext cx="434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5040" y="6245225"/>
            <a:ext cx="339048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r>
              <a:rPr lang="en-US" smtClean="0"/>
              <a:t>Cary Y. Yoshikawa                               June 21, 2013, MAP Collab Meeting</a:t>
            </a:r>
            <a:endParaRPr lang="en-US" dirty="0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053C0E4B-FB61-4170-B56C-26736444EA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aphicFrame>
        <p:nvGraphicFramePr>
          <p:cNvPr id="1030" name="Object 7"/>
          <p:cNvGraphicFramePr>
            <a:graphicFrameLocks noChangeAspect="1"/>
          </p:cNvGraphicFramePr>
          <p:nvPr/>
        </p:nvGraphicFramePr>
        <p:xfrm>
          <a:off x="1676400" y="6248400"/>
          <a:ext cx="762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0" name="Image" r:id="rId7" imgW="8673016" imgH="12444444" progId="Photoshop.Image.6">
                  <p:embed/>
                </p:oleObj>
              </mc:Choice>
              <mc:Fallback>
                <p:oleObj name="Image" r:id="rId7" imgW="8673016" imgH="12444444" progId="Photoshop.Image.6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8134" r="18451" b="34314"/>
                      <a:stretch>
                        <a:fillRect/>
                      </a:stretch>
                    </p:blipFill>
                    <p:spPr bwMode="auto">
                      <a:xfrm>
                        <a:off x="1676400" y="6248400"/>
                        <a:ext cx="762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2362200" y="6276975"/>
            <a:ext cx="1066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1600" b="0" smtClean="0">
                <a:solidFill>
                  <a:srgbClr val="0099FF"/>
                </a:solidFill>
                <a:latin typeface="Arial Black" pitchFamily="34" charset="0"/>
              </a:rPr>
              <a:t>Muons,</a:t>
            </a:r>
          </a:p>
          <a:p>
            <a:pPr algn="l">
              <a:defRPr/>
            </a:pPr>
            <a:r>
              <a:rPr lang="en-US" sz="1600" b="0" smtClean="0">
                <a:solidFill>
                  <a:srgbClr val="0099FF"/>
                </a:solidFill>
                <a:latin typeface="Arial Black" pitchFamily="34" charset="0"/>
              </a:rPr>
              <a:t>Inc.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44500" y="6413500"/>
            <a:ext cx="1260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b="0" smtClean="0"/>
              <a:t>12/21/2001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01B541E-E1C4-4548-BCBA-EDDF0179FCC7}" type="slidenum">
              <a:rPr lang="en-US" sz="1400" b="0" smtClean="0"/>
              <a:pPr eaLnBrk="1" hangingPunct="1"/>
              <a:t>1</a:t>
            </a:fld>
            <a:endParaRPr lang="en-US" sz="1400" b="0" dirty="0" smtClean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203646" y="2215702"/>
            <a:ext cx="694197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smtClean="0"/>
              <a:t>Complete </a:t>
            </a:r>
            <a:r>
              <a:rPr lang="en-US" sz="3200" dirty="0" smtClean="0"/>
              <a:t>Helical Cooling </a:t>
            </a:r>
            <a:r>
              <a:rPr lang="en-US" sz="3200" dirty="0" smtClean="0"/>
              <a:t>Channel Design &amp; Simulations*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9205" y="5684995"/>
            <a:ext cx="7716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0" dirty="0" smtClean="0"/>
              <a:t>*Work supported in part by </a:t>
            </a:r>
            <a:r>
              <a:rPr lang="en-US" sz="1600" b="0" dirty="0"/>
              <a:t>DOE STTR grant DE-SC </a:t>
            </a:r>
            <a:r>
              <a:rPr lang="en-US" sz="1600" b="0" dirty="0" smtClean="0"/>
              <a:t>0007634.</a:t>
            </a:r>
            <a:endParaRPr lang="en-US" sz="1600" b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Cary Y. Yoshikawa                               June 21, 2013, MAP Collab Meeting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Cary Y. Yoshikawa                               June 21, 2013, MAP Collab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0AE08-08BF-420B-BDDC-92EC004BA5D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100246"/>
              </p:ext>
            </p:extLst>
          </p:nvPr>
        </p:nvGraphicFramePr>
        <p:xfrm>
          <a:off x="184466" y="1019370"/>
          <a:ext cx="8757138" cy="451866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738554"/>
                <a:gridCol w="1336431"/>
                <a:gridCol w="1718149"/>
                <a:gridCol w="865957"/>
                <a:gridCol w="902546"/>
                <a:gridCol w="3195501"/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P</a:t>
                      </a:r>
                    </a:p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(</a:t>
                      </a:r>
                      <a:r>
                        <a:rPr lang="en-US" sz="1600" u="none" strike="noStrike" dirty="0">
                          <a:effectLst/>
                        </a:rPr>
                        <a:t>MeV/c)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Init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Init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</a:rPr>
                        <a:t>Neg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Pos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&lt;incr&gt; 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05740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230</a:t>
                      </a:r>
                    </a:p>
                    <a:p>
                      <a:pPr algn="ctr" fontAlgn="b"/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u="none" strike="noStrike" dirty="0">
                          <a:effectLst/>
                        </a:rPr>
                        <a:t>ε</a:t>
                      </a:r>
                      <a:r>
                        <a:rPr lang="el-GR" sz="1600" u="none" strike="noStrike" baseline="-25000" dirty="0">
                          <a:effectLst/>
                        </a:rPr>
                        <a:t>┴</a:t>
                      </a:r>
                      <a:r>
                        <a:rPr lang="el-GR" sz="1600" u="none" strike="noStrike" dirty="0">
                          <a:effectLst/>
                        </a:rPr>
                        <a:t> (</a:t>
                      </a:r>
                      <a:r>
                        <a:rPr lang="en-US" sz="1600" u="none" strike="noStrike" dirty="0">
                          <a:effectLst/>
                        </a:rPr>
                        <a:t>mm)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15.1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17.6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21.1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28%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981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u="none" strike="noStrike" dirty="0">
                          <a:effectLst/>
                        </a:rPr>
                        <a:t>ε</a:t>
                      </a:r>
                      <a:r>
                        <a:rPr lang="el-GR" sz="1600" u="none" strike="noStrike" baseline="-25000" dirty="0">
                          <a:effectLst/>
                        </a:rPr>
                        <a:t>||</a:t>
                      </a:r>
                      <a:r>
                        <a:rPr lang="el-GR" sz="1600" u="none" strike="noStrike" dirty="0">
                          <a:effectLst/>
                        </a:rPr>
                        <a:t> (</a:t>
                      </a:r>
                      <a:r>
                        <a:rPr lang="en-US" sz="1600" u="none" strike="noStrike" dirty="0">
                          <a:effectLst/>
                        </a:rPr>
                        <a:t>mm)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43.9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59.7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82.1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61%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981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u="none" strike="noStrike" dirty="0">
                          <a:effectLst/>
                        </a:rPr>
                        <a:t>σ</a:t>
                      </a:r>
                      <a:r>
                        <a:rPr lang="en-US" sz="1600" u="none" strike="noStrike" baseline="-25000" dirty="0" err="1">
                          <a:effectLst/>
                        </a:rPr>
                        <a:t>ct</a:t>
                      </a:r>
                      <a:r>
                        <a:rPr lang="en-US" sz="1600" u="none" strike="noStrike" dirty="0">
                          <a:effectLst/>
                        </a:rPr>
                        <a:t> (mm)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151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218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66%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Trans (%)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85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89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-13%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05740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250</a:t>
                      </a:r>
                    </a:p>
                    <a:p>
                      <a:pPr algn="ctr" fontAlgn="b"/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u="none" strike="noStrike">
                          <a:effectLst/>
                        </a:rPr>
                        <a:t>ε</a:t>
                      </a:r>
                      <a:r>
                        <a:rPr lang="el-GR" sz="1600" u="none" strike="noStrike" baseline="-25000">
                          <a:effectLst/>
                        </a:rPr>
                        <a:t>┴</a:t>
                      </a:r>
                      <a:r>
                        <a:rPr lang="el-GR" sz="1600" u="none" strike="noStrike">
                          <a:effectLst/>
                        </a:rPr>
                        <a:t> (</a:t>
                      </a:r>
                      <a:r>
                        <a:rPr lang="en-US" sz="1600" u="none" strike="noStrike">
                          <a:effectLst/>
                        </a:rPr>
                        <a:t>mm)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15.54(-)/15.67</a:t>
                      </a:r>
                      <a:r>
                        <a:rPr lang="en-US" sz="1600" u="none" strike="noStrike" dirty="0" smtClean="0">
                          <a:effectLst/>
                        </a:rPr>
                        <a:t>(+)</a:t>
                      </a:r>
                      <a:r>
                        <a:rPr lang="en-US" sz="16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15.56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15.84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0.13(-) / 1.08(+) / </a:t>
                      </a:r>
                      <a:r>
                        <a:rPr lang="en-US" sz="1600" u="none" strike="noStrike" dirty="0" smtClean="0">
                          <a:effectLst/>
                        </a:rPr>
                        <a:t>0.61%(avg</a:t>
                      </a:r>
                      <a:r>
                        <a:rPr lang="en-US" sz="1600" u="none" strike="noStrike" dirty="0">
                          <a:effectLst/>
                        </a:rPr>
                        <a:t>.)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981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u="none" strike="noStrike">
                          <a:effectLst/>
                        </a:rPr>
                        <a:t>ε</a:t>
                      </a:r>
                      <a:r>
                        <a:rPr lang="el-GR" sz="1600" u="none" strike="noStrike" baseline="-25000">
                          <a:effectLst/>
                        </a:rPr>
                        <a:t>||</a:t>
                      </a:r>
                      <a:r>
                        <a:rPr lang="el-GR" sz="1600" u="none" strike="noStrike">
                          <a:effectLst/>
                        </a:rPr>
                        <a:t> (</a:t>
                      </a:r>
                      <a:r>
                        <a:rPr lang="en-US" sz="1600" u="none" strike="noStrike">
                          <a:effectLst/>
                        </a:rPr>
                        <a:t>mm)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27.71(-)/30.15</a:t>
                      </a:r>
                      <a:r>
                        <a:rPr lang="en-US" sz="1600" u="none" strike="noStrike" dirty="0" smtClean="0">
                          <a:effectLst/>
                        </a:rPr>
                        <a:t>(+)</a:t>
                      </a:r>
                      <a:r>
                        <a:rPr lang="en-US" sz="16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33.22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41.44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19.88(-) / 37.45(+) / </a:t>
                      </a:r>
                      <a:r>
                        <a:rPr lang="en-US" sz="1600" u="none" strike="noStrike" dirty="0" smtClean="0">
                          <a:effectLst/>
                        </a:rPr>
                        <a:t>28.67%(avg</a:t>
                      </a:r>
                      <a:r>
                        <a:rPr lang="en-US" sz="1600" u="none" strike="noStrike" dirty="0">
                          <a:effectLst/>
                        </a:rPr>
                        <a:t>.)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981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u="none" strike="noStrike">
                          <a:effectLst/>
                        </a:rPr>
                        <a:t>σ</a:t>
                      </a:r>
                      <a:r>
                        <a:rPr lang="en-US" sz="1600" u="none" strike="noStrike" baseline="-25000">
                          <a:effectLst/>
                        </a:rPr>
                        <a:t>ct</a:t>
                      </a:r>
                      <a:r>
                        <a:rPr lang="en-US" sz="1600" u="none" strike="noStrike">
                          <a:effectLst/>
                        </a:rPr>
                        <a:t> (mm)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90.1(-)/94.4</a:t>
                      </a:r>
                      <a:r>
                        <a:rPr lang="en-US" sz="1600" u="none" strike="noStrike" dirty="0" smtClean="0">
                          <a:effectLst/>
                        </a:rPr>
                        <a:t>(+)</a:t>
                      </a:r>
                      <a:r>
                        <a:rPr lang="en-US" sz="16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141.26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171.03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56.78(-) / </a:t>
                      </a:r>
                      <a:r>
                        <a:rPr lang="en-US" sz="1600" u="none" strike="noStrike" dirty="0" smtClean="0">
                          <a:effectLst/>
                        </a:rPr>
                        <a:t>81.18(+) </a:t>
                      </a:r>
                      <a:r>
                        <a:rPr lang="en-US" sz="1600" u="none" strike="noStrike" dirty="0">
                          <a:effectLst/>
                        </a:rPr>
                        <a:t>/ /</a:t>
                      </a:r>
                      <a:r>
                        <a:rPr lang="en-US" sz="1600" u="none" strike="noStrike" dirty="0" smtClean="0">
                          <a:effectLst/>
                        </a:rPr>
                        <a:t>68.98%(avg</a:t>
                      </a:r>
                      <a:r>
                        <a:rPr lang="en-US" sz="1600" u="none" strike="noStrike" dirty="0">
                          <a:effectLst/>
                        </a:rPr>
                        <a:t>.)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Trans/20kPOT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4553(-)/</a:t>
                      </a:r>
                      <a:r>
                        <a:rPr lang="en-US" sz="1600" u="none" strike="noStrike" dirty="0">
                          <a:effectLst/>
                        </a:rPr>
                        <a:t>4540</a:t>
                      </a:r>
                      <a:r>
                        <a:rPr lang="en-US" sz="1600" u="none" strike="noStrike" dirty="0" smtClean="0">
                          <a:effectLst/>
                        </a:rPr>
                        <a:t>(+)</a:t>
                      </a:r>
                      <a:r>
                        <a:rPr lang="en-US" sz="16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4371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4272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-4.00(-) / -5.90(+) / -</a:t>
                      </a:r>
                      <a:r>
                        <a:rPr lang="en-US" sz="1600" u="none" strike="noStrike" dirty="0" smtClean="0">
                          <a:effectLst/>
                        </a:rPr>
                        <a:t>4.95%(avg</a:t>
                      </a:r>
                      <a:r>
                        <a:rPr lang="en-US" sz="1600" u="none" strike="noStrike" dirty="0">
                          <a:effectLst/>
                        </a:rPr>
                        <a:t>.)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05740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300</a:t>
                      </a:r>
                    </a:p>
                    <a:p>
                      <a:pPr algn="ctr" fontAlgn="b"/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u="none" strike="noStrike">
                          <a:effectLst/>
                        </a:rPr>
                        <a:t>ε</a:t>
                      </a:r>
                      <a:r>
                        <a:rPr lang="el-GR" sz="1600" u="none" strike="noStrike" baseline="-25000">
                          <a:effectLst/>
                        </a:rPr>
                        <a:t>┴</a:t>
                      </a:r>
                      <a:r>
                        <a:rPr lang="el-GR" sz="1600" u="none" strike="noStrike">
                          <a:effectLst/>
                        </a:rPr>
                        <a:t> (</a:t>
                      </a:r>
                      <a:r>
                        <a:rPr lang="en-US" sz="1600" u="none" strike="noStrike">
                          <a:effectLst/>
                        </a:rPr>
                        <a:t>mm)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15.1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15.4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16.7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981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u="none" strike="noStrike">
                          <a:effectLst/>
                        </a:rPr>
                        <a:t>ε</a:t>
                      </a:r>
                      <a:r>
                        <a:rPr lang="el-GR" sz="1600" u="none" strike="noStrike" baseline="-25000">
                          <a:effectLst/>
                        </a:rPr>
                        <a:t>||</a:t>
                      </a:r>
                      <a:r>
                        <a:rPr lang="el-GR" sz="1600" u="none" strike="noStrike">
                          <a:effectLst/>
                        </a:rPr>
                        <a:t> (</a:t>
                      </a:r>
                      <a:r>
                        <a:rPr lang="en-US" sz="1600" u="none" strike="noStrike">
                          <a:effectLst/>
                        </a:rPr>
                        <a:t>mm)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38.1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45.8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50.3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26%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981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u="none" strike="noStrike">
                          <a:effectLst/>
                        </a:rPr>
                        <a:t>σ</a:t>
                      </a:r>
                      <a:r>
                        <a:rPr lang="en-US" sz="1600" u="none" strike="noStrike" baseline="-25000">
                          <a:effectLst/>
                        </a:rPr>
                        <a:t>ct</a:t>
                      </a:r>
                      <a:r>
                        <a:rPr lang="en-US" sz="1600" u="none" strike="noStrike">
                          <a:effectLst/>
                        </a:rPr>
                        <a:t> (mm)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102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162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187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66%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Trans (%)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95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95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-5%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05740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400</a:t>
                      </a:r>
                    </a:p>
                    <a:p>
                      <a:pPr algn="ctr" fontAlgn="b"/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u="none" strike="noStrike">
                          <a:effectLst/>
                        </a:rPr>
                        <a:t>ε</a:t>
                      </a:r>
                      <a:r>
                        <a:rPr lang="el-GR" sz="1600" u="none" strike="noStrike" baseline="-25000">
                          <a:effectLst/>
                        </a:rPr>
                        <a:t>┴</a:t>
                      </a:r>
                      <a:r>
                        <a:rPr lang="el-GR" sz="1600" u="none" strike="noStrike">
                          <a:effectLst/>
                        </a:rPr>
                        <a:t> (</a:t>
                      </a:r>
                      <a:r>
                        <a:rPr lang="en-US" sz="1600" u="none" strike="noStrike">
                          <a:effectLst/>
                        </a:rPr>
                        <a:t>mm)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15.1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15.2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15.3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981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u="none" strike="noStrike">
                          <a:effectLst/>
                        </a:rPr>
                        <a:t>ε</a:t>
                      </a:r>
                      <a:r>
                        <a:rPr lang="el-GR" sz="1600" u="none" strike="noStrike" baseline="-25000">
                          <a:effectLst/>
                        </a:rPr>
                        <a:t>||</a:t>
                      </a:r>
                      <a:r>
                        <a:rPr lang="el-GR" sz="1600" u="none" strike="noStrike">
                          <a:effectLst/>
                        </a:rPr>
                        <a:t> (</a:t>
                      </a:r>
                      <a:r>
                        <a:rPr lang="en-US" sz="1600" u="none" strike="noStrike">
                          <a:effectLst/>
                        </a:rPr>
                        <a:t>mm)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38.1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43.8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47.8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981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u="none" strike="noStrike">
                          <a:effectLst/>
                        </a:rPr>
                        <a:t>σ</a:t>
                      </a:r>
                      <a:r>
                        <a:rPr lang="en-US" sz="1600" u="none" strike="noStrike" baseline="-25000">
                          <a:effectLst/>
                        </a:rPr>
                        <a:t>ct</a:t>
                      </a:r>
                      <a:r>
                        <a:rPr lang="en-US" sz="1600" u="none" strike="noStrike">
                          <a:effectLst/>
                        </a:rPr>
                        <a:t> (mm)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102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134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162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45%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Trans (%)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98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97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-2.5%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4094" y="0"/>
            <a:ext cx="81578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Results of Palmer/</a:t>
            </a:r>
            <a:r>
              <a:rPr lang="en-US" dirty="0" err="1" smtClean="0"/>
              <a:t>Fernow</a:t>
            </a:r>
            <a:r>
              <a:rPr lang="en-US" dirty="0" smtClean="0"/>
              <a:t> Study and Current One at 250 MeV/c using ICOOL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3081" y="5739661"/>
            <a:ext cx="8274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 algn="l"/>
            <a:r>
              <a:rPr lang="en-US" sz="2000" b="0" dirty="0" smtClean="0">
                <a:solidFill>
                  <a:srgbClr val="FF0000"/>
                </a:solidFill>
              </a:rPr>
              <a:t>* Initial particle distributions are end of </a:t>
            </a:r>
            <a:r>
              <a:rPr lang="en-US" sz="2000" b="0" dirty="0" err="1" smtClean="0">
                <a:solidFill>
                  <a:srgbClr val="FF0000"/>
                </a:solidFill>
              </a:rPr>
              <a:t>Neuffer</a:t>
            </a:r>
            <a:r>
              <a:rPr lang="en-US" sz="2000" b="0" dirty="0" smtClean="0">
                <a:solidFill>
                  <a:srgbClr val="FF0000"/>
                </a:solidFill>
              </a:rPr>
              <a:t> 325 MHz Rotator.</a:t>
            </a:r>
            <a:endParaRPr lang="en-US" sz="20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07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Cary Y. Yoshikawa                               June 21, 2013, MAP Collab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0AE08-08BF-420B-BDDC-92EC004BA5D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05" y="692246"/>
            <a:ext cx="8184701" cy="523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2539" y="3563815"/>
            <a:ext cx="293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x</a:t>
            </a:r>
            <a:endParaRPr lang="en-US" b="0" dirty="0"/>
          </a:p>
        </p:txBody>
      </p:sp>
      <p:sp>
        <p:nvSpPr>
          <p:cNvPr id="5" name="TextBox 4"/>
          <p:cNvSpPr txBox="1"/>
          <p:nvPr/>
        </p:nvSpPr>
        <p:spPr>
          <a:xfrm>
            <a:off x="1764324" y="3344705"/>
            <a:ext cx="1336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/>
              <a:t>29.8%</a:t>
            </a:r>
            <a:endParaRPr lang="en-US" sz="2000" b="0" dirty="0"/>
          </a:p>
        </p:txBody>
      </p:sp>
      <p:sp>
        <p:nvSpPr>
          <p:cNvPr id="7" name="TextBox 6"/>
          <p:cNvSpPr txBox="1"/>
          <p:nvPr/>
        </p:nvSpPr>
        <p:spPr>
          <a:xfrm>
            <a:off x="2057401" y="3933476"/>
            <a:ext cx="1336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rgbClr val="0070C0"/>
                </a:solidFill>
              </a:rPr>
              <a:t>15.6 cm</a:t>
            </a:r>
            <a:endParaRPr lang="en-US" sz="2000" b="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2539" y="4133531"/>
            <a:ext cx="293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0070C0"/>
                </a:solidFill>
              </a:rPr>
              <a:t>x</a:t>
            </a:r>
            <a:endParaRPr lang="en-US" b="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2939" y="4589791"/>
            <a:ext cx="756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rgbClr val="FF0000"/>
                </a:solidFill>
              </a:rPr>
              <a:t>-5%</a:t>
            </a:r>
            <a:endParaRPr lang="en-US" sz="2000" b="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2538" y="4528236"/>
            <a:ext cx="293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FF0000"/>
                </a:solidFill>
              </a:rPr>
              <a:t>x</a:t>
            </a:r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85566" y="3964253"/>
            <a:ext cx="1336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rgbClr val="0070C0"/>
                </a:solidFill>
              </a:rPr>
              <a:t>17.45 cm</a:t>
            </a:r>
            <a:endParaRPr lang="en-US" sz="2000" b="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13305" y="4426654"/>
            <a:ext cx="756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rgbClr val="FF0000"/>
                </a:solidFill>
              </a:rPr>
              <a:t>-5%</a:t>
            </a:r>
            <a:endParaRPr lang="en-US" sz="2000" b="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24966" y="5140408"/>
            <a:ext cx="908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250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3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Cary Y. Yoshikawa                               June 21, 2013, MAP Collab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0AE08-08BF-420B-BDDC-92EC004BA5D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975223"/>
              </p:ext>
            </p:extLst>
          </p:nvPr>
        </p:nvGraphicFramePr>
        <p:xfrm>
          <a:off x="188259" y="958050"/>
          <a:ext cx="8767482" cy="3810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34317"/>
                <a:gridCol w="694944"/>
                <a:gridCol w="768096"/>
                <a:gridCol w="777240"/>
                <a:gridCol w="804672"/>
                <a:gridCol w="850392"/>
                <a:gridCol w="749808"/>
                <a:gridCol w="1005840"/>
                <a:gridCol w="982173"/>
              </a:tblGrid>
              <a:tr h="370840">
                <a:tc>
                  <a:txBody>
                    <a:bodyPr/>
                    <a:lstStyle/>
                    <a:p>
                      <a:endParaRPr lang="en-US" sz="1500" dirty="0"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500" b="1" dirty="0">
                          <a:effectLst/>
                          <a:latin typeface="+mn-lt"/>
                          <a:ea typeface="MS ??"/>
                        </a:rPr>
                        <a:t>ε</a:t>
                      </a:r>
                      <a:r>
                        <a:rPr lang="en-US" sz="1500" b="1" baseline="-25000" dirty="0">
                          <a:effectLst/>
                          <a:latin typeface="+mn-lt"/>
                          <a:ea typeface="MS ??"/>
                        </a:rPr>
                        <a:t>T</a:t>
                      </a:r>
                      <a:endParaRPr lang="en-US" sz="15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500" b="1" dirty="0">
                          <a:effectLst/>
                          <a:latin typeface="+mn-lt"/>
                          <a:ea typeface="MS ??"/>
                        </a:rPr>
                        <a:t>ε</a:t>
                      </a:r>
                      <a:r>
                        <a:rPr lang="en-US" sz="1500" b="1" baseline="-25000" dirty="0">
                          <a:effectLst/>
                          <a:latin typeface="+mn-lt"/>
                          <a:ea typeface="MS ??"/>
                        </a:rPr>
                        <a:t>L</a:t>
                      </a:r>
                      <a:endParaRPr lang="en-US" sz="15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500" b="1" dirty="0">
                          <a:effectLst/>
                          <a:latin typeface="+mn-lt"/>
                          <a:ea typeface="MS ??"/>
                        </a:rPr>
                        <a:t>ε</a:t>
                      </a:r>
                      <a:r>
                        <a:rPr lang="en-US" sz="1500" b="1" baseline="-25000" dirty="0">
                          <a:effectLst/>
                          <a:latin typeface="+mn-lt"/>
                          <a:ea typeface="MS ??"/>
                        </a:rPr>
                        <a:t>6D</a:t>
                      </a:r>
                      <a:endParaRPr lang="en-US" sz="15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 smtClean="0">
                          <a:effectLst/>
                          <a:latin typeface="+mn-lt"/>
                          <a:ea typeface="Times New Roman"/>
                        </a:rPr>
                        <a:t>N</a:t>
                      </a:r>
                      <a:r>
                        <a:rPr lang="en-US" sz="1500" baseline="-25000" dirty="0" err="1" smtClean="0">
                          <a:effectLst/>
                          <a:latin typeface="+mn-lt"/>
                          <a:ea typeface="Times New Roman"/>
                        </a:rPr>
                        <a:t>survive</a:t>
                      </a:r>
                      <a:endParaRPr lang="en-US" sz="1500" baseline="-25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+mn-lt"/>
                        </a:rPr>
                        <a:t>units</a:t>
                      </a:r>
                      <a:endParaRPr lang="en-US" sz="1500" dirty="0"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+mn-lt"/>
                          <a:ea typeface="MS ??"/>
                        </a:rPr>
                        <a:t>mm-rad</a:t>
                      </a:r>
                      <a:endParaRPr lang="en-US" sz="15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n-lt"/>
                          <a:ea typeface="MS ??"/>
                        </a:rPr>
                        <a:t>mm</a:t>
                      </a:r>
                      <a:endParaRPr lang="en-US" sz="15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n-lt"/>
                          <a:ea typeface="MS ??"/>
                        </a:rPr>
                        <a:t>mm</a:t>
                      </a:r>
                      <a:r>
                        <a:rPr lang="en-US" sz="1500" baseline="30000" dirty="0">
                          <a:effectLst/>
                          <a:latin typeface="+mn-lt"/>
                          <a:ea typeface="MS ??"/>
                        </a:rPr>
                        <a:t>3</a:t>
                      </a:r>
                      <a:endParaRPr lang="en-US" sz="1500" baseline="30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aseline="0" dirty="0" smtClean="0">
                          <a:effectLst/>
                          <a:latin typeface="+mn-lt"/>
                          <a:ea typeface="Times New Roman"/>
                        </a:rPr>
                        <a:t>per 20k POT</a:t>
                      </a:r>
                      <a:endParaRPr lang="en-US" sz="1500" baseline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Particle Species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µ</a:t>
                      </a:r>
                      <a:r>
                        <a:rPr lang="en-US" sz="1500" baseline="30000" dirty="0" smtClean="0"/>
                        <a:t>+</a:t>
                      </a:r>
                      <a:endParaRPr lang="en-US" sz="15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µ</a:t>
                      </a:r>
                      <a:r>
                        <a:rPr lang="en-US" sz="1500" baseline="30000" dirty="0" smtClean="0"/>
                        <a:t>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µ</a:t>
                      </a:r>
                      <a:r>
                        <a:rPr lang="en-US" sz="1500" baseline="30000" dirty="0" smtClean="0"/>
                        <a:t>+</a:t>
                      </a:r>
                      <a:endParaRPr lang="en-US" sz="15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µ</a:t>
                      </a:r>
                      <a:r>
                        <a:rPr lang="en-US" sz="1500" baseline="30000" dirty="0" smtClean="0"/>
                        <a:t>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µ</a:t>
                      </a:r>
                      <a:r>
                        <a:rPr lang="en-US" sz="1500" baseline="30000" dirty="0" smtClean="0"/>
                        <a:t>+</a:t>
                      </a:r>
                      <a:endParaRPr lang="en-US" sz="15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µ</a:t>
                      </a:r>
                      <a:r>
                        <a:rPr lang="en-US" sz="1500" baseline="30000" dirty="0" smtClean="0"/>
                        <a:t>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µ</a:t>
                      </a:r>
                      <a:r>
                        <a:rPr lang="en-US" sz="1500" baseline="30000" dirty="0" smtClean="0"/>
                        <a:t>+</a:t>
                      </a:r>
                      <a:endParaRPr lang="en-US" sz="15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µ</a:t>
                      </a:r>
                      <a:r>
                        <a:rPr lang="en-US" sz="1500" baseline="30000" dirty="0" smtClean="0"/>
                        <a:t>─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At End of Rotator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15.66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15.54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30.06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27.71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7368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6690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4536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4553</a:t>
                      </a:r>
                      <a:endParaRPr lang="en-US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End</a:t>
                      </a:r>
                      <a:r>
                        <a:rPr lang="en-US" sz="1500" baseline="0" dirty="0" smtClean="0"/>
                        <a:t> of Charge Splitter post Rotator (ICOOL)</a:t>
                      </a:r>
                      <a:endParaRPr lang="en-US" sz="1500" dirty="0"/>
                    </a:p>
                  </a:txBody>
                  <a:tcP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15.84</a:t>
                      </a:r>
                      <a:endParaRPr lang="en-US" sz="1500" dirty="0"/>
                    </a:p>
                  </a:txBody>
                  <a:tcP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15.56</a:t>
                      </a:r>
                      <a:endParaRPr lang="en-US" sz="1500" dirty="0"/>
                    </a:p>
                  </a:txBody>
                  <a:tcP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dirty="0" smtClean="0">
                          <a:solidFill>
                            <a:schemeClr val="tx1"/>
                          </a:solidFill>
                        </a:rPr>
                        <a:t>41.44</a:t>
                      </a:r>
                    </a:p>
                  </a:txBody>
                  <a:tcP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 smtClean="0">
                          <a:solidFill>
                            <a:schemeClr val="tx1"/>
                          </a:solidFill>
                        </a:rPr>
                        <a:t>33.22</a:t>
                      </a:r>
                      <a:endParaRPr lang="en-US" sz="15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10,360</a:t>
                      </a:r>
                      <a:endParaRPr lang="en-US" sz="1500" dirty="0"/>
                    </a:p>
                  </a:txBody>
                  <a:tcP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7964</a:t>
                      </a:r>
                      <a:endParaRPr lang="en-US" sz="1500" dirty="0"/>
                    </a:p>
                  </a:txBody>
                  <a:tcP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4272</a:t>
                      </a:r>
                      <a:endParaRPr lang="en-US" sz="1500" dirty="0"/>
                    </a:p>
                  </a:txBody>
                  <a:tcP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4371</a:t>
                      </a:r>
                      <a:endParaRPr lang="en-US" sz="1500" dirty="0"/>
                    </a:p>
                  </a:txBody>
                  <a:tcPr>
                    <a:solidFill>
                      <a:srgbClr val="CCFF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4D Cooler End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6.381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6.380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27.83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25.89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1133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1053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3642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3697</a:t>
                      </a:r>
                      <a:endParaRPr lang="en-US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4D Cooler Match</a:t>
                      </a:r>
                      <a:r>
                        <a:rPr lang="en-US" sz="1500" baseline="0" dirty="0" smtClean="0"/>
                        <a:t> End</a:t>
                      </a:r>
                      <a:endParaRPr lang="en-US" sz="15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6.673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6.730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29.56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27.98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1315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1266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3586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3659</a:t>
                      </a:r>
                      <a:endParaRPr lang="en-US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baseline="0" dirty="0" smtClean="0"/>
                        <a:t>Charge Split End aft 4D Cool Match End (ICOOL)</a:t>
                      </a:r>
                      <a:endParaRPr lang="en-US" sz="1300" dirty="0"/>
                    </a:p>
                  </a:txBody>
                  <a:tcP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7.224</a:t>
                      </a:r>
                      <a:endParaRPr lang="en-US" sz="1500" dirty="0"/>
                    </a:p>
                  </a:txBody>
                  <a:tcP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7.207</a:t>
                      </a:r>
                      <a:endParaRPr lang="en-US" sz="1500" dirty="0"/>
                    </a:p>
                  </a:txBody>
                  <a:tcP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dirty="0" smtClean="0">
                          <a:solidFill>
                            <a:schemeClr val="tx1"/>
                          </a:solidFill>
                        </a:rPr>
                        <a:t>65.99</a:t>
                      </a:r>
                    </a:p>
                  </a:txBody>
                  <a:tcP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 smtClean="0">
                          <a:solidFill>
                            <a:schemeClr val="tx1"/>
                          </a:solidFill>
                        </a:rPr>
                        <a:t>62.06</a:t>
                      </a:r>
                      <a:endParaRPr lang="en-US" sz="15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3420</a:t>
                      </a:r>
                      <a:endParaRPr lang="en-US" sz="1500" dirty="0"/>
                    </a:p>
                  </a:txBody>
                  <a:tcP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3210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3742</a:t>
                      </a:r>
                      <a:endParaRPr lang="en-US" sz="1500" dirty="0"/>
                    </a:p>
                  </a:txBody>
                  <a:tcP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3781</a:t>
                      </a:r>
                      <a:endParaRPr lang="en-US" sz="1500" dirty="0"/>
                    </a:p>
                  </a:txBody>
                  <a:tcPr>
                    <a:solidFill>
                      <a:srgbClr val="CCFF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Acceptance of </a:t>
                      </a:r>
                      <a:r>
                        <a:rPr lang="en-US" sz="1500" dirty="0" err="1" smtClean="0"/>
                        <a:t>Katsuya’s</a:t>
                      </a:r>
                      <a:r>
                        <a:rPr lang="en-US" sz="1500" dirty="0" smtClean="0"/>
                        <a:t> HCC</a:t>
                      </a:r>
                      <a:endParaRPr lang="en-US" sz="15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1" dirty="0">
                          <a:effectLst/>
                          <a:latin typeface="+mn-lt"/>
                          <a:ea typeface="MS ??"/>
                        </a:rPr>
                        <a:t>20.4</a:t>
                      </a:r>
                      <a:endParaRPr lang="en-US" sz="1500" b="1" i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1" dirty="0">
                          <a:effectLst/>
                          <a:latin typeface="+mn-lt"/>
                          <a:ea typeface="MS ??"/>
                        </a:rPr>
                        <a:t>42.8</a:t>
                      </a:r>
                      <a:endParaRPr lang="en-US" sz="1500" b="1" i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1" dirty="0" smtClean="0">
                          <a:effectLst/>
                          <a:latin typeface="+mn-lt"/>
                          <a:ea typeface="MS ??"/>
                        </a:rPr>
                        <a:t>12,900</a:t>
                      </a:r>
                      <a:endParaRPr lang="en-US" sz="1500" b="1" i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-1444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Simulations of </a:t>
            </a:r>
            <a:r>
              <a:rPr lang="en-US" dirty="0" smtClean="0"/>
              <a:t>250 MeV/c </a:t>
            </a:r>
            <a:r>
              <a:rPr lang="en-US" dirty="0"/>
              <a:t>C</a:t>
            </a:r>
            <a:r>
              <a:rPr lang="en-US" dirty="0" smtClean="0"/>
              <a:t>onfiguration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4741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Cary Y. Yoshikawa                               June 21, 2013, MAP Collab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0AE08-08BF-420B-BDDC-92EC004BA5D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26122" y="3334218"/>
            <a:ext cx="74793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smtClean="0"/>
              <a:t>What are the geometric constraints for the downstream segments to not overlap each other?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997839" y="1057108"/>
            <a:ext cx="74793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smtClean="0"/>
              <a:t>Muons out of the 250 MeV/c charge splitter following the Rotator should fit into the HCC!</a:t>
            </a:r>
            <a:endParaRPr lang="en-US" sz="3200" dirty="0"/>
          </a:p>
        </p:txBody>
      </p:sp>
      <p:sp>
        <p:nvSpPr>
          <p:cNvPr id="6" name="Right Arrow 5"/>
          <p:cNvSpPr/>
          <p:nvPr/>
        </p:nvSpPr>
        <p:spPr bwMode="auto">
          <a:xfrm>
            <a:off x="286871" y="1210235"/>
            <a:ext cx="475129" cy="77096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07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Cary Y. Yoshikawa                               June 21, 2013, MAP Collab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0AE08-08BF-420B-BDDC-92EC004BA5D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76" y="799054"/>
            <a:ext cx="8769096" cy="263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737276"/>
              </p:ext>
            </p:extLst>
          </p:nvPr>
        </p:nvGraphicFramePr>
        <p:xfrm>
          <a:off x="3154680" y="3630167"/>
          <a:ext cx="5522976" cy="2468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61488"/>
                <a:gridCol w="27614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</a:t>
                      </a:r>
                      <a:r>
                        <a:rPr lang="en-US" baseline="-25000" dirty="0" err="1" smtClean="0"/>
                        <a:t>ref</a:t>
                      </a:r>
                      <a:r>
                        <a:rPr lang="en-US" baseline="0" dirty="0" smtClean="0"/>
                        <a:t> of Bent Solenoid</a:t>
                      </a:r>
                    </a:p>
                    <a:p>
                      <a:pPr algn="ctr"/>
                      <a:r>
                        <a:rPr lang="en-US" baseline="0" dirty="0" smtClean="0"/>
                        <a:t>(MeV/c)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r>
                        <a:rPr lang="en-US" baseline="-25000" dirty="0" smtClean="0"/>
                        <a:t>outer, max</a:t>
                      </a:r>
                    </a:p>
                    <a:p>
                      <a:pPr algn="ctr"/>
                      <a:r>
                        <a:rPr lang="en-US" dirty="0" smtClean="0"/>
                        <a:t>(cm)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250</a:t>
                      </a:r>
                      <a:endParaRPr lang="en-US" baseline="0" dirty="0" smtClean="0"/>
                    </a:p>
                    <a:p>
                      <a:pPr algn="ctr"/>
                      <a:r>
                        <a:rPr lang="en-US" baseline="0" dirty="0" smtClean="0"/>
                        <a:t>(design highlighted in previous slides)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400</a:t>
                      </a:r>
                    </a:p>
                    <a:p>
                      <a:pPr algn="ctr"/>
                      <a:r>
                        <a:rPr lang="en-US" dirty="0" smtClean="0"/>
                        <a:t>(Palmer/</a:t>
                      </a:r>
                      <a:r>
                        <a:rPr lang="en-US" dirty="0" err="1" smtClean="0"/>
                        <a:t>Fernow</a:t>
                      </a:r>
                      <a:r>
                        <a:rPr lang="en-US" dirty="0" smtClean="0"/>
                        <a:t> design in PAC11 MOP001)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2" y="3518106"/>
            <a:ext cx="2217006" cy="2580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Study in Geometric Constraints</a:t>
            </a:r>
          </a:p>
          <a:p>
            <a:r>
              <a:rPr lang="en-US" dirty="0" smtClean="0"/>
              <a:t>(non-overlapping volumes)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02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Cary Y. Yoshikawa                               June 21, 2013, MAP Collab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0AE08-08BF-420B-BDDC-92EC004BA5D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22031" y="574431"/>
            <a:ext cx="82413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dirty="0" smtClean="0"/>
              <a:t>An attempt to apply apertures inside the coils to extract collimation effect of coils revealed an ICOOL feature that constrains its location to the mid-plane.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1796"/>
            <a:ext cx="4572000" cy="320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1208" y="2586516"/>
            <a:ext cx="3529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solidFill>
                  <a:srgbClr val="FF0000"/>
                </a:solidFill>
              </a:rPr>
              <a:t>Midway in Charge Splitter</a:t>
            </a:r>
          </a:p>
          <a:p>
            <a:pPr algn="l"/>
            <a:r>
              <a:rPr lang="en-US" sz="1800" dirty="0" smtClean="0">
                <a:solidFill>
                  <a:srgbClr val="FF0000"/>
                </a:solidFill>
              </a:rPr>
              <a:t>Before “APER” R=30cm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96036"/>
            <a:ext cx="4572000" cy="3114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17989" y="4184381"/>
            <a:ext cx="3101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solidFill>
                  <a:srgbClr val="FF0000"/>
                </a:solidFill>
              </a:rPr>
              <a:t>Midway in Charge Splitter</a:t>
            </a:r>
          </a:p>
          <a:p>
            <a:pPr algn="l"/>
            <a:r>
              <a:rPr lang="en-US" sz="1800" dirty="0" smtClean="0">
                <a:solidFill>
                  <a:srgbClr val="FF0000"/>
                </a:solidFill>
              </a:rPr>
              <a:t>After “APER” R=30cm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2030" y="5442728"/>
            <a:ext cx="8241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dirty="0" smtClean="0"/>
              <a:t>Hence, motivation to use G4beamline.</a:t>
            </a:r>
          </a:p>
        </p:txBody>
      </p:sp>
    </p:spTree>
    <p:extLst>
      <p:ext uri="{BB962C8B-B14F-4D97-AF65-F5344CB8AC3E}">
        <p14:creationId xmlns:p14="http://schemas.microsoft.com/office/powerpoint/2010/main" val="361322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Cary Y. Yoshikawa                               June 21, 2013, MAP Collab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0AE08-08BF-420B-BDDC-92EC004BA5D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22031" y="574431"/>
            <a:ext cx="82413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b="0" dirty="0" smtClean="0"/>
              <a:t>Recall our goal is to obtain distributions indicative of that having gone through a charge splitter.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b="0" dirty="0" smtClean="0"/>
              <a:t>To avoid complexities of the transition region at end of first bend, we simply simulated a continuous channel for each sign.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b="0" dirty="0" smtClean="0"/>
              <a:t>Similar strategy as performed in earlier studies by Palmer/</a:t>
            </a:r>
            <a:r>
              <a:rPr lang="en-US" b="0" dirty="0" err="1" smtClean="0"/>
              <a:t>Fernow</a:t>
            </a:r>
            <a:r>
              <a:rPr lang="en-US" b="0" dirty="0" smtClean="0"/>
              <a:t> using ICOOL.</a:t>
            </a:r>
            <a:endParaRPr lang="en-US" b="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58" y="5250372"/>
            <a:ext cx="6795691" cy="96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783" y="3246727"/>
            <a:ext cx="1533833" cy="186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175" y="3252087"/>
            <a:ext cx="1595669" cy="1857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 bwMode="auto">
          <a:xfrm>
            <a:off x="4073769" y="3763108"/>
            <a:ext cx="937846" cy="84406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91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Cary Y. Yoshikawa                               June 21, 2013, MAP Collab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0AE08-08BF-420B-BDDC-92EC004BA5D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20" y="212322"/>
            <a:ext cx="8022086" cy="558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20353" y="5797333"/>
            <a:ext cx="5091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Path </a:t>
            </a:r>
            <a:r>
              <a:rPr lang="en-US" sz="2000" dirty="0"/>
              <a:t>L</a:t>
            </a:r>
            <a:r>
              <a:rPr lang="en-US" sz="2000" dirty="0" smtClean="0"/>
              <a:t>ength along mid-plane </a:t>
            </a:r>
            <a:r>
              <a:rPr lang="en-US" sz="2000" dirty="0" err="1" smtClean="0"/>
              <a:t>S</a:t>
            </a:r>
            <a:r>
              <a:rPr lang="en-US" sz="2000" baseline="-25000" dirty="0" err="1" smtClean="0"/>
              <a:t>x</a:t>
            </a:r>
            <a:r>
              <a:rPr lang="en-US" sz="2000" baseline="-25000" dirty="0" smtClean="0"/>
              <a:t>-z</a:t>
            </a:r>
            <a:r>
              <a:rPr lang="en-US" sz="2000" dirty="0" smtClean="0"/>
              <a:t>(mm)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1619635" y="2960005"/>
            <a:ext cx="3809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Vertical Displacement y (mm)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713762" y="2702640"/>
            <a:ext cx="1467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(4320, 340)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28610" y="2790728"/>
            <a:ext cx="1467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(3010, 266)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99509" y="4985867"/>
            <a:ext cx="1467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(1310, 74)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6799" y="2487494"/>
            <a:ext cx="733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x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4713762" y="1115162"/>
            <a:ext cx="0" cy="44598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3290084" y="3125786"/>
            <a:ext cx="733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x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930656" y="3310452"/>
            <a:ext cx="309335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3657047" y="3071972"/>
            <a:ext cx="0" cy="25030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930656" y="2687763"/>
            <a:ext cx="406160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 flipV="1">
            <a:off x="2122369" y="4745355"/>
            <a:ext cx="0" cy="8296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930656" y="4876085"/>
            <a:ext cx="154667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Box 30"/>
          <p:cNvSpPr txBox="1"/>
          <p:nvPr/>
        </p:nvSpPr>
        <p:spPr>
          <a:xfrm>
            <a:off x="1755406" y="4668559"/>
            <a:ext cx="733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x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 bwMode="auto">
          <a:xfrm flipH="1">
            <a:off x="5620871" y="1721224"/>
            <a:ext cx="403411" cy="12550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TextBox 33"/>
          <p:cNvSpPr txBox="1"/>
          <p:nvPr/>
        </p:nvSpPr>
        <p:spPr>
          <a:xfrm>
            <a:off x="5894744" y="1446619"/>
            <a:ext cx="2191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G4bl simulation of reference</a:t>
            </a:r>
            <a:endParaRPr lang="en-US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4799034" y="4250519"/>
            <a:ext cx="2191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Theoretical expectations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 bwMode="auto">
          <a:xfrm flipH="1" flipV="1">
            <a:off x="4759379" y="2847538"/>
            <a:ext cx="538762" cy="140298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Arrow Connector 38"/>
          <p:cNvCxnSpPr/>
          <p:nvPr/>
        </p:nvCxnSpPr>
        <p:spPr bwMode="auto">
          <a:xfrm flipH="1" flipV="1">
            <a:off x="3754629" y="3413244"/>
            <a:ext cx="1326096" cy="99739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Arrow Connector 39"/>
          <p:cNvCxnSpPr/>
          <p:nvPr/>
        </p:nvCxnSpPr>
        <p:spPr bwMode="auto">
          <a:xfrm flipH="1">
            <a:off x="2277035" y="4745356"/>
            <a:ext cx="2634744" cy="10786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848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Cary Y. Yoshikawa                               June 21, 2013, MAP Collab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0AE08-08BF-420B-BDDC-92EC004BA5D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8588" y="259976"/>
            <a:ext cx="828338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Suspect difference is due to coils being vertically displaced which introduces another gradient for the B field.  So, we compare simulations to theory for the two configurations:</a:t>
            </a:r>
          </a:p>
          <a:p>
            <a:pPr algn="l"/>
            <a:endParaRPr lang="en-US" dirty="0"/>
          </a:p>
          <a:p>
            <a:pPr marL="457200" indent="-457200" algn="l">
              <a:buFont typeface="+mj-lt"/>
              <a:buAutoNum type="arabicPeriod"/>
            </a:pPr>
            <a:r>
              <a:rPr lang="en-US" dirty="0" smtClean="0"/>
              <a:t>First sector in first bend is extended to remove effect of multiple radii in bending radius.  Coils are still displaced vertically to follow expected trajectory.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/>
              <a:t>First sector in first bend is </a:t>
            </a:r>
            <a:r>
              <a:rPr lang="en-US" dirty="0" smtClean="0"/>
              <a:t>extended, but are NOT vertically displaced. 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 smtClean="0"/>
              <a:t>The bent solenoid theory is based on this assumption, so it should agree.</a:t>
            </a:r>
          </a:p>
          <a:p>
            <a:pPr algn="l"/>
            <a:r>
              <a:rPr lang="en-US" dirty="0" smtClean="0"/>
              <a:t>Note that the first bend will contain both charge signs, so the first bend in a real design will be confined to the mid-plane.</a:t>
            </a:r>
          </a:p>
        </p:txBody>
      </p:sp>
    </p:spTree>
    <p:extLst>
      <p:ext uri="{BB962C8B-B14F-4D97-AF65-F5344CB8AC3E}">
        <p14:creationId xmlns:p14="http://schemas.microsoft.com/office/powerpoint/2010/main" val="104517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Cary Y. Yoshikawa                               June 21, 2013, MAP Collab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0AE08-08BF-420B-BDDC-92EC004BA5D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412376" y="83976"/>
            <a:ext cx="8535680" cy="5723313"/>
            <a:chOff x="261767" y="83976"/>
            <a:chExt cx="8686289" cy="6159155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767" y="83976"/>
              <a:ext cx="8686289" cy="6159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6440709" y="3463604"/>
              <a:ext cx="17463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FF00FF"/>
                  </a:solidFill>
                </a:rPr>
                <a:t>(7860, 445.8)</a:t>
              </a:r>
              <a:endParaRPr lang="en-US" sz="1800" dirty="0">
                <a:solidFill>
                  <a:srgbClr val="FF00FF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87643" y="4963977"/>
              <a:ext cx="14678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FF00FF"/>
                  </a:solidFill>
                </a:rPr>
                <a:t>(1310, 74.3)</a:t>
              </a:r>
              <a:endParaRPr lang="en-US" sz="1800" dirty="0">
                <a:solidFill>
                  <a:srgbClr val="FF00FF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 flipV="1">
              <a:off x="1806124" y="2435290"/>
              <a:ext cx="6591427" cy="3024175"/>
            </a:xfrm>
            <a:prstGeom prst="line">
              <a:avLst/>
            </a:prstGeom>
            <a:solidFill>
              <a:schemeClr val="accent1"/>
            </a:solidFill>
            <a:ln w="539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TextBox 11"/>
            <p:cNvSpPr txBox="1"/>
            <p:nvPr/>
          </p:nvSpPr>
          <p:spPr>
            <a:xfrm>
              <a:off x="4183362" y="4672593"/>
              <a:ext cx="42795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dirty="0" smtClean="0">
                  <a:solidFill>
                    <a:srgbClr val="FF00FF"/>
                  </a:solidFill>
                </a:rPr>
                <a:t>Expected vertical drift from theory.</a:t>
              </a:r>
              <a:endParaRPr lang="en-US" sz="1800" dirty="0">
                <a:solidFill>
                  <a:srgbClr val="FF00FF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 flipH="1" flipV="1">
              <a:off x="5211657" y="4031512"/>
              <a:ext cx="156032" cy="64108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6" name="TextBox 15"/>
          <p:cNvSpPr txBox="1"/>
          <p:nvPr/>
        </p:nvSpPr>
        <p:spPr>
          <a:xfrm>
            <a:off x="1344706" y="1497106"/>
            <a:ext cx="3603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Coils follow expected vertical drift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92893" y="5767607"/>
            <a:ext cx="5091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Path </a:t>
            </a:r>
            <a:r>
              <a:rPr lang="en-US" sz="2000" dirty="0"/>
              <a:t>L</a:t>
            </a:r>
            <a:r>
              <a:rPr lang="en-US" sz="2000" dirty="0" smtClean="0"/>
              <a:t>ength along mid-plane </a:t>
            </a:r>
            <a:r>
              <a:rPr lang="en-US" sz="2000" dirty="0" err="1" smtClean="0"/>
              <a:t>S</a:t>
            </a:r>
            <a:r>
              <a:rPr lang="en-US" sz="2000" baseline="-25000" dirty="0" err="1" smtClean="0"/>
              <a:t>x</a:t>
            </a:r>
            <a:r>
              <a:rPr lang="en-US" sz="2000" baseline="-25000" dirty="0" smtClean="0"/>
              <a:t>-z</a:t>
            </a:r>
            <a:r>
              <a:rPr lang="en-US" sz="2000" dirty="0" smtClean="0"/>
              <a:t>(mm)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-1619635" y="2960005"/>
            <a:ext cx="3809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Vertical Displacement y (mm)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8200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0AE08-08BF-420B-BDDC-92EC004BA5D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92593" y="0"/>
            <a:ext cx="3711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Outline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03385" y="1174534"/>
            <a:ext cx="71745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3200" b="0" dirty="0" smtClean="0"/>
              <a:t>Schedule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3200" b="0" dirty="0" smtClean="0"/>
              <a:t>Expected Cooling Performance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3200" b="0" dirty="0" smtClean="0"/>
              <a:t>Charge Separation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3200" b="0" dirty="0" smtClean="0"/>
              <a:t>Summary</a:t>
            </a:r>
            <a:endParaRPr lang="en-US" sz="3200" b="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Cary Y. Yoshikawa                               June 21, 2013, MAP Collab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40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Cary Y. Yoshikawa                               June 21, 2013, MAP Collab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0AE08-08BF-420B-BDDC-92EC004BA5D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18564" y="158620"/>
            <a:ext cx="8236187" cy="5641545"/>
            <a:chOff x="326572" y="158620"/>
            <a:chExt cx="8528180" cy="6067084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572" y="158620"/>
              <a:ext cx="8528180" cy="6067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Straight Connector 5"/>
            <p:cNvCxnSpPr/>
            <p:nvPr/>
          </p:nvCxnSpPr>
          <p:spPr bwMode="auto">
            <a:xfrm flipV="1">
              <a:off x="2062065" y="998377"/>
              <a:ext cx="5710335" cy="3900194"/>
            </a:xfrm>
            <a:prstGeom prst="line">
              <a:avLst/>
            </a:prstGeom>
            <a:solidFill>
              <a:schemeClr val="accent1"/>
            </a:solidFill>
            <a:ln w="539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" name="TextBox 6"/>
            <p:cNvSpPr txBox="1"/>
            <p:nvPr/>
          </p:nvSpPr>
          <p:spPr>
            <a:xfrm>
              <a:off x="3666999" y="3856036"/>
              <a:ext cx="14678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FF00FF"/>
                  </a:solidFill>
                </a:rPr>
                <a:t>(1310, 74.3)</a:t>
              </a:r>
              <a:endParaRPr lang="en-US" sz="1800" dirty="0">
                <a:solidFill>
                  <a:srgbClr val="FF00FF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275844" y="2067879"/>
              <a:ext cx="18300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FF00FF"/>
                  </a:solidFill>
                </a:rPr>
                <a:t>(3930, 222.9)</a:t>
              </a:r>
              <a:endParaRPr lang="en-US" sz="1800" dirty="0">
                <a:solidFill>
                  <a:srgbClr val="FF00FF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 flipH="1" flipV="1">
              <a:off x="2864498" y="4413381"/>
              <a:ext cx="1212980" cy="41987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TextBox 9"/>
            <p:cNvSpPr txBox="1"/>
            <p:nvPr/>
          </p:nvSpPr>
          <p:spPr>
            <a:xfrm>
              <a:off x="4183362" y="4672593"/>
              <a:ext cx="42795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dirty="0" smtClean="0">
                  <a:solidFill>
                    <a:srgbClr val="FF00FF"/>
                  </a:solidFill>
                </a:rPr>
                <a:t>Expected vertical drift from theory.</a:t>
              </a:r>
              <a:endParaRPr lang="en-US" sz="1800" dirty="0">
                <a:solidFill>
                  <a:srgbClr val="FF00FF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692893" y="5767607"/>
            <a:ext cx="5091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Path </a:t>
            </a:r>
            <a:r>
              <a:rPr lang="en-US" sz="2000" dirty="0"/>
              <a:t>L</a:t>
            </a:r>
            <a:r>
              <a:rPr lang="en-US" sz="2000" dirty="0" smtClean="0"/>
              <a:t>ength along mid-plane </a:t>
            </a:r>
            <a:r>
              <a:rPr lang="en-US" sz="2000" dirty="0" err="1" smtClean="0"/>
              <a:t>S</a:t>
            </a:r>
            <a:r>
              <a:rPr lang="en-US" sz="2000" baseline="-25000" dirty="0" err="1" smtClean="0"/>
              <a:t>x</a:t>
            </a:r>
            <a:r>
              <a:rPr lang="en-US" sz="2000" baseline="-25000" dirty="0" smtClean="0"/>
              <a:t>-z</a:t>
            </a:r>
            <a:r>
              <a:rPr lang="en-US" sz="2000" dirty="0" smtClean="0"/>
              <a:t>(mm)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1619635" y="2960005"/>
            <a:ext cx="3809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Vertical Displacement y (mm)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267689" y="1255060"/>
            <a:ext cx="3603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Coils are confined to lie in the horizontal plane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82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Cary Y. Yoshikawa                               June 21, 2013, MAP Collab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0AE08-08BF-420B-BDDC-92EC004BA5D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1012" y="286870"/>
            <a:ext cx="858818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The vertical coil displacement appears to be the culprit in the unexpected behavior.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dirty="0"/>
          </a:p>
          <a:p>
            <a:pPr algn="l"/>
            <a:r>
              <a:rPr lang="en-US" dirty="0" smtClean="0"/>
              <a:t>Ramifications on design of a real charge splitter: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The first bend avoids this effect, since its bend must lie in the horizontal plane to split both charges simultaneously.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The second bend can counter this effect by tilting the coils. 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Fastest way to obtain desired distributions: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Use large aperture coils for both bends, which are confined in the mid-plane.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Use cylindrical volumes that follow the trajectory of the reference beyond the first bend to extract the effect of finite apertures in the downstream segments.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27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Cary Y. Yoshikawa                               June 21, 2013, MAP Collab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0AE08-08BF-420B-BDDC-92EC004BA5D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341" y="947539"/>
            <a:ext cx="6371928" cy="4009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506" y="98612"/>
            <a:ext cx="87316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Concepts to Guide Design of a Real Charge Separator</a:t>
            </a:r>
            <a:endParaRPr lang="en-US" dirty="0" smtClean="0"/>
          </a:p>
          <a:p>
            <a:r>
              <a:rPr lang="en-US" sz="1800" dirty="0" smtClean="0"/>
              <a:t>(Bob </a:t>
            </a:r>
            <a:r>
              <a:rPr lang="en-US" sz="1800" dirty="0" smtClean="0"/>
              <a:t>Palmer originator)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367552" y="5065059"/>
            <a:ext cx="86688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/>
              <a:t>G4beamline doesn’t support coils that are not circular.  </a:t>
            </a:r>
            <a:endParaRPr lang="en-US" sz="1800" b="0" dirty="0" smtClean="0"/>
          </a:p>
          <a:p>
            <a:pPr marL="342900" indent="-342900" algn="l">
              <a:buFont typeface="+mj-lt"/>
              <a:buAutoNum type="arabicPeriod"/>
            </a:pPr>
            <a:r>
              <a:rPr lang="en-US" sz="1800" b="0" dirty="0" smtClean="0"/>
              <a:t>So</a:t>
            </a:r>
            <a:r>
              <a:rPr lang="en-US" sz="1800" b="0" dirty="0" smtClean="0"/>
              <a:t>, Tosca or some other tool that generates magnetic fields will need to be employed</a:t>
            </a:r>
            <a:r>
              <a:rPr lang="en-US" sz="1800" b="0" dirty="0" smtClean="0"/>
              <a:t>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b="0" dirty="0" smtClean="0"/>
              <a:t>Or, G4beamline could be enhanced to expedite the design.</a:t>
            </a:r>
            <a:endParaRPr lang="en-US" sz="1800" b="0" dirty="0"/>
          </a:p>
        </p:txBody>
      </p:sp>
      <p:sp>
        <p:nvSpPr>
          <p:cNvPr id="7" name="TextBox 6"/>
          <p:cNvSpPr txBox="1"/>
          <p:nvPr/>
        </p:nvSpPr>
        <p:spPr>
          <a:xfrm>
            <a:off x="116541" y="2231339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rgbClr val="C00000"/>
                </a:solidFill>
              </a:rPr>
              <a:t>Consider use of D shaped coils at transition at end of first bend.</a:t>
            </a:r>
            <a:endParaRPr lang="en-US" sz="1800" b="0" dirty="0">
              <a:solidFill>
                <a:srgbClr val="C0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2142564" y="1833280"/>
            <a:ext cx="1721223" cy="9144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Left Brace 9"/>
          <p:cNvSpPr/>
          <p:nvPr/>
        </p:nvSpPr>
        <p:spPr bwMode="auto">
          <a:xfrm rot="16200000">
            <a:off x="3776387" y="1243850"/>
            <a:ext cx="327210" cy="851649"/>
          </a:xfrm>
          <a:prstGeom prst="leftBrac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5423647" y="1506073"/>
            <a:ext cx="1846729" cy="200809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 flipH="1" flipV="1">
            <a:off x="4701989" y="1506072"/>
            <a:ext cx="2568387" cy="220259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7091082" y="3435296"/>
            <a:ext cx="182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rgbClr val="C00000"/>
                </a:solidFill>
              </a:rPr>
              <a:t>Tilt coils to control vertical drift.  See Comet/Prism Prime for guidance.</a:t>
            </a:r>
            <a:endParaRPr lang="en-US" sz="1800" b="0" dirty="0">
              <a:solidFill>
                <a:srgbClr val="C0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 flipV="1">
            <a:off x="6140825" y="1506073"/>
            <a:ext cx="1281952" cy="183776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 flipH="1" flipV="1">
            <a:off x="7351059" y="1506069"/>
            <a:ext cx="286870" cy="192922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>
            <a:stCxn id="17" idx="0"/>
          </p:cNvCxnSpPr>
          <p:nvPr/>
        </p:nvCxnSpPr>
        <p:spPr bwMode="auto">
          <a:xfrm flipH="1" flipV="1">
            <a:off x="7637930" y="2510120"/>
            <a:ext cx="367552" cy="92517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2045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Cary Y. Yoshikawa                               June 21, 2013, MAP Collab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0AE08-08BF-420B-BDDC-92EC004BA5D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56448" y="116542"/>
            <a:ext cx="6624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Summary &amp; Future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9624" y="914400"/>
            <a:ext cx="847164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b="0" dirty="0" smtClean="0"/>
              <a:t>We have a schedule in place to design a complete Helical Cooling Channel, which may need to be adjusted in light of recent discussions earlier this morning and that to follow this presentation.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b="0" dirty="0" smtClean="0"/>
              <a:t>We are on the verge of producing particle distributions that possess the effect of traversing a charge splitter, which may also serve </a:t>
            </a:r>
            <a:r>
              <a:rPr lang="en-US" b="0" dirty="0"/>
              <a:t>as </a:t>
            </a:r>
            <a:r>
              <a:rPr lang="en-US" b="0" dirty="0" smtClean="0"/>
              <a:t>input </a:t>
            </a:r>
            <a:r>
              <a:rPr lang="en-US" b="0" dirty="0"/>
              <a:t>for performance comparisons between the </a:t>
            </a:r>
            <a:r>
              <a:rPr lang="en-US" b="0" dirty="0" smtClean="0"/>
              <a:t>6D cooling options </a:t>
            </a:r>
            <a:r>
              <a:rPr lang="en-US" b="0" dirty="0"/>
              <a:t>that apply to a single charge </a:t>
            </a:r>
            <a:r>
              <a:rPr lang="en-US" b="0" dirty="0" smtClean="0"/>
              <a:t>sign.</a:t>
            </a:r>
            <a:endParaRPr lang="en-US" b="0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b="0" dirty="0" smtClean="0"/>
              <a:t>Lessons learned were fed into concepts to guide the design of a real charge splitter.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4791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0AE08-08BF-420B-BDDC-92EC004BA5D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11300" y="2171700"/>
            <a:ext cx="627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Back up</a:t>
            </a:r>
            <a:endParaRPr lang="en-US" sz="60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Cary Y. Yoshikawa                               June 21, 2013, MAP Collab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60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Cary Y. Yoshikawa                               June 21, 2013, MAP Collab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0AE08-08BF-420B-BDDC-92EC004BA5D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2995" y="266115"/>
            <a:ext cx="8727815" cy="5670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l">
              <a:spcBef>
                <a:spcPts val="1200"/>
              </a:spcBef>
              <a:spcAft>
                <a:spcPts val="300"/>
              </a:spcAft>
            </a:pPr>
            <a:r>
              <a:rPr lang="en-US" sz="2000" dirty="0">
                <a:latin typeface="Times New Roman"/>
                <a:ea typeface="Times New Roman"/>
              </a:rPr>
              <a:t>Performance Schedule (Tasks and </a:t>
            </a:r>
            <a:r>
              <a:rPr lang="en-US" sz="2000" dirty="0" smtClean="0">
                <a:latin typeface="Times New Roman"/>
                <a:ea typeface="Times New Roman"/>
              </a:rPr>
              <a:t>Milestones; T</a:t>
            </a:r>
            <a:r>
              <a:rPr lang="en-US" sz="2000" baseline="-25000" dirty="0" smtClean="0">
                <a:latin typeface="Times New Roman"/>
                <a:ea typeface="Times New Roman"/>
              </a:rPr>
              <a:t>0</a:t>
            </a:r>
            <a:r>
              <a:rPr lang="en-US" sz="2000" dirty="0" smtClean="0">
                <a:latin typeface="Times New Roman"/>
                <a:ea typeface="Times New Roman"/>
              </a:rPr>
              <a:t> ≈April 22, 2013)</a:t>
            </a:r>
            <a:endParaRPr lang="en-US" sz="2000" dirty="0">
              <a:latin typeface="Times New Roman"/>
              <a:ea typeface="Times New Roman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000" b="0" dirty="0">
                <a:solidFill>
                  <a:srgbClr val="FF0000"/>
                </a:solidFill>
                <a:latin typeface="Times New Roman"/>
                <a:ea typeface="Times New Roman"/>
              </a:rPr>
              <a:t> </a:t>
            </a:r>
            <a:endParaRPr lang="en-US" sz="2000" b="0" dirty="0">
              <a:latin typeface="Times New Roman"/>
              <a:ea typeface="Times New Roman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/>
                <a:ea typeface="Times New Roman"/>
              </a:rPr>
              <a:t>Six months after start of funding:</a:t>
            </a: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Wingdings"/>
              <a:buChar char=""/>
            </a:pPr>
            <a:r>
              <a:rPr lang="en-US" sz="2000" b="0" dirty="0">
                <a:latin typeface="Times New Roman"/>
                <a:ea typeface="Times New Roman"/>
              </a:rPr>
              <a:t>Segment and Matching Designs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b="0" dirty="0">
                <a:latin typeface="Times New Roman"/>
                <a:ea typeface="Times New Roman"/>
              </a:rPr>
              <a:t>A matching section out of the </a:t>
            </a:r>
            <a:r>
              <a:rPr lang="en-US" sz="2000" b="0" dirty="0" err="1">
                <a:latin typeface="Times New Roman"/>
                <a:ea typeface="Times New Roman"/>
              </a:rPr>
              <a:t>Neuffer</a:t>
            </a:r>
            <a:r>
              <a:rPr lang="en-US" sz="2000" b="0" dirty="0">
                <a:latin typeface="Times New Roman"/>
                <a:ea typeface="Times New Roman"/>
              </a:rPr>
              <a:t> front end and into an HCC segment that is similar to the first segment in the original design is completed.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b="0" dirty="0">
                <a:latin typeface="Times New Roman"/>
                <a:ea typeface="Times New Roman"/>
              </a:rPr>
              <a:t>Creation of criteria to determine end of a segment and need for the start of the next, most likely driven by cooling rate, is underway.</a:t>
            </a: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Wingdings"/>
              <a:buChar char=""/>
            </a:pPr>
            <a:r>
              <a:rPr lang="en-US" sz="2000" b="0" dirty="0">
                <a:latin typeface="Times New Roman"/>
                <a:ea typeface="Times New Roman"/>
              </a:rPr>
              <a:t>Lowest Final </a:t>
            </a:r>
            <a:r>
              <a:rPr lang="en-US" sz="2000" b="0" dirty="0" err="1">
                <a:latin typeface="Times New Roman"/>
                <a:ea typeface="Times New Roman"/>
              </a:rPr>
              <a:t>Emittance</a:t>
            </a:r>
            <a:endParaRPr lang="en-US" sz="2000" b="0" dirty="0">
              <a:latin typeface="Times New Roman"/>
              <a:ea typeface="Times New Roman"/>
            </a:endParaRP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b="0" dirty="0">
                <a:latin typeface="Times New Roman"/>
                <a:ea typeface="Times New Roman"/>
              </a:rPr>
              <a:t>Study of optimal momentum to provide coldest beam underway</a:t>
            </a:r>
            <a:r>
              <a:rPr lang="en-US" sz="2000" b="0" dirty="0" smtClean="0">
                <a:latin typeface="Times New Roman"/>
                <a:ea typeface="Times New Roman"/>
              </a:rPr>
              <a:t>.</a:t>
            </a: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Wingdings"/>
              <a:buChar char=""/>
            </a:pPr>
            <a:r>
              <a:rPr lang="en-US" sz="2000" b="0" dirty="0" smtClean="0">
                <a:latin typeface="Times New Roman"/>
                <a:ea typeface="Times New Roman"/>
              </a:rPr>
              <a:t>Space Charge, etc.</a:t>
            </a:r>
          </a:p>
          <a:p>
            <a:pPr marL="800100" lvl="1" indent="-342900" algn="l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b="0" dirty="0" smtClean="0">
                <a:latin typeface="Times New Roman"/>
                <a:ea typeface="Times New Roman"/>
              </a:rPr>
              <a:t>Identify effects determining the longitudinal dynamics.</a:t>
            </a:r>
          </a:p>
          <a:p>
            <a:pPr marL="800100" lvl="1" indent="-342900" algn="l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b="0" dirty="0" smtClean="0">
                <a:latin typeface="Times New Roman"/>
                <a:ea typeface="Times New Roman"/>
              </a:rPr>
              <a:t>Extend the analytic theory to take these effects into account.</a:t>
            </a:r>
          </a:p>
          <a:p>
            <a:pPr marL="800100" lvl="1" indent="-342900" algn="l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b="0" dirty="0" smtClean="0">
                <a:latin typeface="Times New Roman"/>
                <a:ea typeface="Times New Roman"/>
              </a:rPr>
              <a:t>Search the parameter space for the optimal longitudinal dynamics scenario.</a:t>
            </a: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Wingdings"/>
              <a:buChar char=""/>
            </a:pPr>
            <a:r>
              <a:rPr lang="en-US" sz="2000" b="0" dirty="0" smtClean="0">
                <a:latin typeface="Times New Roman"/>
                <a:ea typeface="Times New Roman"/>
              </a:rPr>
              <a:t>Computational Tool Development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b="0" dirty="0" smtClean="0">
                <a:latin typeface="Times New Roman"/>
                <a:ea typeface="Times New Roman"/>
              </a:rPr>
              <a:t>G4beamline tracking efficiency improvements implemented.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b="0" dirty="0" smtClean="0">
                <a:latin typeface="Times New Roman"/>
                <a:ea typeface="Times New Roman"/>
              </a:rPr>
              <a:t>G4beamline space-charge calculation able to handle a helical reference trajectory.</a:t>
            </a:r>
            <a:endParaRPr lang="en-US" sz="2000" b="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1674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Cary Y. Yoshikawa                               June 21, 2013, MAP Collab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0AE08-08BF-420B-BDDC-92EC004BA5D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20130" y="892231"/>
            <a:ext cx="843966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/>
                <a:ea typeface="Times New Roman"/>
              </a:rPr>
              <a:t>Twelve months </a:t>
            </a:r>
            <a:r>
              <a:rPr lang="en-US" sz="2000" dirty="0" smtClean="0">
                <a:latin typeface="Times New Roman"/>
                <a:ea typeface="Times New Roman"/>
              </a:rPr>
              <a:t> after </a:t>
            </a:r>
            <a:r>
              <a:rPr lang="en-US" sz="2000" dirty="0">
                <a:latin typeface="Times New Roman"/>
                <a:ea typeface="Times New Roman"/>
              </a:rPr>
              <a:t>start of funding</a:t>
            </a:r>
            <a:r>
              <a:rPr lang="en-US" sz="2000" dirty="0" smtClean="0">
                <a:latin typeface="Times New Roman"/>
                <a:ea typeface="Times New Roman"/>
              </a:rPr>
              <a:t>: (required for 2</a:t>
            </a:r>
            <a:r>
              <a:rPr lang="en-US" sz="2000" baseline="30000" dirty="0" smtClean="0">
                <a:latin typeface="Times New Roman"/>
                <a:ea typeface="Times New Roman"/>
              </a:rPr>
              <a:t>nd</a:t>
            </a:r>
            <a:r>
              <a:rPr lang="en-US" sz="2000" dirty="0" smtClean="0">
                <a:latin typeface="Times New Roman"/>
                <a:ea typeface="Times New Roman"/>
              </a:rPr>
              <a:t> year of funding)</a:t>
            </a:r>
            <a:endParaRPr lang="en-US" sz="2000" dirty="0">
              <a:latin typeface="Times New Roman"/>
              <a:ea typeface="Times New Roman"/>
            </a:endParaRP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Wingdings"/>
              <a:buChar char=""/>
            </a:pPr>
            <a:r>
              <a:rPr lang="en-US" sz="2000" b="0" dirty="0">
                <a:latin typeface="Times New Roman"/>
                <a:ea typeface="Times New Roman"/>
              </a:rPr>
              <a:t>Segment and Matching Designs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b="0" dirty="0">
                <a:latin typeface="Times New Roman"/>
                <a:ea typeface="Times New Roman"/>
              </a:rPr>
              <a:t>Early segments that are maximized for acceptance are designed along with their matching sections.</a:t>
            </a: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Wingdings"/>
              <a:buChar char=""/>
            </a:pPr>
            <a:r>
              <a:rPr lang="en-US" sz="2000" b="0" dirty="0">
                <a:latin typeface="Times New Roman"/>
                <a:ea typeface="Times New Roman"/>
              </a:rPr>
              <a:t>Lowest Final </a:t>
            </a:r>
            <a:r>
              <a:rPr lang="en-US" sz="2000" b="0" dirty="0" err="1">
                <a:latin typeface="Times New Roman"/>
                <a:ea typeface="Times New Roman"/>
              </a:rPr>
              <a:t>Emittance</a:t>
            </a:r>
            <a:endParaRPr lang="en-US" sz="2000" b="0" dirty="0">
              <a:latin typeface="Times New Roman"/>
              <a:ea typeface="Times New Roman"/>
            </a:endParaRP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b="0" dirty="0">
                <a:latin typeface="Times New Roman"/>
                <a:ea typeface="Times New Roman"/>
              </a:rPr>
              <a:t>Study of optimal momentum to provide coldest beam completed.</a:t>
            </a: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Wingdings"/>
              <a:buChar char=""/>
            </a:pPr>
            <a:r>
              <a:rPr lang="en-US" sz="2000" b="0" dirty="0">
                <a:latin typeface="Times New Roman"/>
                <a:ea typeface="Times New Roman"/>
              </a:rPr>
              <a:t>Space Charge, etc.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b="0" dirty="0">
                <a:latin typeface="Times New Roman"/>
                <a:ea typeface="Times New Roman"/>
              </a:rPr>
              <a:t>Explore space charge compensation mechanisms.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b="0" dirty="0">
                <a:latin typeface="Times New Roman"/>
                <a:ea typeface="Times New Roman"/>
              </a:rPr>
              <a:t>Identify or develop numerical tools to simulate the longitudinal effects.</a:t>
            </a: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Wingdings"/>
              <a:buChar char=""/>
            </a:pPr>
            <a:r>
              <a:rPr lang="en-US" sz="2000" b="0" dirty="0">
                <a:latin typeface="Times New Roman"/>
                <a:ea typeface="Times New Roman"/>
              </a:rPr>
              <a:t>Computational Tool Development</a:t>
            </a:r>
          </a:p>
          <a:p>
            <a:pPr marL="800100" lvl="1" indent="-342900" algn="l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b="0" dirty="0">
                <a:latin typeface="Times New Roman"/>
                <a:ea typeface="Times New Roman"/>
              </a:rPr>
              <a:t>G4beamline space-charge calculations parallelized efficiently on Hopper at NERSC.</a:t>
            </a:r>
          </a:p>
          <a:p>
            <a:pPr marL="800100" lvl="1" indent="-342900" algn="l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b="0" dirty="0">
                <a:latin typeface="Times New Roman"/>
                <a:ea typeface="Times New Roman"/>
              </a:rPr>
              <a:t>Improved </a:t>
            </a:r>
            <a:r>
              <a:rPr lang="en-US" sz="2000" b="0" dirty="0" err="1">
                <a:latin typeface="Times New Roman"/>
                <a:ea typeface="Times New Roman"/>
              </a:rPr>
              <a:t>Emittance</a:t>
            </a:r>
            <a:r>
              <a:rPr lang="en-US" sz="2000" b="0" dirty="0">
                <a:latin typeface="Times New Roman"/>
                <a:ea typeface="Times New Roman"/>
              </a:rPr>
              <a:t> Calculation</a:t>
            </a:r>
            <a:endParaRPr lang="en-US" sz="2000" b="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9487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Cary Y. Yoshikawa                               June 21, 2013, MAP Collab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0AE08-08BF-420B-BDDC-92EC004BA5D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45989" y="852421"/>
            <a:ext cx="847673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/>
                <a:ea typeface="Times New Roman"/>
              </a:rPr>
              <a:t>Eighteen months after start of funding:</a:t>
            </a: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Wingdings"/>
              <a:buChar char=""/>
            </a:pPr>
            <a:r>
              <a:rPr lang="en-US" sz="2000" b="0" dirty="0">
                <a:latin typeface="Times New Roman"/>
                <a:ea typeface="Times New Roman"/>
              </a:rPr>
              <a:t>Segment and Matching Designs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b="0" dirty="0">
                <a:latin typeface="Times New Roman"/>
                <a:ea typeface="Times New Roman"/>
              </a:rPr>
              <a:t>Segments that are maximized for cooling rate are designed along with their matching sections.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b="0" dirty="0">
                <a:latin typeface="Times New Roman"/>
                <a:ea typeface="Times New Roman"/>
              </a:rPr>
              <a:t>If space charge permits, bunch merging and re-cooling would have commenced.</a:t>
            </a: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Wingdings"/>
              <a:buChar char=""/>
            </a:pPr>
            <a:r>
              <a:rPr lang="en-US" sz="2000" b="0" dirty="0">
                <a:latin typeface="Times New Roman"/>
                <a:ea typeface="Times New Roman"/>
              </a:rPr>
              <a:t>Space Charge, etc.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b="0" dirty="0">
                <a:latin typeface="Times New Roman"/>
                <a:ea typeface="Times New Roman"/>
              </a:rPr>
              <a:t>Identify or develop numerical tools to simulate the longitudinal effects.</a:t>
            </a: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Wingdings"/>
              <a:buChar char=""/>
            </a:pPr>
            <a:r>
              <a:rPr lang="en-US" sz="2000" b="0" dirty="0">
                <a:latin typeface="Times New Roman"/>
                <a:ea typeface="Times New Roman"/>
              </a:rPr>
              <a:t>Computational Tool Development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b="0" dirty="0">
                <a:latin typeface="Times New Roman"/>
                <a:ea typeface="Times New Roman"/>
              </a:rPr>
              <a:t>Additional physics processes incorporated into our simulations, as appropriate.</a:t>
            </a:r>
            <a:endParaRPr lang="en-US" sz="2000" b="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7146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Cary Y. Yoshikawa                               June 21, 2013, MAP Collab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0AE08-08BF-420B-BDDC-92EC004BA5D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96562" y="908702"/>
            <a:ext cx="850144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/>
                <a:ea typeface="Times New Roman"/>
              </a:rPr>
              <a:t>24 months after start of funding</a:t>
            </a: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Wingdings"/>
              <a:buChar char=""/>
            </a:pPr>
            <a:r>
              <a:rPr lang="en-US" sz="2000" b="0" dirty="0">
                <a:latin typeface="Times New Roman"/>
                <a:ea typeface="Times New Roman"/>
              </a:rPr>
              <a:t>Segment and Matching Designs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b="0" dirty="0">
                <a:latin typeface="Times New Roman"/>
                <a:ea typeface="Times New Roman"/>
              </a:rPr>
              <a:t>Segment optimized for the coldest beam possible and its matching section is implemented into the HCC for both:</a:t>
            </a:r>
          </a:p>
          <a:p>
            <a:pPr marL="1143000" marR="0" lvl="2" indent="-228600" algn="l">
              <a:spcBef>
                <a:spcPts val="0"/>
              </a:spcBef>
              <a:spcAft>
                <a:spcPts val="0"/>
              </a:spcAft>
              <a:buFont typeface="Wingdings"/>
              <a:buChar char=""/>
            </a:pPr>
            <a:r>
              <a:rPr lang="en-US" sz="2000" b="0" dirty="0">
                <a:latin typeface="Times New Roman"/>
                <a:ea typeface="Times New Roman"/>
              </a:rPr>
              <a:t>a Higgs Factory using shared wedge shaped RF windows.</a:t>
            </a:r>
          </a:p>
          <a:p>
            <a:pPr marL="1143000" marR="0" lvl="2" indent="-228600" algn="l">
              <a:spcBef>
                <a:spcPts val="0"/>
              </a:spcBef>
              <a:spcAft>
                <a:spcPts val="0"/>
              </a:spcAft>
              <a:buFont typeface="Wingdings"/>
              <a:buChar char=""/>
            </a:pPr>
            <a:r>
              <a:rPr lang="en-US" sz="2000" b="0" dirty="0">
                <a:latin typeface="Times New Roman"/>
                <a:ea typeface="Times New Roman"/>
              </a:rPr>
              <a:t>an Energy Frontier machine using shared flat RF windows.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b="0" dirty="0">
                <a:latin typeface="Times New Roman"/>
                <a:ea typeface="Times New Roman"/>
              </a:rPr>
              <a:t>Matching section out of the HCC and into a straight channel that will accelerate the muons is completed .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b="0" dirty="0">
                <a:latin typeface="Times New Roman"/>
                <a:ea typeface="Times New Roman"/>
              </a:rPr>
              <a:t>Measure effect of tolerance of beam elements on performance.</a:t>
            </a: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Wingdings"/>
              <a:buChar char=""/>
            </a:pPr>
            <a:r>
              <a:rPr lang="en-US" sz="2000" b="0" dirty="0">
                <a:latin typeface="Times New Roman"/>
                <a:ea typeface="Times New Roman"/>
              </a:rPr>
              <a:t>Space Charge, etc.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b="0" dirty="0">
                <a:latin typeface="Times New Roman"/>
                <a:ea typeface="Times New Roman"/>
              </a:rPr>
              <a:t>Optimize and finalize the longitudinal dynamics simulations.</a:t>
            </a: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Wingdings"/>
              <a:buChar char=""/>
            </a:pPr>
            <a:r>
              <a:rPr lang="en-US" sz="2000" b="0" dirty="0">
                <a:latin typeface="Times New Roman"/>
                <a:ea typeface="Times New Roman"/>
              </a:rPr>
              <a:t>Computational Tool </a:t>
            </a:r>
            <a:r>
              <a:rPr lang="en-US" sz="2000" b="0" dirty="0" smtClean="0">
                <a:latin typeface="Times New Roman"/>
                <a:ea typeface="Times New Roman"/>
              </a:rPr>
              <a:t>Development</a:t>
            </a:r>
            <a:endParaRPr lang="en-US" sz="2000" b="0" dirty="0">
              <a:latin typeface="Times New Roman"/>
              <a:ea typeface="Times New Roman"/>
            </a:endParaRPr>
          </a:p>
          <a:p>
            <a:pPr marL="741363" lvl="1" indent="-284163" algn="l">
              <a:spcBef>
                <a:spcPts val="0"/>
              </a:spcBef>
              <a:spcAft>
                <a:spcPts val="0"/>
              </a:spcAft>
              <a:buSzPct val="150000"/>
              <a:buFont typeface="Arial" pitchFamily="34" charset="0"/>
              <a:buChar char="•"/>
            </a:pPr>
            <a:r>
              <a:rPr lang="en-US" sz="2000" b="0" dirty="0" smtClean="0">
                <a:latin typeface="Times New Roman"/>
                <a:ea typeface="Times New Roman"/>
              </a:rPr>
              <a:t>Additional </a:t>
            </a:r>
            <a:r>
              <a:rPr lang="en-US" sz="2000" b="0" dirty="0">
                <a:latin typeface="Times New Roman"/>
                <a:ea typeface="Times New Roman"/>
              </a:rPr>
              <a:t>physics processes incorporated into our simulations, as appropriate</a:t>
            </a:r>
            <a:r>
              <a:rPr lang="en-US" sz="2000" b="0" dirty="0" smtClean="0">
                <a:latin typeface="Times New Roman"/>
                <a:ea typeface="Times New Roman"/>
              </a:rPr>
              <a:t>.</a:t>
            </a:r>
            <a:endParaRPr lang="en-US" sz="2000" b="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8957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Cary Y. Yoshikawa                               June 21, 2013, MAP Collab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0AE08-08BF-420B-BDDC-92EC004BA5D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176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253"/>
            <a:ext cx="4572000" cy="2812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1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399693"/>
            <a:ext cx="4572000" cy="280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1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87254"/>
            <a:ext cx="4571999" cy="281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13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399693"/>
            <a:ext cx="4571998" cy="280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599" y="20080"/>
            <a:ext cx="6646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Mu- at End of Rotator and 4D Cooler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99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Cary Y. Yoshikawa                               June 21, 2013, MAP Collab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0AE08-08BF-420B-BDDC-92EC004BA5D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2729" y="989704"/>
            <a:ext cx="8487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000" b="0" dirty="0" smtClean="0"/>
              <a:t>This work was supported under a phase </a:t>
            </a:r>
            <a:r>
              <a:rPr lang="en-US" sz="2000" b="0" dirty="0" smtClean="0"/>
              <a:t>II </a:t>
            </a:r>
            <a:r>
              <a:rPr lang="en-US" sz="2000" b="0" dirty="0" smtClean="0"/>
              <a:t>STTR grant </a:t>
            </a:r>
            <a:r>
              <a:rPr lang="en-US" sz="2000" b="0" dirty="0" smtClean="0"/>
              <a:t>with JLAB announced 3/4/13 with start date 4/22/13.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b="0" dirty="0" smtClean="0"/>
              <a:t>We have </a:t>
            </a:r>
            <a:r>
              <a:rPr lang="en-US" sz="2000" b="0" dirty="0" smtClean="0"/>
              <a:t>weekly meetings with attendance and/or input by: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2000" b="0" dirty="0" err="1" smtClean="0"/>
              <a:t>Slava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Derbenev</a:t>
            </a:r>
            <a:r>
              <a:rPr lang="en-US" sz="2000" b="0" dirty="0" smtClean="0"/>
              <a:t> (JLAB </a:t>
            </a:r>
            <a:r>
              <a:rPr lang="en-US" sz="2000" b="0" dirty="0" err="1" smtClean="0"/>
              <a:t>subgrant</a:t>
            </a:r>
            <a:r>
              <a:rPr lang="en-US" sz="2000" b="0" dirty="0" smtClean="0"/>
              <a:t> PI), </a:t>
            </a:r>
            <a:r>
              <a:rPr lang="en-US" sz="2000" b="0" dirty="0" err="1" smtClean="0"/>
              <a:t>Vasiliy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Morozov</a:t>
            </a:r>
            <a:r>
              <a:rPr lang="en-US" sz="2000" b="0" dirty="0" smtClean="0"/>
              <a:t>, </a:t>
            </a:r>
            <a:r>
              <a:rPr lang="en-US" sz="2000" b="0" dirty="0" err="1" smtClean="0"/>
              <a:t>Rol</a:t>
            </a:r>
            <a:r>
              <a:rPr lang="en-US" sz="2000" b="0" dirty="0" smtClean="0"/>
              <a:t> Johnson, Chuck </a:t>
            </a:r>
            <a:r>
              <a:rPr lang="en-US" sz="2000" b="0" dirty="0" err="1" smtClean="0"/>
              <a:t>Ankenbrandt</a:t>
            </a:r>
            <a:r>
              <a:rPr lang="en-US" sz="2000" b="0" dirty="0" smtClean="0"/>
              <a:t>, Dave </a:t>
            </a:r>
            <a:r>
              <a:rPr lang="en-US" sz="2000" b="0" dirty="0" err="1" smtClean="0"/>
              <a:t>Neuffer</a:t>
            </a:r>
            <a:r>
              <a:rPr lang="en-US" sz="2000" b="0" dirty="0" smtClean="0"/>
              <a:t>, </a:t>
            </a:r>
            <a:r>
              <a:rPr lang="en-US" sz="2000" b="0" dirty="0" err="1" smtClean="0"/>
              <a:t>Katsuya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Yonehara</a:t>
            </a:r>
            <a:r>
              <a:rPr lang="en-US" sz="2000" b="0" dirty="0" smtClean="0"/>
              <a:t>, Jim Maloney, &amp; Cary </a:t>
            </a:r>
            <a:r>
              <a:rPr lang="en-US" sz="2000" b="0" dirty="0" smtClean="0"/>
              <a:t>Yoshikawa (</a:t>
            </a:r>
            <a:r>
              <a:rPr lang="en-US" sz="2000" b="0" dirty="0" err="1" smtClean="0"/>
              <a:t>MuPlus</a:t>
            </a:r>
            <a:r>
              <a:rPr lang="en-US" sz="2000" b="0" dirty="0" smtClean="0"/>
              <a:t> PI)</a:t>
            </a:r>
            <a:endParaRPr lang="en-US" sz="2000" b="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592593" y="86061"/>
            <a:ext cx="3711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Preliminaries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88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Cary Y. Yoshikawa                               June 21, 2013, MAP Collab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0AE08-08BF-420B-BDDC-92EC004BA5D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71599" y="20080"/>
            <a:ext cx="6646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Mu+ at End of Rotator and 4D Cooler</a:t>
            </a:r>
            <a:endParaRPr lang="en-US" dirty="0"/>
          </a:p>
        </p:txBody>
      </p:sp>
      <p:pic>
        <p:nvPicPr>
          <p:cNvPr id="177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254"/>
            <a:ext cx="4572000" cy="2812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2" y="587254"/>
            <a:ext cx="4543424" cy="2812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9693"/>
            <a:ext cx="4572000" cy="280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2" y="3449365"/>
            <a:ext cx="4571998" cy="2752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504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Cary Y. Yoshikawa                               June 21, 2013, MAP Collab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0AE08-08BF-420B-BDDC-92EC004BA5D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2995" y="782766"/>
            <a:ext cx="872781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latin typeface="Times New Roman"/>
                <a:ea typeface="Times New Roman"/>
              </a:rPr>
              <a:t>Six </a:t>
            </a:r>
            <a:r>
              <a:rPr lang="en-US" sz="2000" dirty="0">
                <a:latin typeface="Times New Roman"/>
                <a:ea typeface="Times New Roman"/>
              </a:rPr>
              <a:t>months after start of funding:</a:t>
            </a: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Wingdings"/>
              <a:buChar char=""/>
            </a:pPr>
            <a:r>
              <a:rPr lang="en-US" sz="2000" b="0" dirty="0">
                <a:latin typeface="Times New Roman"/>
                <a:ea typeface="Times New Roman"/>
              </a:rPr>
              <a:t>Segment and Matching Designs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b="0" dirty="0">
                <a:solidFill>
                  <a:srgbClr val="FF0000"/>
                </a:solidFill>
                <a:latin typeface="Times New Roman"/>
                <a:ea typeface="Times New Roman"/>
              </a:rPr>
              <a:t>A matching section out of the </a:t>
            </a:r>
            <a:r>
              <a:rPr lang="en-US" sz="2000" b="0" dirty="0" err="1">
                <a:solidFill>
                  <a:srgbClr val="FF0000"/>
                </a:solidFill>
                <a:latin typeface="Times New Roman"/>
                <a:ea typeface="Times New Roman"/>
              </a:rPr>
              <a:t>Neuffer</a:t>
            </a:r>
            <a:r>
              <a:rPr lang="en-US" sz="2000" b="0" dirty="0">
                <a:solidFill>
                  <a:srgbClr val="FF0000"/>
                </a:solidFill>
                <a:latin typeface="Times New Roman"/>
                <a:ea typeface="Times New Roman"/>
              </a:rPr>
              <a:t> front end and into an HCC segment that is similar to the first segment in the original design is completed.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b="0" dirty="0">
                <a:latin typeface="Times New Roman"/>
                <a:ea typeface="Times New Roman"/>
              </a:rPr>
              <a:t>Creation of criteria to determine end of a segment and need for the start of the next, most likely driven by cooling rate, is underway.</a:t>
            </a: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Wingdings"/>
              <a:buChar char=""/>
            </a:pPr>
            <a:r>
              <a:rPr lang="en-US" sz="2000" b="0" dirty="0">
                <a:latin typeface="Times New Roman"/>
                <a:ea typeface="Times New Roman"/>
              </a:rPr>
              <a:t>Lowest Final </a:t>
            </a:r>
            <a:r>
              <a:rPr lang="en-US" sz="2000" b="0" dirty="0" err="1">
                <a:latin typeface="Times New Roman"/>
                <a:ea typeface="Times New Roman"/>
              </a:rPr>
              <a:t>Emittance</a:t>
            </a:r>
            <a:endParaRPr lang="en-US" sz="2000" b="0" dirty="0">
              <a:latin typeface="Times New Roman"/>
              <a:ea typeface="Times New Roman"/>
            </a:endParaRP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b="0" dirty="0">
                <a:latin typeface="Times New Roman"/>
                <a:ea typeface="Times New Roman"/>
              </a:rPr>
              <a:t>Study of optimal momentum to provide coldest beam underway</a:t>
            </a:r>
            <a:r>
              <a:rPr lang="en-US" sz="2000" b="0" dirty="0" smtClean="0">
                <a:latin typeface="Times New Roman"/>
                <a:ea typeface="Times New Roman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72995" y="3655526"/>
            <a:ext cx="84396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/>
                <a:ea typeface="Times New Roman"/>
              </a:rPr>
              <a:t>Twelve months </a:t>
            </a:r>
            <a:r>
              <a:rPr lang="en-US" sz="2000" dirty="0" smtClean="0">
                <a:latin typeface="Times New Roman"/>
                <a:ea typeface="Times New Roman"/>
              </a:rPr>
              <a:t> after </a:t>
            </a:r>
            <a:r>
              <a:rPr lang="en-US" sz="2000" dirty="0">
                <a:latin typeface="Times New Roman"/>
                <a:ea typeface="Times New Roman"/>
              </a:rPr>
              <a:t>start of funding</a:t>
            </a:r>
            <a:r>
              <a:rPr lang="en-US" sz="2000" dirty="0" smtClean="0">
                <a:latin typeface="Times New Roman"/>
                <a:ea typeface="Times New Roman"/>
              </a:rPr>
              <a:t>: (required for 2</a:t>
            </a:r>
            <a:r>
              <a:rPr lang="en-US" sz="2000" baseline="30000" dirty="0" smtClean="0">
                <a:latin typeface="Times New Roman"/>
                <a:ea typeface="Times New Roman"/>
              </a:rPr>
              <a:t>nd</a:t>
            </a:r>
            <a:r>
              <a:rPr lang="en-US" sz="2000" dirty="0" smtClean="0">
                <a:latin typeface="Times New Roman"/>
                <a:ea typeface="Times New Roman"/>
              </a:rPr>
              <a:t> year of funding)</a:t>
            </a:r>
            <a:endParaRPr lang="en-US" sz="2000" dirty="0">
              <a:latin typeface="Times New Roman"/>
              <a:ea typeface="Times New Roman"/>
            </a:endParaRP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Wingdings"/>
              <a:buChar char=""/>
            </a:pPr>
            <a:r>
              <a:rPr lang="en-US" sz="2000" b="0" dirty="0">
                <a:latin typeface="Times New Roman"/>
                <a:ea typeface="Times New Roman"/>
              </a:rPr>
              <a:t>Segment and Matching Designs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b="0" dirty="0">
                <a:solidFill>
                  <a:srgbClr val="FF0000"/>
                </a:solidFill>
                <a:latin typeface="Times New Roman"/>
                <a:ea typeface="Times New Roman"/>
              </a:rPr>
              <a:t>Early segments that are maximized for acceptance are designed along with their matching sections.</a:t>
            </a: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Wingdings"/>
              <a:buChar char=""/>
            </a:pPr>
            <a:r>
              <a:rPr lang="en-US" sz="2000" b="0" dirty="0">
                <a:latin typeface="Times New Roman"/>
                <a:ea typeface="Times New Roman"/>
              </a:rPr>
              <a:t>Lowest Final </a:t>
            </a:r>
            <a:r>
              <a:rPr lang="en-US" sz="2000" b="0" dirty="0" err="1">
                <a:latin typeface="Times New Roman"/>
                <a:ea typeface="Times New Roman"/>
              </a:rPr>
              <a:t>Emittance</a:t>
            </a:r>
            <a:endParaRPr lang="en-US" sz="2000" b="0" dirty="0">
              <a:latin typeface="Times New Roman"/>
              <a:ea typeface="Times New Roman"/>
            </a:endParaRP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b="0" dirty="0">
                <a:solidFill>
                  <a:srgbClr val="FF0000"/>
                </a:solidFill>
                <a:latin typeface="Times New Roman"/>
                <a:ea typeface="Times New Roman"/>
              </a:rPr>
              <a:t>Study of optimal momentum to provide coldest beam completed</a:t>
            </a:r>
            <a:r>
              <a:rPr lang="en-US" sz="2000" b="0" dirty="0" smtClean="0">
                <a:solidFill>
                  <a:srgbClr val="FF0000"/>
                </a:solidFill>
                <a:latin typeface="Times New Roman"/>
                <a:ea typeface="Times New Roman"/>
              </a:rPr>
              <a:t>.</a:t>
            </a:r>
            <a:endParaRPr lang="en-US" sz="2000" b="0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517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Abbreviated Schedule (T</a:t>
            </a:r>
            <a:r>
              <a:rPr lang="en-US" baseline="-25000" dirty="0"/>
              <a:t>0</a:t>
            </a:r>
            <a:r>
              <a:rPr lang="en-US" dirty="0"/>
              <a:t> ≈April 22, 2013)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47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Cary Y. Yoshikawa                               June 21, 2013, MAP Collab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0AE08-08BF-420B-BDDC-92EC004BA5D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706742"/>
              </p:ext>
            </p:extLst>
          </p:nvPr>
        </p:nvGraphicFramePr>
        <p:xfrm>
          <a:off x="668213" y="2114426"/>
          <a:ext cx="8310283" cy="2786353"/>
        </p:xfrm>
        <a:graphic>
          <a:graphicData uri="http://schemas.openxmlformats.org/drawingml/2006/table">
            <a:tbl>
              <a:tblPr/>
              <a:tblGrid>
                <a:gridCol w="669321"/>
                <a:gridCol w="674675"/>
                <a:gridCol w="610420"/>
                <a:gridCol w="615774"/>
                <a:gridCol w="543693"/>
                <a:gridCol w="671793"/>
                <a:gridCol w="696093"/>
                <a:gridCol w="974531"/>
                <a:gridCol w="663966"/>
                <a:gridCol w="846021"/>
                <a:gridCol w="1343996"/>
              </a:tblGrid>
              <a:tr h="3777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MS ??"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MS ??"/>
                        </a:rPr>
                        <a:t>Z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/>
                          <a:ea typeface="MS ??"/>
                        </a:rPr>
                        <a:t>b</a:t>
                      </a:r>
                      <a:r>
                        <a:rPr lang="en-US" sz="1800" b="1" baseline="-25000" dirty="0" err="1">
                          <a:effectLst/>
                          <a:latin typeface="Times New Roman Bold"/>
                          <a:ea typeface="MS ??"/>
                        </a:rPr>
                        <a:t>φ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/>
                        <a:ea typeface="MS ??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/>
                          <a:ea typeface="MS ??"/>
                        </a:rPr>
                        <a:t>b</a:t>
                      </a:r>
                      <a:r>
                        <a:rPr lang="en-US" sz="1800" b="1" baseline="-25000" dirty="0" err="1">
                          <a:effectLst/>
                          <a:latin typeface="Times New Roman Bold"/>
                          <a:ea typeface="MS ??"/>
                        </a:rPr>
                        <a:t>z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800" b="1" dirty="0">
                          <a:effectLst/>
                          <a:latin typeface="Times New Roman"/>
                          <a:ea typeface="MS ??"/>
                        </a:rPr>
                        <a:t>λ</a:t>
                      </a:r>
                      <a:r>
                        <a:rPr lang="en-US" sz="1800" b="1" baseline="-25000" dirty="0">
                          <a:effectLst/>
                          <a:latin typeface="Times New Roman Bold"/>
                          <a:ea typeface="MS ??"/>
                        </a:rPr>
                        <a:t>HCC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800" b="1" dirty="0">
                          <a:effectLst/>
                          <a:latin typeface="Times New Roman"/>
                          <a:ea typeface="MS ??"/>
                        </a:rPr>
                        <a:t>ν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800" b="1" dirty="0">
                          <a:effectLst/>
                          <a:latin typeface="Times New Roman"/>
                          <a:ea typeface="MS ??"/>
                        </a:rPr>
                        <a:t>ε</a:t>
                      </a:r>
                      <a:r>
                        <a:rPr lang="en-US" sz="1800" b="1" baseline="-25000" dirty="0">
                          <a:effectLst/>
                          <a:latin typeface="Times New Roman Bold"/>
                          <a:ea typeface="MS ??"/>
                        </a:rPr>
                        <a:t>T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800" b="1" dirty="0">
                          <a:effectLst/>
                          <a:latin typeface="Times New Roman"/>
                          <a:ea typeface="MS ??"/>
                        </a:rPr>
                        <a:t>ε</a:t>
                      </a:r>
                      <a:r>
                        <a:rPr lang="en-US" sz="1800" b="1" baseline="-25000" dirty="0">
                          <a:effectLst/>
                          <a:latin typeface="Times New Roman Bold"/>
                          <a:ea typeface="MS ??"/>
                        </a:rPr>
                        <a:t>L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800" b="1" dirty="0">
                          <a:effectLst/>
                          <a:latin typeface="Times New Roman"/>
                          <a:ea typeface="MS ??"/>
                        </a:rPr>
                        <a:t>ε</a:t>
                      </a:r>
                      <a:r>
                        <a:rPr lang="en-US" sz="1800" b="1" baseline="-25000" dirty="0">
                          <a:effectLst/>
                          <a:latin typeface="Times New Roman Bold"/>
                          <a:ea typeface="MS ??"/>
                        </a:rPr>
                        <a:t>6D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effectLst/>
                          <a:latin typeface="Times New Roman"/>
                          <a:ea typeface="MS ??"/>
                        </a:rPr>
                        <a:t>E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676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/>
                          <a:ea typeface="MS ??"/>
                        </a:rPr>
                        <a:t>unit</a:t>
                      </a:r>
                      <a:endParaRPr lang="en-US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/>
                          <a:ea typeface="MS ??"/>
                        </a:rPr>
                        <a:t>m</a:t>
                      </a:r>
                      <a:endParaRPr lang="en-US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/>
                          <a:ea typeface="MS ??"/>
                        </a:rPr>
                        <a:t>T</a:t>
                      </a:r>
                      <a:endParaRPr lang="en-US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/>
                          <a:ea typeface="MS ??"/>
                        </a:rPr>
                        <a:t>T/m</a:t>
                      </a:r>
                      <a:endParaRPr lang="en-US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/>
                          <a:ea typeface="MS ??"/>
                        </a:rPr>
                        <a:t>T</a:t>
                      </a:r>
                      <a:endParaRPr lang="en-US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Times New Roman"/>
                          <a:ea typeface="MS ??"/>
                        </a:rPr>
                        <a:t>m</a:t>
                      </a:r>
                      <a:endParaRPr lang="en-US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Times New Roman"/>
                          <a:ea typeface="MS ??"/>
                        </a:rPr>
                        <a:t>GHz</a:t>
                      </a:r>
                      <a:endParaRPr lang="en-US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Times New Roman"/>
                          <a:ea typeface="MS ??"/>
                        </a:rPr>
                        <a:t>mm rad</a:t>
                      </a:r>
                      <a:endParaRPr lang="en-US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Times New Roman"/>
                          <a:ea typeface="MS ??"/>
                        </a:rPr>
                        <a:t>mm</a:t>
                      </a:r>
                      <a:endParaRPr lang="en-US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/>
                          <a:ea typeface="MS ??"/>
                        </a:rPr>
                        <a:t>mm3</a:t>
                      </a:r>
                      <a:endParaRPr lang="en-US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/>
                          <a:ea typeface="MS ??"/>
                        </a:rPr>
                        <a:t>Transmission</a:t>
                      </a:r>
                      <a:endParaRPr lang="en-US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676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/>
                          <a:ea typeface="MS ??"/>
                        </a:rPr>
                        <a:t>1</a:t>
                      </a:r>
                      <a:endParaRPr lang="en-US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/>
                          <a:ea typeface="MS ??"/>
                        </a:rPr>
                        <a:t>0</a:t>
                      </a:r>
                      <a:endParaRPr lang="en-US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/>
                          <a:ea typeface="MS ??"/>
                        </a:rPr>
                        <a:t>1.3</a:t>
                      </a:r>
                      <a:endParaRPr lang="en-US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/>
                          <a:ea typeface="MS ??"/>
                        </a:rPr>
                        <a:t>-0.5</a:t>
                      </a:r>
                      <a:endParaRPr lang="en-US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/>
                          <a:ea typeface="MS ??"/>
                        </a:rPr>
                        <a:t>-4.2</a:t>
                      </a:r>
                      <a:endParaRPr lang="en-US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/>
                          <a:ea typeface="MS ??"/>
                        </a:rPr>
                        <a:t>1.0</a:t>
                      </a:r>
                      <a:endParaRPr lang="en-US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/>
                          <a:ea typeface="MS ??"/>
                        </a:rPr>
                        <a:t>0.325</a:t>
                      </a:r>
                      <a:endParaRPr lang="en-US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/>
                          <a:ea typeface="MS ??"/>
                        </a:rPr>
                        <a:t>20.4</a:t>
                      </a:r>
                      <a:endParaRPr lang="en-US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/>
                          <a:ea typeface="MS ??"/>
                        </a:rPr>
                        <a:t>42.8</a:t>
                      </a:r>
                      <a:endParaRPr lang="en-US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Times New Roman"/>
                          <a:ea typeface="MS ??"/>
                        </a:rPr>
                        <a:t>12900</a:t>
                      </a:r>
                      <a:endParaRPr lang="en-US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Times New Roman"/>
                          <a:ea typeface="MS ??"/>
                        </a:rPr>
                        <a:t> </a:t>
                      </a:r>
                      <a:endParaRPr lang="en-US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676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/>
                          <a:ea typeface="MS ??"/>
                        </a:rPr>
                        <a:t>2</a:t>
                      </a:r>
                      <a:endParaRPr lang="en-US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/>
                          <a:ea typeface="MS ??"/>
                        </a:rPr>
                        <a:t>40</a:t>
                      </a:r>
                      <a:endParaRPr lang="en-US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/>
                          <a:ea typeface="MS ??"/>
                        </a:rPr>
                        <a:t>1.3</a:t>
                      </a:r>
                      <a:endParaRPr lang="en-US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/>
                          <a:ea typeface="MS ??"/>
                        </a:rPr>
                        <a:t>-0.5</a:t>
                      </a:r>
                      <a:endParaRPr lang="en-US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/>
                          <a:ea typeface="MS ??"/>
                        </a:rPr>
                        <a:t>-4.2</a:t>
                      </a:r>
                      <a:endParaRPr lang="en-US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/>
                          <a:ea typeface="MS ??"/>
                        </a:rPr>
                        <a:t>1.0</a:t>
                      </a:r>
                      <a:endParaRPr lang="en-US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/>
                          <a:ea typeface="MS ??"/>
                        </a:rPr>
                        <a:t>0.325</a:t>
                      </a:r>
                      <a:endParaRPr lang="en-US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/>
                          <a:ea typeface="MS ??"/>
                        </a:rPr>
                        <a:t>5.97</a:t>
                      </a:r>
                      <a:endParaRPr lang="en-US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/>
                          <a:ea typeface="MS ??"/>
                        </a:rPr>
                        <a:t>19.7</a:t>
                      </a:r>
                      <a:endParaRPr lang="en-US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/>
                          <a:ea typeface="MS ??"/>
                        </a:rPr>
                        <a:t>415.9</a:t>
                      </a:r>
                      <a:endParaRPr lang="en-US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Times New Roman"/>
                          <a:ea typeface="MS ??"/>
                        </a:rPr>
                        <a:t>0.92</a:t>
                      </a:r>
                      <a:endParaRPr lang="en-US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676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/>
                          <a:ea typeface="MS ??"/>
                        </a:rPr>
                        <a:t>3</a:t>
                      </a:r>
                      <a:endParaRPr lang="en-US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/>
                          <a:ea typeface="MS ??"/>
                        </a:rPr>
                        <a:t>49</a:t>
                      </a:r>
                      <a:endParaRPr lang="en-US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/>
                          <a:ea typeface="MS ??"/>
                        </a:rPr>
                        <a:t>1.4</a:t>
                      </a:r>
                      <a:endParaRPr lang="en-US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/>
                          <a:ea typeface="MS ??"/>
                        </a:rPr>
                        <a:t>-0.6</a:t>
                      </a:r>
                      <a:endParaRPr lang="en-US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/>
                          <a:ea typeface="MS ??"/>
                        </a:rPr>
                        <a:t>-4.8</a:t>
                      </a:r>
                      <a:endParaRPr lang="en-US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/>
                          <a:ea typeface="MS ??"/>
                        </a:rPr>
                        <a:t>0.9</a:t>
                      </a:r>
                      <a:endParaRPr lang="en-US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/>
                          <a:ea typeface="MS ??"/>
                        </a:rPr>
                        <a:t>0.325</a:t>
                      </a:r>
                      <a:endParaRPr lang="en-US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/>
                          <a:ea typeface="MS ??"/>
                        </a:rPr>
                        <a:t>4.01</a:t>
                      </a:r>
                      <a:endParaRPr lang="en-US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Times New Roman"/>
                          <a:ea typeface="MS ??"/>
                        </a:rPr>
                        <a:t>15.0</a:t>
                      </a:r>
                      <a:endParaRPr lang="en-US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Times New Roman"/>
                          <a:ea typeface="MS ??"/>
                        </a:rPr>
                        <a:t>108</a:t>
                      </a:r>
                      <a:endParaRPr lang="en-US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/>
                          <a:ea typeface="MS ??"/>
                        </a:rPr>
                        <a:t>0.86</a:t>
                      </a:r>
                      <a:endParaRPr lang="en-US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676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/>
                          <a:ea typeface="MS ??"/>
                        </a:rPr>
                        <a:t>4</a:t>
                      </a:r>
                      <a:endParaRPr lang="en-US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/>
                          <a:ea typeface="MS ??"/>
                        </a:rPr>
                        <a:t>129</a:t>
                      </a:r>
                      <a:endParaRPr lang="en-US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/>
                          <a:ea typeface="MS ??"/>
                        </a:rPr>
                        <a:t>1.7</a:t>
                      </a:r>
                      <a:endParaRPr lang="en-US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/>
                          <a:ea typeface="MS ??"/>
                        </a:rPr>
                        <a:t>-0.8</a:t>
                      </a:r>
                      <a:endParaRPr lang="en-US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/>
                          <a:ea typeface="MS ??"/>
                        </a:rPr>
                        <a:t>-5.2</a:t>
                      </a:r>
                      <a:endParaRPr lang="en-US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/>
                          <a:ea typeface="MS ??"/>
                        </a:rPr>
                        <a:t>0.8</a:t>
                      </a:r>
                      <a:endParaRPr lang="en-US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/>
                          <a:ea typeface="MS ??"/>
                        </a:rPr>
                        <a:t>0.325</a:t>
                      </a:r>
                      <a:endParaRPr lang="en-US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/>
                          <a:ea typeface="MS ??"/>
                        </a:rPr>
                        <a:t>1.02</a:t>
                      </a:r>
                      <a:endParaRPr lang="en-US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Times New Roman"/>
                          <a:ea typeface="MS ??"/>
                        </a:rPr>
                        <a:t>4.8</a:t>
                      </a:r>
                      <a:endParaRPr lang="en-US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Times New Roman"/>
                          <a:ea typeface="MS ??"/>
                        </a:rPr>
                        <a:t>3.2</a:t>
                      </a:r>
                      <a:endParaRPr lang="en-US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/>
                          <a:ea typeface="MS ??"/>
                        </a:rPr>
                        <a:t>0.73</a:t>
                      </a:r>
                      <a:endParaRPr lang="en-US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676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/>
                          <a:ea typeface="MS ??"/>
                        </a:rPr>
                        <a:t>5</a:t>
                      </a:r>
                      <a:endParaRPr lang="en-US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/>
                          <a:ea typeface="MS ??"/>
                        </a:rPr>
                        <a:t>219</a:t>
                      </a:r>
                      <a:endParaRPr lang="en-US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/>
                          <a:ea typeface="MS ??"/>
                        </a:rPr>
                        <a:t>2.6</a:t>
                      </a:r>
                      <a:endParaRPr lang="en-US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/>
                          <a:ea typeface="MS ??"/>
                        </a:rPr>
                        <a:t>-2.0</a:t>
                      </a:r>
                      <a:endParaRPr lang="en-US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/>
                          <a:ea typeface="MS ??"/>
                        </a:rPr>
                        <a:t>-8.5</a:t>
                      </a:r>
                      <a:endParaRPr lang="en-US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/>
                          <a:ea typeface="MS ??"/>
                        </a:rPr>
                        <a:t>0.5</a:t>
                      </a:r>
                      <a:endParaRPr lang="en-US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/>
                          <a:ea typeface="MS ??"/>
                        </a:rPr>
                        <a:t>0.65</a:t>
                      </a:r>
                      <a:endParaRPr lang="en-US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/>
                          <a:ea typeface="MS ??"/>
                        </a:rPr>
                        <a:t>0.58</a:t>
                      </a:r>
                      <a:endParaRPr lang="en-US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/>
                          <a:ea typeface="MS ??"/>
                        </a:rPr>
                        <a:t>2.1</a:t>
                      </a:r>
                      <a:endParaRPr lang="en-US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/>
                          <a:ea typeface="MS ??"/>
                        </a:rPr>
                        <a:t>2.0</a:t>
                      </a:r>
                      <a:endParaRPr lang="en-US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/>
                          <a:ea typeface="MS ??"/>
                        </a:rPr>
                        <a:t>0.66</a:t>
                      </a:r>
                      <a:endParaRPr lang="en-US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676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/>
                          <a:ea typeface="MS ??"/>
                        </a:rPr>
                        <a:t>6</a:t>
                      </a:r>
                      <a:endParaRPr lang="en-US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/>
                          <a:ea typeface="MS ??"/>
                        </a:rPr>
                        <a:t>243</a:t>
                      </a:r>
                      <a:endParaRPr lang="en-US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/>
                          <a:ea typeface="MS ??"/>
                        </a:rPr>
                        <a:t>3.2</a:t>
                      </a:r>
                      <a:endParaRPr lang="en-US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/>
                          <a:ea typeface="MS ??"/>
                        </a:rPr>
                        <a:t>-3.1</a:t>
                      </a:r>
                      <a:endParaRPr lang="en-US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/>
                          <a:ea typeface="MS ??"/>
                        </a:rPr>
                        <a:t>-9.8</a:t>
                      </a:r>
                      <a:endParaRPr lang="en-US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/>
                          <a:ea typeface="MS ??"/>
                        </a:rPr>
                        <a:t>0.4</a:t>
                      </a:r>
                      <a:endParaRPr lang="en-US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/>
                          <a:ea typeface="MS ??"/>
                        </a:rPr>
                        <a:t>0.65</a:t>
                      </a:r>
                      <a:endParaRPr lang="en-US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/>
                          <a:ea typeface="MS ??"/>
                        </a:rPr>
                        <a:t>0.42</a:t>
                      </a:r>
                      <a:endParaRPr lang="en-US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/>
                          <a:ea typeface="MS ??"/>
                        </a:rPr>
                        <a:t>1.3</a:t>
                      </a:r>
                      <a:endParaRPr lang="en-US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/>
                          <a:ea typeface="MS ??"/>
                        </a:rPr>
                        <a:t>0.14</a:t>
                      </a:r>
                      <a:endParaRPr lang="en-US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/>
                          <a:ea typeface="MS ??"/>
                        </a:rPr>
                        <a:t>0.64</a:t>
                      </a:r>
                      <a:endParaRPr lang="en-US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676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/>
                          <a:ea typeface="MS ??"/>
                        </a:rPr>
                        <a:t>7</a:t>
                      </a:r>
                      <a:endParaRPr lang="en-US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/>
                          <a:ea typeface="MS ??"/>
                        </a:rPr>
                        <a:t>273</a:t>
                      </a:r>
                      <a:endParaRPr lang="en-US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/>
                          <a:ea typeface="MS ??"/>
                        </a:rPr>
                        <a:t>4.3</a:t>
                      </a:r>
                      <a:endParaRPr lang="en-US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/>
                          <a:ea typeface="MS ??"/>
                        </a:rPr>
                        <a:t>-5.6</a:t>
                      </a:r>
                      <a:endParaRPr lang="en-US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/>
                          <a:ea typeface="MS ??"/>
                        </a:rPr>
                        <a:t>-14.1</a:t>
                      </a:r>
                      <a:endParaRPr lang="en-US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/>
                          <a:ea typeface="MS ??"/>
                        </a:rPr>
                        <a:t>0.3</a:t>
                      </a:r>
                      <a:endParaRPr lang="en-US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/>
                          <a:ea typeface="MS ??"/>
                        </a:rPr>
                        <a:t>0.65</a:t>
                      </a:r>
                      <a:endParaRPr lang="en-US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/>
                          <a:ea typeface="MS ??"/>
                        </a:rPr>
                        <a:t>0.32</a:t>
                      </a:r>
                      <a:endParaRPr lang="en-US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/>
                          <a:ea typeface="MS ??"/>
                        </a:rPr>
                        <a:t>1.0</a:t>
                      </a:r>
                      <a:endParaRPr lang="en-US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/>
                          <a:ea typeface="MS ??"/>
                        </a:rPr>
                        <a:t>0.08</a:t>
                      </a:r>
                      <a:endParaRPr lang="en-US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/>
                          <a:ea typeface="MS ??"/>
                        </a:rPr>
                        <a:t>0.62</a:t>
                      </a:r>
                      <a:endParaRPr lang="en-US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676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/>
                          <a:ea typeface="MS ??"/>
                        </a:rPr>
                        <a:t>8</a:t>
                      </a:r>
                      <a:endParaRPr lang="en-US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/>
                          <a:ea typeface="MS ??"/>
                        </a:rPr>
                        <a:t>303</a:t>
                      </a:r>
                      <a:endParaRPr lang="en-US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/>
                          <a:ea typeface="MS ??"/>
                        </a:rPr>
                        <a:t>4.3</a:t>
                      </a:r>
                      <a:endParaRPr lang="en-US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/>
                          <a:ea typeface="MS ??"/>
                        </a:rPr>
                        <a:t>-5.6</a:t>
                      </a:r>
                      <a:endParaRPr lang="en-US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/>
                          <a:ea typeface="MS ??"/>
                        </a:rPr>
                        <a:t>-14.1</a:t>
                      </a:r>
                      <a:endParaRPr lang="en-US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/>
                          <a:ea typeface="MS ??"/>
                        </a:rPr>
                        <a:t>0.3</a:t>
                      </a:r>
                      <a:endParaRPr lang="en-US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Times New Roman"/>
                          <a:ea typeface="MS ??"/>
                        </a:rPr>
                        <a:t>1.3</a:t>
                      </a:r>
                      <a:endParaRPr lang="en-US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Times New Roman"/>
                          <a:ea typeface="MS ??"/>
                        </a:rPr>
                        <a:t>0.32</a:t>
                      </a:r>
                      <a:endParaRPr lang="en-US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Times New Roman"/>
                          <a:ea typeface="MS ??"/>
                        </a:rPr>
                        <a:t>1.0*</a:t>
                      </a:r>
                      <a:endParaRPr lang="en-US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Times New Roman"/>
                          <a:ea typeface="MS ??"/>
                        </a:rPr>
                        <a:t>0.07</a:t>
                      </a:r>
                      <a:endParaRPr lang="en-US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Times New Roman"/>
                          <a:ea typeface="MS ??"/>
                        </a:rPr>
                        <a:t>0.60</a:t>
                      </a:r>
                      <a:endParaRPr lang="en-US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-46892" y="0"/>
            <a:ext cx="9190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Expected Cooling Performance</a:t>
            </a:r>
          </a:p>
        </p:txBody>
      </p:sp>
      <p:sp>
        <p:nvSpPr>
          <p:cNvPr id="7" name="Rectangle 6"/>
          <p:cNvSpPr/>
          <p:nvPr/>
        </p:nvSpPr>
        <p:spPr>
          <a:xfrm>
            <a:off x="668213" y="1381981"/>
            <a:ext cx="82882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0" dirty="0" smtClean="0">
                <a:latin typeface="Times New Roman"/>
                <a:ea typeface="Times New Roman"/>
              </a:rPr>
              <a:t>Parameters </a:t>
            </a:r>
            <a:r>
              <a:rPr lang="en-US" sz="1600" b="0" dirty="0">
                <a:latin typeface="Times New Roman"/>
                <a:ea typeface="Times New Roman"/>
              </a:rPr>
              <a:t>of the </a:t>
            </a:r>
            <a:r>
              <a:rPr lang="en-US" sz="1600" b="0" dirty="0" smtClean="0">
                <a:latin typeface="Times New Roman"/>
                <a:ea typeface="Times New Roman"/>
              </a:rPr>
              <a:t>7 </a:t>
            </a:r>
            <a:r>
              <a:rPr lang="en-US" sz="1600" b="0" dirty="0">
                <a:latin typeface="Times New Roman"/>
                <a:ea typeface="Times New Roman"/>
              </a:rPr>
              <a:t>HCC cooling channel segments used by </a:t>
            </a:r>
            <a:r>
              <a:rPr lang="en-US" sz="1600" b="0" dirty="0" err="1">
                <a:latin typeface="Times New Roman"/>
                <a:ea typeface="Times New Roman"/>
              </a:rPr>
              <a:t>Yonehara</a:t>
            </a:r>
            <a:r>
              <a:rPr lang="en-US" sz="1600" b="0" dirty="0">
                <a:latin typeface="Times New Roman"/>
                <a:ea typeface="Times New Roman"/>
              </a:rPr>
              <a:t> [IPAC10, MOPD076]. All Z values (except for 0) refer to the end of a segment with segment number designated by unit value.</a:t>
            </a:r>
            <a:endParaRPr lang="en-US" sz="1600" b="0" dirty="0"/>
          </a:p>
        </p:txBody>
      </p:sp>
      <p:sp>
        <p:nvSpPr>
          <p:cNvPr id="8" name="TextBox 7"/>
          <p:cNvSpPr txBox="1"/>
          <p:nvPr/>
        </p:nvSpPr>
        <p:spPr>
          <a:xfrm>
            <a:off x="175846" y="550985"/>
            <a:ext cx="8581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itchFamily="2" charset="2"/>
              <a:buChar char="Ø"/>
            </a:pPr>
            <a:r>
              <a:rPr lang="en-US" b="0" dirty="0" smtClean="0"/>
              <a:t>The 6D cooling reach of the HCC has not been revisited recently.</a:t>
            </a:r>
            <a:endParaRPr lang="en-US" b="0" dirty="0"/>
          </a:p>
        </p:txBody>
      </p:sp>
      <p:sp>
        <p:nvSpPr>
          <p:cNvPr id="9" name="TextBox 8"/>
          <p:cNvSpPr txBox="1"/>
          <p:nvPr/>
        </p:nvSpPr>
        <p:spPr>
          <a:xfrm>
            <a:off x="257906" y="4994031"/>
            <a:ext cx="85812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itchFamily="2" charset="2"/>
              <a:buChar char="Ø"/>
            </a:pPr>
            <a:r>
              <a:rPr lang="en-US" b="0" dirty="0" smtClean="0"/>
              <a:t>Finding the 6D cooling reach of the HCC will probe lower momentum to find a configuration that supports a stable system with the lowest </a:t>
            </a:r>
            <a:r>
              <a:rPr lang="el-GR" b="0" dirty="0" smtClean="0"/>
              <a:t>ε</a:t>
            </a:r>
            <a:r>
              <a:rPr lang="en-US" b="0" baseline="-25000" dirty="0" err="1" smtClean="0"/>
              <a:t>equil</a:t>
            </a:r>
            <a:r>
              <a:rPr lang="en-US" b="0" dirty="0" smtClean="0"/>
              <a:t>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93717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Cary Y. Yoshikawa                               June 21, 2013, MAP Collab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0AE08-08BF-420B-BDDC-92EC004BA5D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765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Optimization of Cooling Performance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7967" y="469320"/>
            <a:ext cx="8708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itchFamily="2" charset="2"/>
              <a:buChar char="Ø"/>
            </a:pPr>
            <a:r>
              <a:rPr lang="en-US" sz="1800" b="0" dirty="0" smtClean="0"/>
              <a:t>Balance between operating at:</a:t>
            </a:r>
          </a:p>
          <a:p>
            <a:pPr marL="742950" lvl="1" indent="-285750" algn="l">
              <a:buFont typeface="Wingdings" pitchFamily="2" charset="2"/>
              <a:buChar char="Ø"/>
            </a:pPr>
            <a:r>
              <a:rPr lang="en-US" sz="1800" b="0" dirty="0" smtClean="0"/>
              <a:t>Large cooling rates </a:t>
            </a:r>
            <a:r>
              <a:rPr lang="en-US" sz="1800" b="0" dirty="0" smtClean="0">
                <a:sym typeface="Wingdings" pitchFamily="2" charset="2"/>
              </a:rPr>
              <a:t> </a:t>
            </a:r>
            <a:r>
              <a:rPr lang="en-US" sz="1800" b="0" dirty="0" smtClean="0"/>
              <a:t>minimizes channel length and decay losses.</a:t>
            </a:r>
          </a:p>
          <a:p>
            <a:pPr marL="742950" lvl="1" indent="-285750" algn="l">
              <a:buFont typeface="Wingdings" pitchFamily="2" charset="2"/>
              <a:buChar char="Ø"/>
            </a:pPr>
            <a:r>
              <a:rPr lang="en-US" sz="1800" b="0" dirty="0" smtClean="0"/>
              <a:t>Large energy loss rate </a:t>
            </a:r>
            <a:r>
              <a:rPr lang="en-US" sz="1800" b="0" dirty="0" smtClean="0">
                <a:sym typeface="Wingdings" pitchFamily="2" charset="2"/>
              </a:rPr>
              <a:t> </a:t>
            </a:r>
            <a:r>
              <a:rPr lang="en-US" sz="1800" b="0" dirty="0" smtClean="0"/>
              <a:t>to achieve smallest </a:t>
            </a:r>
            <a:r>
              <a:rPr lang="el-GR" sz="1800" b="0" dirty="0">
                <a:solidFill>
                  <a:srgbClr val="000000"/>
                </a:solidFill>
              </a:rPr>
              <a:t>ε</a:t>
            </a:r>
            <a:r>
              <a:rPr lang="en-US" sz="1800" b="0" baseline="-25000" dirty="0" err="1" smtClean="0">
                <a:solidFill>
                  <a:srgbClr val="000000"/>
                </a:solidFill>
              </a:rPr>
              <a:t>equil</a:t>
            </a:r>
            <a:r>
              <a:rPr lang="en-US" sz="1800" b="0" dirty="0" smtClean="0">
                <a:solidFill>
                  <a:srgbClr val="000000"/>
                </a:solidFill>
              </a:rPr>
              <a:t>.</a:t>
            </a:r>
            <a:endParaRPr lang="en-US" sz="1800" b="0" dirty="0"/>
          </a:p>
        </p:txBody>
      </p:sp>
      <p:grpSp>
        <p:nvGrpSpPr>
          <p:cNvPr id="6" name="Group 5"/>
          <p:cNvGrpSpPr/>
          <p:nvPr/>
        </p:nvGrpSpPr>
        <p:grpSpPr>
          <a:xfrm>
            <a:off x="466165" y="1470815"/>
            <a:ext cx="3997551" cy="3465849"/>
            <a:chOff x="90796" y="1470815"/>
            <a:chExt cx="4372920" cy="3465849"/>
          </a:xfrm>
        </p:grpSpPr>
        <p:grpSp>
          <p:nvGrpSpPr>
            <p:cNvPr id="7" name="Group 6"/>
            <p:cNvGrpSpPr/>
            <p:nvPr/>
          </p:nvGrpSpPr>
          <p:grpSpPr>
            <a:xfrm>
              <a:off x="90796" y="1470815"/>
              <a:ext cx="4372920" cy="3465849"/>
              <a:chOff x="4850566" y="2763748"/>
              <a:chExt cx="4046227" cy="1950384"/>
            </a:xfrm>
          </p:grpSpPr>
          <p:pic>
            <p:nvPicPr>
              <p:cNvPr id="10" name="Picture 9"/>
              <p:cNvPicPr/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50566" y="2763748"/>
                <a:ext cx="4046227" cy="195038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</p:pic>
          <p:sp>
            <p:nvSpPr>
              <p:cNvPr id="11" name="Oval 10"/>
              <p:cNvSpPr/>
              <p:nvPr/>
            </p:nvSpPr>
            <p:spPr bwMode="auto">
              <a:xfrm>
                <a:off x="5840002" y="3604523"/>
                <a:ext cx="56508" cy="8733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 bwMode="auto">
              <a:xfrm>
                <a:off x="6545496" y="3208107"/>
                <a:ext cx="56508" cy="87330"/>
              </a:xfrm>
              <a:prstGeom prst="ellipse">
                <a:avLst/>
              </a:prstGeom>
              <a:solidFill>
                <a:srgbClr val="3333FF"/>
              </a:solidFill>
              <a:ln w="9525" cap="flat" cmpd="sng" algn="ctr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5840001" y="3160158"/>
                <a:ext cx="626724" cy="395289"/>
                <a:chOff x="5840001" y="3160158"/>
                <a:chExt cx="626724" cy="395289"/>
              </a:xfrm>
            </p:grpSpPr>
            <p:cxnSp>
              <p:nvCxnSpPr>
                <p:cNvPr id="14" name="Straight Arrow Connector 13"/>
                <p:cNvCxnSpPr/>
                <p:nvPr/>
              </p:nvCxnSpPr>
              <p:spPr bwMode="auto">
                <a:xfrm flipH="1">
                  <a:off x="5840001" y="3331835"/>
                  <a:ext cx="343748" cy="223612"/>
                </a:xfrm>
                <a:prstGeom prst="straightConnector1">
                  <a:avLst/>
                </a:prstGeom>
                <a:solidFill>
                  <a:schemeClr val="accent1"/>
                </a:solidFill>
                <a:ln w="158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" name="Straight Connector 14"/>
                <p:cNvCxnSpPr/>
                <p:nvPr/>
              </p:nvCxnSpPr>
              <p:spPr bwMode="auto">
                <a:xfrm flipV="1">
                  <a:off x="6183749" y="3160158"/>
                  <a:ext cx="282976" cy="171677"/>
                </a:xfrm>
                <a:prstGeom prst="line">
                  <a:avLst/>
                </a:prstGeom>
                <a:solidFill>
                  <a:schemeClr val="accent1"/>
                </a:solidFill>
                <a:ln w="15875" cap="flat" cmpd="sng" algn="ctr">
                  <a:solidFill>
                    <a:srgbClr val="3333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sp>
          <p:nvSpPr>
            <p:cNvPr id="8" name="TextBox 7"/>
            <p:cNvSpPr txBox="1"/>
            <p:nvPr/>
          </p:nvSpPr>
          <p:spPr>
            <a:xfrm>
              <a:off x="1160119" y="1580502"/>
              <a:ext cx="13880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dirty="0" smtClean="0">
                  <a:solidFill>
                    <a:srgbClr val="0070C0"/>
                  </a:solidFill>
                </a:rPr>
                <a:t>larger</a:t>
              </a:r>
            </a:p>
            <a:p>
              <a:r>
                <a:rPr lang="en-US" sz="1400" b="0" dirty="0" smtClean="0">
                  <a:solidFill>
                    <a:srgbClr val="0070C0"/>
                  </a:solidFill>
                </a:rPr>
                <a:t>cooling rate</a:t>
              </a:r>
              <a:endParaRPr lang="en-US" sz="1400" b="0" dirty="0">
                <a:solidFill>
                  <a:srgbClr val="0070C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3521" y="2747742"/>
              <a:ext cx="100322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dirty="0" smtClean="0">
                  <a:solidFill>
                    <a:srgbClr val="FF0000"/>
                  </a:solidFill>
                </a:rPr>
                <a:t>smaller</a:t>
              </a:r>
            </a:p>
            <a:p>
              <a:r>
                <a:rPr lang="en-US" sz="1400" b="0" dirty="0" smtClean="0">
                  <a:solidFill>
                    <a:srgbClr val="FF0000"/>
                  </a:solidFill>
                </a:rPr>
                <a:t>cooling rate</a:t>
              </a:r>
              <a:endParaRPr lang="en-US" sz="1400" b="0" dirty="0">
                <a:solidFill>
                  <a:srgbClr val="FF0000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 rot="16200000">
            <a:off x="-1469404" y="2937396"/>
            <a:ext cx="3465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~cooling rate per </a:t>
            </a:r>
            <a:r>
              <a:rPr lang="en-US" b="0" dirty="0" err="1" smtClean="0"/>
              <a:t>dp</a:t>
            </a:r>
            <a:r>
              <a:rPr lang="en-US" b="0" dirty="0" smtClean="0"/>
              <a:t>/p</a:t>
            </a:r>
            <a:endParaRPr lang="en-US" b="0" dirty="0"/>
          </a:p>
        </p:txBody>
      </p:sp>
      <p:sp>
        <p:nvSpPr>
          <p:cNvPr id="17" name="Oval 16"/>
          <p:cNvSpPr/>
          <p:nvPr/>
        </p:nvSpPr>
        <p:spPr bwMode="auto">
          <a:xfrm>
            <a:off x="5899848" y="2194240"/>
            <a:ext cx="56508" cy="12833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131872" y="2637121"/>
            <a:ext cx="56508" cy="128334"/>
          </a:xfrm>
          <a:prstGeom prst="ellipse">
            <a:avLst/>
          </a:prstGeom>
          <a:solidFill>
            <a:srgbClr val="3333FF"/>
          </a:solidFill>
          <a:ln w="9525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rot="5037031" flipH="1">
            <a:off x="5952461" y="2249286"/>
            <a:ext cx="261707" cy="10520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 rot="5037031" flipV="1">
            <a:off x="6105177" y="2475220"/>
            <a:ext cx="171868" cy="66488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5736949" y="2701288"/>
            <a:ext cx="1237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0070C0"/>
                </a:solidFill>
              </a:rPr>
              <a:t>l</a:t>
            </a:r>
            <a:r>
              <a:rPr lang="en-US" sz="1600" b="0" dirty="0" smtClean="0">
                <a:solidFill>
                  <a:srgbClr val="0070C0"/>
                </a:solidFill>
              </a:rPr>
              <a:t>arger </a:t>
            </a:r>
            <a:r>
              <a:rPr lang="el-GR" sz="1600" b="0" dirty="0" smtClean="0">
                <a:solidFill>
                  <a:srgbClr val="0070C0"/>
                </a:solidFill>
              </a:rPr>
              <a:t>ε</a:t>
            </a:r>
            <a:r>
              <a:rPr lang="en-US" sz="1600" b="0" baseline="-25000" dirty="0" err="1" smtClean="0">
                <a:solidFill>
                  <a:srgbClr val="0070C0"/>
                </a:solidFill>
              </a:rPr>
              <a:t>equil</a:t>
            </a:r>
            <a:endParaRPr lang="en-US" sz="1600" b="0" baseline="-25000" dirty="0" smtClean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36949" y="1827664"/>
            <a:ext cx="14082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solidFill>
                  <a:srgbClr val="FF0000"/>
                </a:solidFill>
              </a:rPr>
              <a:t>smaller </a:t>
            </a:r>
            <a:r>
              <a:rPr lang="el-GR" sz="1600" b="0" dirty="0" smtClean="0">
                <a:solidFill>
                  <a:srgbClr val="FF0000"/>
                </a:solidFill>
              </a:rPr>
              <a:t>ε</a:t>
            </a:r>
            <a:r>
              <a:rPr lang="en-US" sz="1600" b="0" baseline="-25000" dirty="0" err="1" smtClean="0">
                <a:solidFill>
                  <a:srgbClr val="FF0000"/>
                </a:solidFill>
              </a:rPr>
              <a:t>equil</a:t>
            </a:r>
            <a:endParaRPr lang="en-US" sz="1600" b="0" baseline="-25000" dirty="0" smtClean="0">
              <a:solidFill>
                <a:srgbClr val="FF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687498" y="1560116"/>
            <a:ext cx="4397339" cy="3702165"/>
            <a:chOff x="4687498" y="1560116"/>
            <a:chExt cx="4397339" cy="3702165"/>
          </a:xfrm>
        </p:grpSpPr>
        <p:grpSp>
          <p:nvGrpSpPr>
            <p:cNvPr id="24" name="Group 23"/>
            <p:cNvGrpSpPr/>
            <p:nvPr/>
          </p:nvGrpSpPr>
          <p:grpSpPr>
            <a:xfrm>
              <a:off x="4687498" y="1560116"/>
              <a:ext cx="4397339" cy="3702165"/>
              <a:chOff x="102742" y="2671282"/>
              <a:chExt cx="4397339" cy="2519282"/>
            </a:xfrm>
          </p:grpSpPr>
          <p:pic>
            <p:nvPicPr>
              <p:cNvPr id="27" name="Picture 43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42" y="2671282"/>
                <a:ext cx="4397339" cy="2519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8" name="Oval 27"/>
              <p:cNvSpPr/>
              <p:nvPr/>
            </p:nvSpPr>
            <p:spPr bwMode="auto">
              <a:xfrm>
                <a:off x="1315092" y="3102796"/>
                <a:ext cx="56508" cy="8733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>
                <a:off x="1547116" y="3404172"/>
                <a:ext cx="56508" cy="87330"/>
              </a:xfrm>
              <a:prstGeom prst="ellipse">
                <a:avLst/>
              </a:prstGeom>
              <a:solidFill>
                <a:srgbClr val="3333FF"/>
              </a:solidFill>
              <a:ln w="9525" cap="flat" cmpd="sng" algn="ctr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 rot="5037031">
                <a:off x="1392944" y="3146196"/>
                <a:ext cx="295043" cy="171270"/>
                <a:chOff x="5896510" y="3160158"/>
                <a:chExt cx="570215" cy="348473"/>
              </a:xfrm>
            </p:grpSpPr>
            <p:cxnSp>
              <p:nvCxnSpPr>
                <p:cNvPr id="31" name="Straight Arrow Connector 30"/>
                <p:cNvCxnSpPr/>
                <p:nvPr/>
              </p:nvCxnSpPr>
              <p:spPr bwMode="auto">
                <a:xfrm flipH="1">
                  <a:off x="5896510" y="3294585"/>
                  <a:ext cx="344183" cy="214046"/>
                </a:xfrm>
                <a:prstGeom prst="straightConnector1">
                  <a:avLst/>
                </a:prstGeom>
                <a:solidFill>
                  <a:schemeClr val="accent1"/>
                </a:solidFill>
                <a:ln w="158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2" name="Straight Connector 31"/>
                <p:cNvCxnSpPr/>
                <p:nvPr/>
              </p:nvCxnSpPr>
              <p:spPr bwMode="auto">
                <a:xfrm flipV="1">
                  <a:off x="6240693" y="3160158"/>
                  <a:ext cx="226032" cy="135279"/>
                </a:xfrm>
                <a:prstGeom prst="line">
                  <a:avLst/>
                </a:prstGeom>
                <a:solidFill>
                  <a:schemeClr val="accent1"/>
                </a:solidFill>
                <a:ln w="15875" cap="flat" cmpd="sng" algn="ctr">
                  <a:solidFill>
                    <a:srgbClr val="3333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sp>
          <p:nvSpPr>
            <p:cNvPr id="25" name="TextBox 24"/>
            <p:cNvSpPr txBox="1"/>
            <p:nvPr/>
          </p:nvSpPr>
          <p:spPr>
            <a:xfrm>
              <a:off x="5736949" y="2701288"/>
              <a:ext cx="12374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0070C0"/>
                  </a:solidFill>
                </a:rPr>
                <a:t>l</a:t>
              </a:r>
              <a:r>
                <a:rPr lang="en-US" sz="1600" b="0" dirty="0" smtClean="0">
                  <a:solidFill>
                    <a:srgbClr val="0070C0"/>
                  </a:solidFill>
                </a:rPr>
                <a:t>arger </a:t>
              </a:r>
              <a:r>
                <a:rPr lang="el-GR" sz="1600" b="0" dirty="0" smtClean="0">
                  <a:solidFill>
                    <a:srgbClr val="0070C0"/>
                  </a:solidFill>
                </a:rPr>
                <a:t>ε</a:t>
              </a:r>
              <a:r>
                <a:rPr lang="en-US" sz="1600" b="0" baseline="-25000" dirty="0" err="1" smtClean="0">
                  <a:solidFill>
                    <a:srgbClr val="0070C0"/>
                  </a:solidFill>
                </a:rPr>
                <a:t>equil</a:t>
              </a:r>
              <a:endParaRPr lang="en-US" sz="1600" b="0" baseline="-25000" dirty="0" smtClean="0">
                <a:solidFill>
                  <a:srgbClr val="0070C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736949" y="1827664"/>
              <a:ext cx="14082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</a:rPr>
                <a:t>smaller </a:t>
              </a:r>
              <a:r>
                <a:rPr lang="el-GR" sz="1600" b="0" dirty="0" smtClean="0">
                  <a:solidFill>
                    <a:srgbClr val="FF0000"/>
                  </a:solidFill>
                </a:rPr>
                <a:t>ε</a:t>
              </a:r>
              <a:r>
                <a:rPr lang="en-US" sz="1600" b="0" baseline="-25000" dirty="0" err="1" smtClean="0">
                  <a:solidFill>
                    <a:srgbClr val="FF0000"/>
                  </a:solidFill>
                </a:rPr>
                <a:t>equil</a:t>
              </a:r>
              <a:endParaRPr lang="en-US" sz="1600" b="0" baseline="-25000" dirty="0" smtClean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7648895"/>
              </p:ext>
            </p:extLst>
          </p:nvPr>
        </p:nvGraphicFramePr>
        <p:xfrm>
          <a:off x="6440488" y="1000125"/>
          <a:ext cx="14414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91" name="Equation" r:id="rId5" imgW="812520" imgH="393480" progId="Equation.3">
                  <p:embed/>
                </p:oleObj>
              </mc:Choice>
              <mc:Fallback>
                <p:oleObj name="Equation" r:id="rId5" imgW="8125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0488" y="1000125"/>
                        <a:ext cx="144145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2"/>
          <p:cNvSpPr>
            <a:spLocks noChangeArrowheads="1"/>
          </p:cNvSpPr>
          <p:nvPr/>
        </p:nvSpPr>
        <p:spPr bwMode="auto">
          <a:xfrm>
            <a:off x="263521" y="4936664"/>
            <a:ext cx="40274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Sum of cooling partition numbers</a:t>
            </a:r>
            <a:r>
              <a:rPr lang="en-US" sz="1400" b="0" dirty="0"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l-GR" sz="14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Σ</a:t>
            </a:r>
            <a:r>
              <a:rPr lang="en-US" sz="1400" b="0" baseline="-25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g</a:t>
            </a:r>
            <a:r>
              <a:rPr lang="en-US" sz="14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US" sz="1400" b="0" dirty="0">
                <a:latin typeface="Arial" pitchFamily="34" charset="0"/>
                <a:ea typeface="Times New Roman" pitchFamily="18" charset="0"/>
                <a:cs typeface="Arial" pitchFamily="34" charset="0"/>
              </a:rPr>
              <a:t>as a function of muon momentum </a:t>
            </a:r>
          </a:p>
        </p:txBody>
      </p:sp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263521" y="5487156"/>
            <a:ext cx="86495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algn="l">
              <a:buFont typeface="Wingdings" pitchFamily="2" charset="2"/>
              <a:buChar char="Ø"/>
            </a:pPr>
            <a:r>
              <a:rPr lang="en-US" sz="16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Bottom Up Approach: Inject a perfect beam into a long channel and extract the </a:t>
            </a:r>
            <a:r>
              <a:rPr lang="el-GR" sz="1600" b="0" dirty="0">
                <a:solidFill>
                  <a:srgbClr val="000000"/>
                </a:solidFill>
              </a:rPr>
              <a:t>ε</a:t>
            </a:r>
            <a:r>
              <a:rPr lang="en-US" sz="1600" b="0" baseline="-25000" dirty="0" err="1">
                <a:solidFill>
                  <a:srgbClr val="000000"/>
                </a:solidFill>
              </a:rPr>
              <a:t>equil</a:t>
            </a:r>
            <a:r>
              <a:rPr lang="en-US" sz="1600" b="0" dirty="0" smtClean="0">
                <a:solidFill>
                  <a:srgbClr val="000000"/>
                </a:solidFill>
              </a:rPr>
              <a:t>.</a:t>
            </a:r>
            <a:endParaRPr lang="en-US" sz="1600" b="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85750" lvl="0" indent="-285750" algn="l">
              <a:buFont typeface="Wingdings" pitchFamily="2" charset="2"/>
              <a:buChar char="Ø"/>
            </a:pPr>
            <a:r>
              <a:rPr lang="en-US" sz="16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Cooling </a:t>
            </a:r>
            <a:r>
              <a:rPr lang="en-US" sz="16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is possible as long as </a:t>
            </a:r>
            <a:r>
              <a:rPr lang="el-GR" sz="16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Σ</a:t>
            </a:r>
            <a:r>
              <a:rPr lang="en-US" sz="1600" b="0" baseline="-25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g</a:t>
            </a:r>
            <a:r>
              <a:rPr lang="en-US" sz="16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&gt; 0, although it will be at a slower rate for smaller </a:t>
            </a:r>
            <a:r>
              <a:rPr lang="el-GR" sz="1600" b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Σ</a:t>
            </a:r>
            <a:r>
              <a:rPr lang="en-US" sz="1600" b="0" baseline="-25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</a:t>
            </a:r>
            <a:r>
              <a:rPr lang="en-US" sz="1600" b="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en-US" sz="1600" b="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7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Cary Y. Yoshikawa                               June 21, 2013, MAP Collab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0AE08-08BF-420B-BDDC-92EC004BA5D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Charge Separation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5491" y="461665"/>
            <a:ext cx="859301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dirty="0" smtClean="0"/>
              <a:t>Motivation:</a:t>
            </a:r>
          </a:p>
          <a:p>
            <a:pPr lvl="1" algn="l"/>
            <a:r>
              <a:rPr lang="en-US" b="0" dirty="0" smtClean="0"/>
              <a:t>Within the context of the HCC Complete Cooling Channel, our interest is to obtain particle distributions that possess the effects of having gone through a charge splitter, since this is necessary for the HCC.</a:t>
            </a:r>
          </a:p>
          <a:p>
            <a:pPr lvl="1" algn="l"/>
            <a:endParaRPr lang="en-US" b="0" dirty="0"/>
          </a:p>
          <a:p>
            <a:pPr lvl="1" algn="l"/>
            <a:r>
              <a:rPr lang="en-US" b="0" dirty="0" smtClean="0"/>
              <a:t>Our goal is not to design the charge splitter, but rather to extract particle distributions that provide the starting point in designing the complete cooling channel.</a:t>
            </a:r>
          </a:p>
          <a:p>
            <a:pPr lvl="1" algn="l"/>
            <a:endParaRPr lang="en-US" b="0" dirty="0" smtClean="0"/>
          </a:p>
          <a:p>
            <a:pPr algn="l"/>
            <a:r>
              <a:rPr lang="en-US" b="0" dirty="0" smtClean="0"/>
              <a:t>A Secondary Benefit:</a:t>
            </a:r>
          </a:p>
          <a:p>
            <a:pPr lvl="1" algn="l"/>
            <a:r>
              <a:rPr lang="en-US" b="0" dirty="0" smtClean="0"/>
              <a:t>The resultant particle distributions might serve as a basis upon which the various 6D cooling channels may use as input </a:t>
            </a:r>
            <a:r>
              <a:rPr lang="en-US" b="0" dirty="0"/>
              <a:t>for performance comparisons </a:t>
            </a:r>
            <a:r>
              <a:rPr lang="en-US" b="0" dirty="0" smtClean="0"/>
              <a:t>between the options that apply to a single charge sign.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90101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Cary Y. Yoshikawa                               June 21, 2013, MAP Collab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0AE08-08BF-420B-BDDC-92EC004BA5D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116539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Summary of Charge Splitting Work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508" y="589927"/>
            <a:ext cx="893298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000" b="0" dirty="0" smtClean="0"/>
              <a:t>Started from design </a:t>
            </a:r>
            <a:r>
              <a:rPr lang="en-US" sz="2000" b="0" dirty="0" smtClean="0"/>
              <a:t>using bent solenoids by</a:t>
            </a:r>
            <a:r>
              <a:rPr lang="en-US" sz="2000" b="0" dirty="0" smtClean="0"/>
              <a:t> </a:t>
            </a:r>
            <a:r>
              <a:rPr lang="en-US" sz="2000" b="0" dirty="0" smtClean="0"/>
              <a:t>Palmer &amp; </a:t>
            </a:r>
            <a:r>
              <a:rPr lang="en-US" sz="2000" b="0" dirty="0" err="1" smtClean="0"/>
              <a:t>Fernow</a:t>
            </a:r>
            <a:r>
              <a:rPr lang="en-US" sz="2000" b="0" dirty="0" smtClean="0"/>
              <a:t> [PAC11 MOP001] and created a configuration (on spreadsheet) that might work without need for </a:t>
            </a:r>
            <a:r>
              <a:rPr lang="en-US" sz="2000" b="0" dirty="0" smtClean="0"/>
              <a:t>acceleration at </a:t>
            </a:r>
            <a:r>
              <a:rPr lang="en-US" sz="2000" b="0" dirty="0" smtClean="0"/>
              <a:t>250 MeV/c.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b="0" dirty="0" smtClean="0"/>
              <a:t>Simulations in ICOOL of the 250 MeV/c design shows promising results.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b="0" dirty="0" smtClean="0"/>
              <a:t>G4BL was used to validate and determine limits of non-overlapping volumes of reverse bends in splitter.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b="0" dirty="0" smtClean="0"/>
              <a:t>Discovered limitations in ICOOL that impact study of charge splitter.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2000" b="0" dirty="0" smtClean="0"/>
              <a:t>Apertures </a:t>
            </a:r>
            <a:r>
              <a:rPr lang="en-US" sz="2000" b="0" dirty="0" smtClean="0"/>
              <a:t>are confined </a:t>
            </a:r>
            <a:r>
              <a:rPr lang="en-US" sz="2000" b="0" dirty="0" smtClean="0"/>
              <a:t>to the horizontal plane and thus </a:t>
            </a:r>
            <a:r>
              <a:rPr lang="en-US" sz="2000" b="0" dirty="0" smtClean="0"/>
              <a:t>are not able to apply its effect on a vertically displaced bunch.</a:t>
            </a:r>
            <a:endParaRPr lang="en-US" sz="2000" b="0" dirty="0" smtClean="0"/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2000" b="0" dirty="0" smtClean="0"/>
              <a:t>Reference is also confined to the </a:t>
            </a:r>
            <a:r>
              <a:rPr lang="en-US" sz="2000" b="0" dirty="0" err="1" smtClean="0"/>
              <a:t>midplane</a:t>
            </a:r>
            <a:r>
              <a:rPr lang="en-US" sz="2000" b="0" dirty="0" smtClean="0"/>
              <a:t>. However, the shorter reference path only leads to a ~0.1 </a:t>
            </a:r>
            <a:r>
              <a:rPr lang="en-US" sz="2000" b="0" dirty="0" err="1" smtClean="0"/>
              <a:t>nsec</a:t>
            </a:r>
            <a:r>
              <a:rPr lang="en-US" sz="2000" b="0" dirty="0" smtClean="0"/>
              <a:t> difference in the 250 MeV/c case.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2000" b="0" dirty="0" smtClean="0"/>
              <a:t>Note </a:t>
            </a:r>
            <a:r>
              <a:rPr lang="en-US" sz="2000" b="0" dirty="0" smtClean="0"/>
              <a:t>that </a:t>
            </a:r>
            <a:r>
              <a:rPr lang="en-US" sz="2000" b="0" dirty="0" smtClean="0"/>
              <a:t>these limitations in ICOOL do not negatively impact the chicane in the front end that is used to clean </a:t>
            </a:r>
            <a:r>
              <a:rPr lang="en-US" sz="2000" b="0" dirty="0" smtClean="0"/>
              <a:t>up the </a:t>
            </a:r>
            <a:r>
              <a:rPr lang="en-US" sz="2000" b="0" dirty="0" smtClean="0"/>
              <a:t>beam.</a:t>
            </a:r>
            <a:endParaRPr lang="en-US" sz="2000" b="0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b="0" dirty="0" smtClean="0"/>
              <a:t>Implementation of the charge splitter in G4BL revealed some unexpected </a:t>
            </a:r>
            <a:r>
              <a:rPr lang="en-US" sz="2000" b="0" dirty="0" smtClean="0"/>
              <a:t>effects </a:t>
            </a:r>
            <a:r>
              <a:rPr lang="en-US" sz="2000" b="0" dirty="0" smtClean="0"/>
              <a:t>that will be fed back into the design of a real charge splitter.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b="0" dirty="0" smtClean="0"/>
              <a:t>Have conceptual design of a pseudo charge splitter that will provide the sought after particle distributions.</a:t>
            </a:r>
          </a:p>
        </p:txBody>
      </p:sp>
    </p:spTree>
    <p:extLst>
      <p:ext uri="{BB962C8B-B14F-4D97-AF65-F5344CB8AC3E}">
        <p14:creationId xmlns:p14="http://schemas.microsoft.com/office/powerpoint/2010/main" val="366733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Cary Y. Yoshikawa                               June 21, 2013, MAP Collab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0AE08-08BF-420B-BDDC-92EC004BA5D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822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78666">
            <a:off x="2126172" y="-60081"/>
            <a:ext cx="2476500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859492"/>
              </p:ext>
            </p:extLst>
          </p:nvPr>
        </p:nvGraphicFramePr>
        <p:xfrm>
          <a:off x="4337536" y="519173"/>
          <a:ext cx="4665786" cy="176022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535726"/>
                <a:gridCol w="668215"/>
                <a:gridCol w="711024"/>
                <a:gridCol w="548906"/>
                <a:gridCol w="586762"/>
                <a:gridCol w="615153"/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P=</a:t>
                      </a:r>
                      <a:r>
                        <a:rPr lang="en-US" sz="1600" u="none" strike="noStrike" dirty="0" err="1">
                          <a:effectLst/>
                        </a:rPr>
                        <a:t>Pz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MeV/c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230[1]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1.9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1.9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u="none" strike="noStrike" dirty="0" smtClean="0">
                          <a:effectLst/>
                        </a:rPr>
                        <a:t>λ</a:t>
                      </a:r>
                      <a:r>
                        <a:rPr lang="en-US" sz="1600" u="none" strike="noStrike" baseline="-25000" dirty="0" smtClean="0">
                          <a:effectLst/>
                        </a:rPr>
                        <a:t>L</a:t>
                      </a:r>
                      <a:r>
                        <a:rPr lang="el-GR" sz="1600" u="none" strike="noStrike" dirty="0" smtClean="0">
                          <a:effectLst/>
                        </a:rPr>
                        <a:t>=(</a:t>
                      </a:r>
                      <a:r>
                        <a:rPr lang="el-GR" sz="1600" u="none" strike="noStrike" dirty="0">
                          <a:effectLst/>
                        </a:rPr>
                        <a:t>2π</a:t>
                      </a:r>
                      <a:r>
                        <a:rPr lang="en-US" sz="1600" u="none" strike="noStrike" dirty="0" err="1">
                          <a:effectLst/>
                        </a:rPr>
                        <a:t>P</a:t>
                      </a:r>
                      <a:r>
                        <a:rPr lang="en-US" sz="1600" u="none" strike="noStrike" baseline="-25000" dirty="0" err="1">
                          <a:effectLst/>
                        </a:rPr>
                        <a:t>z</a:t>
                      </a:r>
                      <a:r>
                        <a:rPr lang="en-US" sz="1600" u="none" strike="noStrike" dirty="0">
                          <a:effectLst/>
                        </a:rPr>
                        <a:t>)/(B</a:t>
                      </a:r>
                      <a:r>
                        <a:rPr lang="el-GR" sz="1600" u="none" strike="noStrike" baseline="-25000" dirty="0">
                          <a:effectLst/>
                        </a:rPr>
                        <a:t>φ</a:t>
                      </a:r>
                      <a:r>
                        <a:rPr lang="en-US" sz="1600" u="none" strike="noStrike" dirty="0">
                          <a:effectLst/>
                        </a:rPr>
                        <a:t>c)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1.61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2.62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3.31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4.41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baseline="0" dirty="0" err="1" smtClean="0">
                          <a:effectLst/>
                        </a:rPr>
                        <a:t>R</a:t>
                      </a:r>
                      <a:r>
                        <a:rPr lang="en-US" sz="1600" u="none" strike="noStrike" baseline="-25000" dirty="0" err="1" smtClean="0">
                          <a:effectLst/>
                        </a:rPr>
                        <a:t>edge</a:t>
                      </a:r>
                      <a:endParaRPr lang="en-US" sz="16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2.5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7.36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6.67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12.39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u="none" strike="noStrike" dirty="0" smtClean="0">
                          <a:effectLst/>
                        </a:rPr>
                        <a:t>α</a:t>
                      </a:r>
                      <a:r>
                        <a:rPr lang="en-US" sz="1600" u="none" strike="noStrike" baseline="-25000" dirty="0" smtClean="0">
                          <a:effectLst/>
                        </a:rPr>
                        <a:t>edge</a:t>
                      </a:r>
                      <a:r>
                        <a:rPr lang="en-US" sz="1600" u="none" strike="noStrike" dirty="0" smtClean="0">
                          <a:effectLst/>
                        </a:rPr>
                        <a:t>(</a:t>
                      </a:r>
                      <a:r>
                        <a:rPr lang="en-US" sz="1600" u="none" strike="noStrike" dirty="0" err="1" smtClean="0">
                          <a:effectLst/>
                        </a:rPr>
                        <a:t>vert</a:t>
                      </a:r>
                      <a:r>
                        <a:rPr lang="en-US" sz="1600" u="none" strike="noStrike" dirty="0" smtClean="0">
                          <a:effectLst/>
                        </a:rPr>
                        <a:t> angle)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deg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5.86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3.24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4.52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3.24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baseline="0" dirty="0" err="1" smtClean="0">
                          <a:effectLst/>
                        </a:rPr>
                        <a:t>S</a:t>
                      </a:r>
                      <a:r>
                        <a:rPr lang="en-US" sz="1600" u="none" strike="noStrike" baseline="-25000" dirty="0" err="1" smtClean="0">
                          <a:effectLst/>
                        </a:rPr>
                        <a:t>mid</a:t>
                      </a:r>
                      <a:r>
                        <a:rPr lang="en-US" sz="1600" u="none" strike="noStrike" baseline="-25000" dirty="0" smtClean="0">
                          <a:effectLst/>
                        </a:rPr>
                        <a:t> sector</a:t>
                      </a:r>
                      <a:endParaRPr lang="en-US" sz="16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1.6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1.7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0.45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u="none" strike="noStrike" dirty="0">
                          <a:effectLst/>
                        </a:rPr>
                        <a:t>Δ</a:t>
                      </a:r>
                      <a:r>
                        <a:rPr lang="en-US" sz="1600" u="none" strike="noStrike" dirty="0" err="1" smtClean="0">
                          <a:effectLst/>
                        </a:rPr>
                        <a:t>y</a:t>
                      </a:r>
                      <a:r>
                        <a:rPr lang="en-US" sz="1600" u="none" strike="noStrike" baseline="-25000" dirty="0" err="1" smtClean="0">
                          <a:effectLst/>
                        </a:rPr>
                        <a:t>max</a:t>
                      </a:r>
                      <a:endParaRPr lang="en-US" sz="16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0.165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0.340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0.332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0.340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 bwMode="auto">
          <a:xfrm flipV="1">
            <a:off x="1160585" y="1840524"/>
            <a:ext cx="17584" cy="259079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1535723" y="1992924"/>
            <a:ext cx="457200" cy="14302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1418492" y="2321171"/>
            <a:ext cx="1260230" cy="220393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328246" y="2770982"/>
            <a:ext cx="949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B050"/>
                </a:solidFill>
              </a:rPr>
              <a:t>R</a:t>
            </a:r>
            <a:r>
              <a:rPr lang="en-US" sz="2000" baseline="-25000" dirty="0" err="1" smtClean="0">
                <a:solidFill>
                  <a:srgbClr val="00B050"/>
                </a:solidFill>
              </a:rPr>
              <a:t>edge</a:t>
            </a:r>
            <a:endParaRPr lang="en-US" sz="2000" baseline="-25000" dirty="0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78523" y="261782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B050"/>
                </a:solidFill>
              </a:rPr>
              <a:t>R</a:t>
            </a:r>
            <a:r>
              <a:rPr lang="en-US" sz="2000" baseline="-25000" dirty="0" err="1" smtClean="0">
                <a:solidFill>
                  <a:srgbClr val="00B050"/>
                </a:solidFill>
              </a:rPr>
              <a:t>edge</a:t>
            </a:r>
            <a:r>
              <a:rPr lang="en-US" sz="2000" dirty="0" smtClean="0">
                <a:solidFill>
                  <a:srgbClr val="00B050"/>
                </a:solidFill>
              </a:rPr>
              <a:t>/2</a:t>
            </a:r>
            <a:endParaRPr lang="en-US" sz="2000" baseline="-25000" dirty="0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81907" y="3623194"/>
            <a:ext cx="949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B050"/>
                </a:solidFill>
              </a:rPr>
              <a:t>R</a:t>
            </a:r>
            <a:r>
              <a:rPr lang="en-US" sz="2000" baseline="-25000" dirty="0" err="1" smtClean="0">
                <a:solidFill>
                  <a:srgbClr val="00B050"/>
                </a:solidFill>
              </a:rPr>
              <a:t>edge</a:t>
            </a:r>
            <a:endParaRPr lang="en-US" sz="2000" baseline="-25000" dirty="0">
              <a:solidFill>
                <a:srgbClr val="00B050"/>
              </a:solidFill>
            </a:endParaRPr>
          </a:p>
        </p:txBody>
      </p:sp>
      <p:sp>
        <p:nvSpPr>
          <p:cNvPr id="21" name="Arc 20"/>
          <p:cNvSpPr/>
          <p:nvPr/>
        </p:nvSpPr>
        <p:spPr bwMode="auto">
          <a:xfrm rot="20377613">
            <a:off x="-1949559" y="1229195"/>
            <a:ext cx="5800156" cy="5361105"/>
          </a:xfrm>
          <a:prstGeom prst="arc">
            <a:avLst>
              <a:gd name="adj1" fmla="val 17313448"/>
              <a:gd name="adj2" fmla="val 18330820"/>
            </a:avLst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 flipH="1">
            <a:off x="2733901" y="1470212"/>
            <a:ext cx="251346" cy="31981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 flipH="1">
            <a:off x="3364422" y="1992923"/>
            <a:ext cx="235635" cy="25721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 flipH="1">
            <a:off x="1609236" y="993809"/>
            <a:ext cx="61783" cy="39810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>
            <a:off x="803032" y="920261"/>
            <a:ext cx="0" cy="39810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Arc 32"/>
          <p:cNvSpPr/>
          <p:nvPr/>
        </p:nvSpPr>
        <p:spPr bwMode="auto">
          <a:xfrm rot="915641">
            <a:off x="-1622262" y="1229194"/>
            <a:ext cx="5800156" cy="5361105"/>
          </a:xfrm>
          <a:prstGeom prst="arc">
            <a:avLst>
              <a:gd name="adj1" fmla="val 17313448"/>
              <a:gd name="adj2" fmla="val 18330820"/>
            </a:avLst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Arc 36"/>
          <p:cNvSpPr/>
          <p:nvPr/>
        </p:nvSpPr>
        <p:spPr bwMode="auto">
          <a:xfrm rot="230772">
            <a:off x="-1307363" y="1210945"/>
            <a:ext cx="5170359" cy="4646174"/>
          </a:xfrm>
          <a:prstGeom prst="arc">
            <a:avLst>
              <a:gd name="adj1" fmla="val 16520057"/>
              <a:gd name="adj2" fmla="val 18330820"/>
            </a:avLst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 bwMode="auto">
          <a:xfrm flipH="1">
            <a:off x="803031" y="1192863"/>
            <a:ext cx="147488" cy="17525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Arrow Connector 41"/>
          <p:cNvCxnSpPr/>
          <p:nvPr/>
        </p:nvCxnSpPr>
        <p:spPr bwMode="auto">
          <a:xfrm flipH="1" flipV="1">
            <a:off x="1662769" y="1246308"/>
            <a:ext cx="146304" cy="2344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Arrow Connector 42"/>
          <p:cNvCxnSpPr/>
          <p:nvPr/>
        </p:nvCxnSpPr>
        <p:spPr bwMode="auto">
          <a:xfrm flipH="1" flipV="1">
            <a:off x="2838943" y="1671493"/>
            <a:ext cx="146304" cy="118534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Arrow Connector 49"/>
          <p:cNvCxnSpPr/>
          <p:nvPr/>
        </p:nvCxnSpPr>
        <p:spPr bwMode="auto">
          <a:xfrm>
            <a:off x="1480447" y="1210388"/>
            <a:ext cx="146304" cy="41441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Arrow Connector 53"/>
          <p:cNvCxnSpPr/>
          <p:nvPr/>
        </p:nvCxnSpPr>
        <p:spPr bwMode="auto">
          <a:xfrm>
            <a:off x="2702871" y="1621288"/>
            <a:ext cx="146304" cy="10040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Arrow Connector 54"/>
          <p:cNvCxnSpPr/>
          <p:nvPr/>
        </p:nvCxnSpPr>
        <p:spPr bwMode="auto">
          <a:xfrm>
            <a:off x="3305455" y="2071327"/>
            <a:ext cx="146304" cy="10040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TextBox 55"/>
          <p:cNvSpPr txBox="1"/>
          <p:nvPr/>
        </p:nvSpPr>
        <p:spPr>
          <a:xfrm rot="2552800">
            <a:off x="2654743" y="3459440"/>
            <a:ext cx="905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 smtClean="0">
                <a:solidFill>
                  <a:srgbClr val="00B050"/>
                </a:solidFill>
              </a:rPr>
              <a:t>λ</a:t>
            </a:r>
            <a:r>
              <a:rPr lang="en-US" sz="1800" baseline="-25000" dirty="0" smtClean="0">
                <a:solidFill>
                  <a:srgbClr val="00B050"/>
                </a:solidFill>
              </a:rPr>
              <a:t>L</a:t>
            </a:r>
            <a:endParaRPr lang="en-US" sz="1800" baseline="-25000" dirty="0">
              <a:solidFill>
                <a:srgbClr val="00B05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 rot="1995316">
            <a:off x="2876316" y="1503175"/>
            <a:ext cx="905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 smtClean="0">
                <a:solidFill>
                  <a:srgbClr val="00B050"/>
                </a:solidFill>
              </a:rPr>
              <a:t>λ</a:t>
            </a:r>
            <a:r>
              <a:rPr lang="en-US" sz="1800" baseline="-25000" dirty="0" smtClean="0">
                <a:solidFill>
                  <a:srgbClr val="00B050"/>
                </a:solidFill>
              </a:rPr>
              <a:t>L</a:t>
            </a:r>
            <a:r>
              <a:rPr lang="en-US" sz="1800" dirty="0" smtClean="0">
                <a:solidFill>
                  <a:srgbClr val="00B050"/>
                </a:solidFill>
              </a:rPr>
              <a:t>/2</a:t>
            </a:r>
            <a:endParaRPr lang="en-US" sz="1800" baseline="-25000" dirty="0">
              <a:solidFill>
                <a:srgbClr val="00B05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03031" y="759537"/>
            <a:ext cx="905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 smtClean="0">
                <a:solidFill>
                  <a:srgbClr val="00B050"/>
                </a:solidFill>
              </a:rPr>
              <a:t>λ</a:t>
            </a:r>
            <a:r>
              <a:rPr lang="en-US" sz="1800" baseline="-25000" dirty="0" smtClean="0">
                <a:solidFill>
                  <a:srgbClr val="00B050"/>
                </a:solidFill>
              </a:rPr>
              <a:t>L</a:t>
            </a:r>
            <a:r>
              <a:rPr lang="en-US" sz="1800" dirty="0" smtClean="0">
                <a:solidFill>
                  <a:srgbClr val="00B050"/>
                </a:solidFill>
              </a:rPr>
              <a:t>/2</a:t>
            </a:r>
            <a:endParaRPr lang="en-US" sz="1800" baseline="-25000" dirty="0">
              <a:solidFill>
                <a:srgbClr val="00B05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 rot="1293987">
            <a:off x="1424972" y="955483"/>
            <a:ext cx="1754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solidFill>
                  <a:srgbClr val="00B050"/>
                </a:solidFill>
              </a:rPr>
              <a:t>S</a:t>
            </a:r>
            <a:r>
              <a:rPr lang="en-US" sz="1800" baseline="-25000" dirty="0" err="1" smtClean="0">
                <a:solidFill>
                  <a:srgbClr val="00B050"/>
                </a:solidFill>
              </a:rPr>
              <a:t>mid</a:t>
            </a:r>
            <a:r>
              <a:rPr lang="en-US" sz="1800" baseline="-25000" dirty="0" smtClean="0">
                <a:solidFill>
                  <a:srgbClr val="00B050"/>
                </a:solidFill>
              </a:rPr>
              <a:t> sector</a:t>
            </a:r>
            <a:endParaRPr lang="en-US" sz="1800" baseline="-25000" dirty="0">
              <a:solidFill>
                <a:srgbClr val="00B050"/>
              </a:solidFill>
            </a:endParaRPr>
          </a:p>
        </p:txBody>
      </p:sp>
      <p:cxnSp>
        <p:nvCxnSpPr>
          <p:cNvPr id="61" name="Straight Connector 60"/>
          <p:cNvCxnSpPr/>
          <p:nvPr/>
        </p:nvCxnSpPr>
        <p:spPr bwMode="auto">
          <a:xfrm flipH="1">
            <a:off x="2560904" y="2902151"/>
            <a:ext cx="235635" cy="25721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Connector 61"/>
          <p:cNvCxnSpPr/>
          <p:nvPr/>
        </p:nvCxnSpPr>
        <p:spPr bwMode="auto">
          <a:xfrm flipH="1">
            <a:off x="3600057" y="3823249"/>
            <a:ext cx="235635" cy="25721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Arrow Connector 62"/>
          <p:cNvCxnSpPr/>
          <p:nvPr/>
        </p:nvCxnSpPr>
        <p:spPr bwMode="auto">
          <a:xfrm>
            <a:off x="2678622" y="2971037"/>
            <a:ext cx="1039252" cy="93870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8227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498" y="4835516"/>
            <a:ext cx="4865194" cy="1379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9" name="Straight Connector 68"/>
          <p:cNvCxnSpPr/>
          <p:nvPr/>
        </p:nvCxnSpPr>
        <p:spPr bwMode="auto">
          <a:xfrm flipH="1">
            <a:off x="7187554" y="5267706"/>
            <a:ext cx="23563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Connector 70"/>
          <p:cNvCxnSpPr/>
          <p:nvPr/>
        </p:nvCxnSpPr>
        <p:spPr bwMode="auto">
          <a:xfrm flipH="1">
            <a:off x="7187554" y="5525145"/>
            <a:ext cx="23563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2278" name="Straight Arrow Connector 182277"/>
          <p:cNvCxnSpPr/>
          <p:nvPr/>
        </p:nvCxnSpPr>
        <p:spPr bwMode="auto">
          <a:xfrm>
            <a:off x="7323659" y="5223034"/>
            <a:ext cx="9144" cy="306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" name="TextBox 73"/>
          <p:cNvSpPr txBox="1"/>
          <p:nvPr/>
        </p:nvSpPr>
        <p:spPr>
          <a:xfrm>
            <a:off x="7364239" y="5191768"/>
            <a:ext cx="927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 smtClean="0">
                <a:solidFill>
                  <a:srgbClr val="00B050"/>
                </a:solidFill>
              </a:rPr>
              <a:t>Δ</a:t>
            </a:r>
            <a:r>
              <a:rPr lang="en-US" sz="1800" dirty="0" err="1" smtClean="0">
                <a:solidFill>
                  <a:srgbClr val="00B050"/>
                </a:solidFill>
              </a:rPr>
              <a:t>y</a:t>
            </a:r>
            <a:r>
              <a:rPr lang="en-US" sz="1800" baseline="-25000" dirty="0" err="1" smtClean="0">
                <a:solidFill>
                  <a:srgbClr val="00B050"/>
                </a:solidFill>
              </a:rPr>
              <a:t>max</a:t>
            </a:r>
            <a:endParaRPr lang="en-US" sz="1800" baseline="-25000" dirty="0">
              <a:solidFill>
                <a:srgbClr val="00B050"/>
              </a:solidFill>
            </a:endParaRPr>
          </a:p>
        </p:txBody>
      </p:sp>
      <p:sp>
        <p:nvSpPr>
          <p:cNvPr id="182279" name="TextBox 182278"/>
          <p:cNvSpPr txBox="1"/>
          <p:nvPr/>
        </p:nvSpPr>
        <p:spPr>
          <a:xfrm>
            <a:off x="5387767" y="2502810"/>
            <a:ext cx="2823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988" indent="-280988" algn="l"/>
            <a:r>
              <a:rPr lang="en-US" sz="1600" b="0" dirty="0" smtClean="0"/>
              <a:t>[1</a:t>
            </a:r>
            <a:r>
              <a:rPr lang="en-US" sz="1600" b="0" dirty="0"/>
              <a:t>] 230 MeV/c case </a:t>
            </a:r>
            <a:r>
              <a:rPr lang="en-US" sz="1600" b="0" dirty="0" smtClean="0"/>
              <a:t>is a bent solenoid using a single  radius.  (no matching)</a:t>
            </a:r>
          </a:p>
        </p:txBody>
      </p:sp>
      <p:cxnSp>
        <p:nvCxnSpPr>
          <p:cNvPr id="182281" name="Straight Arrow Connector 182280"/>
          <p:cNvCxnSpPr/>
          <p:nvPr/>
        </p:nvCxnSpPr>
        <p:spPr bwMode="auto">
          <a:xfrm flipH="1">
            <a:off x="7828238" y="2708031"/>
            <a:ext cx="329486" cy="18170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Straight Arrow Connector 78"/>
          <p:cNvCxnSpPr/>
          <p:nvPr/>
        </p:nvCxnSpPr>
        <p:spPr bwMode="auto">
          <a:xfrm flipH="1">
            <a:off x="3107371" y="242047"/>
            <a:ext cx="980535" cy="80072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2286" name="Straight Connector 182285"/>
          <p:cNvCxnSpPr/>
          <p:nvPr/>
        </p:nvCxnSpPr>
        <p:spPr bwMode="auto">
          <a:xfrm>
            <a:off x="4087906" y="242047"/>
            <a:ext cx="390507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2287" name="Left Brace 182286"/>
          <p:cNvSpPr/>
          <p:nvPr/>
        </p:nvSpPr>
        <p:spPr bwMode="auto">
          <a:xfrm rot="16200000">
            <a:off x="7989319" y="1619043"/>
            <a:ext cx="336811" cy="1749934"/>
          </a:xfrm>
          <a:prstGeom prst="leftBrace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9" name="Left Brace 88"/>
          <p:cNvSpPr/>
          <p:nvPr/>
        </p:nvSpPr>
        <p:spPr bwMode="auto">
          <a:xfrm rot="5400000">
            <a:off x="7953302" y="-487702"/>
            <a:ext cx="336811" cy="1749934"/>
          </a:xfrm>
          <a:prstGeom prst="leftBrace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28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101599</TotalTime>
  <Words>2628</Words>
  <Application>Microsoft Office PowerPoint</Application>
  <PresentationFormat>On-screen Show (4:3)</PresentationFormat>
  <Paragraphs>572</Paragraphs>
  <Slides>30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Default Design</vt:lpstr>
      <vt:lpstr>Image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Muons,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Cary Y. Yoshikawa</dc:creator>
  <cp:lastModifiedBy>Cary Y. Yoshikawa</cp:lastModifiedBy>
  <cp:revision>1939</cp:revision>
  <cp:lastPrinted>2012-10-25T21:50:11Z</cp:lastPrinted>
  <dcterms:created xsi:type="dcterms:W3CDTF">2007-08-17T16:11:33Z</dcterms:created>
  <dcterms:modified xsi:type="dcterms:W3CDTF">2013-06-21T16:04:40Z</dcterms:modified>
</cp:coreProperties>
</file>